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2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8" r:id="rId3"/>
  </p:sldMasterIdLst>
  <p:notesMasterIdLst>
    <p:notesMasterId r:id="rId13"/>
  </p:notesMasterIdLst>
  <p:sldIdLst>
    <p:sldId id="256" r:id="rId4"/>
    <p:sldId id="257" r:id="rId5"/>
    <p:sldId id="275" r:id="rId6"/>
    <p:sldId id="276" r:id="rId7"/>
    <p:sldId id="277" r:id="rId8"/>
    <p:sldId id="278" r:id="rId9"/>
    <p:sldId id="279" r:id="rId10"/>
    <p:sldId id="280" r:id="rId11"/>
    <p:sldId id="281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6" autoAdjust="0"/>
    <p:restoredTop sz="94660"/>
  </p:normalViewPr>
  <p:slideViewPr>
    <p:cSldViewPr>
      <p:cViewPr>
        <p:scale>
          <a:sx n="100" d="100"/>
          <a:sy n="100" d="100"/>
        </p:scale>
        <p:origin x="-1254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2.xml"/><Relationship Id="rId3" Type="http://schemas.openxmlformats.org/officeDocument/2006/relationships/slideMaster" Target="slideMasters/slideMaster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customXml" Target="../customXml/item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741C6-98EF-425B-BF96-1A1883405CB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0A56B-CF9A-44EC-B006-6C5363C5D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27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ld_gears_h26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4800"/>
            <a:ext cx="9144000" cy="5143500"/>
          </a:xfrm>
          <a:prstGeom prst="rect">
            <a:avLst/>
          </a:prstGeom>
        </p:spPr>
      </p:pic>
      <p:sp>
        <p:nvSpPr>
          <p:cNvPr id="10" name="Click_Box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76200"/>
            <a:ext cx="9144000" cy="6172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 userDrawn="1"/>
        </p:nvSpPr>
        <p:spPr>
          <a:xfrm>
            <a:off x="-762000" y="3352800"/>
            <a:ext cx="9677400" cy="1524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479">
                <a:srgbClr val="FBDDAB">
                  <a:alpha val="0"/>
                </a:srgbClr>
              </a:gs>
              <a:gs pos="0">
                <a:srgbClr val="FBEAC7">
                  <a:alpha val="0"/>
                </a:srgbClr>
              </a:gs>
              <a:gs pos="59000">
                <a:srgbClr val="FAC77D">
                  <a:alpha val="67000"/>
                </a:srgbClr>
              </a:gs>
              <a:gs pos="100000">
                <a:srgbClr val="FBA97D">
                  <a:alpha val="7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743200"/>
            <a:ext cx="7391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114800"/>
            <a:ext cx="7391400" cy="175260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485"/>
            <a:ext cx="9144000" cy="18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685800"/>
            <a:ext cx="2514600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858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0" y="1447800"/>
            <a:ext cx="2514600" cy="3352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92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15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73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90500"/>
            <a:ext cx="9144000" cy="5143500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-762000" y="3352800"/>
            <a:ext cx="9677400" cy="1524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479">
                <a:srgbClr val="FBDDAB">
                  <a:alpha val="0"/>
                </a:srgbClr>
              </a:gs>
              <a:gs pos="0">
                <a:srgbClr val="FBEAC7">
                  <a:alpha val="0"/>
                </a:srgbClr>
              </a:gs>
              <a:gs pos="59000">
                <a:srgbClr val="FAC77D">
                  <a:alpha val="67000"/>
                </a:srgbClr>
              </a:gs>
              <a:gs pos="100000">
                <a:srgbClr val="FBA97D">
                  <a:alpha val="7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743200"/>
            <a:ext cx="7391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114800"/>
            <a:ext cx="7391400" cy="175260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485"/>
            <a:ext cx="9144000" cy="18345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1981200" cy="84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61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t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94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lternate Stat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25366" y="2925364"/>
            <a:ext cx="6934201" cy="1083469"/>
          </a:xfrm>
          <a:prstGeom prst="rect">
            <a:avLst/>
          </a:prstGeom>
        </p:spPr>
      </p:pic>
      <p:sp>
        <p:nvSpPr>
          <p:cNvPr id="9" name="Rounded Rectangle 8"/>
          <p:cNvSpPr/>
          <p:nvPr userDrawn="1"/>
        </p:nvSpPr>
        <p:spPr>
          <a:xfrm>
            <a:off x="1295399" y="228600"/>
            <a:ext cx="8763001" cy="5943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9105" y="2135505"/>
            <a:ext cx="9144000" cy="605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6781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447800"/>
            <a:ext cx="6781800" cy="46783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02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289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828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2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83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73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05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nima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304800" y="-533400"/>
            <a:ext cx="8534400" cy="5791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4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" grpId="0"/>
          <p:bldP spid="3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1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" grpId="0"/>
          <p:bldP spid="3" grpId="0">
            <p:tmplLst>
              <p:tmpl>
                <p:tnLst>
                  <p:par>
                    <p:cTn xmlns:p14="http://schemas.microsoft.com/office/powerpoint/2010/main" presetID="10" presetClass="entr" presetSubtype="0" fill="hold" nodeType="withEffect">
                      <p:stCondLst>
                        <p:cond delay="1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49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977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33399"/>
            <a:ext cx="5111750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45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685800"/>
            <a:ext cx="2514600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858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0" y="1447800"/>
            <a:ext cx="2514600" cy="3352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23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8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73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38400" y="3237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38400" y="1635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38400" y="2436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438400" y="4038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85800" y="1143000"/>
            <a:ext cx="78486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61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1"/>
            <a:ext cx="3505200" cy="426719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1828800" indent="-1828800">
              <a:buFontTx/>
              <a:buNone/>
              <a:defRPr sz="1600">
                <a:solidFill>
                  <a:schemeClr val="bg1"/>
                </a:solidFill>
              </a:defRPr>
            </a:lvl2pPr>
            <a:lvl3pPr marL="1828800" indent="-1828800">
              <a:buFontTx/>
              <a:buNone/>
              <a:defRPr sz="1600">
                <a:solidFill>
                  <a:schemeClr val="bg1"/>
                </a:solidFill>
              </a:defRPr>
            </a:lvl3pPr>
            <a:lvl4pPr marL="1828800" indent="-182880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-1828800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371601"/>
            <a:ext cx="3429000" cy="4343399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1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48001"/>
            <a:ext cx="2743200" cy="21335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38500" y="3048001"/>
            <a:ext cx="2743200" cy="21335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19800" y="3048001"/>
            <a:ext cx="2743200" cy="21335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ts val="2000"/>
              </a:lnSpc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295399"/>
            <a:ext cx="2743200" cy="167640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76600" y="1295399"/>
            <a:ext cx="2667000" cy="16764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0" y="1295399"/>
            <a:ext cx="2743200" cy="1676401"/>
          </a:xfrm>
        </p:spPr>
        <p:txBody>
          <a:bodyPr>
            <a:normAutofit/>
          </a:bodyPr>
          <a:lstStyle>
            <a:lvl1pPr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53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017638" y="1142999"/>
            <a:ext cx="3429000" cy="23526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876799" y="3662362"/>
            <a:ext cx="3581400" cy="18288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838699" y="1143000"/>
            <a:ext cx="3657600" cy="23526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1066799" y="3657600"/>
            <a:ext cx="3276600" cy="1828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0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38800" y="15240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7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lternate Anima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ear_strip_long.mo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8000" contrast="8000"/>
          </a:blip>
          <a:stretch>
            <a:fillRect/>
          </a:stretch>
        </p:blipFill>
        <p:spPr>
          <a:xfrm rot="5400000">
            <a:off x="-2883696" y="2893219"/>
            <a:ext cx="6858003" cy="1071563"/>
          </a:xfrm>
          <a:prstGeom prst="rect">
            <a:avLst/>
          </a:prstGeom>
        </p:spPr>
      </p:pic>
      <p:sp>
        <p:nvSpPr>
          <p:cNvPr id="9" name="Rounded Rectangle 8"/>
          <p:cNvSpPr/>
          <p:nvPr userDrawn="1"/>
        </p:nvSpPr>
        <p:spPr>
          <a:xfrm>
            <a:off x="1295399" y="228600"/>
            <a:ext cx="8763001" cy="5943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9105" y="2135505"/>
            <a:ext cx="9144000" cy="605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6781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447800"/>
            <a:ext cx="6781800" cy="467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042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 p14:presetBounceEnd="63333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333">
                                          <p:cBhvr additive="base">
                                            <p:cTn id="13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333">
                                          <p:cBhvr additive="base">
                                            <p:cTn id="14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5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26" repeatCount="indefinite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9" grpId="0" animBg="1"/>
          <p:bldP spid="2" grpId="0"/>
          <p:bldP spid="3" grpId="0">
            <p:tmplLst>
              <p:tmpl>
                <p:tnLst>
                  <p:par>
                    <p:cTn presetID="10" presetClass="entr" presetSubtype="0" fill="hold" nodeType="withEffect">
                      <p:stCondLst>
                        <p:cond delay="21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042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5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26" repeatCount="indefinite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9" grpId="0" animBg="1"/>
          <p:bldP spid="2" grpId="0"/>
          <p:bldP spid="3" grpId="0">
            <p:tmplLst>
              <p:tmpl>
                <p:tnLst>
                  <p:par>
                    <p:cTn xmlns:p14="http://schemas.microsoft.com/office/powerpoint/2010/main" presetID="10" presetClass="entr" presetSubtype="0" fill="hold" nodeType="withEffect">
                      <p:stCondLst>
                        <p:cond delay="21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289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828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71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89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46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55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66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977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33399"/>
            <a:ext cx="5111750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08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ideo" Target="../media/media1.wm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media" Target="../media/media1.wm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ear_strip_long.mov">
            <a:hlinkClick r:id="" action="ppaction://media"/>
          </p:cNvPr>
          <p:cNvPicPr>
            <a:picLocks noChangeAspect="1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6">
            <a:lum bright="-8000" contrast="8000"/>
          </a:blip>
          <a:stretch>
            <a:fillRect/>
          </a:stretch>
        </p:blipFill>
        <p:spPr>
          <a:xfrm>
            <a:off x="0" y="5429250"/>
            <a:ext cx="9144000" cy="14287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04800" y="-533400"/>
            <a:ext cx="8534400" cy="5791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47800"/>
            <a:ext cx="77724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0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4800" y="-533400"/>
            <a:ext cx="8534400" cy="5791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0000"/>
                </a:schemeClr>
              </a:gs>
              <a:gs pos="64999">
                <a:schemeClr val="accent2">
                  <a:lumMod val="75000"/>
                  <a:alpha val="50000"/>
                </a:schemeClr>
              </a:gs>
              <a:gs pos="100000">
                <a:schemeClr val="accent2">
                  <a:lumMod val="50000"/>
                  <a:alpha val="50000"/>
                </a:schemeClr>
              </a:gs>
            </a:gsLst>
            <a:lin ang="5400000" scaled="0"/>
            <a:tileRect/>
          </a:gra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3335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9250"/>
            <a:ext cx="9144000" cy="14287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47800"/>
            <a:ext cx="77724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85F99-95E1-4364-B51A-34543D3B751D}" type="datetimeFigureOut">
              <a:rPr lang="en-US" smtClean="0"/>
              <a:t>1/24/2012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81D43-00F0-40AB-87FB-6286EF593C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3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3394472" cy="4525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POWER POINT PRESENTATION ON LEADERSHIP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effectLst>
            <a:glow rad="101600">
              <a:schemeClr val="tx1">
                <a:alpha val="60000"/>
              </a:schemeClr>
            </a:glow>
          </a:effectLst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PRESIDENTIAL CURRICULUM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0" y="6153150"/>
            <a:ext cx="29718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By Pardon K Mwansa, </a:t>
            </a:r>
            <a:r>
              <a:rPr lang="en-US" sz="1400" dirty="0" err="1" smtClean="0">
                <a:solidFill>
                  <a:schemeClr val="bg1"/>
                </a:solidFill>
              </a:rPr>
              <a:t>D.Min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r>
              <a:rPr lang="en-US" sz="1400" dirty="0" smtClean="0"/>
              <a:t> </a:t>
            </a:r>
            <a:r>
              <a:rPr lang="en-US" sz="1400" b="1" dirty="0"/>
              <a:t>PresenterMedia.com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6" name="Picture 7" descr="image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695950"/>
            <a:ext cx="11826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914400" y="6381750"/>
            <a:ext cx="7391400" cy="361950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FFFF00"/>
                </a:solidFill>
              </a:rPr>
              <a:t>General Conference Office of Leadership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26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286000"/>
            <a:ext cx="3352800" cy="990600"/>
          </a:xfrm>
          <a:ln w="19050">
            <a:solidFill>
              <a:schemeClr val="bg1">
                <a:lumMod val="95000"/>
              </a:schemeClr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2400" b="1" dirty="0" smtClean="0"/>
              <a:t>CHARACTER &amp; PERSONALITY OF SDA LEADERS</a:t>
            </a:r>
            <a:endParaRPr lang="en-US" sz="24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05400" y="914400"/>
            <a:ext cx="3276600" cy="685800"/>
          </a:xfr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1800" b="1" dirty="0" smtClean="0"/>
              <a:t>Character and Personality of Adventist Leadership</a:t>
            </a:r>
            <a:endParaRPr lang="en-US" sz="1800" b="1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5105400" y="1676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/>
              <a:t>Integrity: A 21</a:t>
            </a:r>
            <a:r>
              <a:rPr lang="en-US" sz="1800" b="1" baseline="30000" dirty="0" smtClean="0"/>
              <a:t>st</a:t>
            </a:r>
            <a:r>
              <a:rPr lang="en-US" sz="1800" b="1" dirty="0" smtClean="0"/>
              <a:t> Century Imperative – Part 1</a:t>
            </a:r>
            <a:endParaRPr lang="en-US" sz="1800" b="1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105400" y="2438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/>
              <a:t>Integrity: A 21</a:t>
            </a:r>
            <a:r>
              <a:rPr lang="en-US" sz="1800" b="1" baseline="30000" dirty="0" smtClean="0"/>
              <a:t>st</a:t>
            </a:r>
            <a:r>
              <a:rPr lang="en-US" sz="1800" b="1" dirty="0" smtClean="0"/>
              <a:t> Century Imperative – Part 2</a:t>
            </a:r>
            <a:endParaRPr lang="en-US" sz="1800" b="1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5105400" y="3200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Leadership – A Matter of Trust</a:t>
            </a:r>
            <a:endParaRPr lang="en-US" b="1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105400" y="3962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/>
              <a:t>Worship</a:t>
            </a:r>
            <a:endParaRPr lang="en-US" sz="2400" b="1" dirty="0"/>
          </a:p>
        </p:txBody>
      </p:sp>
      <p:sp>
        <p:nvSpPr>
          <p:cNvPr id="2" name="Minus 1"/>
          <p:cNvSpPr/>
          <p:nvPr/>
        </p:nvSpPr>
        <p:spPr>
          <a:xfrm>
            <a:off x="4086224" y="2324100"/>
            <a:ext cx="1095376" cy="914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0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286000"/>
            <a:ext cx="3352800" cy="990600"/>
          </a:xfrm>
          <a:ln w="19050">
            <a:solidFill>
              <a:schemeClr val="bg1">
                <a:lumMod val="95000"/>
              </a:schemeClr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2800" b="1" dirty="0" smtClean="0"/>
              <a:t>COMPETENT ADMINISTRATOR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05400" y="533400"/>
            <a:ext cx="3276600" cy="685800"/>
          </a:xfr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en-US" sz="1800" b="1" dirty="0" smtClean="0"/>
              <a:t>Core Leadership Responsibilities for Officers</a:t>
            </a:r>
            <a:endParaRPr lang="en-US" sz="1800" b="1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5105400" y="1295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/>
              <a:t>Developing Values, Vision and Mission Statements</a:t>
            </a:r>
            <a:endParaRPr lang="en-US" sz="1800" b="1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105400" y="20955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/>
              <a:t>Five Power Principles for Adventist Leader</a:t>
            </a:r>
            <a:endParaRPr lang="en-US" sz="1800" b="1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5105400" y="28575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/>
              <a:t>How to Get Started</a:t>
            </a:r>
            <a:endParaRPr lang="en-US" sz="1800" b="1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105400" y="36195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/>
              <a:t>Leadership Principles for Conflict Resolution</a:t>
            </a:r>
            <a:endParaRPr lang="en-US" sz="1800" b="1" dirty="0"/>
          </a:p>
        </p:txBody>
      </p:sp>
      <p:sp>
        <p:nvSpPr>
          <p:cNvPr id="2" name="Minus 1"/>
          <p:cNvSpPr/>
          <p:nvPr/>
        </p:nvSpPr>
        <p:spPr>
          <a:xfrm>
            <a:off x="4086224" y="2324100"/>
            <a:ext cx="1095376" cy="914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5105400" y="4343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/>
              <a:t>Orientation for Executive Committee Members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27721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286000"/>
            <a:ext cx="3352800" cy="990600"/>
          </a:xfrm>
          <a:ln w="19050">
            <a:solidFill>
              <a:schemeClr val="bg1">
                <a:lumMod val="95000"/>
              </a:schemeClr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2800" b="1" dirty="0" smtClean="0"/>
              <a:t>COMPETENT ADMINISTRATOR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05400" y="533400"/>
            <a:ext cx="3276600" cy="685800"/>
          </a:xfr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Pitfalls to Avoid</a:t>
            </a:r>
            <a:endParaRPr lang="en-US" sz="2400" b="1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5105400" y="1295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Seven Surprises for Newly-Elected Officers</a:t>
            </a:r>
            <a:endParaRPr lang="en-US" b="1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105400" y="20955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/>
              <a:t>Team Building</a:t>
            </a:r>
            <a:endParaRPr lang="en-US" sz="2400" b="1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5105400" y="28575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/>
              <a:t>Team Work</a:t>
            </a:r>
            <a:endParaRPr lang="en-US" sz="2400" b="1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105400" y="36195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The Job </a:t>
            </a:r>
            <a:r>
              <a:rPr lang="en-US" b="1" dirty="0" err="1" smtClean="0"/>
              <a:t>vs</a:t>
            </a:r>
            <a:r>
              <a:rPr lang="en-US" b="1" dirty="0" smtClean="0"/>
              <a:t> the Role of the President</a:t>
            </a:r>
            <a:endParaRPr lang="en-US" b="1" dirty="0"/>
          </a:p>
        </p:txBody>
      </p:sp>
      <p:sp>
        <p:nvSpPr>
          <p:cNvPr id="2" name="Minus 1"/>
          <p:cNvSpPr/>
          <p:nvPr/>
        </p:nvSpPr>
        <p:spPr>
          <a:xfrm>
            <a:off x="4086224" y="2324100"/>
            <a:ext cx="1095376" cy="914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5105400" y="4343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The President as Mentor/Coach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6961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286000"/>
            <a:ext cx="3352800" cy="990600"/>
          </a:xfrm>
          <a:ln w="19050">
            <a:solidFill>
              <a:schemeClr val="bg1">
                <a:lumMod val="95000"/>
              </a:schemeClr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2800" b="1" dirty="0" smtClean="0"/>
              <a:t>EFFECTIVE LEADERSHIP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05400" y="533400"/>
            <a:ext cx="3276600" cy="685800"/>
          </a:xfr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Christian Leadership</a:t>
            </a:r>
            <a:endParaRPr lang="en-US" sz="2400" b="1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5105400" y="1295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Core Competencies for Effective SDA Leaders</a:t>
            </a:r>
            <a:endParaRPr lang="en-US" b="1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105400" y="20955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/>
              <a:t>Financial Audit</a:t>
            </a:r>
            <a:endParaRPr lang="en-US" sz="2400" b="1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5105400" y="28575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/>
              <a:t>Interviewing Tips</a:t>
            </a:r>
            <a:endParaRPr lang="en-US" sz="2400" b="1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105400" y="36195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/>
              <a:t>Organizing Your Work</a:t>
            </a:r>
            <a:endParaRPr lang="en-US" sz="2400" b="1" dirty="0"/>
          </a:p>
        </p:txBody>
      </p:sp>
      <p:sp>
        <p:nvSpPr>
          <p:cNvPr id="2" name="Minus 1"/>
          <p:cNvSpPr/>
          <p:nvPr/>
        </p:nvSpPr>
        <p:spPr>
          <a:xfrm>
            <a:off x="4086224" y="2324100"/>
            <a:ext cx="1095376" cy="914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5105400" y="4343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/>
              <a:t>Profiling Adventist Leadership Responsiveness to Diversity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12064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286000"/>
            <a:ext cx="3352800" cy="990600"/>
          </a:xfrm>
          <a:ln w="19050">
            <a:solidFill>
              <a:schemeClr val="bg1">
                <a:lumMod val="95000"/>
              </a:schemeClr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2800" b="1" dirty="0" smtClean="0"/>
              <a:t>EXCELLENT GOVERNANCE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05400" y="914400"/>
            <a:ext cx="3276600" cy="685800"/>
          </a:xfr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1600" b="1" dirty="0" smtClean="0"/>
              <a:t>Acting With Responsibility: Aspirations of a Servant Along Pathways of Governance – Part 1</a:t>
            </a:r>
            <a:endParaRPr lang="en-US" sz="1600" b="1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5105400" y="1676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Acting With Responsibility: Aspirations of a Servant Along Pathways of Governance – Part 2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105400" y="2438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Church and Conference Governance</a:t>
            </a:r>
            <a:endParaRPr lang="en-US" b="1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5105400" y="3200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Designing Leadership Development</a:t>
            </a:r>
            <a:endParaRPr lang="en-US" b="1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105400" y="3962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World Class Governance</a:t>
            </a:r>
            <a:endParaRPr lang="en-US" b="1" dirty="0"/>
          </a:p>
        </p:txBody>
      </p:sp>
      <p:sp>
        <p:nvSpPr>
          <p:cNvPr id="2" name="Minus 1"/>
          <p:cNvSpPr/>
          <p:nvPr/>
        </p:nvSpPr>
        <p:spPr>
          <a:xfrm>
            <a:off x="4086224" y="2324100"/>
            <a:ext cx="1095376" cy="914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3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286000"/>
            <a:ext cx="3352800" cy="990600"/>
          </a:xfrm>
          <a:ln w="19050">
            <a:solidFill>
              <a:schemeClr val="bg1">
                <a:lumMod val="95000"/>
              </a:schemeClr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3200" b="1" dirty="0" smtClean="0"/>
              <a:t>ORGANIZATION</a:t>
            </a:r>
            <a:endParaRPr lang="en-US" sz="3200" b="1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5105400" y="2066925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/>
              <a:t>Leaders and Ecclesiastical Authority: Acceptance of Authority– </a:t>
            </a:r>
            <a:r>
              <a:rPr lang="en-US" sz="1400" b="1" dirty="0"/>
              <a:t>Part </a:t>
            </a:r>
            <a:r>
              <a:rPr lang="en-US" sz="1400" b="1" dirty="0" smtClean="0"/>
              <a:t>1</a:t>
            </a:r>
            <a:endParaRPr lang="en-US" sz="14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05400" y="1295400"/>
            <a:ext cx="3276600" cy="685800"/>
          </a:xfr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1800" b="1" dirty="0" smtClean="0"/>
              <a:t>Church Organization and Independent Initiatives</a:t>
            </a:r>
            <a:endParaRPr lang="en-US" sz="1800" b="1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105400" y="2790825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Leaders and Ecclesiastical Authority: Acceptance of Authority– Part 2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5105400" y="3581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/>
              <a:t>Organizational and Operational Principles of the SDA Church</a:t>
            </a:r>
            <a:endParaRPr lang="en-US" sz="1600" b="1" dirty="0"/>
          </a:p>
        </p:txBody>
      </p:sp>
      <p:sp>
        <p:nvSpPr>
          <p:cNvPr id="2" name="Minus 1"/>
          <p:cNvSpPr/>
          <p:nvPr/>
        </p:nvSpPr>
        <p:spPr>
          <a:xfrm>
            <a:off x="4086224" y="2324100"/>
            <a:ext cx="1095376" cy="914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5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286000"/>
            <a:ext cx="3352800" cy="990600"/>
          </a:xfrm>
          <a:ln w="19050">
            <a:solidFill>
              <a:schemeClr val="bg1">
                <a:lumMod val="95000"/>
              </a:schemeClr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3200" b="1" dirty="0" smtClean="0"/>
              <a:t>ORGANIZATION</a:t>
            </a:r>
            <a:endParaRPr lang="en-US" sz="3200" b="1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5105400" y="2066925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The Adult Learner and Change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05400" y="1295400"/>
            <a:ext cx="3276600" cy="685800"/>
          </a:xfr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Shaping Organizational Culture</a:t>
            </a:r>
            <a:endParaRPr lang="en-US" b="1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105400" y="2790825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The Case for Planning</a:t>
            </a:r>
            <a:endParaRPr lang="en-US" b="1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5105400" y="3581400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The Search for Balanced Relationships</a:t>
            </a:r>
            <a:endParaRPr lang="en-US" b="1" dirty="0"/>
          </a:p>
        </p:txBody>
      </p:sp>
      <p:sp>
        <p:nvSpPr>
          <p:cNvPr id="2" name="Minus 1"/>
          <p:cNvSpPr/>
          <p:nvPr/>
        </p:nvSpPr>
        <p:spPr>
          <a:xfrm>
            <a:off x="4086224" y="2324100"/>
            <a:ext cx="1095376" cy="914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9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286000"/>
            <a:ext cx="3352800" cy="990600"/>
          </a:xfrm>
          <a:ln w="19050">
            <a:solidFill>
              <a:schemeClr val="bg1">
                <a:lumMod val="95000"/>
              </a:schemeClr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2000" b="1" dirty="0" smtClean="0"/>
              <a:t>MATERIAL FOR FACILITATORS AND TRAINEES</a:t>
            </a:r>
            <a:endParaRPr lang="en-US" sz="2000" b="1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5105400" y="2066925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/>
              <a:t>Facilitators Guide</a:t>
            </a:r>
            <a:endParaRPr lang="en-US" sz="2400" b="1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105400" y="2790825"/>
            <a:ext cx="3276600" cy="6858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/>
              <a:t>Workbook</a:t>
            </a:r>
            <a:endParaRPr lang="en-US" sz="2800" b="1" dirty="0"/>
          </a:p>
        </p:txBody>
      </p:sp>
      <p:sp>
        <p:nvSpPr>
          <p:cNvPr id="2" name="Minus 1"/>
          <p:cNvSpPr/>
          <p:nvPr/>
        </p:nvSpPr>
        <p:spPr>
          <a:xfrm>
            <a:off x="4086224" y="2324100"/>
            <a:ext cx="1095376" cy="914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5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M_golden_gears">
  <a:themeElements>
    <a:clrScheme name="orange_rain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DC7B1A"/>
      </a:accent2>
      <a:accent3>
        <a:srgbClr val="FFD147"/>
      </a:accent3>
      <a:accent4>
        <a:srgbClr val="BD4343"/>
      </a:accent4>
      <a:accent5>
        <a:srgbClr val="918485"/>
      </a:accent5>
      <a:accent6>
        <a:srgbClr val="9F583B"/>
      </a:accent6>
      <a:hlink>
        <a:srgbClr val="CC9900"/>
      </a:hlink>
      <a:folHlink>
        <a:srgbClr val="96A9A9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Media.com Static Golden Gears">
  <a:themeElements>
    <a:clrScheme name="orange_rain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DC7B1A"/>
      </a:accent2>
      <a:accent3>
        <a:srgbClr val="FFD147"/>
      </a:accent3>
      <a:accent4>
        <a:srgbClr val="BD4343"/>
      </a:accent4>
      <a:accent5>
        <a:srgbClr val="918485"/>
      </a:accent5>
      <a:accent6>
        <a:srgbClr val="9F583B"/>
      </a:accent6>
      <a:hlink>
        <a:srgbClr val="CC9900"/>
      </a:hlink>
      <a:folHlink>
        <a:srgbClr val="96A9A9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c564d6ebf4248c7833a610fa17582d5 xmlns="708c96bb-742e-4249-8e2b-6d89ee2a2a12">
      <Terms xmlns="http://schemas.microsoft.com/office/infopath/2007/PartnerControls"/>
    </gc564d6ebf4248c7833a610fa17582d5>
    <j2a840a341ce45988eab089c2d811663 xmlns="708c96bb-742e-4249-8e2b-6d89ee2a2a12">
      <Terms xmlns="http://schemas.microsoft.com/office/infopath/2007/PartnerControls"/>
    </j2a840a341ce45988eab089c2d811663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6931C23B4E154BA7E8104755D6A6CD" ma:contentTypeVersion="1" ma:contentTypeDescription="Create a new document." ma:contentTypeScope="" ma:versionID="c8eee80a9397e942757032f22530b6af">
  <xsd:schema xmlns:xsd="http://www.w3.org/2001/XMLSchema" xmlns:xs="http://www.w3.org/2001/XMLSchema" xmlns:p="http://schemas.microsoft.com/office/2006/metadata/properties" xmlns:ns2="708c96bb-742e-4249-8e2b-6d89ee2a2a12" targetNamespace="http://schemas.microsoft.com/office/2006/metadata/properties" ma:root="true" ma:fieldsID="ed20ab612628702c9de8aa0a98ebc27b" ns2:_="">
    <xsd:import namespace="708c96bb-742e-4249-8e2b-6d89ee2a2a12"/>
    <xsd:element name="properties">
      <xsd:complexType>
        <xsd:sequence>
          <xsd:element name="documentManagement">
            <xsd:complexType>
              <xsd:all>
                <xsd:element ref="ns2:j2a840a341ce45988eab089c2d811663" minOccurs="0"/>
                <xsd:element ref="ns2:gc564d6ebf4248c7833a610fa17582d5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8c96bb-742e-4249-8e2b-6d89ee2a2a12" elementFormDefault="qualified">
    <xsd:import namespace="http://schemas.microsoft.com/office/2006/documentManagement/types"/>
    <xsd:import namespace="http://schemas.microsoft.com/office/infopath/2007/PartnerControls"/>
    <xsd:element name="j2a840a341ce45988eab089c2d811663" ma:index="9" nillable="true" ma:taxonomy="true" ma:internalName="j2a840a341ce45988eab089c2d811663" ma:taxonomyFieldName="CurriculumCategories" ma:displayName="CurriculumCategories" ma:default="" ma:fieldId="{32a840a3-41ce-4598-8eab-089c2d811663}" ma:taxonomyMulti="true" ma:sspId="b5610599-cc4b-4dc8-9e5a-d998835b68b3" ma:termSetId="bf1c4c82-3a44-4d16-bb71-072355a7d518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gc564d6ebf4248c7833a610fa17582d5" ma:index="11" nillable="true" ma:taxonomy="true" ma:internalName="gc564d6ebf4248c7833a610fa17582d5" ma:taxonomyFieldName="Authors" ma:displayName="Authors" ma:default="" ma:fieldId="{0c564d6e-bf42-48c7-833a-610fa17582d5}" ma:taxonomyMulti="true" ma:sspId="b5610599-cc4b-4dc8-9e5a-d998835b68b3" ma:termSetId="f7ac89c2-ea02-468b-b02c-fe613d55204b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2428A5-BD36-4D0C-98F9-E3069DA60BCB}"/>
</file>

<file path=customXml/itemProps2.xml><?xml version="1.0" encoding="utf-8"?>
<ds:datastoreItem xmlns:ds="http://schemas.openxmlformats.org/officeDocument/2006/customXml" ds:itemID="{03A272E1-52A5-48FE-AE2C-19E9153AB15F}"/>
</file>

<file path=customXml/itemProps3.xml><?xml version="1.0" encoding="utf-8"?>
<ds:datastoreItem xmlns:ds="http://schemas.openxmlformats.org/officeDocument/2006/customXml" ds:itemID="{149FD06D-06AB-4990-BBC7-D5D075350BEE}"/>
</file>

<file path=docProps/app.xml><?xml version="1.0" encoding="utf-8"?>
<Properties xmlns="http://schemas.openxmlformats.org/officeDocument/2006/extended-properties" xmlns:vt="http://schemas.openxmlformats.org/officeDocument/2006/docPropsVTypes">
  <Template>PM_golden_gears</Template>
  <TotalTime>56</TotalTime>
  <Words>244</Words>
  <Application>Microsoft Office PowerPoint</Application>
  <PresentationFormat>On-screen Show (4:3)</PresentationFormat>
  <Paragraphs>50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PM_golden_gears</vt:lpstr>
      <vt:lpstr>PresenterMedia.com Static Golden Gears</vt:lpstr>
      <vt:lpstr>POWER POINT PRESENTATION ON LEADERSHIP</vt:lpstr>
      <vt:lpstr>CHARACTER &amp; PERSONALITY OF SDA LEADERS</vt:lpstr>
      <vt:lpstr>COMPETENT ADMINISTRATOR</vt:lpstr>
      <vt:lpstr>COMPETENT ADMINISTRATOR</vt:lpstr>
      <vt:lpstr>EFFECTIVE LEADERSHIP</vt:lpstr>
      <vt:lpstr>EXCELLENT GOVERNANCE</vt:lpstr>
      <vt:lpstr>ORGANIZATION</vt:lpstr>
      <vt:lpstr>ORGANIZATION</vt:lpstr>
      <vt:lpstr>MATERIAL FOR FACILITATORS AND TRAINEES</vt:lpstr>
    </vt:vector>
  </TitlesOfParts>
  <Company>S.D.A. Church World Headquarters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PRESENTATION ON LEADERSHIP</dc:title>
  <dc:creator>Ellen Missah</dc:creator>
  <cp:lastModifiedBy>Ellen Missah</cp:lastModifiedBy>
  <cp:revision>11</cp:revision>
  <dcterms:created xsi:type="dcterms:W3CDTF">2012-01-24T20:56:54Z</dcterms:created>
  <dcterms:modified xsi:type="dcterms:W3CDTF">2012-01-24T21:53:49Z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TC018572509991</vt:lpwstr>
  </property>
  <property fmtid="{D5CDD505-2E9C-101B-9397-08002B2CF9AE}" pid="3" name="ContentTypeId">
    <vt:lpwstr>0x010100606931C23B4E154BA7E8104755D6A6CD</vt:lpwstr>
  </property>
  <property fmtid="{D5CDD505-2E9C-101B-9397-08002B2CF9AE}" pid="4" name="Authors">
    <vt:lpwstr/>
  </property>
  <property fmtid="{D5CDD505-2E9C-101B-9397-08002B2CF9AE}" pid="5" name="CurriculumCategories">
    <vt:lpwstr/>
  </property>
</Properties>
</file>