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3745D28-B5EC-4337-9223-55B65894D518}" type="datetimeFigureOut">
              <a:rPr lang="en-US" smtClean="0"/>
              <a:pPr/>
              <a:t>4/21/2011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6D45B4-FFB8-4FA0-86B6-E04C8B5FFE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6D45B4-FFB8-4FA0-86B6-E04C8B5FFE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6D45B4-FFB8-4FA0-86B6-E04C8B5FFE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6D45B4-FFB8-4FA0-86B6-E04C8B5FFE9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6D45B4-FFB8-4FA0-86B6-E04C8B5FFE9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6D45B4-FFB8-4FA0-86B6-E04C8B5FFE9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6D45B4-FFB8-4FA0-86B6-E04C8B5FFE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6D45B4-FFB8-4FA0-86B6-E04C8B5FFE9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745D28-B5EC-4337-9223-55B65894D518}" type="datetimeFigureOut">
              <a:rPr lang="en-US" smtClean="0"/>
              <a:pPr/>
              <a:t>4/21/2011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6D45B4-FFB8-4FA0-86B6-E04C8B5FFE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3745D28-B5EC-4337-9223-55B65894D518}" type="datetimeFigureOut">
              <a:rPr lang="en-US" smtClean="0"/>
              <a:pPr/>
              <a:t>4/21/2011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6D45B4-FFB8-4FA0-86B6-E04C8B5FFE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3745D28-B5EC-4337-9223-55B65894D518}" type="datetimeFigureOut">
              <a:rPr lang="en-US" smtClean="0"/>
              <a:pPr/>
              <a:t>4/21/2011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6D45B4-FFB8-4FA0-86B6-E04C8B5FFE9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745D28-B5EC-4337-9223-55B65894D518}" type="datetimeFigureOut">
              <a:rPr lang="en-US" smtClean="0"/>
              <a:pPr/>
              <a:t>4/21/2011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6D45B4-FFB8-4FA0-86B6-E04C8B5FFE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a:ln/>
        </p:spPr>
        <p:style>
          <a:lnRef idx="3">
            <a:schemeClr val="lt1"/>
          </a:lnRef>
          <a:fillRef idx="1">
            <a:schemeClr val="accent5"/>
          </a:fillRef>
          <a:effectRef idx="1">
            <a:schemeClr val="accent5"/>
          </a:effectRef>
          <a:fontRef idx="minor">
            <a:schemeClr val="lt1"/>
          </a:fontRef>
        </p:style>
        <p:txBody>
          <a:bodyPr>
            <a:normAutofit/>
          </a:bodyPr>
          <a:lstStyle/>
          <a:p>
            <a:pPr algn="ctr">
              <a:buNone/>
            </a:pPr>
            <a:r>
              <a:rPr lang="en-US" sz="6000" dirty="0" smtClean="0"/>
              <a:t>Making Sound </a:t>
            </a:r>
          </a:p>
          <a:p>
            <a:pPr algn="ctr">
              <a:buNone/>
            </a:pPr>
            <a:r>
              <a:rPr lang="en-US" sz="6000" dirty="0" smtClean="0"/>
              <a:t>Decisions Under </a:t>
            </a:r>
          </a:p>
          <a:p>
            <a:pPr algn="ctr">
              <a:buNone/>
            </a:pPr>
            <a:r>
              <a:rPr lang="en-US" sz="6000" dirty="0" smtClean="0"/>
              <a:t>Pressure</a:t>
            </a:r>
            <a:endParaRPr lang="en-US" sz="6000" dirty="0"/>
          </a:p>
        </p:txBody>
      </p:sp>
      <p:sp>
        <p:nvSpPr>
          <p:cNvPr id="2" name="Title 1"/>
          <p:cNvSpPr>
            <a:spLocks noGrp="1"/>
          </p:cNvSpPr>
          <p:nvPr>
            <p:ph type="title"/>
          </p:nvPr>
        </p:nvSpPr>
        <p:spPr>
          <a:solidFill>
            <a:schemeClr val="accent2"/>
          </a:solidFill>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lnSpcReduction="10000"/>
          </a:bodyPr>
          <a:lstStyle/>
          <a:p>
            <a:pPr>
              <a:buNone/>
            </a:pPr>
            <a:r>
              <a:rPr lang="en-US" dirty="0" smtClean="0"/>
              <a:t>	By contrast, routine decisions usually have a minor effect in the company or your job. Examples include: when to reimburse managers for travel expenses, daily scheduling, and how much to spend </a:t>
            </a:r>
            <a:r>
              <a:rPr lang="en-US" dirty="0" smtClean="0"/>
              <a:t>on </a:t>
            </a:r>
            <a:r>
              <a:rPr lang="en-US" dirty="0" smtClean="0"/>
              <a:t>office supplies. They are frequently repetitive and well defined, and you may already have procedures in place for resolving such problems. As a result, you shouldn’t allow routine decisions to consume much of your time.</a:t>
            </a:r>
            <a:endParaRPr lang="en-US" dirty="0"/>
          </a:p>
        </p:txBody>
      </p:sp>
      <p:sp>
        <p:nvSpPr>
          <p:cNvPr id="2" name="Title 1"/>
          <p:cNvSpPr>
            <a:spLocks noGrp="1"/>
          </p:cNvSpPr>
          <p:nvPr>
            <p:ph type="title"/>
          </p:nvPr>
        </p:nvSpPr>
        <p:spPr/>
        <p:txBody>
          <a:bodyPr>
            <a:normAutofit fontScale="90000"/>
          </a:bodyPr>
          <a:lstStyle/>
          <a:p>
            <a:r>
              <a:rPr lang="en-US" dirty="0" smtClean="0"/>
              <a:t>     Major vs. Routine Decisions…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55000" lnSpcReduction="20000"/>
          </a:bodyPr>
          <a:lstStyle/>
          <a:p>
            <a:pPr>
              <a:buNone/>
            </a:pPr>
            <a:r>
              <a:rPr lang="en-US" dirty="0" smtClean="0"/>
              <a:t>	</a:t>
            </a:r>
          </a:p>
          <a:p>
            <a:pPr>
              <a:buNone/>
            </a:pPr>
            <a:r>
              <a:rPr lang="en-US" sz="4000" dirty="0" smtClean="0"/>
              <a:t>	The difficulty in distinguishing between major and routine decisions: Not all of them fall neatly into one category or the other. </a:t>
            </a:r>
          </a:p>
          <a:p>
            <a:pPr>
              <a:buNone/>
            </a:pPr>
            <a:r>
              <a:rPr lang="en-US" sz="4000" dirty="0" smtClean="0"/>
              <a:t>	For example, deciding whether to hire an additional permanent assistant or use temporary help is more than routine but less than major. Or, deciding which voice mail message or e-mail to answer first could be routine –or something more, depending on who sent you the message and the action required.</a:t>
            </a:r>
          </a:p>
          <a:p>
            <a:pPr>
              <a:buNone/>
            </a:pPr>
            <a:r>
              <a:rPr lang="en-US" sz="4000" dirty="0" smtClean="0"/>
              <a:t>	The distinction can also vary from company to company. Choosing software for a new information system may be almost routine for a financially secure company whose management believes in keeping pace with technology.</a:t>
            </a:r>
            <a:endParaRPr lang="en-US" sz="4000" dirty="0"/>
          </a:p>
        </p:txBody>
      </p:sp>
      <p:sp>
        <p:nvSpPr>
          <p:cNvPr id="2" name="Title 1"/>
          <p:cNvSpPr>
            <a:spLocks noGrp="1"/>
          </p:cNvSpPr>
          <p:nvPr>
            <p:ph type="title"/>
          </p:nvPr>
        </p:nvSpPr>
        <p:spPr>
          <a:solidFill>
            <a:schemeClr val="accent2"/>
          </a:solidFill>
        </p:spPr>
        <p:txBody>
          <a:bodyPr>
            <a:normAutofit/>
          </a:bodyPr>
          <a:lstStyle/>
          <a:p>
            <a:pPr algn="ctr"/>
            <a:r>
              <a:rPr lang="en-US" sz="3200" dirty="0" smtClean="0"/>
              <a:t>Making the distinction</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lstStyle/>
          <a:p>
            <a:pPr>
              <a:buNone/>
            </a:pPr>
            <a:r>
              <a:rPr lang="en-US" dirty="0" smtClean="0"/>
              <a:t>	But for a company with a weaker financial position or one whose management needs solid proof of return on investment, the decision could be major and require extensive analysis first. “It’s important to create criteria for organizational decision-making”, says Mike Menard, president of </a:t>
            </a:r>
            <a:r>
              <a:rPr lang="en-US" dirty="0" err="1" smtClean="0"/>
              <a:t>GenSight</a:t>
            </a:r>
            <a:r>
              <a:rPr lang="en-US" dirty="0" smtClean="0"/>
              <a:t>, a Doylestown, Pa., consulting firm that specializes in helping clients achieve “decision excellence”.</a:t>
            </a:r>
            <a:endParaRPr lang="en-US" dirty="0"/>
          </a:p>
        </p:txBody>
      </p:sp>
      <p:sp>
        <p:nvSpPr>
          <p:cNvPr id="2" name="Title 1"/>
          <p:cNvSpPr>
            <a:spLocks noGrp="1"/>
          </p:cNvSpPr>
          <p:nvPr>
            <p:ph type="title"/>
          </p:nvPr>
        </p:nvSpPr>
        <p:spPr/>
        <p:txBody>
          <a:bodyPr/>
          <a:lstStyle/>
          <a:p>
            <a:r>
              <a:rPr lang="en-US" dirty="0" smtClean="0"/>
              <a:t>       Making the distinction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20000"/>
          </a:bodyPr>
          <a:lstStyle/>
          <a:p>
            <a:pPr>
              <a:buNone/>
            </a:pPr>
            <a:r>
              <a:rPr lang="en-US" dirty="0" smtClean="0"/>
              <a:t>	Menard says the decision made in every organization fall into several categories: “What products should we launch or support? What investments should we make? What capital assets are we going to use? Which business processes do we fix? What acquisitions of resources are we going to make?”</a:t>
            </a:r>
          </a:p>
          <a:p>
            <a:pPr>
              <a:buNone/>
            </a:pPr>
            <a:r>
              <a:rPr lang="en-US" dirty="0" smtClean="0"/>
              <a:t>	By developing an organizational framework that broadly answers these questions on a strategic level, some decisions will become routine</a:t>
            </a:r>
            <a:r>
              <a:rPr lang="en-US" dirty="0" smtClean="0"/>
              <a:t>, </a:t>
            </a:r>
            <a:r>
              <a:rPr lang="en-US" dirty="0" smtClean="0"/>
              <a:t>and it be easier for you to distinguish major decisions that require deeper analysis, planning and evaluation. </a:t>
            </a:r>
            <a:endParaRPr lang="en-US" dirty="0"/>
          </a:p>
        </p:txBody>
      </p:sp>
      <p:sp>
        <p:nvSpPr>
          <p:cNvPr id="2" name="Title 1"/>
          <p:cNvSpPr>
            <a:spLocks noGrp="1"/>
          </p:cNvSpPr>
          <p:nvPr>
            <p:ph type="title"/>
          </p:nvPr>
        </p:nvSpPr>
        <p:spPr/>
        <p:txBody>
          <a:bodyPr/>
          <a:lstStyle/>
          <a:p>
            <a:r>
              <a:rPr lang="en-US" dirty="0" smtClean="0"/>
              <a:t>         Making the distinction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lstStyle/>
          <a:p>
            <a:pPr>
              <a:buNone/>
            </a:pPr>
            <a:r>
              <a:rPr lang="en-US" dirty="0" smtClean="0"/>
              <a:t>	</a:t>
            </a:r>
            <a:r>
              <a:rPr lang="en-US" sz="2800" dirty="0" smtClean="0"/>
              <a:t>Good decision makers share some common personality traits. Obviously, not all of us are born with these qualities, but we can learn and develop them</a:t>
            </a:r>
            <a:r>
              <a:rPr lang="en-US" dirty="0" smtClean="0"/>
              <a:t>:</a:t>
            </a:r>
          </a:p>
          <a:p>
            <a:pPr lvl="1">
              <a:buFont typeface="Wingdings" pitchFamily="2" charset="2"/>
              <a:buChar char="§"/>
            </a:pPr>
            <a:r>
              <a:rPr lang="en-US" b="1" dirty="0" smtClean="0"/>
              <a:t>Analytical ability</a:t>
            </a:r>
          </a:p>
          <a:p>
            <a:pPr lvl="1">
              <a:buNone/>
            </a:pPr>
            <a:r>
              <a:rPr lang="en-US" b="1" dirty="0" smtClean="0"/>
              <a:t>	</a:t>
            </a:r>
            <a:r>
              <a:rPr lang="en-US" sz="2800" dirty="0" smtClean="0"/>
              <a:t>Good decision makers are able to divide a problem into parts, identify and integrate relevant facts and envision the consequences of their choices.</a:t>
            </a:r>
          </a:p>
        </p:txBody>
      </p:sp>
      <p:sp>
        <p:nvSpPr>
          <p:cNvPr id="2" name="Title 1"/>
          <p:cNvSpPr>
            <a:spLocks noGrp="1"/>
          </p:cNvSpPr>
          <p:nvPr>
            <p:ph type="title"/>
          </p:nvPr>
        </p:nvSpPr>
        <p:spPr>
          <a:solidFill>
            <a:schemeClr val="accent2"/>
          </a:solidFill>
        </p:spPr>
        <p:txBody>
          <a:bodyPr>
            <a:normAutofit/>
          </a:bodyPr>
          <a:lstStyle/>
          <a:p>
            <a:pPr algn="ctr"/>
            <a:r>
              <a:rPr lang="en-US" sz="2800" b="1" dirty="0" smtClean="0"/>
              <a:t>WHAT IT TAKES TO BE A GOOD DECISION MAKER</a:t>
            </a:r>
            <a:endParaRPr lang="en-US"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10000"/>
          </a:bodyPr>
          <a:lstStyle/>
          <a:p>
            <a:pPr lvl="1">
              <a:buFont typeface="Wingdings" pitchFamily="2" charset="2"/>
              <a:buChar char="§"/>
            </a:pPr>
            <a:r>
              <a:rPr lang="en-US" b="1" dirty="0" smtClean="0"/>
              <a:t>Conceptual ability and logic</a:t>
            </a:r>
          </a:p>
          <a:p>
            <a:pPr>
              <a:buNone/>
            </a:pPr>
            <a:r>
              <a:rPr lang="en-US" dirty="0" smtClean="0"/>
              <a:t>	Effective decision makers can make sense of a large array of gathered facts. They pull them together into one concept and see through it all to find the root of the situation.</a:t>
            </a:r>
          </a:p>
          <a:p>
            <a:pPr lvl="1">
              <a:buFont typeface="Wingdings" pitchFamily="2" charset="2"/>
              <a:buChar char="§"/>
            </a:pPr>
            <a:r>
              <a:rPr lang="en-US" sz="2600" b="1" dirty="0" smtClean="0"/>
              <a:t>Intuitive Judgment</a:t>
            </a:r>
          </a:p>
          <a:p>
            <a:pPr lvl="1">
              <a:buNone/>
            </a:pPr>
            <a:r>
              <a:rPr lang="en-US" sz="2600" b="1" dirty="0" smtClean="0"/>
              <a:t>	</a:t>
            </a:r>
            <a:r>
              <a:rPr lang="en-US" sz="2600" dirty="0" smtClean="0"/>
              <a:t>Up to a point, good decision makers look at the situation analytically and logically, but intuition or “gut feeling” can also come into play. Contrary to popular belief , intuitive ability isn’t some magical skill; it’s the ability to synthesize past experiences and knowledge to see similar patterns and solutions in current situations.</a:t>
            </a:r>
            <a:endParaRPr lang="en-US" sz="2600" dirty="0"/>
          </a:p>
        </p:txBody>
      </p:sp>
      <p:sp>
        <p:nvSpPr>
          <p:cNvPr id="2" name="Title 1"/>
          <p:cNvSpPr>
            <a:spLocks noGrp="1"/>
          </p:cNvSpPr>
          <p:nvPr>
            <p:ph type="title"/>
          </p:nvPr>
        </p:nvSpPr>
        <p:spPr/>
        <p:txBody>
          <a:bodyPr>
            <a:normAutofit fontScale="90000"/>
          </a:bodyPr>
          <a:lstStyle/>
          <a:p>
            <a:r>
              <a:rPr lang="en-US" dirty="0" smtClean="0"/>
              <a:t> What it takes to be a good   decision maker…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20000"/>
          </a:bodyPr>
          <a:lstStyle/>
          <a:p>
            <a:pPr>
              <a:buNone/>
            </a:pPr>
            <a:r>
              <a:rPr lang="en-US" dirty="0" smtClean="0"/>
              <a:t>	Intuition is especially important when you need to make an immediate decision, or when you can’t get all the facts or they’re unclear. Also, bear in mind that good decision makers don’t rely on intuition exclusively, even in the most uncertain situations.</a:t>
            </a:r>
          </a:p>
          <a:p>
            <a:pPr lvl="1">
              <a:buFont typeface="Wingdings" pitchFamily="2" charset="2"/>
              <a:buChar char="§"/>
            </a:pPr>
            <a:r>
              <a:rPr lang="en-US" b="1" dirty="0" smtClean="0"/>
              <a:t>Creativity</a:t>
            </a:r>
          </a:p>
          <a:p>
            <a:pPr>
              <a:buNone/>
            </a:pPr>
            <a:r>
              <a:rPr lang="en-US" dirty="0" smtClean="0"/>
              <a:t>	Good decision makers encourage new ideas or a fresh approach, recognizing that additional material is often necessary to make the choice. Even if they are not creative or able to generate original ideas, they recognize and solicit input from those who can.</a:t>
            </a:r>
          </a:p>
          <a:p>
            <a:pPr>
              <a:buFont typeface="Wingdings" pitchFamily="2" charset="2"/>
              <a:buChar char="q"/>
            </a:pPr>
            <a:endParaRPr lang="en-US" dirty="0"/>
          </a:p>
        </p:txBody>
      </p:sp>
      <p:sp>
        <p:nvSpPr>
          <p:cNvPr id="2" name="Title 1"/>
          <p:cNvSpPr>
            <a:spLocks noGrp="1"/>
          </p:cNvSpPr>
          <p:nvPr>
            <p:ph type="title"/>
          </p:nvPr>
        </p:nvSpPr>
        <p:spPr/>
        <p:txBody>
          <a:bodyPr>
            <a:normAutofit fontScale="90000"/>
          </a:bodyPr>
          <a:lstStyle/>
          <a:p>
            <a:r>
              <a:rPr lang="en-US" smtClean="0"/>
              <a:t>What </a:t>
            </a:r>
            <a:r>
              <a:rPr lang="en-US" dirty="0" smtClean="0"/>
              <a:t>it takes to be a good decision maker…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0000" lnSpcReduction="20000"/>
          </a:bodyPr>
          <a:lstStyle/>
          <a:p>
            <a:pPr lvl="1">
              <a:buFont typeface="Wingdings" pitchFamily="2" charset="2"/>
              <a:buChar char="§"/>
            </a:pPr>
            <a:r>
              <a:rPr lang="en-US" sz="3800" b="1" dirty="0" smtClean="0"/>
              <a:t>Tolerance</a:t>
            </a:r>
          </a:p>
          <a:p>
            <a:pPr>
              <a:lnSpc>
                <a:spcPct val="120000"/>
              </a:lnSpc>
              <a:buNone/>
            </a:pPr>
            <a:r>
              <a:rPr lang="en-US" dirty="0" smtClean="0"/>
              <a:t>	</a:t>
            </a:r>
            <a:r>
              <a:rPr lang="en-US" sz="3600" dirty="0" smtClean="0"/>
              <a:t>Good decision makers tolerate ambiguity and frustration and are able to cope with uncertainties. They have the ability to deal continually with difficulties and frustrations without becoming discouraged. </a:t>
            </a:r>
          </a:p>
          <a:p>
            <a:pPr lvl="1">
              <a:buFont typeface="Wingdings" pitchFamily="2" charset="2"/>
              <a:buChar char="§"/>
            </a:pPr>
            <a:r>
              <a:rPr lang="en-US" sz="3500" b="1" dirty="0" smtClean="0"/>
              <a:t>Open-mindedness</a:t>
            </a:r>
          </a:p>
          <a:p>
            <a:pPr lvl="1">
              <a:buNone/>
            </a:pPr>
            <a:r>
              <a:rPr lang="en-US" sz="3500" dirty="0" smtClean="0"/>
              <a:t>	Good decision makers make the effort to listen to others and are receptive to their comments and suggestions. They are open to considering new information and data from a variety of sources.</a:t>
            </a:r>
            <a:endParaRPr lang="en-US" sz="3500" dirty="0"/>
          </a:p>
        </p:txBody>
      </p:sp>
      <p:sp>
        <p:nvSpPr>
          <p:cNvPr id="2" name="Title 1"/>
          <p:cNvSpPr>
            <a:spLocks noGrp="1"/>
          </p:cNvSpPr>
          <p:nvPr>
            <p:ph type="title"/>
          </p:nvPr>
        </p:nvSpPr>
        <p:spPr/>
        <p:txBody>
          <a:bodyPr>
            <a:normAutofit fontScale="90000"/>
          </a:bodyPr>
          <a:lstStyle/>
          <a:p>
            <a:r>
              <a:rPr lang="en-US" dirty="0" smtClean="0"/>
              <a:t>What it takes to be a good decision maker …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a:bodyPr>
          <a:lstStyle/>
          <a:p>
            <a:pPr lvl="1">
              <a:buFont typeface="Wingdings" pitchFamily="2" charset="2"/>
              <a:buChar char="§"/>
            </a:pPr>
            <a:r>
              <a:rPr lang="en-US" sz="3500" b="1" dirty="0" smtClean="0"/>
              <a:t>Positive self-image</a:t>
            </a:r>
          </a:p>
          <a:p>
            <a:pPr>
              <a:buNone/>
            </a:pPr>
            <a:r>
              <a:rPr lang="en-US" dirty="0" smtClean="0"/>
              <a:t>	Confidence is vital to good decision-making. Except in making the most routine decisions, there is seldom a perfect solution. Without self-confidence, decision makers often fall into the trap of indecisiveness. “To make good decisions, you need confidence in your judgment”, former New York mayor Ed Koch once said. “We all make bad decisions, but the important thing is not to worry too much about them. Otherwise, you will never do a thing”.</a:t>
            </a:r>
            <a:endParaRPr lang="en-US" dirty="0"/>
          </a:p>
        </p:txBody>
      </p:sp>
      <p:sp>
        <p:nvSpPr>
          <p:cNvPr id="2" name="Title 1"/>
          <p:cNvSpPr>
            <a:spLocks noGrp="1"/>
          </p:cNvSpPr>
          <p:nvPr>
            <p:ph type="title"/>
          </p:nvPr>
        </p:nvSpPr>
        <p:spPr/>
        <p:txBody>
          <a:bodyPr>
            <a:normAutofit fontScale="90000"/>
          </a:bodyPr>
          <a:lstStyle/>
          <a:p>
            <a:r>
              <a:rPr lang="en-US" dirty="0" smtClean="0"/>
              <a:t>What it takes to be a good decision maker …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7500" lnSpcReduction="20000"/>
          </a:bodyPr>
          <a:lstStyle/>
          <a:p>
            <a:pPr>
              <a:buNone/>
            </a:pPr>
            <a:r>
              <a:rPr lang="en-US" dirty="0" smtClean="0"/>
              <a:t>	</a:t>
            </a:r>
            <a:r>
              <a:rPr lang="en-US" sz="3000" dirty="0" smtClean="0"/>
              <a:t>Great leaders don’t necessarily have more or better information to make the best decisions. Their secret lies in understanding that decision-making is a process that follows a building-block approach.</a:t>
            </a:r>
          </a:p>
          <a:p>
            <a:pPr>
              <a:buNone/>
            </a:pPr>
            <a:r>
              <a:rPr lang="en-US" sz="3000" dirty="0" smtClean="0"/>
              <a:t>	Over the years, the business community has become increasingly aware of the need for a precise step-by-step process to apply when faced with significant decisions. As management guru Peter </a:t>
            </a:r>
            <a:r>
              <a:rPr lang="en-US" sz="3000" dirty="0" err="1" smtClean="0"/>
              <a:t>Drucker</a:t>
            </a:r>
            <a:r>
              <a:rPr lang="en-US" sz="3000" dirty="0" smtClean="0"/>
              <a:t> points out, decision-making “can no longer be improvised”.</a:t>
            </a:r>
          </a:p>
          <a:p>
            <a:pPr marL="514350" indent="-514350">
              <a:buFont typeface="+mj-lt"/>
              <a:buAutoNum type="arabicPeriod"/>
            </a:pPr>
            <a:r>
              <a:rPr lang="en-US" sz="3000" b="1" dirty="0" smtClean="0"/>
              <a:t>Define the problem</a:t>
            </a:r>
          </a:p>
          <a:p>
            <a:pPr marL="514350" indent="-514350">
              <a:buFont typeface="+mj-lt"/>
              <a:buAutoNum type="arabicPeriod"/>
            </a:pPr>
            <a:r>
              <a:rPr lang="en-US" sz="3000" b="1" dirty="0" smtClean="0"/>
              <a:t>Gather relevant information</a:t>
            </a:r>
          </a:p>
          <a:p>
            <a:pPr marL="514350" indent="-514350">
              <a:buFont typeface="+mj-lt"/>
              <a:buAutoNum type="arabicPeriod"/>
            </a:pPr>
            <a:r>
              <a:rPr lang="en-US" sz="3000" b="1" dirty="0" smtClean="0"/>
              <a:t>Develop alternatives and options</a:t>
            </a:r>
            <a:endParaRPr lang="en-US" sz="3000" b="1" dirty="0"/>
          </a:p>
        </p:txBody>
      </p:sp>
      <p:sp>
        <p:nvSpPr>
          <p:cNvPr id="2" name="Title 1"/>
          <p:cNvSpPr>
            <a:spLocks noGrp="1"/>
          </p:cNvSpPr>
          <p:nvPr>
            <p:ph type="title"/>
          </p:nvPr>
        </p:nvSpPr>
        <p:spPr>
          <a:solidFill>
            <a:schemeClr val="accent2"/>
          </a:solidFill>
        </p:spPr>
        <p:txBody>
          <a:bodyPr>
            <a:normAutofit/>
          </a:bodyPr>
          <a:lstStyle/>
          <a:p>
            <a:pPr algn="ctr"/>
            <a:r>
              <a:rPr lang="en-US" sz="3200" b="1" dirty="0" smtClean="0"/>
              <a:t>DECISION-MAKING: A 6 STEP PROCESS</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20000"/>
          </a:bodyPr>
          <a:lstStyle/>
          <a:p>
            <a:pPr algn="just">
              <a:buNone/>
            </a:pPr>
            <a:r>
              <a:rPr lang="en-US" sz="2800" dirty="0" smtClean="0"/>
              <a:t>	Introduction</a:t>
            </a:r>
          </a:p>
          <a:p>
            <a:pPr>
              <a:buNone/>
            </a:pPr>
            <a:r>
              <a:rPr lang="en-US" sz="2800" dirty="0" smtClean="0"/>
              <a:t>	When two planes slammed into the World Trade Center on 9/11, Ken </a:t>
            </a:r>
            <a:r>
              <a:rPr lang="en-US" sz="2800" dirty="0" err="1" smtClean="0"/>
              <a:t>Chenault</a:t>
            </a:r>
            <a:r>
              <a:rPr lang="en-US" sz="2800" dirty="0" smtClean="0"/>
              <a:t> didn’t hesitate about the choices he faced as CEO of American Express. The company’s headquarters were located directly across the street from the Twin Towers, and 3,000 American express employees were in the building.</a:t>
            </a:r>
          </a:p>
          <a:p>
            <a:pPr>
              <a:buNone/>
            </a:pPr>
            <a:r>
              <a:rPr lang="en-US" sz="2800" dirty="0"/>
              <a:t>	</a:t>
            </a:r>
            <a:r>
              <a:rPr lang="en-US" sz="2800" dirty="0" err="1" smtClean="0"/>
              <a:t>Chenault</a:t>
            </a:r>
            <a:r>
              <a:rPr lang="en-US" sz="2800" dirty="0" smtClean="0"/>
              <a:t> was in Salt Lake City on a business trip at the time, but he immediately began making decisions long distance, including ordering security to evacuate the building within minutes after the first plane struck.</a:t>
            </a:r>
          </a:p>
          <a:p>
            <a:pPr>
              <a:buNone/>
            </a:pPr>
            <a:endParaRPr lang="en-US" sz="2800" dirty="0"/>
          </a:p>
        </p:txBody>
      </p:sp>
      <p:sp>
        <p:nvSpPr>
          <p:cNvPr id="2" name="Title 1"/>
          <p:cNvSpPr>
            <a:spLocks noGrp="1"/>
          </p:cNvSpPr>
          <p:nvPr>
            <p:ph type="title"/>
          </p:nvPr>
        </p:nvSpPr>
        <p:spPr>
          <a:solidFill>
            <a:schemeClr val="accent2"/>
          </a:solidFill>
        </p:spPr>
        <p:txBody>
          <a:bodyPr>
            <a:normAutofit/>
          </a:bodyPr>
          <a:lstStyle/>
          <a:p>
            <a:pPr algn="ctr"/>
            <a:r>
              <a:rPr lang="en-US" sz="3100" dirty="0" smtClean="0"/>
              <a:t>Making Sound Decisions Under Pressure  </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lnSpcReduction="10000"/>
          </a:bodyPr>
          <a:lstStyle/>
          <a:p>
            <a:pPr marL="514350" indent="-514350">
              <a:buNone/>
            </a:pPr>
            <a:r>
              <a:rPr lang="en-US" b="1" dirty="0" smtClean="0"/>
              <a:t>	4</a:t>
            </a:r>
            <a:r>
              <a:rPr lang="en-US" sz="2800" b="1" dirty="0" smtClean="0"/>
              <a:t>.	 Evaluate alternatives</a:t>
            </a:r>
          </a:p>
          <a:p>
            <a:pPr marL="514350" indent="-514350">
              <a:buNone/>
            </a:pPr>
            <a:r>
              <a:rPr lang="en-US" sz="2800" b="1" dirty="0" smtClean="0"/>
              <a:t>	5. Make a decision</a:t>
            </a:r>
          </a:p>
          <a:p>
            <a:pPr marL="514350" indent="-514350">
              <a:buNone/>
            </a:pPr>
            <a:r>
              <a:rPr lang="en-US" sz="2800" b="1" dirty="0" smtClean="0"/>
              <a:t>	6. Implement the decision</a:t>
            </a:r>
          </a:p>
          <a:p>
            <a:pPr marL="514350" indent="-514350">
              <a:buNone/>
            </a:pPr>
            <a:r>
              <a:rPr lang="en-US" sz="2400" b="1" i="1" dirty="0" smtClean="0"/>
              <a:t>	Caution: </a:t>
            </a:r>
            <a:r>
              <a:rPr lang="en-US" sz="2400" dirty="0" smtClean="0"/>
              <a:t>When faced with conditions of uncertainty, time constraints or complex problems, you may be tempted to skip one or more of the above steps. Yet in doing so you risk making choices that aren’t really solutions or you miss important opportunities. A better choice in such situations: Compress the amount of time you allocate to each step so as not to lose sight of the overall process.</a:t>
            </a:r>
            <a:endParaRPr lang="en-US" sz="2400" b="1" i="1"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2" name="Title 1"/>
          <p:cNvSpPr>
            <a:spLocks noGrp="1"/>
          </p:cNvSpPr>
          <p:nvPr>
            <p:ph type="title"/>
          </p:nvPr>
        </p:nvSpPr>
        <p:spPr/>
        <p:txBody>
          <a:bodyPr>
            <a:normAutofit fontScale="90000"/>
          </a:bodyPr>
          <a:lstStyle/>
          <a:p>
            <a:r>
              <a:rPr lang="en-US" dirty="0" smtClean="0"/>
              <a:t>Decision Making: a 6 step process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a:bodyPr>
          <a:lstStyle/>
          <a:p>
            <a:pPr>
              <a:buNone/>
            </a:pPr>
            <a:r>
              <a:rPr lang="en-US" sz="2000" i="1" dirty="0" smtClean="0"/>
              <a:t>	Here’s a simple example of an efficient decision-making process in progress</a:t>
            </a:r>
          </a:p>
          <a:p>
            <a:pPr>
              <a:buNone/>
            </a:pPr>
            <a:r>
              <a:rPr lang="en-US" sz="2800" b="1" dirty="0" smtClean="0"/>
              <a:t>	Defining the problem</a:t>
            </a:r>
          </a:p>
          <a:p>
            <a:pPr>
              <a:buNone/>
            </a:pPr>
            <a:r>
              <a:rPr lang="en-US" sz="2800" dirty="0" smtClean="0"/>
              <a:t>	Tilden Industries sells a line of children’s clothing through independent retail stores. Most of these stores are located in Southeast, where Tilden’s main manufacturing plant is located. Sales volume was flat for the past year, and orders for this year have lagged over previous years. What does Tilden need to do to increase sales?</a:t>
            </a:r>
            <a:endParaRPr lang="en-US" sz="2800" dirty="0"/>
          </a:p>
        </p:txBody>
      </p:sp>
      <p:sp>
        <p:nvSpPr>
          <p:cNvPr id="2" name="Title 1"/>
          <p:cNvSpPr>
            <a:spLocks noGrp="1"/>
          </p:cNvSpPr>
          <p:nvPr>
            <p:ph type="title"/>
          </p:nvPr>
        </p:nvSpPr>
        <p:spPr>
          <a:solidFill>
            <a:schemeClr val="accent2"/>
          </a:solidFill>
        </p:spPr>
        <p:txBody>
          <a:bodyPr>
            <a:normAutofit/>
          </a:bodyPr>
          <a:lstStyle/>
          <a:p>
            <a:pPr algn="ctr"/>
            <a:r>
              <a:rPr lang="en-US" sz="3200" b="1" dirty="0" smtClean="0"/>
              <a:t>EXAMPLE: DECIDING WHETHER TO EXPAND INTO A NEW MARKET</a:t>
            </a:r>
            <a:endParaRPr lang="en-US"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85000" lnSpcReduction="20000"/>
          </a:bodyPr>
          <a:lstStyle/>
          <a:p>
            <a:pPr>
              <a:buNone/>
            </a:pPr>
            <a:r>
              <a:rPr lang="en-US" dirty="0" smtClean="0"/>
              <a:t>	</a:t>
            </a:r>
            <a:r>
              <a:rPr lang="en-US" b="1" dirty="0" smtClean="0"/>
              <a:t>Gathering Information</a:t>
            </a:r>
          </a:p>
          <a:p>
            <a:pPr>
              <a:buNone/>
            </a:pPr>
            <a:r>
              <a:rPr lang="en-US" dirty="0" smtClean="0"/>
              <a:t>	Information gathered from the company’s accounting system shows that the dollar sales volume for each retail outlet selling Tilden’s clothing has increased in the past year. But the number of retail outlets selling its products has dropped dramatically. Research shows that many small retail stores in the Southeast have been forced out of business as giant retail chains such as Wal-Mart and Target have expanded. In interviews with the company, current retailers report that consumers like Tilden’s products but consider them somewhat pricey compared to competitor’s products and those available from chain retailers.</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lnSpcReduction="10000"/>
          </a:bodyPr>
          <a:lstStyle/>
          <a:p>
            <a:pPr>
              <a:buNone/>
            </a:pPr>
            <a:r>
              <a:rPr lang="en-US" b="1" dirty="0" smtClean="0"/>
              <a:t>	</a:t>
            </a:r>
            <a:r>
              <a:rPr lang="en-US" sz="3000" b="1" dirty="0" smtClean="0"/>
              <a:t>Looking at alternatives</a:t>
            </a:r>
          </a:p>
          <a:p>
            <a:pPr>
              <a:buNone/>
            </a:pPr>
            <a:r>
              <a:rPr lang="en-US" dirty="0" smtClean="0"/>
              <a:t>	Tilden’s management team develops a list of alternatives:</a:t>
            </a:r>
          </a:p>
          <a:p>
            <a:pPr marL="914400" lvl="1" indent="-514350">
              <a:buFont typeface="+mj-lt"/>
              <a:buAutoNum type="arabicPeriod"/>
            </a:pPr>
            <a:r>
              <a:rPr lang="en-US" dirty="0" smtClean="0"/>
              <a:t>Increase next year’s advertising and promotion budget to encourage consumer to buy its clothing</a:t>
            </a:r>
          </a:p>
          <a:p>
            <a:pPr marL="914400" lvl="1" indent="-514350">
              <a:buFont typeface="+mj-lt"/>
              <a:buAutoNum type="arabicPeriod"/>
            </a:pPr>
            <a:r>
              <a:rPr lang="en-US" dirty="0" smtClean="0"/>
              <a:t>Cut the cost of the current product line to compete with competitor pricing</a:t>
            </a:r>
          </a:p>
          <a:p>
            <a:pPr marL="914400" lvl="1" indent="-514350">
              <a:buFont typeface="+mj-lt"/>
              <a:buAutoNum type="arabicPeriod"/>
            </a:pPr>
            <a:r>
              <a:rPr lang="en-US" dirty="0" smtClean="0"/>
              <a:t>Expand the number of independent retail stores selling Tilden’s products by entering markets outside the Southeast</a:t>
            </a:r>
          </a:p>
          <a:p>
            <a:pPr marL="914400" lvl="1" indent="-514350">
              <a:buFont typeface="+mj-lt"/>
              <a:buAutoNum type="arabicPeriod"/>
            </a:pPr>
            <a:r>
              <a:rPr lang="en-US" dirty="0" smtClean="0"/>
              <a:t>Approach chain retailers about carrying Tilden’s product line</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Decision whether to expand in a new venture…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10000"/>
          </a:bodyPr>
          <a:lstStyle/>
          <a:p>
            <a:pPr>
              <a:buNone/>
            </a:pPr>
            <a:r>
              <a:rPr lang="en-US" sz="2800" b="1" dirty="0" smtClean="0"/>
              <a:t>	Screening and evaluating alternatives</a:t>
            </a:r>
          </a:p>
          <a:p>
            <a:pPr>
              <a:buNone/>
            </a:pPr>
            <a:r>
              <a:rPr lang="en-US" sz="2800" dirty="0" smtClean="0"/>
              <a:t>	Experience shows that increasing advertising spending may increase consumer awareness but doesn’t always have a corresponding effect on sales, so Tilden eliminates Alternative 1.</a:t>
            </a:r>
          </a:p>
          <a:p>
            <a:pPr>
              <a:buNone/>
            </a:pPr>
            <a:r>
              <a:rPr lang="en-US" sz="2800" dirty="0" smtClean="0"/>
              <a:t>	Tilden also eliminates Alternative 2 because its fixed manufacturing costs will make it difficult to cut prices on the current product line. The problems faced by small independent retailers in the Southeast are similar to those of independent retailers across the country.</a:t>
            </a:r>
          </a:p>
          <a:p>
            <a:pPr>
              <a:buNone/>
            </a:pPr>
            <a:endParaRPr lang="en-US" sz="2800" dirty="0" smtClean="0"/>
          </a:p>
          <a:p>
            <a:pPr>
              <a:buNone/>
            </a:pPr>
            <a:endParaRPr lang="en-US" sz="2800" dirty="0" smtClean="0"/>
          </a:p>
          <a:p>
            <a:pPr>
              <a:buNone/>
            </a:pPr>
            <a:endParaRPr lang="en-US" sz="2800" b="1"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a:bodyPr>
          <a:lstStyle/>
          <a:p>
            <a:pPr>
              <a:buNone/>
            </a:pPr>
            <a:r>
              <a:rPr lang="en-US" dirty="0" smtClean="0"/>
              <a:t>	The additional marketing and transportation costs required to expand into new markets this way would be prohibitive given the firm’s current resources. Both these factors make Alternative 3 less attractive than Alternative 4. Although chain retailers will most likely require Tilden to develop a less expensive product line, their centralized distribution centers will keep down transportation costs. Additionally, the chains offer the potential of larger sales volume while servicing fewer customers.</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85000" lnSpcReduction="20000"/>
          </a:bodyPr>
          <a:lstStyle/>
          <a:p>
            <a:pPr>
              <a:buNone/>
            </a:pPr>
            <a:r>
              <a:rPr lang="en-US" b="1" dirty="0" smtClean="0"/>
              <a:t>	Coming to a decision</a:t>
            </a:r>
          </a:p>
          <a:p>
            <a:pPr>
              <a:buNone/>
            </a:pPr>
            <a:r>
              <a:rPr lang="en-US" dirty="0" smtClean="0"/>
              <a:t>	The management team picks Alternative 4 and plans to begin approaching chain retailers about carrying its product line.</a:t>
            </a:r>
          </a:p>
          <a:p>
            <a:pPr>
              <a:buNone/>
            </a:pPr>
            <a:r>
              <a:rPr lang="en-US" dirty="0" smtClean="0"/>
              <a:t>	</a:t>
            </a:r>
            <a:r>
              <a:rPr lang="en-US" b="1" u="sng" dirty="0" smtClean="0"/>
              <a:t>OVERCOMING THE OBSTACLES</a:t>
            </a:r>
          </a:p>
          <a:p>
            <a:pPr>
              <a:buNone/>
            </a:pPr>
            <a:r>
              <a:rPr lang="en-US" dirty="0" smtClean="0"/>
              <a:t>	Realize that even the most effective decision makers sometimes face obstacles that can hinder their ability to make the best choices. That’s probably why the failure rate of business decisions is high.</a:t>
            </a:r>
          </a:p>
          <a:p>
            <a:pPr>
              <a:buNone/>
            </a:pPr>
            <a:r>
              <a:rPr lang="en-US" dirty="0" smtClean="0"/>
              <a:t>	 Indeed, nearly half of all major business decisions are abandoned as failures within two years, according to a study conducted by Paul Nutt, professor of management at Ohio State University’s Fisher College of Business. </a:t>
            </a:r>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7500" lnSpcReduction="20000"/>
          </a:bodyPr>
          <a:lstStyle/>
          <a:p>
            <a:pPr>
              <a:buNone/>
            </a:pPr>
            <a:r>
              <a:rPr lang="en-US" dirty="0" smtClean="0"/>
              <a:t>	And nearly a third of major decisions are never implemented, the study showed. “Vast sums of money are spent to make decisions that realize no ultimate value for the organization,” Nut says, “and managers make the same mistakes over and over again”. </a:t>
            </a:r>
          </a:p>
          <a:p>
            <a:pPr>
              <a:buNone/>
            </a:pPr>
            <a:r>
              <a:rPr lang="en-US" dirty="0" smtClean="0"/>
              <a:t>	Why do so many people have trouble making good decisions? Four basic barriers block their path: bias, pressure, analytical barriers and organizational factors.</a:t>
            </a:r>
          </a:p>
          <a:p>
            <a:pPr>
              <a:buNone/>
            </a:pPr>
            <a:r>
              <a:rPr lang="en-US" dirty="0" smtClean="0"/>
              <a:t>	 </a:t>
            </a:r>
            <a:r>
              <a:rPr lang="en-US" b="1" dirty="0" smtClean="0"/>
              <a:t>Bias</a:t>
            </a:r>
          </a:p>
          <a:p>
            <a:pPr>
              <a:buNone/>
            </a:pPr>
            <a:r>
              <a:rPr lang="en-US" dirty="0" smtClean="0"/>
              <a:t>	Every person brings his own experiences and prejudices to the decision-making table. Often, these will bias his choices. In some cases, the decision maker has already made up his mind, and he simply builds a case for it.</a:t>
            </a:r>
          </a:p>
        </p:txBody>
      </p:sp>
      <p:sp>
        <p:nvSpPr>
          <p:cNvPr id="2" name="Title 1"/>
          <p:cNvSpPr>
            <a:spLocks noGrp="1"/>
          </p:cNvSpPr>
          <p:nvPr>
            <p:ph type="title"/>
          </p:nvPr>
        </p:nvSpPr>
        <p:spPr/>
        <p:txBody>
          <a:bodyPr>
            <a:normAutofit fontScale="90000"/>
          </a:bodyPr>
          <a:lstStyle/>
          <a:p>
            <a:r>
              <a:rPr lang="en-US" dirty="0" smtClean="0"/>
              <a:t>Deciding whether to expand in a new venture …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85000" lnSpcReduction="20000"/>
          </a:bodyPr>
          <a:lstStyle/>
          <a:p>
            <a:pPr>
              <a:buNone/>
            </a:pPr>
            <a:r>
              <a:rPr lang="en-US" dirty="0" smtClean="0"/>
              <a:t>	Prejudice and bias are problems that all decision makers must be aware of and work to overcome to improve the quality of choices they make.</a:t>
            </a:r>
          </a:p>
          <a:p>
            <a:pPr>
              <a:buNone/>
            </a:pPr>
            <a:r>
              <a:rPr lang="en-US" b="1" dirty="0" smtClean="0"/>
              <a:t>	Pressure</a:t>
            </a:r>
          </a:p>
          <a:p>
            <a:pPr>
              <a:buNone/>
            </a:pPr>
            <a:r>
              <a:rPr lang="en-US" dirty="0" smtClean="0"/>
              <a:t>	Many business people feel as if they are trapped in an endless round of crises. Oftentimes, it may seem as if what needs to be done or decided should have already been accomplished yesterday at the latest. Add in the increasing complexity of today’s business environment and the pressure is on to solve difficult problems as quickly as possible. Fearful that a delay will only make the situation worse, people rush to make a quick decision, which often turns out to be unwise one.</a:t>
            </a:r>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85000" lnSpcReduction="20000"/>
          </a:bodyPr>
          <a:lstStyle/>
          <a:p>
            <a:pPr>
              <a:buNone/>
            </a:pPr>
            <a:r>
              <a:rPr lang="en-US" dirty="0" smtClean="0"/>
              <a:t>	The solution lies not in throwing away thorough analysis when faced with an immediate decision, but in finding tools and techniques that can help you process information and alternatives efficiently and quickly.</a:t>
            </a:r>
          </a:p>
          <a:p>
            <a:pPr>
              <a:buNone/>
            </a:pPr>
            <a:r>
              <a:rPr lang="en-US" dirty="0" smtClean="0"/>
              <a:t>	While making rapid decisions may be a fact of life in today’s business world, decision makers shouldn’t ignore the potential long-term consequences of each decision. “It’s easy to lose track of the interconnectedness of all of our decisions when we’re making fast choices, but that’s exactly where the danger can lie.” Menard says. “We make decisions unaware  of the whole, without thinking about how this decision will influence other decisions and actions after we make it”.</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a:bodyPr>
          <a:lstStyle/>
          <a:p>
            <a:pPr>
              <a:buNone/>
            </a:pPr>
            <a:r>
              <a:rPr lang="en-US" dirty="0"/>
              <a:t>	</a:t>
            </a:r>
            <a:r>
              <a:rPr lang="en-US" sz="2800" dirty="0" smtClean="0"/>
              <a:t>Over the next few weeks, </a:t>
            </a:r>
            <a:r>
              <a:rPr lang="en-US" sz="2800" dirty="0" err="1" smtClean="0"/>
              <a:t>Chenault</a:t>
            </a:r>
            <a:r>
              <a:rPr lang="en-US" sz="2800" dirty="0" smtClean="0"/>
              <a:t> and his management team made thousands of on-the-spot decisions. Within days, they relocated their headquarters to a vacant building in New Jersey. </a:t>
            </a:r>
            <a:r>
              <a:rPr lang="en-US" sz="2800" dirty="0" err="1" smtClean="0"/>
              <a:t>Chenault</a:t>
            </a:r>
            <a:r>
              <a:rPr lang="en-US" sz="2800" dirty="0" smtClean="0"/>
              <a:t> held “town hall” meetings for his employees to reassure them in the tragedy’s aftermath. When he learned that thousands of American Express card-holders were stranded, he decided to do whatever was necessary to help, including chartering planes and buses to ferry them across the country. </a:t>
            </a:r>
            <a:endParaRPr lang="en-US" sz="2800" dirty="0"/>
          </a:p>
        </p:txBody>
      </p:sp>
      <p:sp>
        <p:nvSpPr>
          <p:cNvPr id="2" name="Title 1"/>
          <p:cNvSpPr>
            <a:spLocks noGrp="1"/>
          </p:cNvSpPr>
          <p:nvPr>
            <p:ph type="title"/>
          </p:nvPr>
        </p:nvSpPr>
        <p:spPr/>
        <p:txBody>
          <a:bodyPr>
            <a:normAutofit fontScale="90000"/>
          </a:bodyPr>
          <a:lstStyle/>
          <a:p>
            <a:r>
              <a:rPr lang="en-US" dirty="0" smtClean="0"/>
              <a:t> Making Decision Under Pressure…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7500" lnSpcReduction="20000"/>
          </a:bodyPr>
          <a:lstStyle/>
          <a:p>
            <a:pPr>
              <a:buNone/>
            </a:pPr>
            <a:r>
              <a:rPr lang="en-US" b="1" dirty="0" smtClean="0"/>
              <a:t>	Analytical barriers</a:t>
            </a:r>
          </a:p>
          <a:p>
            <a:pPr>
              <a:buNone/>
            </a:pPr>
            <a:r>
              <a:rPr lang="en-US" dirty="0" smtClean="0"/>
              <a:t>	Believe it or not, some decisions suffer from too much logic. “You can have paralysis analysis”, </a:t>
            </a:r>
            <a:r>
              <a:rPr lang="en-US" dirty="0" err="1" smtClean="0"/>
              <a:t>Musslewhite</a:t>
            </a:r>
            <a:r>
              <a:rPr lang="en-US" dirty="0" smtClean="0"/>
              <a:t> says. “You gather more information than necessary or you don’t get the right type of information. Then you spend most of your time analyzing the data rather than actually making a decision”. Most good decisions benefit from creativity as well as strict rationality. Faulty information can also mar decision-making. One particularly risky strategy is to rely on what’s happened in the past when making decisions about future events. “We tend to remember only certain parts of past experiences and ignore others”, Menard says. “If you make judgments based only on what’s happened in the past, you are not really looking at what’s happening now”.</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7500" lnSpcReduction="20000"/>
          </a:bodyPr>
          <a:lstStyle/>
          <a:p>
            <a:pPr>
              <a:buNone/>
            </a:pPr>
            <a:r>
              <a:rPr lang="en-US" b="1" dirty="0" smtClean="0"/>
              <a:t>	Organizational factors</a:t>
            </a:r>
          </a:p>
          <a:p>
            <a:pPr>
              <a:buNone/>
            </a:pPr>
            <a:r>
              <a:rPr lang="en-US" dirty="0" smtClean="0"/>
              <a:t>	Organizational factors can also influence how well business people make decisions. Every company, large or small, has its own internal culture and structure that either support or hinder the decision-making process.</a:t>
            </a:r>
          </a:p>
          <a:p>
            <a:pPr>
              <a:buNone/>
            </a:pPr>
            <a:r>
              <a:rPr lang="en-US" dirty="0" smtClean="0"/>
              <a:t>	For example, in some companies, individuals and teams are constantly under pressure to make decisions too quickly. In others, the decision process becomes bogged down in endless meetings and debate. Some leaders empower subordinates to make decisions and are willing to accept that mistakes are an inevitable part of the empowerment process. Other leaders are more controlling, insisting that all decisions be run past them for final approval. They clearly send the message: Mistakes won’t be tolerated. </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14800"/>
          </a:xfrm>
          <a:blipFill>
            <a:blip r:embed="rId2"/>
            <a:tile tx="0" ty="0" sx="100000" sy="100000" flip="none" algn="tl"/>
          </a:blipFill>
        </p:spPr>
        <p:txBody>
          <a:bodyPr>
            <a:normAutofit fontScale="77500" lnSpcReduction="20000"/>
          </a:bodyPr>
          <a:lstStyle/>
          <a:p>
            <a:pPr>
              <a:buNone/>
            </a:pPr>
            <a:r>
              <a:rPr lang="en-US" dirty="0" smtClean="0"/>
              <a:t>	Moreover, an organization’s structure can affect the ease with which people make and implement decisions. Large corporations tend to have bureaucratic structures that can inhibit the process. Smaller companies, especially entrepreneurial firms, may be able to make decisions faster but may have few guidelines in place to aid decision faster but may have few guidelines in place to aid decision makers in sorting through options. </a:t>
            </a:r>
          </a:p>
          <a:p>
            <a:pPr>
              <a:buNone/>
            </a:pPr>
            <a:r>
              <a:rPr lang="en-US" dirty="0" smtClean="0"/>
              <a:t>	Finally, even the industry in which a company operates can influence how decisions are made. For instance, the pharmaceutical industry must go through a complex legal and testing process before getting the go-ahead to introduce a new product. By contrast, software and technology firms may feel added pressure to make decisions quickly to keep up with competitors.</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0000" lnSpcReduction="20000"/>
          </a:bodyPr>
          <a:lstStyle/>
          <a:p>
            <a:pPr>
              <a:buNone/>
            </a:pPr>
            <a:r>
              <a:rPr lang="en-US" dirty="0" smtClean="0"/>
              <a:t>	</a:t>
            </a:r>
            <a:r>
              <a:rPr lang="en-US" sz="3100" b="1" dirty="0" smtClean="0"/>
              <a:t>DECISION-MAKING STYLES</a:t>
            </a:r>
          </a:p>
          <a:p>
            <a:pPr>
              <a:buNone/>
            </a:pPr>
            <a:r>
              <a:rPr lang="en-US" sz="3100" dirty="0" smtClean="0"/>
              <a:t>	Research studies have shown that individuals tend to tackle decision-making situations using different styles. An ongoing study of more than 41,000 business makers conducted by Discovery learning has identified five main decision-making styles that business people use. </a:t>
            </a:r>
          </a:p>
          <a:p>
            <a:pPr>
              <a:buNone/>
            </a:pPr>
            <a:r>
              <a:rPr lang="en-US" sz="3100" dirty="0" smtClean="0"/>
              <a:t>	The styles range from autocratic to consensual:</a:t>
            </a:r>
          </a:p>
          <a:p>
            <a:pPr marL="914400" lvl="1" indent="-514350">
              <a:buFont typeface="Wingdings" pitchFamily="2" charset="2"/>
              <a:buChar char="§"/>
            </a:pPr>
            <a:r>
              <a:rPr lang="en-US" sz="3100" b="1" dirty="0" smtClean="0"/>
              <a:t>Directing-style </a:t>
            </a:r>
            <a:r>
              <a:rPr lang="en-US" sz="3100" dirty="0" smtClean="0"/>
              <a:t>decision makers are the most autocratic, relying exclusive on their own judgment and evaluations when faced with a decision. Such types believe they don’t need to gather additional information about a problem before making a choice and assume they fully understand the issues involved. Directing style people tend to make decisions rapidly.</a:t>
            </a:r>
            <a:endParaRPr lang="en-US" sz="3100" b="1"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a:bodyPr>
          <a:lstStyle/>
          <a:p>
            <a:pPr lvl="1">
              <a:buFont typeface="Wingdings" pitchFamily="2" charset="2"/>
              <a:buChar char="§"/>
            </a:pPr>
            <a:r>
              <a:rPr lang="en-US" b="1" dirty="0" smtClean="0"/>
              <a:t>Fact-finding-style </a:t>
            </a:r>
            <a:r>
              <a:rPr lang="en-US" dirty="0" smtClean="0"/>
              <a:t>decision makers are more aware of the specific information needed to make a decision and tend to identify quickly where to gather the facts. Like directing-style types, they don’t ask for advice or suggestions from others before making a decision.</a:t>
            </a:r>
          </a:p>
          <a:p>
            <a:pPr lvl="1">
              <a:buFont typeface="Wingdings" pitchFamily="2" charset="2"/>
              <a:buChar char="§"/>
            </a:pPr>
            <a:r>
              <a:rPr lang="en-US" b="1" dirty="0" smtClean="0"/>
              <a:t>Investigating-style </a:t>
            </a:r>
            <a:r>
              <a:rPr lang="en-US" dirty="0" smtClean="0"/>
              <a:t>decision makers identify the people whose input is most relevant to the decision and then ask for it. They may extensively search for data and information, but they reserve the right to make the final decision on their own.</a:t>
            </a:r>
          </a:p>
          <a:p>
            <a:pPr lvl="1">
              <a:buNone/>
            </a:pPr>
            <a:endParaRPr lang="en-US" dirty="0" smtClean="0"/>
          </a:p>
          <a:p>
            <a:pPr lvl="1">
              <a:buFont typeface="Wingdings" pitchFamily="2" charset="2"/>
              <a:buChar char="§"/>
            </a:pPr>
            <a:endParaRPr lang="en-US" b="1" dirty="0"/>
          </a:p>
        </p:txBody>
      </p:sp>
      <p:sp>
        <p:nvSpPr>
          <p:cNvPr id="2" name="Title 1"/>
          <p:cNvSpPr>
            <a:spLocks noGrp="1"/>
          </p:cNvSpPr>
          <p:nvPr>
            <p:ph type="title"/>
          </p:nvPr>
        </p:nvSpPr>
        <p:spPr/>
        <p:txBody>
          <a:bodyPr/>
          <a:lstStyle/>
          <a:p>
            <a:r>
              <a:rPr lang="en-US" dirty="0" smtClean="0"/>
              <a: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a:bodyPr>
          <a:lstStyle/>
          <a:p>
            <a:pPr lvl="1">
              <a:buFont typeface="Wingdings" pitchFamily="2" charset="2"/>
              <a:buChar char="§"/>
            </a:pPr>
            <a:r>
              <a:rPr lang="en-US" b="1" dirty="0" smtClean="0"/>
              <a:t>Collaborating-style </a:t>
            </a:r>
            <a:r>
              <a:rPr lang="en-US" dirty="0" smtClean="0"/>
              <a:t>decision makers not only solicit ideas and information from those affected by the decision but also tend to thoroughly discuss the options available. While they may eventually make the decision on their own, they consider other people’s input in the final decision.</a:t>
            </a:r>
          </a:p>
          <a:p>
            <a:pPr lvl="1">
              <a:buFont typeface="Wingdings" pitchFamily="2" charset="2"/>
              <a:buChar char="§"/>
            </a:pPr>
            <a:r>
              <a:rPr lang="en-US" b="1" dirty="0" smtClean="0"/>
              <a:t>Teaming-style </a:t>
            </a:r>
            <a:r>
              <a:rPr lang="en-US" dirty="0" smtClean="0"/>
              <a:t>decision makers invite others to be actively involved in making the decision. They’re more comfortable making a decision by consensus than on their own. </a:t>
            </a:r>
            <a:r>
              <a:rPr lang="en-US" dirty="0" err="1" smtClean="0"/>
              <a:t>Musslewhite</a:t>
            </a:r>
            <a:r>
              <a:rPr lang="en-US" dirty="0" smtClean="0"/>
              <a:t>, of Discovery Learning, believes it’s useful for business people to understand the five decision-making styles. They can make better decisions by adapting their style to fit different situations.</a:t>
            </a:r>
            <a:r>
              <a:rPr lang="en-US" b="1" dirty="0" smtClean="0"/>
              <a:t>  </a:t>
            </a:r>
            <a:endParaRPr lang="en-US" b="1"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a:bodyPr>
          <a:lstStyle/>
          <a:p>
            <a:pPr>
              <a:buNone/>
            </a:pPr>
            <a:r>
              <a:rPr lang="en-US" dirty="0" smtClean="0"/>
              <a:t>	For example, when a decision requires other people’s commitment, it’s best to use a teaming or collaborating style. Choices that you make under tight time limits, or those that don’t directly affects others, may work best using a directing style. The most successful leaders, </a:t>
            </a:r>
            <a:r>
              <a:rPr lang="en-US" dirty="0" err="1" smtClean="0"/>
              <a:t>Musslewhite</a:t>
            </a:r>
            <a:r>
              <a:rPr lang="en-US" dirty="0" smtClean="0"/>
              <a:t> says, are those who are able to move up and down the decision-style spectrum, from directing to teaming, depending on the problem situation.</a:t>
            </a:r>
            <a:endParaRPr lang="en-US" dirty="0"/>
          </a:p>
        </p:txBody>
      </p:sp>
      <p:sp>
        <p:nvSpPr>
          <p:cNvPr id="2" name="Title 1"/>
          <p:cNvSpPr>
            <a:spLocks noGrp="1"/>
          </p:cNvSpPr>
          <p:nvPr>
            <p:ph type="title"/>
          </p:nvPr>
        </p:nvSpPr>
        <p:spPr/>
        <p:txBody>
          <a:bodyPr/>
          <a:lstStyle/>
          <a:p>
            <a:r>
              <a:rPr lang="en-US" dirty="0" smtClean="0"/>
              <a:t>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10000"/>
          </a:bodyPr>
          <a:lstStyle/>
          <a:p>
            <a:pPr>
              <a:buNone/>
            </a:pPr>
            <a:r>
              <a:rPr lang="en-US" dirty="0" smtClean="0"/>
              <a:t>	Unfortunately, matching the decision-making style to the situation can sometimes be difficult. “Everyone tends to have a preferred decision-making style”, </a:t>
            </a:r>
            <a:r>
              <a:rPr lang="en-US" dirty="0" err="1" smtClean="0"/>
              <a:t>Messlewhite</a:t>
            </a:r>
            <a:r>
              <a:rPr lang="en-US" dirty="0" smtClean="0"/>
              <a:t> says. “when we are feeling uncomfortable with a decision, we tend to revert to that preferred style, even when it might not be right for the situation”. Even so, </a:t>
            </a:r>
            <a:r>
              <a:rPr lang="en-US" dirty="0" err="1" smtClean="0"/>
              <a:t>Messlewhite</a:t>
            </a:r>
            <a:r>
              <a:rPr lang="en-US" dirty="0" smtClean="0"/>
              <a:t> and other experts say the first thing you need to do is determine who should be involved in solving the problem. Decide whether it should be an individual decision or whether a team approach would be more appropriate.</a:t>
            </a:r>
            <a:endParaRPr lang="en-US" dirty="0"/>
          </a:p>
        </p:txBody>
      </p:sp>
      <p:sp>
        <p:nvSpPr>
          <p:cNvPr id="2" name="Title 1"/>
          <p:cNvSpPr>
            <a:spLocks noGrp="1"/>
          </p:cNvSpPr>
          <p:nvPr>
            <p:ph type="title"/>
          </p:nvPr>
        </p:nvSpPr>
        <p:spPr/>
        <p:txBody>
          <a:bodyPr>
            <a:normAutofit fontScale="90000"/>
          </a:bodyPr>
          <a:lstStyle/>
          <a:p>
            <a:r>
              <a:rPr lang="en-US" dirty="0" smtClean="0"/>
              <a:t>Deciding whether to expand in a new venture…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blipFill>
            <a:blip r:embed="rId2"/>
            <a:tile tx="0" ty="0" sx="100000" sy="100000" flip="none" algn="tl"/>
          </a:blipFill>
        </p:spPr>
        <p:txBody>
          <a:bodyPr>
            <a:normAutofit fontScale="92500" lnSpcReduction="20000"/>
          </a:bodyPr>
          <a:lstStyle/>
          <a:p>
            <a:pPr>
              <a:buNone/>
            </a:pPr>
            <a:r>
              <a:rPr lang="en-US" b="1" u="sng" dirty="0" smtClean="0"/>
              <a:t>A FINAL NOTE</a:t>
            </a:r>
          </a:p>
          <a:p>
            <a:pPr>
              <a:buNone/>
            </a:pPr>
            <a:endParaRPr lang="en-US" b="1" u="sng" dirty="0" smtClean="0"/>
          </a:p>
          <a:p>
            <a:pPr>
              <a:buNone/>
            </a:pPr>
            <a:r>
              <a:rPr lang="en-US" dirty="0" smtClean="0"/>
              <a:t>	Systematic decision-making can be hard work, particularly if you are dealing with complicated situations. It’s often tempting to take shortcuts and look for an easy way out. In the long run, though, good decision-making tactics and habits will pay dividends in both your personal and business life.</a:t>
            </a:r>
          </a:p>
          <a:p>
            <a:pPr>
              <a:buNone/>
            </a:pPr>
            <a:r>
              <a:rPr lang="en-US" dirty="0" smtClean="0"/>
              <a:t>	If you’re willing to make the effort to follow the six-step decision-making process presented in this special report, ultimately you’ll have a clearer view of the problems and opportunities you face and what you can or should do about them. </a:t>
            </a:r>
            <a:endParaRPr lang="en-US" dirty="0"/>
          </a:p>
        </p:txBody>
      </p:sp>
      <p:sp>
        <p:nvSpPr>
          <p:cNvPr id="3" name="Title 2"/>
          <p:cNvSpPr>
            <a:spLocks noGrp="1"/>
          </p:cNvSpPr>
          <p:nvPr>
            <p:ph type="title"/>
          </p:nvPr>
        </p:nvSpPr>
        <p:spPr/>
        <p:txBody>
          <a:bodyPr/>
          <a:lstStyle/>
          <a:p>
            <a:r>
              <a:rPr lang="en-US" dirty="0" smtClean="0"/>
              <a:t>            Conclusion…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blipFill>
            <a:blip r:embed="rId2"/>
            <a:tile tx="0" ty="0" sx="100000" sy="100000" flip="none" algn="tl"/>
          </a:blipFill>
        </p:spPr>
        <p:txBody>
          <a:bodyPr/>
          <a:lstStyle/>
          <a:p>
            <a:pPr>
              <a:buNone/>
            </a:pPr>
            <a:r>
              <a:rPr lang="en-US" dirty="0" smtClean="0"/>
              <a:t>	Furthermore, you will develop greater self-confidence and find that those who depend on your decisions will have more confidence in you as well.</a:t>
            </a:r>
          </a:p>
          <a:p>
            <a:pPr>
              <a:buNone/>
            </a:pPr>
            <a:r>
              <a:rPr lang="en-US" dirty="0" smtClean="0"/>
              <a:t>	The decision-making process requires that you stretch your intellectual abilities, both analytically and creatively. By forming good decision-making habits, you can make that stretch easier and much more rewarding.</a:t>
            </a:r>
            <a:endParaRPr lang="en-US" dirty="0"/>
          </a:p>
        </p:txBody>
      </p:sp>
      <p:sp>
        <p:nvSpPr>
          <p:cNvPr id="3" name="Title 2"/>
          <p:cNvSpPr>
            <a:spLocks noGrp="1"/>
          </p:cNvSpPr>
          <p:nvPr>
            <p:ph type="title"/>
          </p:nvPr>
        </p:nvSpPr>
        <p:spPr/>
        <p:txBody>
          <a:bodyPr/>
          <a:lstStyle/>
          <a:p>
            <a:r>
              <a:rPr lang="en-US" dirty="0" smtClean="0"/>
              <a:t>          Conclusion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lnSpcReduction="10000"/>
          </a:bodyPr>
          <a:lstStyle/>
          <a:p>
            <a:pPr>
              <a:buNone/>
            </a:pPr>
            <a:r>
              <a:rPr lang="en-US" dirty="0" smtClean="0"/>
              <a:t>	The company also waived delinquent fees for late-paying cardholders and raised credit limits for cash-starved customers.	</a:t>
            </a:r>
          </a:p>
          <a:p>
            <a:pPr>
              <a:buNone/>
            </a:pPr>
            <a:r>
              <a:rPr lang="en-US" dirty="0" smtClean="0"/>
              <a:t>	Throughout the crisis, Chennault acted calmly and deliberately, ensuring his employees and customers were safe. </a:t>
            </a:r>
          </a:p>
          <a:p>
            <a:pPr>
              <a:buNone/>
            </a:pPr>
            <a:r>
              <a:rPr lang="en-US" dirty="0" smtClean="0"/>
              <a:t>“The manner in which he took command, the comfort and the direction he gave, was a caliber one rarely sees”, said Charlene Barshefsky, an American Express board member.</a:t>
            </a:r>
            <a:endParaRPr lang="en-US" dirty="0"/>
          </a:p>
        </p:txBody>
      </p:sp>
      <p:sp>
        <p:nvSpPr>
          <p:cNvPr id="2" name="Title 1"/>
          <p:cNvSpPr>
            <a:spLocks noGrp="1"/>
          </p:cNvSpPr>
          <p:nvPr>
            <p:ph type="title"/>
          </p:nvPr>
        </p:nvSpPr>
        <p:spPr/>
        <p:txBody>
          <a:bodyPr>
            <a:normAutofit fontScale="90000"/>
          </a:bodyPr>
          <a:lstStyle/>
          <a:p>
            <a:r>
              <a:rPr lang="en-US" dirty="0" smtClean="0"/>
              <a:t> Making Decision under Pressure…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85000" lnSpcReduction="20000"/>
          </a:bodyPr>
          <a:lstStyle/>
          <a:p>
            <a:pPr>
              <a:buNone/>
            </a:pPr>
            <a:r>
              <a:rPr lang="en-US" dirty="0" smtClean="0"/>
              <a:t>	</a:t>
            </a:r>
            <a:r>
              <a:rPr lang="en-US" sz="2800" dirty="0" smtClean="0"/>
              <a:t>Let’s hope that you will never be forced to make decisions under the extreme circumstances that </a:t>
            </a:r>
            <a:r>
              <a:rPr lang="en-US" sz="2800" dirty="0" err="1" smtClean="0"/>
              <a:t>Chenault</a:t>
            </a:r>
            <a:r>
              <a:rPr lang="en-US" sz="2800" dirty="0" smtClean="0"/>
              <a:t> and his team faced. But making well-informed choices under pressure is something nearly everyone in business must achieve in today’s environment. </a:t>
            </a:r>
          </a:p>
          <a:p>
            <a:pPr>
              <a:buNone/>
            </a:pPr>
            <a:r>
              <a:rPr lang="en-US" sz="2800" dirty="0"/>
              <a:t>	</a:t>
            </a:r>
            <a:r>
              <a:rPr lang="en-US" sz="2800" dirty="0" smtClean="0"/>
              <a:t>Consider:</a:t>
            </a:r>
          </a:p>
          <a:p>
            <a:pPr>
              <a:buFont typeface="Wingdings" pitchFamily="2" charset="2"/>
              <a:buChar char="§"/>
            </a:pPr>
            <a:r>
              <a:rPr lang="en-US" sz="2800" dirty="0" smtClean="0"/>
              <a:t>Customer demands and markets are constantly evolving while new technologies appear with remarkable speed</a:t>
            </a:r>
          </a:p>
          <a:p>
            <a:pPr>
              <a:buFont typeface="Wingdings" pitchFamily="2" charset="2"/>
              <a:buChar char="§"/>
            </a:pPr>
            <a:r>
              <a:rPr lang="en-US" sz="2800" dirty="0" smtClean="0"/>
              <a:t>Rapidly changing labor and supply costs continually squeeze profit margins</a:t>
            </a:r>
          </a:p>
          <a:p>
            <a:pPr>
              <a:buFont typeface="Wingdings" pitchFamily="2" charset="2"/>
              <a:buChar char="§"/>
            </a:pPr>
            <a:r>
              <a:rPr lang="en-US" sz="2800" dirty="0" smtClean="0"/>
              <a:t>Economic conditions endlessly push businesses in different directions</a:t>
            </a:r>
          </a:p>
          <a:p>
            <a:pPr>
              <a:buNone/>
            </a:pPr>
            <a:endParaRPr lang="en-US" sz="2800" dirty="0" smtClean="0"/>
          </a:p>
          <a:p>
            <a:pPr>
              <a:buFont typeface="Wingdings" pitchFamily="2" charset="2"/>
              <a:buChar char="§"/>
            </a:pPr>
            <a:endParaRPr lang="en-US" sz="2800" b="1" dirty="0" smtClean="0"/>
          </a:p>
        </p:txBody>
      </p:sp>
      <p:sp>
        <p:nvSpPr>
          <p:cNvPr id="2" name="Title 1"/>
          <p:cNvSpPr>
            <a:spLocks noGrp="1"/>
          </p:cNvSpPr>
          <p:nvPr>
            <p:ph type="title"/>
          </p:nvPr>
        </p:nvSpPr>
        <p:spPr>
          <a:solidFill>
            <a:schemeClr val="accent2"/>
          </a:solidFill>
        </p:spPr>
        <p:txBody>
          <a:bodyPr>
            <a:normAutofit/>
          </a:bodyPr>
          <a:lstStyle/>
          <a:p>
            <a:pPr algn="ctr"/>
            <a:r>
              <a:rPr lang="en-US" sz="3200" dirty="0" smtClean="0"/>
              <a:t>EVERYONE’S UNDER PRESSURE</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a:bodyPr>
          <a:lstStyle/>
          <a:p>
            <a:pPr>
              <a:buNone/>
            </a:pPr>
            <a:r>
              <a:rPr lang="en-US" dirty="0" smtClean="0"/>
              <a:t>	Organizations that aren’t ready to make decisions in this fast-paced environment soon find themselves left behind the competition.</a:t>
            </a:r>
          </a:p>
          <a:p>
            <a:pPr>
              <a:buNone/>
            </a:pPr>
            <a:r>
              <a:rPr lang="en-US" dirty="0" smtClean="0"/>
              <a:t>	More than ever before, business people at all levels are required to make choices faster and in situations of greater uncertainty. For example, in a recent study conducted by the management firm </a:t>
            </a:r>
            <a:r>
              <a:rPr lang="en-US" dirty="0" err="1" smtClean="0"/>
              <a:t>Kepner-Tregoe</a:t>
            </a:r>
            <a:r>
              <a:rPr lang="en-US" dirty="0" smtClean="0"/>
              <a:t>, both workers and managers reported being asked to make more decisions in a typical workday than they did just a few years ago. </a:t>
            </a:r>
            <a:endParaRPr lang="en-US" dirty="0"/>
          </a:p>
        </p:txBody>
      </p:sp>
      <p:sp>
        <p:nvSpPr>
          <p:cNvPr id="2" name="Title 1"/>
          <p:cNvSpPr>
            <a:spLocks noGrp="1"/>
          </p:cNvSpPr>
          <p:nvPr>
            <p:ph type="title"/>
          </p:nvPr>
        </p:nvSpPr>
        <p:spPr/>
        <p:txBody>
          <a:bodyPr>
            <a:normAutofit fontScale="90000"/>
          </a:bodyPr>
          <a:lstStyle/>
          <a:p>
            <a:r>
              <a:rPr lang="en-US" dirty="0" smtClean="0"/>
              <a:t>       Everyone is under pressure…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77500" lnSpcReduction="20000"/>
          </a:bodyPr>
          <a:lstStyle/>
          <a:p>
            <a:pPr>
              <a:buNone/>
            </a:pPr>
            <a:r>
              <a:rPr lang="en-US" dirty="0" smtClean="0"/>
              <a:t>	About 85 percentage of the managers polled said the average amount of time they are </a:t>
            </a:r>
            <a:r>
              <a:rPr lang="en-US" dirty="0" err="1" smtClean="0"/>
              <a:t>alloted</a:t>
            </a:r>
            <a:r>
              <a:rPr lang="en-US" dirty="0" smtClean="0"/>
              <a:t> to make each decision has either decreased or stayed the same.</a:t>
            </a:r>
          </a:p>
          <a:p>
            <a:pPr>
              <a:buNone/>
            </a:pPr>
            <a:r>
              <a:rPr lang="en-US" dirty="0" smtClean="0"/>
              <a:t>	 And, nearly all of them confessed to missing opportunities because they simply couldn’t make decisions fast enough.</a:t>
            </a:r>
          </a:p>
          <a:p>
            <a:pPr>
              <a:buNone/>
            </a:pPr>
            <a:r>
              <a:rPr lang="en-US" dirty="0" smtClean="0"/>
              <a:t>	With the pressure turned on high, business decision makers need a better understanding of the process underlying every decision.</a:t>
            </a:r>
          </a:p>
          <a:p>
            <a:pPr>
              <a:buNone/>
            </a:pPr>
            <a:r>
              <a:rPr lang="en-US" dirty="0" smtClean="0"/>
              <a:t> “There’s never enough time to make decisions as quickly as you would like, but with the right skills and the ability to identify the underlying issues in each decision, you can make better ones”, says Chris </a:t>
            </a:r>
            <a:r>
              <a:rPr lang="en-US" dirty="0" err="1" smtClean="0"/>
              <a:t>Musslewhite</a:t>
            </a:r>
            <a:r>
              <a:rPr lang="en-US" dirty="0" smtClean="0"/>
              <a:t>, CEO of Discovery Learning, a consulting and research firm specializing in decision-making training in Greensboro, N.C. </a:t>
            </a:r>
            <a:endParaRPr lang="en-US" dirty="0"/>
          </a:p>
        </p:txBody>
      </p:sp>
      <p:sp>
        <p:nvSpPr>
          <p:cNvPr id="2" name="Title 1"/>
          <p:cNvSpPr>
            <a:spLocks noGrp="1"/>
          </p:cNvSpPr>
          <p:nvPr>
            <p:ph type="title"/>
          </p:nvPr>
        </p:nvSpPr>
        <p:spPr/>
        <p:txBody>
          <a:bodyPr>
            <a:normAutofit fontScale="90000"/>
          </a:bodyPr>
          <a:lstStyle/>
          <a:p>
            <a:r>
              <a:rPr lang="en-US" dirty="0" smtClean="0"/>
              <a:t>       Everyone is under pressure…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92500" lnSpcReduction="10000"/>
          </a:bodyPr>
          <a:lstStyle/>
          <a:p>
            <a:pPr>
              <a:buNone/>
            </a:pPr>
            <a:r>
              <a:rPr lang="en-US" dirty="0" smtClean="0"/>
              <a:t>	It’s important for business decision makers to distinguish between major and routine decisions and know the appropriate approach to take in each instance.</a:t>
            </a:r>
          </a:p>
          <a:p>
            <a:pPr>
              <a:buNone/>
            </a:pPr>
            <a:r>
              <a:rPr lang="en-US" dirty="0" smtClean="0"/>
              <a:t>	Major decisions often are specific, one-time events involving high commitment and an investment of money or other resources. Examples include: choices such as entering new markets, introducing new products, choosing new technology systems for an organization, opening or closing plants or facilities and reducing staff size.</a:t>
            </a:r>
            <a:endParaRPr lang="en-US" dirty="0"/>
          </a:p>
        </p:txBody>
      </p:sp>
      <p:sp>
        <p:nvSpPr>
          <p:cNvPr id="2" name="Title 1"/>
          <p:cNvSpPr>
            <a:spLocks noGrp="1"/>
          </p:cNvSpPr>
          <p:nvPr>
            <p:ph type="title"/>
          </p:nvPr>
        </p:nvSpPr>
        <p:spPr>
          <a:solidFill>
            <a:schemeClr val="accent2"/>
          </a:solidFill>
        </p:spPr>
        <p:txBody>
          <a:bodyPr/>
          <a:lstStyle/>
          <a:p>
            <a:pPr algn="ctr"/>
            <a:r>
              <a:rPr lang="en-US" sz="3200" dirty="0" smtClean="0"/>
              <a:t>MAJOR vs. ROUTINE DECISIONS </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normAutofit fontScale="85000" lnSpcReduction="10000"/>
          </a:bodyPr>
          <a:lstStyle/>
          <a:p>
            <a:pPr>
              <a:buNone/>
            </a:pPr>
            <a:r>
              <a:rPr lang="en-US" dirty="0" smtClean="0"/>
              <a:t>	In many cases, they involve problems that the organization has never before  faced. Because major decisions are complex, it can be difficult even to identify the choice that you need to make. Often, there’s more than one choice and no clear winner.</a:t>
            </a:r>
          </a:p>
          <a:p>
            <a:pPr>
              <a:buNone/>
            </a:pPr>
            <a:r>
              <a:rPr lang="en-US" dirty="0" smtClean="0"/>
              <a:t>	Frequently, major decisions have a significant impact on how an organization operates, and it may be difficult to change or reverse them once you have pulled the trigger. Under ideal conditions, you should undertake such decisions only after thorough, deliberate research and consideration of all the alternatives. But the timing can be critical: Not acting quickly enough can lead to lost opportunities.</a:t>
            </a:r>
            <a:endParaRPr lang="en-US" dirty="0"/>
          </a:p>
        </p:txBody>
      </p:sp>
      <p:sp>
        <p:nvSpPr>
          <p:cNvPr id="2" name="Title 1"/>
          <p:cNvSpPr>
            <a:spLocks noGrp="1"/>
          </p:cNvSpPr>
          <p:nvPr>
            <p:ph type="title"/>
          </p:nvPr>
        </p:nvSpPr>
        <p:spPr/>
        <p:txBody>
          <a:bodyPr>
            <a:normAutofit fontScale="90000"/>
          </a:bodyPr>
          <a:lstStyle/>
          <a:p>
            <a:r>
              <a:rPr lang="en-US" dirty="0" smtClean="0"/>
              <a:t>       Major vs. Routine Decisions…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Jean-Pierre M Tshimanga</TermName>
          <TermId xmlns="http://schemas.microsoft.com/office/infopath/2007/PartnerControls">9565e86c-8f28-4b78-976b-4e661a2ea065</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Conflict Resolution</TermName>
          <TermId xmlns="http://schemas.microsoft.com/office/infopath/2007/PartnerControls">7def06b2-0df3-4bd6-b1eb-806f07b0b8bb</TermId>
        </TermInfo>
      </Terms>
    </j2a840a341ce45988eab089c2d811663>
  </documentManagement>
</p:properties>
</file>

<file path=customXml/itemProps1.xml><?xml version="1.0" encoding="utf-8"?>
<ds:datastoreItem xmlns:ds="http://schemas.openxmlformats.org/officeDocument/2006/customXml" ds:itemID="{5940A067-5CA5-4007-A9A7-05C6B7014863}"/>
</file>

<file path=customXml/itemProps2.xml><?xml version="1.0" encoding="utf-8"?>
<ds:datastoreItem xmlns:ds="http://schemas.openxmlformats.org/officeDocument/2006/customXml" ds:itemID="{261E261E-7FF4-4222-8F99-226C6C220496}"/>
</file>

<file path=customXml/itemProps3.xml><?xml version="1.0" encoding="utf-8"?>
<ds:datastoreItem xmlns:ds="http://schemas.openxmlformats.org/officeDocument/2006/customXml" ds:itemID="{BB99E79D-23D9-40EC-911C-F098C0B5A3CF}"/>
</file>

<file path=docProps/app.xml><?xml version="1.0" encoding="utf-8"?>
<Properties xmlns="http://schemas.openxmlformats.org/officeDocument/2006/extended-properties" xmlns:vt="http://schemas.openxmlformats.org/officeDocument/2006/docPropsVTypes">
  <Template>Concourse</Template>
  <TotalTime>1014</TotalTime>
  <Words>477</Words>
  <Application>Microsoft Office PowerPoint</Application>
  <PresentationFormat>On-screen Show (4:3)</PresentationFormat>
  <Paragraphs>150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                                    </vt:lpstr>
      <vt:lpstr>Making Sound Decisions Under Pressure                              </vt:lpstr>
      <vt:lpstr> Making Decision Under Pressure…          </vt:lpstr>
      <vt:lpstr> Making Decision under Pressure…           </vt:lpstr>
      <vt:lpstr>EVERYONE’S UNDER PRESSURE</vt:lpstr>
      <vt:lpstr>       Everyone is under pressure…                </vt:lpstr>
      <vt:lpstr>       Everyone is under pressure…             </vt:lpstr>
      <vt:lpstr>MAJOR vs. ROUTINE DECISIONS                              </vt:lpstr>
      <vt:lpstr>       Major vs. Routine Decisions…                 </vt:lpstr>
      <vt:lpstr>     Major vs. Routine Decisions…              </vt:lpstr>
      <vt:lpstr>Making the distinction</vt:lpstr>
      <vt:lpstr>       Making the distinction                 </vt:lpstr>
      <vt:lpstr>         Making the distinction           </vt:lpstr>
      <vt:lpstr>WHAT IT TAKES TO BE A GOOD DECISION MAKER</vt:lpstr>
      <vt:lpstr> What it takes to be a good   decision maker…              </vt:lpstr>
      <vt:lpstr>What it takes to be a good decision maker…                                     </vt:lpstr>
      <vt:lpstr>What it takes to be a good decision maker …                        </vt:lpstr>
      <vt:lpstr>What it takes to be a good decision maker …                </vt:lpstr>
      <vt:lpstr>DECISION-MAKING: A 6 STEP PROCESS</vt:lpstr>
      <vt:lpstr>Decision Making: a 6 step process               </vt:lpstr>
      <vt:lpstr>EXAMPLE: DECIDING WHETHER TO EXPAND INTO A NEW MARKET</vt:lpstr>
      <vt:lpstr>Deciding whether to expand in a new venture…          </vt:lpstr>
      <vt:lpstr>Decision whether to expand in a new venture…          </vt:lpstr>
      <vt:lpstr>Deciding whether to expand in a new venture…                   </vt:lpstr>
      <vt:lpstr>Deciding whether to expand in a new venture…                           </vt:lpstr>
      <vt:lpstr>Deciding whether to expand in a new venture…                    </vt:lpstr>
      <vt:lpstr>Deciding whether to expand in a new venture …           </vt:lpstr>
      <vt:lpstr>Deciding whether to expand in a new venture…                 </vt:lpstr>
      <vt:lpstr>Deciding whether to expand in a new venture…                </vt:lpstr>
      <vt:lpstr>Deciding whether to expand in a new venture…                     </vt:lpstr>
      <vt:lpstr>Deciding whether to expand in a new venture…         </vt:lpstr>
      <vt:lpstr>Deciding whether to expand in a new venture …                          </vt:lpstr>
      <vt:lpstr>Deciding whether to expand in a new venture…                  </vt:lpstr>
      <vt:lpstr>                                </vt:lpstr>
      <vt:lpstr>Deciding whether to expand in a new venture…              </vt:lpstr>
      <vt:lpstr>                           </vt:lpstr>
      <vt:lpstr>Deciding whether to expand in a new venture…                     </vt:lpstr>
      <vt:lpstr>            Conclusion…                             </vt:lpstr>
      <vt:lpstr>          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Decisions Under Pressure                               </dc:title>
  <dc:creator>habimanae</dc:creator>
  <cp:lastModifiedBy>mulumbaj</cp:lastModifiedBy>
  <cp:revision>97</cp:revision>
  <dcterms:created xsi:type="dcterms:W3CDTF">2011-01-07T07:43:58Z</dcterms:created>
  <dcterms:modified xsi:type="dcterms:W3CDTF">2011-04-21T17:29:57Z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14;#Jean-Pierre M Tshimanga|9565e86c-8f28-4b78-976b-4e661a2ea065</vt:lpwstr>
  </property>
  <property fmtid="{D5CDD505-2E9C-101B-9397-08002B2CF9AE}" pid="4" name="CurriculumCategories">
    <vt:lpwstr>24;#Conflict Resolution|7def06b2-0df3-4bd6-b1eb-806f07b0b8bb</vt:lpwstr>
  </property>
</Properties>
</file>