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0" r:id="rId4"/>
    <p:sldId id="288" r:id="rId5"/>
    <p:sldId id="287" r:id="rId6"/>
    <p:sldId id="272" r:id="rId7"/>
    <p:sldId id="280" r:id="rId8"/>
    <p:sldId id="278" r:id="rId9"/>
    <p:sldId id="282" r:id="rId10"/>
    <p:sldId id="283" r:id="rId11"/>
    <p:sldId id="286" r:id="rId12"/>
    <p:sldId id="281" r:id="rId13"/>
    <p:sldId id="289" r:id="rId14"/>
    <p:sldId id="271" r:id="rId15"/>
    <p:sldId id="285" r:id="rId16"/>
    <p:sldId id="284" r:id="rId17"/>
    <p:sldId id="26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92" autoAdjust="0"/>
  </p:normalViewPr>
  <p:slideViewPr>
    <p:cSldViewPr>
      <p:cViewPr varScale="1">
        <p:scale>
          <a:sx n="113" d="100"/>
          <a:sy n="113" d="100"/>
        </p:scale>
        <p:origin x="-390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r>
            <a:rPr lang="en-US" dirty="0" smtClean="0"/>
            <a:t>SSL</a:t>
          </a:r>
          <a:endParaRPr lang="en-US" dirty="0"/>
        </a:p>
      </dgm:t>
    </dgm:pt>
    <dgm:pt modelId="{7EDBC624-DFE3-497D-829C-08721ACED330}" type="parTrans" cxnId="{22A430BA-B6E0-4052-AE0E-A81596E2528E}">
      <dgm:prSet/>
      <dgm:spPr/>
      <dgm:t>
        <a:bodyPr/>
        <a:lstStyle/>
        <a:p>
          <a:endParaRPr lang="en-US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endParaRPr lang="en-US"/>
        </a:p>
      </dgm:t>
    </dgm:pt>
    <dgm:pt modelId="{B8E35523-DEC4-40C5-AD71-C446E3CF02A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BHAG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275A8-6585-473D-8CD2-46E571691CE8}" type="parTrans" cxnId="{74BF261D-E0A3-43A7-83EB-85FEEF0798DA}">
      <dgm:prSet/>
      <dgm:spPr/>
      <dgm:t>
        <a:bodyPr/>
        <a:lstStyle/>
        <a:p>
          <a:endParaRPr lang="en-US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endParaRPr lang="en-US"/>
        </a:p>
      </dgm:t>
    </dgm:pt>
    <dgm:pt modelId="{2551E4CB-EB09-450C-9132-37387398D945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C1A66-5C2F-4161-9EE0-50E6AE6B3566}" type="parTrans" cxnId="{1C13D7DA-244F-475B-A626-FFEF1E3983D1}">
      <dgm:prSet/>
      <dgm:spPr/>
      <dgm:t>
        <a:bodyPr/>
        <a:lstStyle/>
        <a:p>
          <a:endParaRPr lang="en-US"/>
        </a:p>
      </dgm:t>
    </dgm:pt>
    <dgm:pt modelId="{B47B7453-52D0-4E8E-A0EE-5E0C42B9531D}" type="sibTrans" cxnId="{1C13D7DA-244F-475B-A626-FFEF1E3983D1}">
      <dgm:prSet/>
      <dgm:spPr/>
      <dgm:t>
        <a:bodyPr/>
        <a:lstStyle/>
        <a:p>
          <a:endParaRPr lang="en-US"/>
        </a:p>
      </dgm:t>
    </dgm:pt>
    <dgm:pt modelId="{57FC35C8-C6CB-4C82-BE0F-B92E4ECAE64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6D27B-E846-4331-8F79-CDC1E8DDD09A}" type="parTrans" cxnId="{B410F203-BF34-4790-B774-CBB246AFFDF3}">
      <dgm:prSet/>
      <dgm:spPr/>
      <dgm:t>
        <a:bodyPr/>
        <a:lstStyle/>
        <a:p>
          <a:endParaRPr lang="en-US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endParaRPr lang="en-US"/>
        </a:p>
      </dgm:t>
    </dgm:pt>
    <dgm:pt modelId="{ECADAFF1-D4D2-4A14-AF72-3779EA49A4C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Restitution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01F59-FBF0-4BCC-8A97-5C2D7E8A6853}" type="parTrans" cxnId="{6DB7BC47-2704-4D83-BE15-8B2A7799E505}">
      <dgm:prSet/>
      <dgm:spPr/>
      <dgm:t>
        <a:bodyPr/>
        <a:lstStyle/>
        <a:p>
          <a:endParaRPr lang="en-US"/>
        </a:p>
      </dgm:t>
    </dgm:pt>
    <dgm:pt modelId="{CB1E627F-3C01-4EE5-B19A-ABF9379F938C}" type="sibTrans" cxnId="{6DB7BC47-2704-4D83-BE15-8B2A7799E505}">
      <dgm:prSet/>
      <dgm:spPr/>
      <dgm:t>
        <a:bodyPr/>
        <a:lstStyle/>
        <a:p>
          <a:endParaRPr lang="en-US"/>
        </a:p>
      </dgm:t>
    </dgm:pt>
    <dgm:pt modelId="{DEF91468-0FFC-493A-9F16-01BD5524E10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Passionate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6A9FB-F22F-4CED-9AAE-F28341A140AC}" type="parTrans" cxnId="{76583BF3-05B7-4C89-BC11-981667C99F84}">
      <dgm:prSet/>
      <dgm:spPr/>
      <dgm:t>
        <a:bodyPr/>
        <a:lstStyle/>
        <a:p>
          <a:endParaRPr lang="en-US"/>
        </a:p>
      </dgm:t>
    </dgm:pt>
    <dgm:pt modelId="{C1F70A86-8413-4F19-8605-1C783DA81433}" type="sibTrans" cxnId="{76583BF3-05B7-4C89-BC11-981667C99F84}">
      <dgm:prSet/>
      <dgm:spPr/>
      <dgm:t>
        <a:bodyPr/>
        <a:lstStyle/>
        <a:p>
          <a:endParaRPr lang="en-US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/>
        <a:lstStyle/>
        <a:p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FAC1D8D-CE9C-45FC-86D2-26F007C6DD34}" type="pres">
      <dgm:prSet presAssocID="{2551E4CB-EB09-450C-9132-37387398D9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730128C-8BE2-491F-80BE-88F551069A5A}" type="pres">
      <dgm:prSet presAssocID="{ECADAFF1-D4D2-4A14-AF72-3779EA49A4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C18DE-6A74-4C9B-AB66-273D8212C0A9}" type="pres">
      <dgm:prSet presAssocID="{ECADAFF1-D4D2-4A14-AF72-3779EA49A4CB}" presName="dummy" presStyleCnt="0"/>
      <dgm:spPr/>
    </dgm:pt>
    <dgm:pt modelId="{DA4EB6F2-E5CE-4D25-AB2A-A148D5A7B277}" type="pres">
      <dgm:prSet presAssocID="{CB1E627F-3C01-4EE5-B19A-ABF9379F938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BBBA47E-AD81-43B2-B307-76DEE7ABE9FF}" type="pres">
      <dgm:prSet presAssocID="{DEF91468-0FFC-493A-9F16-01BD5524E1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EC90F-C99F-4D91-AA11-1D4B0DCA63AA}" type="pres">
      <dgm:prSet presAssocID="{DEF91468-0FFC-493A-9F16-01BD5524E10A}" presName="dummy" presStyleCnt="0"/>
      <dgm:spPr/>
    </dgm:pt>
    <dgm:pt modelId="{BF94DC4D-7846-4F4A-94D4-ACD7300FC1B2}" type="pres">
      <dgm:prSet presAssocID="{C1F70A86-8413-4F19-8605-1C783DA8143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00CC4DF4-AC2E-41AB-817F-E6BCF54DFD0A}" type="presOf" srcId="{CB1E627F-3C01-4EE5-B19A-ABF9379F938C}" destId="{DA4EB6F2-E5CE-4D25-AB2A-A148D5A7B277}" srcOrd="0" destOrd="0" presId="urn:microsoft.com/office/officeart/2005/8/layout/radial6"/>
    <dgm:cxn modelId="{9BEC20EA-66DD-4384-9CFB-1C37046ED1EF}" type="presOf" srcId="{C1F70A86-8413-4F19-8605-1C783DA81433}" destId="{BF94DC4D-7846-4F4A-94D4-ACD7300FC1B2}" srcOrd="0" destOrd="0" presId="urn:microsoft.com/office/officeart/2005/8/layout/radial6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49A8FD24-9D56-4584-98EE-907D356C001E}" type="presOf" srcId="{ECADAFF1-D4D2-4A14-AF72-3779EA49A4CB}" destId="{1730128C-8BE2-491F-80BE-88F551069A5A}" srcOrd="0" destOrd="0" presId="urn:microsoft.com/office/officeart/2005/8/layout/radial6"/>
    <dgm:cxn modelId="{76583BF3-05B7-4C89-BC11-981667C99F84}" srcId="{170C0135-3A94-4623-AA81-735573228628}" destId="{DEF91468-0FFC-493A-9F16-01BD5524E10A}" srcOrd="4" destOrd="0" parTransId="{3516A9FB-F22F-4CED-9AAE-F28341A140AC}" sibTransId="{C1F70A86-8413-4F19-8605-1C783DA81433}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6DB7BC47-2704-4D83-BE15-8B2A7799E505}" srcId="{170C0135-3A94-4623-AA81-735573228628}" destId="{ECADAFF1-D4D2-4A14-AF72-3779EA49A4CB}" srcOrd="3" destOrd="0" parTransId="{BFB01F59-FBF0-4BCC-8A97-5C2D7E8A6853}" sibTransId="{CB1E627F-3C01-4EE5-B19A-ABF9379F938C}"/>
    <dgm:cxn modelId="{17706B43-C64E-4719-8E37-BAC51BFED368}" type="presOf" srcId="{DEF91468-0FFC-493A-9F16-01BD5524E10A}" destId="{DBBBA47E-AD81-43B2-B307-76DEE7ABE9FF}" srcOrd="0" destOrd="0" presId="urn:microsoft.com/office/officeart/2005/8/layout/radial6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  <dgm:cxn modelId="{401DD10F-0B71-4103-A602-0B82D8DB4F52}" type="presParOf" srcId="{061D020E-2B5D-4C0D-9DFD-684837CC0BCE}" destId="{1730128C-8BE2-491F-80BE-88F551069A5A}" srcOrd="10" destOrd="0" presId="urn:microsoft.com/office/officeart/2005/8/layout/radial6"/>
    <dgm:cxn modelId="{32AD666A-B9BC-4AFA-A920-814590BF758C}" type="presParOf" srcId="{061D020E-2B5D-4C0D-9DFD-684837CC0BCE}" destId="{D34C18DE-6A74-4C9B-AB66-273D8212C0A9}" srcOrd="11" destOrd="0" presId="urn:microsoft.com/office/officeart/2005/8/layout/radial6"/>
    <dgm:cxn modelId="{9C22F851-664B-49C8-ACC5-06E659B5F9C4}" type="presParOf" srcId="{061D020E-2B5D-4C0D-9DFD-684837CC0BCE}" destId="{DA4EB6F2-E5CE-4D25-AB2A-A148D5A7B277}" srcOrd="12" destOrd="0" presId="urn:microsoft.com/office/officeart/2005/8/layout/radial6"/>
    <dgm:cxn modelId="{534973A2-D168-4B56-8653-9456AB493DD3}" type="presParOf" srcId="{061D020E-2B5D-4C0D-9DFD-684837CC0BCE}" destId="{DBBBA47E-AD81-43B2-B307-76DEE7ABE9FF}" srcOrd="13" destOrd="0" presId="urn:microsoft.com/office/officeart/2005/8/layout/radial6"/>
    <dgm:cxn modelId="{5E3C39ED-2FC6-4248-94C7-019D11E1BD08}" type="presParOf" srcId="{061D020E-2B5D-4C0D-9DFD-684837CC0BCE}" destId="{ADBEC90F-C99F-4D91-AA11-1D4B0DCA63AA}" srcOrd="14" destOrd="0" presId="urn:microsoft.com/office/officeart/2005/8/layout/radial6"/>
    <dgm:cxn modelId="{4299D8CC-4263-433E-8289-103B77C7CB3A}" type="presParOf" srcId="{061D020E-2B5D-4C0D-9DFD-684837CC0BCE}" destId="{BF94DC4D-7846-4F4A-94D4-ACD7300FC1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4DC4D-7846-4F4A-94D4-ACD7300FC1B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hueOff val="-774161"/>
            <a:satOff val="1976"/>
            <a:lumOff val="-54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EB6F2-E5CE-4D25-AB2A-A148D5A7B27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hueOff val="-580621"/>
            <a:satOff val="1482"/>
            <a:lumOff val="-41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A7CA-7E03-4A22-95EF-970E5873DB7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hueOff val="-387081"/>
            <a:satOff val="988"/>
            <a:lumOff val="-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hueOff val="-193540"/>
            <a:satOff val="494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571113" y="1580408"/>
          <a:ext cx="1732985" cy="1732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SSL</a:t>
          </a:r>
          <a:endParaRPr lang="en-US" sz="5400" kern="1200" dirty="0"/>
        </a:p>
      </dsp:txBody>
      <dsp:txXfrm>
        <a:off x="1824903" y="1834198"/>
        <a:ext cx="1225405" cy="1225405"/>
      </dsp:txXfrm>
    </dsp:sp>
    <dsp:sp modelId="{5E4B35E6-EA27-424E-89EC-46D0A40F2772}">
      <dsp:nvSpPr>
        <dsp:cNvPr id="0" name=""/>
        <dsp:cNvSpPr/>
      </dsp:nvSpPr>
      <dsp:spPr>
        <a:xfrm>
          <a:off x="1831061" y="1314"/>
          <a:ext cx="1213089" cy="12130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BHAG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8714" y="178967"/>
        <a:ext cx="857783" cy="857783"/>
      </dsp:txXfrm>
    </dsp:sp>
    <dsp:sp modelId="{8FAC1D8D-CE9C-45FC-86D2-26F007C6DD34}">
      <dsp:nvSpPr>
        <dsp:cNvPr id="0" name=""/>
        <dsp:cNvSpPr/>
      </dsp:nvSpPr>
      <dsp:spPr>
        <a:xfrm>
          <a:off x="3580093" y="1272060"/>
          <a:ext cx="1213089" cy="1213089"/>
        </a:xfrm>
        <a:prstGeom prst="ellipse">
          <a:avLst/>
        </a:prstGeom>
        <a:solidFill>
          <a:schemeClr val="accent2">
            <a:hueOff val="-193540"/>
            <a:satOff val="494"/>
            <a:lumOff val="-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7746" y="1449713"/>
        <a:ext cx="857783" cy="857783"/>
      </dsp:txXfrm>
    </dsp:sp>
    <dsp:sp modelId="{5D851138-FE51-4A19-A149-11A0DEA29AF5}">
      <dsp:nvSpPr>
        <dsp:cNvPr id="0" name=""/>
        <dsp:cNvSpPr/>
      </dsp:nvSpPr>
      <dsp:spPr>
        <a:xfrm>
          <a:off x="2912022" y="3328171"/>
          <a:ext cx="1213089" cy="1213089"/>
        </a:xfrm>
        <a:prstGeom prst="ellipse">
          <a:avLst/>
        </a:prstGeom>
        <a:solidFill>
          <a:schemeClr val="accent2">
            <a:hueOff val="-387081"/>
            <a:satOff val="988"/>
            <a:lumOff val="-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9675" y="3505824"/>
        <a:ext cx="857783" cy="857783"/>
      </dsp:txXfrm>
    </dsp:sp>
    <dsp:sp modelId="{1730128C-8BE2-491F-80BE-88F551069A5A}">
      <dsp:nvSpPr>
        <dsp:cNvPr id="0" name=""/>
        <dsp:cNvSpPr/>
      </dsp:nvSpPr>
      <dsp:spPr>
        <a:xfrm>
          <a:off x="750099" y="3328171"/>
          <a:ext cx="1213089" cy="1213089"/>
        </a:xfrm>
        <a:prstGeom prst="ellipse">
          <a:avLst/>
        </a:prstGeom>
        <a:solidFill>
          <a:schemeClr val="accent2">
            <a:hueOff val="-580621"/>
            <a:satOff val="1482"/>
            <a:lumOff val="-411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Restitution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7752" y="3505824"/>
        <a:ext cx="857783" cy="857783"/>
      </dsp:txXfrm>
    </dsp:sp>
    <dsp:sp modelId="{DBBBA47E-AD81-43B2-B307-76DEE7ABE9FF}">
      <dsp:nvSpPr>
        <dsp:cNvPr id="0" name=""/>
        <dsp:cNvSpPr/>
      </dsp:nvSpPr>
      <dsp:spPr>
        <a:xfrm>
          <a:off x="82028" y="1272060"/>
          <a:ext cx="1213089" cy="1213089"/>
        </a:xfrm>
        <a:prstGeom prst="ellipse">
          <a:avLst/>
        </a:prstGeom>
        <a:solidFill>
          <a:schemeClr val="accent2">
            <a:hueOff val="-774161"/>
            <a:satOff val="1976"/>
            <a:lumOff val="-54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Passionate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681" y="1449713"/>
        <a:ext cx="857783" cy="8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6/5/2013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6/5/2013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6/5/2013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6/5/2013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6/5/2013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6/5/2013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6/5/2013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6/5/2013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6/5/2013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zm/url?sa=i&amp;rct=j&amp;q=spiritual+bible+leadership&amp;source=images&amp;cd=&amp;cad=rja&amp;docid=iviZocv94bE4FM&amp;tbnid=jsUgwjXCZb3_eM:&amp;ved=0CAUQjRw&amp;url=http://www.bubblews.com/news/11378-true-biblical-wisdom-comes-from-god-alone&amp;ei=ph5ZUentOefW0gHsnoDgAQ&amp;bvm=bv.44442042,d.dmQ&amp;psig=AFQjCNEd95qC9bDTUARzwKAIxYn3aWEvKw&amp;ust=136488120167525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zm/url?sa=i&amp;rct=j&amp;q=spiritual+bible+leadership&amp;source=images&amp;cd=&amp;cad=rja&amp;docid=iviZocv94bE4FM&amp;tbnid=jsUgwjXCZb3_eM:&amp;ved=0CAUQjRw&amp;url=http://www.praisephotography.com/tips.php&amp;ei=Qx5ZUYnEIKLF0QGU84C4DQ&amp;bvm=bv.44442042,d.dmQ&amp;psig=AFQjCNEd95qC9bDTUARzwKAIxYn3aWEvKw&amp;ust=136488120167525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3" y="1932518"/>
            <a:ext cx="9141619" cy="210536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of a Revived Leader: Moving From SNL to SSL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812" y="4084264"/>
            <a:ext cx="10360501" cy="93329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 Strategy for Deepening and Widening your Leadership Effectiveness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World Literature Ministry Coordinating Board, April 1, 2013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63254" y="3200400"/>
            <a:ext cx="9381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Revived Leadership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-381000"/>
            <a:ext cx="11680957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For Revived Leadership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75" y="990600"/>
            <a:ext cx="11376237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1. </a:t>
            </a:r>
            <a:r>
              <a:rPr lang="en-US" sz="2600" b="1" dirty="0" smtClean="0"/>
              <a:t>Open </a:t>
            </a:r>
            <a:r>
              <a:rPr lang="en-US" sz="2600" b="1" dirty="0"/>
              <a:t>to be </a:t>
            </a:r>
            <a:r>
              <a:rPr lang="en-US" sz="2600" b="1" dirty="0" smtClean="0"/>
              <a:t>BHAG </a:t>
            </a:r>
            <a:r>
              <a:rPr lang="en-US" sz="2600" b="1" dirty="0"/>
              <a:t>(Hebrews </a:t>
            </a:r>
            <a:r>
              <a:rPr lang="en-US" sz="2600" b="1" dirty="0" smtClean="0"/>
              <a:t>11:8-10)</a:t>
            </a:r>
          </a:p>
          <a:p>
            <a:pPr marL="0" lvl="0" indent="0">
              <a:buNone/>
            </a:pP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Big Hairy Audacious Goal to </a:t>
            </a:r>
            <a:r>
              <a:rPr lang="en-US" sz="2600" b="1" dirty="0" smtClean="0"/>
              <a:t>Bold Honorable Anointed Goal)</a:t>
            </a:r>
          </a:p>
          <a:p>
            <a:pPr marL="457200" lvl="1" indent="0">
              <a:buNone/>
            </a:pPr>
            <a:r>
              <a:rPr lang="en-US" sz="2600" b="1" dirty="0" smtClean="0"/>
              <a:t>	Abraham</a:t>
            </a:r>
            <a:r>
              <a:rPr lang="en-US" sz="2600" b="1" dirty="0"/>
              <a:t>: </a:t>
            </a:r>
            <a:r>
              <a:rPr lang="en-US" sz="2600" b="1" dirty="0" smtClean="0"/>
              <a:t>Embrace </a:t>
            </a:r>
            <a:r>
              <a:rPr lang="en-US" sz="2600" b="1" dirty="0"/>
              <a:t>the </a:t>
            </a:r>
            <a:r>
              <a:rPr lang="en-US" sz="2600" b="1" dirty="0" smtClean="0"/>
              <a:t>unknown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-381000"/>
            <a:ext cx="11680957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For Revived Leadership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75" y="990600"/>
            <a:ext cx="11376237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1. </a:t>
            </a:r>
            <a:r>
              <a:rPr lang="en-US" sz="3300" b="1" dirty="0" smtClean="0"/>
              <a:t>Open </a:t>
            </a:r>
            <a:r>
              <a:rPr lang="en-US" sz="3300" b="1" dirty="0"/>
              <a:t>to be </a:t>
            </a:r>
            <a:r>
              <a:rPr lang="en-US" sz="3300" b="1" dirty="0" smtClean="0"/>
              <a:t>BHAG </a:t>
            </a:r>
            <a:r>
              <a:rPr lang="en-US" sz="3600" b="1" dirty="0"/>
              <a:t>(Hebrews 118-10</a:t>
            </a:r>
            <a:r>
              <a:rPr lang="en-US" sz="3600" b="1" dirty="0" smtClean="0"/>
              <a:t>)</a:t>
            </a:r>
            <a:endParaRPr lang="en-US" sz="3300" b="1" dirty="0" smtClean="0"/>
          </a:p>
          <a:p>
            <a:pPr marL="457200" lvl="1" indent="0">
              <a:buNone/>
            </a:pPr>
            <a:r>
              <a:rPr lang="en-US" sz="2800" b="1" dirty="0" smtClean="0"/>
              <a:t>	</a:t>
            </a:r>
            <a:r>
              <a:rPr lang="en-US" sz="3300" b="1" dirty="0" smtClean="0"/>
              <a:t>Abraham</a:t>
            </a:r>
            <a:r>
              <a:rPr lang="en-US" sz="3300" b="1" dirty="0"/>
              <a:t>: </a:t>
            </a:r>
            <a:r>
              <a:rPr lang="en-US" sz="3300" b="1" dirty="0" smtClean="0"/>
              <a:t>Embrace </a:t>
            </a:r>
            <a:r>
              <a:rPr lang="en-US" sz="3300" b="1" dirty="0"/>
              <a:t>the </a:t>
            </a:r>
            <a:r>
              <a:rPr lang="en-US" sz="3300" b="1" dirty="0" smtClean="0"/>
              <a:t>unknown </a:t>
            </a:r>
          </a:p>
          <a:p>
            <a:pPr marL="0" indent="0">
              <a:buNone/>
            </a:pPr>
            <a:r>
              <a:rPr lang="en-US" sz="3300" b="1" dirty="0" smtClean="0"/>
              <a:t>2. Willing to be Patient (Genesis 41:38)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3300" b="1" dirty="0" smtClean="0"/>
              <a:t>Joseph: Endure in spite of circumstances</a:t>
            </a:r>
          </a:p>
          <a:p>
            <a:pPr marL="0" indent="0">
              <a:buNone/>
            </a:pPr>
            <a:r>
              <a:rPr lang="en-US" sz="3300" b="1" dirty="0" smtClean="0"/>
              <a:t>3. Determine </a:t>
            </a:r>
            <a:r>
              <a:rPr lang="en-US" sz="3300" b="1" dirty="0"/>
              <a:t>to be </a:t>
            </a:r>
            <a:r>
              <a:rPr lang="en-US" sz="3300" b="1" dirty="0" smtClean="0"/>
              <a:t>Reflective (Luke 2:19)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3300" b="1" dirty="0" smtClean="0"/>
              <a:t>Mary: Take time to stop, look, listen, reflect</a:t>
            </a:r>
          </a:p>
          <a:p>
            <a:pPr marL="0" indent="0">
              <a:buNone/>
            </a:pPr>
            <a:r>
              <a:rPr lang="en-US" sz="3300" b="1" dirty="0" smtClean="0"/>
              <a:t>4. Submit to Restitution (Philemon 10-12)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3300" b="1" dirty="0" err="1" smtClean="0"/>
              <a:t>Onesimus</a:t>
            </a:r>
            <a:r>
              <a:rPr lang="en-US" sz="3300" b="1" dirty="0"/>
              <a:t>: </a:t>
            </a:r>
            <a:r>
              <a:rPr lang="en-US" sz="3300" b="1" dirty="0" smtClean="0"/>
              <a:t>Make mistakes, have fortitude </a:t>
            </a:r>
          </a:p>
          <a:p>
            <a:pPr marL="0" indent="0">
              <a:buNone/>
            </a:pPr>
            <a:r>
              <a:rPr lang="en-US" sz="3300" b="1" dirty="0" smtClean="0"/>
              <a:t>5. </a:t>
            </a:r>
            <a:r>
              <a:rPr lang="en-US" sz="3300" b="1" dirty="0"/>
              <a:t>Courage to be </a:t>
            </a:r>
            <a:r>
              <a:rPr lang="en-US" sz="3300" b="1" dirty="0" smtClean="0"/>
              <a:t>Passionate (Philippians 3:12-14)</a:t>
            </a:r>
          </a:p>
          <a:p>
            <a:pPr marL="0" indent="0">
              <a:buNone/>
            </a:pPr>
            <a:r>
              <a:rPr lang="en-US" sz="3300" b="1" dirty="0" smtClean="0"/>
              <a:t>	Paul</a:t>
            </a:r>
            <a:r>
              <a:rPr lang="en-US" sz="3300" b="1" dirty="0"/>
              <a:t>: </a:t>
            </a:r>
            <a:r>
              <a:rPr lang="en-US" sz="3300" b="1" dirty="0" smtClean="0"/>
              <a:t>Passionate about beliefs</a:t>
            </a:r>
            <a:endParaRPr lang="en-US" sz="33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 of a Revived Leader—How To. .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981200"/>
            <a:ext cx="53340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ecognition of Need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to Incorporate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Resign to Accountability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 descr="Radial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495767"/>
              </p:ext>
            </p:extLst>
          </p:nvPr>
        </p:nvGraphicFramePr>
        <p:xfrm>
          <a:off x="6477000" y="152400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QY-KECKz3l_fV84Nw7QKStumieyT9CAKcIzjRi7MLvgJT3EI6j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"/>
          <a:stretch/>
        </p:blipFill>
        <p:spPr bwMode="auto">
          <a:xfrm>
            <a:off x="303211" y="228600"/>
            <a:ext cx="8010817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Delbert W. Baker, PhD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Vice President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Conference of SDA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BakerD@gc.adventist.org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4843" r="5937" b="6335"/>
          <a:stretch/>
        </p:blipFill>
        <p:spPr bwMode="auto">
          <a:xfrm>
            <a:off x="7235138" y="2238232"/>
            <a:ext cx="2593074" cy="331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aisephotography.com/uploaded_images/categories/Proverbs_3_18,%20Theodore_Roosevelt_National_Park_rainbow,%20Medora,%20North_Dakota_Badlands,%20tree_of_life,%20praise_worship_image,%20Proverbs_3_18_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04800"/>
            <a:ext cx="8327246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294" y="838200"/>
            <a:ext cx="10641118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Leadership is Included in Revival and Reformation:</a:t>
            </a:r>
            <a:endParaRPr lang="en-US" sz="2600" dirty="0"/>
          </a:p>
          <a:p>
            <a:pPr marL="0" indent="0">
              <a:buNone/>
            </a:pPr>
            <a:r>
              <a:rPr lang="en-US" sz="3200" i="1" dirty="0" smtClean="0"/>
              <a:t>A </a:t>
            </a:r>
            <a:r>
              <a:rPr lang="en-US" sz="3200" i="1" dirty="0"/>
              <a:t>revival and a reformation must take place under the ministration of the Holy Spirit. </a:t>
            </a:r>
            <a:endParaRPr lang="en-US" sz="3200" i="1" dirty="0" smtClean="0"/>
          </a:p>
          <a:p>
            <a:pPr marL="0" indent="0">
              <a:buNone/>
            </a:pPr>
            <a:r>
              <a:rPr lang="en-US" sz="3200" b="1" dirty="0" smtClean="0"/>
              <a:t>Revival </a:t>
            </a:r>
            <a:r>
              <a:rPr lang="en-US" sz="3200" b="1" dirty="0"/>
              <a:t>and reformation are two different things.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Revival</a:t>
            </a:r>
            <a:r>
              <a:rPr lang="en-US" sz="3200" dirty="0" smtClean="0"/>
              <a:t> </a:t>
            </a:r>
            <a:r>
              <a:rPr lang="en-US" sz="3200" dirty="0"/>
              <a:t>signifies a renewal of spiritual life, a quickening of the powers of mind and heart, a resurrection from the spiritual death.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Reformation</a:t>
            </a:r>
            <a:r>
              <a:rPr lang="en-US" sz="3200" dirty="0" smtClean="0"/>
              <a:t> </a:t>
            </a:r>
            <a:r>
              <a:rPr lang="en-US" sz="3200" dirty="0"/>
              <a:t>signifies a reorganization, a change in ideas and theories, habits and practices.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Reformation </a:t>
            </a:r>
            <a:r>
              <a:rPr lang="en-US" sz="3200" dirty="0"/>
              <a:t>will not bring forth the good fruit of righteousness unless it is connected with the revival of the Spirit. </a:t>
            </a:r>
            <a:r>
              <a:rPr lang="en-US" sz="3200" b="1" dirty="0"/>
              <a:t>Revival and reformation are to do their appointed work, and in doing this work they must blend</a:t>
            </a:r>
            <a:r>
              <a:rPr lang="en-US" sz="3200" b="1" dirty="0" smtClean="0"/>
              <a:t>.</a:t>
            </a:r>
            <a:r>
              <a:rPr lang="en-US" sz="3200" dirty="0" smtClean="0"/>
              <a:t>                             </a:t>
            </a:r>
            <a:r>
              <a:rPr lang="en-US" sz="2600" dirty="0" smtClean="0"/>
              <a:t>		                   </a:t>
            </a:r>
            <a:r>
              <a:rPr lang="en-US" sz="2600" dirty="0"/>
              <a:t>	</a:t>
            </a:r>
            <a:r>
              <a:rPr lang="en-US" sz="2600" dirty="0" smtClean="0"/>
              <a:t>(</a:t>
            </a:r>
            <a:r>
              <a:rPr lang="en-US" sz="2000" i="1" dirty="0" smtClean="0"/>
              <a:t>The </a:t>
            </a:r>
            <a:r>
              <a:rPr lang="en-US" sz="2000" i="1" dirty="0"/>
              <a:t>Review and Herald, February </a:t>
            </a:r>
            <a:r>
              <a:rPr lang="en-US" sz="2000" i="1" dirty="0" smtClean="0"/>
              <a:t>25), </a:t>
            </a:r>
            <a:r>
              <a:rPr lang="en-US" sz="2000" dirty="0" smtClean="0"/>
              <a:t>  </a:t>
            </a:r>
            <a:r>
              <a:rPr lang="en-US" sz="2000" i="1" dirty="0" smtClean="0"/>
              <a:t>Christian Service p. 42</a:t>
            </a:r>
            <a:r>
              <a:rPr lang="en-US" sz="2000" dirty="0" smtClean="0"/>
              <a:t>.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formedoutfitters.com/wp-content/uploads/2012/08/Revi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72" y="457200"/>
            <a:ext cx="938784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76200"/>
            <a:ext cx="9751060" cy="1295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Strong, Natural Leaders (SNLs) are: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18882" y="1371600"/>
            <a:ext cx="10742930" cy="541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1. </a:t>
            </a:r>
            <a:r>
              <a:rPr lang="en-US" b="1" dirty="0" smtClean="0"/>
              <a:t>Visionaries-</a:t>
            </a:r>
            <a:r>
              <a:rPr lang="en-US" dirty="0"/>
              <a:t>-always looking </a:t>
            </a:r>
            <a:r>
              <a:rPr lang="en-US" dirty="0" smtClean="0"/>
              <a:t>forward</a:t>
            </a:r>
            <a:endParaRPr lang="en-US" dirty="0"/>
          </a:p>
          <a:p>
            <a:pPr algn="l"/>
            <a:r>
              <a:rPr lang="en-US" dirty="0" smtClean="0"/>
              <a:t>2. </a:t>
            </a:r>
            <a:r>
              <a:rPr lang="en-US" b="1" dirty="0" smtClean="0"/>
              <a:t>Energetic </a:t>
            </a:r>
            <a:r>
              <a:rPr lang="en-US" b="1" dirty="0"/>
              <a:t>and action oriented</a:t>
            </a:r>
            <a:r>
              <a:rPr lang="en-US" dirty="0"/>
              <a:t>--always on the </a:t>
            </a:r>
            <a:r>
              <a:rPr lang="en-US" dirty="0" smtClean="0"/>
              <a:t>move</a:t>
            </a:r>
            <a:endParaRPr lang="en-US" dirty="0"/>
          </a:p>
          <a:p>
            <a:pPr algn="l"/>
            <a:r>
              <a:rPr lang="en-US" dirty="0"/>
              <a:t>3. </a:t>
            </a:r>
            <a:r>
              <a:rPr lang="en-US" b="1" dirty="0" smtClean="0"/>
              <a:t>Courageous</a:t>
            </a:r>
            <a:r>
              <a:rPr lang="en-US" dirty="0" smtClean="0"/>
              <a:t>-</a:t>
            </a:r>
            <a:r>
              <a:rPr lang="en-US" dirty="0"/>
              <a:t>-never lacking the "guts" to say what they </a:t>
            </a:r>
            <a:r>
              <a:rPr lang="en-US" dirty="0" smtClean="0"/>
              <a:t>think</a:t>
            </a:r>
            <a:endParaRPr lang="en-US" dirty="0"/>
          </a:p>
          <a:p>
            <a:pPr algn="l"/>
            <a:r>
              <a:rPr lang="en-US" dirty="0"/>
              <a:t>4. </a:t>
            </a:r>
            <a:r>
              <a:rPr lang="en-US" b="1" dirty="0" smtClean="0"/>
              <a:t>Goal </a:t>
            </a:r>
            <a:r>
              <a:rPr lang="en-US" b="1" dirty="0"/>
              <a:t>or task oriented</a:t>
            </a:r>
            <a:r>
              <a:rPr lang="en-US" dirty="0"/>
              <a:t> rather than people </a:t>
            </a:r>
            <a:r>
              <a:rPr lang="en-US" dirty="0" smtClean="0"/>
              <a:t>oriented</a:t>
            </a:r>
            <a:endParaRPr lang="en-US" dirty="0"/>
          </a:p>
          <a:p>
            <a:pPr algn="l"/>
            <a:r>
              <a:rPr lang="en-US" dirty="0"/>
              <a:t>5. </a:t>
            </a:r>
            <a:r>
              <a:rPr lang="en-US" dirty="0" smtClean="0"/>
              <a:t>Often </a:t>
            </a:r>
            <a:r>
              <a:rPr lang="en-US" b="1" dirty="0" smtClean="0"/>
              <a:t>paternalistic</a:t>
            </a:r>
            <a:r>
              <a:rPr lang="en-US" dirty="0" smtClean="0"/>
              <a:t>-</a:t>
            </a:r>
            <a:r>
              <a:rPr lang="en-US" dirty="0"/>
              <a:t>-the great protector/ teacher (mother hen)</a:t>
            </a:r>
          </a:p>
          <a:p>
            <a:pPr algn="l"/>
            <a:r>
              <a:rPr lang="en-US" dirty="0"/>
              <a:t>6. </a:t>
            </a:r>
            <a:r>
              <a:rPr lang="en-US" dirty="0" smtClean="0"/>
              <a:t>Usually </a:t>
            </a:r>
            <a:r>
              <a:rPr lang="en-US" b="1" dirty="0"/>
              <a:t>egocentric</a:t>
            </a:r>
            <a:r>
              <a:rPr lang="en-US" dirty="0"/>
              <a:t>--sometimes admittedly; sometimes </a:t>
            </a:r>
            <a:r>
              <a:rPr lang="en-US" dirty="0" smtClean="0"/>
              <a:t>unknowingly</a:t>
            </a:r>
            <a:endParaRPr lang="en-US" dirty="0"/>
          </a:p>
          <a:p>
            <a:pPr algn="l"/>
            <a:r>
              <a:rPr lang="en-US" dirty="0"/>
              <a:t>7. </a:t>
            </a:r>
            <a:r>
              <a:rPr lang="en-US" b="1" dirty="0" smtClean="0"/>
              <a:t>Intolerant</a:t>
            </a:r>
            <a:r>
              <a:rPr lang="en-US" dirty="0" smtClean="0"/>
              <a:t> </a:t>
            </a:r>
            <a:r>
              <a:rPr lang="en-US" dirty="0"/>
              <a:t>of those who don’t measure up to their </a:t>
            </a:r>
            <a:r>
              <a:rPr lang="en-US" dirty="0" smtClean="0"/>
              <a:t>expectations</a:t>
            </a:r>
            <a:endParaRPr lang="en-US" dirty="0"/>
          </a:p>
          <a:p>
            <a:pPr algn="l"/>
            <a:r>
              <a:rPr lang="en-US" dirty="0"/>
              <a:t>8. </a:t>
            </a:r>
            <a:r>
              <a:rPr lang="en-US" b="1" dirty="0" smtClean="0"/>
              <a:t>Considered indispensable</a:t>
            </a:r>
            <a:r>
              <a:rPr lang="en-US" dirty="0" smtClean="0"/>
              <a:t>—by themselves</a:t>
            </a:r>
            <a:endParaRPr lang="en-US" dirty="0"/>
          </a:p>
          <a:p>
            <a:pPr algn="l"/>
            <a:r>
              <a:rPr lang="en-US" dirty="0"/>
              <a:t>9. </a:t>
            </a:r>
            <a:r>
              <a:rPr lang="en-US" dirty="0" smtClean="0"/>
              <a:t>Leaders </a:t>
            </a:r>
            <a:r>
              <a:rPr lang="en-US" dirty="0"/>
              <a:t>by </a:t>
            </a:r>
            <a:r>
              <a:rPr lang="en-US" b="1" dirty="0"/>
              <a:t>precept and </a:t>
            </a:r>
            <a:r>
              <a:rPr lang="en-US" b="1" dirty="0" smtClean="0"/>
              <a:t>power</a:t>
            </a:r>
            <a:r>
              <a:rPr lang="en-US" dirty="0" smtClean="0"/>
              <a:t> </a:t>
            </a:r>
            <a:endParaRPr lang="en-US" dirty="0"/>
          </a:p>
          <a:p>
            <a:pPr algn="l"/>
            <a:r>
              <a:rPr lang="en-US" dirty="0"/>
              <a:t>10. </a:t>
            </a:r>
            <a:r>
              <a:rPr lang="en-US" dirty="0" smtClean="0"/>
              <a:t>Able to </a:t>
            </a:r>
            <a:r>
              <a:rPr lang="en-US" b="1" dirty="0" smtClean="0"/>
              <a:t>super-motivate</a:t>
            </a:r>
            <a:r>
              <a:rPr lang="en-US" dirty="0" smtClean="0"/>
              <a:t> </a:t>
            </a:r>
            <a:r>
              <a:rPr lang="en-US" dirty="0"/>
              <a:t>people verbally and sweep them along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02" y="274638"/>
            <a:ext cx="1147781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Spiritual Leaders (SSLs)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symbol of Rome’s leadership—a sword.</a:t>
            </a:r>
          </a:p>
          <a:p>
            <a:r>
              <a:rPr lang="en-US" sz="3200" dirty="0"/>
              <a:t>The symbol of the Greek’s leadership—a pen.</a:t>
            </a:r>
          </a:p>
          <a:p>
            <a:r>
              <a:rPr lang="en-US" sz="3200" dirty="0"/>
              <a:t>The symbol of secular leadership—a chair.</a:t>
            </a:r>
          </a:p>
          <a:p>
            <a:r>
              <a:rPr lang="en-US" sz="3200" dirty="0"/>
              <a:t>The symbol of the Christian’s leadership</a:t>
            </a:r>
            <a:r>
              <a:rPr lang="en-US" sz="3200" dirty="0" smtClean="0"/>
              <a:t>—                             a </a:t>
            </a:r>
            <a:r>
              <a:rPr lang="en-US" sz="3200" dirty="0"/>
              <a:t>towel and basin (crown of thorns).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294" y="838200"/>
            <a:ext cx="1041251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Henri </a:t>
            </a:r>
            <a:r>
              <a:rPr lang="en-US" sz="3600" b="1" dirty="0" err="1" smtClean="0"/>
              <a:t>Nouwen</a:t>
            </a:r>
            <a:r>
              <a:rPr lang="en-US" sz="3600" b="1" dirty="0" smtClean="0"/>
              <a:t> wrote about the uniqueness                     of spiritual leadership: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My </a:t>
            </a:r>
            <a:r>
              <a:rPr lang="en-US" sz="3200" dirty="0"/>
              <a:t>movement from Harvard to </a:t>
            </a:r>
            <a:r>
              <a:rPr lang="en-US" sz="3200" dirty="0" err="1"/>
              <a:t>L’Arche</a:t>
            </a:r>
            <a:r>
              <a:rPr lang="en-US" sz="3200" dirty="0"/>
              <a:t> [a ministry to </a:t>
            </a:r>
            <a:r>
              <a:rPr lang="en-US" sz="3200" dirty="0" smtClean="0"/>
              <a:t>the </a:t>
            </a:r>
            <a:r>
              <a:rPr lang="en-US" sz="3200" dirty="0"/>
              <a:t>mentally challenged] made me aware in a new way how much my own thinking about Christian leadership had been affected by the desire to be relevant, the desire for popularity, and the desire for power. Too often, </a:t>
            </a:r>
            <a:r>
              <a:rPr lang="en-US" sz="3200" dirty="0" smtClean="0"/>
              <a:t>I </a:t>
            </a:r>
            <a:r>
              <a:rPr lang="en-US" sz="3200" dirty="0"/>
              <a:t>looked </a:t>
            </a:r>
            <a:r>
              <a:rPr lang="en-US" sz="3200" dirty="0" smtClean="0"/>
              <a:t>  at </a:t>
            </a:r>
            <a:r>
              <a:rPr lang="en-US" sz="3200" dirty="0"/>
              <a:t>being relevant, popular, and powerful as ingredients </a:t>
            </a:r>
            <a:r>
              <a:rPr lang="en-US" sz="3200" dirty="0" smtClean="0"/>
              <a:t> for </a:t>
            </a:r>
            <a:r>
              <a:rPr lang="en-US" sz="3200" dirty="0"/>
              <a:t>effective ministry</a:t>
            </a:r>
            <a:r>
              <a:rPr lang="en-US" sz="3200" dirty="0" smtClean="0"/>
              <a:t>.  </a:t>
            </a:r>
          </a:p>
          <a:p>
            <a:pPr marL="0" indent="0">
              <a:buNone/>
            </a:pPr>
            <a:r>
              <a:rPr lang="en-US" sz="2400" i="1" dirty="0" smtClean="0"/>
              <a:t>                      	 --In the Name of Jesus: Reflections on Christian Leadership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the Gap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etween the Two Styles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09441" y="3429000"/>
            <a:ext cx="2336191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 Approach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to be Served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8735325" y="3429000"/>
            <a:ext cx="2437765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Mindset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to Serve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1929897" y="4572000"/>
            <a:ext cx="8938472" cy="1905000"/>
          </a:xfrm>
          <a:prstGeom prst="curvedUpArrow">
            <a:avLst>
              <a:gd name="adj1" fmla="val 70400"/>
              <a:gd name="adj2" fmla="val 140800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and Power       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1677273" y="1828800"/>
            <a:ext cx="9446339" cy="1447800"/>
          </a:xfrm>
          <a:prstGeom prst="curvedDownArrow">
            <a:avLst>
              <a:gd name="adj1" fmla="val 97895"/>
              <a:gd name="adj2" fmla="val 195789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Imperceptible GAP       </a:t>
            </a:r>
          </a:p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3021515" y="3276600"/>
            <a:ext cx="1929897" cy="1371600"/>
          </a:xfrm>
          <a:prstGeom prst="leftArrow">
            <a:avLst>
              <a:gd name="adj1" fmla="val 50000"/>
              <a:gd name="adj2" fmla="val 2638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Strong Natural 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Leader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5727" name="AutoShape 15"/>
          <p:cNvSpPr>
            <a:spLocks noChangeArrowheads="1"/>
          </p:cNvSpPr>
          <p:nvPr/>
        </p:nvSpPr>
        <p:spPr bwMode="auto">
          <a:xfrm>
            <a:off x="6500707" y="3276600"/>
            <a:ext cx="2133044" cy="1295400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Strong Spiritual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Leaders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75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75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  <p:bldP spid="115724" grpId="0" animBg="1"/>
      <p:bldP spid="115725" grpId="0" animBg="1"/>
      <p:bldP spid="115726" grpId="0" animBg="1"/>
      <p:bldP spid="1157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304800"/>
            <a:ext cx="1071731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White on the Difference between SNL &amp; SSL: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dirty="0" smtClean="0"/>
              <a:t>Those </a:t>
            </a:r>
            <a:r>
              <a:rPr lang="en-US" sz="3000" dirty="0"/>
              <a:t>[Christian leaders] </a:t>
            </a:r>
            <a:r>
              <a:rPr lang="en-US" sz="3000" dirty="0" smtClean="0"/>
              <a:t>engaged </a:t>
            </a:r>
            <a:r>
              <a:rPr lang="en-US" sz="3000" dirty="0"/>
              <a:t>in the work of God </a:t>
            </a:r>
            <a:r>
              <a:rPr lang="en-US" sz="3000" dirty="0" smtClean="0"/>
              <a:t>cannot </a:t>
            </a:r>
            <a:r>
              <a:rPr lang="en-US" sz="3000" dirty="0"/>
              <a:t>serve His cause acceptably unless they make the </a:t>
            </a:r>
            <a:r>
              <a:rPr lang="en-US" sz="3000" b="1" dirty="0"/>
              <a:t>best use possible of the religious privileges</a:t>
            </a:r>
            <a:r>
              <a:rPr lang="en-US" sz="3000" dirty="0"/>
              <a:t> they enjoy. We are as trees planted in the garden of the Lord; and He comes to us </a:t>
            </a:r>
            <a:r>
              <a:rPr lang="en-US" sz="3000" b="1" dirty="0"/>
              <a:t>seeking the fruit He has a right to expect</a:t>
            </a:r>
            <a:r>
              <a:rPr lang="en-US" sz="3000" dirty="0"/>
              <a:t>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His </a:t>
            </a:r>
            <a:r>
              <a:rPr lang="en-US" sz="3000" dirty="0"/>
              <a:t>eye is upon each of us; He reads our hearts and understands our lives. This is </a:t>
            </a:r>
            <a:r>
              <a:rPr lang="en-US" sz="3000" dirty="0" smtClean="0"/>
              <a:t> </a:t>
            </a:r>
            <a:r>
              <a:rPr lang="en-US" sz="3000" b="1" dirty="0" smtClean="0"/>
              <a:t>a </a:t>
            </a:r>
            <a:r>
              <a:rPr lang="en-US" sz="3000" b="1" dirty="0"/>
              <a:t>solemn search</a:t>
            </a:r>
            <a:r>
              <a:rPr lang="en-US" sz="3000" dirty="0"/>
              <a:t>, for it has reference to </a:t>
            </a:r>
            <a:r>
              <a:rPr lang="en-US" sz="3000" b="1" dirty="0"/>
              <a:t>duty and to destiny</a:t>
            </a:r>
            <a:r>
              <a:rPr lang="en-US" sz="3000" dirty="0"/>
              <a:t>; and with what interest is it prosecuted.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Let </a:t>
            </a:r>
            <a:r>
              <a:rPr lang="en-US" sz="3000" dirty="0"/>
              <a:t>each of those to whom are committed sacred trusts inquire: </a:t>
            </a:r>
            <a:r>
              <a:rPr lang="en-US" sz="3000" u="sng" dirty="0"/>
              <a:t>“How do I meet the inspecting eye of God? Is my heart cleansed from its defilement? or have its temple courts become </a:t>
            </a:r>
            <a:r>
              <a:rPr lang="en-US" sz="3000" u="sng" dirty="0" smtClean="0"/>
              <a:t> so </a:t>
            </a:r>
            <a:r>
              <a:rPr lang="en-US" sz="3000" u="sng" dirty="0"/>
              <a:t>desecrated, so occupied with buyers and sellers, that Christ finds no room?”</a:t>
            </a:r>
            <a:r>
              <a:rPr lang="en-US" sz="3000" dirty="0"/>
              <a:t> The </a:t>
            </a:r>
            <a:r>
              <a:rPr lang="en-US" sz="3000" b="1" dirty="0"/>
              <a:t>bustle of business</a:t>
            </a:r>
            <a:r>
              <a:rPr lang="en-US" sz="3000" dirty="0"/>
              <a:t>, if continuous, </a:t>
            </a:r>
            <a:r>
              <a:rPr lang="en-US" sz="3000" b="1" dirty="0"/>
              <a:t>will dry up spirituality and leave the soul </a:t>
            </a:r>
            <a:r>
              <a:rPr lang="en-US" sz="3000" b="1" dirty="0" err="1" smtClean="0"/>
              <a:t>Christless</a:t>
            </a:r>
            <a:r>
              <a:rPr lang="en-US" sz="3000" b="1" dirty="0" smtClean="0"/>
              <a:t>.’     </a:t>
            </a:r>
            <a:r>
              <a:rPr lang="en-US" sz="3000" dirty="0" smtClean="0"/>
              <a:t>--</a:t>
            </a:r>
            <a:r>
              <a:rPr lang="en-US" sz="1600" i="1" dirty="0" err="1" smtClean="0">
                <a:solidFill>
                  <a:schemeClr val="accent5">
                    <a:lumMod val="50000"/>
                  </a:schemeClr>
                </a:solidFill>
              </a:rPr>
              <a:t>ChL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, page 4.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+FreshVege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Delbert Baker</TermName>
          <TermId xmlns="http://schemas.microsoft.com/office/infopath/2007/PartnerControls">7da9311a-a837-43ff-9af0-8fe7b8890a23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Christian Leadership</TermName>
          <TermId xmlns="http://schemas.microsoft.com/office/infopath/2007/PartnerControls">5565b234-10d3-4eb1-9439-2d6ac5aabd60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2602F860-F848-4BB9-98CE-B919B34FE5BE}"/>
</file>

<file path=customXml/itemProps2.xml><?xml version="1.0" encoding="utf-8"?>
<ds:datastoreItem xmlns:ds="http://schemas.openxmlformats.org/officeDocument/2006/customXml" ds:itemID="{E22416CC-7197-4643-85E3-F1391577A691}"/>
</file>

<file path=customXml/itemProps3.xml><?xml version="1.0" encoding="utf-8"?>
<ds:datastoreItem xmlns:ds="http://schemas.openxmlformats.org/officeDocument/2006/customXml" ds:itemID="{68DFB625-5239-49FF-B52E-A755C296E9EA}"/>
</file>

<file path=docProps/app.xml><?xml version="1.0" encoding="utf-8"?>
<Properties xmlns="http://schemas.openxmlformats.org/officeDocument/2006/extended-properties" xmlns:vt="http://schemas.openxmlformats.org/officeDocument/2006/docPropsVTypes">
  <Template>+FreshVegeCooking_16x9</Template>
  <TotalTime>0</TotalTime>
  <Words>682</Words>
  <Application>Microsoft Office PowerPoint</Application>
  <PresentationFormat>Custom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+FreshVegeCooking_16x9</vt:lpstr>
      <vt:lpstr>Five HABITS of a Revived Leader: Moving From SNL to SSL</vt:lpstr>
      <vt:lpstr>PowerPoint Presentation</vt:lpstr>
      <vt:lpstr>PowerPoint Presentation</vt:lpstr>
      <vt:lpstr>PowerPoint Presentation</vt:lpstr>
      <vt:lpstr>Strong, Natural Leaders (SNLs) are:</vt:lpstr>
      <vt:lpstr>Strong Spiritual Leaders (SSLs)</vt:lpstr>
      <vt:lpstr>PowerPoint Presentation</vt:lpstr>
      <vt:lpstr>Identifying the Gap Between the Two Styles</vt:lpstr>
      <vt:lpstr>PowerPoint Presentation</vt:lpstr>
      <vt:lpstr>PowerPoint Presentation</vt:lpstr>
      <vt:lpstr>Five HABITS For Revived Leadership </vt:lpstr>
      <vt:lpstr>Five HABITS For Revived Leadership </vt:lpstr>
      <vt:lpstr>Habits of a Revived Leader—How To. . .</vt:lpstr>
      <vt:lpstr>PowerPoint Presentation</vt:lpstr>
      <vt:lpstr>Delbert W. Baker, PhD General Vice President General Conference of SDA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Habits of Revived Leaders -- Moving From SNL to SSL</dc:title>
  <dc:creator/>
  <cp:lastModifiedBy/>
  <cp:revision>1</cp:revision>
  <dcterms:created xsi:type="dcterms:W3CDTF">2013-04-01T04:31:32Z</dcterms:created>
  <dcterms:modified xsi:type="dcterms:W3CDTF">2013-06-05T17:34:54Z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  <property fmtid="{D5CDD505-2E9C-101B-9397-08002B2CF9AE}" pid="3" name="ContentTypeId">
    <vt:lpwstr>0x010100606931C23B4E154BA7E8104755D6A6CD</vt:lpwstr>
  </property>
  <property fmtid="{D5CDD505-2E9C-101B-9397-08002B2CF9AE}" pid="4" name="Authors">
    <vt:lpwstr>5;#Delbert Baker|7da9311a-a837-43ff-9af0-8fe7b8890a23</vt:lpwstr>
  </property>
  <property fmtid="{D5CDD505-2E9C-101B-9397-08002B2CF9AE}" pid="5" name="CurriculumCategories">
    <vt:lpwstr>4;#Christian Leadership|5565b234-10d3-4eb1-9439-2d6ac5aabd60</vt:lpwstr>
  </property>
  <property fmtid="{D5CDD505-2E9C-101B-9397-08002B2CF9AE}" pid="6" name="TaxCatchAll">
    <vt:lpwstr>5;#;#4;#</vt:lpwstr>
  </property>
</Properties>
</file>