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8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2.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F40AC-9B3F-478C-BB0B-187B9490DCE6}" type="datetimeFigureOut">
              <a:rPr lang="en-US" smtClean="0"/>
              <a:pPr/>
              <a:t>4/27/2012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A36E9D-E3A4-4461-B2BD-FCBCA5521A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410A6E1-8B28-4721-9B64-A9E0BAB3349A}" type="datetimeFigureOut">
              <a:rPr lang="en-US" smtClean="0"/>
              <a:pPr/>
              <a:t>4/27/2012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B321A1A-4FB7-4C15-813C-377142146557}"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0A6E1-8B28-4721-9B64-A9E0BAB3349A}"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0A6E1-8B28-4721-9B64-A9E0BAB3349A}"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10A6E1-8B28-4721-9B64-A9E0BAB3349A}"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10A6E1-8B28-4721-9B64-A9E0BAB3349A}"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B321A1A-4FB7-4C15-813C-3771421465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10A6E1-8B28-4721-9B64-A9E0BAB3349A}"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10A6E1-8B28-4721-9B64-A9E0BAB3349A}" type="datetimeFigureOut">
              <a:rPr lang="en-US" smtClean="0"/>
              <a:pPr/>
              <a:t>4/27/2012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10A6E1-8B28-4721-9B64-A9E0BAB3349A}" type="datetimeFigureOut">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0A6E1-8B28-4721-9B64-A9E0BAB3349A}" type="datetimeFigureOut">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10A6E1-8B28-4721-9B64-A9E0BAB3349A}"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10A6E1-8B28-4721-9B64-A9E0BAB3349A}"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21A1A-4FB7-4C15-813C-3771421465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10A6E1-8B28-4721-9B64-A9E0BAB3349A}" type="datetimeFigureOut">
              <a:rPr lang="en-US" smtClean="0"/>
              <a:pPr/>
              <a:t>4/27/2012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B321A1A-4FB7-4C15-813C-37714214655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knowledgepoint.com/"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effectLst>
                  <a:outerShdw blurRad="38100" dist="38100" dir="2700000" algn="tl">
                    <a:srgbClr val="000000">
                      <a:alpha val="43137"/>
                    </a:srgbClr>
                  </a:outerShdw>
                </a:effectLst>
              </a:rPr>
              <a:t>10 Secrets to an Effective Performance Review</a:t>
            </a:r>
            <a:r>
              <a:rPr lang="en-US" b="1" dirty="0" smtClean="0"/>
              <a:t>                                     </a:t>
            </a:r>
            <a:endParaRPr lang="en-US" b="1" dirty="0"/>
          </a:p>
        </p:txBody>
      </p:sp>
      <p:sp>
        <p:nvSpPr>
          <p:cNvPr id="3" name="Subtitle 2"/>
          <p:cNvSpPr>
            <a:spLocks noGrp="1"/>
          </p:cNvSpPr>
          <p:nvPr>
            <p:ph type="subTitle" idx="1"/>
          </p:nvPr>
        </p:nvSpPr>
        <p:spPr>
          <a:xfrm>
            <a:off x="1371600" y="4114800"/>
            <a:ext cx="6400800" cy="1752600"/>
          </a:xfrm>
        </p:spPr>
        <p:txBody>
          <a:bodyPr>
            <a:normAutofit lnSpcReduction="10000"/>
          </a:bodyPr>
          <a:lstStyle/>
          <a:p>
            <a:r>
              <a:rPr lang="en-US" dirty="0" smtClean="0"/>
              <a:t>Examples and tips on writing employee reviews, performance evaluation, sample performance review and employee evaluation forms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Content of A Performance </a:t>
            </a:r>
            <a:r>
              <a:rPr lang="en-US" sz="3200" b="1" dirty="0" smtClean="0"/>
              <a:t>Review…                                          </a:t>
            </a:r>
            <a:endParaRPr lang="en-US" sz="3200" b="1" dirty="0"/>
          </a:p>
        </p:txBody>
      </p:sp>
      <p:sp>
        <p:nvSpPr>
          <p:cNvPr id="3" name="Subtitle 2"/>
          <p:cNvSpPr>
            <a:spLocks noGrp="1"/>
          </p:cNvSpPr>
          <p:nvPr>
            <p:ph idx="1"/>
          </p:nvPr>
        </p:nvSpPr>
        <p:spPr/>
        <p:txBody>
          <a:bodyPr>
            <a:normAutofit/>
          </a:bodyPr>
          <a:lstStyle/>
          <a:p>
            <a:pPr marL="514350" indent="-514350" algn="l"/>
            <a:r>
              <a:rPr lang="en-US" sz="2400" b="1" dirty="0" smtClean="0"/>
              <a:t>4. Keep out biased language. </a:t>
            </a:r>
            <a:r>
              <a:rPr lang="en-US" sz="2400" dirty="0" smtClean="0"/>
              <a:t>A good rule of thumb: Any statement that would be inappropriate in conversation is also inappropriate in an employee log. That includes references to an employee’s age, sex, race, disability, marital status, religion or sexual orientation. </a:t>
            </a:r>
          </a:p>
          <a:p>
            <a:pPr marL="514350" indent="-514350" algn="l"/>
            <a:r>
              <a:rPr lang="en-US" sz="2400" dirty="0" smtClean="0"/>
              <a:t>Don’t suggest reasons for employee actions or make connections between events without direct evidence.</a:t>
            </a:r>
          </a:p>
          <a:p>
            <a:pPr marL="514350" indent="-514350" algn="l"/>
            <a:r>
              <a:rPr lang="en-US" sz="2400" dirty="0" smtClean="0"/>
              <a:t>For example, you may know that Dan’s wife recently filed for divorce, but don’t suggest in the log that his personal problems are the reason his work performance has slipped.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Content of A Performance </a:t>
            </a:r>
            <a:r>
              <a:rPr lang="en-US" sz="3200" b="1" dirty="0" smtClean="0"/>
              <a:t>Review…                                          </a:t>
            </a:r>
            <a:endParaRPr lang="en-US" sz="3200" b="1" dirty="0"/>
          </a:p>
        </p:txBody>
      </p:sp>
      <p:sp>
        <p:nvSpPr>
          <p:cNvPr id="3" name="Subtitle 2"/>
          <p:cNvSpPr>
            <a:spLocks noGrp="1"/>
          </p:cNvSpPr>
          <p:nvPr>
            <p:ph idx="1"/>
          </p:nvPr>
        </p:nvSpPr>
        <p:spPr/>
        <p:txBody>
          <a:bodyPr>
            <a:normAutofit/>
          </a:bodyPr>
          <a:lstStyle/>
          <a:p>
            <a:pPr marL="514350" indent="-514350" algn="l"/>
            <a:r>
              <a:rPr lang="en-US" sz="2400" b="1" dirty="0" smtClean="0"/>
              <a:t>5</a:t>
            </a:r>
            <a:r>
              <a:rPr lang="en-US" sz="2400" dirty="0" smtClean="0"/>
              <a:t>. </a:t>
            </a:r>
            <a:r>
              <a:rPr lang="en-US" sz="2400" b="1" dirty="0" smtClean="0"/>
              <a:t>Be brief, but complete. </a:t>
            </a:r>
            <a:r>
              <a:rPr lang="en-US" sz="2400" dirty="0" smtClean="0"/>
              <a:t>Log entries should use specific examples rather than general comments. Instead of saying, “Megan’s work was excellent,” say, “Megan has reduced the number of data entry errors to fewer than one per 450 records”.</a:t>
            </a:r>
          </a:p>
          <a:p>
            <a:pPr marL="514350" indent="-514350" algn="l"/>
            <a:r>
              <a:rPr lang="en-US" sz="2400" b="1" dirty="0" smtClean="0"/>
              <a:t>6. Track trends. </a:t>
            </a:r>
            <a:r>
              <a:rPr lang="en-US" sz="2400" dirty="0" smtClean="0"/>
              <a:t>If you begin to see patterns, make notes in the log or flag prior incidents of the same behavior. Bring your observations to the employee’s attention only after you have defined a specific problem.</a:t>
            </a:r>
            <a:endParaRPr lang="en-US" sz="24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1999"/>
          </a:xfrm>
        </p:spPr>
        <p:txBody>
          <a:bodyPr>
            <a:normAutofit fontScale="90000"/>
          </a:bodyPr>
          <a:lstStyle/>
          <a:p>
            <a:r>
              <a:rPr lang="en-US" sz="2800" b="1" dirty="0" smtClean="0">
                <a:effectLst>
                  <a:outerShdw blurRad="38100" dist="38100" dir="2700000" algn="tl">
                    <a:srgbClr val="000000">
                      <a:alpha val="43137"/>
                    </a:srgbClr>
                  </a:outerShdw>
                </a:effectLst>
              </a:rPr>
              <a:t>Performance logs: What to include and leave out </a:t>
            </a:r>
            <a:r>
              <a:rPr lang="en-US" sz="3200" b="1" dirty="0" smtClean="0"/>
              <a:t>                                          </a:t>
            </a:r>
            <a:endParaRPr lang="en-US" sz="3200" b="1" dirty="0"/>
          </a:p>
        </p:txBody>
      </p:sp>
      <p:sp>
        <p:nvSpPr>
          <p:cNvPr id="3" name="Subtitle 2"/>
          <p:cNvSpPr>
            <a:spLocks noGrp="1"/>
          </p:cNvSpPr>
          <p:nvPr>
            <p:ph type="subTitle" idx="1"/>
          </p:nvPr>
        </p:nvSpPr>
        <p:spPr>
          <a:xfrm>
            <a:off x="1371600" y="1981200"/>
            <a:ext cx="6400800" cy="4114800"/>
          </a:xfrm>
        </p:spPr>
        <p:txBody>
          <a:bodyPr>
            <a:normAutofit/>
          </a:bodyPr>
          <a:lstStyle/>
          <a:p>
            <a:pPr marL="514350" indent="-514350" algn="l"/>
            <a:r>
              <a:rPr lang="en-US" sz="2400" b="1" dirty="0" smtClean="0"/>
              <a:t>Include:</a:t>
            </a:r>
          </a:p>
          <a:p>
            <a:pPr marL="514350" indent="-514350" algn="l">
              <a:buFont typeface="Wingdings" pitchFamily="2" charset="2"/>
              <a:buChar char="Ø"/>
            </a:pPr>
            <a:r>
              <a:rPr lang="en-US" sz="2000" dirty="0" smtClean="0"/>
              <a:t>Project assignments and deadlines met or not met</a:t>
            </a:r>
          </a:p>
          <a:p>
            <a:pPr marL="514350" indent="-514350" algn="l">
              <a:buFont typeface="Wingdings" pitchFamily="2" charset="2"/>
              <a:buChar char="Ø"/>
            </a:pPr>
            <a:r>
              <a:rPr lang="en-US" sz="2000" dirty="0" smtClean="0"/>
              <a:t>Your assessment of the quality of an employee’s work</a:t>
            </a:r>
          </a:p>
          <a:p>
            <a:pPr marL="514350" indent="-514350" algn="l">
              <a:buFont typeface="Wingdings" pitchFamily="2" charset="2"/>
              <a:buChar char="Ø"/>
            </a:pPr>
            <a:r>
              <a:rPr lang="en-US" sz="2000" dirty="0" smtClean="0"/>
              <a:t>Instances or tardiness, work absences or extended breaks</a:t>
            </a:r>
          </a:p>
          <a:p>
            <a:pPr marL="514350" indent="-514350" algn="l">
              <a:buFont typeface="Wingdings" pitchFamily="2" charset="2"/>
              <a:buChar char="Ø"/>
            </a:pPr>
            <a:r>
              <a:rPr lang="en-US" sz="2000" dirty="0" smtClean="0"/>
              <a:t>Disciplinary discussions and actions taken</a:t>
            </a:r>
          </a:p>
          <a:p>
            <a:pPr marL="514350" indent="-514350" algn="l">
              <a:buFont typeface="Wingdings" pitchFamily="2" charset="2"/>
              <a:buChar char="Ø"/>
            </a:pPr>
            <a:r>
              <a:rPr lang="en-US" sz="2000" dirty="0" smtClean="0"/>
              <a:t>Employee responses to problems and questions</a:t>
            </a:r>
          </a:p>
          <a:p>
            <a:pPr marL="514350" indent="-514350" algn="l">
              <a:buFont typeface="Wingdings" pitchFamily="2" charset="2"/>
              <a:buChar char="Ø"/>
            </a:pPr>
            <a:r>
              <a:rPr lang="en-US" sz="2000" dirty="0" smtClean="0"/>
              <a:t>Positive contributions to the work effort</a:t>
            </a:r>
          </a:p>
          <a:p>
            <a:pPr marL="514350" indent="-514350" algn="l">
              <a:buFont typeface="Wingdings" pitchFamily="2" charset="2"/>
              <a:buChar char="Ø"/>
            </a:pPr>
            <a:r>
              <a:rPr lang="en-US" sz="2000" dirty="0" smtClean="0"/>
              <a:t>Details of significant personal interactions with the employee.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not to include in Performance Logs</a:t>
            </a:r>
            <a:r>
              <a:rPr lang="en-US" sz="3200" b="1" dirty="0" smtClean="0"/>
              <a:t>…                                       </a:t>
            </a:r>
            <a:endParaRPr lang="en-US" sz="3200" b="1" dirty="0"/>
          </a:p>
        </p:txBody>
      </p:sp>
      <p:sp>
        <p:nvSpPr>
          <p:cNvPr id="3" name="Subtitle 2"/>
          <p:cNvSpPr>
            <a:spLocks noGrp="1"/>
          </p:cNvSpPr>
          <p:nvPr>
            <p:ph idx="1"/>
          </p:nvPr>
        </p:nvSpPr>
        <p:spPr/>
        <p:txBody>
          <a:bodyPr>
            <a:normAutofit/>
          </a:bodyPr>
          <a:lstStyle/>
          <a:p>
            <a:pPr marL="514350" indent="-514350" algn="l"/>
            <a:r>
              <a:rPr lang="en-US" sz="2400" b="1" dirty="0" smtClean="0"/>
              <a:t>Don’t include:</a:t>
            </a:r>
          </a:p>
          <a:p>
            <a:pPr marL="514350" indent="-514350" algn="l">
              <a:buFont typeface="Wingdings" pitchFamily="2" charset="2"/>
              <a:buChar char="Ø"/>
            </a:pPr>
            <a:r>
              <a:rPr lang="en-US" sz="2400" dirty="0" smtClean="0"/>
              <a:t>Rumors or speculation about the employee’s personal life</a:t>
            </a:r>
          </a:p>
          <a:p>
            <a:pPr marL="514350" indent="-514350" algn="l">
              <a:buFont typeface="Wingdings" pitchFamily="2" charset="2"/>
              <a:buChar char="Ø"/>
            </a:pPr>
            <a:r>
              <a:rPr lang="en-US" sz="2400" dirty="0" smtClean="0"/>
              <a:t>Theories about why the employee behaves a certain way</a:t>
            </a:r>
          </a:p>
          <a:p>
            <a:pPr marL="514350" indent="-514350" algn="l">
              <a:buFont typeface="Wingdings" pitchFamily="2" charset="2"/>
              <a:buChar char="Ø"/>
            </a:pPr>
            <a:r>
              <a:rPr lang="en-US" sz="2400" dirty="0" smtClean="0"/>
              <a:t>Information about the employee’s family, ethnic background, beliefs or medical history</a:t>
            </a:r>
          </a:p>
          <a:p>
            <a:pPr marL="514350" indent="-514350" algn="l">
              <a:buFont typeface="Wingdings" pitchFamily="2" charset="2"/>
              <a:buChar char="Ø"/>
            </a:pPr>
            <a:r>
              <a:rPr lang="en-US" sz="2400" dirty="0" smtClean="0"/>
              <a:t>Your opinions about the employee’s career prospects</a:t>
            </a:r>
          </a:p>
          <a:p>
            <a:pPr marL="514350" indent="-514350" algn="l">
              <a:buFont typeface="Wingdings" pitchFamily="2" charset="2"/>
              <a:buChar char="Ø"/>
            </a:pPr>
            <a:r>
              <a:rPr lang="en-US" sz="2400" dirty="0" smtClean="0"/>
              <a:t>Unsubstantiated complaints against the employee.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r>
              <a:rPr lang="en-US" sz="3200" b="1" dirty="0" smtClean="0">
                <a:effectLst>
                  <a:outerShdw blurRad="38100" dist="38100" dir="2700000" algn="tl">
                    <a:srgbClr val="000000">
                      <a:alpha val="43137"/>
                    </a:srgbClr>
                  </a:outerShdw>
                </a:effectLst>
              </a:rPr>
              <a:t>Performance review examples and tips # 2</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idx="1"/>
          </p:nvPr>
        </p:nvSpPr>
        <p:spPr/>
        <p:txBody>
          <a:bodyPr>
            <a:normAutofit lnSpcReduction="10000"/>
          </a:bodyPr>
          <a:lstStyle/>
          <a:p>
            <a:pPr marL="514350" indent="-514350" algn="l"/>
            <a:r>
              <a:rPr lang="en-US" sz="2400" b="1" dirty="0" smtClean="0"/>
              <a:t>How to conduct positive, valuable assessments</a:t>
            </a:r>
          </a:p>
          <a:p>
            <a:pPr marL="514350" indent="-514350" algn="l"/>
            <a:r>
              <a:rPr lang="en-US" sz="2400" dirty="0" smtClean="0"/>
              <a:t>Sitting down with an employee to conduct the appraisal review is the part of performance reviews most managers dread. But the session doesn’t have to be tense or uncomfortable. It can be a productive, enlightening and morale-boosting exchange. The key is to go into the review meeting fully prepared and with the right attitude.</a:t>
            </a:r>
          </a:p>
          <a:p>
            <a:pPr marL="514350" indent="-514350" algn="l"/>
            <a:r>
              <a:rPr lang="en-US" sz="2400" dirty="0" smtClean="0"/>
              <a:t>Approach the evaluation as a mutual learning experience for you and the employee. You can gain valuable insights from your staffers, and you have information and experience that can help bring out their best.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143000"/>
          </a:xfrm>
        </p:spPr>
        <p:txBody>
          <a:bodyPr>
            <a:normAutofit/>
          </a:bodyPr>
          <a:lstStyle/>
          <a:p>
            <a:r>
              <a:rPr lang="en-US" sz="3200" dirty="0" smtClean="0"/>
              <a:t>How To Conduct Positive</a:t>
            </a:r>
            <a:r>
              <a:rPr lang="en-US" sz="3200" b="1" dirty="0" smtClean="0"/>
              <a:t>… </a:t>
            </a:r>
            <a:endParaRPr lang="en-US" sz="3200" b="1" dirty="0"/>
          </a:p>
        </p:txBody>
      </p:sp>
      <p:sp>
        <p:nvSpPr>
          <p:cNvPr id="3" name="Subtitle 2"/>
          <p:cNvSpPr>
            <a:spLocks noGrp="1"/>
          </p:cNvSpPr>
          <p:nvPr>
            <p:ph idx="1"/>
          </p:nvPr>
        </p:nvSpPr>
        <p:spPr/>
        <p:txBody>
          <a:bodyPr>
            <a:normAutofit/>
          </a:bodyPr>
          <a:lstStyle/>
          <a:p>
            <a:pPr marL="514350" indent="-514350" algn="l"/>
            <a:r>
              <a:rPr lang="en-US" sz="2400" dirty="0" smtClean="0"/>
              <a:t>Don’t consider the review a critique of the staff member’s duties. Instead, look at it as a routine check up. </a:t>
            </a:r>
          </a:p>
          <a:p>
            <a:pPr marL="514350" indent="-514350" algn="l"/>
            <a:r>
              <a:rPr lang="en-US" sz="2400" dirty="0" smtClean="0"/>
              <a:t>Go in ready to talk, listen and recharge your relationship</a:t>
            </a:r>
          </a:p>
          <a:p>
            <a:pPr marL="514350" indent="-514350" algn="l"/>
            <a:r>
              <a:rPr lang="en-US" sz="2400" b="1" u="sng" dirty="0" smtClean="0"/>
              <a:t>Setting the right atmosphere</a:t>
            </a:r>
          </a:p>
          <a:p>
            <a:pPr marL="514350" indent="-514350" algn="l"/>
            <a:r>
              <a:rPr lang="en-US" sz="2400" dirty="0" smtClean="0"/>
              <a:t>Performance-related meetings and performance reviews are emotionally charged events. </a:t>
            </a:r>
          </a:p>
          <a:p>
            <a:pPr marL="514350" indent="-514350" algn="l"/>
            <a:r>
              <a:rPr lang="en-US" sz="2400" dirty="0" smtClean="0"/>
              <a:t>You can help reduce the tensions by choosing the right time, place and surroundings:</a:t>
            </a:r>
          </a:p>
          <a:p>
            <a:pPr marL="514350" indent="-514350" algn="l"/>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r>
              <a:rPr lang="en-US" sz="3200" dirty="0" smtClean="0"/>
              <a:t>The Right Place and Time</a:t>
            </a:r>
            <a:endParaRPr lang="en-US" sz="3200" b="1" dirty="0"/>
          </a:p>
        </p:txBody>
      </p:sp>
      <p:sp>
        <p:nvSpPr>
          <p:cNvPr id="3" name="Subtitle 2"/>
          <p:cNvSpPr>
            <a:spLocks noGrp="1"/>
          </p:cNvSpPr>
          <p:nvPr>
            <p:ph idx="1"/>
          </p:nvPr>
        </p:nvSpPr>
        <p:spPr/>
        <p:txBody>
          <a:bodyPr>
            <a:normAutofit fontScale="92500" lnSpcReduction="10000"/>
          </a:bodyPr>
          <a:lstStyle/>
          <a:p>
            <a:pPr marL="514350" indent="-514350" algn="l"/>
            <a:r>
              <a:rPr lang="en-US" sz="2400" b="1" dirty="0" smtClean="0"/>
              <a:t>The right place. </a:t>
            </a:r>
            <a:r>
              <a:rPr lang="en-US" sz="2400" dirty="0" smtClean="0"/>
              <a:t>Like any strategic planning meeting, hold your review in a private, neutral environment. A small conference room is ideal. </a:t>
            </a:r>
          </a:p>
          <a:p>
            <a:pPr marL="514350" indent="-514350" algn="l"/>
            <a:r>
              <a:rPr lang="en-US" sz="2400" dirty="0" smtClean="0"/>
              <a:t>If you can’t find neutral room, use another manager’s office, preferably one with a casual seating area.</a:t>
            </a:r>
          </a:p>
          <a:p>
            <a:pPr marL="514350" indent="-514350" algn="l"/>
            <a:r>
              <a:rPr lang="en-US" sz="2400" b="1" dirty="0" smtClean="0"/>
              <a:t>The best time. </a:t>
            </a:r>
            <a:r>
              <a:rPr lang="en-US" sz="2400" dirty="0" smtClean="0"/>
              <a:t>Avoid meeting during busy or stressful times for the employee. </a:t>
            </a:r>
          </a:p>
          <a:p>
            <a:pPr marL="514350" indent="-514350" algn="l"/>
            <a:r>
              <a:rPr lang="en-US" sz="2400" dirty="0" smtClean="0"/>
              <a:t>Ask the staffer if the time you have chosen is convenient, and be ready to change if he or she seems hesitant. </a:t>
            </a:r>
          </a:p>
          <a:p>
            <a:pPr marL="514350" indent="-514350" algn="l"/>
            <a:r>
              <a:rPr lang="en-US" sz="2400" dirty="0" smtClean="0"/>
              <a:t>Don’t squeeze in a review between two other meetings or before lunch. </a:t>
            </a:r>
          </a:p>
          <a:p>
            <a:pPr marL="514350" indent="-514350" algn="l"/>
            <a:r>
              <a:rPr lang="en-US" sz="2400" dirty="0" smtClean="0"/>
              <a:t>Try not to hold reviews on a Friday afternoon, especially if you plan to discuss serious performance problems.</a:t>
            </a:r>
            <a:endParaRPr lang="en-US" sz="24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Duration and Atmosphere </a:t>
            </a:r>
            <a:endParaRPr lang="en-US" sz="3200" b="1" dirty="0"/>
          </a:p>
        </p:txBody>
      </p:sp>
      <p:sp>
        <p:nvSpPr>
          <p:cNvPr id="3" name="Subtitle 2"/>
          <p:cNvSpPr>
            <a:spLocks noGrp="1"/>
          </p:cNvSpPr>
          <p:nvPr>
            <p:ph idx="1"/>
          </p:nvPr>
        </p:nvSpPr>
        <p:spPr/>
        <p:txBody>
          <a:bodyPr>
            <a:normAutofit lnSpcReduction="10000"/>
          </a:bodyPr>
          <a:lstStyle/>
          <a:p>
            <a:pPr marL="514350" indent="-514350" algn="l"/>
            <a:r>
              <a:rPr lang="en-US" sz="2400" b="1" dirty="0" smtClean="0"/>
              <a:t>Duration. </a:t>
            </a:r>
            <a:r>
              <a:rPr lang="en-US" sz="2400" dirty="0" smtClean="0"/>
              <a:t>Dedicate two uninterrupted hours to the discussion. You may not need the full period, but it’s better to schedule too much time than too little.</a:t>
            </a:r>
          </a:p>
          <a:p>
            <a:pPr marL="514350" indent="-514350" algn="l"/>
            <a:r>
              <a:rPr lang="en-US" sz="2400" b="1" dirty="0" smtClean="0"/>
              <a:t>Atmosphere. </a:t>
            </a:r>
            <a:r>
              <a:rPr lang="en-US" sz="2400" dirty="0" smtClean="0"/>
              <a:t>Create an environment that supports discussion, cooperation and negotiation. Sit beside your staffer, not across the table. </a:t>
            </a:r>
          </a:p>
          <a:p>
            <a:pPr marL="514350" indent="-514350" algn="l"/>
            <a:r>
              <a:rPr lang="en-US" sz="2400" dirty="0" smtClean="0"/>
              <a:t>Place your paperwork near at hand, but not directly in front of you. You don’t want anything to distract you. If you must use your office for the review, come out from behind your desk.</a:t>
            </a:r>
          </a:p>
          <a:p>
            <a:pPr marL="514350" indent="-514350" algn="l"/>
            <a:r>
              <a:rPr lang="en-US" sz="2400" b="1" dirty="0" smtClean="0"/>
              <a:t>Interruptions. </a:t>
            </a:r>
            <a:r>
              <a:rPr lang="en-US" sz="2400" dirty="0" smtClean="0"/>
              <a:t>Eliminate as many interruptions as possible. Hold calls or forward them to voice mail. Put a “Do not disturb” sign on the door.</a:t>
            </a:r>
            <a:endParaRPr lang="en-US" sz="2400" b="1" dirty="0" smtClean="0"/>
          </a:p>
          <a:p>
            <a:pPr marL="514350" indent="-514350" algn="l"/>
            <a:endParaRPr lang="en-US" sz="2400" dirty="0" smtClean="0"/>
          </a:p>
          <a:p>
            <a:pPr marL="514350" indent="-514350" algn="l"/>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Success depends On Your Focus</a:t>
            </a:r>
            <a:endParaRPr lang="en-US" sz="3200" b="1" dirty="0"/>
          </a:p>
        </p:txBody>
      </p:sp>
      <p:sp>
        <p:nvSpPr>
          <p:cNvPr id="3" name="Subtitle 2"/>
          <p:cNvSpPr>
            <a:spLocks noGrp="1"/>
          </p:cNvSpPr>
          <p:nvPr>
            <p:ph idx="1"/>
          </p:nvPr>
        </p:nvSpPr>
        <p:spPr/>
        <p:txBody>
          <a:bodyPr>
            <a:normAutofit/>
          </a:bodyPr>
          <a:lstStyle/>
          <a:p>
            <a:pPr marL="514350" indent="-514350" algn="l"/>
            <a:r>
              <a:rPr lang="en-US" sz="2400" b="1" u="sng" dirty="0" smtClean="0"/>
              <a:t>Focus your words on results</a:t>
            </a:r>
          </a:p>
          <a:p>
            <a:pPr marL="514350" indent="-514350" algn="l"/>
            <a:r>
              <a:rPr lang="en-US" sz="2400" dirty="0" smtClean="0"/>
              <a:t>Help the employee feel at ease from the outset. But don’t get caught up in small talk. False intimacy may increase the employee’s discomfort and destroy the meeting’s business like tone. </a:t>
            </a:r>
          </a:p>
          <a:p>
            <a:pPr marL="514350" indent="-514350" algn="l"/>
            <a:r>
              <a:rPr lang="en-US" sz="2400" dirty="0" smtClean="0"/>
              <a:t>By the same token, don’t make light of the review process or give the impression that you are just “going through the motions”. Emphasize that this meeting is important and you want it to be productive.</a:t>
            </a:r>
          </a:p>
          <a:p>
            <a:pPr marL="514350" indent="-514350" algn="l"/>
            <a:r>
              <a:rPr lang="en-US" sz="2400" dirty="0" smtClean="0"/>
              <a:t>Also at the beginning, provide an overview of the points you want to discuss with the employee. Make it clear that you don’t expect to do all the talking.</a:t>
            </a:r>
          </a:p>
          <a:p>
            <a:pPr marL="514350" indent="-514350" algn="l"/>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r>
              <a:rPr lang="en-US" sz="3200" dirty="0" smtClean="0"/>
              <a:t>Success Depends On Your Focus</a:t>
            </a:r>
            <a:endParaRPr lang="en-US" sz="3200" b="1" dirty="0"/>
          </a:p>
        </p:txBody>
      </p:sp>
      <p:sp>
        <p:nvSpPr>
          <p:cNvPr id="3" name="Subtitle 2"/>
          <p:cNvSpPr>
            <a:spLocks noGrp="1"/>
          </p:cNvSpPr>
          <p:nvPr>
            <p:ph idx="1"/>
          </p:nvPr>
        </p:nvSpPr>
        <p:spPr/>
        <p:txBody>
          <a:bodyPr>
            <a:normAutofit fontScale="85000" lnSpcReduction="20000"/>
          </a:bodyPr>
          <a:lstStyle/>
          <a:p>
            <a:pPr marL="514350" indent="-514350" algn="l"/>
            <a:r>
              <a:rPr lang="en-US" sz="2400" dirty="0" smtClean="0"/>
              <a:t>Start by discussing any problems you have observed with the employee’s performance. Address each problem individually, cite specific examples and let the employee respond. </a:t>
            </a:r>
          </a:p>
          <a:p>
            <a:pPr marL="514350" indent="-514350" algn="l"/>
            <a:r>
              <a:rPr lang="en-US" sz="2400" dirty="0" smtClean="0"/>
              <a:t>Don’t bring up a new problem until you have thoroughly discussed the current one. Use the following framework to discuss each problem.</a:t>
            </a:r>
          </a:p>
          <a:p>
            <a:pPr marL="514350" indent="-514350" algn="l">
              <a:buFont typeface="Wingdings" pitchFamily="2" charset="2"/>
              <a:buChar char="§"/>
            </a:pPr>
            <a:r>
              <a:rPr lang="en-US" sz="2400" b="1" dirty="0" smtClean="0"/>
              <a:t>Describe the performance problem. </a:t>
            </a:r>
            <a:r>
              <a:rPr lang="en-US" sz="2400" dirty="0" smtClean="0"/>
              <a:t>Focus on the employee’s result and behavior in specific, nonjudgmental terms.</a:t>
            </a:r>
          </a:p>
          <a:p>
            <a:pPr marL="514350" indent="-514350" algn="l">
              <a:buFont typeface="Wingdings" pitchFamily="2" charset="2"/>
              <a:buChar char="§"/>
            </a:pPr>
            <a:r>
              <a:rPr lang="en-US" sz="2400" b="1" dirty="0" smtClean="0"/>
              <a:t>Reinforce performance standards. </a:t>
            </a:r>
          </a:p>
          <a:p>
            <a:pPr marL="514350" indent="-514350" algn="l">
              <a:buFont typeface="Wingdings" pitchFamily="2" charset="2"/>
              <a:buChar char="§"/>
            </a:pPr>
            <a:r>
              <a:rPr lang="en-US" sz="2400" dirty="0" smtClean="0"/>
              <a:t>Your staffer already should know the standards you expect, so don’t spend a lot of time discussing them. Review them quickly, then move on. </a:t>
            </a:r>
          </a:p>
          <a:p>
            <a:pPr marL="514350" indent="-514350" algn="l">
              <a:buFont typeface="Wingdings" pitchFamily="2" charset="2"/>
              <a:buChar char="§"/>
            </a:pPr>
            <a:r>
              <a:rPr lang="en-US" sz="2400" dirty="0" smtClean="0"/>
              <a:t>If the employee challenges the validity of a standard, calmly state your reasons for requiring it, and gently steer the conversation back to the reasons the person didn’t comply. </a:t>
            </a:r>
          </a:p>
          <a:p>
            <a:pPr marL="514350" indent="-514350" algn="l">
              <a:buFont typeface="Wingdings" pitchFamily="2" charset="2"/>
              <a:buChar char="§"/>
            </a:pPr>
            <a:r>
              <a:rPr lang="en-US" sz="2400" dirty="0" smtClean="0"/>
              <a:t>If necessary, refer to the employee’s job description to confirm the responsibilities associated with the position.</a:t>
            </a:r>
            <a:endParaRPr lang="en-US" sz="24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en-US" b="1" dirty="0" smtClean="0"/>
              <a:t>10 secrets to an effective Performance Review:</a:t>
            </a:r>
          </a:p>
          <a:p>
            <a:pPr>
              <a:buNone/>
            </a:pPr>
            <a:endParaRPr lang="en-US" i="1" dirty="0" smtClean="0"/>
          </a:p>
          <a:p>
            <a:pPr>
              <a:buNone/>
            </a:pPr>
            <a:r>
              <a:rPr lang="en-US" i="1" dirty="0" smtClean="0"/>
              <a:t>Examples and tips on employee performance evaluation, writing employee reviews, a sample performance review and employee evaluation forms.</a:t>
            </a:r>
          </a:p>
          <a:p>
            <a:pPr>
              <a:buNone/>
            </a:pPr>
            <a:endParaRPr lang="en-US" dirty="0" smtClean="0"/>
          </a:p>
          <a:p>
            <a:pPr>
              <a:buNone/>
            </a:pPr>
            <a:r>
              <a:rPr lang="en-US" dirty="0" smtClean="0"/>
              <a:t>For managers, reviewing employee performance is a daunting yet critical function of their job. Yet you need not look upon it with dread.</a:t>
            </a:r>
          </a:p>
          <a:p>
            <a:pPr>
              <a:buNone/>
            </a:pPr>
            <a:endParaRPr lang="en-US" dirty="0"/>
          </a:p>
          <a:p>
            <a:pPr>
              <a:buNone/>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Focus On Improving the Employee</a:t>
            </a:r>
            <a:endParaRPr lang="en-US" sz="3200" b="1" dirty="0"/>
          </a:p>
        </p:txBody>
      </p:sp>
      <p:sp>
        <p:nvSpPr>
          <p:cNvPr id="3" name="Subtitle 2"/>
          <p:cNvSpPr>
            <a:spLocks noGrp="1"/>
          </p:cNvSpPr>
          <p:nvPr>
            <p:ph idx="1"/>
          </p:nvPr>
        </p:nvSpPr>
        <p:spPr/>
        <p:txBody>
          <a:bodyPr>
            <a:normAutofit/>
          </a:bodyPr>
          <a:lstStyle/>
          <a:p>
            <a:pPr marL="514350" indent="-514350" algn="l">
              <a:buFont typeface="Wingdings" pitchFamily="2" charset="2"/>
              <a:buChar char="§"/>
            </a:pPr>
            <a:r>
              <a:rPr lang="en-US" sz="2400" b="1" dirty="0" smtClean="0"/>
              <a:t>Develop a plan for improvement. </a:t>
            </a:r>
            <a:r>
              <a:rPr lang="en-US" sz="2400" dirty="0" smtClean="0"/>
              <a:t>Your review preparation should have included a plan for helping the employee improve performance. </a:t>
            </a:r>
          </a:p>
          <a:p>
            <a:pPr marL="514350" indent="-514350" algn="l">
              <a:buFont typeface="Wingdings" pitchFamily="2" charset="2"/>
              <a:buChar char="§"/>
            </a:pPr>
            <a:r>
              <a:rPr lang="en-US" sz="2400" dirty="0" smtClean="0"/>
              <a:t>During the meeting, the employee may suggest additional solutions. Agree on a method for improving performance in the short run, and establish some options in case the first method proves ineffective.</a:t>
            </a:r>
          </a:p>
          <a:p>
            <a:pPr marL="514350" indent="-514350" algn="l">
              <a:buFont typeface="Wingdings" pitchFamily="2" charset="2"/>
              <a:buChar char="§"/>
            </a:pPr>
            <a:r>
              <a:rPr lang="en-US" sz="2400" b="1" dirty="0" smtClean="0"/>
              <a:t>Offer your help. </a:t>
            </a:r>
            <a:r>
              <a:rPr lang="en-US" sz="2400" dirty="0" smtClean="0"/>
              <a:t>Show your commitment by helping your staffer obtain training, resources or other assistance to reach performance goals.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Recognize both ups and downs</a:t>
            </a:r>
            <a:r>
              <a:rPr lang="en-US" sz="3200" b="1" dirty="0" smtClean="0"/>
              <a:t>… </a:t>
            </a:r>
            <a:endParaRPr lang="en-US" sz="3200" b="1" dirty="0"/>
          </a:p>
        </p:txBody>
      </p:sp>
      <p:sp>
        <p:nvSpPr>
          <p:cNvPr id="3" name="Subtitle 2"/>
          <p:cNvSpPr>
            <a:spLocks noGrp="1"/>
          </p:cNvSpPr>
          <p:nvPr>
            <p:ph idx="1"/>
          </p:nvPr>
        </p:nvSpPr>
        <p:spPr>
          <a:xfrm>
            <a:off x="381000" y="1600200"/>
            <a:ext cx="8229600" cy="4709160"/>
          </a:xfrm>
        </p:spPr>
        <p:txBody>
          <a:bodyPr>
            <a:normAutofit/>
          </a:bodyPr>
          <a:lstStyle/>
          <a:p>
            <a:pPr marL="514350" indent="-514350" algn="l">
              <a:buFont typeface="Wingdings" pitchFamily="2" charset="2"/>
              <a:buChar char="§"/>
            </a:pPr>
            <a:r>
              <a:rPr lang="en-US" sz="2400" b="1" dirty="0" smtClean="0"/>
              <a:t>Alternate negative and positive comments. </a:t>
            </a:r>
            <a:r>
              <a:rPr lang="en-US" sz="2400" dirty="0" smtClean="0"/>
              <a:t>If you have a list of performance problems to address, be sure to insert some positive comments along the way</a:t>
            </a:r>
            <a:r>
              <a:rPr lang="en-US" sz="2400" dirty="0" smtClean="0"/>
              <a:t>.</a:t>
            </a:r>
          </a:p>
          <a:p>
            <a:pPr marL="514350" indent="-514350" algn="l">
              <a:buFont typeface="Wingdings" pitchFamily="2" charset="2"/>
              <a:buChar char="§"/>
            </a:pPr>
            <a:r>
              <a:rPr lang="en-US" sz="2400" b="1" dirty="0" smtClean="0"/>
              <a:t>Performance is not linear, nor flat. It fluctuates</a:t>
            </a:r>
            <a:endParaRPr lang="en-US" sz="2400" b="1" dirty="0"/>
          </a:p>
          <a:p>
            <a:pPr marL="514350" indent="-514350" algn="l">
              <a:buFont typeface="Wingdings" pitchFamily="2" charset="2"/>
              <a:buChar char="§"/>
            </a:pPr>
            <a:r>
              <a:rPr lang="en-US" sz="2400" b="1" dirty="0" smtClean="0"/>
              <a:t>Emphasize potential. </a:t>
            </a:r>
            <a:r>
              <a:rPr lang="en-US" sz="2400" dirty="0" smtClean="0"/>
              <a:t>Remind employees that they can apply their strengths to their weaknesses. </a:t>
            </a:r>
          </a:p>
          <a:p>
            <a:pPr marL="514350" indent="-514350" algn="l">
              <a:buFont typeface="Wingdings" pitchFamily="2" charset="2"/>
              <a:buChar char="§"/>
            </a:pPr>
            <a:r>
              <a:rPr lang="en-US" sz="2400" dirty="0" smtClean="0"/>
              <a:t>For example, an employee whose reports are riddled with statistical errors may have successfully designed a complex computer model. </a:t>
            </a:r>
          </a:p>
          <a:p>
            <a:pPr marL="514350" indent="-514350" algn="l">
              <a:buFont typeface="Wingdings" pitchFamily="2" charset="2"/>
              <a:buChar char="§"/>
            </a:pPr>
            <a:r>
              <a:rPr lang="en-US" sz="2400" dirty="0" smtClean="0"/>
              <a:t>The employee clearly is capable of producing accurate work, so point that out.</a:t>
            </a:r>
            <a:endParaRPr lang="en-US" sz="24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 </a:t>
            </a:r>
            <a:r>
              <a:rPr lang="en-US" sz="3200" b="1" dirty="0" smtClean="0">
                <a:effectLst>
                  <a:outerShdw blurRad="38100" dist="38100" dir="2700000" algn="tl">
                    <a:srgbClr val="000000">
                      <a:alpha val="43137"/>
                    </a:srgbClr>
                  </a:outerShdw>
                </a:effectLst>
              </a:rPr>
              <a:t>Performance review examples and tips # 3</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idx="1"/>
          </p:nvPr>
        </p:nvSpPr>
        <p:spPr/>
        <p:txBody>
          <a:bodyPr>
            <a:normAutofit/>
          </a:bodyPr>
          <a:lstStyle/>
          <a:p>
            <a:pPr marL="514350" indent="-514350" algn="l"/>
            <a:r>
              <a:rPr lang="en-US" sz="2400" b="1" dirty="0" smtClean="0"/>
              <a:t>Turning a negative into a positive: 4 examples</a:t>
            </a:r>
          </a:p>
          <a:p>
            <a:pPr marL="514350" indent="-514350" algn="l"/>
            <a:r>
              <a:rPr lang="en-US" sz="2400" dirty="0" smtClean="0"/>
              <a:t>During performance review, use clear, nonjudgmental language that focuses on results and behavior. Notice the positive and negative aspects of these statements:</a:t>
            </a:r>
          </a:p>
          <a:p>
            <a:pPr marL="514350" indent="-514350" algn="l">
              <a:buFont typeface="Wingdings" pitchFamily="2" charset="2"/>
              <a:buChar char="§"/>
            </a:pPr>
            <a:r>
              <a:rPr lang="en-US" sz="2400" dirty="0" smtClean="0"/>
              <a:t>“Your work has been sloppy lately” </a:t>
            </a:r>
          </a:p>
          <a:p>
            <a:pPr marL="514350" indent="-514350" algn="l"/>
            <a:r>
              <a:rPr lang="en-US" sz="2400" dirty="0"/>
              <a:t>	</a:t>
            </a:r>
            <a:r>
              <a:rPr lang="en-US" sz="2400" dirty="0" smtClean="0"/>
              <a:t>(Negative: too vague)</a:t>
            </a:r>
          </a:p>
          <a:p>
            <a:pPr marL="514350" indent="-514350" algn="l">
              <a:buFont typeface="Wingdings" pitchFamily="2" charset="2"/>
              <a:buChar char="§"/>
            </a:pPr>
            <a:r>
              <a:rPr lang="en-US" sz="2400" dirty="0" smtClean="0"/>
              <a:t>“Your last three reports contained an unacceptable number of statistical errors”. Positive: cites specifics).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1999"/>
          </a:xfrm>
        </p:spPr>
        <p:txBody>
          <a:bodyPr>
            <a:normAutofit/>
          </a:bodyPr>
          <a:lstStyle/>
          <a:p>
            <a:r>
              <a:rPr lang="en-US" sz="3200" b="1" dirty="0" smtClean="0"/>
              <a:t>Listen to these remarks                           </a:t>
            </a:r>
            <a:endParaRPr lang="en-US" sz="3200" b="1" dirty="0"/>
          </a:p>
        </p:txBody>
      </p:sp>
      <p:sp>
        <p:nvSpPr>
          <p:cNvPr id="3" name="Subtitle 2"/>
          <p:cNvSpPr>
            <a:spLocks noGrp="1"/>
          </p:cNvSpPr>
          <p:nvPr>
            <p:ph type="subTitle" idx="1"/>
          </p:nvPr>
        </p:nvSpPr>
        <p:spPr>
          <a:xfrm>
            <a:off x="1371600" y="1600200"/>
            <a:ext cx="6400800" cy="4953000"/>
          </a:xfrm>
        </p:spPr>
        <p:txBody>
          <a:bodyPr>
            <a:normAutofit fontScale="92500" lnSpcReduction="20000"/>
          </a:bodyPr>
          <a:lstStyle/>
          <a:p>
            <a:pPr marL="514350" indent="-514350" algn="l">
              <a:buFont typeface="Wingdings" pitchFamily="2" charset="2"/>
              <a:buChar char="§"/>
            </a:pPr>
            <a:r>
              <a:rPr lang="en-US" sz="2400" dirty="0" smtClean="0"/>
              <a:t>“Don’t you bother to proofread anymore?” (Negative: Accusatory tone)</a:t>
            </a:r>
          </a:p>
          <a:p>
            <a:pPr marL="514350" indent="-514350" algn="l">
              <a:buFont typeface="Wingdings" pitchFamily="2" charset="2"/>
              <a:buChar char="§"/>
            </a:pPr>
            <a:r>
              <a:rPr lang="en-US" sz="2400" dirty="0" smtClean="0"/>
              <a:t>“Is there a reason these errors are still occurring?” (positive: gives employee a chance to explain)</a:t>
            </a:r>
          </a:p>
          <a:p>
            <a:pPr marL="514350" indent="-514350" algn="l">
              <a:buFont typeface="Wingdings" pitchFamily="2" charset="2"/>
              <a:buChar char="§"/>
            </a:pPr>
            <a:r>
              <a:rPr lang="en-US" sz="2400" dirty="0" smtClean="0"/>
              <a:t>“You are obviously not a mathematician” (Negative: focuses on the person, not on performance</a:t>
            </a:r>
          </a:p>
          <a:p>
            <a:pPr marL="514350" indent="-514350" algn="l">
              <a:buFont typeface="Wingdings" pitchFamily="2" charset="2"/>
              <a:buChar char="§"/>
            </a:pPr>
            <a:r>
              <a:rPr lang="en-US" sz="2400" dirty="0" smtClean="0"/>
              <a:t>“I know you’re capable of producing more accurate work” (Positive: reaffirms confidence in employee’s abilities)</a:t>
            </a:r>
          </a:p>
          <a:p>
            <a:pPr marL="514350" indent="-514350" algn="l">
              <a:buFont typeface="Wingdings" pitchFamily="2" charset="2"/>
              <a:buChar char="§"/>
            </a:pPr>
            <a:r>
              <a:rPr lang="en-US" sz="2400" dirty="0" smtClean="0"/>
              <a:t>“Don’t let it happen again” (Negative: blanket demands</a:t>
            </a:r>
          </a:p>
          <a:p>
            <a:pPr marL="514350" indent="-514350" algn="l">
              <a:buFont typeface="Wingdings" pitchFamily="2" charset="2"/>
              <a:buChar char="§"/>
            </a:pPr>
            <a:r>
              <a:rPr lang="en-US" sz="2400" dirty="0" smtClean="0"/>
              <a:t>“How can we prevent errors from creeping into reports?” (positive: asks for feedback on improving performance)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effectLst>
                  <a:outerShdw blurRad="38100" dist="38100" dir="2700000" algn="tl">
                    <a:srgbClr val="000000">
                      <a:alpha val="43137"/>
                    </a:srgbClr>
                  </a:outerShdw>
                </a:effectLst>
              </a:rPr>
              <a:t>Performance review examples and tips # 4 </a:t>
            </a:r>
            <a:r>
              <a:rPr lang="en-US" sz="3200" b="1" dirty="0" smtClean="0"/>
              <a:t>                          </a:t>
            </a:r>
            <a:endParaRPr lang="en-US" sz="3200" b="1" dirty="0"/>
          </a:p>
        </p:txBody>
      </p:sp>
      <p:sp>
        <p:nvSpPr>
          <p:cNvPr id="3" name="Subtitle 2"/>
          <p:cNvSpPr>
            <a:spLocks noGrp="1"/>
          </p:cNvSpPr>
          <p:nvPr>
            <p:ph idx="1"/>
          </p:nvPr>
        </p:nvSpPr>
        <p:spPr/>
        <p:txBody>
          <a:bodyPr>
            <a:normAutofit fontScale="92500" lnSpcReduction="20000"/>
          </a:bodyPr>
          <a:lstStyle/>
          <a:p>
            <a:pPr marL="514350" indent="-514350" algn="l"/>
            <a:r>
              <a:rPr lang="en-US" sz="2400" b="1" dirty="0" smtClean="0"/>
              <a:t>How to measure an employee’s ‘intangible’ traits</a:t>
            </a:r>
          </a:p>
          <a:p>
            <a:pPr marL="514350" indent="-514350" algn="l"/>
            <a:r>
              <a:rPr lang="en-US" sz="2400" dirty="0" smtClean="0"/>
              <a:t>As part of the performance review process, supervisors are typically called upon to evaluate employees on the basis of intangible factors, such as cooperativeness, dependability and judgment. </a:t>
            </a:r>
          </a:p>
          <a:p>
            <a:pPr marL="514350" indent="-514350" algn="l"/>
            <a:r>
              <a:rPr lang="en-US" sz="2400" dirty="0" smtClean="0"/>
              <a:t>The higher up the organizational chart, the more important those traits become. Yet most supervisors find intangibles the most difficult factors to evaluate, probably because they seem so personal.</a:t>
            </a:r>
          </a:p>
          <a:p>
            <a:pPr marL="514350" indent="-514350" algn="l"/>
            <a:r>
              <a:rPr lang="en-US" sz="2400" dirty="0" smtClean="0"/>
              <a:t>Rather than assessing concrete behavior, you may feel as though you are evaluating someone’s personality or human merit. </a:t>
            </a:r>
          </a:p>
          <a:p>
            <a:pPr marL="514350" indent="-514350" algn="l"/>
            <a:r>
              <a:rPr lang="en-US" sz="2400" dirty="0" smtClean="0"/>
              <a:t>While intangible factors may seem personal, they are important to maintaining effective working relationships and getting the job done.</a:t>
            </a:r>
          </a:p>
          <a:p>
            <a:pPr marL="514350" indent="-514350" algn="l"/>
            <a:endParaRPr lang="en-US" sz="2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Match traits to the Job                                           </a:t>
            </a:r>
            <a:endParaRPr lang="en-US" sz="3200" b="1" dirty="0"/>
          </a:p>
        </p:txBody>
      </p:sp>
      <p:sp>
        <p:nvSpPr>
          <p:cNvPr id="3" name="Subtitle 2"/>
          <p:cNvSpPr>
            <a:spLocks noGrp="1"/>
          </p:cNvSpPr>
          <p:nvPr>
            <p:ph idx="1"/>
          </p:nvPr>
        </p:nvSpPr>
        <p:spPr/>
        <p:txBody>
          <a:bodyPr>
            <a:normAutofit fontScale="92500" lnSpcReduction="10000"/>
          </a:bodyPr>
          <a:lstStyle/>
          <a:p>
            <a:pPr marL="514350" indent="-514350" algn="l"/>
            <a:r>
              <a:rPr lang="en-US" sz="2400" dirty="0" smtClean="0"/>
              <a:t>One key to assessing an employee’s intangibles is to ask yourself which traits are vital for each job. </a:t>
            </a:r>
          </a:p>
          <a:p>
            <a:pPr marL="514350" indent="-514350" algn="l"/>
            <a:r>
              <a:rPr lang="en-US" sz="2400" dirty="0" smtClean="0"/>
              <a:t>Cooperativeness may be critical for a staffer working on a team, but not for a security guard the night shift. </a:t>
            </a:r>
          </a:p>
          <a:p>
            <a:pPr marL="514350" indent="-514350" algn="l"/>
            <a:r>
              <a:rPr lang="en-US" sz="2400" dirty="0" smtClean="0"/>
              <a:t>Initiative would be key for a product development manager, but less so for a payroll clerk.</a:t>
            </a:r>
          </a:p>
          <a:p>
            <a:pPr marL="514350" indent="-514350" algn="l"/>
            <a:r>
              <a:rPr lang="en-US" sz="2400" dirty="0" smtClean="0"/>
              <a:t>Before performing an employee’s review, critically review the intangible factors included in the person’s performance standards. </a:t>
            </a:r>
          </a:p>
          <a:p>
            <a:pPr marL="514350" indent="-514350" algn="l"/>
            <a:r>
              <a:rPr lang="en-US" sz="2400" dirty="0" smtClean="0"/>
              <a:t>You should be able to comfortably answer the question. “Why is this employee rated on this measure?”.</a:t>
            </a:r>
          </a:p>
          <a:p>
            <a:pPr marL="514350" indent="-514350" algn="l"/>
            <a:r>
              <a:rPr lang="en-US" sz="2400" dirty="0" smtClean="0"/>
              <a:t> Remember, every performance measure should be rooted in a concrete operational goal of the organization.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Match Traits to the job</a:t>
            </a:r>
            <a:r>
              <a:rPr lang="en-US" sz="3200" b="1" dirty="0" smtClean="0"/>
              <a:t>                                           </a:t>
            </a:r>
            <a:endParaRPr lang="en-US" sz="3200" b="1" dirty="0"/>
          </a:p>
        </p:txBody>
      </p:sp>
      <p:sp>
        <p:nvSpPr>
          <p:cNvPr id="3" name="Subtitle 2"/>
          <p:cNvSpPr>
            <a:spLocks noGrp="1"/>
          </p:cNvSpPr>
          <p:nvPr>
            <p:ph idx="1"/>
          </p:nvPr>
        </p:nvSpPr>
        <p:spPr/>
        <p:txBody>
          <a:bodyPr>
            <a:normAutofit fontScale="92500" lnSpcReduction="20000"/>
          </a:bodyPr>
          <a:lstStyle/>
          <a:p>
            <a:pPr marL="514350" indent="-514350" algn="l"/>
            <a:r>
              <a:rPr lang="en-US" sz="2000" b="1" dirty="0" smtClean="0"/>
              <a:t>Employee evaluation from measuring intangible traits</a:t>
            </a:r>
          </a:p>
          <a:p>
            <a:pPr marL="514350" indent="-514350" algn="l"/>
            <a:r>
              <a:rPr lang="en-US" sz="2000" i="1" dirty="0" smtClean="0"/>
              <a:t>As part of the performance-review process, supervisors can use the following questions to help quantity the qualities of their employees.</a:t>
            </a:r>
          </a:p>
          <a:p>
            <a:pPr marL="514350" indent="-514350" algn="l"/>
            <a:r>
              <a:rPr lang="en-US" sz="2000" b="1" dirty="0" smtClean="0"/>
              <a:t>PLANNING</a:t>
            </a:r>
          </a:p>
          <a:p>
            <a:pPr marL="514350" indent="-514350" algn="l">
              <a:buAutoNum type="arabicPeriod"/>
            </a:pPr>
            <a:r>
              <a:rPr lang="en-US" sz="2000" dirty="0" smtClean="0"/>
              <a:t>Does the employee set verifiable short-and long-term goals</a:t>
            </a:r>
          </a:p>
          <a:p>
            <a:pPr marL="514350" indent="-514350" algn="l">
              <a:buAutoNum type="arabicPeriod"/>
            </a:pPr>
            <a:r>
              <a:rPr lang="en-US" sz="2000" dirty="0" smtClean="0"/>
              <a:t>Are the employee’s goals in tune with company needs?</a:t>
            </a:r>
          </a:p>
          <a:p>
            <a:pPr marL="514350" indent="-514350" algn="l">
              <a:buAutoNum type="arabicPeriod"/>
            </a:pPr>
            <a:r>
              <a:rPr lang="en-US" sz="2000" dirty="0" smtClean="0"/>
              <a:t>Does the employee’s planning show sound assumptions reflecting the company’s goals and resources?</a:t>
            </a:r>
          </a:p>
          <a:p>
            <a:pPr marL="514350" indent="-514350" algn="l">
              <a:buAutoNum type="arabicPeriod"/>
            </a:pPr>
            <a:r>
              <a:rPr lang="en-US" sz="2000" dirty="0" smtClean="0"/>
              <a:t>Does the employee typically achieve the expected results?</a:t>
            </a:r>
          </a:p>
          <a:p>
            <a:pPr marL="514350" indent="-514350" algn="l"/>
            <a:r>
              <a:rPr lang="en-US" sz="2000" b="1" dirty="0" smtClean="0"/>
              <a:t>ORGANIZATION </a:t>
            </a:r>
          </a:p>
          <a:p>
            <a:pPr marL="514350" indent="-514350" algn="l"/>
            <a:r>
              <a:rPr lang="en-US" sz="2000" dirty="0" smtClean="0"/>
              <a:t>5. Is the employee aware of what is going on in his or her department, including who is doing what?</a:t>
            </a:r>
          </a:p>
          <a:p>
            <a:pPr marL="514350" indent="-514350" algn="l"/>
            <a:r>
              <a:rPr lang="en-US" sz="2000" dirty="0" smtClean="0"/>
              <a:t>6. Does the employee know what the department can do in an emergency?</a:t>
            </a:r>
          </a:p>
          <a:p>
            <a:pPr marL="514350" indent="-514350" algn="l"/>
            <a:r>
              <a:rPr lang="en-US" sz="2000" dirty="0" smtClean="0"/>
              <a:t>7. Does the employee do a good job of delegating work according to subordinate’s abilities.</a:t>
            </a:r>
          </a:p>
          <a:p>
            <a:pPr marL="514350" indent="-514350" algn="l"/>
            <a:endParaRPr lang="en-US" sz="2000" dirty="0" smtClean="0"/>
          </a:p>
          <a:p>
            <a:pPr marL="514350" indent="-514350" algn="l"/>
            <a:endParaRPr lang="en-US" sz="2000" b="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Match Traits to the job</a:t>
            </a:r>
            <a:r>
              <a:rPr lang="en-US" sz="3200" b="1" dirty="0" smtClean="0"/>
              <a:t>                                           </a:t>
            </a:r>
            <a:endParaRPr lang="en-US" sz="3200" b="1" dirty="0"/>
          </a:p>
        </p:txBody>
      </p:sp>
      <p:sp>
        <p:nvSpPr>
          <p:cNvPr id="3" name="Subtitle 2"/>
          <p:cNvSpPr>
            <a:spLocks noGrp="1"/>
          </p:cNvSpPr>
          <p:nvPr>
            <p:ph idx="1"/>
          </p:nvPr>
        </p:nvSpPr>
        <p:spPr/>
        <p:txBody>
          <a:bodyPr>
            <a:normAutofit fontScale="92500" lnSpcReduction="10000"/>
          </a:bodyPr>
          <a:lstStyle/>
          <a:p>
            <a:pPr marL="514350" indent="-514350" algn="l"/>
            <a:r>
              <a:rPr lang="en-US" sz="2000" b="1" dirty="0" smtClean="0"/>
              <a:t>INTELLIGENCE</a:t>
            </a:r>
            <a:endParaRPr lang="en-US" sz="2000" dirty="0" smtClean="0"/>
          </a:p>
          <a:p>
            <a:pPr marL="514350" indent="-514350" algn="l"/>
            <a:r>
              <a:rPr lang="en-US" sz="2000" dirty="0" smtClean="0"/>
              <a:t>8. Does the employee see relationships between facts and draw appropriate conclusions quickly?</a:t>
            </a:r>
          </a:p>
          <a:p>
            <a:pPr marL="514350" indent="-514350" algn="l"/>
            <a:r>
              <a:rPr lang="en-US" sz="2000" dirty="0" smtClean="0"/>
              <a:t>9. Does the employee learn from experience?</a:t>
            </a:r>
          </a:p>
          <a:p>
            <a:pPr marL="514350" indent="-514350" algn="l"/>
            <a:r>
              <a:rPr lang="en-US" sz="2000" b="1" dirty="0" smtClean="0"/>
              <a:t>JUDGEMENT</a:t>
            </a:r>
          </a:p>
          <a:p>
            <a:pPr marL="514350" indent="-514350" algn="l"/>
            <a:r>
              <a:rPr lang="en-US" sz="2000" dirty="0" smtClean="0"/>
              <a:t>10. When confronted with an emergency, does the employee quickly recognize  the most important priorities?</a:t>
            </a:r>
          </a:p>
          <a:p>
            <a:pPr marL="514350" indent="-514350" algn="l"/>
            <a:r>
              <a:rPr lang="en-US" sz="2000" dirty="0" smtClean="0"/>
              <a:t>11. Does the employee appreciate the financial implications of his or her decisions?</a:t>
            </a:r>
          </a:p>
          <a:p>
            <a:pPr marL="514350" indent="-514350" algn="l"/>
            <a:r>
              <a:rPr lang="en-US" sz="2000" dirty="0" smtClean="0"/>
              <a:t>12. Does he or she make decisions quickly, but not hastily?</a:t>
            </a:r>
          </a:p>
          <a:p>
            <a:pPr marL="514350" indent="-514350" algn="l"/>
            <a:r>
              <a:rPr lang="en-US" sz="2000" b="1" dirty="0" smtClean="0"/>
              <a:t>INITIATIVE</a:t>
            </a:r>
          </a:p>
          <a:p>
            <a:pPr marL="514350" indent="-514350" algn="l"/>
            <a:r>
              <a:rPr lang="en-US" sz="2000" dirty="0" smtClean="0"/>
              <a:t>13. Does the employee anticipate what has to be done?</a:t>
            </a:r>
          </a:p>
          <a:p>
            <a:pPr marL="514350" indent="-514350" algn="l"/>
            <a:r>
              <a:rPr lang="en-US" sz="2000" dirty="0" smtClean="0"/>
              <a:t>14. Does the employee perform well in the absence of superiors?</a:t>
            </a:r>
          </a:p>
          <a:p>
            <a:pPr marL="514350" indent="-514350" algn="l"/>
            <a:r>
              <a:rPr lang="en-US" sz="2000" dirty="0" smtClean="0"/>
              <a:t>15. Has the employee made original suggestions to improve operations?</a:t>
            </a:r>
          </a:p>
          <a:p>
            <a:pPr marL="514350" indent="-514350" algn="l"/>
            <a:endParaRPr lang="en-US" sz="2000"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Match Traits to the Job…</a:t>
            </a:r>
            <a:r>
              <a:rPr lang="en-US" sz="3200" b="1" dirty="0" smtClean="0"/>
              <a:t>                                           </a:t>
            </a:r>
            <a:endParaRPr lang="en-US" sz="3200" b="1" dirty="0"/>
          </a:p>
        </p:txBody>
      </p:sp>
      <p:sp>
        <p:nvSpPr>
          <p:cNvPr id="3" name="Subtitle 2"/>
          <p:cNvSpPr>
            <a:spLocks noGrp="1"/>
          </p:cNvSpPr>
          <p:nvPr>
            <p:ph idx="1"/>
          </p:nvPr>
        </p:nvSpPr>
        <p:spPr/>
        <p:txBody>
          <a:bodyPr>
            <a:normAutofit fontScale="92500" lnSpcReduction="10000"/>
          </a:bodyPr>
          <a:lstStyle/>
          <a:p>
            <a:pPr marL="514350" indent="-514350" algn="l"/>
            <a:r>
              <a:rPr lang="en-US" sz="2000" b="1" dirty="0" smtClean="0"/>
              <a:t>LEADERSHIP</a:t>
            </a:r>
          </a:p>
          <a:p>
            <a:pPr marL="514350" indent="-514350" algn="l"/>
            <a:r>
              <a:rPr lang="en-US" sz="2000" dirty="0" smtClean="0"/>
              <a:t>16. Does the employee explain rather than command?</a:t>
            </a:r>
          </a:p>
          <a:p>
            <a:pPr marL="514350" indent="-514350" algn="l"/>
            <a:r>
              <a:rPr lang="en-US" sz="2000" dirty="0" smtClean="0"/>
              <a:t>17. Do people listen closely when he or she speaks</a:t>
            </a:r>
          </a:p>
          <a:p>
            <a:pPr marL="514350" indent="-514350" algn="l"/>
            <a:r>
              <a:rPr lang="en-US" sz="2000" dirty="0" smtClean="0"/>
              <a:t>18. Does the employee spell out the benefits of doing things his or her way?</a:t>
            </a:r>
          </a:p>
          <a:p>
            <a:pPr marL="514350" indent="-514350" algn="l"/>
            <a:r>
              <a:rPr lang="en-US" sz="2000" dirty="0" smtClean="0"/>
              <a:t>19. Does he or she deal smoothly with unexpected developments?</a:t>
            </a:r>
          </a:p>
          <a:p>
            <a:pPr marL="514350" indent="-514350" algn="l"/>
            <a:r>
              <a:rPr lang="en-US" sz="2000" b="1" dirty="0" smtClean="0"/>
              <a:t>Match traits to behavior</a:t>
            </a:r>
          </a:p>
          <a:p>
            <a:pPr marL="514350" indent="-514350" algn="l"/>
            <a:r>
              <a:rPr lang="en-US" sz="2000" dirty="0" smtClean="0"/>
              <a:t>You can’t help being subjective when evaluating intangible factors. But you can avoid bias by focusing on concrete examples of instances in which the employee displayed positive or negative behavior regarding a particular trait.</a:t>
            </a:r>
          </a:p>
          <a:p>
            <a:pPr marL="514350" indent="-514350" algn="l"/>
            <a:r>
              <a:rPr lang="en-US" sz="2000" dirty="0" smtClean="0"/>
              <a:t>Keep good documentation during the year, preferably by keeping an ongoing , simple performance log for each employee. It should track specific examples of the person’s positive and negative performance and behavior. Include notes on intangibles as you go. </a:t>
            </a:r>
          </a:p>
          <a:p>
            <a:pPr marL="514350" indent="-514350" algn="l"/>
            <a:endParaRPr lang="en-US" sz="2000"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Match Traits to the Job</a:t>
            </a:r>
            <a:r>
              <a:rPr lang="en-US" sz="3200" b="1" dirty="0" smtClean="0"/>
              <a:t>…                                           </a:t>
            </a:r>
            <a:endParaRPr lang="en-US" sz="3200" b="1" dirty="0"/>
          </a:p>
        </p:txBody>
      </p:sp>
      <p:sp>
        <p:nvSpPr>
          <p:cNvPr id="3" name="Subtitle 2"/>
          <p:cNvSpPr>
            <a:spLocks noGrp="1"/>
          </p:cNvSpPr>
          <p:nvPr>
            <p:ph idx="1"/>
          </p:nvPr>
        </p:nvSpPr>
        <p:spPr/>
        <p:txBody>
          <a:bodyPr>
            <a:normAutofit/>
          </a:bodyPr>
          <a:lstStyle/>
          <a:p>
            <a:pPr marL="514350" indent="-514350" algn="l"/>
            <a:r>
              <a:rPr lang="en-US" sz="2000" dirty="0" smtClean="0"/>
              <a:t>When it’s time to discuss intangibles during feedback or formal review, do your best to tie those traits to tangible examples of workplace wins and losses.</a:t>
            </a:r>
          </a:p>
          <a:p>
            <a:pPr marL="514350" indent="-514350" algn="l"/>
            <a:r>
              <a:rPr lang="en-US" sz="2000" dirty="0" smtClean="0"/>
              <a:t>For example, you might say, “I was pleased by your efforts to solve that customer’s problem last week. </a:t>
            </a:r>
          </a:p>
          <a:p>
            <a:pPr marL="514350" indent="-514350" algn="l"/>
            <a:r>
              <a:rPr lang="en-US" sz="2000" dirty="0" smtClean="0"/>
              <a:t>You defined the problem, considered possible causes, brought together a team and solved the issue quickly. </a:t>
            </a:r>
          </a:p>
          <a:p>
            <a:pPr marL="514350" indent="-514350" algn="l"/>
            <a:r>
              <a:rPr lang="en-US" sz="2000" dirty="0" smtClean="0"/>
              <a:t>Your actions demonstrated initiative and sound judgment; you didn’t try to do it all yourself. </a:t>
            </a:r>
          </a:p>
          <a:p>
            <a:pPr marL="514350" indent="-514350" algn="l"/>
            <a:r>
              <a:rPr lang="en-US" sz="2000" dirty="0" smtClean="0"/>
              <a:t>You took responsibility for solving the problem, but you knew when to ask for help”.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Introduction (Cont…)</a:t>
            </a:r>
            <a:endParaRPr lang="en-US" sz="3200" dirty="0"/>
          </a:p>
        </p:txBody>
      </p:sp>
      <p:sp>
        <p:nvSpPr>
          <p:cNvPr id="3" name="Subtitle 2"/>
          <p:cNvSpPr>
            <a:spLocks noGrp="1"/>
          </p:cNvSpPr>
          <p:nvPr>
            <p:ph idx="1"/>
          </p:nvPr>
        </p:nvSpPr>
        <p:spPr/>
        <p:txBody>
          <a:bodyPr>
            <a:normAutofit/>
          </a:bodyPr>
          <a:lstStyle/>
          <a:p>
            <a:r>
              <a:rPr lang="en-US" dirty="0" smtClean="0"/>
              <a:t>Instead approach the performance appraisal process as a golden opportunity to give your staff feedback, listen to employee comments, review the job description, and discuss and correct performance problems.</a:t>
            </a:r>
          </a:p>
          <a:p>
            <a:r>
              <a:rPr lang="en-US" dirty="0" smtClean="0"/>
              <a:t>The exercise is rewarding for both Employees and Employers.</a:t>
            </a:r>
          </a:p>
          <a:p>
            <a:r>
              <a:rPr lang="en-US" dirty="0" smtClean="0"/>
              <a:t>The organization </a:t>
            </a:r>
            <a:r>
              <a:rPr lang="en-US" dirty="0" err="1" smtClean="0"/>
              <a:t>si</a:t>
            </a:r>
            <a:r>
              <a:rPr lang="en-US" dirty="0" smtClean="0"/>
              <a:t> going to benefit from it greatly.</a:t>
            </a:r>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effectLst>
                  <a:outerShdw blurRad="38100" dist="38100" dir="2700000" algn="tl">
                    <a:srgbClr val="000000">
                      <a:alpha val="43137"/>
                    </a:srgbClr>
                  </a:outerShdw>
                </a:effectLst>
              </a:rPr>
              <a:t>Performance Review  </a:t>
            </a:r>
            <a:r>
              <a:rPr lang="en-US" sz="2400" b="1" dirty="0" smtClean="0">
                <a:effectLst>
                  <a:outerShdw blurRad="38100" dist="38100" dir="2700000" algn="tl">
                    <a:srgbClr val="000000">
                      <a:alpha val="43137"/>
                    </a:srgbClr>
                  </a:outerShdw>
                </a:effectLst>
              </a:rPr>
              <a:t>and tips # 5</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idx="1"/>
          </p:nvPr>
        </p:nvSpPr>
        <p:spPr/>
        <p:txBody>
          <a:bodyPr>
            <a:normAutofit/>
          </a:bodyPr>
          <a:lstStyle/>
          <a:p>
            <a:pPr marL="514350" indent="-514350" algn="l"/>
            <a:r>
              <a:rPr lang="en-US" sz="2000" b="1" dirty="0" smtClean="0"/>
              <a:t>Avoid phrases that can sabotage job-review meetings</a:t>
            </a:r>
          </a:p>
          <a:p>
            <a:pPr marL="514350" indent="-514350" algn="l"/>
            <a:r>
              <a:rPr lang="en-US" sz="2000" dirty="0" smtClean="0"/>
              <a:t>When you talk with employees about their performance reviews, beware of using common phrases that can unintentionally communicate the wrong message, or come across as too negative or personal.</a:t>
            </a:r>
          </a:p>
          <a:p>
            <a:pPr marL="514350" indent="-514350" algn="l"/>
            <a:r>
              <a:rPr lang="en-US" sz="2000" dirty="0" smtClean="0"/>
              <a:t>Certain phrases can kill employee morale, weaken productivity or open up the organization to a discrimination lawsuit.</a:t>
            </a:r>
          </a:p>
          <a:p>
            <a:pPr marL="514350" indent="-514350" algn="l"/>
            <a:r>
              <a:rPr lang="en-US" sz="2000" dirty="0" smtClean="0"/>
              <a:t>Your goal is to deliver reviews that help shape employee’s performance without becoming sidetracked by anger, emotion or fear of conflict. To do so, avoid the following phrases: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void Phrases like these Ones</a:t>
            </a:r>
            <a:r>
              <a:rPr lang="en-US" dirty="0" smtClean="0"/>
              <a:t>                                </a:t>
            </a:r>
            <a:endParaRPr lang="en-US" dirty="0"/>
          </a:p>
        </p:txBody>
      </p:sp>
      <p:sp>
        <p:nvSpPr>
          <p:cNvPr id="3" name="Subtitle 2"/>
          <p:cNvSpPr>
            <a:spLocks noGrp="1"/>
          </p:cNvSpPr>
          <p:nvPr>
            <p:ph idx="1"/>
          </p:nvPr>
        </p:nvSpPr>
        <p:spPr/>
        <p:txBody>
          <a:bodyPr>
            <a:normAutofit fontScale="85000" lnSpcReduction="20000"/>
          </a:bodyPr>
          <a:lstStyle/>
          <a:p>
            <a:r>
              <a:rPr lang="en-US" b="1" dirty="0" smtClean="0"/>
              <a:t>“You’re wrong”. </a:t>
            </a:r>
            <a:r>
              <a:rPr lang="en-US" dirty="0" smtClean="0"/>
              <a:t>If an employee tries to explain why his or her job rating should have been higher, don’t slap back with a Trump-like, “you’re wrong”. </a:t>
            </a:r>
          </a:p>
          <a:p>
            <a:r>
              <a:rPr lang="en-US" dirty="0" smtClean="0"/>
              <a:t>That will only trigger anger and more confrontation. Instead, turn back to your documented facts of the employee’s performance and say, “I know you disagree, but I believe this evaluation accurately reflects your performance”.</a:t>
            </a:r>
          </a:p>
          <a:p>
            <a:r>
              <a:rPr lang="en-US" b="1" dirty="0" smtClean="0"/>
              <a:t>“what was your problem?”. </a:t>
            </a:r>
            <a:r>
              <a:rPr lang="en-US" dirty="0" smtClean="0"/>
              <a:t>Don’t use the question as a way to ask why an employee had difficulty completing a project or task. </a:t>
            </a:r>
          </a:p>
          <a:p>
            <a:r>
              <a:rPr lang="en-US" dirty="0" smtClean="0"/>
              <a:t>Employees will bristle at such a statement. Instead, say, “What were the conditions from your perspective that made it difficult for you to complete the tasks?”</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Avoid Phrases Like These Ones…               </a:t>
            </a:r>
            <a:endParaRPr lang="en-US" dirty="0"/>
          </a:p>
        </p:txBody>
      </p:sp>
      <p:sp>
        <p:nvSpPr>
          <p:cNvPr id="3" name="Subtitle 2"/>
          <p:cNvSpPr>
            <a:spLocks noGrp="1"/>
          </p:cNvSpPr>
          <p:nvPr>
            <p:ph idx="1"/>
          </p:nvPr>
        </p:nvSpPr>
        <p:spPr/>
        <p:txBody>
          <a:bodyPr>
            <a:normAutofit fontScale="77500" lnSpcReduction="20000"/>
          </a:bodyPr>
          <a:lstStyle/>
          <a:p>
            <a:r>
              <a:rPr lang="en-US" sz="2800" b="1" dirty="0" smtClean="0"/>
              <a:t>“you really did a great job but…” </a:t>
            </a:r>
            <a:r>
              <a:rPr lang="en-US" sz="2800" dirty="0" smtClean="0"/>
              <a:t>Whatever comes after the “but” negates the preceding compliment. Don’t directly connect praise with constructive criticism. Instead, say, “On the other hand, you can do even better by making these improvements” Then cite them specifically.</a:t>
            </a:r>
          </a:p>
          <a:p>
            <a:r>
              <a:rPr lang="en-US" sz="2800" b="1" dirty="0" smtClean="0"/>
              <a:t>“I understand”. </a:t>
            </a:r>
            <a:r>
              <a:rPr lang="en-US" sz="2800" dirty="0" smtClean="0"/>
              <a:t>This phrase can excuse unacceptable performance or behavior by conveying empathy. Avoid it when possible.</a:t>
            </a:r>
          </a:p>
          <a:p>
            <a:r>
              <a:rPr lang="en-US" sz="2800" b="1" dirty="0" smtClean="0"/>
              <a:t>“Your position here is solid so long as you keep up the good work”. </a:t>
            </a:r>
            <a:r>
              <a:rPr lang="en-US" sz="2800" dirty="0" smtClean="0"/>
              <a:t>You may intend such statements to encourage good performance, but they’re legally dangerous because they imply an employment contract that a court could find binding. </a:t>
            </a:r>
          </a:p>
          <a:p>
            <a:r>
              <a:rPr lang="en-US" sz="2800" dirty="0" smtClean="0"/>
              <a:t>That limits the organization’s ability ever to fire the person.</a:t>
            </a:r>
            <a:endParaRPr lang="en-US" sz="2800"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effectLst>
                  <a:outerShdw blurRad="38100" dist="38100" dir="2700000" algn="tl">
                    <a:srgbClr val="000000">
                      <a:alpha val="43137"/>
                    </a:srgbClr>
                  </a:outerShdw>
                </a:effectLst>
              </a:rPr>
              <a:t>Performance review examples and tips # 6</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idx="1"/>
          </p:nvPr>
        </p:nvSpPr>
        <p:spPr/>
        <p:txBody>
          <a:bodyPr>
            <a:normAutofit/>
          </a:bodyPr>
          <a:lstStyle/>
          <a:p>
            <a:r>
              <a:rPr lang="en-US" sz="2400" b="1" dirty="0" smtClean="0"/>
              <a:t>4 steps to help employees reach their peak performance</a:t>
            </a:r>
          </a:p>
          <a:p>
            <a:r>
              <a:rPr lang="en-US" sz="2400" dirty="0" smtClean="0"/>
              <a:t>It sounds so easy: Expect high performance and you won’t be disappointed. Expects so-so performance and that’s what you’ll get. </a:t>
            </a:r>
          </a:p>
          <a:p>
            <a:r>
              <a:rPr lang="en-US" sz="2400" dirty="0" smtClean="0"/>
              <a:t>But reality is more difficult. To help your employees maximize their productivity, use these four practices to define what you mean by high performance and lay out how you expect your people to attain it. </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Four Steps…                           </a:t>
            </a:r>
            <a:endParaRPr lang="en-US" sz="3200" dirty="0"/>
          </a:p>
        </p:txBody>
      </p:sp>
      <p:sp>
        <p:nvSpPr>
          <p:cNvPr id="3" name="Subtitle 2"/>
          <p:cNvSpPr>
            <a:spLocks noGrp="1"/>
          </p:cNvSpPr>
          <p:nvPr>
            <p:ph idx="1"/>
          </p:nvPr>
        </p:nvSpPr>
        <p:spPr/>
        <p:txBody>
          <a:bodyPr>
            <a:normAutofit/>
          </a:bodyPr>
          <a:lstStyle/>
          <a:p>
            <a:r>
              <a:rPr lang="en-US" sz="2400" b="1" dirty="0" smtClean="0"/>
              <a:t>1. Involve them in setting goals. </a:t>
            </a:r>
            <a:r>
              <a:rPr lang="en-US" sz="2400" dirty="0" smtClean="0"/>
              <a:t>Never assume you’ve got buy-in. Rather than blindly dropping project goals, individual goals or the organization’s goals into workers, approach them with the thought, “what do you think you can achieve?” Then negotiate your expectations.</a:t>
            </a:r>
          </a:p>
          <a:p>
            <a:r>
              <a:rPr lang="en-US" sz="2400" b="1" dirty="0" smtClean="0"/>
              <a:t>2. Keep the goals realistic. </a:t>
            </a:r>
            <a:r>
              <a:rPr lang="en-US" sz="2400" dirty="0" smtClean="0"/>
              <a:t>Any goal- whether it’s at work, at home or on the athletic field- needs to be difficult, desirable and doable. Setting goals too high will only deflate the worker; setting them too low will erase the challenge of work, which will turn off the person in its own way.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Performance Review…                                        </a:t>
            </a:r>
            <a:endParaRPr lang="en-US" sz="3200" dirty="0"/>
          </a:p>
        </p:txBody>
      </p:sp>
      <p:sp>
        <p:nvSpPr>
          <p:cNvPr id="3" name="Subtitle 2"/>
          <p:cNvSpPr>
            <a:spLocks noGrp="1"/>
          </p:cNvSpPr>
          <p:nvPr>
            <p:ph idx="1"/>
          </p:nvPr>
        </p:nvSpPr>
        <p:spPr/>
        <p:txBody>
          <a:bodyPr>
            <a:normAutofit lnSpcReduction="10000"/>
          </a:bodyPr>
          <a:lstStyle/>
          <a:p>
            <a:r>
              <a:rPr lang="en-US" sz="2400" b="1" dirty="0" smtClean="0"/>
              <a:t>3. Hit their buttons. </a:t>
            </a:r>
            <a:r>
              <a:rPr lang="en-US" sz="2400" dirty="0" smtClean="0"/>
              <a:t>People have their own motivations; find out what they are. Examples: the will to win, enjoyment of teamwork or a higher mission, such as helping clients succeed. </a:t>
            </a:r>
          </a:p>
          <a:p>
            <a:r>
              <a:rPr lang="en-US" sz="2400" dirty="0" smtClean="0"/>
              <a:t>Express the overarching vision, and then let your people figure out how to make it happen.</a:t>
            </a:r>
            <a:endParaRPr lang="en-US" sz="2400" b="1" dirty="0" smtClean="0"/>
          </a:p>
          <a:p>
            <a:r>
              <a:rPr lang="en-US" sz="2400" b="1" dirty="0" smtClean="0"/>
              <a:t>4. Avoid micromanaging. </a:t>
            </a:r>
            <a:r>
              <a:rPr lang="en-US" sz="2400" dirty="0" smtClean="0"/>
              <a:t>You may want to lay out every detail of how employees should achieve those goals, but resist the temptation. </a:t>
            </a:r>
          </a:p>
          <a:p>
            <a:r>
              <a:rPr lang="en-US" sz="2400" dirty="0" smtClean="0"/>
              <a:t>If you spend most of your managing time telling employees how to do their work, rather than trusting them to reach the clear goals you’ve set, you’ve treading into micro management waters.</a:t>
            </a:r>
            <a:endParaRPr lang="en-US" sz="2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1"/>
            <a:ext cx="7772400" cy="609599"/>
          </a:xfrm>
        </p:spPr>
        <p:txBody>
          <a:bodyPr>
            <a:normAutofit/>
          </a:bodyPr>
          <a:lstStyle/>
          <a:p>
            <a:r>
              <a:rPr lang="en-US" sz="2400" b="1" dirty="0" smtClean="0">
                <a:effectLst>
                  <a:outerShdw blurRad="38100" dist="38100" dir="2700000" algn="tl">
                    <a:srgbClr val="000000">
                      <a:alpha val="43137"/>
                    </a:srgbClr>
                  </a:outerShdw>
                </a:effectLst>
              </a:rPr>
              <a:t>Performance </a:t>
            </a:r>
            <a:r>
              <a:rPr lang="en-US" sz="2400" b="1" dirty="0" smtClean="0">
                <a:effectLst>
                  <a:outerShdw blurRad="38100" dist="38100" dir="2700000" algn="tl">
                    <a:srgbClr val="000000">
                      <a:alpha val="43137"/>
                    </a:srgbClr>
                  </a:outerShdw>
                </a:effectLst>
              </a:rPr>
              <a:t>review </a:t>
            </a:r>
            <a:r>
              <a:rPr lang="en-US" sz="2400" b="1" dirty="0" smtClean="0">
                <a:effectLst>
                  <a:outerShdw blurRad="38100" dist="38100" dir="2700000" algn="tl">
                    <a:srgbClr val="000000">
                      <a:alpha val="43137"/>
                    </a:srgbClr>
                  </a:outerShdw>
                </a:effectLst>
              </a:rPr>
              <a:t>examples and tips # 7</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90600" y="1676400"/>
            <a:ext cx="6781800" cy="3962400"/>
          </a:xfrm>
        </p:spPr>
        <p:txBody>
          <a:bodyPr>
            <a:normAutofit fontScale="92500" lnSpcReduction="20000"/>
          </a:bodyPr>
          <a:lstStyle/>
          <a:p>
            <a:r>
              <a:rPr lang="en-US" sz="2400" b="1" dirty="0" smtClean="0"/>
              <a:t>5 warning signs of performance review problems</a:t>
            </a:r>
          </a:p>
          <a:p>
            <a:r>
              <a:rPr lang="en-US" sz="2400" dirty="0" smtClean="0"/>
              <a:t>Job reviews shouldn’t be paper-moving programs that return zero value. Here are five symptoms that warn of trouble in a supervisor’s appraisal process, according to Joan </a:t>
            </a:r>
            <a:r>
              <a:rPr lang="en-US" sz="2400" dirty="0" err="1" smtClean="0"/>
              <a:t>Rannekamp</a:t>
            </a:r>
            <a:r>
              <a:rPr lang="en-US" sz="2400" dirty="0" smtClean="0"/>
              <a:t>, HR pro at the Denver law firm of </a:t>
            </a:r>
            <a:r>
              <a:rPr lang="en-US" sz="2400" dirty="0" err="1" smtClean="0"/>
              <a:t>Rothgerber</a:t>
            </a:r>
            <a:r>
              <a:rPr lang="en-US" sz="2400" dirty="0" smtClean="0"/>
              <a:t>, Johnson &amp; Lyons:</a:t>
            </a:r>
          </a:p>
          <a:p>
            <a:r>
              <a:rPr lang="en-US" sz="2400" dirty="0" smtClean="0"/>
              <a:t>1</a:t>
            </a:r>
            <a:r>
              <a:rPr lang="en-US" sz="2000" b="1" dirty="0" smtClean="0"/>
              <a:t>.  </a:t>
            </a:r>
            <a:r>
              <a:rPr lang="en-US" sz="2400" b="1" dirty="0" smtClean="0"/>
              <a:t>Employees are unpleasantly surprised by the ratings. </a:t>
            </a:r>
            <a:r>
              <a:rPr lang="en-US" sz="2400" dirty="0" smtClean="0"/>
              <a:t>Performance appraisals shouldn’t contain surprises. They should be a summary of comments employees have already heard throughout the evaluation period. Unpleasant surprises indicate that supervisors are not being candid or communicative with employees.</a:t>
            </a:r>
            <a:endParaRPr lang="en-US" sz="24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1"/>
            <a:ext cx="7620000" cy="1066800"/>
          </a:xfrm>
        </p:spPr>
        <p:txBody>
          <a:bodyPr>
            <a:normAutofit/>
          </a:bodyPr>
          <a:lstStyle/>
          <a:p>
            <a:r>
              <a:rPr lang="en-US" sz="3200" dirty="0" smtClean="0"/>
              <a:t>  </a:t>
            </a:r>
            <a:r>
              <a:rPr lang="en-US" sz="3200" dirty="0" smtClean="0"/>
              <a:t>  5 warning  signs…</a:t>
            </a:r>
            <a:endParaRPr lang="en-US" sz="3200" dirty="0"/>
          </a:p>
        </p:txBody>
      </p:sp>
      <p:sp>
        <p:nvSpPr>
          <p:cNvPr id="3" name="Subtitle 2"/>
          <p:cNvSpPr>
            <a:spLocks noGrp="1"/>
          </p:cNvSpPr>
          <p:nvPr>
            <p:ph type="subTitle" idx="1"/>
          </p:nvPr>
        </p:nvSpPr>
        <p:spPr>
          <a:xfrm>
            <a:off x="990600" y="1676400"/>
            <a:ext cx="6781800" cy="3962400"/>
          </a:xfrm>
        </p:spPr>
        <p:txBody>
          <a:bodyPr>
            <a:normAutofit/>
          </a:bodyPr>
          <a:lstStyle/>
          <a:p>
            <a:r>
              <a:rPr lang="en-US" sz="2400" b="1" dirty="0" smtClean="0"/>
              <a:t>2. Ratings by one supervisor or department are uniformly excellent. </a:t>
            </a:r>
            <a:r>
              <a:rPr lang="en-US" sz="2400" dirty="0" smtClean="0"/>
              <a:t>Although it’s inappropriate to apply a “bell curve” to employee’s performance, it is also inappropriate to rate everyone at the same level.</a:t>
            </a:r>
          </a:p>
          <a:p>
            <a:r>
              <a:rPr lang="en-US" sz="2400" b="1" dirty="0" smtClean="0"/>
              <a:t>3. Great employees don’t receive great ratings. </a:t>
            </a:r>
            <a:r>
              <a:rPr lang="en-US" sz="2400" dirty="0" smtClean="0"/>
              <a:t>Look around at the employees who are the strongest. They should be receiving the best ratings. If not, your appraisals aren’t rewarding those they should</a:t>
            </a:r>
          </a:p>
          <a:p>
            <a:endParaRPr lang="en-US" sz="24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t>5 Warning Signs…</a:t>
            </a:r>
            <a:r>
              <a:rPr lang="en-US" sz="3200" dirty="0" smtClean="0"/>
              <a:t/>
            </a:r>
            <a:br>
              <a:rPr lang="en-US" sz="3200" dirty="0" smtClean="0"/>
            </a:br>
            <a:r>
              <a:rPr lang="en-US" sz="3200" dirty="0" smtClean="0"/>
              <a:t>                                                   </a:t>
            </a:r>
            <a:endParaRPr lang="en-US" sz="3200" dirty="0"/>
          </a:p>
        </p:txBody>
      </p:sp>
      <p:sp>
        <p:nvSpPr>
          <p:cNvPr id="3" name="Subtitle 2"/>
          <p:cNvSpPr>
            <a:spLocks noGrp="1"/>
          </p:cNvSpPr>
          <p:nvPr>
            <p:ph idx="1"/>
          </p:nvPr>
        </p:nvSpPr>
        <p:spPr/>
        <p:txBody>
          <a:bodyPr>
            <a:normAutofit lnSpcReduction="10000"/>
          </a:bodyPr>
          <a:lstStyle/>
          <a:p>
            <a:r>
              <a:rPr lang="en-US" sz="2400" b="1" dirty="0" smtClean="0"/>
              <a:t>4. Employees who are dismissed have recently received excellent appraisals. </a:t>
            </a:r>
            <a:r>
              <a:rPr lang="en-US" sz="2400" dirty="0" smtClean="0"/>
              <a:t>One purpose of performance reviews is to provide documentation for the organization in case  a dismissal is necessary. </a:t>
            </a:r>
          </a:p>
          <a:p>
            <a:r>
              <a:rPr lang="en-US" sz="2400" dirty="0" smtClean="0"/>
              <a:t>When the performance appraisal doesn’t support a later decision, it can make it more difficult for the employer to defend its actions.</a:t>
            </a:r>
          </a:p>
          <a:p>
            <a:r>
              <a:rPr lang="en-US" sz="2400" b="1" dirty="0" smtClean="0"/>
              <a:t>5. Productivity generally goes down during appraisal time. </a:t>
            </a:r>
            <a:r>
              <a:rPr lang="en-US" sz="2400" dirty="0" smtClean="0"/>
              <a:t>The purpose of performance reviews is to increase productivity. Any process that is not contributing to that goal should not be continued. </a:t>
            </a:r>
          </a:p>
          <a:p>
            <a:r>
              <a:rPr lang="en-US" sz="2400" dirty="0" smtClean="0"/>
              <a:t>If your system is not doing so, don’t hesitate to rate it as “unsatisfactory” and design a new one.</a:t>
            </a:r>
            <a:endParaRPr lang="en-US" sz="2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effectLst>
                  <a:outerShdw blurRad="38100" dist="38100" dir="2700000" algn="tl">
                    <a:srgbClr val="000000">
                      <a:alpha val="43137"/>
                    </a:srgbClr>
                  </a:outerShdw>
                </a:effectLst>
              </a:rPr>
              <a:t>Performance review examples and tips # 8</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idx="1"/>
          </p:nvPr>
        </p:nvSpPr>
        <p:spPr/>
        <p:txBody>
          <a:bodyPr>
            <a:normAutofit/>
          </a:bodyPr>
          <a:lstStyle/>
          <a:p>
            <a:r>
              <a:rPr lang="en-US" sz="2400" b="1" dirty="0" smtClean="0"/>
              <a:t>Writing employee reviews: Steer clear of two common errors</a:t>
            </a:r>
          </a:p>
          <a:p>
            <a:r>
              <a:rPr lang="en-US" sz="2400" dirty="0" smtClean="0"/>
              <a:t>Say you manage a 55 year old employee whose productivity drops over the year. Instead of citing specific, measurable examples of this decline in his performance review, you note, “Kevin doesn’t seem to have the energy level anymore to truly succeed in this department”. </a:t>
            </a:r>
          </a:p>
          <a:p>
            <a:r>
              <a:rPr lang="en-US" sz="2400" dirty="0" smtClean="0"/>
              <a:t>Still, you rate Kin’s work as “average” the same as last year. That example highlights two of the more common-and legally dangerous-pitfalls in writing performance reviews: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Introduction (end…)</a:t>
            </a:r>
            <a:endParaRPr lang="en-US" sz="3200" dirty="0"/>
          </a:p>
        </p:txBody>
      </p:sp>
      <p:sp>
        <p:nvSpPr>
          <p:cNvPr id="3" name="Subtitle 2"/>
          <p:cNvSpPr>
            <a:spLocks noGrp="1"/>
          </p:cNvSpPr>
          <p:nvPr>
            <p:ph idx="1"/>
          </p:nvPr>
        </p:nvSpPr>
        <p:spPr/>
        <p:txBody>
          <a:bodyPr>
            <a:normAutofit/>
          </a:bodyPr>
          <a:lstStyle/>
          <a:p>
            <a:r>
              <a:rPr lang="en-US" dirty="0" smtClean="0"/>
              <a:t>10 Secrets to an Effective Performance Review: Examples and Tips show you how to conduct positive, valuable assessments that lead to maximizing staff performance and helping your employees achieve their professional goals and your organization’s objectives.</a:t>
            </a:r>
          </a:p>
          <a:p>
            <a:endParaRPr lang="en-US" dirty="0" smtClean="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Some Hindrances                         </a:t>
            </a:r>
            <a:endParaRPr lang="en-US" sz="3200" dirty="0"/>
          </a:p>
        </p:txBody>
      </p:sp>
      <p:sp>
        <p:nvSpPr>
          <p:cNvPr id="3" name="Subtitle 2"/>
          <p:cNvSpPr>
            <a:spLocks noGrp="1"/>
          </p:cNvSpPr>
          <p:nvPr>
            <p:ph idx="1"/>
          </p:nvPr>
        </p:nvSpPr>
        <p:spPr/>
        <p:txBody>
          <a:bodyPr>
            <a:normAutofit lnSpcReduction="10000"/>
          </a:bodyPr>
          <a:lstStyle/>
          <a:p>
            <a:pPr marL="457200" indent="-457200">
              <a:buAutoNum type="arabicPeriod"/>
            </a:pPr>
            <a:r>
              <a:rPr lang="en-US" sz="2400" b="1" dirty="0" smtClean="0"/>
              <a:t>Evaluation of attitude, not performance. </a:t>
            </a:r>
            <a:r>
              <a:rPr lang="en-US" sz="2400" dirty="0" smtClean="0"/>
              <a:t>Vague statements that attack an employee’s demeanor could be interpreted as some kind of illegal age, race, ender or disability discrimination. </a:t>
            </a:r>
          </a:p>
          <a:p>
            <a:pPr marL="457200" indent="-457200">
              <a:buNone/>
            </a:pPr>
            <a:r>
              <a:rPr lang="en-US" sz="2400" dirty="0" smtClean="0"/>
              <a:t>	Instead</a:t>
            </a:r>
            <a:r>
              <a:rPr lang="en-US" sz="2400" dirty="0" smtClean="0"/>
              <a:t>, supervisors should use concrete, job based examples to illustrate any criticism.</a:t>
            </a:r>
          </a:p>
          <a:p>
            <a:pPr marL="457200" indent="-457200"/>
            <a:r>
              <a:rPr lang="en-US" sz="2400" dirty="0" smtClean="0"/>
              <a:t>In the example above, referring to Kevin’s “energy level” could give him reason to complain about age discrimination. </a:t>
            </a:r>
          </a:p>
          <a:p>
            <a:pPr marL="457200" indent="-457200"/>
            <a:r>
              <a:rPr lang="en-US" sz="2400" dirty="0" smtClean="0"/>
              <a:t>Instead, the review should have cited examples, such as “Kevin has completed three of the five major projects late this quarter and has not contributed one new products idea in six months”.</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Some Hindrances</a:t>
            </a:r>
            <a:r>
              <a:rPr lang="en-US" sz="3200" dirty="0" smtClean="0"/>
              <a:t>…</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t>
            </a:r>
            <a:endParaRPr lang="en-US" sz="3200" dirty="0"/>
          </a:p>
        </p:txBody>
      </p:sp>
      <p:sp>
        <p:nvSpPr>
          <p:cNvPr id="3" name="Subtitle 2"/>
          <p:cNvSpPr>
            <a:spLocks noGrp="1"/>
          </p:cNvSpPr>
          <p:nvPr>
            <p:ph idx="1"/>
          </p:nvPr>
        </p:nvSpPr>
        <p:spPr/>
        <p:txBody>
          <a:bodyPr>
            <a:normAutofit/>
          </a:bodyPr>
          <a:lstStyle/>
          <a:p>
            <a:pPr marL="457200" indent="-457200"/>
            <a:r>
              <a:rPr lang="en-US" sz="2400" dirty="0" smtClean="0"/>
              <a:t>For this reason, the word “attitude” should never appear in a review. Employment lawyers and courts often see that as a code word for discrimination.</a:t>
            </a:r>
          </a:p>
          <a:p>
            <a:pPr marL="457200" indent="-457200"/>
            <a:r>
              <a:rPr lang="en-US" sz="2400" b="1" dirty="0" smtClean="0"/>
              <a:t>2.</a:t>
            </a:r>
            <a:r>
              <a:rPr lang="en-US" sz="2400" dirty="0" smtClean="0"/>
              <a:t> </a:t>
            </a:r>
            <a:r>
              <a:rPr lang="en-US" sz="2400" b="1" dirty="0" smtClean="0"/>
              <a:t>Evaluation Inflation. </a:t>
            </a:r>
            <a:r>
              <a:rPr lang="en-US" sz="2400" dirty="0" smtClean="0"/>
              <a:t>Supervisors too often rate mediocre employees as competent; competent employees as above average; and above-average employees as supervisor. The problem comes when an employee is fired for poor performance yet his history of reviews tells a different story. The employee then has a supposed proof that the </a:t>
            </a:r>
            <a:r>
              <a:rPr lang="en-US" sz="2400" i="1" dirty="0" smtClean="0"/>
              <a:t>real </a:t>
            </a:r>
            <a:r>
              <a:rPr lang="en-US" sz="2400" dirty="0" smtClean="0"/>
              <a:t>for the firing was something else, may be something illegal.</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Some Hindrances                                           </a:t>
            </a:r>
            <a:endParaRPr lang="en-US" sz="3200" dirty="0"/>
          </a:p>
        </p:txBody>
      </p:sp>
      <p:sp>
        <p:nvSpPr>
          <p:cNvPr id="3" name="Subtitle 2"/>
          <p:cNvSpPr>
            <a:spLocks noGrp="1"/>
          </p:cNvSpPr>
          <p:nvPr>
            <p:ph idx="1"/>
          </p:nvPr>
        </p:nvSpPr>
        <p:spPr/>
        <p:txBody>
          <a:bodyPr>
            <a:normAutofit lnSpcReduction="10000"/>
          </a:bodyPr>
          <a:lstStyle/>
          <a:p>
            <a:pPr marL="457200" indent="-457200"/>
            <a:r>
              <a:rPr lang="en-US" sz="2400" dirty="0" smtClean="0"/>
              <a:t>Here are the main causes of evaluation inflation. Do any sound familiar to you?</a:t>
            </a:r>
          </a:p>
          <a:p>
            <a:pPr marL="457200" indent="-457200">
              <a:buFont typeface="Wingdings" pitchFamily="2" charset="2"/>
              <a:buChar char="Ø"/>
            </a:pPr>
            <a:r>
              <a:rPr lang="en-US" sz="2400" b="1" dirty="0" smtClean="0"/>
              <a:t>Misinterpreting a rating scale or instructions. </a:t>
            </a:r>
            <a:r>
              <a:rPr lang="en-US" sz="2400" i="1" dirty="0" smtClean="0"/>
              <a:t>Example:</a:t>
            </a:r>
            <a:r>
              <a:rPr lang="en-US" sz="2400" dirty="0" smtClean="0"/>
              <a:t> Using a review with 0-4 rating scale, a supervisor gives an employee a “2” in attendance and fires her. She sues, arguing that a “2” is average and acceptable, and wins. The supervisor wrongly believed that anything less than a “4” rating was unacceptable.</a:t>
            </a:r>
          </a:p>
          <a:p>
            <a:pPr marL="457200" indent="-457200">
              <a:buFont typeface="Wingdings" pitchFamily="2" charset="2"/>
              <a:buChar char="Ø"/>
            </a:pPr>
            <a:r>
              <a:rPr lang="en-US" sz="2400" b="1" dirty="0" smtClean="0"/>
              <a:t>Fear of confronting employees. </a:t>
            </a:r>
            <a:r>
              <a:rPr lang="en-US" sz="2400" i="1" dirty="0" smtClean="0"/>
              <a:t>Example: </a:t>
            </a:r>
            <a:r>
              <a:rPr lang="en-US" sz="2400" dirty="0" smtClean="0"/>
              <a:t>A worker has acceptable work quality but hurts morale because of poor teamwork and pushiness. To avoid an angry confrontation, the boss rates the employee as average in soft skills.</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2000"/>
          </a:xfrm>
        </p:spPr>
        <p:txBody>
          <a:bodyPr>
            <a:normAutofit/>
          </a:bodyPr>
          <a:lstStyle/>
          <a:p>
            <a:r>
              <a:rPr lang="en-US" sz="3200" dirty="0" smtClean="0"/>
              <a:t>Some Hindrances</a:t>
            </a:r>
            <a:r>
              <a:rPr lang="en-US" sz="3200" dirty="0" smtClean="0"/>
              <a:t>                                           </a:t>
            </a:r>
            <a:endParaRPr lang="en-US" sz="3200" dirty="0"/>
          </a:p>
        </p:txBody>
      </p:sp>
      <p:sp>
        <p:nvSpPr>
          <p:cNvPr id="3" name="Subtitle 2"/>
          <p:cNvSpPr>
            <a:spLocks noGrp="1"/>
          </p:cNvSpPr>
          <p:nvPr>
            <p:ph type="subTitle" idx="1"/>
          </p:nvPr>
        </p:nvSpPr>
        <p:spPr>
          <a:xfrm>
            <a:off x="1371600" y="1524000"/>
            <a:ext cx="6400800" cy="4267200"/>
          </a:xfrm>
        </p:spPr>
        <p:txBody>
          <a:bodyPr>
            <a:normAutofit fontScale="92500"/>
          </a:bodyPr>
          <a:lstStyle/>
          <a:p>
            <a:pPr marL="457200" indent="-457200">
              <a:buFont typeface="Wingdings" pitchFamily="2" charset="2"/>
              <a:buChar char="Ø"/>
            </a:pPr>
            <a:r>
              <a:rPr lang="en-US" sz="2400" b="1" dirty="0" smtClean="0"/>
              <a:t>Giving positive areas too much weight over negative ones. </a:t>
            </a:r>
            <a:r>
              <a:rPr lang="en-US" sz="2400" i="1" dirty="0" smtClean="0"/>
              <a:t>Example: Y</a:t>
            </a:r>
            <a:r>
              <a:rPr lang="en-US" sz="2400" dirty="0" smtClean="0"/>
              <a:t>ou rate a factory worker on quality, quantity, dependability, teamwork and safety. Quality is poor, but you rate it average because of the “glow” from the other categories, all rated above average.</a:t>
            </a:r>
          </a:p>
          <a:p>
            <a:pPr marL="457200" indent="-457200"/>
            <a:r>
              <a:rPr lang="en-US" sz="2400" b="1" dirty="0" smtClean="0"/>
              <a:t>Final tip: </a:t>
            </a:r>
            <a:r>
              <a:rPr lang="en-US" sz="2400" dirty="0" smtClean="0"/>
              <a:t>To determine if you inflate reviews, ask yourself the following questions: Who are my worst performers? Knowing what I know about them, would I hire them again? Do their reviews reflect their true performance?</a:t>
            </a:r>
            <a:endParaRPr lang="en-US" sz="24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380999"/>
          </a:xfrm>
        </p:spPr>
        <p:txBody>
          <a:bodyPr>
            <a:normAutofit fontScale="90000"/>
          </a:bodyPr>
          <a:lstStyle/>
          <a:p>
            <a:r>
              <a:rPr lang="en-US" sz="3200" dirty="0" smtClean="0"/>
              <a:t>                                           </a:t>
            </a:r>
            <a:endParaRPr lang="en-US" sz="3200" dirty="0"/>
          </a:p>
        </p:txBody>
      </p:sp>
      <p:sp>
        <p:nvSpPr>
          <p:cNvPr id="3" name="Subtitle 2"/>
          <p:cNvSpPr>
            <a:spLocks noGrp="1"/>
          </p:cNvSpPr>
          <p:nvPr>
            <p:ph type="subTitle" idx="1"/>
          </p:nvPr>
        </p:nvSpPr>
        <p:spPr>
          <a:xfrm>
            <a:off x="1371600" y="1066800"/>
            <a:ext cx="6400800" cy="5105400"/>
          </a:xfrm>
        </p:spPr>
        <p:txBody>
          <a:bodyPr>
            <a:normAutofit fontScale="92500" lnSpcReduction="20000"/>
          </a:bodyPr>
          <a:lstStyle/>
          <a:p>
            <a:pPr marL="457200" indent="-457200"/>
            <a:r>
              <a:rPr lang="en-US" sz="2400" b="1" dirty="0" smtClean="0">
                <a:solidFill>
                  <a:schemeClr val="tx1"/>
                </a:solidFill>
              </a:rPr>
              <a:t>Case Study: Liability time bombs in job reviews</a:t>
            </a:r>
          </a:p>
          <a:p>
            <a:pPr marL="457200" indent="-457200"/>
            <a:r>
              <a:rPr lang="en-US" sz="2400" dirty="0" smtClean="0">
                <a:solidFill>
                  <a:schemeClr val="tx1"/>
                </a:solidFill>
              </a:rPr>
              <a:t>Reviews should cite specific, well-documented examples of behaviors (pro and con). They shouldn’t use vague terms, such as “bad attitude” or “lazy”. Here are excerpts from actual federal government employee reviews that use funny, but legally explosive, language:</a:t>
            </a:r>
          </a:p>
          <a:p>
            <a:pPr marL="457200" indent="-457200" algn="l">
              <a:buFont typeface="Courier New" pitchFamily="49" charset="0"/>
              <a:buChar char="o"/>
            </a:pPr>
            <a:r>
              <a:rPr lang="en-US" sz="2400" dirty="0" smtClean="0">
                <a:solidFill>
                  <a:schemeClr val="tx1"/>
                </a:solidFill>
              </a:rPr>
              <a:t>“she has delusions of adequacy”</a:t>
            </a:r>
          </a:p>
          <a:p>
            <a:pPr marL="457200" indent="-457200" algn="l">
              <a:buFont typeface="Courier New" pitchFamily="49" charset="0"/>
              <a:buChar char="o"/>
            </a:pPr>
            <a:r>
              <a:rPr lang="en-US" sz="2400" dirty="0" smtClean="0">
                <a:solidFill>
                  <a:schemeClr val="tx1"/>
                </a:solidFill>
              </a:rPr>
              <a:t>“I wouldn’t allow this employee to breed”</a:t>
            </a:r>
          </a:p>
          <a:p>
            <a:pPr marL="457200" indent="-457200" algn="l">
              <a:buFont typeface="Courier New" pitchFamily="49" charset="0"/>
              <a:buChar char="o"/>
            </a:pPr>
            <a:r>
              <a:rPr lang="en-US" sz="2400" dirty="0" smtClean="0">
                <a:solidFill>
                  <a:schemeClr val="tx1"/>
                </a:solidFill>
              </a:rPr>
              <a:t>“He would argue with a signpost”</a:t>
            </a:r>
          </a:p>
          <a:p>
            <a:pPr marL="457200" indent="-457200" algn="l">
              <a:buFont typeface="Courier New" pitchFamily="49" charset="0"/>
              <a:buChar char="o"/>
            </a:pPr>
            <a:r>
              <a:rPr lang="en-US" sz="2400" dirty="0" smtClean="0">
                <a:solidFill>
                  <a:schemeClr val="tx1"/>
                </a:solidFill>
              </a:rPr>
              <a:t>“When his IQ reaches 50, he should sell”</a:t>
            </a:r>
          </a:p>
          <a:p>
            <a:pPr marL="457200" indent="-457200" algn="l">
              <a:buFont typeface="Courier New" pitchFamily="49" charset="0"/>
              <a:buChar char="o"/>
            </a:pPr>
            <a:r>
              <a:rPr lang="en-US" sz="2400" dirty="0" smtClean="0">
                <a:solidFill>
                  <a:schemeClr val="tx1"/>
                </a:solidFill>
              </a:rPr>
              <a:t>“He brings a lot of joy when he leaves the room”</a:t>
            </a:r>
          </a:p>
          <a:p>
            <a:pPr marL="457200" indent="-457200" algn="l">
              <a:buFont typeface="Courier New" pitchFamily="49" charset="0"/>
              <a:buChar char="o"/>
            </a:pPr>
            <a:r>
              <a:rPr lang="en-US" sz="2400" dirty="0" smtClean="0">
                <a:solidFill>
                  <a:schemeClr val="tx1"/>
                </a:solidFill>
              </a:rPr>
              <a:t>“if he were anymore stupid, he’d have to be watered”.</a:t>
            </a:r>
          </a:p>
          <a:p>
            <a:pPr marL="457200" indent="-457200" algn="l">
              <a:buFont typeface="Courier New" pitchFamily="49" charset="0"/>
              <a:buChar char="o"/>
            </a:pPr>
            <a:endParaRPr lang="en-US" sz="2400" dirty="0" smtClean="0"/>
          </a:p>
          <a:p>
            <a:pPr marL="457200" indent="-457200">
              <a:buFont typeface="Courier New" pitchFamily="49" charset="0"/>
              <a:buChar char="o"/>
            </a:pP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533399"/>
          </a:xfrm>
        </p:spPr>
        <p:txBody>
          <a:bodyPr>
            <a:normAutofit/>
          </a:bodyPr>
          <a:lstStyle/>
          <a:p>
            <a:r>
              <a:rPr lang="en-US" sz="2400" b="1" dirty="0" smtClean="0">
                <a:effectLst>
                  <a:outerShdw blurRad="38100" dist="38100" dir="2700000" algn="tl">
                    <a:srgbClr val="000000">
                      <a:alpha val="43137"/>
                    </a:srgbClr>
                  </a:outerShdw>
                </a:effectLst>
              </a:rPr>
              <a:t>Performance review examples and tips # 9</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752600"/>
            <a:ext cx="6400800" cy="3886200"/>
          </a:xfrm>
        </p:spPr>
        <p:txBody>
          <a:bodyPr>
            <a:normAutofit fontScale="85000" lnSpcReduction="20000"/>
          </a:bodyPr>
          <a:lstStyle/>
          <a:p>
            <a:r>
              <a:rPr lang="en-US" b="1" dirty="0" smtClean="0">
                <a:effectLst>
                  <a:outerShdw blurRad="38100" dist="38100" dir="2700000" algn="tl">
                    <a:srgbClr val="000000">
                      <a:alpha val="43137"/>
                    </a:srgbClr>
                  </a:outerShdw>
                </a:effectLst>
              </a:rPr>
              <a:t>Incorporating an employee self-review </a:t>
            </a:r>
            <a:r>
              <a:rPr lang="en-US" dirty="0" smtClean="0">
                <a:solidFill>
                  <a:schemeClr val="tx1"/>
                </a:solidFill>
              </a:rPr>
              <a:t>By</a:t>
            </a:r>
            <a:r>
              <a:rPr lang="en-US" dirty="0" smtClean="0"/>
              <a:t> </a:t>
            </a:r>
            <a:r>
              <a:rPr lang="en-US" b="1" dirty="0" smtClean="0">
                <a:solidFill>
                  <a:schemeClr val="tx1"/>
                </a:solidFill>
              </a:rPr>
              <a:t>Paul</a:t>
            </a:r>
            <a:r>
              <a:rPr lang="en-US" b="1" dirty="0" smtClean="0"/>
              <a:t> </a:t>
            </a:r>
            <a:r>
              <a:rPr lang="en-US" b="1" dirty="0" err="1" smtClean="0">
                <a:solidFill>
                  <a:schemeClr val="tx1"/>
                </a:solidFill>
              </a:rPr>
              <a:t>Falcone</a:t>
            </a:r>
            <a:r>
              <a:rPr lang="en-US" b="1" dirty="0" smtClean="0">
                <a:solidFill>
                  <a:schemeClr val="tx1"/>
                </a:solidFill>
              </a:rPr>
              <a:t>.</a:t>
            </a:r>
          </a:p>
          <a:p>
            <a:r>
              <a:rPr lang="en-US" sz="2400" dirty="0" smtClean="0">
                <a:solidFill>
                  <a:schemeClr val="tx1">
                    <a:lumMod val="65000"/>
                    <a:lumOff val="35000"/>
                  </a:schemeClr>
                </a:solidFill>
              </a:rPr>
              <a:t>Drafting performance reviews is always a daunting task for supervisors, for many legitimate reasons: Judging other’s work often appears exceptionally perception-driven (vs. fact-driven), and providing honest feedback is potentially confrontational. Plus, if you overinflate grades, you create a record that may not withstand legal scrutiny if you later want to terminate or discipline the employee.</a:t>
            </a:r>
          </a:p>
          <a:p>
            <a:r>
              <a:rPr lang="en-US" sz="2400" dirty="0" smtClean="0">
                <a:solidFill>
                  <a:schemeClr val="tx1">
                    <a:lumMod val="65000"/>
                    <a:lumOff val="35000"/>
                  </a:schemeClr>
                </a:solidFill>
              </a:rPr>
              <a:t>In reality, it doesn’t need to be that way. One simple way to reinvent performance appraisals is to shift the responsibility for initial evaluations back to your employees. </a:t>
            </a:r>
            <a:endParaRPr lang="en-US" sz="2400" dirty="0">
              <a:solidFill>
                <a:schemeClr val="tx1">
                  <a:lumMod val="65000"/>
                  <a:lumOff val="35000"/>
                </a:schemeClr>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799"/>
          </a:xfrm>
        </p:spPr>
        <p:txBody>
          <a:bodyPr>
            <a:normAutofit/>
          </a:bodyPr>
          <a:lstStyle/>
          <a:p>
            <a:r>
              <a:rPr lang="en-US" sz="3200" dirty="0" smtClean="0"/>
              <a:t>                                    </a:t>
            </a:r>
            <a:endParaRPr lang="en-US" sz="3200" dirty="0"/>
          </a:p>
        </p:txBody>
      </p:sp>
      <p:sp>
        <p:nvSpPr>
          <p:cNvPr id="3" name="Subtitle 2"/>
          <p:cNvSpPr>
            <a:spLocks noGrp="1"/>
          </p:cNvSpPr>
          <p:nvPr>
            <p:ph type="subTitle" idx="1"/>
          </p:nvPr>
        </p:nvSpPr>
        <p:spPr>
          <a:xfrm>
            <a:off x="1371600" y="381000"/>
            <a:ext cx="7162800" cy="5638800"/>
          </a:xfrm>
        </p:spPr>
        <p:txBody>
          <a:bodyPr>
            <a:noAutofit/>
          </a:bodyPr>
          <a:lstStyle/>
          <a:p>
            <a:pPr algn="l"/>
            <a:r>
              <a:rPr lang="en-US" sz="2400" dirty="0" smtClean="0">
                <a:solidFill>
                  <a:schemeClr val="tx1">
                    <a:lumMod val="65000"/>
                    <a:lumOff val="35000"/>
                  </a:schemeClr>
                </a:solidFill>
              </a:rPr>
              <a:t>If you ask workers to grade themselves, you will find (more than likely) that they are harder on themselves than you’d ever be! And this, more than any other exercise throughout the year, may place you and your supervisors in the roles of career mentors and coaches rather than unilateral decision-makers and disciplinarians.</a:t>
            </a:r>
          </a:p>
          <a:p>
            <a:pPr algn="l"/>
            <a:r>
              <a:rPr lang="en-US" sz="2400" b="1" dirty="0" smtClean="0">
                <a:solidFill>
                  <a:schemeClr val="tx1">
                    <a:lumMod val="65000"/>
                    <a:lumOff val="35000"/>
                  </a:schemeClr>
                </a:solidFill>
              </a:rPr>
              <a:t>Logistics:  </a:t>
            </a:r>
            <a:r>
              <a:rPr lang="en-US" sz="2400" dirty="0" smtClean="0">
                <a:solidFill>
                  <a:schemeClr val="tx1">
                    <a:lumMod val="65000"/>
                    <a:lumOff val="35000"/>
                  </a:schemeClr>
                </a:solidFill>
              </a:rPr>
              <a:t>It’s not simple about asking employees to complete a blank appraisal form. Instead, give them a separate self-evaluation form that allows them to recap their achievements, identify their shortcomings and initiate discussions regarding their future development. A basic self-evaluation form asks three core questions:</a:t>
            </a:r>
            <a:endParaRPr lang="en-US" sz="2400" dirty="0">
              <a:solidFill>
                <a:schemeClr val="tx1">
                  <a:lumMod val="65000"/>
                  <a:lumOff val="35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80999"/>
          </a:xfrm>
        </p:spPr>
        <p:txBody>
          <a:bodyPr>
            <a:normAutofit fontScale="90000"/>
          </a:bodyPr>
          <a:lstStyle/>
          <a:p>
            <a:r>
              <a:rPr lang="en-US" sz="3200" dirty="0" smtClean="0"/>
              <a:t>                                    </a:t>
            </a:r>
            <a:endParaRPr lang="en-US" sz="3200" dirty="0"/>
          </a:p>
        </p:txBody>
      </p:sp>
      <p:sp>
        <p:nvSpPr>
          <p:cNvPr id="3" name="Subtitle 2"/>
          <p:cNvSpPr>
            <a:spLocks noGrp="1"/>
          </p:cNvSpPr>
          <p:nvPr>
            <p:ph type="subTitle" idx="1"/>
          </p:nvPr>
        </p:nvSpPr>
        <p:spPr>
          <a:xfrm>
            <a:off x="1371600" y="914400"/>
            <a:ext cx="6629400" cy="5334000"/>
          </a:xfrm>
        </p:spPr>
        <p:txBody>
          <a:bodyPr>
            <a:noAutofit/>
          </a:bodyPr>
          <a:lstStyle/>
          <a:p>
            <a:pPr marL="457200" indent="-457200" algn="l">
              <a:buAutoNum type="arabicPeriod"/>
            </a:pPr>
            <a:r>
              <a:rPr lang="en-US" sz="2400" b="1" dirty="0" smtClean="0">
                <a:solidFill>
                  <a:schemeClr val="tx1">
                    <a:lumMod val="65000"/>
                    <a:lumOff val="35000"/>
                  </a:schemeClr>
                </a:solidFill>
              </a:rPr>
              <a:t>“How do you feel you have performed throughout the review period?” </a:t>
            </a:r>
            <a:r>
              <a:rPr lang="en-US" sz="2400" dirty="0" smtClean="0">
                <a:solidFill>
                  <a:schemeClr val="tx1">
                    <a:lumMod val="65000"/>
                    <a:lumOff val="35000"/>
                  </a:schemeClr>
                </a:solidFill>
              </a:rPr>
              <a:t>You could likewise ask, “Why is our company a better place for your having worked here? Or “What have you specifically accomplished in terms of increasing revenue, decreasing expenses or saving time?” </a:t>
            </a:r>
          </a:p>
          <a:p>
            <a:pPr marL="457200" indent="-457200" algn="l"/>
            <a:r>
              <a:rPr lang="en-US" sz="2400" b="1" dirty="0" smtClean="0">
                <a:solidFill>
                  <a:schemeClr val="tx1">
                    <a:lumMod val="65000"/>
                    <a:lumOff val="35000"/>
                  </a:schemeClr>
                </a:solidFill>
              </a:rPr>
              <a:t>2. “which performance areas do you wish to develop?” </a:t>
            </a:r>
            <a:r>
              <a:rPr lang="en-US" sz="2400" dirty="0" smtClean="0">
                <a:solidFill>
                  <a:schemeClr val="tx1">
                    <a:lumMod val="65000"/>
                    <a:lumOff val="35000"/>
                  </a:schemeClr>
                </a:solidFill>
              </a:rPr>
              <a:t>Or, “what can I, as your supervisor, do to help you in terms of providing you with increased structure, direction and feedback, to help you build your skills and strengthen your overall performance?”</a:t>
            </a:r>
          </a:p>
          <a:p>
            <a:pPr marL="457200" indent="-457200" algn="l"/>
            <a:endParaRPr lang="en-US" sz="2400" dirty="0" smtClean="0">
              <a:solidFill>
                <a:schemeClr val="tx1">
                  <a:lumMod val="65000"/>
                  <a:lumOff val="35000"/>
                </a:schemeClr>
              </a:solidFill>
            </a:endParaRPr>
          </a:p>
          <a:p>
            <a:pPr marL="457200" indent="-457200"/>
            <a:endParaRPr lang="en-US" sz="2400" b="1" dirty="0">
              <a:solidFill>
                <a:schemeClr val="tx1">
                  <a:lumMod val="65000"/>
                  <a:lumOff val="35000"/>
                </a:scheme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799"/>
          </a:xfrm>
        </p:spPr>
        <p:txBody>
          <a:bodyPr>
            <a:normAutofit/>
          </a:bodyPr>
          <a:lstStyle/>
          <a:p>
            <a:r>
              <a:rPr lang="en-US" sz="3200" dirty="0" smtClean="0"/>
              <a:t>                                    </a:t>
            </a:r>
            <a:endParaRPr lang="en-US" sz="3200" dirty="0"/>
          </a:p>
        </p:txBody>
      </p:sp>
      <p:sp>
        <p:nvSpPr>
          <p:cNvPr id="3" name="Subtitle 2"/>
          <p:cNvSpPr>
            <a:spLocks noGrp="1"/>
          </p:cNvSpPr>
          <p:nvPr>
            <p:ph type="subTitle" idx="1"/>
          </p:nvPr>
        </p:nvSpPr>
        <p:spPr>
          <a:xfrm>
            <a:off x="1371600" y="990600"/>
            <a:ext cx="6400800" cy="5257800"/>
          </a:xfrm>
        </p:spPr>
        <p:txBody>
          <a:bodyPr>
            <a:noAutofit/>
          </a:bodyPr>
          <a:lstStyle/>
          <a:p>
            <a:pPr marL="457200" indent="-457200" algn="l"/>
            <a:r>
              <a:rPr lang="en-US" sz="2400" dirty="0" smtClean="0">
                <a:solidFill>
                  <a:schemeClr val="tx1">
                    <a:lumMod val="65000"/>
                    <a:lumOff val="35000"/>
                  </a:schemeClr>
                </a:solidFill>
              </a:rPr>
              <a:t>3. </a:t>
            </a:r>
            <a:r>
              <a:rPr lang="en-US" sz="2400" b="1" dirty="0" smtClean="0">
                <a:solidFill>
                  <a:schemeClr val="tx1">
                    <a:lumMod val="65000"/>
                    <a:lumOff val="35000"/>
                  </a:schemeClr>
                </a:solidFill>
              </a:rPr>
              <a:t>“What are your goals for the upcoming review period”, </a:t>
            </a:r>
            <a:r>
              <a:rPr lang="en-US" sz="2400" dirty="0" smtClean="0">
                <a:solidFill>
                  <a:schemeClr val="tx1">
                    <a:lumMod val="65000"/>
                    <a:lumOff val="35000"/>
                  </a:schemeClr>
                </a:solidFill>
              </a:rPr>
              <a:t>and what are the measurable outcomes so that you’ll know that you’ve reached those goals?”.</a:t>
            </a:r>
          </a:p>
          <a:p>
            <a:pPr marL="457200" indent="-457200" algn="l"/>
            <a:r>
              <a:rPr lang="en-US" sz="2400" dirty="0" smtClean="0">
                <a:solidFill>
                  <a:schemeClr val="tx1">
                    <a:lumMod val="65000"/>
                    <a:lumOff val="35000"/>
                  </a:schemeClr>
                </a:solidFill>
              </a:rPr>
              <a:t>If you’re hesitant about rolling this out because you’re afraid employees will rank themselves higher than supervisors would, remember that the employee self-review form merely opens up an avenue for discussion.</a:t>
            </a:r>
          </a:p>
          <a:p>
            <a:pPr marL="457200" indent="-457200" algn="l"/>
            <a:r>
              <a:rPr lang="en-US" sz="2400" dirty="0" smtClean="0">
                <a:solidFill>
                  <a:schemeClr val="tx1">
                    <a:lumMod val="65000"/>
                    <a:lumOff val="35000"/>
                  </a:schemeClr>
                </a:solidFill>
              </a:rPr>
              <a:t>If you have an employee who feels he’s a stellar performer while you feel he’s a laggard, this exercise will allow you to discuss the differences in your perception:</a:t>
            </a:r>
          </a:p>
          <a:p>
            <a:pPr marL="457200" indent="-457200" algn="l"/>
            <a:endParaRPr lang="en-US" sz="2400" dirty="0" smtClean="0">
              <a:solidFill>
                <a:schemeClr val="tx1">
                  <a:lumMod val="65000"/>
                  <a:lumOff val="35000"/>
                </a:schemeClr>
              </a:solidFill>
            </a:endParaRPr>
          </a:p>
          <a:p>
            <a:pPr marL="457200" indent="-457200"/>
            <a:endParaRPr lang="en-US" sz="2400" b="1" dirty="0">
              <a:solidFill>
                <a:schemeClr val="tx1">
                  <a:lumMod val="65000"/>
                  <a:lumOff val="35000"/>
                </a:schemeClr>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799"/>
          </a:xfrm>
        </p:spPr>
        <p:txBody>
          <a:bodyPr>
            <a:normAutofit/>
          </a:bodyPr>
          <a:lstStyle/>
          <a:p>
            <a:r>
              <a:rPr lang="en-US" sz="3200" dirty="0" smtClean="0"/>
              <a:t>                                    </a:t>
            </a:r>
            <a:endParaRPr lang="en-US" sz="3200" dirty="0"/>
          </a:p>
        </p:txBody>
      </p:sp>
      <p:sp>
        <p:nvSpPr>
          <p:cNvPr id="3" name="Subtitle 2"/>
          <p:cNvSpPr>
            <a:spLocks noGrp="1"/>
          </p:cNvSpPr>
          <p:nvPr>
            <p:ph type="subTitle" idx="1"/>
          </p:nvPr>
        </p:nvSpPr>
        <p:spPr>
          <a:xfrm>
            <a:off x="1371600" y="990600"/>
            <a:ext cx="6400800" cy="5257800"/>
          </a:xfrm>
        </p:spPr>
        <p:txBody>
          <a:bodyPr>
            <a:noAutofit/>
          </a:bodyPr>
          <a:lstStyle/>
          <a:p>
            <a:pPr marL="457200" indent="-457200" algn="l"/>
            <a:r>
              <a:rPr lang="en-US" sz="2400" dirty="0" smtClean="0">
                <a:solidFill>
                  <a:schemeClr val="tx1">
                    <a:lumMod val="65000"/>
                    <a:lumOff val="35000"/>
                  </a:schemeClr>
                </a:solidFill>
              </a:rPr>
              <a:t>Say, “Sam, I see you graded yourself as a five out of five in the area of communication. Share with me why you feel the grade you’ve given yourself is warranted. Then tell me how you feel I might grade you in that area and why.”</a:t>
            </a:r>
          </a:p>
          <a:p>
            <a:pPr marL="457200" indent="-457200" algn="l"/>
            <a:r>
              <a:rPr lang="en-US" sz="2400" dirty="0" smtClean="0">
                <a:solidFill>
                  <a:schemeClr val="tx1">
                    <a:lumMod val="65000"/>
                    <a:lumOff val="35000"/>
                  </a:schemeClr>
                </a:solidFill>
              </a:rPr>
              <a:t>With such a simple tool in hand, you save time, allow your employees to motivate themselves and erode absolutely none of your power or control as a supervisor. And you may just find that everyone involved is empowered and invited to assume responsibility for his or her own career progression.</a:t>
            </a:r>
          </a:p>
          <a:p>
            <a:pPr marL="457200" indent="-457200"/>
            <a:endParaRPr lang="en-US" sz="2400" b="1" dirty="0">
              <a:solidFill>
                <a:schemeClr val="tx1">
                  <a:lumMod val="65000"/>
                  <a:lumOff val="3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effectLst>
                  <a:outerShdw blurRad="38100" dist="38100" dir="2700000" algn="tl">
                    <a:srgbClr val="000000">
                      <a:alpha val="43137"/>
                    </a:srgbClr>
                  </a:outerShdw>
                </a:effectLst>
              </a:rPr>
              <a:t>Performance review examples and tips # 1</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idx="1"/>
          </p:nvPr>
        </p:nvSpPr>
        <p:spPr/>
        <p:txBody>
          <a:bodyPr>
            <a:normAutofit/>
          </a:bodyPr>
          <a:lstStyle/>
          <a:p>
            <a:r>
              <a:rPr lang="en-US" sz="2800" b="1" dirty="0" smtClean="0"/>
              <a:t>Use performance logs to simplify employee reviews.</a:t>
            </a:r>
          </a:p>
          <a:p>
            <a:r>
              <a:rPr lang="en-US" sz="2800" dirty="0" smtClean="0"/>
              <a:t>It happens to every manager: You sit down to prepare a staff member’s review and realize you can remember only what the person has done the past few weeks. </a:t>
            </a:r>
          </a:p>
          <a:p>
            <a:r>
              <a:rPr lang="en-US" sz="2800" dirty="0" smtClean="0"/>
              <a:t>Or, you allow only a single incident (good or bad) to color your assessment. </a:t>
            </a:r>
          </a:p>
          <a:p>
            <a:r>
              <a:rPr lang="en-US" dirty="0" smtClean="0"/>
              <a:t>Assessment and evaluation must be fair and realistic</a:t>
            </a:r>
            <a:endParaRPr lang="en-US" sz="2800" dirty="0" smtClean="0"/>
          </a:p>
          <a:p>
            <a:endParaRPr lang="en-US" sz="28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609599"/>
          </a:xfrm>
        </p:spPr>
        <p:txBody>
          <a:bodyPr>
            <a:normAutofit/>
          </a:bodyPr>
          <a:lstStyle/>
          <a:p>
            <a:r>
              <a:rPr lang="en-US" sz="2400" b="1" dirty="0" smtClean="0">
                <a:effectLst>
                  <a:outerShdw blurRad="38100" dist="38100" dir="2700000" algn="tl">
                    <a:srgbClr val="000000">
                      <a:alpha val="43137"/>
                    </a:srgbClr>
                  </a:outerShdw>
                </a:effectLst>
              </a:rPr>
              <a:t>Performance review examples and tips # 10</a:t>
            </a:r>
            <a:endParaRPr lang="en-US" sz="2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43000" y="1676400"/>
            <a:ext cx="6858000" cy="4343400"/>
          </a:xfrm>
        </p:spPr>
        <p:txBody>
          <a:bodyPr>
            <a:noAutofit/>
          </a:bodyPr>
          <a:lstStyle/>
          <a:p>
            <a:r>
              <a:rPr lang="en-US" sz="2000" b="1" dirty="0" smtClean="0"/>
              <a:t>Sample performance review</a:t>
            </a:r>
          </a:p>
          <a:p>
            <a:pPr algn="l"/>
            <a:r>
              <a:rPr lang="en-US" sz="2000" dirty="0" smtClean="0"/>
              <a:t>Several employee performance software programs on the market today can make reviews less taxing and ensure that your written appraisals are consistent, comprehensive and appropriate.</a:t>
            </a:r>
          </a:p>
          <a:p>
            <a:pPr algn="l"/>
            <a:r>
              <a:rPr lang="en-US" sz="2000" i="1" dirty="0" smtClean="0"/>
              <a:t>Performance Now! </a:t>
            </a:r>
            <a:r>
              <a:rPr lang="en-US" sz="2000" dirty="0" smtClean="0"/>
              <a:t>By knowledge point (</a:t>
            </a:r>
            <a:r>
              <a:rPr lang="en-US" sz="2000" dirty="0" smtClean="0">
                <a:hlinkClick r:id="rId2"/>
              </a:rPr>
              <a:t>www.knowledgepoint.com</a:t>
            </a:r>
            <a:r>
              <a:rPr lang="en-US" sz="2000" dirty="0" smtClean="0"/>
              <a:t>) is one example of how employee performance software can help you enhance your performance review procedures. Menu-driven and flexible, </a:t>
            </a:r>
            <a:r>
              <a:rPr lang="en-US" sz="2000" i="1" dirty="0" smtClean="0"/>
              <a:t>performance Now! </a:t>
            </a:r>
            <a:r>
              <a:rPr lang="en-US" sz="2000" dirty="0" smtClean="0"/>
              <a:t>Makes it easier to do employee performance rating on a variety of measures, document employee behavior, substantiate your ratings and create written appraisals that are meaningful and legally sound. The following employee review sample was created using </a:t>
            </a:r>
            <a:r>
              <a:rPr lang="en-US" sz="2000" i="1" dirty="0" smtClean="0"/>
              <a:t>Performance Now!</a:t>
            </a:r>
            <a:endParaRPr lang="en-US" sz="2000" i="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a:bodyPr>
          <a:lstStyle/>
          <a:p>
            <a:r>
              <a:rPr lang="en-US" sz="2400" b="1" dirty="0" smtClean="0"/>
              <a:t>National Publishing Company Performance Review</a:t>
            </a:r>
          </a:p>
          <a:p>
            <a:pPr algn="l"/>
            <a:r>
              <a:rPr lang="en-US" sz="2400" dirty="0" smtClean="0"/>
              <a:t>Employee Name:	David R. Jones</a:t>
            </a:r>
          </a:p>
          <a:p>
            <a:pPr algn="l"/>
            <a:r>
              <a:rPr lang="en-US" sz="2400" dirty="0" smtClean="0"/>
              <a:t>Job Title:		Production Assistant</a:t>
            </a:r>
          </a:p>
          <a:p>
            <a:pPr algn="l"/>
            <a:r>
              <a:rPr lang="en-US" sz="2400" dirty="0" smtClean="0"/>
              <a:t>Department:		Production</a:t>
            </a:r>
          </a:p>
          <a:p>
            <a:pPr algn="l"/>
            <a:r>
              <a:rPr lang="en-US" sz="2400" dirty="0" smtClean="0"/>
              <a:t>Date of Review:	 5/1/08</a:t>
            </a:r>
          </a:p>
          <a:p>
            <a:pPr algn="l"/>
            <a:r>
              <a:rPr lang="en-US" sz="2400" dirty="0" smtClean="0"/>
              <a:t>Date of Hire: 		3/31/07</a:t>
            </a:r>
          </a:p>
          <a:p>
            <a:pPr algn="l"/>
            <a:r>
              <a:rPr lang="en-US" sz="2400" dirty="0" smtClean="0"/>
              <a:t>Reviewer Name:	Jane Smith</a:t>
            </a:r>
          </a:p>
          <a:p>
            <a:pPr algn="l"/>
            <a:r>
              <a:rPr lang="en-US" sz="2400" dirty="0" smtClean="0"/>
              <a:t>Reviewer Title:	Production Manager</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fontScale="85000" lnSpcReduction="10000"/>
          </a:bodyPr>
          <a:lstStyle/>
          <a:p>
            <a:pPr algn="l"/>
            <a:r>
              <a:rPr lang="en-US" sz="2000" b="1" dirty="0" smtClean="0"/>
              <a:t>PERFORMANCE ELEMENTS</a:t>
            </a:r>
          </a:p>
          <a:p>
            <a:pPr algn="l"/>
            <a:r>
              <a:rPr lang="en-US" sz="2000" b="1" dirty="0" smtClean="0"/>
              <a:t>Quantity	</a:t>
            </a:r>
            <a:r>
              <a:rPr lang="en-US" sz="2000" dirty="0" smtClean="0"/>
              <a:t>		</a:t>
            </a:r>
            <a:r>
              <a:rPr lang="en-US" sz="2000" b="1" dirty="0" smtClean="0"/>
              <a:t>Needs improvement</a:t>
            </a:r>
          </a:p>
          <a:p>
            <a:pPr algn="l"/>
            <a:r>
              <a:rPr lang="en-US" sz="2000" dirty="0" smtClean="0"/>
              <a:t>Dave regularly produces a normal amount of work, and he demonstrates a commitment to increasing productivity. However, it sometimes takes him longer than satisfactory to complete work and he too often misses deadlines. Dave works more slowly than the position requires and he does not always achieve his established goals.</a:t>
            </a:r>
          </a:p>
          <a:p>
            <a:pPr algn="l"/>
            <a:r>
              <a:rPr lang="en-US" sz="2000" b="1" dirty="0" smtClean="0"/>
              <a:t>Quality	</a:t>
            </a:r>
            <a:r>
              <a:rPr lang="en-US" sz="2000" dirty="0" smtClean="0"/>
              <a:t>		</a:t>
            </a:r>
            <a:r>
              <a:rPr lang="en-US" sz="2000" b="1" dirty="0" smtClean="0"/>
              <a:t>Meets Job requirements</a:t>
            </a:r>
          </a:p>
          <a:p>
            <a:pPr algn="l"/>
            <a:r>
              <a:rPr lang="en-US" sz="2000" dirty="0" smtClean="0"/>
              <a:t>Dave displays a strong dedication and commitment to excellence. He works hard to improve quality in his own work and promotes quality awareness throughout the organization. The work he produces meets standards for accuracy and completeness. Dave applies the feedback he receives to improve his performance and he monitors his work to meet quality standards.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a:bodyPr>
          <a:lstStyle/>
          <a:p>
            <a:pPr algn="l"/>
            <a:r>
              <a:rPr lang="en-US" sz="2000" b="1" dirty="0" smtClean="0"/>
              <a:t>Job Knowledge	</a:t>
            </a:r>
            <a:r>
              <a:rPr lang="en-US" sz="2000" dirty="0" smtClean="0"/>
              <a:t>	</a:t>
            </a:r>
            <a:r>
              <a:rPr lang="en-US" sz="2000" b="1" dirty="0" smtClean="0"/>
              <a:t>Exceeds job requirements</a:t>
            </a:r>
          </a:p>
          <a:p>
            <a:pPr algn="l"/>
            <a:r>
              <a:rPr lang="en-US" sz="2000" dirty="0" smtClean="0"/>
              <a:t>Dave demonstrates significant expertise at his job because of his in-depth knowledge and skills. He is an exceptionally fast learner and able to quickly put new skills to use. He reads and researches extensively, staying on top of current developments that might impact his field. Dave displays a better than usual understanding of the interrelationship between his job and the jobs of others. He effectively uses the resources and tools available to him. However, he needs slightly more supervision than he should to fulfill the responsibilities of </a:t>
            </a:r>
            <a:r>
              <a:rPr lang="en-US" sz="2000" smtClean="0"/>
              <a:t>his job. </a:t>
            </a:r>
            <a:endParaRPr lang="en-US"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fontScale="85000" lnSpcReduction="10000"/>
          </a:bodyPr>
          <a:lstStyle/>
          <a:p>
            <a:pPr algn="l"/>
            <a:r>
              <a:rPr lang="en-US" sz="2000" b="1" dirty="0" smtClean="0"/>
              <a:t>Problem Solving	</a:t>
            </a:r>
            <a:r>
              <a:rPr lang="en-US" sz="2000" dirty="0" smtClean="0"/>
              <a:t>	            </a:t>
            </a:r>
            <a:r>
              <a:rPr lang="en-US" sz="2000" b="1" dirty="0" smtClean="0"/>
              <a:t>Meets job requirements</a:t>
            </a:r>
          </a:p>
          <a:p>
            <a:pPr algn="l"/>
            <a:r>
              <a:rPr lang="en-US" sz="2000" dirty="0" smtClean="0"/>
              <a:t>Dave identifies most problem situations within appropriate time frames. His information gathering and analysis meet the requirements of his position. Most of the time , he develops several alternative solutions to problems. He usually resolves or minimizes most problems before they grow into larger issues and he participates well in group problem-solving situations.</a:t>
            </a:r>
          </a:p>
          <a:p>
            <a:pPr algn="l"/>
            <a:r>
              <a:rPr lang="en-US" sz="2000" b="1" dirty="0" smtClean="0"/>
              <a:t>Communications				Outstanding</a:t>
            </a:r>
          </a:p>
          <a:p>
            <a:pPr algn="l"/>
            <a:r>
              <a:rPr lang="en-US" sz="2000" dirty="0" smtClean="0"/>
              <a:t>Dave displays superior verbal skills, communicating clearly, concisely and meaningful ways. He demonstrates outstanding written communications skills. He listens carefully, asks perceptive questions and quickly comprehends new or highly complex matters. Dave is extremely thorough and proactive about keeping others well informed.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fontScale="85000" lnSpcReduction="20000"/>
          </a:bodyPr>
          <a:lstStyle/>
          <a:p>
            <a:pPr algn="l"/>
            <a:r>
              <a:rPr lang="en-US" sz="2000" b="1" dirty="0" smtClean="0"/>
              <a:t>Planning &amp; Organization	</a:t>
            </a:r>
            <a:r>
              <a:rPr lang="en-US" sz="2000" dirty="0" smtClean="0"/>
              <a:t>	 </a:t>
            </a:r>
            <a:r>
              <a:rPr lang="en-US" sz="2000" b="1" dirty="0" smtClean="0"/>
              <a:t>Needs improvement</a:t>
            </a:r>
          </a:p>
          <a:p>
            <a:pPr algn="l"/>
            <a:r>
              <a:rPr lang="en-US" sz="2000" dirty="0" smtClean="0"/>
              <a:t>Dave plans ahead for additional resources. He sets measurable, realistic goals and objectives for himself. He works in an organized manner. However, Dave would be more effective if he prioritized  and planned his work better. He could make more efficient use of his time through better planning and organization. Also, Dave often has difficulty integrating changes into existing plans.</a:t>
            </a:r>
          </a:p>
          <a:p>
            <a:pPr algn="l"/>
            <a:r>
              <a:rPr lang="en-US" sz="2000" b="1" dirty="0" smtClean="0"/>
              <a:t>Cooperation		Exceeds job requirements</a:t>
            </a:r>
          </a:p>
          <a:p>
            <a:pPr algn="l"/>
            <a:r>
              <a:rPr lang="en-US" sz="2000" dirty="0" smtClean="0"/>
              <a:t>Dave is consistently tactful and considerable in his relations with others. He displays an upbeat, positive outlook and pleasant manner under even the most trying circumstances. He is always the first to offer his assistance to his co-workers and he plays a highly proactive, participative role when working in group situations. Dave is particularly successful at establishing and maintaining good relationships. He takes an active role in resolving conflicts before they get out of hand.</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fontScale="85000" lnSpcReduction="20000"/>
          </a:bodyPr>
          <a:lstStyle/>
          <a:p>
            <a:pPr algn="l"/>
            <a:r>
              <a:rPr lang="en-US" sz="2000" b="1" dirty="0" smtClean="0"/>
              <a:t>Dependability		</a:t>
            </a:r>
            <a:r>
              <a:rPr lang="en-US" sz="2000" dirty="0" smtClean="0"/>
              <a:t>	</a:t>
            </a:r>
            <a:r>
              <a:rPr lang="en-US" sz="2000" b="1" dirty="0" smtClean="0"/>
              <a:t>Meets job requirements</a:t>
            </a:r>
          </a:p>
          <a:p>
            <a:pPr algn="l"/>
            <a:r>
              <a:rPr lang="en-US" sz="2000" dirty="0" smtClean="0"/>
              <a:t>Dave responds promptly and reliably to requests for service and assistance. His dedication to the job often exceeds normal expectations. He is usually punctual and he makes an effort to schedule time off in advance. Dave has little difficulty following instructions and responding to management directions. In most situations, he assumes responsibility for his own actions and outcomes. He generally keeps his commitments without delay or follow-up.</a:t>
            </a:r>
          </a:p>
          <a:p>
            <a:pPr algn="l"/>
            <a:r>
              <a:rPr lang="en-US" sz="2000" b="1" dirty="0" smtClean="0"/>
              <a:t>SUMMARY</a:t>
            </a:r>
          </a:p>
          <a:p>
            <a:pPr algn="l"/>
            <a:r>
              <a:rPr lang="en-US" sz="2000" dirty="0" smtClean="0"/>
              <a:t>Dave has been in this position since March 31, 2007, little more than a year. During that time, he has assumed most of the essential duties of the position and only needs support on some of the more complicated aspects. His focus on quality at times interferes with his ability to meet deadlines. With increased attention to timeliness, I expect that Dave will further improve by the next review.</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57199"/>
          </a:xfrm>
        </p:spPr>
        <p:txBody>
          <a:bodyPr>
            <a:normAutofit fontScale="90000"/>
          </a:bodyPr>
          <a:lstStyle/>
          <a:p>
            <a:r>
              <a:rPr lang="en-US" sz="3200" b="1" dirty="0" smtClean="0">
                <a:effectLst>
                  <a:outerShdw blurRad="38100" dist="38100" dir="2700000" algn="tl">
                    <a:srgbClr val="000000">
                      <a:alpha val="43137"/>
                    </a:srgbClr>
                  </a:outerShdw>
                </a:effectLst>
              </a:rPr>
              <a:t>                                        </a:t>
            </a:r>
            <a:endParaRPr lang="en-US" sz="3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905000"/>
            <a:ext cx="6400800" cy="4114800"/>
          </a:xfrm>
        </p:spPr>
        <p:txBody>
          <a:bodyPr>
            <a:normAutofit lnSpcReduction="10000"/>
          </a:bodyPr>
          <a:lstStyle/>
          <a:p>
            <a:pPr algn="l"/>
            <a:r>
              <a:rPr lang="en-US" sz="2000" b="1" dirty="0" smtClean="0"/>
              <a:t>PLANS FOR IMPROVEMENT</a:t>
            </a:r>
          </a:p>
          <a:p>
            <a:pPr algn="l"/>
            <a:r>
              <a:rPr lang="en-US" sz="2000" dirty="0" smtClean="0"/>
              <a:t>Be wary of taking on responsibilities that aren’t yours. Learn to better estimate how long tasks will take. Ask for help if competing demands become overwhelming. Prioritize demands and take them one at a time. Improve planning and organizing skills. Resist handling too many tasks simultaneously. Track precisely how you spend your time.</a:t>
            </a:r>
          </a:p>
          <a:p>
            <a:pPr algn="l"/>
            <a:endParaRPr lang="en-US" sz="2000" dirty="0" smtClean="0"/>
          </a:p>
          <a:p>
            <a:pPr algn="l"/>
            <a:r>
              <a:rPr lang="en-US" sz="2000" b="1" dirty="0" smtClean="0"/>
              <a:t>Employee Acknowledgment</a:t>
            </a:r>
          </a:p>
          <a:p>
            <a:pPr algn="l"/>
            <a:r>
              <a:rPr lang="en-US" sz="1600" dirty="0" smtClean="0"/>
              <a:t>_______________________      		_______________</a:t>
            </a:r>
          </a:p>
          <a:p>
            <a:pPr algn="l"/>
            <a:r>
              <a:rPr lang="en-US" sz="1600" dirty="0" smtClean="0"/>
              <a:t>Employee Signature		         	            Date</a:t>
            </a:r>
          </a:p>
          <a:p>
            <a:pPr algn="l"/>
            <a:r>
              <a:rPr lang="en-US" sz="1600" dirty="0" smtClean="0"/>
              <a:t>_______________________		________________</a:t>
            </a:r>
          </a:p>
          <a:p>
            <a:pPr algn="l"/>
            <a:r>
              <a:rPr lang="en-US" sz="1600" dirty="0" smtClean="0"/>
              <a:t>Reviewer Signature			            Date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Good exercise</a:t>
            </a:r>
          </a:p>
          <a:p>
            <a:r>
              <a:rPr lang="en-US" dirty="0" smtClean="0"/>
              <a:t>Aims to raise up employee performance</a:t>
            </a:r>
          </a:p>
          <a:p>
            <a:r>
              <a:rPr lang="en-US" dirty="0" smtClean="0"/>
              <a:t>Must be objective</a:t>
            </a:r>
          </a:p>
          <a:p>
            <a:r>
              <a:rPr lang="en-US" dirty="0" smtClean="0"/>
              <a:t>Must be conducted with dexterity</a:t>
            </a:r>
          </a:p>
          <a:p>
            <a:r>
              <a:rPr lang="en-US" dirty="0" smtClean="0"/>
              <a:t>Must be given a study to reach the trends</a:t>
            </a:r>
          </a:p>
          <a:p>
            <a:r>
              <a:rPr lang="en-US" dirty="0" smtClean="0"/>
              <a:t>It is productive  exercise</a:t>
            </a:r>
          </a:p>
          <a:p>
            <a:r>
              <a:rPr lang="en-US" dirty="0" smtClean="0"/>
              <a:t>Train a team in </a:t>
            </a:r>
            <a:r>
              <a:rPr lang="en-US" smtClean="0"/>
              <a:t>the exercise</a:t>
            </a:r>
            <a:endParaRPr lang="en-US" dirty="0" smtClean="0"/>
          </a:p>
          <a:p>
            <a:r>
              <a:rPr lang="en-US" dirty="0" smtClean="0"/>
              <a:t>Must be done.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Create Simple logs for employees</a:t>
            </a:r>
            <a:r>
              <a:rPr lang="en-US" sz="3200" b="1" dirty="0" smtClean="0"/>
              <a:t>…                                          </a:t>
            </a:r>
            <a:endParaRPr lang="en-US" sz="3200" b="1" dirty="0"/>
          </a:p>
        </p:txBody>
      </p:sp>
      <p:sp>
        <p:nvSpPr>
          <p:cNvPr id="3" name="Subtitle 2"/>
          <p:cNvSpPr>
            <a:spLocks noGrp="1"/>
          </p:cNvSpPr>
          <p:nvPr>
            <p:ph idx="1"/>
          </p:nvPr>
        </p:nvSpPr>
        <p:spPr/>
        <p:txBody>
          <a:bodyPr>
            <a:normAutofit fontScale="92500"/>
          </a:bodyPr>
          <a:lstStyle/>
          <a:p>
            <a:r>
              <a:rPr lang="en-US" sz="2800" dirty="0" smtClean="0"/>
              <a:t>If you are relying solely on your memory to evaluate employee performance, you are making appraisal far more difficult than necessary. That is why it is better to institute a simple recording system to document employee performance.</a:t>
            </a:r>
          </a:p>
          <a:p>
            <a:r>
              <a:rPr lang="en-US" sz="2800" dirty="0" smtClean="0"/>
              <a:t>The most useful, easy-to-implement way is to create and maintain a log for each employee. Performance logs needn’t be complicated or sophisticated. They can simply be paper files in a folder or computer files. Choose whatever means you are comfortable with.</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Establish A Regular system</a:t>
            </a:r>
            <a:r>
              <a:rPr lang="en-US" sz="3200" b="1" dirty="0" smtClean="0"/>
              <a:t>…                                         </a:t>
            </a:r>
            <a:endParaRPr lang="en-US" sz="3200" b="1" dirty="0"/>
          </a:p>
        </p:txBody>
      </p:sp>
      <p:sp>
        <p:nvSpPr>
          <p:cNvPr id="3" name="Subtitle 2"/>
          <p:cNvSpPr>
            <a:spLocks noGrp="1"/>
          </p:cNvSpPr>
          <p:nvPr>
            <p:ph idx="1"/>
          </p:nvPr>
        </p:nvSpPr>
        <p:spPr/>
        <p:txBody>
          <a:bodyPr>
            <a:normAutofit/>
          </a:bodyPr>
          <a:lstStyle/>
          <a:p>
            <a:r>
              <a:rPr lang="en-US" sz="2800" dirty="0" smtClean="0"/>
              <a:t>The key is to establish a system that you will use regularly. No matter how you take notes, make sure to keep them confidential.</a:t>
            </a:r>
          </a:p>
          <a:p>
            <a:r>
              <a:rPr lang="en-US" b="1" dirty="0" smtClean="0"/>
              <a:t>Recording Performance</a:t>
            </a:r>
          </a:p>
          <a:p>
            <a:r>
              <a:rPr lang="en-US" dirty="0" smtClean="0"/>
              <a:t>For each employee you supervise, the file should include a copy of the person’s job description, job application or résumé. Then follow these steps for recording performance.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Content of the Performance </a:t>
            </a:r>
            <a:r>
              <a:rPr lang="en-US" sz="3200" b="1" dirty="0" smtClean="0"/>
              <a:t>Review…                                          </a:t>
            </a:r>
            <a:endParaRPr lang="en-US" sz="3200" b="1" dirty="0"/>
          </a:p>
        </p:txBody>
      </p:sp>
      <p:sp>
        <p:nvSpPr>
          <p:cNvPr id="3" name="Subtitle 2"/>
          <p:cNvSpPr>
            <a:spLocks noGrp="1"/>
          </p:cNvSpPr>
          <p:nvPr>
            <p:ph idx="1"/>
          </p:nvPr>
        </p:nvSpPr>
        <p:spPr/>
        <p:txBody>
          <a:bodyPr>
            <a:normAutofit/>
          </a:bodyPr>
          <a:lstStyle/>
          <a:p>
            <a:pPr marL="514350" indent="-514350" algn="l">
              <a:buNone/>
            </a:pPr>
            <a:r>
              <a:rPr lang="en-US" sz="2400" b="1" dirty="0" smtClean="0"/>
              <a:t>	1. Include positive and negative behaviors.</a:t>
            </a:r>
          </a:p>
          <a:p>
            <a:pPr marL="514350" indent="-514350" algn="l"/>
            <a:r>
              <a:rPr lang="en-US" sz="2400" dirty="0" smtClean="0"/>
              <a:t>Recording only negative incidents will unfairly bias your evaluation. Make a point to note instances of satisfactory or outstanding performance, too. One way to ensure a balanced reporting is to update employee performance logs on a regular basis, instead of waiting for a specific incident occur.</a:t>
            </a:r>
          </a:p>
          <a:p>
            <a:pPr marL="514350" indent="-514350" algn="l"/>
            <a:r>
              <a:rPr lang="en-US" sz="2400" b="1" dirty="0" smtClean="0"/>
              <a:t>2. Date each entry. </a:t>
            </a:r>
            <a:r>
              <a:rPr lang="en-US" sz="2400" dirty="0" smtClean="0"/>
              <a:t>Details such as time, date and day of the week help identify patterns that may indicate an underlying problem before it becomes more serious.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Content of a P</a:t>
            </a:r>
            <a:r>
              <a:rPr lang="en-US" sz="3200" b="1" dirty="0" smtClean="0"/>
              <a:t>erformance </a:t>
            </a:r>
            <a:r>
              <a:rPr lang="en-US" sz="3200" b="1" dirty="0" smtClean="0"/>
              <a:t>Review…                                          </a:t>
            </a:r>
            <a:endParaRPr lang="en-US" sz="3200" b="1" dirty="0"/>
          </a:p>
        </p:txBody>
      </p:sp>
      <p:sp>
        <p:nvSpPr>
          <p:cNvPr id="3" name="Subtitle 2"/>
          <p:cNvSpPr>
            <a:spLocks noGrp="1"/>
          </p:cNvSpPr>
          <p:nvPr>
            <p:ph idx="1"/>
          </p:nvPr>
        </p:nvSpPr>
        <p:spPr/>
        <p:txBody>
          <a:bodyPr>
            <a:normAutofit lnSpcReduction="10000"/>
          </a:bodyPr>
          <a:lstStyle/>
          <a:p>
            <a:pPr marL="514350" indent="-514350" algn="l"/>
            <a:r>
              <a:rPr lang="en-US" sz="2400" b="1" dirty="0" smtClean="0"/>
              <a:t>3</a:t>
            </a:r>
            <a:r>
              <a:rPr lang="en-US" sz="2400" dirty="0" smtClean="0"/>
              <a:t>. </a:t>
            </a:r>
            <a:r>
              <a:rPr lang="en-US" sz="2400" b="1" dirty="0" smtClean="0"/>
              <a:t>Write observations, not assumptions. </a:t>
            </a:r>
            <a:r>
              <a:rPr lang="en-US" sz="2400" dirty="0" smtClean="0"/>
              <a:t>In all log entries, be careful about the language you use. </a:t>
            </a:r>
          </a:p>
          <a:p>
            <a:pPr marL="514350" indent="-514350" algn="l"/>
            <a:r>
              <a:rPr lang="en-US" sz="2400" dirty="0" smtClean="0"/>
              <a:t>Performance logs can end up as evidence in a lawsuit. Your log comments should focus only on behavior that you directly observe. </a:t>
            </a:r>
          </a:p>
          <a:p>
            <a:pPr marL="514350" indent="-514350" algn="l"/>
            <a:r>
              <a:rPr lang="en-US" sz="2400" dirty="0" smtClean="0"/>
              <a:t>Don’t make assumptions about the reasons for the behavior or make judgments about an employee’s character. </a:t>
            </a:r>
          </a:p>
          <a:p>
            <a:pPr marL="514350" indent="-514350" algn="l"/>
            <a:r>
              <a:rPr lang="en-US" sz="2400" dirty="0" smtClean="0"/>
              <a:t>Keep </a:t>
            </a:r>
            <a:r>
              <a:rPr lang="en-US" sz="2400" smtClean="0"/>
              <a:t>out any </a:t>
            </a:r>
            <a:r>
              <a:rPr lang="en-US" sz="2400" dirty="0" smtClean="0"/>
              <a:t>comments that border on personal comments or that show personal prejudice.</a:t>
            </a:r>
          </a:p>
          <a:p>
            <a:pPr marL="514350" indent="-514350" algn="l"/>
            <a:r>
              <a:rPr lang="en-US" sz="2400" dirty="0" smtClean="0"/>
              <a:t> Many employee lawsuits can be quickly dismissed if performance logs can clearly demonstrate a history of performance problems leading to a firing.</a:t>
            </a:r>
            <a:endParaRPr lang="en-US" sz="24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Jean-Pierre M Tshimanga</TermName>
          <TermId xmlns="http://schemas.microsoft.com/office/infopath/2007/PartnerControls">9565e86c-8f28-4b78-976b-4e661a2ea065</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People and Organization</TermName>
          <TermId xmlns="http://schemas.microsoft.com/office/infopath/2007/PartnerControls">c13e39b6-e59b-487d-8211-8270e7a8c9a7</TermId>
        </TermInfo>
      </Terms>
    </j2a840a341ce45988eab089c2d81166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25B571-4A0C-4EDE-9126-20F6130D2FBD}"/>
</file>

<file path=customXml/itemProps2.xml><?xml version="1.0" encoding="utf-8"?>
<ds:datastoreItem xmlns:ds="http://schemas.openxmlformats.org/officeDocument/2006/customXml" ds:itemID="{EC9FA525-4807-4280-96E1-7FF24C2A481F}"/>
</file>

<file path=customXml/itemProps3.xml><?xml version="1.0" encoding="utf-8"?>
<ds:datastoreItem xmlns:ds="http://schemas.openxmlformats.org/officeDocument/2006/customXml" ds:itemID="{2E4AF464-F238-4C26-AC0E-5BC1D0F95D3B}"/>
</file>

<file path=docProps/app.xml><?xml version="1.0" encoding="utf-8"?>
<Properties xmlns="http://schemas.openxmlformats.org/officeDocument/2006/extended-properties" xmlns:vt="http://schemas.openxmlformats.org/officeDocument/2006/docPropsVTypes">
  <Template>Apex</Template>
  <TotalTime>854</TotalTime>
  <Words>4946</Words>
  <Application>Microsoft Office PowerPoint</Application>
  <PresentationFormat>On-screen Show (4:3)</PresentationFormat>
  <Paragraphs>314</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Apex</vt:lpstr>
      <vt:lpstr>10 Secrets to an Effective Performance Review                                     </vt:lpstr>
      <vt:lpstr>Introduction</vt:lpstr>
      <vt:lpstr>Introduction (Cont…)</vt:lpstr>
      <vt:lpstr>Introduction (end…)</vt:lpstr>
      <vt:lpstr>Performance review examples and tips # 1</vt:lpstr>
      <vt:lpstr>Create Simple logs for employees…                                          </vt:lpstr>
      <vt:lpstr>Establish A Regular system…                                         </vt:lpstr>
      <vt:lpstr>The Content of the Performance Review…                                          </vt:lpstr>
      <vt:lpstr>The Content of a Performance Review…                                          </vt:lpstr>
      <vt:lpstr>The Content of A Performance Review…                                          </vt:lpstr>
      <vt:lpstr>The Content of A Performance Review…                                          </vt:lpstr>
      <vt:lpstr>Performance logs: What to include and leave out                                           </vt:lpstr>
      <vt:lpstr>What not to include in Performance Logs…                                       </vt:lpstr>
      <vt:lpstr> Performance review examples and tips # 2</vt:lpstr>
      <vt:lpstr>How To Conduct Positive… </vt:lpstr>
      <vt:lpstr> The Right Place and Time</vt:lpstr>
      <vt:lpstr>Duration and Atmosphere </vt:lpstr>
      <vt:lpstr>Success depends On Your Focus</vt:lpstr>
      <vt:lpstr> Success Depends On Your Focus</vt:lpstr>
      <vt:lpstr>Focus On Improving the Employee</vt:lpstr>
      <vt:lpstr>Recognize both ups and downs… </vt:lpstr>
      <vt:lpstr> Performance review examples and tips # 3</vt:lpstr>
      <vt:lpstr>Listen to these remarks                           </vt:lpstr>
      <vt:lpstr>Performance review examples and tips # 4                           </vt:lpstr>
      <vt:lpstr>Match traits to the Job                                           </vt:lpstr>
      <vt:lpstr>Match Traits to the job                                           </vt:lpstr>
      <vt:lpstr>Match Traits to the job                                           </vt:lpstr>
      <vt:lpstr>Match Traits to the Job…                                           </vt:lpstr>
      <vt:lpstr>Match Traits to the Job…                                           </vt:lpstr>
      <vt:lpstr>Performance Review  and tips # 5</vt:lpstr>
      <vt:lpstr>A void Phrases like these Ones                                </vt:lpstr>
      <vt:lpstr>Avoid Phrases Like These Ones…               </vt:lpstr>
      <vt:lpstr>Performance review examples and tips # 6</vt:lpstr>
      <vt:lpstr>Four Steps…                           </vt:lpstr>
      <vt:lpstr>Performance Review…                                        </vt:lpstr>
      <vt:lpstr>Performance review examples and tips # 7</vt:lpstr>
      <vt:lpstr>    5 warning  signs…</vt:lpstr>
      <vt:lpstr> 5 Warning Signs…                                                    </vt:lpstr>
      <vt:lpstr>Performance review examples and tips # 8</vt:lpstr>
      <vt:lpstr>Some Hindrances                         </vt:lpstr>
      <vt:lpstr>             Some Hindrances…                                                         </vt:lpstr>
      <vt:lpstr>Some Hindrances                                           </vt:lpstr>
      <vt:lpstr>Some Hindrances                                           </vt:lpstr>
      <vt:lpstr>                                           </vt:lpstr>
      <vt:lpstr>Performance review examples and tips # 9</vt:lpstr>
      <vt:lpstr>                                    </vt:lpstr>
      <vt:lpstr>                                    </vt:lpstr>
      <vt:lpstr>                                    </vt:lpstr>
      <vt:lpstr>                                    </vt:lpstr>
      <vt:lpstr>Performance review examples and tips # 10</vt:lpstr>
      <vt:lpstr>                                        </vt:lpstr>
      <vt:lpstr>                                        </vt:lpstr>
      <vt:lpstr>                                        </vt:lpstr>
      <vt:lpstr>                                        </vt:lpstr>
      <vt:lpstr>                                        </vt:lpstr>
      <vt:lpstr>                                        </vt:lpstr>
      <vt:lpstr>                                        </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Secrets to an Effective Performance Review                                     </dc:title>
  <dc:creator>habimanae</dc:creator>
  <cp:lastModifiedBy>mulumbaj</cp:lastModifiedBy>
  <cp:revision>110</cp:revision>
  <dcterms:created xsi:type="dcterms:W3CDTF">2010-12-07T07:12:37Z</dcterms:created>
  <dcterms:modified xsi:type="dcterms:W3CDTF">2012-04-27T09:56:35Z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14;#Jean-Pierre M Tshimanga|9565e86c-8f28-4b78-976b-4e661a2ea065</vt:lpwstr>
  </property>
  <property fmtid="{D5CDD505-2E9C-101B-9397-08002B2CF9AE}" pid="4" name="CurriculumCategories">
    <vt:lpwstr>48;#People and Organization|c13e39b6-e59b-487d-8211-8270e7a8c9a7</vt:lpwstr>
  </property>
</Properties>
</file>