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0.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34.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3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93" r:id="rId27"/>
    <p:sldId id="284" r:id="rId28"/>
    <p:sldId id="292" r:id="rId29"/>
    <p:sldId id="285" r:id="rId30"/>
    <p:sldId id="286" r:id="rId31"/>
    <p:sldId id="287" r:id="rId32"/>
    <p:sldId id="288" r:id="rId33"/>
    <p:sldId id="289" r:id="rId34"/>
    <p:sldId id="290" r:id="rId35"/>
    <p:sldId id="295" r:id="rId3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711">
          <p15:clr>
            <a:srgbClr val="A4A3A4"/>
          </p15:clr>
        </p15:guide>
        <p15:guide id="2" pos="46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1" d="100"/>
          <a:sy n="121" d="100"/>
        </p:scale>
        <p:origin x="-90" y="3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6BFECD78-3C8E-49F2-8FAB-59489D168ABB}" type="datetimeFigureOut">
              <a:rPr lang="en-US" smtClean="0"/>
              <a:t>2/7/2017</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6BFECD78-3C8E-49F2-8FAB-59489D168ABB}" type="datetimeFigureOut">
              <a:rPr lang="en-US" smtClean="0"/>
              <a:t>2/7/2017</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6BFECD78-3C8E-49F2-8FAB-59489D168ABB}" type="datetimeFigureOut">
              <a:rPr lang="en-US" smtClean="0"/>
              <a:t>2/7/2017</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6BFECD78-3C8E-49F2-8FAB-59489D168ABB}" type="datetimeFigureOut">
              <a:rPr lang="en-US" smtClean="0"/>
              <a:t>2/7/2017</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6BFECD78-3C8E-49F2-8FAB-59489D168ABB}" type="datetimeFigureOut">
              <a:rPr lang="en-US" smtClean="0"/>
              <a:t>2/7/2017</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6BFECD78-3C8E-49F2-8FAB-59489D168ABB}" type="datetimeFigureOut">
              <a:rPr lang="en-US" smtClean="0"/>
              <a:t>2/7/2017</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4767263"/>
            <a:ext cx="2133600" cy="273844"/>
          </a:xfrm>
          <a:prstGeom prst="rect">
            <a:avLst/>
          </a:prstGeom>
        </p:spPr>
        <p:txBody>
          <a:bodyPr/>
          <a:lstStyle/>
          <a:p>
            <a:fld id="{6BFECD78-3C8E-49F2-8FAB-59489D168ABB}" type="datetimeFigureOut">
              <a:rPr lang="en-US" smtClean="0"/>
              <a:t>2/7/2017</a:t>
            </a:fld>
            <a:endParaRPr lang="en-US"/>
          </a:p>
        </p:txBody>
      </p:sp>
      <p:sp>
        <p:nvSpPr>
          <p:cNvPr id="8" name="Footer Placeholder 7"/>
          <p:cNvSpPr>
            <a:spLocks noGrp="1"/>
          </p:cNvSpPr>
          <p:nvPr>
            <p:ph type="ftr" sz="quarter" idx="11"/>
          </p:nvPr>
        </p:nvSpPr>
        <p:spPr>
          <a:xfrm>
            <a:off x="3124200" y="4767263"/>
            <a:ext cx="2895600" cy="273844"/>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4767263"/>
            <a:ext cx="2133600" cy="273844"/>
          </a:xfrm>
          <a:prstGeom prst="rect">
            <a:avLst/>
          </a:prstGeom>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97707"/>
            <a:ext cx="8229600" cy="857250"/>
          </a:xfrm>
        </p:spPr>
        <p:txBody>
          <a:bodyPr anchor="t" anchorCtr="0"/>
          <a:lstStyle/>
          <a:p>
            <a:r>
              <a:rPr lang="en-US" smtClean="0"/>
              <a:t>Click to edit Master title style</a:t>
            </a:r>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6BFECD78-3C8E-49F2-8FAB-59489D168ABB}" type="datetimeFigureOut">
              <a:rPr lang="en-US" smtClean="0"/>
              <a:t>2/7/2017</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6BFECD78-3C8E-49F2-8FAB-59489D168ABB}" type="datetimeFigureOut">
              <a:rPr lang="en-US" smtClean="0"/>
              <a:t>2/7/2017</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3826"/>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07998"/>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backgroun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487714" y="613936"/>
            <a:ext cx="7284686" cy="1102519"/>
          </a:xfrm>
        </p:spPr>
        <p:txBody>
          <a:bodyPr/>
          <a:lstStyle/>
          <a:p>
            <a:pPr algn="l"/>
            <a:r>
              <a:rPr lang="en-US" b="1" dirty="0" smtClean="0">
                <a:effectLst>
                  <a:outerShdw blurRad="193675" dist="38100" dir="10800000" algn="tl" rotWithShape="0">
                    <a:srgbClr val="000000">
                      <a:alpha val="74000"/>
                    </a:srgbClr>
                  </a:outerShdw>
                </a:effectLst>
              </a:rPr>
              <a:t>VISION OF IDENTITY:</a:t>
            </a:r>
            <a:endParaRPr lang="en-US" b="1" dirty="0">
              <a:effectLst>
                <a:outerShdw blurRad="193675" dist="38100" dir="10800000" algn="tl" rotWithShape="0">
                  <a:srgbClr val="000000">
                    <a:alpha val="74000"/>
                  </a:srgbClr>
                </a:outerShdw>
              </a:effectLst>
            </a:endParaRPr>
          </a:p>
        </p:txBody>
      </p:sp>
      <p:sp>
        <p:nvSpPr>
          <p:cNvPr id="3" name="Subtitle 2"/>
          <p:cNvSpPr>
            <a:spLocks noGrp="1"/>
          </p:cNvSpPr>
          <p:nvPr>
            <p:ph type="subTitle" idx="1"/>
          </p:nvPr>
        </p:nvSpPr>
        <p:spPr>
          <a:xfrm>
            <a:off x="2222205" y="1446743"/>
            <a:ext cx="6400800" cy="720168"/>
          </a:xfrm>
        </p:spPr>
        <p:txBody>
          <a:bodyPr>
            <a:normAutofit/>
          </a:bodyPr>
          <a:lstStyle/>
          <a:p>
            <a:pPr algn="l"/>
            <a:r>
              <a:rPr lang="en-US" sz="3600" dirty="0" smtClean="0">
                <a:effectLst>
                  <a:outerShdw blurRad="193675" dist="38100" dir="10800000" algn="tl" rotWithShape="0">
                    <a:srgbClr val="000000">
                      <a:alpha val="74000"/>
                    </a:srgbClr>
                  </a:outerShdw>
                </a:effectLst>
              </a:rPr>
              <a:t>God’s Model of Simplicity</a:t>
            </a:r>
            <a:endParaRPr lang="en-US" sz="3600" dirty="0">
              <a:effectLst>
                <a:outerShdw blurRad="193675" dist="38100" dir="10800000" algn="tl" rotWithShape="0">
                  <a:srgbClr val="000000">
                    <a:alpha val="74000"/>
                  </a:srgbClr>
                </a:outerShdw>
              </a:effectLst>
            </a:endParaRPr>
          </a:p>
        </p:txBody>
      </p:sp>
      <p:sp>
        <p:nvSpPr>
          <p:cNvPr id="5" name="Subtitle 2"/>
          <p:cNvSpPr txBox="1">
            <a:spLocks/>
          </p:cNvSpPr>
          <p:nvPr/>
        </p:nvSpPr>
        <p:spPr>
          <a:xfrm>
            <a:off x="2878076" y="4493232"/>
            <a:ext cx="6021232" cy="51629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Arial"/>
                <a:ea typeface="+mn-ea"/>
                <a:cs typeface="Arial"/>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Arial"/>
                <a:ea typeface="+mn-ea"/>
                <a:cs typeface="Arial"/>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Arial"/>
                <a:ea typeface="+mn-ea"/>
                <a:cs typeface="Arial"/>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Arial"/>
                <a:ea typeface="+mn-ea"/>
                <a:cs typeface="Arial"/>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Arial"/>
                <a:ea typeface="+mn-ea"/>
                <a:cs typeface="Arial"/>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US" sz="1800" dirty="0" smtClean="0"/>
              <a:t>Global Leadership Summit, Feb. 7-9, 2017</a:t>
            </a:r>
            <a:endParaRPr lang="en-US" sz="1800" dirty="0"/>
          </a:p>
        </p:txBody>
      </p:sp>
      <p:sp>
        <p:nvSpPr>
          <p:cNvPr id="6" name="Subtitle 2"/>
          <p:cNvSpPr txBox="1">
            <a:spLocks/>
          </p:cNvSpPr>
          <p:nvPr/>
        </p:nvSpPr>
        <p:spPr>
          <a:xfrm>
            <a:off x="4236932" y="2116587"/>
            <a:ext cx="3394055" cy="72016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Arial"/>
                <a:ea typeface="+mn-ea"/>
                <a:cs typeface="Arial"/>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Arial"/>
                <a:ea typeface="+mn-ea"/>
                <a:cs typeface="Arial"/>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Arial"/>
                <a:ea typeface="+mn-ea"/>
                <a:cs typeface="Arial"/>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Arial"/>
                <a:ea typeface="+mn-ea"/>
                <a:cs typeface="Arial"/>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Arial"/>
                <a:ea typeface="+mn-ea"/>
                <a:cs typeface="Arial"/>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000" dirty="0" smtClean="0">
                <a:effectLst>
                  <a:outerShdw blurRad="193675" dist="38100" dir="10800000" algn="tl" rotWithShape="0">
                    <a:srgbClr val="000000">
                      <a:alpha val="74000"/>
                    </a:srgbClr>
                  </a:outerShdw>
                </a:effectLst>
              </a:rPr>
              <a:t>Ted N. C. Wilson, presenter</a:t>
            </a:r>
            <a:endParaRPr lang="en-US" sz="2000" dirty="0">
              <a:effectLst>
                <a:outerShdw blurRad="193675" dist="38100" dir="10800000" algn="tl" rotWithShape="0">
                  <a:srgbClr val="000000">
                    <a:alpha val="74000"/>
                  </a:srgbClr>
                </a:outerShdw>
              </a:effectLst>
            </a:endParaRPr>
          </a:p>
        </p:txBody>
      </p:sp>
    </p:spTree>
    <p:extLst>
      <p:ext uri="{BB962C8B-B14F-4D97-AF65-F5344CB8AC3E}">
        <p14:creationId xmlns:p14="http://schemas.microsoft.com/office/powerpoint/2010/main" val="3976186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gradient background.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908865" y="982054"/>
            <a:ext cx="7329184" cy="3123818"/>
          </a:xfrm>
        </p:spPr>
        <p:txBody>
          <a:bodyPr anchor="t" anchorCtr="0">
            <a:noAutofit/>
          </a:bodyPr>
          <a:lstStyle/>
          <a:p>
            <a:pPr algn="l"/>
            <a:r>
              <a:rPr lang="en-US" sz="2800" dirty="0" smtClean="0"/>
              <a:t>He </a:t>
            </a:r>
            <a:r>
              <a:rPr lang="en-US" sz="2800" dirty="0"/>
              <a:t>has made them His representatives and has called them to be ambassadors for Him in the last work of salvation. The greatest wealth of truth ever entrusted to mortals, the most solemn and fearful warnings ever sent by God to man, have been committed to them to be given to the </a:t>
            </a:r>
            <a:r>
              <a:rPr lang="en-US" sz="2800" dirty="0" smtClean="0"/>
              <a:t>world.”</a:t>
            </a:r>
            <a:br>
              <a:rPr lang="en-US" sz="2800" dirty="0" smtClean="0"/>
            </a:br>
            <a:r>
              <a:rPr lang="en-US" sz="1400" dirty="0"/>
              <a:t> </a:t>
            </a:r>
            <a:r>
              <a:rPr lang="en-US" sz="1400" dirty="0" smtClean="0"/>
              <a:t>                                                          (</a:t>
            </a:r>
            <a:r>
              <a:rPr lang="en-US" sz="1400" i="1" dirty="0" smtClean="0"/>
              <a:t>Testimonies for the Church</a:t>
            </a:r>
            <a:r>
              <a:rPr lang="en-US" sz="1400" dirty="0" smtClean="0"/>
              <a:t>, vol. 7, </a:t>
            </a:r>
            <a:r>
              <a:rPr lang="en-US" sz="1400" dirty="0"/>
              <a:t>Book 1, p. </a:t>
            </a:r>
            <a:r>
              <a:rPr lang="en-US" sz="1400" dirty="0" smtClean="0"/>
              <a:t>138</a:t>
            </a:r>
            <a:r>
              <a:rPr lang="en-US" sz="1400" dirty="0"/>
              <a:t>)</a:t>
            </a:r>
          </a:p>
        </p:txBody>
      </p:sp>
    </p:spTree>
    <p:extLst>
      <p:ext uri="{BB962C8B-B14F-4D97-AF65-F5344CB8AC3E}">
        <p14:creationId xmlns:p14="http://schemas.microsoft.com/office/powerpoint/2010/main" val="576111581"/>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lide 9.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409945" y="515846"/>
            <a:ext cx="4291811" cy="4292433"/>
          </a:xfrm>
        </p:spPr>
        <p:txBody>
          <a:bodyPr>
            <a:normAutofit fontScale="90000"/>
          </a:bodyPr>
          <a:lstStyle/>
          <a:p>
            <a:pPr algn="l"/>
            <a:r>
              <a:rPr lang="en-US" sz="2800" dirty="0" smtClean="0"/>
              <a:t>“I </a:t>
            </a:r>
            <a:r>
              <a:rPr lang="en-US" sz="2800" dirty="0"/>
              <a:t>am instructed to say to Seventh-day Adventists the world over, God has called us as a people to be a peculiar treasure unto Himself. He has appointed that His church on earth shall stand perfectly united in the Spirit and counsel of the Lord of </a:t>
            </a:r>
            <a:r>
              <a:rPr lang="en-US" sz="2800" dirty="0" smtClean="0"/>
              <a:t>hosts</a:t>
            </a:r>
            <a:r>
              <a:rPr lang="en-US" sz="2800" dirty="0"/>
              <a:t> </a:t>
            </a:r>
            <a:r>
              <a:rPr lang="en-US" sz="2800" dirty="0" smtClean="0"/>
              <a:t>to </a:t>
            </a:r>
            <a:r>
              <a:rPr lang="en-US" sz="2800" dirty="0"/>
              <a:t>the end of time</a:t>
            </a:r>
            <a:r>
              <a:rPr lang="en-US" sz="2800" dirty="0" smtClean="0"/>
              <a:t>.” </a:t>
            </a:r>
            <a:r>
              <a:rPr lang="en-US" sz="1600" dirty="0" smtClean="0"/>
              <a:t>(</a:t>
            </a:r>
            <a:r>
              <a:rPr lang="en-US" sz="1600" i="1" dirty="0" smtClean="0"/>
              <a:t>Selected Messages</a:t>
            </a:r>
            <a:r>
              <a:rPr lang="en-US" sz="1600" dirty="0" smtClean="0"/>
              <a:t>, </a:t>
            </a:r>
            <a:r>
              <a:rPr lang="en-US" sz="1600" dirty="0"/>
              <a:t>Book </a:t>
            </a:r>
            <a:r>
              <a:rPr lang="en-US" sz="1600" dirty="0" smtClean="0"/>
              <a:t>2, </a:t>
            </a:r>
            <a:r>
              <a:rPr lang="en-US" sz="1600" dirty="0"/>
              <a:t>p. </a:t>
            </a:r>
            <a:r>
              <a:rPr lang="en-US" sz="1600" dirty="0" smtClean="0"/>
              <a:t>397)</a:t>
            </a:r>
            <a:endParaRPr lang="en-US" sz="1600" dirty="0"/>
          </a:p>
        </p:txBody>
      </p:sp>
    </p:spTree>
    <p:extLst>
      <p:ext uri="{BB962C8B-B14F-4D97-AF65-F5344CB8AC3E}">
        <p14:creationId xmlns:p14="http://schemas.microsoft.com/office/powerpoint/2010/main" val="479624700"/>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10.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281433" y="854220"/>
            <a:ext cx="6147512" cy="3461781"/>
          </a:xfrm>
        </p:spPr>
        <p:txBody>
          <a:bodyPr anchor="t" anchorCtr="0">
            <a:noAutofit/>
          </a:bodyPr>
          <a:lstStyle/>
          <a:p>
            <a:pPr algn="l"/>
            <a:r>
              <a:rPr lang="en-US" sz="2800" dirty="0" smtClean="0"/>
              <a:t>“In </a:t>
            </a:r>
            <a:r>
              <a:rPr lang="en-US" sz="2800" dirty="0"/>
              <a:t>a special sense Seventh-day Adventists have been set in the world as watchmen and light bearers. To them has been entrusted the last warning for a perishing world. On them is shining wonderful light from the word of God. </a:t>
            </a:r>
            <a:endParaRPr lang="en-US" sz="1400" dirty="0"/>
          </a:p>
        </p:txBody>
      </p:sp>
    </p:spTree>
    <p:extLst>
      <p:ext uri="{BB962C8B-B14F-4D97-AF65-F5344CB8AC3E}">
        <p14:creationId xmlns:p14="http://schemas.microsoft.com/office/powerpoint/2010/main" val="1975065303"/>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10.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2281434" y="663139"/>
            <a:ext cx="5866546" cy="3577613"/>
          </a:xfrm>
        </p:spPr>
        <p:txBody>
          <a:bodyPr anchor="t" anchorCtr="0">
            <a:noAutofit/>
          </a:bodyPr>
          <a:lstStyle/>
          <a:p>
            <a:pPr algn="l"/>
            <a:r>
              <a:rPr lang="en-US" sz="2800" dirty="0" smtClean="0"/>
              <a:t>“They </a:t>
            </a:r>
            <a:r>
              <a:rPr lang="en-US" sz="2800" dirty="0"/>
              <a:t>have been given a work of the most solemn import—the proclamation of the first, second, and third angels’ messages. There is no other work of so great importance. They are to allow nothing else to absorb their attention</a:t>
            </a:r>
            <a:r>
              <a:rPr lang="en-US" sz="2800" dirty="0" smtClean="0"/>
              <a:t>.” </a:t>
            </a:r>
            <a:r>
              <a:rPr lang="en-US" sz="1400" dirty="0" smtClean="0"/>
              <a:t>(</a:t>
            </a:r>
            <a:r>
              <a:rPr lang="en-US" sz="1400" i="1" dirty="0" smtClean="0"/>
              <a:t>Testimonies for the Church</a:t>
            </a:r>
            <a:r>
              <a:rPr lang="en-US" sz="1400" dirty="0" smtClean="0"/>
              <a:t>, vol. 9, </a:t>
            </a:r>
            <a:r>
              <a:rPr lang="en-US" sz="1400" dirty="0"/>
              <a:t>p. </a:t>
            </a:r>
            <a:r>
              <a:rPr lang="en-US" sz="1400" dirty="0" smtClean="0"/>
              <a:t>19)</a:t>
            </a:r>
            <a:endParaRPr lang="en-US" sz="1400" dirty="0"/>
          </a:p>
        </p:txBody>
      </p:sp>
    </p:spTree>
    <p:extLst>
      <p:ext uri="{BB962C8B-B14F-4D97-AF65-F5344CB8AC3E}">
        <p14:creationId xmlns:p14="http://schemas.microsoft.com/office/powerpoint/2010/main" val="482736414"/>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lide 11.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276967045"/>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lide 12.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Title 2"/>
          <p:cNvSpPr>
            <a:spLocks noGrp="1"/>
          </p:cNvSpPr>
          <p:nvPr>
            <p:ph type="title"/>
          </p:nvPr>
        </p:nvSpPr>
        <p:spPr>
          <a:xfrm>
            <a:off x="277382" y="746133"/>
            <a:ext cx="1768042" cy="670051"/>
          </a:xfrm>
        </p:spPr>
        <p:txBody>
          <a:bodyPr>
            <a:normAutofit/>
          </a:bodyPr>
          <a:lstStyle/>
          <a:p>
            <a:pPr algn="r"/>
            <a:r>
              <a:rPr lang="en-US" sz="2400" dirty="0" smtClean="0"/>
              <a:t>Creator</a:t>
            </a:r>
            <a:endParaRPr lang="en-US" sz="2400" dirty="0"/>
          </a:p>
        </p:txBody>
      </p:sp>
      <p:sp>
        <p:nvSpPr>
          <p:cNvPr id="4" name="Title 2"/>
          <p:cNvSpPr txBox="1">
            <a:spLocks/>
          </p:cNvSpPr>
          <p:nvPr/>
        </p:nvSpPr>
        <p:spPr>
          <a:xfrm>
            <a:off x="277382" y="1932571"/>
            <a:ext cx="1768042" cy="670051"/>
          </a:xfrm>
          <a:prstGeom prst="rect">
            <a:avLst/>
          </a:prstGeom>
        </p:spPr>
        <p:txBody>
          <a:bodyPr vert="horz" lIns="91440" tIns="45720" rIns="91440" bIns="45720" rtlCol="0" anchor="t" anchorCtr="0">
            <a:normAutofit/>
          </a:bodyPr>
          <a:lstStyle>
            <a:lvl1pPr algn="ctr" defTabSz="914400" rtl="0" eaLnBrk="1" latinLnBrk="0" hangingPunct="1">
              <a:spcBef>
                <a:spcPct val="0"/>
              </a:spcBef>
              <a:buNone/>
              <a:defRPr sz="4400" kern="1200">
                <a:solidFill>
                  <a:schemeClr val="tx1"/>
                </a:solidFill>
                <a:latin typeface="Arial"/>
                <a:ea typeface="+mj-ea"/>
                <a:cs typeface="Arial"/>
              </a:defRPr>
            </a:lvl1pPr>
          </a:lstStyle>
          <a:p>
            <a:pPr algn="r"/>
            <a:r>
              <a:rPr lang="en-US" sz="2400" dirty="0" smtClean="0"/>
              <a:t>Redeemer</a:t>
            </a:r>
            <a:endParaRPr lang="en-US" sz="2400" dirty="0"/>
          </a:p>
        </p:txBody>
      </p:sp>
      <p:sp>
        <p:nvSpPr>
          <p:cNvPr id="5" name="Title 2"/>
          <p:cNvSpPr txBox="1">
            <a:spLocks/>
          </p:cNvSpPr>
          <p:nvPr/>
        </p:nvSpPr>
        <p:spPr>
          <a:xfrm>
            <a:off x="7170221" y="746133"/>
            <a:ext cx="1871905" cy="670051"/>
          </a:xfrm>
          <a:prstGeom prst="rect">
            <a:avLst/>
          </a:prstGeom>
        </p:spPr>
        <p:txBody>
          <a:bodyPr vert="horz" lIns="91440" tIns="45720" rIns="91440" bIns="45720" rtlCol="0" anchor="t" anchorCtr="0">
            <a:normAutofit/>
          </a:bodyPr>
          <a:lstStyle>
            <a:lvl1pPr algn="ctr" defTabSz="914400" rtl="0" eaLnBrk="1" latinLnBrk="0" hangingPunct="1">
              <a:spcBef>
                <a:spcPct val="0"/>
              </a:spcBef>
              <a:buNone/>
              <a:defRPr sz="4400" kern="1200">
                <a:solidFill>
                  <a:schemeClr val="tx1"/>
                </a:solidFill>
                <a:latin typeface="Arial"/>
                <a:ea typeface="+mj-ea"/>
                <a:cs typeface="Arial"/>
              </a:defRPr>
            </a:lvl1pPr>
          </a:lstStyle>
          <a:p>
            <a:pPr algn="l"/>
            <a:r>
              <a:rPr lang="en-US" sz="2400" dirty="0" smtClean="0"/>
              <a:t>Example</a:t>
            </a:r>
            <a:endParaRPr lang="en-US" sz="2400" dirty="0"/>
          </a:p>
        </p:txBody>
      </p:sp>
      <p:sp>
        <p:nvSpPr>
          <p:cNvPr id="6" name="Title 2"/>
          <p:cNvSpPr txBox="1">
            <a:spLocks/>
          </p:cNvSpPr>
          <p:nvPr/>
        </p:nvSpPr>
        <p:spPr>
          <a:xfrm>
            <a:off x="7170220" y="1932571"/>
            <a:ext cx="1871906" cy="670051"/>
          </a:xfrm>
          <a:prstGeom prst="rect">
            <a:avLst/>
          </a:prstGeom>
        </p:spPr>
        <p:txBody>
          <a:bodyPr vert="horz" lIns="91440" tIns="45720" rIns="91440" bIns="45720" rtlCol="0" anchor="t" anchorCtr="0">
            <a:normAutofit/>
          </a:bodyPr>
          <a:lstStyle>
            <a:lvl1pPr algn="ctr" defTabSz="914400" rtl="0" eaLnBrk="1" latinLnBrk="0" hangingPunct="1">
              <a:spcBef>
                <a:spcPct val="0"/>
              </a:spcBef>
              <a:buNone/>
              <a:defRPr sz="4400" kern="1200">
                <a:solidFill>
                  <a:schemeClr val="tx1"/>
                </a:solidFill>
                <a:latin typeface="Arial"/>
                <a:ea typeface="+mj-ea"/>
                <a:cs typeface="Arial"/>
              </a:defRPr>
            </a:lvl1pPr>
          </a:lstStyle>
          <a:p>
            <a:pPr algn="l"/>
            <a:r>
              <a:rPr lang="en-US" sz="2400" dirty="0" smtClean="0"/>
              <a:t>High Priest</a:t>
            </a:r>
            <a:endParaRPr lang="en-US" sz="2400" dirty="0"/>
          </a:p>
        </p:txBody>
      </p:sp>
      <p:sp>
        <p:nvSpPr>
          <p:cNvPr id="7" name="Title 2"/>
          <p:cNvSpPr txBox="1">
            <a:spLocks/>
          </p:cNvSpPr>
          <p:nvPr/>
        </p:nvSpPr>
        <p:spPr>
          <a:xfrm>
            <a:off x="2183002" y="4194623"/>
            <a:ext cx="4810118" cy="670051"/>
          </a:xfrm>
          <a:prstGeom prst="rect">
            <a:avLst/>
          </a:prstGeom>
        </p:spPr>
        <p:txBody>
          <a:bodyPr vert="horz" lIns="91440" tIns="45720" rIns="91440" bIns="45720" rtlCol="0" anchor="t" anchorCtr="0">
            <a:normAutofit/>
          </a:bodyPr>
          <a:lstStyle>
            <a:lvl1pPr algn="ctr" defTabSz="914400" rtl="0" eaLnBrk="1" latinLnBrk="0" hangingPunct="1">
              <a:spcBef>
                <a:spcPct val="0"/>
              </a:spcBef>
              <a:buNone/>
              <a:defRPr sz="4400" kern="1200">
                <a:solidFill>
                  <a:schemeClr val="tx1"/>
                </a:solidFill>
                <a:latin typeface="Arial"/>
                <a:ea typeface="+mj-ea"/>
                <a:cs typeface="Arial"/>
              </a:defRPr>
            </a:lvl1pPr>
          </a:lstStyle>
          <a:p>
            <a:r>
              <a:rPr lang="en-US" sz="2800" dirty="0" smtClean="0"/>
              <a:t>Our coming King!</a:t>
            </a:r>
            <a:endParaRPr lang="en-US" sz="2800" dirty="0"/>
          </a:p>
        </p:txBody>
      </p:sp>
    </p:spTree>
    <p:extLst>
      <p:ext uri="{BB962C8B-B14F-4D97-AF65-F5344CB8AC3E}">
        <p14:creationId xmlns:p14="http://schemas.microsoft.com/office/powerpoint/2010/main" val="322563652"/>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lide gradient background.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1359870" y="1573537"/>
            <a:ext cx="6664485" cy="2202953"/>
          </a:xfrm>
        </p:spPr>
        <p:txBody>
          <a:bodyPr>
            <a:noAutofit/>
          </a:bodyPr>
          <a:lstStyle/>
          <a:p>
            <a:pPr algn="l"/>
            <a:r>
              <a:rPr lang="en-US" sz="2800" dirty="0" smtClean="0"/>
              <a:t>But </a:t>
            </a:r>
            <a:r>
              <a:rPr lang="en-US" sz="2800" dirty="0"/>
              <a:t>I fear, lest somehow, as the serpent deceived Eve by his craftiness, so your minds may be corrupted from the </a:t>
            </a:r>
            <a:r>
              <a:rPr lang="en-US" sz="2800" dirty="0" smtClean="0"/>
              <a:t>simplicity </a:t>
            </a:r>
            <a:r>
              <a:rPr lang="en-US" sz="2800" dirty="0"/>
              <a:t>that is in Christ</a:t>
            </a:r>
            <a:r>
              <a:rPr lang="en-US" sz="3200" dirty="0" smtClean="0"/>
              <a:t>. </a:t>
            </a:r>
            <a:r>
              <a:rPr lang="en-US" sz="1600" dirty="0" smtClean="0"/>
              <a:t>(2 Cor. 11:3)</a:t>
            </a:r>
            <a:endParaRPr lang="en-US" sz="1600" dirty="0"/>
          </a:p>
        </p:txBody>
      </p:sp>
    </p:spTree>
    <p:extLst>
      <p:ext uri="{BB962C8B-B14F-4D97-AF65-F5344CB8AC3E}">
        <p14:creationId xmlns:p14="http://schemas.microsoft.com/office/powerpoint/2010/main" val="4094786744"/>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lide 13.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516974" y="3769588"/>
            <a:ext cx="4068371" cy="692531"/>
          </a:xfrm>
        </p:spPr>
        <p:txBody>
          <a:bodyPr>
            <a:normAutofit/>
          </a:bodyPr>
          <a:lstStyle/>
          <a:p>
            <a:r>
              <a:rPr lang="en-US" sz="2800" dirty="0" smtClean="0"/>
              <a:t>Revelation 12</a:t>
            </a:r>
            <a:endParaRPr lang="en-US" sz="2800" dirty="0"/>
          </a:p>
        </p:txBody>
      </p:sp>
      <p:sp>
        <p:nvSpPr>
          <p:cNvPr id="5" name="Title 1"/>
          <p:cNvSpPr txBox="1">
            <a:spLocks/>
          </p:cNvSpPr>
          <p:nvPr/>
        </p:nvSpPr>
        <p:spPr>
          <a:xfrm>
            <a:off x="4607824" y="3769588"/>
            <a:ext cx="4057132" cy="692531"/>
          </a:xfrm>
          <a:prstGeom prst="rect">
            <a:avLst/>
          </a:prstGeom>
        </p:spPr>
        <p:txBody>
          <a:bodyPr vert="horz" lIns="91440" tIns="45720" rIns="91440" bIns="45720" rtlCol="0" anchor="t" anchorCtr="0">
            <a:normAutofit/>
          </a:bodyPr>
          <a:lstStyle>
            <a:lvl1pPr algn="ctr" defTabSz="914400" rtl="0" eaLnBrk="1" latinLnBrk="0" hangingPunct="1">
              <a:spcBef>
                <a:spcPct val="0"/>
              </a:spcBef>
              <a:buNone/>
              <a:defRPr sz="4400" kern="1200">
                <a:solidFill>
                  <a:schemeClr val="tx1"/>
                </a:solidFill>
                <a:latin typeface="Arial"/>
                <a:ea typeface="+mj-ea"/>
                <a:cs typeface="Arial"/>
              </a:defRPr>
            </a:lvl1pPr>
          </a:lstStyle>
          <a:p>
            <a:r>
              <a:rPr lang="en-US" sz="2800" dirty="0" smtClean="0"/>
              <a:t>Revelation 17</a:t>
            </a:r>
            <a:endParaRPr lang="en-US" sz="2800" dirty="0"/>
          </a:p>
        </p:txBody>
      </p:sp>
    </p:spTree>
    <p:extLst>
      <p:ext uri="{BB962C8B-B14F-4D97-AF65-F5344CB8AC3E}">
        <p14:creationId xmlns:p14="http://schemas.microsoft.com/office/powerpoint/2010/main" val="4210941274"/>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lide gradient background.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988997" y="820493"/>
            <a:ext cx="7462426" cy="3577613"/>
          </a:xfrm>
        </p:spPr>
        <p:txBody>
          <a:bodyPr anchor="t" anchorCtr="0">
            <a:noAutofit/>
          </a:bodyPr>
          <a:lstStyle/>
          <a:p>
            <a:pPr algn="l"/>
            <a:r>
              <a:rPr lang="en-US" sz="2800" dirty="0" smtClean="0"/>
              <a:t>“The </a:t>
            </a:r>
            <a:r>
              <a:rPr lang="en-US" sz="2800" dirty="0"/>
              <a:t>Lord calls for a renewal of the straight testimony borne in years past. He calls for a renewal of spiritual life. </a:t>
            </a:r>
            <a:r>
              <a:rPr lang="en-US" sz="2800" dirty="0" smtClean="0"/>
              <a:t>. . . God </a:t>
            </a:r>
            <a:r>
              <a:rPr lang="en-US" sz="2800" dirty="0"/>
              <a:t>has spoken to us through His word. He has spoken to us through the testimonies to the church and through the books that have helped to make plain our present duty and the position that we should now occupy</a:t>
            </a:r>
            <a:r>
              <a:rPr lang="en-US" sz="2800" dirty="0" smtClean="0"/>
              <a:t>.” </a:t>
            </a:r>
            <a:r>
              <a:rPr lang="en-US" sz="1400" dirty="0" smtClean="0"/>
              <a:t>(</a:t>
            </a:r>
            <a:r>
              <a:rPr lang="en-US" sz="1400" i="1" dirty="0" smtClean="0"/>
              <a:t>Testimonies for the Church, </a:t>
            </a:r>
            <a:r>
              <a:rPr lang="en-US" sz="1400" dirty="0" smtClean="0"/>
              <a:t>vol. </a:t>
            </a:r>
            <a:r>
              <a:rPr lang="en-US" sz="1400" dirty="0"/>
              <a:t>8</a:t>
            </a:r>
            <a:r>
              <a:rPr lang="en-US" sz="1400" dirty="0" smtClean="0"/>
              <a:t>, </a:t>
            </a:r>
            <a:r>
              <a:rPr lang="en-US" sz="1400" dirty="0"/>
              <a:t>p. </a:t>
            </a:r>
            <a:r>
              <a:rPr lang="en-US" sz="1400" dirty="0" smtClean="0"/>
              <a:t>297-298)</a:t>
            </a:r>
            <a:endParaRPr lang="en-US" sz="1400" dirty="0"/>
          </a:p>
        </p:txBody>
      </p:sp>
    </p:spTree>
    <p:extLst>
      <p:ext uri="{BB962C8B-B14F-4D97-AF65-F5344CB8AC3E}">
        <p14:creationId xmlns:p14="http://schemas.microsoft.com/office/powerpoint/2010/main" val="2139804284"/>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slide 16.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370874" y="260991"/>
            <a:ext cx="5102321" cy="1975679"/>
          </a:xfrm>
        </p:spPr>
        <p:txBody>
          <a:bodyPr>
            <a:noAutofit/>
          </a:bodyPr>
          <a:lstStyle/>
          <a:p>
            <a:pPr algn="l"/>
            <a:r>
              <a:rPr lang="en-US" sz="2800" dirty="0" smtClean="0"/>
              <a:t>“Life’s </a:t>
            </a:r>
            <a:r>
              <a:rPr lang="en-US" sz="2800" dirty="0"/>
              <a:t>best things—</a:t>
            </a:r>
            <a:r>
              <a:rPr lang="en-US" sz="2800" dirty="0">
                <a:solidFill>
                  <a:srgbClr val="EBC400"/>
                </a:solidFill>
              </a:rPr>
              <a:t>simplicity</a:t>
            </a:r>
            <a:r>
              <a:rPr lang="en-US" sz="2800" dirty="0"/>
              <a:t>, honesty, truthfulness, purity, integrity—cannot be bought or sold</a:t>
            </a:r>
            <a:r>
              <a:rPr lang="en-US" sz="2800" dirty="0" smtClean="0"/>
              <a:t>.” </a:t>
            </a:r>
            <a:r>
              <a:rPr lang="en-US" sz="1400" dirty="0" smtClean="0"/>
              <a:t>(</a:t>
            </a:r>
            <a:r>
              <a:rPr lang="en-US" sz="1400" i="1" dirty="0" smtClean="0"/>
              <a:t>Ministry of Healing</a:t>
            </a:r>
            <a:r>
              <a:rPr lang="en-US" sz="1400" dirty="0" smtClean="0"/>
              <a:t>, p. 198)</a:t>
            </a:r>
            <a:endParaRPr lang="en-US" sz="2800" dirty="0"/>
          </a:p>
        </p:txBody>
      </p:sp>
      <p:sp>
        <p:nvSpPr>
          <p:cNvPr id="7" name="Title 1"/>
          <p:cNvSpPr txBox="1">
            <a:spLocks/>
          </p:cNvSpPr>
          <p:nvPr/>
        </p:nvSpPr>
        <p:spPr>
          <a:xfrm>
            <a:off x="370875" y="2450578"/>
            <a:ext cx="5844068" cy="1124582"/>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Arial"/>
                <a:ea typeface="+mj-ea"/>
                <a:cs typeface="Arial"/>
              </a:defRPr>
            </a:lvl1pPr>
          </a:lstStyle>
          <a:p>
            <a:pPr algn="l"/>
            <a:r>
              <a:rPr lang="en-US" sz="2800" dirty="0" smtClean="0"/>
              <a:t>“The </a:t>
            </a:r>
            <a:r>
              <a:rPr lang="en-US" sz="2800" dirty="0"/>
              <a:t>little ones should be educated in childlike </a:t>
            </a:r>
            <a:r>
              <a:rPr lang="en-US" sz="2800" dirty="0" smtClean="0">
                <a:solidFill>
                  <a:srgbClr val="EBC400"/>
                </a:solidFill>
              </a:rPr>
              <a:t>simplicity</a:t>
            </a:r>
            <a:r>
              <a:rPr lang="en-US" sz="2800" dirty="0" smtClean="0"/>
              <a:t>.” </a:t>
            </a:r>
            <a:r>
              <a:rPr lang="en-US" sz="1400" dirty="0" smtClean="0"/>
              <a:t>(</a:t>
            </a:r>
            <a:r>
              <a:rPr lang="en-US" sz="1400" i="1" dirty="0" smtClean="0"/>
              <a:t>Education</a:t>
            </a:r>
            <a:r>
              <a:rPr lang="en-US" sz="1400" dirty="0" smtClean="0"/>
              <a:t>, p. 107)</a:t>
            </a:r>
            <a:endParaRPr lang="en-US" sz="2800" dirty="0"/>
          </a:p>
        </p:txBody>
      </p:sp>
    </p:spTree>
    <p:extLst>
      <p:ext uri="{BB962C8B-B14F-4D97-AF65-F5344CB8AC3E}">
        <p14:creationId xmlns:p14="http://schemas.microsoft.com/office/powerpoint/2010/main" val="648684118"/>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1.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4"/>
          <p:cNvSpPr>
            <a:spLocks noGrp="1"/>
          </p:cNvSpPr>
          <p:nvPr>
            <p:ph type="title"/>
          </p:nvPr>
        </p:nvSpPr>
        <p:spPr>
          <a:xfrm>
            <a:off x="5488148" y="257743"/>
            <a:ext cx="3379102" cy="4367166"/>
          </a:xfrm>
        </p:spPr>
        <p:txBody>
          <a:bodyPr>
            <a:normAutofit fontScale="90000"/>
          </a:bodyPr>
          <a:lstStyle/>
          <a:p>
            <a:pPr algn="l"/>
            <a:r>
              <a:rPr lang="en-US" sz="3100" dirty="0"/>
              <a:t>And the dragon was wroth with the woman, and went to make war with the remnant of her seed, which keep the commandments of God, and have the testimony of Jesus Christ</a:t>
            </a:r>
            <a:r>
              <a:rPr lang="en-US" sz="3100" dirty="0" smtClean="0"/>
              <a:t>. </a:t>
            </a:r>
            <a:r>
              <a:rPr lang="en-US" sz="1600" dirty="0" smtClean="0"/>
              <a:t>(Rev. 12:17)</a:t>
            </a:r>
            <a:endParaRPr lang="en-US" sz="2800" dirty="0"/>
          </a:p>
        </p:txBody>
      </p:sp>
    </p:spTree>
    <p:extLst>
      <p:ext uri="{BB962C8B-B14F-4D97-AF65-F5344CB8AC3E}">
        <p14:creationId xmlns:p14="http://schemas.microsoft.com/office/powerpoint/2010/main" val="3832729591"/>
      </p:ext>
    </p:ext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gradient background.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6" name="Picture 5" descr="SDA logo white.png"/>
          <p:cNvPicPr>
            <a:picLocks noChangeAspect="1"/>
          </p:cNvPicPr>
          <p:nvPr/>
        </p:nvPicPr>
        <p:blipFill>
          <a:blip>
            <a:extLst>
              <a:ext uri="{28A0092B-C50C-407E-A947-70E740481C1C}">
                <a14:useLocalDpi xmlns:a14="http://schemas.microsoft.com/office/drawing/2010/main" val="0"/>
              </a:ext>
            </a:extLst>
          </a:blip>
          <a:stretch>
            <a:fillRect/>
          </a:stretch>
        </p:blipFill>
        <p:spPr>
          <a:xfrm>
            <a:off x="319696" y="587637"/>
            <a:ext cx="1498482" cy="1456271"/>
          </a:xfrm>
          <a:prstGeom prst="rect">
            <a:avLst/>
          </a:prstGeom>
        </p:spPr>
      </p:pic>
      <p:sp>
        <p:nvSpPr>
          <p:cNvPr id="7" name="Title 1"/>
          <p:cNvSpPr txBox="1">
            <a:spLocks/>
          </p:cNvSpPr>
          <p:nvPr/>
        </p:nvSpPr>
        <p:spPr>
          <a:xfrm>
            <a:off x="1818178" y="2800443"/>
            <a:ext cx="6868622" cy="2149577"/>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Arial"/>
                <a:ea typeface="+mj-ea"/>
                <a:cs typeface="Arial"/>
              </a:defRPr>
            </a:lvl1pPr>
          </a:lstStyle>
          <a:p>
            <a:pPr algn="l"/>
            <a:r>
              <a:rPr lang="en-US" sz="2800" dirty="0" smtClean="0"/>
              <a:t>“Present </a:t>
            </a:r>
            <a:r>
              <a:rPr lang="en-US" sz="2800" dirty="0"/>
              <a:t>in the </a:t>
            </a:r>
            <a:r>
              <a:rPr lang="en-US" sz="2800" dirty="0">
                <a:solidFill>
                  <a:srgbClr val="EBC400"/>
                </a:solidFill>
              </a:rPr>
              <a:t>simplicity</a:t>
            </a:r>
            <a:r>
              <a:rPr lang="en-US" sz="2800" dirty="0"/>
              <a:t> of Christ the truths that He came to this world to proclaim, and the power of your message will make itself felt</a:t>
            </a:r>
            <a:r>
              <a:rPr lang="en-US" sz="2800" dirty="0" smtClean="0"/>
              <a:t>.” </a:t>
            </a:r>
            <a:r>
              <a:rPr lang="en-US" sz="1400" dirty="0" smtClean="0"/>
              <a:t>(</a:t>
            </a:r>
            <a:r>
              <a:rPr lang="en-US" sz="1400" i="1" dirty="0" smtClean="0"/>
              <a:t>Evangelism</a:t>
            </a:r>
            <a:r>
              <a:rPr lang="en-US" sz="1400" dirty="0" smtClean="0"/>
              <a:t>, p. 601)</a:t>
            </a:r>
            <a:endParaRPr lang="en-US" sz="2800" dirty="0"/>
          </a:p>
        </p:txBody>
      </p:sp>
      <p:sp>
        <p:nvSpPr>
          <p:cNvPr id="9" name="Title 1"/>
          <p:cNvSpPr txBox="1">
            <a:spLocks/>
          </p:cNvSpPr>
          <p:nvPr/>
        </p:nvSpPr>
        <p:spPr>
          <a:xfrm>
            <a:off x="1818178" y="320600"/>
            <a:ext cx="6251132" cy="1899012"/>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Arial"/>
                <a:ea typeface="+mj-ea"/>
                <a:cs typeface="Arial"/>
              </a:defRPr>
            </a:lvl1pPr>
          </a:lstStyle>
          <a:p>
            <a:pPr algn="l"/>
            <a:r>
              <a:rPr lang="en-US" sz="2800" dirty="0" smtClean="0"/>
              <a:t>“In </a:t>
            </a:r>
            <a:r>
              <a:rPr lang="en-US" sz="2800" dirty="0">
                <a:solidFill>
                  <a:srgbClr val="EBC400"/>
                </a:solidFill>
              </a:rPr>
              <a:t>simplicity</a:t>
            </a:r>
            <a:r>
              <a:rPr lang="en-US" sz="2800" dirty="0"/>
              <a:t> </a:t>
            </a:r>
            <a:r>
              <a:rPr lang="en-US" sz="2800" dirty="0" smtClean="0"/>
              <a:t>He </a:t>
            </a:r>
            <a:r>
              <a:rPr lang="en-US" sz="2800" dirty="0"/>
              <a:t>opened before them the blessing they might receive, and thus aroused a soul hunger for the bread of life</a:t>
            </a:r>
            <a:r>
              <a:rPr lang="en-US" sz="2800" dirty="0" smtClean="0"/>
              <a:t>.” </a:t>
            </a:r>
            <a:r>
              <a:rPr lang="en-US" sz="1400" dirty="0" smtClean="0"/>
              <a:t>(</a:t>
            </a:r>
            <a:r>
              <a:rPr lang="en-US" sz="1400" i="1" dirty="0" smtClean="0"/>
              <a:t>Welfare Ministry</a:t>
            </a:r>
            <a:r>
              <a:rPr lang="en-US" sz="1400" dirty="0" smtClean="0"/>
              <a:t>, p. 59)</a:t>
            </a:r>
            <a:endParaRPr lang="en-US" sz="2800" dirty="0"/>
          </a:p>
        </p:txBody>
      </p:sp>
      <p:pic>
        <p:nvPicPr>
          <p:cNvPr id="10" name="Picture 9" descr="SDA logo white.png"/>
          <p:cNvPicPr>
            <a:picLocks noChangeAspect="1"/>
          </p:cNvPicPr>
          <p:nvPr/>
        </p:nvPicPr>
        <p:blipFill>
          <a:blip>
            <a:extLst>
              <a:ext uri="{28A0092B-C50C-407E-A947-70E740481C1C}">
                <a14:useLocalDpi xmlns:a14="http://schemas.microsoft.com/office/drawing/2010/main" val="0"/>
              </a:ext>
            </a:extLst>
          </a:blip>
          <a:stretch>
            <a:fillRect/>
          </a:stretch>
        </p:blipFill>
        <p:spPr>
          <a:xfrm>
            <a:off x="319696" y="3023456"/>
            <a:ext cx="1498482" cy="1456271"/>
          </a:xfrm>
          <a:prstGeom prst="rect">
            <a:avLst/>
          </a:prstGeom>
        </p:spPr>
      </p:pic>
    </p:spTree>
    <p:extLst>
      <p:ext uri="{BB962C8B-B14F-4D97-AF65-F5344CB8AC3E}">
        <p14:creationId xmlns:p14="http://schemas.microsoft.com/office/powerpoint/2010/main" val="1126401292"/>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gradient background.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6" name="Picture 5" descr="SDA logo white.png"/>
          <p:cNvPicPr>
            <a:picLocks noChangeAspect="1"/>
          </p:cNvPicPr>
          <p:nvPr/>
        </p:nvPicPr>
        <p:blipFill>
          <a:blip>
            <a:extLst>
              <a:ext uri="{28A0092B-C50C-407E-A947-70E740481C1C}">
                <a14:useLocalDpi xmlns:a14="http://schemas.microsoft.com/office/drawing/2010/main" val="0"/>
              </a:ext>
            </a:extLst>
          </a:blip>
          <a:stretch>
            <a:fillRect/>
          </a:stretch>
        </p:blipFill>
        <p:spPr>
          <a:xfrm>
            <a:off x="319696" y="587637"/>
            <a:ext cx="1498482" cy="1456271"/>
          </a:xfrm>
          <a:prstGeom prst="rect">
            <a:avLst/>
          </a:prstGeom>
        </p:spPr>
      </p:pic>
      <p:sp>
        <p:nvSpPr>
          <p:cNvPr id="7" name="Title 1"/>
          <p:cNvSpPr txBox="1">
            <a:spLocks/>
          </p:cNvSpPr>
          <p:nvPr/>
        </p:nvSpPr>
        <p:spPr>
          <a:xfrm>
            <a:off x="1818177" y="2643083"/>
            <a:ext cx="7071549" cy="2149577"/>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Arial"/>
                <a:ea typeface="+mj-ea"/>
                <a:cs typeface="Arial"/>
              </a:defRPr>
            </a:lvl1pPr>
          </a:lstStyle>
          <a:p>
            <a:pPr algn="l"/>
            <a:r>
              <a:rPr lang="en-US" sz="2800" dirty="0" smtClean="0"/>
              <a:t>“I </a:t>
            </a:r>
            <a:r>
              <a:rPr lang="en-US" sz="2800" dirty="0"/>
              <a:t>have almost despaired as I have seen, year after year, a greater departure from that </a:t>
            </a:r>
            <a:r>
              <a:rPr lang="en-US" sz="2800" dirty="0">
                <a:solidFill>
                  <a:srgbClr val="EBC400"/>
                </a:solidFill>
              </a:rPr>
              <a:t>simplicity</a:t>
            </a:r>
            <a:r>
              <a:rPr lang="en-US" sz="2800" dirty="0"/>
              <a:t> which God has shown me should characterize the life of His followers</a:t>
            </a:r>
            <a:r>
              <a:rPr lang="en-US" sz="2800" dirty="0" smtClean="0"/>
              <a:t>.”</a:t>
            </a:r>
            <a:r>
              <a:rPr lang="en-US" sz="1400" dirty="0" smtClean="0"/>
              <a:t> (</a:t>
            </a:r>
            <a:r>
              <a:rPr lang="en-US" sz="1400" i="1" dirty="0" smtClean="0"/>
              <a:t>Testimonies for the Church, vol. 5</a:t>
            </a:r>
            <a:r>
              <a:rPr lang="en-US" sz="1400" dirty="0" smtClean="0"/>
              <a:t>, p. 663)</a:t>
            </a:r>
            <a:endParaRPr lang="en-US" sz="2800" dirty="0"/>
          </a:p>
        </p:txBody>
      </p:sp>
      <p:sp>
        <p:nvSpPr>
          <p:cNvPr id="9" name="Title 1"/>
          <p:cNvSpPr txBox="1">
            <a:spLocks/>
          </p:cNvSpPr>
          <p:nvPr/>
        </p:nvSpPr>
        <p:spPr>
          <a:xfrm>
            <a:off x="1818178" y="522920"/>
            <a:ext cx="6251132" cy="1899012"/>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Arial"/>
                <a:ea typeface="+mj-ea"/>
                <a:cs typeface="Arial"/>
              </a:defRPr>
            </a:lvl1pPr>
          </a:lstStyle>
          <a:p>
            <a:pPr algn="l"/>
            <a:r>
              <a:rPr lang="en-US" sz="2800" dirty="0" smtClean="0"/>
              <a:t>“The </a:t>
            </a:r>
            <a:r>
              <a:rPr lang="en-US" sz="2800" dirty="0"/>
              <a:t>teachings of Christ were marked with a </a:t>
            </a:r>
            <a:r>
              <a:rPr lang="en-US" sz="2800" dirty="0">
                <a:solidFill>
                  <a:srgbClr val="EBC400"/>
                </a:solidFill>
              </a:rPr>
              <a:t>simplicity</a:t>
            </a:r>
            <a:r>
              <a:rPr lang="en-US" sz="2800" dirty="0"/>
              <a:t>, dignity, and power heretofore unknown to </a:t>
            </a:r>
            <a:r>
              <a:rPr lang="en-US" sz="2800" dirty="0" smtClean="0"/>
              <a:t>them.” </a:t>
            </a:r>
          </a:p>
          <a:p>
            <a:pPr algn="l"/>
            <a:r>
              <a:rPr lang="en-US" sz="1400" dirty="0"/>
              <a:t> </a:t>
            </a:r>
            <a:r>
              <a:rPr lang="en-US" sz="1400" dirty="0" smtClean="0"/>
              <a:t>                                                 (</a:t>
            </a:r>
            <a:r>
              <a:rPr lang="en-US" sz="1400" i="1" dirty="0" smtClean="0"/>
              <a:t>Testimonies for the Church, vol. 5</a:t>
            </a:r>
            <a:r>
              <a:rPr lang="en-US" sz="1400" dirty="0" smtClean="0"/>
              <a:t>, p. 747)</a:t>
            </a:r>
            <a:endParaRPr lang="en-US" sz="2800" dirty="0"/>
          </a:p>
        </p:txBody>
      </p:sp>
      <p:pic>
        <p:nvPicPr>
          <p:cNvPr id="10" name="Picture 9" descr="SDA logo white.png"/>
          <p:cNvPicPr>
            <a:picLocks noChangeAspect="1"/>
          </p:cNvPicPr>
          <p:nvPr/>
        </p:nvPicPr>
        <p:blipFill>
          <a:blip>
            <a:extLst>
              <a:ext uri="{28A0092B-C50C-407E-A947-70E740481C1C}">
                <a14:useLocalDpi xmlns:a14="http://schemas.microsoft.com/office/drawing/2010/main" val="0"/>
              </a:ext>
            </a:extLst>
          </a:blip>
          <a:stretch>
            <a:fillRect/>
          </a:stretch>
        </p:blipFill>
        <p:spPr>
          <a:xfrm>
            <a:off x="319696" y="2866096"/>
            <a:ext cx="1498482" cy="1456271"/>
          </a:xfrm>
          <a:prstGeom prst="rect">
            <a:avLst/>
          </a:prstGeom>
        </p:spPr>
      </p:pic>
    </p:spTree>
    <p:extLst>
      <p:ext uri="{BB962C8B-B14F-4D97-AF65-F5344CB8AC3E}">
        <p14:creationId xmlns:p14="http://schemas.microsoft.com/office/powerpoint/2010/main" val="1440593298"/>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gradient background.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6" name="Picture 5" descr="SDA logo white.png"/>
          <p:cNvPicPr>
            <a:picLocks noChangeAspect="1"/>
          </p:cNvPicPr>
          <p:nvPr/>
        </p:nvPicPr>
        <p:blipFill>
          <a:blip>
            <a:extLst>
              <a:ext uri="{28A0092B-C50C-407E-A947-70E740481C1C}">
                <a14:useLocalDpi xmlns:a14="http://schemas.microsoft.com/office/drawing/2010/main" val="0"/>
              </a:ext>
            </a:extLst>
          </a:blip>
          <a:stretch>
            <a:fillRect/>
          </a:stretch>
        </p:blipFill>
        <p:spPr>
          <a:xfrm>
            <a:off x="319696" y="587637"/>
            <a:ext cx="1498482" cy="1456271"/>
          </a:xfrm>
          <a:prstGeom prst="rect">
            <a:avLst/>
          </a:prstGeom>
        </p:spPr>
      </p:pic>
      <p:sp>
        <p:nvSpPr>
          <p:cNvPr id="7" name="Title 1"/>
          <p:cNvSpPr txBox="1">
            <a:spLocks/>
          </p:cNvSpPr>
          <p:nvPr/>
        </p:nvSpPr>
        <p:spPr>
          <a:xfrm>
            <a:off x="1818177" y="2643083"/>
            <a:ext cx="6858017" cy="2149577"/>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Arial"/>
                <a:ea typeface="+mj-ea"/>
                <a:cs typeface="Arial"/>
              </a:defRPr>
            </a:lvl1pPr>
          </a:lstStyle>
          <a:p>
            <a:pPr algn="l"/>
            <a:r>
              <a:rPr lang="en-US" sz="2800" dirty="0" smtClean="0">
                <a:solidFill>
                  <a:srgbClr val="EBC400"/>
                </a:solidFill>
              </a:rPr>
              <a:t>“Simplicity</a:t>
            </a:r>
            <a:r>
              <a:rPr lang="en-US" sz="2800" dirty="0" smtClean="0"/>
              <a:t> </a:t>
            </a:r>
            <a:r>
              <a:rPr lang="en-US" sz="2800" dirty="0"/>
              <a:t>and plain utterance are comprehended by the illiterate, by the peasant, and the child as well as by the full-grown man or the giant in intellect</a:t>
            </a:r>
            <a:r>
              <a:rPr lang="en-US" sz="2800" dirty="0" smtClean="0"/>
              <a:t>.”</a:t>
            </a:r>
            <a:r>
              <a:rPr lang="en-US" sz="1400" dirty="0" smtClean="0"/>
              <a:t>                                                                        </a:t>
            </a:r>
          </a:p>
          <a:p>
            <a:pPr algn="l"/>
            <a:r>
              <a:rPr lang="en-US" sz="1400" dirty="0"/>
              <a:t> </a:t>
            </a:r>
            <a:r>
              <a:rPr lang="en-US" sz="1400" dirty="0" smtClean="0"/>
              <a:t>                                                               (</a:t>
            </a:r>
            <a:r>
              <a:rPr lang="en-US" sz="1400" i="1" dirty="0" smtClean="0"/>
              <a:t>Testimonies for the Church, </a:t>
            </a:r>
            <a:r>
              <a:rPr lang="en-US" sz="1400" dirty="0" smtClean="0"/>
              <a:t>vol. 1, p. 18)</a:t>
            </a:r>
            <a:endParaRPr lang="en-US" sz="2800" dirty="0"/>
          </a:p>
        </p:txBody>
      </p:sp>
      <p:sp>
        <p:nvSpPr>
          <p:cNvPr id="9" name="Title 1"/>
          <p:cNvSpPr txBox="1">
            <a:spLocks/>
          </p:cNvSpPr>
          <p:nvPr/>
        </p:nvSpPr>
        <p:spPr>
          <a:xfrm>
            <a:off x="1818178" y="522920"/>
            <a:ext cx="7015356" cy="1899012"/>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Arial"/>
                <a:ea typeface="+mj-ea"/>
                <a:cs typeface="Arial"/>
              </a:defRPr>
            </a:lvl1pPr>
          </a:lstStyle>
          <a:p>
            <a:pPr algn="l"/>
            <a:r>
              <a:rPr lang="en-US" sz="2800" dirty="0" smtClean="0"/>
              <a:t>“The </a:t>
            </a:r>
            <a:r>
              <a:rPr lang="en-US" sz="2800" dirty="0"/>
              <a:t>plans and methods of God’s workers are to be thoroughly sifted from worldly policy. Their work is to be carried forward with </a:t>
            </a:r>
            <a:r>
              <a:rPr lang="en-US" sz="2800" dirty="0" err="1"/>
              <a:t>Christlike</a:t>
            </a:r>
            <a:r>
              <a:rPr lang="en-US" sz="2800" dirty="0"/>
              <a:t> </a:t>
            </a:r>
            <a:r>
              <a:rPr lang="en-US" sz="2800" dirty="0">
                <a:solidFill>
                  <a:srgbClr val="EBC400"/>
                </a:solidFill>
              </a:rPr>
              <a:t>simplicity</a:t>
            </a:r>
            <a:r>
              <a:rPr lang="en-US" sz="2800" dirty="0" smtClean="0"/>
              <a:t>.”</a:t>
            </a:r>
            <a:r>
              <a:rPr lang="en-US" sz="1400" dirty="0" smtClean="0"/>
              <a:t> (</a:t>
            </a:r>
            <a:r>
              <a:rPr lang="en-US" sz="1400" i="1" dirty="0" smtClean="0"/>
              <a:t>Evangelism</a:t>
            </a:r>
            <a:r>
              <a:rPr lang="en-US" sz="1400" dirty="0" smtClean="0"/>
              <a:t>, p. 634)</a:t>
            </a:r>
            <a:endParaRPr lang="en-US" sz="2800" dirty="0"/>
          </a:p>
        </p:txBody>
      </p:sp>
      <p:pic>
        <p:nvPicPr>
          <p:cNvPr id="10" name="Picture 9" descr="SDA logo white.png"/>
          <p:cNvPicPr>
            <a:picLocks noChangeAspect="1"/>
          </p:cNvPicPr>
          <p:nvPr/>
        </p:nvPicPr>
        <p:blipFill>
          <a:blip>
            <a:extLst>
              <a:ext uri="{28A0092B-C50C-407E-A947-70E740481C1C}">
                <a14:useLocalDpi xmlns:a14="http://schemas.microsoft.com/office/drawing/2010/main" val="0"/>
              </a:ext>
            </a:extLst>
          </a:blip>
          <a:stretch>
            <a:fillRect/>
          </a:stretch>
        </p:blipFill>
        <p:spPr>
          <a:xfrm>
            <a:off x="319696" y="2866096"/>
            <a:ext cx="1498482" cy="1456271"/>
          </a:xfrm>
          <a:prstGeom prst="rect">
            <a:avLst/>
          </a:prstGeom>
        </p:spPr>
      </p:pic>
    </p:spTree>
    <p:extLst>
      <p:ext uri="{BB962C8B-B14F-4D97-AF65-F5344CB8AC3E}">
        <p14:creationId xmlns:p14="http://schemas.microsoft.com/office/powerpoint/2010/main" val="3642873805"/>
      </p:ext>
    </p:extLst>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lide 14.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7" name="Title 1"/>
          <p:cNvSpPr txBox="1">
            <a:spLocks/>
          </p:cNvSpPr>
          <p:nvPr/>
        </p:nvSpPr>
        <p:spPr>
          <a:xfrm>
            <a:off x="5327093" y="1663450"/>
            <a:ext cx="3551395" cy="3158314"/>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Arial"/>
                <a:ea typeface="+mj-ea"/>
                <a:cs typeface="Arial"/>
              </a:defRPr>
            </a:lvl1pPr>
          </a:lstStyle>
          <a:p>
            <a:pPr algn="l"/>
            <a:r>
              <a:rPr lang="en-US" sz="2800" dirty="0" smtClean="0">
                <a:solidFill>
                  <a:srgbClr val="000000"/>
                </a:solidFill>
              </a:rPr>
              <a:t>“A </a:t>
            </a:r>
            <a:r>
              <a:rPr lang="en-US" sz="2800" dirty="0">
                <a:solidFill>
                  <a:srgbClr val="000000"/>
                </a:solidFill>
              </a:rPr>
              <a:t>consecrated Christian life is ever shedding light and comfort and peace. It is characterized by purity, tact, </a:t>
            </a:r>
            <a:r>
              <a:rPr lang="en-US" sz="2800" dirty="0">
                <a:solidFill>
                  <a:srgbClr val="EBB200"/>
                </a:solidFill>
              </a:rPr>
              <a:t>simplicity</a:t>
            </a:r>
            <a:r>
              <a:rPr lang="en-US" sz="2800" dirty="0">
                <a:solidFill>
                  <a:srgbClr val="000000"/>
                </a:solidFill>
              </a:rPr>
              <a:t>, and usefulness</a:t>
            </a:r>
            <a:r>
              <a:rPr lang="en-US" sz="2800" dirty="0" smtClean="0">
                <a:solidFill>
                  <a:srgbClr val="000000"/>
                </a:solidFill>
              </a:rPr>
              <a:t>.”</a:t>
            </a:r>
            <a:r>
              <a:rPr lang="en-US" sz="1400" dirty="0" smtClean="0">
                <a:solidFill>
                  <a:srgbClr val="000000"/>
                </a:solidFill>
              </a:rPr>
              <a:t>  </a:t>
            </a:r>
          </a:p>
          <a:p>
            <a:pPr algn="l"/>
            <a:r>
              <a:rPr lang="en-US" sz="1400" dirty="0">
                <a:solidFill>
                  <a:srgbClr val="000000"/>
                </a:solidFill>
              </a:rPr>
              <a:t> </a:t>
            </a:r>
            <a:r>
              <a:rPr lang="en-US" sz="1400" dirty="0" smtClean="0">
                <a:solidFill>
                  <a:srgbClr val="000000"/>
                </a:solidFill>
              </a:rPr>
              <a:t>              (</a:t>
            </a:r>
            <a:r>
              <a:rPr lang="en-US" sz="1400" i="1" dirty="0" smtClean="0">
                <a:solidFill>
                  <a:srgbClr val="000000"/>
                </a:solidFill>
              </a:rPr>
              <a:t>Patriarchs and Prophets, </a:t>
            </a:r>
            <a:r>
              <a:rPr lang="en-US" sz="1400" dirty="0" smtClean="0">
                <a:solidFill>
                  <a:srgbClr val="000000"/>
                </a:solidFill>
              </a:rPr>
              <a:t>p. 667)</a:t>
            </a:r>
            <a:endParaRPr lang="en-US" sz="2800" dirty="0">
              <a:solidFill>
                <a:srgbClr val="000000"/>
              </a:solidFill>
            </a:endParaRPr>
          </a:p>
        </p:txBody>
      </p:sp>
    </p:spTree>
    <p:extLst>
      <p:ext uri="{BB962C8B-B14F-4D97-AF65-F5344CB8AC3E}">
        <p14:creationId xmlns:p14="http://schemas.microsoft.com/office/powerpoint/2010/main" val="4196177971"/>
      </p:ext>
    </p:extLst>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gradient background.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9" name="Title 1"/>
          <p:cNvSpPr txBox="1">
            <a:spLocks/>
          </p:cNvSpPr>
          <p:nvPr/>
        </p:nvSpPr>
        <p:spPr>
          <a:xfrm>
            <a:off x="1818178" y="950023"/>
            <a:ext cx="6408472" cy="3568279"/>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Arial"/>
                <a:ea typeface="+mj-ea"/>
                <a:cs typeface="Arial"/>
              </a:defRPr>
            </a:lvl1pPr>
          </a:lstStyle>
          <a:p>
            <a:pPr algn="l"/>
            <a:r>
              <a:rPr lang="en-US" sz="2800" dirty="0" smtClean="0"/>
              <a:t>“And </a:t>
            </a:r>
            <a:r>
              <a:rPr lang="en-US" sz="2800" dirty="0"/>
              <a:t>the more simple our plans for work in God’s service, the more we shall accomplish. To adopt worldly policy in the work of God is to invite disaster and defeat. </a:t>
            </a:r>
            <a:r>
              <a:rPr lang="en-US" sz="2800" dirty="0">
                <a:solidFill>
                  <a:srgbClr val="EBC400"/>
                </a:solidFill>
              </a:rPr>
              <a:t>Simplicity</a:t>
            </a:r>
            <a:r>
              <a:rPr lang="en-US" sz="2800" dirty="0"/>
              <a:t> and humility must characterize every effective effort for the advancement of His </a:t>
            </a:r>
            <a:r>
              <a:rPr lang="en-US" sz="2800" dirty="0" smtClean="0"/>
              <a:t>kingdom.”</a:t>
            </a:r>
            <a:r>
              <a:rPr lang="en-US" sz="1400" dirty="0" smtClean="0"/>
              <a:t>  (</a:t>
            </a:r>
            <a:r>
              <a:rPr lang="en-US" sz="1400" i="1" dirty="0" smtClean="0"/>
              <a:t>Testimonies for the Church, </a:t>
            </a:r>
            <a:r>
              <a:rPr lang="en-US" sz="1400" dirty="0" smtClean="0"/>
              <a:t>vol. 7, p. 215)</a:t>
            </a:r>
            <a:endParaRPr lang="en-US" sz="2800" dirty="0"/>
          </a:p>
        </p:txBody>
      </p:sp>
      <p:pic>
        <p:nvPicPr>
          <p:cNvPr id="10" name="Picture 9" descr="SDA logo white.png"/>
          <p:cNvPicPr>
            <a:picLocks noChangeAspect="1"/>
          </p:cNvPicPr>
          <p:nvPr/>
        </p:nvPicPr>
        <p:blipFill>
          <a:blip>
            <a:extLst>
              <a:ext uri="{28A0092B-C50C-407E-A947-70E740481C1C}">
                <a14:useLocalDpi xmlns:a14="http://schemas.microsoft.com/office/drawing/2010/main" val="0"/>
              </a:ext>
            </a:extLst>
          </a:blip>
          <a:stretch>
            <a:fillRect/>
          </a:stretch>
        </p:blipFill>
        <p:spPr>
          <a:xfrm>
            <a:off x="319696" y="1022807"/>
            <a:ext cx="1498482" cy="1456271"/>
          </a:xfrm>
          <a:prstGeom prst="rect">
            <a:avLst/>
          </a:prstGeom>
        </p:spPr>
      </p:pic>
    </p:spTree>
    <p:extLst>
      <p:ext uri="{BB962C8B-B14F-4D97-AF65-F5344CB8AC3E}">
        <p14:creationId xmlns:p14="http://schemas.microsoft.com/office/powerpoint/2010/main" val="2145396716"/>
      </p:ext>
    </p:extLst>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gradient background.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6" name="Picture 5" descr="SDA logo white.png"/>
          <p:cNvPicPr>
            <a:picLocks noChangeAspect="1"/>
          </p:cNvPicPr>
          <p:nvPr/>
        </p:nvPicPr>
        <p:blipFill>
          <a:blip>
            <a:extLst>
              <a:ext uri="{28A0092B-C50C-407E-A947-70E740481C1C}">
                <a14:useLocalDpi xmlns:a14="http://schemas.microsoft.com/office/drawing/2010/main" val="0"/>
              </a:ext>
            </a:extLst>
          </a:blip>
          <a:stretch>
            <a:fillRect/>
          </a:stretch>
        </p:blipFill>
        <p:spPr>
          <a:xfrm>
            <a:off x="319696" y="587637"/>
            <a:ext cx="1498482" cy="1456271"/>
          </a:xfrm>
          <a:prstGeom prst="rect">
            <a:avLst/>
          </a:prstGeom>
        </p:spPr>
      </p:pic>
      <p:sp>
        <p:nvSpPr>
          <p:cNvPr id="7" name="Title 1"/>
          <p:cNvSpPr txBox="1">
            <a:spLocks/>
          </p:cNvSpPr>
          <p:nvPr/>
        </p:nvSpPr>
        <p:spPr>
          <a:xfrm>
            <a:off x="1818177" y="2575643"/>
            <a:ext cx="7071549" cy="2149577"/>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Arial"/>
                <a:ea typeface="+mj-ea"/>
                <a:cs typeface="Arial"/>
              </a:defRPr>
            </a:lvl1pPr>
          </a:lstStyle>
          <a:p>
            <a:pPr algn="l"/>
            <a:r>
              <a:rPr lang="en-US" sz="2800" dirty="0" smtClean="0"/>
              <a:t>“We </a:t>
            </a:r>
            <a:r>
              <a:rPr lang="en-US" sz="2800" dirty="0"/>
              <a:t>must die to self and cherish humble, childlike faith. God’s people have departed from their </a:t>
            </a:r>
            <a:r>
              <a:rPr lang="en-US" sz="2800" dirty="0">
                <a:solidFill>
                  <a:srgbClr val="EBC400"/>
                </a:solidFill>
              </a:rPr>
              <a:t>simplicity</a:t>
            </a:r>
            <a:r>
              <a:rPr lang="en-US" sz="2800" dirty="0"/>
              <a:t>. They have not made God their strength, and they are weak and faint, spiritually</a:t>
            </a:r>
            <a:r>
              <a:rPr lang="en-US" sz="2800" dirty="0" smtClean="0"/>
              <a:t>.”</a:t>
            </a:r>
            <a:r>
              <a:rPr lang="en-US" sz="1400" dirty="0" smtClean="0"/>
              <a:t>  (</a:t>
            </a:r>
            <a:r>
              <a:rPr lang="en-US" sz="1400" i="1" dirty="0" smtClean="0"/>
              <a:t>Testimonies for the Church, </a:t>
            </a:r>
            <a:r>
              <a:rPr lang="en-US" sz="1400" dirty="0" smtClean="0"/>
              <a:t>vol. 5, p. 75)</a:t>
            </a:r>
            <a:endParaRPr lang="en-US" sz="2800" dirty="0"/>
          </a:p>
        </p:txBody>
      </p:sp>
      <p:sp>
        <p:nvSpPr>
          <p:cNvPr id="9" name="Title 1"/>
          <p:cNvSpPr txBox="1">
            <a:spLocks/>
          </p:cNvSpPr>
          <p:nvPr/>
        </p:nvSpPr>
        <p:spPr>
          <a:xfrm>
            <a:off x="1818177" y="522920"/>
            <a:ext cx="6655721" cy="1601355"/>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Arial"/>
                <a:ea typeface="+mj-ea"/>
                <a:cs typeface="Arial"/>
              </a:defRPr>
            </a:lvl1pPr>
          </a:lstStyle>
          <a:p>
            <a:pPr algn="l"/>
            <a:r>
              <a:rPr lang="en-US" sz="2800" dirty="0" smtClean="0"/>
              <a:t>“God </a:t>
            </a:r>
            <a:r>
              <a:rPr lang="en-US" sz="2800" dirty="0"/>
              <a:t>would have his children appreciate his </a:t>
            </a:r>
            <a:r>
              <a:rPr lang="en-US" sz="2800" dirty="0" smtClean="0"/>
              <a:t>works . . . he would have us cultivate purity and </a:t>
            </a:r>
            <a:r>
              <a:rPr lang="en-US" sz="2800" dirty="0" smtClean="0">
                <a:solidFill>
                  <a:srgbClr val="EBC400"/>
                </a:solidFill>
              </a:rPr>
              <a:t>simplicity</a:t>
            </a:r>
            <a:r>
              <a:rPr lang="en-US" sz="2800" dirty="0" smtClean="0"/>
              <a:t> . . .”</a:t>
            </a:r>
            <a:r>
              <a:rPr lang="en-US" sz="1400" dirty="0" smtClean="0"/>
              <a:t> (</a:t>
            </a:r>
            <a:r>
              <a:rPr lang="en-US" sz="1400" i="1" dirty="0" smtClean="0"/>
              <a:t>Steps to Christ, </a:t>
            </a:r>
            <a:r>
              <a:rPr lang="en-US" sz="1400" dirty="0" smtClean="0"/>
              <a:t>p. 85)</a:t>
            </a:r>
            <a:endParaRPr lang="en-US" sz="2800" dirty="0"/>
          </a:p>
        </p:txBody>
      </p:sp>
      <p:pic>
        <p:nvPicPr>
          <p:cNvPr id="10" name="Picture 9" descr="SDA logo white.png"/>
          <p:cNvPicPr>
            <a:picLocks noChangeAspect="1"/>
          </p:cNvPicPr>
          <p:nvPr/>
        </p:nvPicPr>
        <p:blipFill>
          <a:blip>
            <a:extLst>
              <a:ext uri="{28A0092B-C50C-407E-A947-70E740481C1C}">
                <a14:useLocalDpi xmlns:a14="http://schemas.microsoft.com/office/drawing/2010/main" val="0"/>
              </a:ext>
            </a:extLst>
          </a:blip>
          <a:stretch>
            <a:fillRect/>
          </a:stretch>
        </p:blipFill>
        <p:spPr>
          <a:xfrm>
            <a:off x="319696" y="2854856"/>
            <a:ext cx="1498482" cy="1456271"/>
          </a:xfrm>
          <a:prstGeom prst="rect">
            <a:avLst/>
          </a:prstGeom>
        </p:spPr>
      </p:pic>
    </p:spTree>
    <p:extLst>
      <p:ext uri="{BB962C8B-B14F-4D97-AF65-F5344CB8AC3E}">
        <p14:creationId xmlns:p14="http://schemas.microsoft.com/office/powerpoint/2010/main" val="3186404248"/>
      </p:ext>
    </p:extLst>
  </p:cSld>
  <p:clrMapOvr>
    <a:masterClrMapping/>
  </p:clrMapOvr>
  <p:transition spd="slow">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gradient background.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7" name="Title 1"/>
          <p:cNvSpPr txBox="1">
            <a:spLocks/>
          </p:cNvSpPr>
          <p:nvPr/>
        </p:nvSpPr>
        <p:spPr>
          <a:xfrm>
            <a:off x="2099143" y="1552846"/>
            <a:ext cx="6251133" cy="2149577"/>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Arial"/>
                <a:ea typeface="+mj-ea"/>
                <a:cs typeface="Arial"/>
              </a:defRPr>
            </a:lvl1pPr>
          </a:lstStyle>
          <a:p>
            <a:pPr algn="l"/>
            <a:r>
              <a:rPr lang="en-US" sz="2800" dirty="0" smtClean="0"/>
              <a:t>“In </a:t>
            </a:r>
            <a:r>
              <a:rPr lang="en-US" sz="2800" dirty="0"/>
              <a:t>eating, dressing, and in the furnishing of our school building, we want to preserve the </a:t>
            </a:r>
            <a:r>
              <a:rPr lang="en-US" sz="2800" dirty="0">
                <a:solidFill>
                  <a:srgbClr val="EBC400"/>
                </a:solidFill>
              </a:rPr>
              <a:t>simplicity</a:t>
            </a:r>
            <a:r>
              <a:rPr lang="en-US" sz="2800" dirty="0"/>
              <a:t> of true godliness</a:t>
            </a:r>
            <a:r>
              <a:rPr lang="en-US" sz="2800" dirty="0" smtClean="0"/>
              <a:t>.” </a:t>
            </a:r>
            <a:r>
              <a:rPr lang="en-US" sz="1400" dirty="0" smtClean="0"/>
              <a:t>(</a:t>
            </a:r>
            <a:r>
              <a:rPr lang="en-US" sz="1400" i="1" dirty="0" smtClean="0"/>
              <a:t>Testimonies to Ministers. </a:t>
            </a:r>
            <a:r>
              <a:rPr lang="en-US" sz="1400" dirty="0" smtClean="0"/>
              <a:t>p. 179)</a:t>
            </a:r>
            <a:endParaRPr lang="en-US" sz="2800" dirty="0"/>
          </a:p>
        </p:txBody>
      </p:sp>
      <p:pic>
        <p:nvPicPr>
          <p:cNvPr id="10" name="Picture 9" descr="SDA logo white.png"/>
          <p:cNvPicPr>
            <a:picLocks noChangeAspect="1"/>
          </p:cNvPicPr>
          <p:nvPr/>
        </p:nvPicPr>
        <p:blipFill>
          <a:blip>
            <a:extLst>
              <a:ext uri="{28A0092B-C50C-407E-A947-70E740481C1C}">
                <a14:useLocalDpi xmlns:a14="http://schemas.microsoft.com/office/drawing/2010/main" val="0"/>
              </a:ext>
            </a:extLst>
          </a:blip>
          <a:stretch>
            <a:fillRect/>
          </a:stretch>
        </p:blipFill>
        <p:spPr>
          <a:xfrm>
            <a:off x="600662" y="1775859"/>
            <a:ext cx="1498482" cy="1456271"/>
          </a:xfrm>
          <a:prstGeom prst="rect">
            <a:avLst/>
          </a:prstGeom>
        </p:spPr>
      </p:pic>
    </p:spTree>
    <p:extLst>
      <p:ext uri="{BB962C8B-B14F-4D97-AF65-F5344CB8AC3E}">
        <p14:creationId xmlns:p14="http://schemas.microsoft.com/office/powerpoint/2010/main" val="1357110840"/>
      </p:ext>
    </p:extLst>
  </p:cSld>
  <p:clrMapOvr>
    <a:masterClrMapping/>
  </p:clrMapOvr>
  <p:transition spd="slow">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 17.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9" name="Title 1"/>
          <p:cNvSpPr txBox="1">
            <a:spLocks/>
          </p:cNvSpPr>
          <p:nvPr/>
        </p:nvSpPr>
        <p:spPr>
          <a:xfrm>
            <a:off x="199819" y="826387"/>
            <a:ext cx="3486440" cy="3399684"/>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Arial"/>
                <a:ea typeface="+mj-ea"/>
                <a:cs typeface="Arial"/>
              </a:defRPr>
            </a:lvl1pPr>
          </a:lstStyle>
          <a:p>
            <a:pPr algn="l"/>
            <a:r>
              <a:rPr lang="en-US" sz="2800" dirty="0" smtClean="0">
                <a:solidFill>
                  <a:schemeClr val="bg1"/>
                </a:solidFill>
              </a:rPr>
              <a:t>“The </a:t>
            </a:r>
            <a:r>
              <a:rPr lang="en-US" sz="2800" dirty="0">
                <a:solidFill>
                  <a:schemeClr val="bg1"/>
                </a:solidFill>
              </a:rPr>
              <a:t>gospel medical missionary work is to be carried forward in simplicity, as was the work of the Majesty of </a:t>
            </a:r>
            <a:endParaRPr lang="en-US" sz="2800" dirty="0" smtClean="0">
              <a:solidFill>
                <a:schemeClr val="bg1"/>
              </a:solidFill>
            </a:endParaRPr>
          </a:p>
          <a:p>
            <a:pPr algn="l"/>
            <a:r>
              <a:rPr lang="en-US" sz="2800" dirty="0" smtClean="0">
                <a:solidFill>
                  <a:schemeClr val="bg1"/>
                </a:solidFill>
              </a:rPr>
              <a:t>heaven.”</a:t>
            </a:r>
          </a:p>
          <a:p>
            <a:pPr algn="l"/>
            <a:r>
              <a:rPr lang="en-US" sz="1400" dirty="0" smtClean="0">
                <a:solidFill>
                  <a:schemeClr val="bg1"/>
                </a:solidFill>
              </a:rPr>
              <a:t>(</a:t>
            </a:r>
            <a:r>
              <a:rPr lang="en-US" sz="1400" i="1" dirty="0" smtClean="0">
                <a:solidFill>
                  <a:schemeClr val="bg1"/>
                </a:solidFill>
              </a:rPr>
              <a:t>Counsels on Health, </a:t>
            </a:r>
            <a:r>
              <a:rPr lang="en-US" sz="1400" dirty="0" smtClean="0">
                <a:solidFill>
                  <a:schemeClr val="bg1"/>
                </a:solidFill>
              </a:rPr>
              <a:t>p. 319) </a:t>
            </a:r>
            <a:endParaRPr lang="en-US" sz="2800" dirty="0">
              <a:solidFill>
                <a:schemeClr val="bg1"/>
              </a:solidFill>
            </a:endParaRPr>
          </a:p>
        </p:txBody>
      </p:sp>
    </p:spTree>
    <p:extLst>
      <p:ext uri="{BB962C8B-B14F-4D97-AF65-F5344CB8AC3E}">
        <p14:creationId xmlns:p14="http://schemas.microsoft.com/office/powerpoint/2010/main" val="3239074450"/>
      </p:ext>
    </p:extLst>
  </p:cSld>
  <p:clrMapOvr>
    <a:masterClrMapping/>
  </p:clrMapOvr>
  <p:transition spd="slow">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gradient background.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7" name="Title 1"/>
          <p:cNvSpPr txBox="1">
            <a:spLocks/>
          </p:cNvSpPr>
          <p:nvPr/>
        </p:nvSpPr>
        <p:spPr>
          <a:xfrm>
            <a:off x="2087903" y="1539829"/>
            <a:ext cx="6442189" cy="2016491"/>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Arial"/>
                <a:ea typeface="+mj-ea"/>
                <a:cs typeface="Arial"/>
              </a:defRPr>
            </a:lvl1pPr>
          </a:lstStyle>
          <a:p>
            <a:pPr algn="l"/>
            <a:r>
              <a:rPr lang="en-US" sz="2800" dirty="0" smtClean="0"/>
              <a:t>“. . . present </a:t>
            </a:r>
            <a:r>
              <a:rPr lang="en-US" sz="2800" dirty="0"/>
              <a:t>the truth in the love of Christ. </a:t>
            </a:r>
            <a:r>
              <a:rPr lang="en-US" sz="2800" dirty="0" smtClean="0"/>
              <a:t>. . . to </a:t>
            </a:r>
            <a:r>
              <a:rPr lang="en-US" sz="2800" dirty="0"/>
              <a:t>be carried forward in humility, in the </a:t>
            </a:r>
            <a:r>
              <a:rPr lang="en-US" sz="2800" dirty="0">
                <a:solidFill>
                  <a:srgbClr val="EBC400"/>
                </a:solidFill>
              </a:rPr>
              <a:t>simplicity</a:t>
            </a:r>
            <a:r>
              <a:rPr lang="en-US" sz="2800" dirty="0"/>
              <a:t> of the gospel</a:t>
            </a:r>
            <a:r>
              <a:rPr lang="en-US" sz="2800" dirty="0" smtClean="0"/>
              <a:t>.”</a:t>
            </a:r>
          </a:p>
          <a:p>
            <a:pPr algn="l"/>
            <a:r>
              <a:rPr lang="en-US" sz="1400" dirty="0" smtClean="0"/>
              <a:t>                                                         (</a:t>
            </a:r>
            <a:r>
              <a:rPr lang="en-US" sz="1400" i="1" dirty="0" smtClean="0"/>
              <a:t>Testimonies for the Church, </a:t>
            </a:r>
            <a:r>
              <a:rPr lang="en-US" sz="1400" dirty="0" smtClean="0"/>
              <a:t>vol. 7, p. 38)</a:t>
            </a:r>
            <a:endParaRPr lang="en-US" sz="2800" dirty="0"/>
          </a:p>
        </p:txBody>
      </p:sp>
      <p:pic>
        <p:nvPicPr>
          <p:cNvPr id="10" name="Picture 9" descr="SDA logo white.png"/>
          <p:cNvPicPr>
            <a:picLocks noChangeAspect="1"/>
          </p:cNvPicPr>
          <p:nvPr/>
        </p:nvPicPr>
        <p:blipFill>
          <a:blip>
            <a:extLst>
              <a:ext uri="{28A0092B-C50C-407E-A947-70E740481C1C}">
                <a14:useLocalDpi xmlns:a14="http://schemas.microsoft.com/office/drawing/2010/main" val="0"/>
              </a:ext>
            </a:extLst>
          </a:blip>
          <a:stretch>
            <a:fillRect/>
          </a:stretch>
        </p:blipFill>
        <p:spPr>
          <a:xfrm>
            <a:off x="589422" y="1618516"/>
            <a:ext cx="1498482" cy="1456271"/>
          </a:xfrm>
          <a:prstGeom prst="rect">
            <a:avLst/>
          </a:prstGeom>
        </p:spPr>
      </p:pic>
    </p:spTree>
    <p:extLst>
      <p:ext uri="{BB962C8B-B14F-4D97-AF65-F5344CB8AC3E}">
        <p14:creationId xmlns:p14="http://schemas.microsoft.com/office/powerpoint/2010/main" val="3226094844"/>
      </p:ext>
    </p:extLst>
  </p:cSld>
  <p:clrMapOvr>
    <a:masterClrMapping/>
  </p:clrMapOvr>
  <p:transition spd="slow">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gradient background.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6" name="Picture 5" descr="SDA logo white.png"/>
          <p:cNvPicPr>
            <a:picLocks noChangeAspect="1"/>
          </p:cNvPicPr>
          <p:nvPr/>
        </p:nvPicPr>
        <p:blipFill>
          <a:blip>
            <a:extLst>
              <a:ext uri="{28A0092B-C50C-407E-A947-70E740481C1C}">
                <a14:useLocalDpi xmlns:a14="http://schemas.microsoft.com/office/drawing/2010/main" val="0"/>
              </a:ext>
            </a:extLst>
          </a:blip>
          <a:stretch>
            <a:fillRect/>
          </a:stretch>
        </p:blipFill>
        <p:spPr>
          <a:xfrm>
            <a:off x="319696" y="1149637"/>
            <a:ext cx="1498482" cy="1456271"/>
          </a:xfrm>
          <a:prstGeom prst="rect">
            <a:avLst/>
          </a:prstGeom>
        </p:spPr>
      </p:pic>
      <p:sp>
        <p:nvSpPr>
          <p:cNvPr id="9" name="Title 1"/>
          <p:cNvSpPr txBox="1">
            <a:spLocks/>
          </p:cNvSpPr>
          <p:nvPr/>
        </p:nvSpPr>
        <p:spPr>
          <a:xfrm>
            <a:off x="1818178" y="1084897"/>
            <a:ext cx="6251132" cy="3354725"/>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Arial"/>
                <a:ea typeface="+mj-ea"/>
                <a:cs typeface="Arial"/>
              </a:defRPr>
            </a:lvl1pPr>
          </a:lstStyle>
          <a:p>
            <a:pPr algn="l"/>
            <a:r>
              <a:rPr lang="en-US" sz="2800" dirty="0" smtClean="0"/>
              <a:t>“The </a:t>
            </a:r>
            <a:r>
              <a:rPr lang="en-US" sz="2800" dirty="0">
                <a:solidFill>
                  <a:srgbClr val="EBC400"/>
                </a:solidFill>
              </a:rPr>
              <a:t>simplicity</a:t>
            </a:r>
            <a:r>
              <a:rPr lang="en-US" sz="2800" dirty="0"/>
              <a:t> of the gospel is fast disappearing from professed </a:t>
            </a:r>
            <a:r>
              <a:rPr lang="en-US" sz="2800" dirty="0" err="1"/>
              <a:t>Sabbathkeepers</a:t>
            </a:r>
            <a:r>
              <a:rPr lang="en-US" sz="2800" dirty="0"/>
              <a:t>. I inquire a hundred times a day, How can God prosper us? There is but little </a:t>
            </a:r>
            <a:r>
              <a:rPr lang="en-US" sz="2800" dirty="0" smtClean="0"/>
              <a:t>praying . . . Few </a:t>
            </a:r>
            <a:r>
              <a:rPr lang="en-US" sz="2800" dirty="0"/>
              <a:t>are willing to bear the cross of </a:t>
            </a:r>
            <a:r>
              <a:rPr lang="en-US" sz="2800" dirty="0" smtClean="0"/>
              <a:t>Christ . . .” </a:t>
            </a:r>
            <a:r>
              <a:rPr lang="en-US" sz="1400" dirty="0" smtClean="0"/>
              <a:t>(</a:t>
            </a:r>
            <a:r>
              <a:rPr lang="en-US" sz="1400" i="1" dirty="0" smtClean="0"/>
              <a:t>Testimonies for the Church, </a:t>
            </a:r>
            <a:r>
              <a:rPr lang="en-US" sz="1400" dirty="0" smtClean="0"/>
              <a:t>vol. 1</a:t>
            </a:r>
            <a:r>
              <a:rPr lang="en-US" sz="1400" i="1" dirty="0" smtClean="0"/>
              <a:t>, </a:t>
            </a:r>
            <a:r>
              <a:rPr lang="en-US" sz="1400" dirty="0" smtClean="0"/>
              <a:t>p. 566)</a:t>
            </a:r>
            <a:endParaRPr lang="en-US" sz="2800" dirty="0"/>
          </a:p>
        </p:txBody>
      </p:sp>
    </p:spTree>
    <p:extLst>
      <p:ext uri="{BB962C8B-B14F-4D97-AF65-F5344CB8AC3E}">
        <p14:creationId xmlns:p14="http://schemas.microsoft.com/office/powerpoint/2010/main" val="1298010635"/>
      </p:ext>
    </p:ext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lide 2.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457200" y="455957"/>
            <a:ext cx="8229600" cy="857250"/>
          </a:xfrm>
        </p:spPr>
        <p:txBody>
          <a:bodyPr>
            <a:noAutofit/>
          </a:bodyPr>
          <a:lstStyle/>
          <a:p>
            <a:r>
              <a:rPr lang="en-US" sz="3000" dirty="0" smtClean="0"/>
              <a:t>Those who keep the commandments of God</a:t>
            </a:r>
            <a:endParaRPr lang="en-US" sz="3000" dirty="0"/>
          </a:p>
        </p:txBody>
      </p:sp>
      <p:sp>
        <p:nvSpPr>
          <p:cNvPr id="4" name="Title 1"/>
          <p:cNvSpPr txBox="1">
            <a:spLocks/>
          </p:cNvSpPr>
          <p:nvPr/>
        </p:nvSpPr>
        <p:spPr>
          <a:xfrm>
            <a:off x="458124" y="3800475"/>
            <a:ext cx="8229600" cy="8572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Arial"/>
                <a:ea typeface="+mj-ea"/>
                <a:cs typeface="Arial"/>
              </a:defRPr>
            </a:lvl1pPr>
          </a:lstStyle>
          <a:p>
            <a:r>
              <a:rPr lang="en-US" sz="3000" dirty="0" smtClean="0"/>
              <a:t>Those who have the testimony of Jesus</a:t>
            </a:r>
            <a:endParaRPr lang="en-US" sz="3000" dirty="0"/>
          </a:p>
        </p:txBody>
      </p:sp>
    </p:spTree>
    <p:extLst>
      <p:ext uri="{BB962C8B-B14F-4D97-AF65-F5344CB8AC3E}">
        <p14:creationId xmlns:p14="http://schemas.microsoft.com/office/powerpoint/2010/main" val="2429749186"/>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gradient background.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6" name="Picture 5" descr="SDA logo white.png"/>
          <p:cNvPicPr>
            <a:picLocks noChangeAspect="1"/>
          </p:cNvPicPr>
          <p:nvPr/>
        </p:nvPicPr>
        <p:blipFill>
          <a:blip>
            <a:extLst>
              <a:ext uri="{28A0092B-C50C-407E-A947-70E740481C1C}">
                <a14:useLocalDpi xmlns:a14="http://schemas.microsoft.com/office/drawing/2010/main" val="0"/>
              </a:ext>
            </a:extLst>
          </a:blip>
          <a:stretch>
            <a:fillRect/>
          </a:stretch>
        </p:blipFill>
        <p:spPr>
          <a:xfrm>
            <a:off x="319696" y="1149637"/>
            <a:ext cx="1498482" cy="1456271"/>
          </a:xfrm>
          <a:prstGeom prst="rect">
            <a:avLst/>
          </a:prstGeom>
        </p:spPr>
      </p:pic>
      <p:sp>
        <p:nvSpPr>
          <p:cNvPr id="9" name="Title 1"/>
          <p:cNvSpPr txBox="1">
            <a:spLocks/>
          </p:cNvSpPr>
          <p:nvPr/>
        </p:nvSpPr>
        <p:spPr>
          <a:xfrm>
            <a:off x="1818178" y="1062417"/>
            <a:ext cx="6251132" cy="3545799"/>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400" kern="1200">
                <a:solidFill>
                  <a:schemeClr val="tx1"/>
                </a:solidFill>
                <a:latin typeface="Arial"/>
                <a:ea typeface="+mj-ea"/>
                <a:cs typeface="Arial"/>
              </a:defRPr>
            </a:lvl1pPr>
          </a:lstStyle>
          <a:p>
            <a:pPr algn="l"/>
            <a:r>
              <a:rPr lang="en-US" sz="2800" dirty="0" smtClean="0"/>
              <a:t>“When </a:t>
            </a:r>
            <a:r>
              <a:rPr lang="en-US" sz="2800" dirty="0"/>
              <a:t>Christ said to the disciples, Go forth in My name to gather into the church all who believe, He plainly set before them the necessity of maintaining </a:t>
            </a:r>
            <a:r>
              <a:rPr lang="en-US" sz="2800" dirty="0">
                <a:solidFill>
                  <a:srgbClr val="EBC400"/>
                </a:solidFill>
              </a:rPr>
              <a:t>simplicity</a:t>
            </a:r>
            <a:r>
              <a:rPr lang="en-US" sz="2800" dirty="0"/>
              <a:t>. The less ostentation and show, the greater would be their influence for good</a:t>
            </a:r>
            <a:r>
              <a:rPr lang="en-US" sz="2800" dirty="0" smtClean="0"/>
              <a:t>.” </a:t>
            </a:r>
          </a:p>
          <a:p>
            <a:pPr algn="l"/>
            <a:r>
              <a:rPr lang="en-US" sz="1400" dirty="0" smtClean="0"/>
              <a:t>                                                                         (</a:t>
            </a:r>
            <a:r>
              <a:rPr lang="en-US" sz="1400" i="1" dirty="0" smtClean="0"/>
              <a:t>Acts of the Apostles, </a:t>
            </a:r>
            <a:r>
              <a:rPr lang="en-US" sz="1400" dirty="0" smtClean="0"/>
              <a:t>p. 28)</a:t>
            </a:r>
            <a:endParaRPr lang="en-US" sz="2800" dirty="0"/>
          </a:p>
        </p:txBody>
      </p:sp>
    </p:spTree>
    <p:extLst>
      <p:ext uri="{BB962C8B-B14F-4D97-AF65-F5344CB8AC3E}">
        <p14:creationId xmlns:p14="http://schemas.microsoft.com/office/powerpoint/2010/main" val="1830323012"/>
      </p:ext>
    </p:extLst>
  </p:cSld>
  <p:clrMapOvr>
    <a:masterClrMapping/>
  </p:clrMapOvr>
  <p:transition spd="slow">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descr="slide 15.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925268317"/>
      </p:ext>
    </p:extLst>
  </p:cSld>
  <p:clrMapOvr>
    <a:masterClrMapping/>
  </p:clrMapOvr>
  <p:transition spd="slow">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lide gradient background.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457200" y="600027"/>
            <a:ext cx="8229600" cy="3952000"/>
          </a:xfrm>
        </p:spPr>
        <p:txBody>
          <a:bodyPr>
            <a:noAutofit/>
          </a:bodyPr>
          <a:lstStyle/>
          <a:p>
            <a:pPr algn="l"/>
            <a:r>
              <a:rPr lang="en-US" sz="2800" dirty="0" smtClean="0"/>
              <a:t>“The </a:t>
            </a:r>
            <a:r>
              <a:rPr lang="en-US" sz="2800" dirty="0"/>
              <a:t>leaders in God’s cause, as wise generals, are to lay plans for advance moves all along the line. In their planning they are to give special study to the work </a:t>
            </a:r>
            <a:r>
              <a:rPr lang="en-US" sz="2800" dirty="0" smtClean="0"/>
              <a:t>that can </a:t>
            </a:r>
            <a:r>
              <a:rPr lang="en-US" sz="2800" dirty="0"/>
              <a:t>be done by the laity for their friends and neighbors. The work of God in this earth can never be finished until the men and women comprising our church membership rally to the work and unite their efforts with those of ministers and church </a:t>
            </a:r>
            <a:r>
              <a:rPr lang="en-US" sz="2800" dirty="0" smtClean="0"/>
              <a:t>officers.</a:t>
            </a:r>
            <a:endParaRPr lang="en-US" sz="2800" dirty="0"/>
          </a:p>
        </p:txBody>
      </p:sp>
    </p:spTree>
    <p:extLst>
      <p:ext uri="{BB962C8B-B14F-4D97-AF65-F5344CB8AC3E}">
        <p14:creationId xmlns:p14="http://schemas.microsoft.com/office/powerpoint/2010/main" val="3991728152"/>
      </p:ext>
    </p:extLst>
  </p:cSld>
  <p:clrMapOvr>
    <a:masterClrMapping/>
  </p:clrMapOvr>
  <p:transition spd="slow">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lide gradient background.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457200" y="989081"/>
            <a:ext cx="8229600" cy="3360626"/>
          </a:xfrm>
        </p:spPr>
        <p:txBody>
          <a:bodyPr>
            <a:noAutofit/>
          </a:bodyPr>
          <a:lstStyle/>
          <a:p>
            <a:pPr algn="l"/>
            <a:r>
              <a:rPr lang="en-US" sz="2800" dirty="0" smtClean="0"/>
              <a:t>“The </a:t>
            </a:r>
            <a:r>
              <a:rPr lang="en-US" sz="2800" dirty="0"/>
              <a:t>salvation of sinners requires earnest, personal labor. We are to bear to them the word of life, not to wait for them to come to us. Oh, that I could speak words to men and women that would arouse them to diligent action! The moments now granted to us are few. We are standing upon the very borders of the eternal world. </a:t>
            </a:r>
          </a:p>
        </p:txBody>
      </p:sp>
    </p:spTree>
    <p:extLst>
      <p:ext uri="{BB962C8B-B14F-4D97-AF65-F5344CB8AC3E}">
        <p14:creationId xmlns:p14="http://schemas.microsoft.com/office/powerpoint/2010/main" val="1226205202"/>
      </p:ext>
    </p:extLst>
  </p:cSld>
  <p:clrMapOvr>
    <a:masterClrMapping/>
  </p:clrMapOvr>
  <p:transition spd="slow">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lide gradient background.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457200" y="1427423"/>
            <a:ext cx="8229600" cy="2922284"/>
          </a:xfrm>
        </p:spPr>
        <p:txBody>
          <a:bodyPr>
            <a:noAutofit/>
          </a:bodyPr>
          <a:lstStyle/>
          <a:p>
            <a:pPr algn="l"/>
            <a:r>
              <a:rPr lang="en-US" sz="2800" dirty="0" smtClean="0"/>
              <a:t>“We </a:t>
            </a:r>
            <a:r>
              <a:rPr lang="en-US" sz="2800" dirty="0"/>
              <a:t>have no time to lose. Every moment is golden and altogether too precious to be devoted merely to self-serving. Who will seek God earnestly and from Him draw strength and grace to be His faithful workers in the missionary field</a:t>
            </a:r>
            <a:r>
              <a:rPr lang="en-US" sz="2800" dirty="0" smtClean="0"/>
              <a:t>?” </a:t>
            </a:r>
            <a:br>
              <a:rPr lang="en-US" sz="2800" dirty="0" smtClean="0"/>
            </a:br>
            <a:r>
              <a:rPr lang="en-US" sz="1400" dirty="0"/>
              <a:t> </a:t>
            </a:r>
            <a:r>
              <a:rPr lang="en-US" sz="1400" dirty="0" smtClean="0"/>
              <a:t>                                                                                     (</a:t>
            </a:r>
            <a:r>
              <a:rPr lang="en-US" sz="1400" i="1" dirty="0" smtClean="0"/>
              <a:t>Testimonies for the Ch</a:t>
            </a:r>
            <a:r>
              <a:rPr lang="en-US" sz="1400" dirty="0" smtClean="0"/>
              <a:t>urch, vol. 9, pp. 116-117)</a:t>
            </a:r>
            <a:endParaRPr lang="en-US" sz="2800" dirty="0"/>
          </a:p>
        </p:txBody>
      </p:sp>
    </p:spTree>
    <p:extLst>
      <p:ext uri="{BB962C8B-B14F-4D97-AF65-F5344CB8AC3E}">
        <p14:creationId xmlns:p14="http://schemas.microsoft.com/office/powerpoint/2010/main" val="1701340914"/>
      </p:ext>
    </p:extLst>
  </p:cSld>
  <p:clrMapOvr>
    <a:masterClrMapping/>
  </p:clrMapOvr>
  <p:transition spd="slow">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descr="slide 15.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110848984"/>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3.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0" y="3731228"/>
            <a:ext cx="9144000" cy="857250"/>
          </a:xfrm>
        </p:spPr>
        <p:txBody>
          <a:bodyPr>
            <a:noAutofit/>
          </a:bodyPr>
          <a:lstStyle/>
          <a:p>
            <a:r>
              <a:rPr lang="en-US" sz="3000" dirty="0" smtClean="0"/>
              <a:t>“Remember the Sabbath day to keep it holy . . .”</a:t>
            </a:r>
            <a:endParaRPr lang="en-US" sz="3000" dirty="0"/>
          </a:p>
        </p:txBody>
      </p:sp>
    </p:spTree>
    <p:extLst>
      <p:ext uri="{BB962C8B-B14F-4D97-AF65-F5344CB8AC3E}">
        <p14:creationId xmlns:p14="http://schemas.microsoft.com/office/powerpoint/2010/main" val="2621044355"/>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lide 4.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675824" y="2295061"/>
            <a:ext cx="4101546" cy="1347335"/>
          </a:xfrm>
        </p:spPr>
        <p:txBody>
          <a:bodyPr>
            <a:noAutofit/>
          </a:bodyPr>
          <a:lstStyle/>
          <a:p>
            <a:pPr algn="r"/>
            <a:r>
              <a:rPr lang="en-US" sz="3200" dirty="0" smtClean="0"/>
              <a:t>“the testimony of Jesus Christ is the spirit of prophecy”</a:t>
            </a:r>
            <a:endParaRPr lang="en-US" sz="3200" dirty="0"/>
          </a:p>
        </p:txBody>
      </p:sp>
    </p:spTree>
    <p:extLst>
      <p:ext uri="{BB962C8B-B14F-4D97-AF65-F5344CB8AC3E}">
        <p14:creationId xmlns:p14="http://schemas.microsoft.com/office/powerpoint/2010/main" val="4019251741"/>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gradient background.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908865" y="865446"/>
            <a:ext cx="7329184" cy="3619135"/>
          </a:xfrm>
        </p:spPr>
        <p:txBody>
          <a:bodyPr anchor="t" anchorCtr="0">
            <a:noAutofit/>
          </a:bodyPr>
          <a:lstStyle/>
          <a:p>
            <a:pPr algn="l"/>
            <a:r>
              <a:rPr lang="en-US" sz="3200" dirty="0" smtClean="0"/>
              <a:t>“The </a:t>
            </a:r>
            <a:r>
              <a:rPr lang="en-US" sz="3200" dirty="0"/>
              <a:t>very last deception of Satan will be to make of none effect the testimony of the Spirit of God. </a:t>
            </a:r>
            <a:r>
              <a:rPr lang="en-US" sz="3200" dirty="0" smtClean="0"/>
              <a:t>. . . There </a:t>
            </a:r>
            <a:r>
              <a:rPr lang="en-US" sz="3200" dirty="0"/>
              <a:t>will be a hatred kindled against the testimonies which is satanic. The workings of Satan will be </a:t>
            </a:r>
            <a:r>
              <a:rPr lang="en-US" sz="3200" dirty="0" smtClean="0"/>
              <a:t>to unsettle the faith of </a:t>
            </a:r>
            <a:r>
              <a:rPr lang="en-US" sz="3200" dirty="0"/>
              <a:t>the churches in them, for this reason: </a:t>
            </a:r>
          </a:p>
        </p:txBody>
      </p:sp>
    </p:spTree>
    <p:extLst>
      <p:ext uri="{BB962C8B-B14F-4D97-AF65-F5344CB8AC3E}">
        <p14:creationId xmlns:p14="http://schemas.microsoft.com/office/powerpoint/2010/main" val="3257735806"/>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 gradient background.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908865" y="1241519"/>
            <a:ext cx="7329184" cy="3124321"/>
          </a:xfrm>
        </p:spPr>
        <p:txBody>
          <a:bodyPr anchor="t" anchorCtr="0">
            <a:noAutofit/>
          </a:bodyPr>
          <a:lstStyle/>
          <a:p>
            <a:pPr algn="l"/>
            <a:r>
              <a:rPr lang="en-US" sz="3200" dirty="0" smtClean="0"/>
              <a:t>“Satan </a:t>
            </a:r>
            <a:r>
              <a:rPr lang="en-US" sz="3200" dirty="0"/>
              <a:t>cannot have so clear a track to bring in his deceptions and bind up souls in his delusions if the warnings and reproofs and counsels of the Spirit of God are heeded</a:t>
            </a:r>
            <a:r>
              <a:rPr lang="en-US" sz="3200" dirty="0" smtClean="0"/>
              <a:t>.” </a:t>
            </a:r>
            <a:r>
              <a:rPr lang="en-US" sz="1400" dirty="0" smtClean="0"/>
              <a:t>(</a:t>
            </a:r>
            <a:r>
              <a:rPr lang="en-US" sz="1400" i="1" dirty="0" smtClean="0"/>
              <a:t>Selected Messages</a:t>
            </a:r>
            <a:r>
              <a:rPr lang="en-US" sz="1400" dirty="0" smtClean="0"/>
              <a:t>, Book 1, p. 48)</a:t>
            </a:r>
            <a:endParaRPr lang="en-US" sz="1400" dirty="0"/>
          </a:p>
        </p:txBody>
      </p:sp>
    </p:spTree>
    <p:extLst>
      <p:ext uri="{BB962C8B-B14F-4D97-AF65-F5344CB8AC3E}">
        <p14:creationId xmlns:p14="http://schemas.microsoft.com/office/powerpoint/2010/main" val="3811722022"/>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lide 7.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344967" y="2593162"/>
            <a:ext cx="4800010" cy="1872512"/>
          </a:xfrm>
        </p:spPr>
        <p:txBody>
          <a:bodyPr>
            <a:normAutofit/>
          </a:bodyPr>
          <a:lstStyle/>
          <a:p>
            <a:r>
              <a:rPr lang="en-US" sz="3200" dirty="0" smtClean="0"/>
              <a:t>Not </a:t>
            </a:r>
            <a:r>
              <a:rPr lang="en-US" sz="3200" dirty="0"/>
              <a:t>by might nor by power, but by My Spirit</a:t>
            </a:r>
            <a:r>
              <a:rPr lang="en-US" sz="3200" dirty="0" smtClean="0"/>
              <a:t>,</a:t>
            </a:r>
            <a:r>
              <a:rPr lang="en-US" sz="3200" dirty="0"/>
              <a:t/>
            </a:r>
            <a:br>
              <a:rPr lang="en-US" sz="3200" dirty="0"/>
            </a:br>
            <a:r>
              <a:rPr lang="en-US" sz="3200" dirty="0"/>
              <a:t>Says the Lord of hosts</a:t>
            </a:r>
            <a:r>
              <a:rPr lang="en-US" sz="3200" dirty="0" smtClean="0"/>
              <a:t>. </a:t>
            </a:r>
            <a:r>
              <a:rPr lang="en-US" sz="1600" dirty="0" smtClean="0"/>
              <a:t>(Zech. 4:6)</a:t>
            </a:r>
            <a:endParaRPr lang="en-US" sz="1600" dirty="0"/>
          </a:p>
        </p:txBody>
      </p:sp>
    </p:spTree>
    <p:extLst>
      <p:ext uri="{BB962C8B-B14F-4D97-AF65-F5344CB8AC3E}">
        <p14:creationId xmlns:p14="http://schemas.microsoft.com/office/powerpoint/2010/main" val="1462065752"/>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lide 8.jpg"/>
          <p:cNvPicPr>
            <a:picLocks noChangeAspect="1"/>
          </p:cNvPicPr>
          <p:nvPr/>
        </p:nvPicPr>
        <p:blipFill>
          <a:blip>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572977" y="697023"/>
            <a:ext cx="4885070" cy="3485640"/>
          </a:xfrm>
        </p:spPr>
        <p:txBody>
          <a:bodyPr anchor="t" anchorCtr="0">
            <a:noAutofit/>
          </a:bodyPr>
          <a:lstStyle/>
          <a:p>
            <a:pPr algn="l"/>
            <a:r>
              <a:rPr lang="en-US" sz="2800" dirty="0" smtClean="0"/>
              <a:t>“Seventh</a:t>
            </a:r>
            <a:r>
              <a:rPr lang="en-US" sz="2800" dirty="0"/>
              <a:t>-day Adventists have been chosen by God as a peculiar people, separate from the world. By the great cleaver of truth He has cut them out from the quarry of the world and brought them into connection with Himself. </a:t>
            </a:r>
          </a:p>
        </p:txBody>
      </p:sp>
    </p:spTree>
    <p:extLst>
      <p:ext uri="{BB962C8B-B14F-4D97-AF65-F5344CB8AC3E}">
        <p14:creationId xmlns:p14="http://schemas.microsoft.com/office/powerpoint/2010/main" val="3024416914"/>
      </p:ext>
    </p:extLst>
  </p:cSld>
  <p:clrMapOvr>
    <a:masterClrMapping/>
  </p:clrMapOvr>
  <p:transition spd="slow">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Ted N C Wilson</TermName>
          <TermId xmlns="http://schemas.microsoft.com/office/infopath/2007/PartnerControls">e8deea18-467a-4bed-9cbc-3f8a0bc7e8a0</TermId>
        </TermInfo>
      </Terms>
    </gc564d6ebf4248c7833a610fa17582d5>
    <j2a840a341ce45988eab089c2d811663 xmlns="708c96bb-742e-4249-8e2b-6d89ee2a2a12">
      <Terms xmlns="http://schemas.microsoft.com/office/infopath/2007/PartnerControls">
        <TermInfo xmlns="http://schemas.microsoft.com/office/infopath/2007/PartnerControls">
          <TermName xmlns="http://schemas.microsoft.com/office/infopath/2007/PartnerControls">New President's Orientation</TermName>
          <TermId xmlns="http://schemas.microsoft.com/office/infopath/2007/PartnerControls">76cd865f-f88a-493c-a816-51bd8fb2ce4a</TermId>
        </TermInfo>
      </Terms>
    </j2a840a341ce45988eab089c2d811663>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0ED8ED-2506-48F0-B594-FA811B286F92}"/>
</file>

<file path=customXml/itemProps2.xml><?xml version="1.0" encoding="utf-8"?>
<ds:datastoreItem xmlns:ds="http://schemas.openxmlformats.org/officeDocument/2006/customXml" ds:itemID="{107EB6B6-BA9C-4D24-BAC9-C8943B0724AF}"/>
</file>

<file path=customXml/itemProps3.xml><?xml version="1.0" encoding="utf-8"?>
<ds:datastoreItem xmlns:ds="http://schemas.openxmlformats.org/officeDocument/2006/customXml" ds:itemID="{F80EA80B-2AC5-40AA-860D-679BDDC86294}"/>
</file>

<file path=docProps/app.xml><?xml version="1.0" encoding="utf-8"?>
<Properties xmlns="http://schemas.openxmlformats.org/officeDocument/2006/extended-properties" xmlns:vt="http://schemas.openxmlformats.org/officeDocument/2006/docPropsVTypes">
  <TotalTime>0</TotalTime>
  <Words>1517</Words>
  <Application>Microsoft Office PowerPoint</Application>
  <PresentationFormat>On-screen Show (16:9)</PresentationFormat>
  <Paragraphs>53</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VISION OF IDENTITY:</vt:lpstr>
      <vt:lpstr>And the dragon was wroth with the woman, and went to make war with the remnant of her seed, which keep the commandments of God, and have the testimony of Jesus Christ. (Rev. 12:17)</vt:lpstr>
      <vt:lpstr>Those who keep the commandments of God</vt:lpstr>
      <vt:lpstr>“Remember the Sabbath day to keep it holy . . .”</vt:lpstr>
      <vt:lpstr>“the testimony of Jesus Christ is the spirit of prophecy”</vt:lpstr>
      <vt:lpstr>“The very last deception of Satan will be to make of none effect the testimony of the Spirit of God. . . . There will be a hatred kindled against the testimonies which is satanic. The workings of Satan will be to unsettle the faith of the churches in them, for this reason: </vt:lpstr>
      <vt:lpstr>“Satan cannot have so clear a track to bring in his deceptions and bind up souls in his delusions if the warnings and reproofs and counsels of the Spirit of God are heeded.” (Selected Messages, Book 1, p. 48)</vt:lpstr>
      <vt:lpstr>Not by might nor by power, but by My Spirit, Says the Lord of hosts. (Zech. 4:6)</vt:lpstr>
      <vt:lpstr>“Seventh-day Adventists have been chosen by God as a peculiar people, separate from the world. By the great cleaver of truth He has cut them out from the quarry of the world and brought them into connection with Himself. </vt:lpstr>
      <vt:lpstr>He has made them His representatives and has called them to be ambassadors for Him in the last work of salvation. The greatest wealth of truth ever entrusted to mortals, the most solemn and fearful warnings ever sent by God to man, have been committed to them to be given to the world.”                                                            (Testimonies for the Church, vol. 7, Book 1, p. 138)</vt:lpstr>
      <vt:lpstr>“I am instructed to say to Seventh-day Adventists the world over, God has called us as a people to be a peculiar treasure unto Himself. He has appointed that His church on earth shall stand perfectly united in the Spirit and counsel of the Lord of hosts to the end of time.” (Selected Messages, Book 2, p. 397)</vt:lpstr>
      <vt:lpstr>“In a special sense Seventh-day Adventists have been set in the world as watchmen and light bearers. To them has been entrusted the last warning for a perishing world. On them is shining wonderful light from the word of God. </vt:lpstr>
      <vt:lpstr>“They have been given a work of the most solemn import—the proclamation of the first, second, and third angels’ messages. There is no other work of so great importance. They are to allow nothing else to absorb their attention.” (Testimonies for the Church, vol. 9, p. 19)</vt:lpstr>
      <vt:lpstr>PowerPoint Presentation</vt:lpstr>
      <vt:lpstr>Creator</vt:lpstr>
      <vt:lpstr>But I fear, lest somehow, as the serpent deceived Eve by his craftiness, so your minds may be corrupted from the simplicity that is in Christ. (2 Cor. 11:3)</vt:lpstr>
      <vt:lpstr>Revelation 12</vt:lpstr>
      <vt:lpstr>“The Lord calls for a renewal of the straight testimony borne in years past. He calls for a renewal of spiritual life. . . . God has spoken to us through His word. He has spoken to us through the testimonies to the church and through the books that have helped to make plain our present duty and the position that we should now occupy.” (Testimonies for the Church, vol. 8, p. 297-298)</vt:lpstr>
      <vt:lpstr>“Life’s best things—simplicity, honesty, truthfulness, purity, integrity—cannot be bought or sold.” (Ministry of Healing, p. 198)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leaders in God’s cause, as wise generals, are to lay plans for advance moves all along the line. In their planning they are to give special study to the work that can be done by the laity for their friends and neighbors. The work of God in this earth can never be finished until the men and women comprising our church membership rally to the work and unite their efforts with those of ministers and church officers.</vt:lpstr>
      <vt:lpstr>“The salvation of sinners requires earnest, personal labor. We are to bear to them the word of life, not to wait for them to come to us. Oh, that I could speak words to men and women that would arouse them to diligent action! The moments now granted to us are few. We are standing upon the very borders of the eternal world. </vt:lpstr>
      <vt:lpstr>“We have no time to lose. Every moment is golden and altogether too precious to be devoted merely to self-serving. Who will seek God earnestly and from Him draw strength and grace to be His faithful workers in the missionary field?”                                                                                        (Testimonies for the Church, vol. 9, pp. 116-117)</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OF IDENTITY:</dc:title>
  <dc:creator>Persidential User</dc:creator>
  <cp:lastModifiedBy>Persidential User</cp:lastModifiedBy>
  <cp:revision>1</cp:revision>
  <dcterms:modified xsi:type="dcterms:W3CDTF">2017-02-07T09:38:13Z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0x010100606931C23B4E154BA7E8104755D6A6CD</vt:lpwstr>
  </property>
  <property fmtid="{D5CDD505-2E9C-101B-9397-08002B2CF9AE}" pid="3" name="Authors">
    <vt:lpwstr>18;#Ted N C Wilson|e8deea18-467a-4bed-9cbc-3f8a0bc7e8a0</vt:lpwstr>
  </property>
  <property fmtid="{D5CDD505-2E9C-101B-9397-08002B2CF9AE}" pid="4" name="CurriculumCategories">
    <vt:lpwstr>28;#New President's Orientation|76cd865f-f88a-493c-a816-51bd8fb2ce4a</vt:lpwstr>
  </property>
</Properties>
</file>