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5.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notesSlides/notesSlide3.xml" ContentType="application/vnd.openxmlformats-officedocument.presentationml.notesSlide+xml"/>
  <Override PartName="/ppt/slideLayouts/slideLayout8.xml" ContentType="application/vnd.openxmlformats-officedocument.presentationml.slideLayout+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0.xml" ContentType="application/vnd.openxmlformats-officedocument.presentationml.notesSlide+xml"/>
  <Override PartName="/ppt/slideLayouts/slideLayout5.xml" ContentType="application/vnd.openxmlformats-officedocument.presentationml.slideLayout+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notesSlides/notesSlide17.xml" ContentType="application/vnd.openxmlformats-officedocument.presentationml.notesSlide+xml"/>
  <Override PartName="/ppt/slideLayouts/slideLayout4.xml" ContentType="application/vnd.openxmlformats-officedocument.presentationml.slideLayout+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sldIdLst>
    <p:sldId id="256" r:id="rId2"/>
    <p:sldId id="299" r:id="rId3"/>
    <p:sldId id="275" r:id="rId4"/>
    <p:sldId id="362" r:id="rId5"/>
    <p:sldId id="327" r:id="rId6"/>
    <p:sldId id="363" r:id="rId7"/>
    <p:sldId id="309" r:id="rId8"/>
    <p:sldId id="311" r:id="rId9"/>
    <p:sldId id="281" r:id="rId10"/>
    <p:sldId id="280" r:id="rId11"/>
    <p:sldId id="257" r:id="rId12"/>
    <p:sldId id="270" r:id="rId13"/>
    <p:sldId id="269" r:id="rId14"/>
    <p:sldId id="282" r:id="rId15"/>
    <p:sldId id="283" r:id="rId16"/>
    <p:sldId id="263" r:id="rId17"/>
    <p:sldId id="288" r:id="rId18"/>
    <p:sldId id="333" r:id="rId19"/>
    <p:sldId id="314" r:id="rId20"/>
    <p:sldId id="347" r:id="rId21"/>
    <p:sldId id="345" r:id="rId22"/>
    <p:sldId id="346" r:id="rId23"/>
    <p:sldId id="366" r:id="rId24"/>
    <p:sldId id="367" r:id="rId25"/>
    <p:sldId id="368" r:id="rId26"/>
    <p:sldId id="348" r:id="rId27"/>
    <p:sldId id="350" r:id="rId28"/>
    <p:sldId id="331" r:id="rId29"/>
    <p:sldId id="342" r:id="rId30"/>
    <p:sldId id="316" r:id="rId31"/>
    <p:sldId id="318" r:id="rId32"/>
    <p:sldId id="317" r:id="rId33"/>
    <p:sldId id="341" r:id="rId34"/>
    <p:sldId id="332" r:id="rId35"/>
    <p:sldId id="336" r:id="rId36"/>
    <p:sldId id="337" r:id="rId37"/>
    <p:sldId id="335" r:id="rId38"/>
    <p:sldId id="365" r:id="rId39"/>
    <p:sldId id="351"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322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020"/>
    <p:restoredTop sz="73560"/>
  </p:normalViewPr>
  <p:slideViewPr>
    <p:cSldViewPr snapToGrid="0" snapToObjects="1">
      <p:cViewPr>
        <p:scale>
          <a:sx n="72" d="100"/>
          <a:sy n="72" d="100"/>
        </p:scale>
        <p:origin x="-372" y="-72"/>
      </p:cViewPr>
      <p:guideLst>
        <p:guide orient="horz" pos="2160"/>
        <p:guide pos="3840"/>
      </p:guideLst>
    </p:cSldViewPr>
  </p:slideViewPr>
  <p:notesTextViewPr>
    <p:cViewPr>
      <p:scale>
        <a:sx n="70" d="100"/>
        <a:sy n="7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48"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B83F0E-4562-3540-B6C5-9F87BD05D1AE}" type="datetimeFigureOut">
              <a:rPr lang="en-US" smtClean="0"/>
              <a:t>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9009C4-0EB6-E742-AE00-F04F0045B09F}" type="slidenum">
              <a:rPr lang="en-US" smtClean="0"/>
              <a:t>‹#›</a:t>
            </a:fld>
            <a:endParaRPr lang="en-US"/>
          </a:p>
        </p:txBody>
      </p:sp>
    </p:spTree>
    <p:extLst>
      <p:ext uri="{BB962C8B-B14F-4D97-AF65-F5344CB8AC3E}">
        <p14:creationId xmlns:p14="http://schemas.microsoft.com/office/powerpoint/2010/main" val="1083870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biblestudytools.com/luke/9-51-compare.html"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dictionary.com/browse/commitment"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9009C4-0EB6-E742-AE00-F04F0045B09F}" type="slidenum">
              <a:rPr lang="en-US" smtClean="0"/>
              <a:t>1</a:t>
            </a:fld>
            <a:endParaRPr lang="en-US"/>
          </a:p>
        </p:txBody>
      </p:sp>
    </p:spTree>
    <p:extLst>
      <p:ext uri="{BB962C8B-B14F-4D97-AF65-F5344CB8AC3E}">
        <p14:creationId xmlns:p14="http://schemas.microsoft.com/office/powerpoint/2010/main" val="1537750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effectLst/>
                <a:latin typeface="+mn-lt"/>
                <a:ea typeface="+mn-ea"/>
                <a:cs typeface="+mn-cs"/>
                <a:hlinkClick r:id="rId3"/>
              </a:rPr>
              <a:t>http://www.biblestudytools.com/luke/9-51-compare.html</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AB9009C4-0EB6-E742-AE00-F04F0045B09F}" type="slidenum">
              <a:rPr lang="en-US" smtClean="0"/>
              <a:t>13</a:t>
            </a:fld>
            <a:endParaRPr lang="en-US"/>
          </a:p>
        </p:txBody>
      </p:sp>
    </p:spTree>
    <p:extLst>
      <p:ext uri="{BB962C8B-B14F-4D97-AF65-F5344CB8AC3E}">
        <p14:creationId xmlns:p14="http://schemas.microsoft.com/office/powerpoint/2010/main" val="1338738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9009C4-0EB6-E742-AE00-F04F0045B09F}" type="slidenum">
              <a:rPr lang="en-US" smtClean="0"/>
              <a:t>14</a:t>
            </a:fld>
            <a:endParaRPr lang="en-US"/>
          </a:p>
        </p:txBody>
      </p:sp>
    </p:spTree>
    <p:extLst>
      <p:ext uri="{BB962C8B-B14F-4D97-AF65-F5344CB8AC3E}">
        <p14:creationId xmlns:p14="http://schemas.microsoft.com/office/powerpoint/2010/main" val="461160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B9009C4-0EB6-E742-AE00-F04F0045B09F}" type="slidenum">
              <a:rPr lang="en-US" smtClean="0"/>
              <a:t>15</a:t>
            </a:fld>
            <a:endParaRPr lang="en-US"/>
          </a:p>
        </p:txBody>
      </p:sp>
    </p:spTree>
    <p:extLst>
      <p:ext uri="{BB962C8B-B14F-4D97-AF65-F5344CB8AC3E}">
        <p14:creationId xmlns:p14="http://schemas.microsoft.com/office/powerpoint/2010/main" val="2129305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9009C4-0EB6-E742-AE00-F04F0045B09F}" type="slidenum">
              <a:rPr lang="en-US" smtClean="0"/>
              <a:t>17</a:t>
            </a:fld>
            <a:endParaRPr lang="en-US"/>
          </a:p>
        </p:txBody>
      </p:sp>
    </p:spTree>
    <p:extLst>
      <p:ext uri="{BB962C8B-B14F-4D97-AF65-F5344CB8AC3E}">
        <p14:creationId xmlns:p14="http://schemas.microsoft.com/office/powerpoint/2010/main" val="11336736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9009C4-0EB6-E742-AE00-F04F0045B09F}" type="slidenum">
              <a:rPr lang="en-US" smtClean="0"/>
              <a:t>18</a:t>
            </a:fld>
            <a:endParaRPr lang="en-US"/>
          </a:p>
        </p:txBody>
      </p:sp>
    </p:spTree>
    <p:extLst>
      <p:ext uri="{BB962C8B-B14F-4D97-AF65-F5344CB8AC3E}">
        <p14:creationId xmlns:p14="http://schemas.microsoft.com/office/powerpoint/2010/main" val="7766788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9009C4-0EB6-E742-AE00-F04F0045B09F}" type="slidenum">
              <a:rPr lang="en-US" smtClean="0"/>
              <a:t>19</a:t>
            </a:fld>
            <a:endParaRPr lang="en-US"/>
          </a:p>
        </p:txBody>
      </p:sp>
    </p:spTree>
    <p:extLst>
      <p:ext uri="{BB962C8B-B14F-4D97-AF65-F5344CB8AC3E}">
        <p14:creationId xmlns:p14="http://schemas.microsoft.com/office/powerpoint/2010/main" val="11653928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Document voted in 1996</a:t>
            </a:r>
          </a:p>
          <a:p>
            <a:r>
              <a:rPr lang="en-US" dirty="0" smtClean="0"/>
              <a:t>Added to GC WP in 1998</a:t>
            </a:r>
          </a:p>
        </p:txBody>
      </p:sp>
      <p:sp>
        <p:nvSpPr>
          <p:cNvPr id="4" name="Slide Number Placeholder 3"/>
          <p:cNvSpPr>
            <a:spLocks noGrp="1"/>
          </p:cNvSpPr>
          <p:nvPr>
            <p:ph type="sldNum" sz="quarter" idx="10"/>
          </p:nvPr>
        </p:nvSpPr>
        <p:spPr/>
        <p:txBody>
          <a:bodyPr/>
          <a:lstStyle/>
          <a:p>
            <a:fld id="{AB9009C4-0EB6-E742-AE00-F04F0045B09F}" type="slidenum">
              <a:rPr lang="en-US" smtClean="0"/>
              <a:t>21</a:t>
            </a:fld>
            <a:endParaRPr lang="en-US"/>
          </a:p>
        </p:txBody>
      </p:sp>
    </p:spTree>
    <p:extLst>
      <p:ext uri="{BB962C8B-B14F-4D97-AF65-F5344CB8AC3E}">
        <p14:creationId xmlns:p14="http://schemas.microsoft.com/office/powerpoint/2010/main" val="6316626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9009C4-0EB6-E742-AE00-F04F0045B09F}" type="slidenum">
              <a:rPr lang="en-US" smtClean="0"/>
              <a:t>22</a:t>
            </a:fld>
            <a:endParaRPr lang="en-US"/>
          </a:p>
        </p:txBody>
      </p:sp>
    </p:spTree>
    <p:extLst>
      <p:ext uri="{BB962C8B-B14F-4D97-AF65-F5344CB8AC3E}">
        <p14:creationId xmlns:p14="http://schemas.microsoft.com/office/powerpoint/2010/main" val="11708215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B9009C4-0EB6-E742-AE00-F04F0045B09F}" type="slidenum">
              <a:rPr lang="en-US" smtClean="0"/>
              <a:t>23</a:t>
            </a:fld>
            <a:endParaRPr lang="en-US"/>
          </a:p>
        </p:txBody>
      </p:sp>
    </p:spTree>
    <p:extLst>
      <p:ext uri="{BB962C8B-B14F-4D97-AF65-F5344CB8AC3E}">
        <p14:creationId xmlns:p14="http://schemas.microsoft.com/office/powerpoint/2010/main" val="6593263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B9009C4-0EB6-E742-AE00-F04F0045B09F}" type="slidenum">
              <a:rPr lang="en-US" smtClean="0"/>
              <a:t>24</a:t>
            </a:fld>
            <a:endParaRPr lang="en-US"/>
          </a:p>
        </p:txBody>
      </p:sp>
    </p:spTree>
    <p:extLst>
      <p:ext uri="{BB962C8B-B14F-4D97-AF65-F5344CB8AC3E}">
        <p14:creationId xmlns:p14="http://schemas.microsoft.com/office/powerpoint/2010/main" val="2052660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commitment. (</a:t>
            </a:r>
            <a:r>
              <a:rPr lang="en-US" sz="1200" b="0" i="0" kern="1200" dirty="0" err="1" smtClean="0">
                <a:solidFill>
                  <a:schemeClr val="tx1"/>
                </a:solidFill>
                <a:effectLst/>
                <a:latin typeface="+mn-lt"/>
                <a:ea typeface="+mn-ea"/>
                <a:cs typeface="+mn-cs"/>
              </a:rPr>
              <a:t>n.d.</a:t>
            </a:r>
            <a:r>
              <a:rPr lang="en-US" sz="1200" b="0" i="0" kern="1200" dirty="0" smtClean="0">
                <a:solidFill>
                  <a:schemeClr val="tx1"/>
                </a:solidFill>
                <a:effectLst/>
                <a:latin typeface="+mn-lt"/>
                <a:ea typeface="+mn-ea"/>
                <a:cs typeface="+mn-cs"/>
              </a:rPr>
              <a:t>). </a:t>
            </a:r>
            <a:r>
              <a:rPr lang="en-US" sz="1200" b="0" i="1" kern="1200" dirty="0" err="1" smtClean="0">
                <a:solidFill>
                  <a:schemeClr val="tx1"/>
                </a:solidFill>
                <a:effectLst/>
                <a:latin typeface="+mn-lt"/>
                <a:ea typeface="+mn-ea"/>
                <a:cs typeface="+mn-cs"/>
              </a:rPr>
              <a:t>Dictionary.com</a:t>
            </a:r>
            <a:r>
              <a:rPr lang="en-US" sz="1200" b="0" i="1" kern="1200" dirty="0" smtClean="0">
                <a:solidFill>
                  <a:schemeClr val="tx1"/>
                </a:solidFill>
                <a:effectLst/>
                <a:latin typeface="+mn-lt"/>
                <a:ea typeface="+mn-ea"/>
                <a:cs typeface="+mn-cs"/>
              </a:rPr>
              <a:t> Unabridged</a:t>
            </a:r>
            <a:r>
              <a:rPr lang="en-US" sz="1200" b="0" i="0" kern="1200" dirty="0" smtClean="0">
                <a:solidFill>
                  <a:schemeClr val="tx1"/>
                </a:solidFill>
                <a:effectLst/>
                <a:latin typeface="+mn-lt"/>
                <a:ea typeface="+mn-ea"/>
                <a:cs typeface="+mn-cs"/>
              </a:rPr>
              <a:t>. Retrieved January 27, 2017 from </a:t>
            </a:r>
            <a:r>
              <a:rPr lang="en-US" sz="1200" b="0" i="0" kern="1200" dirty="0" err="1" smtClean="0">
                <a:solidFill>
                  <a:schemeClr val="tx1"/>
                </a:solidFill>
                <a:effectLst/>
                <a:latin typeface="+mn-lt"/>
                <a:ea typeface="+mn-ea"/>
                <a:cs typeface="+mn-cs"/>
              </a:rPr>
              <a:t>Dictionary.com</a:t>
            </a:r>
            <a:r>
              <a:rPr lang="en-US" sz="1200" b="0" i="0" kern="1200" dirty="0" smtClean="0">
                <a:solidFill>
                  <a:schemeClr val="tx1"/>
                </a:solidFill>
                <a:effectLst/>
                <a:latin typeface="+mn-lt"/>
                <a:ea typeface="+mn-ea"/>
                <a:cs typeface="+mn-cs"/>
              </a:rPr>
              <a:t> website </a:t>
            </a:r>
            <a:r>
              <a:rPr lang="en-US" sz="1200" b="0" i="0" u="none" strike="noStrike" kern="1200" dirty="0" smtClean="0">
                <a:solidFill>
                  <a:schemeClr val="tx1"/>
                </a:solidFill>
                <a:effectLst/>
                <a:latin typeface="+mn-lt"/>
                <a:ea typeface="+mn-ea"/>
                <a:cs typeface="+mn-cs"/>
                <a:hlinkClick r:id="rId3"/>
              </a:rPr>
              <a:t>http://www.dictionary.com/browse/commitment</a:t>
            </a:r>
            <a:endParaRPr lang="en-US" dirty="0"/>
          </a:p>
        </p:txBody>
      </p:sp>
      <p:sp>
        <p:nvSpPr>
          <p:cNvPr id="4" name="Slide Number Placeholder 3"/>
          <p:cNvSpPr>
            <a:spLocks noGrp="1"/>
          </p:cNvSpPr>
          <p:nvPr>
            <p:ph type="sldNum" sz="quarter" idx="10"/>
          </p:nvPr>
        </p:nvSpPr>
        <p:spPr/>
        <p:txBody>
          <a:bodyPr/>
          <a:lstStyle/>
          <a:p>
            <a:fld id="{AB9009C4-0EB6-E742-AE00-F04F0045B09F}" type="slidenum">
              <a:rPr lang="en-US" smtClean="0"/>
              <a:t>3</a:t>
            </a:fld>
            <a:endParaRPr lang="en-US"/>
          </a:p>
        </p:txBody>
      </p:sp>
    </p:spTree>
    <p:extLst>
      <p:ext uri="{BB962C8B-B14F-4D97-AF65-F5344CB8AC3E}">
        <p14:creationId xmlns:p14="http://schemas.microsoft.com/office/powerpoint/2010/main" val="20524672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managers of non-profits also have to build in review, revision, and organized abandonment. The mission is forever and may be divinely ordained; the goals are temporary.”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Drucker, Peter F., Managing the Nonprofit Organization: Practices and Principles, Harper Collins Publishing, 1990, p. 5</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“As you add on, you have to abandon. But you also have to think through which are the few things we can accomplish that will do the most for us, and which are the things that contribute either marginally or are no longer of great significance.”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Drucker, Peter F., Managing the Nonprofit Organization: Practices and Principles, Harper Collins Publishing, 1990, p. 6</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“Things that were of primary importance may become secondary or even totally irrelevant. You must watch this constantly, or else very soon you will become a museum piece.”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Drucker, Peter F., Managing the Nonprofit Organization: Practices and Principles, Harper Collins Publishing, 1990, p. 6</a:t>
            </a:r>
          </a:p>
          <a:p>
            <a:endParaRPr lang="en-US" dirty="0"/>
          </a:p>
        </p:txBody>
      </p:sp>
      <p:sp>
        <p:nvSpPr>
          <p:cNvPr id="4" name="Slide Number Placeholder 3"/>
          <p:cNvSpPr>
            <a:spLocks noGrp="1"/>
          </p:cNvSpPr>
          <p:nvPr>
            <p:ph type="sldNum" sz="quarter" idx="10"/>
          </p:nvPr>
        </p:nvSpPr>
        <p:spPr/>
        <p:txBody>
          <a:bodyPr/>
          <a:lstStyle/>
          <a:p>
            <a:fld id="{AB9009C4-0EB6-E742-AE00-F04F0045B09F}" type="slidenum">
              <a:rPr lang="en-US" smtClean="0"/>
              <a:t>25</a:t>
            </a:fld>
            <a:endParaRPr lang="en-US"/>
          </a:p>
        </p:txBody>
      </p:sp>
    </p:spTree>
    <p:extLst>
      <p:ext uri="{BB962C8B-B14F-4D97-AF65-F5344CB8AC3E}">
        <p14:creationId xmlns:p14="http://schemas.microsoft.com/office/powerpoint/2010/main" val="4885535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9009C4-0EB6-E742-AE00-F04F0045B09F}" type="slidenum">
              <a:rPr lang="en-US" smtClean="0"/>
              <a:t>26</a:t>
            </a:fld>
            <a:endParaRPr lang="en-US"/>
          </a:p>
        </p:txBody>
      </p:sp>
    </p:spTree>
    <p:extLst>
      <p:ext uri="{BB962C8B-B14F-4D97-AF65-F5344CB8AC3E}">
        <p14:creationId xmlns:p14="http://schemas.microsoft.com/office/powerpoint/2010/main" val="2319728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9009C4-0EB6-E742-AE00-F04F0045B09F}" type="slidenum">
              <a:rPr lang="en-US" smtClean="0"/>
              <a:t>27</a:t>
            </a:fld>
            <a:endParaRPr lang="en-US"/>
          </a:p>
        </p:txBody>
      </p:sp>
    </p:spTree>
    <p:extLst>
      <p:ext uri="{BB962C8B-B14F-4D97-AF65-F5344CB8AC3E}">
        <p14:creationId xmlns:p14="http://schemas.microsoft.com/office/powerpoint/2010/main" val="9992418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B9009C4-0EB6-E742-AE00-F04F0045B09F}" type="slidenum">
              <a:rPr lang="en-US" smtClean="0"/>
              <a:t>28</a:t>
            </a:fld>
            <a:endParaRPr lang="en-US"/>
          </a:p>
        </p:txBody>
      </p:sp>
    </p:spTree>
    <p:extLst>
      <p:ext uri="{BB962C8B-B14F-4D97-AF65-F5344CB8AC3E}">
        <p14:creationId xmlns:p14="http://schemas.microsoft.com/office/powerpoint/2010/main" val="5550359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9009C4-0EB6-E742-AE00-F04F0045B09F}" type="slidenum">
              <a:rPr lang="en-US" smtClean="0"/>
              <a:t>30</a:t>
            </a:fld>
            <a:endParaRPr lang="en-US"/>
          </a:p>
        </p:txBody>
      </p:sp>
    </p:spTree>
    <p:extLst>
      <p:ext uri="{BB962C8B-B14F-4D97-AF65-F5344CB8AC3E}">
        <p14:creationId xmlns:p14="http://schemas.microsoft.com/office/powerpoint/2010/main" val="13464797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9009C4-0EB6-E742-AE00-F04F0045B09F}" type="slidenum">
              <a:rPr lang="en-US" smtClean="0"/>
              <a:t>35</a:t>
            </a:fld>
            <a:endParaRPr lang="en-US"/>
          </a:p>
        </p:txBody>
      </p:sp>
    </p:spTree>
    <p:extLst>
      <p:ext uri="{BB962C8B-B14F-4D97-AF65-F5344CB8AC3E}">
        <p14:creationId xmlns:p14="http://schemas.microsoft.com/office/powerpoint/2010/main" val="56531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9009C4-0EB6-E742-AE00-F04F0045B09F}" type="slidenum">
              <a:rPr lang="en-US" smtClean="0"/>
              <a:t>4</a:t>
            </a:fld>
            <a:endParaRPr lang="en-US"/>
          </a:p>
        </p:txBody>
      </p:sp>
    </p:spTree>
    <p:extLst>
      <p:ext uri="{BB962C8B-B14F-4D97-AF65-F5344CB8AC3E}">
        <p14:creationId xmlns:p14="http://schemas.microsoft.com/office/powerpoint/2010/main" val="1347063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9009C4-0EB6-E742-AE00-F04F0045B09F}" type="slidenum">
              <a:rPr lang="en-US" smtClean="0"/>
              <a:t>5</a:t>
            </a:fld>
            <a:endParaRPr lang="en-US"/>
          </a:p>
        </p:txBody>
      </p:sp>
    </p:spTree>
    <p:extLst>
      <p:ext uri="{BB962C8B-B14F-4D97-AF65-F5344CB8AC3E}">
        <p14:creationId xmlns:p14="http://schemas.microsoft.com/office/powerpoint/2010/main" val="735667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AB9009C4-0EB6-E742-AE00-F04F0045B09F}" type="slidenum">
              <a:rPr lang="en-US" smtClean="0"/>
              <a:t>8</a:t>
            </a:fld>
            <a:endParaRPr lang="en-US"/>
          </a:p>
        </p:txBody>
      </p:sp>
    </p:spTree>
    <p:extLst>
      <p:ext uri="{BB962C8B-B14F-4D97-AF65-F5344CB8AC3E}">
        <p14:creationId xmlns:p14="http://schemas.microsoft.com/office/powerpoint/2010/main" val="1445570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9009C4-0EB6-E742-AE00-F04F0045B09F}" type="slidenum">
              <a:rPr lang="en-US" smtClean="0"/>
              <a:t>9</a:t>
            </a:fld>
            <a:endParaRPr lang="en-US"/>
          </a:p>
        </p:txBody>
      </p:sp>
    </p:spTree>
    <p:extLst>
      <p:ext uri="{BB962C8B-B14F-4D97-AF65-F5344CB8AC3E}">
        <p14:creationId xmlns:p14="http://schemas.microsoft.com/office/powerpoint/2010/main" val="1090066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9009C4-0EB6-E742-AE00-F04F0045B09F}" type="slidenum">
              <a:rPr lang="en-US" smtClean="0"/>
              <a:t>10</a:t>
            </a:fld>
            <a:endParaRPr lang="en-US"/>
          </a:p>
        </p:txBody>
      </p:sp>
    </p:spTree>
    <p:extLst>
      <p:ext uri="{BB962C8B-B14F-4D97-AF65-F5344CB8AC3E}">
        <p14:creationId xmlns:p14="http://schemas.microsoft.com/office/powerpoint/2010/main" val="1266165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Attribution: By Ellis, Edward Sylvester, 1840-1916; Horne, Charles F. (Charles Francis), 1870-1942 [No restrictions], via Wikimedia Commons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https://</a:t>
            </a:r>
            <a:r>
              <a:rPr lang="en-US" dirty="0" err="1" smtClean="0"/>
              <a:t>commons.wikimedia.org</a:t>
            </a:r>
            <a:r>
              <a:rPr lang="en-US" dirty="0" smtClean="0"/>
              <a:t>/wiki/</a:t>
            </a:r>
            <a:r>
              <a:rPr lang="en-US" dirty="0" err="1" smtClean="0"/>
              <a:t>Category:Battle_of_Thermopylae</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File link: https://</a:t>
            </a:r>
            <a:r>
              <a:rPr lang="en-US" dirty="0" err="1" smtClean="0"/>
              <a:t>upload.wikimedia.org</a:t>
            </a:r>
            <a:r>
              <a:rPr lang="en-US" dirty="0" smtClean="0"/>
              <a:t>/</a:t>
            </a:r>
            <a:r>
              <a:rPr lang="en-US" dirty="0" err="1" smtClean="0"/>
              <a:t>wikipedia</a:t>
            </a:r>
            <a:r>
              <a:rPr lang="en-US" dirty="0" smtClean="0"/>
              <a:t>/commons/a/a0/The_story_of_the_greatest_nations%2C_from_the_dawn_of_history_to_the_twentieth_century_-_a_comprehensive_history%2C_founded_upon_the_leading_authorities%2C_including_a_complete_chronology_of_the_world%2C_and_%2814578677039%29.jpg</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AB9009C4-0EB6-E742-AE00-F04F0045B09F}" type="slidenum">
              <a:rPr lang="en-US" smtClean="0"/>
              <a:t>11</a:t>
            </a:fld>
            <a:endParaRPr lang="en-US"/>
          </a:p>
        </p:txBody>
      </p:sp>
    </p:spTree>
    <p:extLst>
      <p:ext uri="{BB962C8B-B14F-4D97-AF65-F5344CB8AC3E}">
        <p14:creationId xmlns:p14="http://schemas.microsoft.com/office/powerpoint/2010/main" val="16523256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9009C4-0EB6-E742-AE00-F04F0045B09F}" type="slidenum">
              <a:rPr lang="en-US" smtClean="0"/>
              <a:t>12</a:t>
            </a:fld>
            <a:endParaRPr lang="en-US"/>
          </a:p>
        </p:txBody>
      </p:sp>
    </p:spTree>
    <p:extLst>
      <p:ext uri="{BB962C8B-B14F-4D97-AF65-F5344CB8AC3E}">
        <p14:creationId xmlns:p14="http://schemas.microsoft.com/office/powerpoint/2010/main" val="1689108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50F8F1-DF3D-0F4D-B49B-E12B42D852A9}"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C31A0-6777-4641-ADC4-A3A23E8B4C36}" type="slidenum">
              <a:rPr lang="en-US" smtClean="0"/>
              <a:t>‹#›</a:t>
            </a:fld>
            <a:endParaRPr lang="en-US"/>
          </a:p>
        </p:txBody>
      </p:sp>
    </p:spTree>
    <p:extLst>
      <p:ext uri="{BB962C8B-B14F-4D97-AF65-F5344CB8AC3E}">
        <p14:creationId xmlns:p14="http://schemas.microsoft.com/office/powerpoint/2010/main" val="708065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50F8F1-DF3D-0F4D-B49B-E12B42D852A9}"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C31A0-6777-4641-ADC4-A3A23E8B4C36}" type="slidenum">
              <a:rPr lang="en-US" smtClean="0"/>
              <a:t>‹#›</a:t>
            </a:fld>
            <a:endParaRPr lang="en-US"/>
          </a:p>
        </p:txBody>
      </p:sp>
    </p:spTree>
    <p:extLst>
      <p:ext uri="{BB962C8B-B14F-4D97-AF65-F5344CB8AC3E}">
        <p14:creationId xmlns:p14="http://schemas.microsoft.com/office/powerpoint/2010/main" val="1823404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50F8F1-DF3D-0F4D-B49B-E12B42D852A9}"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C31A0-6777-4641-ADC4-A3A23E8B4C36}" type="slidenum">
              <a:rPr lang="en-US" smtClean="0"/>
              <a:t>‹#›</a:t>
            </a:fld>
            <a:endParaRPr lang="en-US"/>
          </a:p>
        </p:txBody>
      </p:sp>
    </p:spTree>
    <p:extLst>
      <p:ext uri="{BB962C8B-B14F-4D97-AF65-F5344CB8AC3E}">
        <p14:creationId xmlns:p14="http://schemas.microsoft.com/office/powerpoint/2010/main" val="1367923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50F8F1-DF3D-0F4D-B49B-E12B42D852A9}"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C31A0-6777-4641-ADC4-A3A23E8B4C36}" type="slidenum">
              <a:rPr lang="en-US" smtClean="0"/>
              <a:t>‹#›</a:t>
            </a:fld>
            <a:endParaRPr lang="en-US"/>
          </a:p>
        </p:txBody>
      </p:sp>
    </p:spTree>
    <p:extLst>
      <p:ext uri="{BB962C8B-B14F-4D97-AF65-F5344CB8AC3E}">
        <p14:creationId xmlns:p14="http://schemas.microsoft.com/office/powerpoint/2010/main" val="1255651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50F8F1-DF3D-0F4D-B49B-E12B42D852A9}"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C31A0-6777-4641-ADC4-A3A23E8B4C36}" type="slidenum">
              <a:rPr lang="en-US" smtClean="0"/>
              <a:t>‹#›</a:t>
            </a:fld>
            <a:endParaRPr lang="en-US"/>
          </a:p>
        </p:txBody>
      </p:sp>
    </p:spTree>
    <p:extLst>
      <p:ext uri="{BB962C8B-B14F-4D97-AF65-F5344CB8AC3E}">
        <p14:creationId xmlns:p14="http://schemas.microsoft.com/office/powerpoint/2010/main" val="408574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50F8F1-DF3D-0F4D-B49B-E12B42D852A9}"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C31A0-6777-4641-ADC4-A3A23E8B4C36}" type="slidenum">
              <a:rPr lang="en-US" smtClean="0"/>
              <a:t>‹#›</a:t>
            </a:fld>
            <a:endParaRPr lang="en-US"/>
          </a:p>
        </p:txBody>
      </p:sp>
    </p:spTree>
    <p:extLst>
      <p:ext uri="{BB962C8B-B14F-4D97-AF65-F5344CB8AC3E}">
        <p14:creationId xmlns:p14="http://schemas.microsoft.com/office/powerpoint/2010/main" val="1411511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50F8F1-DF3D-0F4D-B49B-E12B42D852A9}" type="datetimeFigureOut">
              <a:rPr lang="en-US" smtClean="0"/>
              <a:t>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9C31A0-6777-4641-ADC4-A3A23E8B4C36}" type="slidenum">
              <a:rPr lang="en-US" smtClean="0"/>
              <a:t>‹#›</a:t>
            </a:fld>
            <a:endParaRPr lang="en-US"/>
          </a:p>
        </p:txBody>
      </p:sp>
    </p:spTree>
    <p:extLst>
      <p:ext uri="{BB962C8B-B14F-4D97-AF65-F5344CB8AC3E}">
        <p14:creationId xmlns:p14="http://schemas.microsoft.com/office/powerpoint/2010/main" val="19730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50F8F1-DF3D-0F4D-B49B-E12B42D852A9}" type="datetimeFigureOut">
              <a:rPr lang="en-US" smtClean="0"/>
              <a:t>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9C31A0-6777-4641-ADC4-A3A23E8B4C36}" type="slidenum">
              <a:rPr lang="en-US" smtClean="0"/>
              <a:t>‹#›</a:t>
            </a:fld>
            <a:endParaRPr lang="en-US"/>
          </a:p>
        </p:txBody>
      </p:sp>
    </p:spTree>
    <p:extLst>
      <p:ext uri="{BB962C8B-B14F-4D97-AF65-F5344CB8AC3E}">
        <p14:creationId xmlns:p14="http://schemas.microsoft.com/office/powerpoint/2010/main" val="895914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0F8F1-DF3D-0F4D-B49B-E12B42D852A9}" type="datetimeFigureOut">
              <a:rPr lang="en-US" smtClean="0"/>
              <a:t>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9C31A0-6777-4641-ADC4-A3A23E8B4C36}" type="slidenum">
              <a:rPr lang="en-US" smtClean="0"/>
              <a:t>‹#›</a:t>
            </a:fld>
            <a:endParaRPr lang="en-US"/>
          </a:p>
        </p:txBody>
      </p:sp>
    </p:spTree>
    <p:extLst>
      <p:ext uri="{BB962C8B-B14F-4D97-AF65-F5344CB8AC3E}">
        <p14:creationId xmlns:p14="http://schemas.microsoft.com/office/powerpoint/2010/main" val="1621774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50F8F1-DF3D-0F4D-B49B-E12B42D852A9}"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C31A0-6777-4641-ADC4-A3A23E8B4C36}" type="slidenum">
              <a:rPr lang="en-US" smtClean="0"/>
              <a:t>‹#›</a:t>
            </a:fld>
            <a:endParaRPr lang="en-US"/>
          </a:p>
        </p:txBody>
      </p:sp>
    </p:spTree>
    <p:extLst>
      <p:ext uri="{BB962C8B-B14F-4D97-AF65-F5344CB8AC3E}">
        <p14:creationId xmlns:p14="http://schemas.microsoft.com/office/powerpoint/2010/main" val="1295573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50F8F1-DF3D-0F4D-B49B-E12B42D852A9}"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C31A0-6777-4641-ADC4-A3A23E8B4C36}" type="slidenum">
              <a:rPr lang="en-US" smtClean="0"/>
              <a:t>‹#›</a:t>
            </a:fld>
            <a:endParaRPr lang="en-US"/>
          </a:p>
        </p:txBody>
      </p:sp>
    </p:spTree>
    <p:extLst>
      <p:ext uri="{BB962C8B-B14F-4D97-AF65-F5344CB8AC3E}">
        <p14:creationId xmlns:p14="http://schemas.microsoft.com/office/powerpoint/2010/main" val="1370092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50F8F1-DF3D-0F4D-B49B-E12B42D852A9}" type="datetimeFigureOut">
              <a:rPr lang="en-US" smtClean="0"/>
              <a:t>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C31A0-6777-4641-ADC4-A3A23E8B4C36}" type="slidenum">
              <a:rPr lang="en-US" smtClean="0"/>
              <a:t>‹#›</a:t>
            </a:fld>
            <a:endParaRPr lang="en-US"/>
          </a:p>
        </p:txBody>
      </p:sp>
    </p:spTree>
    <p:extLst>
      <p:ext uri="{BB962C8B-B14F-4D97-AF65-F5344CB8AC3E}">
        <p14:creationId xmlns:p14="http://schemas.microsoft.com/office/powerpoint/2010/main" val="633669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dictionary.com/browse/commitmen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22363"/>
            <a:ext cx="12192000" cy="2387600"/>
          </a:xfrm>
        </p:spPr>
        <p:txBody>
          <a:bodyPr>
            <a:normAutofit/>
          </a:bodyPr>
          <a:lstStyle/>
          <a:p>
            <a:r>
              <a:rPr lang="en-US" sz="8000" dirty="0" smtClean="0"/>
              <a:t>Vision of Commitment</a:t>
            </a:r>
            <a:endParaRPr lang="en-US" sz="8000" dirty="0"/>
          </a:p>
        </p:txBody>
      </p:sp>
      <p:sp>
        <p:nvSpPr>
          <p:cNvPr id="3" name="Subtitle 2"/>
          <p:cNvSpPr>
            <a:spLocks noGrp="1"/>
          </p:cNvSpPr>
          <p:nvPr>
            <p:ph type="subTitle" idx="1"/>
          </p:nvPr>
        </p:nvSpPr>
        <p:spPr>
          <a:xfrm>
            <a:off x="1524000" y="4128514"/>
            <a:ext cx="9144000" cy="1655762"/>
          </a:xfrm>
        </p:spPr>
        <p:txBody>
          <a:bodyPr>
            <a:normAutofit fontScale="77500" lnSpcReduction="20000"/>
          </a:bodyPr>
          <a:lstStyle/>
          <a:p>
            <a:r>
              <a:rPr lang="en-US" dirty="0" smtClean="0"/>
              <a:t>10</a:t>
            </a:r>
            <a:r>
              <a:rPr lang="en-US" baseline="30000" dirty="0" smtClean="0"/>
              <a:t>th</a:t>
            </a:r>
            <a:r>
              <a:rPr lang="en-US" dirty="0" smtClean="0"/>
              <a:t> </a:t>
            </a:r>
            <a:r>
              <a:rPr lang="en-US" dirty="0"/>
              <a:t>G</a:t>
            </a:r>
            <a:r>
              <a:rPr lang="en-US" dirty="0" smtClean="0"/>
              <a:t>lobal Leadership Summit</a:t>
            </a:r>
          </a:p>
          <a:p>
            <a:r>
              <a:rPr lang="en-US" dirty="0" smtClean="0"/>
              <a:t>Kiev, Ukraine</a:t>
            </a:r>
          </a:p>
          <a:p>
            <a:r>
              <a:rPr lang="en-US" dirty="0" smtClean="0"/>
              <a:t>February 7, </a:t>
            </a:r>
            <a:r>
              <a:rPr lang="en-US" dirty="0" smtClean="0"/>
              <a:t>2017</a:t>
            </a:r>
          </a:p>
          <a:p>
            <a:endParaRPr lang="en-US" dirty="0"/>
          </a:p>
          <a:p>
            <a:r>
              <a:rPr lang="en-US" dirty="0" smtClean="0"/>
              <a:t>By: Raymond </a:t>
            </a:r>
            <a:r>
              <a:rPr lang="en-US" smtClean="0"/>
              <a:t>Wahlen</a:t>
            </a:r>
            <a:endParaRPr lang="en-US" dirty="0"/>
          </a:p>
        </p:txBody>
      </p:sp>
    </p:spTree>
    <p:extLst>
      <p:ext uri="{BB962C8B-B14F-4D97-AF65-F5344CB8AC3E}">
        <p14:creationId xmlns:p14="http://schemas.microsoft.com/office/powerpoint/2010/main" val="1873890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81328"/>
            <a:ext cx="10515600" cy="5596127"/>
          </a:xfrm>
        </p:spPr>
        <p:txBody>
          <a:bodyPr>
            <a:normAutofit fontScale="77500" lnSpcReduction="20000"/>
          </a:bodyPr>
          <a:lstStyle/>
          <a:p>
            <a:pPr marL="0" indent="0">
              <a:lnSpc>
                <a:spcPct val="110000"/>
              </a:lnSpc>
              <a:buNone/>
            </a:pPr>
            <a:r>
              <a:rPr lang="en-US" sz="5600" dirty="0" smtClean="0"/>
              <a:t>Next </a:t>
            </a:r>
            <a:r>
              <a:rPr lang="en-US" sz="5600" dirty="0"/>
              <a:t>to him was </a:t>
            </a:r>
            <a:r>
              <a:rPr lang="en-US" sz="5600" dirty="0" err="1"/>
              <a:t>Shammah</a:t>
            </a:r>
            <a:r>
              <a:rPr lang="en-US" sz="5600" dirty="0"/>
              <a:t> son of Agee the </a:t>
            </a:r>
            <a:r>
              <a:rPr lang="en-US" sz="5600" dirty="0" err="1"/>
              <a:t>Hararite</a:t>
            </a:r>
            <a:r>
              <a:rPr lang="en-US" sz="5600" dirty="0"/>
              <a:t>. When the Philistines banded together at a place where there was a field full of lentils, Israel’s troops fled from them. </a:t>
            </a:r>
          </a:p>
          <a:p>
            <a:pPr marL="0" indent="0">
              <a:lnSpc>
                <a:spcPct val="110000"/>
              </a:lnSpc>
              <a:buNone/>
            </a:pPr>
            <a:r>
              <a:rPr lang="en-US" sz="5600" u="sng" dirty="0" smtClean="0">
                <a:solidFill>
                  <a:srgbClr val="FF0000"/>
                </a:solidFill>
              </a:rPr>
              <a:t>But </a:t>
            </a:r>
            <a:r>
              <a:rPr lang="en-US" sz="5600" u="sng" dirty="0" err="1">
                <a:solidFill>
                  <a:srgbClr val="FF0000"/>
                </a:solidFill>
              </a:rPr>
              <a:t>Shammah</a:t>
            </a:r>
            <a:r>
              <a:rPr lang="en-US" sz="5600" u="sng" dirty="0">
                <a:solidFill>
                  <a:srgbClr val="FF0000"/>
                </a:solidFill>
              </a:rPr>
              <a:t> took his stand </a:t>
            </a:r>
            <a:r>
              <a:rPr lang="en-US" sz="5600" dirty="0"/>
              <a:t>in the middle of the field. He defended it and struck the Philistines down, and the LORD brought about a great victory</a:t>
            </a:r>
            <a:r>
              <a:rPr lang="en-US" sz="5600" dirty="0" smtClean="0"/>
              <a:t>.</a:t>
            </a:r>
          </a:p>
          <a:p>
            <a:pPr marL="0" indent="0" algn="r">
              <a:buNone/>
            </a:pPr>
            <a:r>
              <a:rPr lang="en-US" dirty="0" smtClean="0"/>
              <a:t>2 Samuel 23:11,12</a:t>
            </a:r>
            <a:r>
              <a:rPr lang="en-US" sz="1400" dirty="0" smtClean="0"/>
              <a:t> (NIV)</a:t>
            </a:r>
            <a:endParaRPr lang="en-US" dirty="0"/>
          </a:p>
          <a:p>
            <a:pPr marL="0" indent="0">
              <a:buNone/>
            </a:pPr>
            <a:endParaRPr lang="en-US" dirty="0"/>
          </a:p>
        </p:txBody>
      </p:sp>
      <p:sp>
        <p:nvSpPr>
          <p:cNvPr id="4" name="Title 1"/>
          <p:cNvSpPr>
            <a:spLocks noGrp="1"/>
          </p:cNvSpPr>
          <p:nvPr>
            <p:ph type="title"/>
          </p:nvPr>
        </p:nvSpPr>
        <p:spPr>
          <a:xfrm>
            <a:off x="838200" y="365125"/>
            <a:ext cx="10515600" cy="1325563"/>
          </a:xfrm>
        </p:spPr>
        <p:txBody>
          <a:bodyPr>
            <a:normAutofit/>
          </a:bodyPr>
          <a:lstStyle/>
          <a:p>
            <a:r>
              <a:rPr lang="en-US" sz="6000" dirty="0" smtClean="0"/>
              <a:t>David’s Mighty Men</a:t>
            </a:r>
            <a:endParaRPr lang="en-US" sz="6000" dirty="0"/>
          </a:p>
        </p:txBody>
      </p:sp>
    </p:spTree>
    <p:extLst>
      <p:ext uri="{BB962C8B-B14F-4D97-AF65-F5344CB8AC3E}">
        <p14:creationId xmlns:p14="http://schemas.microsoft.com/office/powerpoint/2010/main" val="2003597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Battle of </a:t>
            </a:r>
            <a:br>
              <a:rPr lang="en-US" dirty="0" smtClean="0">
                <a:solidFill>
                  <a:schemeClr val="bg1"/>
                </a:solidFill>
              </a:rPr>
            </a:br>
            <a:r>
              <a:rPr lang="en-US" dirty="0" smtClean="0">
                <a:solidFill>
                  <a:schemeClr val="bg1"/>
                </a:solidFill>
              </a:rPr>
              <a:t>Thermopylae</a:t>
            </a:r>
            <a:endParaRPr lang="en-US" dirty="0">
              <a:solidFill>
                <a:schemeClr val="bg1"/>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7540" y="0"/>
            <a:ext cx="4586931" cy="6858000"/>
          </a:xfrm>
          <a:prstGeom prst="rect">
            <a:avLst/>
          </a:prstGeom>
        </p:spPr>
      </p:pic>
    </p:spTree>
    <p:extLst>
      <p:ext uri="{BB962C8B-B14F-4D97-AF65-F5344CB8AC3E}">
        <p14:creationId xmlns:p14="http://schemas.microsoft.com/office/powerpoint/2010/main" val="24046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4800" dirty="0"/>
              <a:t>Because the Sovereign LORD helps me, I will not be disgraced. </a:t>
            </a:r>
            <a:r>
              <a:rPr lang="en-US" sz="4800" b="1" u="sng" dirty="0">
                <a:solidFill>
                  <a:srgbClr val="FF0000"/>
                </a:solidFill>
              </a:rPr>
              <a:t>Therefore have I set my face like flint</a:t>
            </a:r>
            <a:r>
              <a:rPr lang="en-US" sz="4800" dirty="0"/>
              <a:t>, and I know I will not be put to shame</a:t>
            </a:r>
            <a:r>
              <a:rPr lang="en-US" sz="4800" dirty="0" smtClean="0"/>
              <a:t>.</a:t>
            </a:r>
          </a:p>
          <a:p>
            <a:pPr marL="0" indent="0" algn="r">
              <a:buNone/>
            </a:pPr>
            <a:r>
              <a:rPr lang="en-US" dirty="0" smtClean="0"/>
              <a:t>Isaiah 50:7 </a:t>
            </a:r>
            <a:r>
              <a:rPr lang="en-US" sz="1400" dirty="0" smtClean="0"/>
              <a:t>(NIV)</a:t>
            </a:r>
            <a:endParaRPr lang="en-US" dirty="0"/>
          </a:p>
        </p:txBody>
      </p:sp>
      <p:sp>
        <p:nvSpPr>
          <p:cNvPr id="4" name="Title 1"/>
          <p:cNvSpPr>
            <a:spLocks noGrp="1"/>
          </p:cNvSpPr>
          <p:nvPr>
            <p:ph type="title"/>
          </p:nvPr>
        </p:nvSpPr>
        <p:spPr>
          <a:xfrm>
            <a:off x="838200" y="365125"/>
            <a:ext cx="10515600" cy="1325563"/>
          </a:xfrm>
        </p:spPr>
        <p:txBody>
          <a:bodyPr>
            <a:normAutofit/>
          </a:bodyPr>
          <a:lstStyle/>
          <a:p>
            <a:r>
              <a:rPr lang="en-US" sz="6000" dirty="0" smtClean="0"/>
              <a:t>Jesus’ Perfect Example</a:t>
            </a:r>
            <a:endParaRPr lang="en-US" sz="6000" dirty="0"/>
          </a:p>
        </p:txBody>
      </p:sp>
    </p:spTree>
    <p:extLst>
      <p:ext uri="{BB962C8B-B14F-4D97-AF65-F5344CB8AC3E}">
        <p14:creationId xmlns:p14="http://schemas.microsoft.com/office/powerpoint/2010/main" val="971032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85233585"/>
              </p:ext>
            </p:extLst>
          </p:nvPr>
        </p:nvGraphicFramePr>
        <p:xfrm>
          <a:off x="0" y="2"/>
          <a:ext cx="12192000" cy="6857996"/>
        </p:xfrm>
        <a:graphic>
          <a:graphicData uri="http://schemas.openxmlformats.org/drawingml/2006/table">
            <a:tbl>
              <a:tblPr firstRow="1" firstCol="1" bandRow="1">
                <a:tableStyleId>{5C22544A-7EE6-4342-B048-85BDC9FD1C3A}</a:tableStyleId>
              </a:tblPr>
              <a:tblGrid>
                <a:gridCol w="9567333"/>
                <a:gridCol w="2624667"/>
              </a:tblGrid>
              <a:tr h="581874">
                <a:tc>
                  <a:txBody>
                    <a:bodyPr/>
                    <a:lstStyle/>
                    <a:p>
                      <a:pPr marL="0" marR="0" algn="ctr">
                        <a:spcBef>
                          <a:spcPts val="0"/>
                        </a:spcBef>
                        <a:spcAft>
                          <a:spcPts val="0"/>
                        </a:spcAft>
                      </a:pPr>
                      <a:r>
                        <a:rPr lang="en-US" sz="3600" b="0" dirty="0">
                          <a:effectLst/>
                        </a:rPr>
                        <a:t>Phrase </a:t>
                      </a:r>
                      <a:r>
                        <a:rPr lang="en-US" sz="3600" b="0" dirty="0" smtClean="0">
                          <a:effectLst/>
                        </a:rPr>
                        <a:t>used in Luke 9:51</a:t>
                      </a:r>
                      <a:endParaRPr lang="en-US" sz="3600" b="0" dirty="0">
                        <a:effectLst/>
                        <a:latin typeface="Calibri" charset="0"/>
                        <a:ea typeface="Calibri" charset="0"/>
                        <a:cs typeface="Times New Roman" charset="0"/>
                      </a:endParaRPr>
                    </a:p>
                  </a:txBody>
                  <a:tcPr marL="68580" marR="68580" marT="0" marB="0"/>
                </a:tc>
                <a:tc>
                  <a:txBody>
                    <a:bodyPr/>
                    <a:lstStyle/>
                    <a:p>
                      <a:pPr marL="0" marR="0" algn="ctr">
                        <a:spcBef>
                          <a:spcPts val="0"/>
                        </a:spcBef>
                        <a:spcAft>
                          <a:spcPts val="0"/>
                        </a:spcAft>
                      </a:pPr>
                      <a:r>
                        <a:rPr lang="en-US" sz="3600" b="0">
                          <a:effectLst/>
                        </a:rPr>
                        <a:t>Bible Version</a:t>
                      </a:r>
                      <a:endParaRPr lang="en-US" sz="3600" b="0">
                        <a:effectLst/>
                        <a:latin typeface="Calibri" charset="0"/>
                        <a:ea typeface="Calibri" charset="0"/>
                        <a:cs typeface="Times New Roman" charset="0"/>
                      </a:endParaRPr>
                    </a:p>
                  </a:txBody>
                  <a:tcPr marL="68580" marR="68580" marT="0" marB="0"/>
                </a:tc>
              </a:tr>
              <a:tr h="581874">
                <a:tc>
                  <a:txBody>
                    <a:bodyPr/>
                    <a:lstStyle/>
                    <a:p>
                      <a:pPr marL="0" marR="0">
                        <a:spcBef>
                          <a:spcPts val="0"/>
                        </a:spcBef>
                        <a:spcAft>
                          <a:spcPts val="0"/>
                        </a:spcAft>
                      </a:pPr>
                      <a:r>
                        <a:rPr lang="en-US" sz="2800" b="0" dirty="0">
                          <a:effectLst/>
                        </a:rPr>
                        <a:t>He steadfastly set his face to go</a:t>
                      </a:r>
                      <a:endParaRPr lang="en-US" sz="2800" b="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1800" b="0" dirty="0">
                          <a:effectLst/>
                        </a:rPr>
                        <a:t>ASV, DBY, JUB, KJV, NKJV, RHE, TMB, WBT, WYC</a:t>
                      </a:r>
                      <a:endParaRPr lang="en-US" sz="1800" b="0" dirty="0">
                        <a:effectLst/>
                        <a:latin typeface="Calibri" charset="0"/>
                        <a:ea typeface="Calibri" charset="0"/>
                        <a:cs typeface="Times New Roman" charset="0"/>
                      </a:endParaRPr>
                    </a:p>
                  </a:txBody>
                  <a:tcPr marL="68580" marR="68580" marT="0" marB="0"/>
                </a:tc>
              </a:tr>
              <a:tr h="467899">
                <a:tc>
                  <a:txBody>
                    <a:bodyPr/>
                    <a:lstStyle/>
                    <a:p>
                      <a:pPr marL="0" marR="0">
                        <a:spcBef>
                          <a:spcPts val="0"/>
                        </a:spcBef>
                        <a:spcAft>
                          <a:spcPts val="0"/>
                        </a:spcAft>
                        <a:tabLst>
                          <a:tab pos="1092200" algn="l"/>
                        </a:tabLst>
                      </a:pPr>
                      <a:r>
                        <a:rPr lang="en-US" sz="2800" b="0" dirty="0">
                          <a:effectLst/>
                        </a:rPr>
                        <a:t>His face was turned to go</a:t>
                      </a:r>
                      <a:endParaRPr lang="en-US" sz="2800" b="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1800" b="0" dirty="0">
                          <a:effectLst/>
                        </a:rPr>
                        <a:t>BBE</a:t>
                      </a:r>
                      <a:endParaRPr lang="en-US" sz="1800" b="0" dirty="0">
                        <a:effectLst/>
                        <a:latin typeface="Calibri" charset="0"/>
                        <a:ea typeface="Calibri" charset="0"/>
                        <a:cs typeface="Times New Roman" charset="0"/>
                      </a:endParaRPr>
                    </a:p>
                  </a:txBody>
                  <a:tcPr marL="68580" marR="68580" marT="0" marB="0"/>
                </a:tc>
              </a:tr>
              <a:tr h="467899">
                <a:tc>
                  <a:txBody>
                    <a:bodyPr/>
                    <a:lstStyle/>
                    <a:p>
                      <a:pPr marL="0" marR="0">
                        <a:spcBef>
                          <a:spcPts val="0"/>
                        </a:spcBef>
                        <a:spcAft>
                          <a:spcPts val="0"/>
                        </a:spcAft>
                      </a:pPr>
                      <a:r>
                        <a:rPr lang="en-US" sz="2800" b="0" dirty="0">
                          <a:effectLst/>
                        </a:rPr>
                        <a:t>He determined to go</a:t>
                      </a:r>
                      <a:endParaRPr lang="en-US" sz="2800" b="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1800" b="0" dirty="0">
                          <a:effectLst/>
                        </a:rPr>
                        <a:t>CEB, CSB, GW</a:t>
                      </a:r>
                      <a:endParaRPr lang="en-US" sz="1800" b="0" dirty="0">
                        <a:effectLst/>
                        <a:latin typeface="Calibri" charset="0"/>
                        <a:ea typeface="Calibri" charset="0"/>
                        <a:cs typeface="Times New Roman" charset="0"/>
                      </a:endParaRPr>
                    </a:p>
                  </a:txBody>
                  <a:tcPr marL="68580" marR="68580" marT="0" marB="0"/>
                </a:tc>
              </a:tr>
              <a:tr h="475560">
                <a:tc>
                  <a:txBody>
                    <a:bodyPr/>
                    <a:lstStyle/>
                    <a:p>
                      <a:pPr marL="0" marR="0">
                        <a:spcBef>
                          <a:spcPts val="0"/>
                        </a:spcBef>
                        <a:spcAft>
                          <a:spcPts val="0"/>
                        </a:spcAft>
                      </a:pPr>
                      <a:r>
                        <a:rPr lang="en-US" sz="2800" b="0" dirty="0">
                          <a:effectLst/>
                        </a:rPr>
                        <a:t>He made his decision to set out for</a:t>
                      </a:r>
                      <a:endParaRPr lang="en-US" sz="2800" b="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1800" b="0" dirty="0">
                          <a:effectLst/>
                        </a:rPr>
                        <a:t>CJB</a:t>
                      </a:r>
                      <a:endParaRPr lang="en-US" sz="1800" b="0" dirty="0">
                        <a:effectLst/>
                        <a:latin typeface="Calibri" charset="0"/>
                        <a:ea typeface="Calibri" charset="0"/>
                        <a:cs typeface="Times New Roman" charset="0"/>
                      </a:endParaRPr>
                    </a:p>
                  </a:txBody>
                  <a:tcPr marL="68580" marR="68580" marT="0" marB="0"/>
                </a:tc>
              </a:tr>
              <a:tr h="482839">
                <a:tc>
                  <a:txBody>
                    <a:bodyPr/>
                    <a:lstStyle/>
                    <a:p>
                      <a:pPr marL="0" marR="0">
                        <a:spcBef>
                          <a:spcPts val="0"/>
                        </a:spcBef>
                        <a:spcAft>
                          <a:spcPts val="0"/>
                        </a:spcAft>
                      </a:pPr>
                      <a:r>
                        <a:rPr lang="en-US" sz="2800" b="0" dirty="0">
                          <a:effectLst/>
                        </a:rPr>
                        <a:t>He set his face to go</a:t>
                      </a:r>
                      <a:endParaRPr lang="en-US" sz="2800" b="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1800" b="0" dirty="0">
                          <a:effectLst/>
                        </a:rPr>
                        <a:t>ESV, LEB, NRS, RSV, TYN</a:t>
                      </a:r>
                      <a:endParaRPr lang="en-US" sz="1800" b="0" dirty="0">
                        <a:effectLst/>
                        <a:latin typeface="Calibri" charset="0"/>
                        <a:ea typeface="Calibri" charset="0"/>
                        <a:cs typeface="Times New Roman" charset="0"/>
                      </a:endParaRPr>
                    </a:p>
                  </a:txBody>
                  <a:tcPr marL="68580" marR="68580" marT="0" marB="0"/>
                </a:tc>
              </a:tr>
              <a:tr h="467899">
                <a:tc>
                  <a:txBody>
                    <a:bodyPr/>
                    <a:lstStyle/>
                    <a:p>
                      <a:pPr marL="0" marR="0">
                        <a:spcBef>
                          <a:spcPts val="0"/>
                        </a:spcBef>
                        <a:spcAft>
                          <a:spcPts val="0"/>
                        </a:spcAft>
                      </a:pPr>
                      <a:r>
                        <a:rPr lang="en-US" sz="2800" b="0" dirty="0">
                          <a:effectLst/>
                        </a:rPr>
                        <a:t>He made up his mind</a:t>
                      </a:r>
                      <a:endParaRPr lang="en-US" sz="2800" b="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1800" b="0" dirty="0">
                          <a:effectLst/>
                        </a:rPr>
                        <a:t>GNT, NIRV</a:t>
                      </a:r>
                      <a:endParaRPr lang="en-US" sz="1800" b="0" dirty="0">
                        <a:effectLst/>
                        <a:latin typeface="Calibri" charset="0"/>
                        <a:ea typeface="Calibri" charset="0"/>
                        <a:cs typeface="Times New Roman" charset="0"/>
                      </a:endParaRPr>
                    </a:p>
                  </a:txBody>
                  <a:tcPr marL="68580" marR="68580" marT="0" marB="0"/>
                </a:tc>
              </a:tr>
              <a:tr h="467899">
                <a:tc>
                  <a:txBody>
                    <a:bodyPr/>
                    <a:lstStyle/>
                    <a:p>
                      <a:pPr marL="0" marR="0">
                        <a:spcBef>
                          <a:spcPts val="0"/>
                        </a:spcBef>
                        <a:spcAft>
                          <a:spcPts val="0"/>
                        </a:spcAft>
                      </a:pPr>
                      <a:r>
                        <a:rPr lang="en-US" sz="2800" b="0" dirty="0">
                          <a:effectLst/>
                        </a:rPr>
                        <a:t>He intently set his face to go</a:t>
                      </a:r>
                      <a:endParaRPr lang="en-US" sz="2800" b="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1800" b="0" dirty="0">
                          <a:effectLst/>
                        </a:rPr>
                        <a:t>HNV, WEB</a:t>
                      </a:r>
                      <a:endParaRPr lang="en-US" sz="1800" b="0" dirty="0">
                        <a:effectLst/>
                        <a:latin typeface="Calibri" charset="0"/>
                        <a:ea typeface="Calibri" charset="0"/>
                        <a:cs typeface="Times New Roman" charset="0"/>
                      </a:endParaRPr>
                    </a:p>
                  </a:txBody>
                  <a:tcPr marL="68580" marR="68580" marT="0" marB="0"/>
                </a:tc>
              </a:tr>
              <a:tr h="467899">
                <a:tc>
                  <a:txBody>
                    <a:bodyPr/>
                    <a:lstStyle/>
                    <a:p>
                      <a:pPr marL="0" marR="0">
                        <a:spcBef>
                          <a:spcPts val="0"/>
                        </a:spcBef>
                        <a:spcAft>
                          <a:spcPts val="0"/>
                        </a:spcAft>
                      </a:pPr>
                      <a:r>
                        <a:rPr lang="en-US" sz="2800" b="0" dirty="0">
                          <a:effectLst/>
                        </a:rPr>
                        <a:t>He gathered up his courage and steeled himself for</a:t>
                      </a:r>
                      <a:endParaRPr lang="en-US" sz="2800" b="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1800" b="0" dirty="0">
                          <a:effectLst/>
                        </a:rPr>
                        <a:t>MSG</a:t>
                      </a:r>
                      <a:endParaRPr lang="en-US" sz="1800" b="0" dirty="0">
                        <a:effectLst/>
                        <a:latin typeface="Calibri" charset="0"/>
                        <a:ea typeface="Calibri" charset="0"/>
                        <a:cs typeface="Times New Roman" charset="0"/>
                      </a:endParaRPr>
                    </a:p>
                  </a:txBody>
                  <a:tcPr marL="68580" marR="68580" marT="0" marB="0"/>
                </a:tc>
              </a:tr>
              <a:tr h="467899">
                <a:tc>
                  <a:txBody>
                    <a:bodyPr/>
                    <a:lstStyle/>
                    <a:p>
                      <a:pPr marL="0" marR="0">
                        <a:spcBef>
                          <a:spcPts val="0"/>
                        </a:spcBef>
                        <a:spcAft>
                          <a:spcPts val="0"/>
                        </a:spcAft>
                      </a:pPr>
                      <a:r>
                        <a:rPr lang="en-US" sz="2800" b="0" dirty="0">
                          <a:effectLst/>
                        </a:rPr>
                        <a:t>He was determined to go</a:t>
                      </a:r>
                      <a:endParaRPr lang="en-US" sz="2800" b="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1800" b="0" dirty="0">
                          <a:effectLst/>
                        </a:rPr>
                        <a:t>NAS, NCV</a:t>
                      </a:r>
                      <a:endParaRPr lang="en-US" sz="1800" b="0" dirty="0">
                        <a:effectLst/>
                        <a:latin typeface="Calibri" charset="0"/>
                        <a:ea typeface="Calibri" charset="0"/>
                        <a:cs typeface="Times New Roman" charset="0"/>
                      </a:endParaRPr>
                    </a:p>
                  </a:txBody>
                  <a:tcPr marL="68580" marR="68580" marT="0" marB="0"/>
                </a:tc>
              </a:tr>
              <a:tr h="467899">
                <a:tc>
                  <a:txBody>
                    <a:bodyPr/>
                    <a:lstStyle/>
                    <a:p>
                      <a:pPr marL="0" marR="0">
                        <a:spcBef>
                          <a:spcPts val="0"/>
                        </a:spcBef>
                        <a:spcAft>
                          <a:spcPts val="0"/>
                        </a:spcAft>
                      </a:pPr>
                      <a:r>
                        <a:rPr lang="en-US" sz="2800" b="0" dirty="0">
                          <a:effectLst/>
                        </a:rPr>
                        <a:t>He resolutely set out for</a:t>
                      </a:r>
                      <a:endParaRPr lang="en-US" sz="2800" b="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1800" b="0" dirty="0">
                          <a:effectLst/>
                        </a:rPr>
                        <a:t>NIV, NLT</a:t>
                      </a:r>
                      <a:endParaRPr lang="en-US" sz="1800" b="0" dirty="0">
                        <a:effectLst/>
                        <a:latin typeface="Calibri" charset="0"/>
                        <a:ea typeface="Calibri" charset="0"/>
                        <a:cs typeface="Times New Roman" charset="0"/>
                      </a:endParaRPr>
                    </a:p>
                  </a:txBody>
                  <a:tcPr marL="68580" marR="68580" marT="0" marB="0"/>
                </a:tc>
              </a:tr>
              <a:tr h="487335">
                <a:tc>
                  <a:txBody>
                    <a:bodyPr/>
                    <a:lstStyle/>
                    <a:p>
                      <a:pPr marL="0" marR="0">
                        <a:spcBef>
                          <a:spcPts val="0"/>
                        </a:spcBef>
                        <a:spcAft>
                          <a:spcPts val="0"/>
                        </a:spcAft>
                      </a:pPr>
                      <a:r>
                        <a:rPr lang="en-US" sz="2800" b="0">
                          <a:effectLst/>
                        </a:rPr>
                        <a:t>He set his face (deliberately) and resolutely to go</a:t>
                      </a:r>
                      <a:endParaRPr lang="en-US" sz="2800" b="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1800" b="0">
                          <a:effectLst/>
                        </a:rPr>
                        <a:t>OJB</a:t>
                      </a:r>
                      <a:endParaRPr lang="en-US" sz="1800" b="0">
                        <a:effectLst/>
                        <a:latin typeface="Calibri" charset="0"/>
                        <a:ea typeface="Calibri" charset="0"/>
                        <a:cs typeface="Times New Roman" charset="0"/>
                      </a:endParaRPr>
                    </a:p>
                  </a:txBody>
                  <a:tcPr marL="68580" marR="68580" marT="0" marB="0"/>
                </a:tc>
              </a:tr>
              <a:tr h="505322">
                <a:tc>
                  <a:txBody>
                    <a:bodyPr/>
                    <a:lstStyle/>
                    <a:p>
                      <a:pPr marL="0" marR="0">
                        <a:spcBef>
                          <a:spcPts val="0"/>
                        </a:spcBef>
                        <a:spcAft>
                          <a:spcPts val="0"/>
                        </a:spcAft>
                      </a:pPr>
                      <a:r>
                        <a:rPr lang="en-US" sz="2800" b="0">
                          <a:effectLst/>
                        </a:rPr>
                        <a:t>He proceeded with fixed purpose towards</a:t>
                      </a:r>
                      <a:endParaRPr lang="en-US" sz="2800" b="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1800" b="0" dirty="0">
                          <a:effectLst/>
                        </a:rPr>
                        <a:t>WNT</a:t>
                      </a:r>
                      <a:endParaRPr lang="en-US" sz="1800" b="0" dirty="0">
                        <a:effectLst/>
                        <a:latin typeface="Calibri" charset="0"/>
                        <a:ea typeface="Calibri" charset="0"/>
                        <a:cs typeface="Times New Roman" charset="0"/>
                      </a:endParaRPr>
                    </a:p>
                  </a:txBody>
                  <a:tcPr marL="68580" marR="68580" marT="0" marB="0"/>
                </a:tc>
              </a:tr>
              <a:tr h="467899">
                <a:tc>
                  <a:txBody>
                    <a:bodyPr/>
                    <a:lstStyle/>
                    <a:p>
                      <a:pPr marL="0" marR="0">
                        <a:spcBef>
                          <a:spcPts val="0"/>
                        </a:spcBef>
                        <a:spcAft>
                          <a:spcPts val="0"/>
                        </a:spcAft>
                      </a:pPr>
                      <a:r>
                        <a:rPr lang="en-US" sz="2800" b="0" dirty="0">
                          <a:effectLst/>
                        </a:rPr>
                        <a:t>He fixed his face to go</a:t>
                      </a:r>
                      <a:endParaRPr lang="en-US" sz="2800" b="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1800" b="0" dirty="0">
                          <a:effectLst/>
                        </a:rPr>
                        <a:t>YLT</a:t>
                      </a:r>
                      <a:endParaRPr lang="en-US" sz="1800" b="0" dirty="0">
                        <a:effectLst/>
                        <a:latin typeface="Calibri" charset="0"/>
                        <a:ea typeface="Calibri" charset="0"/>
                        <a:cs typeface="Times New Roman" charset="0"/>
                      </a:endParaRPr>
                    </a:p>
                  </a:txBody>
                  <a:tcPr marL="68580" marR="68580" marT="0" marB="0"/>
                </a:tc>
              </a:tr>
            </a:tbl>
          </a:graphicData>
        </a:graphic>
      </p:graphicFrame>
    </p:spTree>
    <p:extLst>
      <p:ext uri="{BB962C8B-B14F-4D97-AF65-F5344CB8AC3E}">
        <p14:creationId xmlns:p14="http://schemas.microsoft.com/office/powerpoint/2010/main" val="17527565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4800" dirty="0" smtClean="0"/>
              <a:t>Jesus </a:t>
            </a:r>
            <a:r>
              <a:rPr lang="en-US" sz="4800" dirty="0"/>
              <a:t>called out with a loud voice, “</a:t>
            </a:r>
            <a:r>
              <a:rPr lang="en-US" sz="4800" u="sng" dirty="0">
                <a:solidFill>
                  <a:srgbClr val="FF0000"/>
                </a:solidFill>
              </a:rPr>
              <a:t>Father, into your hands I commit my spirit</a:t>
            </a:r>
            <a:r>
              <a:rPr lang="en-US" sz="4800" dirty="0"/>
              <a:t>.” When he had said this, he breathed his last</a:t>
            </a:r>
            <a:r>
              <a:rPr lang="en-US" sz="4800" dirty="0" smtClean="0"/>
              <a:t>.</a:t>
            </a:r>
          </a:p>
          <a:p>
            <a:pPr marL="0" indent="0" algn="r">
              <a:buNone/>
            </a:pPr>
            <a:r>
              <a:rPr lang="en-US" dirty="0"/>
              <a:t>L</a:t>
            </a:r>
            <a:r>
              <a:rPr lang="en-US" dirty="0" smtClean="0"/>
              <a:t>uke 23:46 </a:t>
            </a:r>
            <a:r>
              <a:rPr lang="en-US" sz="1400" dirty="0" smtClean="0"/>
              <a:t>(NIV)</a:t>
            </a:r>
            <a:endParaRPr lang="en-US" dirty="0"/>
          </a:p>
        </p:txBody>
      </p:sp>
    </p:spTree>
    <p:extLst>
      <p:ext uri="{BB962C8B-B14F-4D97-AF65-F5344CB8AC3E}">
        <p14:creationId xmlns:p14="http://schemas.microsoft.com/office/powerpoint/2010/main" val="49313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Strong's </a:t>
            </a:r>
            <a:r>
              <a:rPr lang="en-US" sz="6000" b="1" dirty="0" smtClean="0"/>
              <a:t>Concordance</a:t>
            </a:r>
            <a:endParaRPr lang="en-US" sz="6000" dirty="0"/>
          </a:p>
        </p:txBody>
      </p:sp>
      <p:sp>
        <p:nvSpPr>
          <p:cNvPr id="3" name="Content Placeholder 2"/>
          <p:cNvSpPr>
            <a:spLocks noGrp="1"/>
          </p:cNvSpPr>
          <p:nvPr>
            <p:ph idx="1"/>
          </p:nvPr>
        </p:nvSpPr>
        <p:spPr>
          <a:xfrm>
            <a:off x="838200" y="1690688"/>
            <a:ext cx="10515600" cy="5167311"/>
          </a:xfrm>
        </p:spPr>
        <p:txBody>
          <a:bodyPr/>
          <a:lstStyle/>
          <a:p>
            <a:pPr marL="0" indent="0">
              <a:buNone/>
            </a:pPr>
            <a:r>
              <a:rPr lang="en-US" sz="3600" b="1" dirty="0" err="1" smtClean="0"/>
              <a:t>paratithémi</a:t>
            </a:r>
            <a:r>
              <a:rPr lang="en-US" sz="3600" b="1" dirty="0"/>
              <a:t>: to place beside, to set before</a:t>
            </a:r>
            <a:endParaRPr lang="en-US" sz="3600" dirty="0"/>
          </a:p>
          <a:p>
            <a:pPr marL="0" indent="0">
              <a:buNone/>
            </a:pPr>
            <a:r>
              <a:rPr lang="en-US" sz="3600" b="1" dirty="0"/>
              <a:t>Original Word: </a:t>
            </a:r>
            <a:r>
              <a:rPr lang="en-US" sz="3600" dirty="0"/>
              <a:t>πα</a:t>
            </a:r>
            <a:r>
              <a:rPr lang="en-US" sz="3600" dirty="0" err="1"/>
              <a:t>ρ</a:t>
            </a:r>
            <a:r>
              <a:rPr lang="en-US" sz="3600" dirty="0"/>
              <a:t>α</a:t>
            </a:r>
            <a:r>
              <a:rPr lang="en-US" sz="3600" dirty="0" err="1"/>
              <a:t>τίθημι</a:t>
            </a:r>
            <a:r>
              <a:rPr lang="en-US" sz="3600" dirty="0"/>
              <a:t/>
            </a:r>
            <a:br>
              <a:rPr lang="en-US" sz="3600" dirty="0"/>
            </a:br>
            <a:r>
              <a:rPr lang="en-US" sz="3600" b="1" dirty="0"/>
              <a:t>Part of Speech: </a:t>
            </a:r>
            <a:r>
              <a:rPr lang="en-US" sz="3600" dirty="0"/>
              <a:t>Verb</a:t>
            </a:r>
            <a:br>
              <a:rPr lang="en-US" sz="3600" dirty="0"/>
            </a:br>
            <a:r>
              <a:rPr lang="en-US" sz="3600" b="1" dirty="0"/>
              <a:t>Transliteration: </a:t>
            </a:r>
            <a:r>
              <a:rPr lang="en-US" sz="3600" dirty="0" err="1"/>
              <a:t>paratithémi</a:t>
            </a:r>
            <a:r>
              <a:rPr lang="en-US" sz="3600" dirty="0"/>
              <a:t/>
            </a:r>
            <a:br>
              <a:rPr lang="en-US" sz="3600" dirty="0"/>
            </a:br>
            <a:r>
              <a:rPr lang="en-US" sz="3600" b="1" dirty="0"/>
              <a:t>Phonetic Spelling: </a:t>
            </a:r>
            <a:r>
              <a:rPr lang="en-US" sz="3600" dirty="0"/>
              <a:t>(par-at-</a:t>
            </a:r>
            <a:r>
              <a:rPr lang="en-US" sz="3600" dirty="0" err="1"/>
              <a:t>ith</a:t>
            </a:r>
            <a:r>
              <a:rPr lang="en-US" sz="3600" dirty="0"/>
              <a:t>'-ay-</a:t>
            </a:r>
            <a:r>
              <a:rPr lang="en-US" sz="3600" dirty="0" err="1"/>
              <a:t>mee</a:t>
            </a:r>
            <a:r>
              <a:rPr lang="en-US" sz="3600" dirty="0" smtClean="0"/>
              <a:t>)</a:t>
            </a:r>
            <a:r>
              <a:rPr lang="en-US" sz="3600" dirty="0"/>
              <a:t/>
            </a:r>
            <a:br>
              <a:rPr lang="en-US" sz="3600" dirty="0"/>
            </a:br>
            <a:r>
              <a:rPr lang="en-US" sz="3600" b="1" dirty="0"/>
              <a:t>Definition: </a:t>
            </a:r>
            <a:r>
              <a:rPr lang="en-US" sz="3600" dirty="0"/>
              <a:t>(a) I set (especially a meal) before, serve, (b) act. and mid: </a:t>
            </a:r>
            <a:r>
              <a:rPr lang="en-US" sz="3600" b="1" u="sng" dirty="0">
                <a:solidFill>
                  <a:srgbClr val="FF0000"/>
                </a:solidFill>
              </a:rPr>
              <a:t>I deposit with, entrust to</a:t>
            </a:r>
            <a:r>
              <a:rPr lang="en-US" sz="3600" dirty="0"/>
              <a:t>, (c) I bring forward, quote as evidence</a:t>
            </a:r>
            <a:r>
              <a:rPr lang="en-US" sz="3600" dirty="0" smtClean="0"/>
              <a:t>.</a:t>
            </a:r>
          </a:p>
          <a:p>
            <a:pPr marL="0" indent="0" algn="r">
              <a:buNone/>
            </a:pPr>
            <a:r>
              <a:rPr lang="en-US" sz="1800" dirty="0" smtClean="0"/>
              <a:t>Strong’s Concordance</a:t>
            </a:r>
            <a:r>
              <a:rPr lang="en-US" sz="1400" dirty="0" smtClean="0"/>
              <a:t>, http</a:t>
            </a:r>
            <a:r>
              <a:rPr lang="en-US" sz="1400" dirty="0"/>
              <a:t>://</a:t>
            </a:r>
            <a:r>
              <a:rPr lang="en-US" sz="1400" dirty="0" err="1"/>
              <a:t>biblehub.com</a:t>
            </a:r>
            <a:r>
              <a:rPr lang="en-US" sz="1400" dirty="0"/>
              <a:t>/</a:t>
            </a:r>
            <a:r>
              <a:rPr lang="en-US" sz="1400" dirty="0" err="1"/>
              <a:t>greek</a:t>
            </a:r>
            <a:r>
              <a:rPr lang="en-US" sz="1400" dirty="0"/>
              <a:t>/3908.htm</a:t>
            </a:r>
          </a:p>
        </p:txBody>
      </p:sp>
    </p:spTree>
    <p:extLst>
      <p:ext uri="{BB962C8B-B14F-4D97-AF65-F5344CB8AC3E}">
        <p14:creationId xmlns:p14="http://schemas.microsoft.com/office/powerpoint/2010/main" val="19854408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3128"/>
            <a:ext cx="10482072" cy="6714871"/>
          </a:xfrm>
        </p:spPr>
        <p:txBody>
          <a:bodyPr>
            <a:noAutofit/>
          </a:bodyPr>
          <a:lstStyle/>
          <a:p>
            <a:pPr marL="0" indent="0">
              <a:buNone/>
            </a:pPr>
            <a:r>
              <a:rPr lang="en-US" sz="4800" dirty="0" smtClean="0"/>
              <a:t>To </a:t>
            </a:r>
            <a:r>
              <a:rPr lang="en-US" sz="4800" dirty="0"/>
              <a:t>this you were called, because Christ suffered for you, leaving you an example, that you should follow in his steps. </a:t>
            </a:r>
            <a:endParaRPr lang="en-US" sz="4800" dirty="0" smtClean="0"/>
          </a:p>
          <a:p>
            <a:pPr marL="0" indent="0">
              <a:buNone/>
            </a:pPr>
            <a:r>
              <a:rPr lang="en-US" sz="4800" dirty="0" smtClean="0"/>
              <a:t>“He </a:t>
            </a:r>
            <a:r>
              <a:rPr lang="en-US" sz="4800" dirty="0"/>
              <a:t>committed no sin, and no deceit was found in his mouth.” </a:t>
            </a:r>
            <a:endParaRPr lang="en-US" sz="4800" dirty="0" smtClean="0"/>
          </a:p>
          <a:p>
            <a:pPr marL="0" indent="0">
              <a:buNone/>
            </a:pPr>
            <a:r>
              <a:rPr lang="en-US" sz="4800" dirty="0" smtClean="0"/>
              <a:t>When </a:t>
            </a:r>
            <a:r>
              <a:rPr lang="en-US" sz="4800" dirty="0"/>
              <a:t>they hurled their insults at him, he did not retaliate; when he suffered, he made no threats. </a:t>
            </a:r>
            <a:r>
              <a:rPr lang="en-US" sz="4800" i="1" dirty="0"/>
              <a:t>Instead</a:t>
            </a:r>
            <a:r>
              <a:rPr lang="en-US" sz="4800" dirty="0"/>
              <a:t>, </a:t>
            </a:r>
            <a:r>
              <a:rPr lang="en-US" sz="4800" b="1" u="sng" dirty="0">
                <a:solidFill>
                  <a:srgbClr val="FF0000"/>
                </a:solidFill>
              </a:rPr>
              <a:t>he entrusted himself to him who judges justly</a:t>
            </a:r>
            <a:r>
              <a:rPr lang="en-US" sz="4800" dirty="0" smtClean="0"/>
              <a:t>.</a:t>
            </a:r>
          </a:p>
          <a:p>
            <a:pPr marL="0" indent="0" algn="r">
              <a:buNone/>
            </a:pPr>
            <a:r>
              <a:rPr lang="en-US" dirty="0" smtClean="0"/>
              <a:t>1 Peter 2:21-23 </a:t>
            </a:r>
            <a:r>
              <a:rPr lang="en-US" sz="1400" dirty="0" smtClean="0"/>
              <a:t>(NIV)</a:t>
            </a:r>
            <a:endParaRPr lang="en-US" sz="4800" dirty="0"/>
          </a:p>
        </p:txBody>
      </p:sp>
    </p:spTree>
    <p:extLst>
      <p:ext uri="{BB962C8B-B14F-4D97-AF65-F5344CB8AC3E}">
        <p14:creationId xmlns:p14="http://schemas.microsoft.com/office/powerpoint/2010/main" val="4192620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6032"/>
            <a:ext cx="10515600" cy="6601967"/>
          </a:xfrm>
        </p:spPr>
        <p:txBody>
          <a:bodyPr>
            <a:normAutofit fontScale="92500" lnSpcReduction="10000"/>
          </a:bodyPr>
          <a:lstStyle/>
          <a:p>
            <a:pPr marL="0" indent="0">
              <a:buNone/>
            </a:pPr>
            <a:r>
              <a:rPr lang="en-US" sz="3600" dirty="0"/>
              <a:t>Faith, saving faith, is to be taught. The definition of this faith in Jesus Christ may be described in few words: It is the act of the soul by which the whole man is given over to the guardianship and control of Jesus Christ. He abides in Christ and Christ abides in the soul by faith as supreme. </a:t>
            </a:r>
            <a:r>
              <a:rPr lang="en-US" sz="3600" u="sng" dirty="0">
                <a:solidFill>
                  <a:srgbClr val="FF0000"/>
                </a:solidFill>
              </a:rPr>
              <a:t>The believer commits his soul and body to God and with assurance may say, Christ is able to keep that which I have committed unto Him against that day.</a:t>
            </a:r>
            <a:r>
              <a:rPr lang="en-US" sz="3600" dirty="0"/>
              <a:t> All who will do this will be saved unto life eternal. There will be an assurance that the soul is washed in the blood of Christ and clothed with His righteousness and precious in the sight of Jesus. Our thoughts and our hopes are on the second advent of our Lord. That is the day when the Judge of all the earth will reward the trust of His </a:t>
            </a:r>
            <a:r>
              <a:rPr lang="en-US" sz="3600" dirty="0" smtClean="0"/>
              <a:t>people.</a:t>
            </a:r>
          </a:p>
          <a:p>
            <a:pPr marL="0" indent="0" algn="r">
              <a:buNone/>
            </a:pPr>
            <a:r>
              <a:rPr lang="en-US" sz="1900" dirty="0" smtClean="0"/>
              <a:t>White, Ellen G, Mind, Character and Personality, 531.1</a:t>
            </a:r>
            <a:endParaRPr lang="en-US" sz="1900" dirty="0"/>
          </a:p>
        </p:txBody>
      </p:sp>
    </p:spTree>
    <p:extLst>
      <p:ext uri="{BB962C8B-B14F-4D97-AF65-F5344CB8AC3E}">
        <p14:creationId xmlns:p14="http://schemas.microsoft.com/office/powerpoint/2010/main" val="1867429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t>Organizational Commitment</a:t>
            </a:r>
            <a:endParaRPr lang="en-US" sz="8000"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58690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noAutofit/>
          </a:bodyPr>
          <a:lstStyle/>
          <a:p>
            <a:pPr algn="ctr"/>
            <a:r>
              <a:rPr lang="en-US" sz="6000" dirty="0" smtClean="0"/>
              <a:t>Organizational Commitment – Defined</a:t>
            </a:r>
            <a:br>
              <a:rPr lang="en-US" sz="6000" dirty="0" smtClean="0"/>
            </a:br>
            <a:r>
              <a:rPr lang="en-US" sz="2800" dirty="0" smtClean="0"/>
              <a:t>Porter, Steers, </a:t>
            </a:r>
            <a:r>
              <a:rPr lang="en-US" sz="2800" dirty="0" err="1" smtClean="0"/>
              <a:t>Mowday</a:t>
            </a:r>
            <a:r>
              <a:rPr lang="en-US" sz="2800" dirty="0" smtClean="0"/>
              <a:t> and </a:t>
            </a:r>
            <a:r>
              <a:rPr lang="en-US" sz="2800" dirty="0" err="1" smtClean="0"/>
              <a:t>Boulian</a:t>
            </a:r>
            <a:endParaRPr lang="en-US" sz="6000" dirty="0"/>
          </a:p>
        </p:txBody>
      </p:sp>
      <p:sp>
        <p:nvSpPr>
          <p:cNvPr id="3" name="Content Placeholder 2"/>
          <p:cNvSpPr>
            <a:spLocks noGrp="1"/>
          </p:cNvSpPr>
          <p:nvPr>
            <p:ph idx="1"/>
          </p:nvPr>
        </p:nvSpPr>
        <p:spPr>
          <a:xfrm>
            <a:off x="838200" y="1825624"/>
            <a:ext cx="10515600" cy="5032375"/>
          </a:xfrm>
        </p:spPr>
        <p:txBody>
          <a:bodyPr>
            <a:normAutofit/>
          </a:bodyPr>
          <a:lstStyle/>
          <a:p>
            <a:pPr marL="0" indent="0">
              <a:buNone/>
            </a:pPr>
            <a:r>
              <a:rPr lang="en-US" sz="4800" dirty="0" smtClean="0"/>
              <a:t>“The strength of an individual’s identification with and involvement in a particular organization, </a:t>
            </a:r>
            <a:r>
              <a:rPr lang="en-US" sz="4800" dirty="0" err="1" smtClean="0"/>
              <a:t>characterising</a:t>
            </a:r>
            <a:r>
              <a:rPr lang="en-US" sz="4800" dirty="0" smtClean="0"/>
              <a:t> it by willingness to exert considerable effort on its behalf and belief in and acceptance of its goals and values.”</a:t>
            </a:r>
          </a:p>
          <a:p>
            <a:pPr marL="0" indent="0" algn="r">
              <a:buNone/>
            </a:pPr>
            <a:r>
              <a:rPr lang="en-US" sz="1400" dirty="0"/>
              <a:t>Cooper, David J, Leadership for Follower Commitment, Routledge (Taylor &amp; Francis Group), 2003, p. </a:t>
            </a:r>
            <a:r>
              <a:rPr lang="en-US" sz="1400" dirty="0" smtClean="0"/>
              <a:t>69</a:t>
            </a:r>
            <a:endParaRPr lang="en-US" sz="1400" dirty="0"/>
          </a:p>
        </p:txBody>
      </p:sp>
    </p:spTree>
    <p:extLst>
      <p:ext uri="{BB962C8B-B14F-4D97-AF65-F5344CB8AC3E}">
        <p14:creationId xmlns:p14="http://schemas.microsoft.com/office/powerpoint/2010/main" val="876552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Thought Questions</a:t>
            </a:r>
            <a:endParaRPr lang="en-US" sz="6000"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Is it good to be committed?</a:t>
            </a:r>
          </a:p>
          <a:p>
            <a:pPr marL="514350" indent="-514350">
              <a:buFont typeface="+mj-lt"/>
              <a:buAutoNum type="arabicPeriod"/>
            </a:pPr>
            <a:r>
              <a:rPr lang="en-US" dirty="0" smtClean="0"/>
              <a:t>Is commitment to the Adventist Church equivalent to commitment to God?</a:t>
            </a:r>
          </a:p>
          <a:p>
            <a:pPr marL="514350" indent="-514350">
              <a:buFont typeface="+mj-lt"/>
              <a:buAutoNum type="arabicPeriod"/>
            </a:pPr>
            <a:r>
              <a:rPr lang="en-US" dirty="0" smtClean="0"/>
              <a:t>As leaders, do we want our employees and members to be committed?</a:t>
            </a:r>
          </a:p>
          <a:p>
            <a:pPr marL="514350" indent="-514350">
              <a:buFont typeface="+mj-lt"/>
              <a:buAutoNum type="arabicPeriod"/>
            </a:pPr>
            <a:r>
              <a:rPr lang="en-US" dirty="0" smtClean="0"/>
              <a:t>Do we want our members to be committed to</a:t>
            </a:r>
          </a:p>
          <a:p>
            <a:pPr marL="971550" lvl="1" indent="-514350">
              <a:buFont typeface="+mj-lt"/>
              <a:buAutoNum type="arabicPeriod"/>
            </a:pPr>
            <a:r>
              <a:rPr lang="en-US" dirty="0" smtClean="0"/>
              <a:t>Us personally?</a:t>
            </a:r>
          </a:p>
          <a:p>
            <a:pPr marL="971550" lvl="1" indent="-514350">
              <a:buFont typeface="+mj-lt"/>
              <a:buAutoNum type="arabicPeriod"/>
            </a:pPr>
            <a:r>
              <a:rPr lang="en-US" dirty="0" smtClean="0"/>
              <a:t>The </a:t>
            </a:r>
            <a:r>
              <a:rPr lang="en-US" u="sng" dirty="0" smtClean="0"/>
              <a:t>_________</a:t>
            </a:r>
            <a:r>
              <a:rPr lang="en-US" dirty="0" smtClean="0"/>
              <a:t>_________________?</a:t>
            </a:r>
          </a:p>
          <a:p>
            <a:pPr marL="971550" lvl="1" indent="-514350">
              <a:buFont typeface="+mj-lt"/>
              <a:buAutoNum type="arabicPeriod"/>
            </a:pPr>
            <a:r>
              <a:rPr lang="en-US" dirty="0" smtClean="0"/>
              <a:t>The Adventist Church?</a:t>
            </a:r>
          </a:p>
          <a:p>
            <a:pPr marL="971550" lvl="1" indent="-514350">
              <a:buFont typeface="+mj-lt"/>
              <a:buAutoNum type="arabicPeriod"/>
            </a:pPr>
            <a:r>
              <a:rPr lang="en-US" dirty="0" smtClean="0"/>
              <a:t>To God?</a:t>
            </a:r>
            <a:endParaRPr lang="en-US" dirty="0"/>
          </a:p>
        </p:txBody>
      </p:sp>
    </p:spTree>
    <p:extLst>
      <p:ext uri="{BB962C8B-B14F-4D97-AF65-F5344CB8AC3E}">
        <p14:creationId xmlns:p14="http://schemas.microsoft.com/office/powerpoint/2010/main" val="1729029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363333" y="0"/>
            <a:ext cx="5465334" cy="6858000"/>
          </a:xfrm>
          <a:prstGeom prst="rect">
            <a:avLst/>
          </a:prstGeom>
        </p:spPr>
      </p:pic>
      <p:sp>
        <p:nvSpPr>
          <p:cNvPr id="5" name="Oval 4"/>
          <p:cNvSpPr/>
          <p:nvPr/>
        </p:nvSpPr>
        <p:spPr>
          <a:xfrm>
            <a:off x="2955851" y="3976576"/>
            <a:ext cx="6166884" cy="95693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8109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GC Working Policy</a:t>
            </a:r>
            <a:endParaRPr lang="en-US" sz="6000" dirty="0"/>
          </a:p>
        </p:txBody>
      </p:sp>
      <p:sp>
        <p:nvSpPr>
          <p:cNvPr id="3" name="Content Placeholder 2"/>
          <p:cNvSpPr>
            <a:spLocks noGrp="1"/>
          </p:cNvSpPr>
          <p:nvPr>
            <p:ph idx="1"/>
          </p:nvPr>
        </p:nvSpPr>
        <p:spPr/>
        <p:txBody>
          <a:bodyPr>
            <a:normAutofit/>
          </a:bodyPr>
          <a:lstStyle/>
          <a:p>
            <a:pPr marL="0" indent="0">
              <a:buNone/>
            </a:pPr>
            <a:r>
              <a:rPr lang="en-US" sz="3600" dirty="0"/>
              <a:t>A 15 Total Commitment to God—A Declaration</a:t>
            </a:r>
          </a:p>
          <a:p>
            <a:pPr marL="0" indent="0">
              <a:buNone/>
            </a:pPr>
            <a:r>
              <a:rPr lang="en-US" sz="3600" dirty="0"/>
              <a:t>of Spiritual Accountability in the</a:t>
            </a:r>
          </a:p>
          <a:p>
            <a:pPr marL="0" indent="0">
              <a:buNone/>
            </a:pPr>
            <a:r>
              <a:rPr lang="en-US" sz="3600" dirty="0"/>
              <a:t>Family of </a:t>
            </a:r>
            <a:r>
              <a:rPr lang="en-US" sz="3600" dirty="0" smtClean="0"/>
              <a:t>Faith</a:t>
            </a:r>
            <a:endParaRPr lang="en-US" sz="3600" dirty="0"/>
          </a:p>
        </p:txBody>
      </p:sp>
    </p:spTree>
    <p:extLst>
      <p:ext uri="{BB962C8B-B14F-4D97-AF65-F5344CB8AC3E}">
        <p14:creationId xmlns:p14="http://schemas.microsoft.com/office/powerpoint/2010/main" val="19231515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Total Commitment to God Involves for</a:t>
            </a:r>
          </a:p>
        </p:txBody>
      </p:sp>
      <p:sp>
        <p:nvSpPr>
          <p:cNvPr id="3" name="Content Placeholder 2"/>
          <p:cNvSpPr>
            <a:spLocks noGrp="1"/>
          </p:cNvSpPr>
          <p:nvPr>
            <p:ph idx="1"/>
          </p:nvPr>
        </p:nvSpPr>
        <p:spPr>
          <a:xfrm>
            <a:off x="838200" y="1612974"/>
            <a:ext cx="10515600" cy="5032375"/>
          </a:xfrm>
        </p:spPr>
        <p:txBody>
          <a:bodyPr>
            <a:noAutofit/>
          </a:bodyPr>
          <a:lstStyle/>
          <a:p>
            <a:r>
              <a:rPr lang="en-US" sz="3200" dirty="0" smtClean="0"/>
              <a:t>Each Church Member</a:t>
            </a:r>
            <a:endParaRPr lang="en-US" sz="3200" dirty="0"/>
          </a:p>
          <a:p>
            <a:r>
              <a:rPr lang="en-US" sz="3200" dirty="0" smtClean="0"/>
              <a:t>A Church Pastor</a:t>
            </a:r>
            <a:endParaRPr lang="en-US" sz="3200" dirty="0"/>
          </a:p>
          <a:p>
            <a:r>
              <a:rPr lang="en-US" sz="3200" dirty="0" smtClean="0"/>
              <a:t>A Congregation</a:t>
            </a:r>
            <a:endParaRPr lang="en-US" sz="3200" dirty="0"/>
          </a:p>
          <a:p>
            <a:r>
              <a:rPr lang="en-US" sz="3200" dirty="0" smtClean="0"/>
              <a:t>Elementary Schools </a:t>
            </a:r>
            <a:r>
              <a:rPr lang="en-US" sz="3200" dirty="0"/>
              <a:t>and </a:t>
            </a:r>
            <a:r>
              <a:rPr lang="en-US" sz="3200" dirty="0" smtClean="0"/>
              <a:t>Academies</a:t>
            </a:r>
            <a:endParaRPr lang="en-US" sz="3200" dirty="0"/>
          </a:p>
          <a:p>
            <a:r>
              <a:rPr lang="en-US" sz="3200" dirty="0" smtClean="0"/>
              <a:t>Colleges and Universities</a:t>
            </a:r>
            <a:endParaRPr lang="en-US" sz="3200" dirty="0"/>
          </a:p>
          <a:p>
            <a:r>
              <a:rPr lang="en-US" sz="3200" dirty="0" smtClean="0"/>
              <a:t>Hospitals and </a:t>
            </a:r>
            <a:r>
              <a:rPr lang="en-US" sz="3200" dirty="0"/>
              <a:t>Healthcare Institutions</a:t>
            </a:r>
          </a:p>
          <a:p>
            <a:r>
              <a:rPr lang="en-US" sz="3200" dirty="0" smtClean="0"/>
              <a:t>Institutions of </a:t>
            </a:r>
            <a:r>
              <a:rPr lang="en-US" sz="3200" dirty="0"/>
              <a:t>Mass </a:t>
            </a:r>
            <a:r>
              <a:rPr lang="en-US" sz="3200" dirty="0" smtClean="0"/>
              <a:t>Communication</a:t>
            </a:r>
            <a:endParaRPr lang="en-US" sz="3200" dirty="0"/>
          </a:p>
          <a:p>
            <a:r>
              <a:rPr lang="en-US" sz="3200" dirty="0" smtClean="0"/>
              <a:t>Conference/Mission/Region/Field </a:t>
            </a:r>
            <a:r>
              <a:rPr lang="en-US" sz="3200" dirty="0"/>
              <a:t>Station, or </a:t>
            </a:r>
            <a:r>
              <a:rPr lang="en-US" sz="3200" dirty="0" smtClean="0"/>
              <a:t>Union</a:t>
            </a:r>
          </a:p>
          <a:p>
            <a:r>
              <a:rPr lang="en-US" sz="3200" dirty="0" smtClean="0"/>
              <a:t>General Conference/Divisions</a:t>
            </a:r>
            <a:endParaRPr lang="en-US" sz="3200" dirty="0"/>
          </a:p>
        </p:txBody>
      </p:sp>
    </p:spTree>
    <p:extLst>
      <p:ext uri="{BB962C8B-B14F-4D97-AF65-F5344CB8AC3E}">
        <p14:creationId xmlns:p14="http://schemas.microsoft.com/office/powerpoint/2010/main" val="13420712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618" y="365125"/>
            <a:ext cx="11146971" cy="1325563"/>
          </a:xfrm>
        </p:spPr>
        <p:txBody>
          <a:bodyPr>
            <a:noAutofit/>
          </a:bodyPr>
          <a:lstStyle/>
          <a:p>
            <a:r>
              <a:rPr lang="en-US" sz="6000" smtClean="0"/>
              <a:t>Danger of Misplaced </a:t>
            </a:r>
            <a:r>
              <a:rPr lang="en-US" sz="6000" dirty="0" smtClean="0"/>
              <a:t>Commitment? </a:t>
            </a:r>
            <a:endParaRPr lang="en-US" sz="6000" dirty="0"/>
          </a:p>
        </p:txBody>
      </p:sp>
      <p:sp>
        <p:nvSpPr>
          <p:cNvPr id="3" name="Content Placeholder 2"/>
          <p:cNvSpPr>
            <a:spLocks noGrp="1"/>
          </p:cNvSpPr>
          <p:nvPr>
            <p:ph idx="1"/>
          </p:nvPr>
        </p:nvSpPr>
        <p:spPr>
          <a:xfrm>
            <a:off x="838199" y="1825624"/>
            <a:ext cx="11146971" cy="4640489"/>
          </a:xfrm>
        </p:spPr>
        <p:txBody>
          <a:bodyPr>
            <a:normAutofit/>
          </a:bodyPr>
          <a:lstStyle/>
          <a:p>
            <a:pPr marL="0" indent="0">
              <a:buNone/>
            </a:pPr>
            <a:r>
              <a:rPr lang="en-US" sz="4000" b="1" u="sng" dirty="0" err="1" smtClean="0"/>
              <a:t>Nehushtan</a:t>
            </a:r>
            <a:endParaRPr lang="en-US" sz="3200" dirty="0" smtClean="0"/>
          </a:p>
          <a:p>
            <a:pPr marL="0" indent="0">
              <a:buNone/>
            </a:pPr>
            <a:r>
              <a:rPr lang="en-US" sz="3600" dirty="0" smtClean="0"/>
              <a:t>“He removed the high places, and brake the images, and cut down the groves, </a:t>
            </a:r>
            <a:r>
              <a:rPr lang="en-US" sz="3600" dirty="0" smtClean="0">
                <a:solidFill>
                  <a:srgbClr val="FF0000"/>
                </a:solidFill>
              </a:rPr>
              <a:t>and brake in pieces the </a:t>
            </a:r>
            <a:r>
              <a:rPr lang="en-US" sz="3600" dirty="0" err="1" smtClean="0">
                <a:solidFill>
                  <a:srgbClr val="FF0000"/>
                </a:solidFill>
              </a:rPr>
              <a:t>brasen</a:t>
            </a:r>
            <a:r>
              <a:rPr lang="en-US" sz="3600" dirty="0" smtClean="0">
                <a:solidFill>
                  <a:srgbClr val="FF0000"/>
                </a:solidFill>
              </a:rPr>
              <a:t> serpent that Moses had made</a:t>
            </a:r>
            <a:r>
              <a:rPr lang="en-US" sz="3600" dirty="0" smtClean="0"/>
              <a:t>: for unto those days the children of Israel did burn incense to it: and he called it </a:t>
            </a:r>
            <a:r>
              <a:rPr lang="en-US" sz="3600" dirty="0" err="1" smtClean="0"/>
              <a:t>Nehushtan</a:t>
            </a:r>
            <a:r>
              <a:rPr lang="en-US" sz="3600" dirty="0" smtClean="0"/>
              <a:t>.”</a:t>
            </a:r>
            <a:endParaRPr lang="en-US" sz="4000" dirty="0"/>
          </a:p>
          <a:p>
            <a:pPr marL="0" indent="0" algn="r">
              <a:buNone/>
            </a:pPr>
            <a:r>
              <a:rPr lang="en-US" dirty="0" smtClean="0"/>
              <a:t>2 Kings 18:4</a:t>
            </a:r>
            <a:endParaRPr lang="en-US" dirty="0"/>
          </a:p>
          <a:p>
            <a:pPr marL="0" indent="0">
              <a:buNone/>
            </a:pPr>
            <a:endParaRPr lang="en-US" sz="3600" dirty="0"/>
          </a:p>
        </p:txBody>
      </p:sp>
    </p:spTree>
    <p:extLst>
      <p:ext uri="{BB962C8B-B14F-4D97-AF65-F5344CB8AC3E}">
        <p14:creationId xmlns:p14="http://schemas.microsoft.com/office/powerpoint/2010/main" val="154532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618" y="365125"/>
            <a:ext cx="11146971" cy="1325563"/>
          </a:xfrm>
        </p:spPr>
        <p:txBody>
          <a:bodyPr>
            <a:noAutofit/>
          </a:bodyPr>
          <a:lstStyle/>
          <a:p>
            <a:r>
              <a:rPr lang="en-US" sz="6000" smtClean="0"/>
              <a:t>Danger of Misplaced </a:t>
            </a:r>
            <a:r>
              <a:rPr lang="en-US" sz="6000" dirty="0" smtClean="0"/>
              <a:t>Commitment? </a:t>
            </a:r>
            <a:endParaRPr lang="en-US" sz="6000" dirty="0"/>
          </a:p>
        </p:txBody>
      </p:sp>
      <p:sp>
        <p:nvSpPr>
          <p:cNvPr id="3" name="Content Placeholder 2"/>
          <p:cNvSpPr>
            <a:spLocks noGrp="1"/>
          </p:cNvSpPr>
          <p:nvPr>
            <p:ph idx="1"/>
          </p:nvPr>
        </p:nvSpPr>
        <p:spPr>
          <a:xfrm>
            <a:off x="838199" y="1825624"/>
            <a:ext cx="11353801" cy="4640489"/>
          </a:xfrm>
        </p:spPr>
        <p:txBody>
          <a:bodyPr>
            <a:normAutofit/>
          </a:bodyPr>
          <a:lstStyle/>
          <a:p>
            <a:pPr marL="0" indent="0">
              <a:buNone/>
            </a:pPr>
            <a:r>
              <a:rPr lang="en-US" sz="4000" b="1" u="sng" dirty="0" err="1" smtClean="0"/>
              <a:t>Nehushtan</a:t>
            </a:r>
            <a:endParaRPr lang="en-US" dirty="0"/>
          </a:p>
          <a:p>
            <a:r>
              <a:rPr lang="en-US" sz="3600" dirty="0" smtClean="0"/>
              <a:t>Made at the specific command of God</a:t>
            </a:r>
          </a:p>
          <a:p>
            <a:r>
              <a:rPr lang="en-US" sz="3600" dirty="0" smtClean="0"/>
              <a:t>Used in an amazing way for the healing of many people</a:t>
            </a:r>
          </a:p>
          <a:p>
            <a:r>
              <a:rPr lang="en-US" sz="3600" dirty="0" smtClean="0"/>
              <a:t>Prophetic illustration of Christ’s death on the cross</a:t>
            </a:r>
          </a:p>
        </p:txBody>
      </p:sp>
    </p:spTree>
    <p:extLst>
      <p:ext uri="{BB962C8B-B14F-4D97-AF65-F5344CB8AC3E}">
        <p14:creationId xmlns:p14="http://schemas.microsoft.com/office/powerpoint/2010/main" val="2816064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618" y="365125"/>
            <a:ext cx="11146971" cy="1325563"/>
          </a:xfrm>
        </p:spPr>
        <p:txBody>
          <a:bodyPr>
            <a:noAutofit/>
          </a:bodyPr>
          <a:lstStyle/>
          <a:p>
            <a:r>
              <a:rPr lang="en-US" sz="6000" smtClean="0"/>
              <a:t>Danger of Misplaced </a:t>
            </a:r>
            <a:r>
              <a:rPr lang="en-US" sz="6000" dirty="0" smtClean="0"/>
              <a:t>Commitment? </a:t>
            </a:r>
            <a:endParaRPr lang="en-US" sz="6000" dirty="0"/>
          </a:p>
        </p:txBody>
      </p:sp>
      <p:sp>
        <p:nvSpPr>
          <p:cNvPr id="3" name="Content Placeholder 2"/>
          <p:cNvSpPr>
            <a:spLocks noGrp="1"/>
          </p:cNvSpPr>
          <p:nvPr>
            <p:ph idx="1"/>
          </p:nvPr>
        </p:nvSpPr>
        <p:spPr>
          <a:xfrm>
            <a:off x="838199" y="1825624"/>
            <a:ext cx="11146971" cy="4640489"/>
          </a:xfrm>
        </p:spPr>
        <p:txBody>
          <a:bodyPr>
            <a:normAutofit/>
          </a:bodyPr>
          <a:lstStyle/>
          <a:p>
            <a:r>
              <a:rPr lang="en-US" sz="3600" dirty="0" smtClean="0"/>
              <a:t>What about Programs</a:t>
            </a:r>
            <a:r>
              <a:rPr lang="en-US" sz="3600" dirty="0"/>
              <a:t>, Projects, Institutions?</a:t>
            </a:r>
          </a:p>
          <a:p>
            <a:r>
              <a:rPr lang="en-US" sz="3600" dirty="0" smtClean="0"/>
              <a:t>Non-Profits need:</a:t>
            </a:r>
          </a:p>
          <a:p>
            <a:pPr lvl="1"/>
            <a:r>
              <a:rPr lang="en-US" sz="3200" dirty="0" smtClean="0"/>
              <a:t>A process for “review, revision, and organized abandonment”</a:t>
            </a:r>
          </a:p>
          <a:p>
            <a:pPr lvl="1"/>
            <a:r>
              <a:rPr lang="en-US" sz="3200" dirty="0" smtClean="0"/>
              <a:t>To regularly ask what can accomplish the most good for the work?</a:t>
            </a:r>
          </a:p>
          <a:p>
            <a:pPr lvl="1"/>
            <a:r>
              <a:rPr lang="en-US" sz="3200" dirty="0" smtClean="0"/>
              <a:t>Continuous monitoring in the light of current priorities</a:t>
            </a:r>
          </a:p>
          <a:p>
            <a:endParaRPr lang="en-US" sz="3600" dirty="0"/>
          </a:p>
          <a:p>
            <a:pPr marL="0" indent="0" algn="r">
              <a:buNone/>
            </a:pPr>
            <a:r>
              <a:rPr lang="en-US" sz="1400" dirty="0"/>
              <a:t>Drucker, Peter F., Managing the Nonprofit Organization: Practices and Principles, Harper Collins Publishing, 1990, p. </a:t>
            </a:r>
            <a:r>
              <a:rPr lang="en-US" sz="1400" dirty="0" smtClean="0"/>
              <a:t>5,6</a:t>
            </a:r>
            <a:endParaRPr lang="en-US" sz="1400" dirty="0"/>
          </a:p>
          <a:p>
            <a:pPr marL="0" indent="0">
              <a:buNone/>
            </a:pPr>
            <a:endParaRPr lang="en-US" sz="3600" dirty="0"/>
          </a:p>
        </p:txBody>
      </p:sp>
    </p:spTree>
    <p:extLst>
      <p:ext uri="{BB962C8B-B14F-4D97-AF65-F5344CB8AC3E}">
        <p14:creationId xmlns:p14="http://schemas.microsoft.com/office/powerpoint/2010/main" val="18828944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normAutofit/>
          </a:bodyPr>
          <a:lstStyle/>
          <a:p>
            <a:r>
              <a:rPr lang="en-US" sz="5400" dirty="0" smtClean="0"/>
              <a:t>The Challenge of Volunteer Organizations</a:t>
            </a:r>
            <a:endParaRPr lang="en-US" sz="5400" dirty="0"/>
          </a:p>
        </p:txBody>
      </p:sp>
      <p:sp>
        <p:nvSpPr>
          <p:cNvPr id="3" name="Content Placeholder 2"/>
          <p:cNvSpPr>
            <a:spLocks noGrp="1"/>
          </p:cNvSpPr>
          <p:nvPr>
            <p:ph idx="1"/>
          </p:nvPr>
        </p:nvSpPr>
        <p:spPr>
          <a:xfrm>
            <a:off x="838200" y="1935126"/>
            <a:ext cx="10515600" cy="4678325"/>
          </a:xfrm>
        </p:spPr>
        <p:txBody>
          <a:bodyPr>
            <a:normAutofit/>
          </a:bodyPr>
          <a:lstStyle/>
          <a:p>
            <a:pPr marL="0" indent="0">
              <a:buNone/>
            </a:pPr>
            <a:r>
              <a:rPr lang="en-US" sz="3600" dirty="0"/>
              <a:t>“… trust me – volunteer organizations are more difficult to lead. People follow you only if they want to</a:t>
            </a:r>
            <a:r>
              <a:rPr lang="en-US" sz="3600" dirty="0" smtClean="0"/>
              <a:t>.”</a:t>
            </a:r>
          </a:p>
          <a:p>
            <a:pPr marL="0" indent="0" algn="r">
              <a:buNone/>
            </a:pPr>
            <a:r>
              <a:rPr lang="en-US" sz="1400" dirty="0"/>
              <a:t>Maxwell, John C., Leadership Gold: Lessons I’ve Learned from a Lifetime of Leading, Thomas Nelson, 2008, p. 144</a:t>
            </a:r>
          </a:p>
          <a:p>
            <a:endParaRPr lang="en-US" dirty="0"/>
          </a:p>
          <a:p>
            <a:pPr algn="r"/>
            <a:endParaRPr lang="en-US" sz="1400" dirty="0" smtClean="0"/>
          </a:p>
          <a:p>
            <a:r>
              <a:rPr lang="en-US" sz="3600" dirty="0" smtClean="0"/>
              <a:t>In Religious Organizations:</a:t>
            </a:r>
          </a:p>
          <a:p>
            <a:pPr lvl="1"/>
            <a:r>
              <a:rPr lang="en-US" sz="3200" dirty="0" smtClean="0"/>
              <a:t>Flight or Fight?</a:t>
            </a:r>
          </a:p>
          <a:p>
            <a:pPr lvl="1"/>
            <a:r>
              <a:rPr lang="en-US" sz="3200" dirty="0" smtClean="0"/>
              <a:t>Alignment of Beliefs</a:t>
            </a:r>
          </a:p>
          <a:p>
            <a:pPr lvl="1"/>
            <a:r>
              <a:rPr lang="en-US" sz="3200" dirty="0" smtClean="0"/>
              <a:t>Subject to Abuse</a:t>
            </a:r>
            <a:endParaRPr lang="en-US" sz="1000" dirty="0" smtClean="0"/>
          </a:p>
          <a:p>
            <a:pPr marL="0" indent="0" algn="r">
              <a:buNone/>
            </a:pPr>
            <a:endParaRPr lang="en-US" sz="1400" dirty="0"/>
          </a:p>
          <a:p>
            <a:pPr marL="0" indent="0">
              <a:buNone/>
            </a:pPr>
            <a:endParaRPr lang="en-US" dirty="0"/>
          </a:p>
        </p:txBody>
      </p:sp>
    </p:spTree>
    <p:extLst>
      <p:ext uri="{BB962C8B-B14F-4D97-AF65-F5344CB8AC3E}">
        <p14:creationId xmlns:p14="http://schemas.microsoft.com/office/powerpoint/2010/main" val="1521153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t>Cultivating a Culture</a:t>
            </a:r>
            <a:br>
              <a:rPr lang="en-US" sz="8000" dirty="0" smtClean="0"/>
            </a:br>
            <a:r>
              <a:rPr lang="en-US" sz="8000" dirty="0" smtClean="0"/>
              <a:t>of Commitment</a:t>
            </a:r>
            <a:endParaRPr lang="en-US" sz="8000"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441518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Types of Commitment</a:t>
            </a:r>
            <a:endParaRPr lang="en-US" sz="6600" dirty="0"/>
          </a:p>
        </p:txBody>
      </p:sp>
      <p:sp>
        <p:nvSpPr>
          <p:cNvPr id="3" name="Content Placeholder 2"/>
          <p:cNvSpPr>
            <a:spLocks noGrp="1"/>
          </p:cNvSpPr>
          <p:nvPr>
            <p:ph idx="1"/>
          </p:nvPr>
        </p:nvSpPr>
        <p:spPr>
          <a:xfrm>
            <a:off x="838200" y="1825624"/>
            <a:ext cx="10515600" cy="5032375"/>
          </a:xfrm>
        </p:spPr>
        <p:txBody>
          <a:bodyPr>
            <a:normAutofit/>
          </a:bodyPr>
          <a:lstStyle/>
          <a:p>
            <a:r>
              <a:rPr lang="en-US" sz="3600" b="1" dirty="0" smtClean="0"/>
              <a:t>Behavioral</a:t>
            </a:r>
            <a:r>
              <a:rPr lang="en-US" sz="3600" dirty="0" smtClean="0"/>
              <a:t> – An employee’s calculation that leaving is not worth the various perceived costs </a:t>
            </a:r>
          </a:p>
          <a:p>
            <a:pPr marL="0" indent="0">
              <a:buNone/>
            </a:pPr>
            <a:endParaRPr lang="en-US" sz="3600" dirty="0" smtClean="0"/>
          </a:p>
          <a:p>
            <a:pPr marL="0" indent="0" algn="r">
              <a:buNone/>
            </a:pPr>
            <a:endParaRPr lang="en-US" sz="1400" dirty="0" smtClean="0"/>
          </a:p>
          <a:p>
            <a:pPr marL="0" indent="0" algn="r">
              <a:buNone/>
            </a:pPr>
            <a:endParaRPr lang="en-US" sz="1400" dirty="0"/>
          </a:p>
          <a:p>
            <a:pPr marL="0" indent="0" algn="r">
              <a:buNone/>
            </a:pPr>
            <a:endParaRPr lang="en-US" sz="1400" dirty="0" smtClean="0"/>
          </a:p>
          <a:p>
            <a:pPr marL="0" indent="0" algn="r">
              <a:buNone/>
            </a:pPr>
            <a:endParaRPr lang="en-US" sz="1400" dirty="0"/>
          </a:p>
          <a:p>
            <a:pPr marL="0" indent="0" algn="r">
              <a:buNone/>
            </a:pPr>
            <a:endParaRPr lang="en-US" sz="1400" dirty="0" smtClean="0"/>
          </a:p>
          <a:p>
            <a:pPr marL="0" indent="0" algn="r">
              <a:buNone/>
            </a:pPr>
            <a:endParaRPr lang="en-US" sz="1400" dirty="0" smtClean="0"/>
          </a:p>
          <a:p>
            <a:pPr marL="0" indent="0" algn="r">
              <a:buNone/>
            </a:pPr>
            <a:r>
              <a:rPr lang="en-US" sz="1400" dirty="0" smtClean="0"/>
              <a:t>Cooper</a:t>
            </a:r>
            <a:r>
              <a:rPr lang="en-US" sz="1400" dirty="0"/>
              <a:t>, David J, Leadership for Follower Commitment, Routledge (Taylor &amp; Francis Group), 2003, p. </a:t>
            </a:r>
            <a:r>
              <a:rPr lang="en-US" sz="1400" dirty="0" smtClean="0"/>
              <a:t>69</a:t>
            </a:r>
            <a:endParaRPr lang="en-US" sz="1400" dirty="0"/>
          </a:p>
        </p:txBody>
      </p:sp>
    </p:spTree>
    <p:extLst>
      <p:ext uri="{BB962C8B-B14F-4D97-AF65-F5344CB8AC3E}">
        <p14:creationId xmlns:p14="http://schemas.microsoft.com/office/powerpoint/2010/main" val="9166094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Types of Commitment</a:t>
            </a:r>
            <a:endParaRPr lang="en-US" sz="6600" dirty="0"/>
          </a:p>
        </p:txBody>
      </p:sp>
      <p:sp>
        <p:nvSpPr>
          <p:cNvPr id="3" name="Content Placeholder 2"/>
          <p:cNvSpPr>
            <a:spLocks noGrp="1"/>
          </p:cNvSpPr>
          <p:nvPr>
            <p:ph idx="1"/>
          </p:nvPr>
        </p:nvSpPr>
        <p:spPr>
          <a:xfrm>
            <a:off x="838200" y="1825624"/>
            <a:ext cx="10515600" cy="5032375"/>
          </a:xfrm>
        </p:spPr>
        <p:txBody>
          <a:bodyPr>
            <a:normAutofit/>
          </a:bodyPr>
          <a:lstStyle/>
          <a:p>
            <a:r>
              <a:rPr lang="en-US" sz="3600" b="1" dirty="0" smtClean="0"/>
              <a:t>Behavioral</a:t>
            </a:r>
            <a:r>
              <a:rPr lang="en-US" sz="3600" dirty="0" smtClean="0"/>
              <a:t> – An employee’s calculation that leaving is not worth the various perceived costs </a:t>
            </a:r>
          </a:p>
          <a:p>
            <a:pPr marL="0" indent="0">
              <a:buNone/>
            </a:pPr>
            <a:endParaRPr lang="en-US" sz="3600" dirty="0" smtClean="0"/>
          </a:p>
          <a:p>
            <a:r>
              <a:rPr lang="en-US" sz="3600" b="1" dirty="0" smtClean="0"/>
              <a:t>Affective</a:t>
            </a:r>
            <a:r>
              <a:rPr lang="en-US" sz="3600" dirty="0" smtClean="0"/>
              <a:t> – Based on the desire to stay with the organization because of holding similar values and having the feeling that it is the right thing to do</a:t>
            </a:r>
          </a:p>
          <a:p>
            <a:pPr marL="0" indent="0" algn="r">
              <a:buNone/>
            </a:pPr>
            <a:endParaRPr lang="en-US" sz="1400" dirty="0" smtClean="0"/>
          </a:p>
          <a:p>
            <a:pPr marL="0" indent="0" algn="r">
              <a:buNone/>
            </a:pPr>
            <a:r>
              <a:rPr lang="en-US" sz="1400" dirty="0" smtClean="0"/>
              <a:t>Cooper</a:t>
            </a:r>
            <a:r>
              <a:rPr lang="en-US" sz="1400" dirty="0"/>
              <a:t>, David J, Leadership for Follower Commitment, Routledge (Taylor &amp; Francis Group), 2003, p. </a:t>
            </a:r>
            <a:r>
              <a:rPr lang="en-US" sz="1400" dirty="0" smtClean="0"/>
              <a:t>69</a:t>
            </a:r>
            <a:endParaRPr lang="en-US" sz="1400" dirty="0"/>
          </a:p>
        </p:txBody>
      </p:sp>
    </p:spTree>
    <p:extLst>
      <p:ext uri="{BB962C8B-B14F-4D97-AF65-F5344CB8AC3E}">
        <p14:creationId xmlns:p14="http://schemas.microsoft.com/office/powerpoint/2010/main" val="746984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1" y="365125"/>
            <a:ext cx="11511643" cy="1325563"/>
          </a:xfrm>
        </p:spPr>
        <p:txBody>
          <a:bodyPr>
            <a:noAutofit/>
          </a:bodyPr>
          <a:lstStyle/>
          <a:p>
            <a:r>
              <a:rPr lang="en-US" sz="7200" dirty="0" smtClean="0"/>
              <a:t>Commitment </a:t>
            </a:r>
            <a:r>
              <a:rPr lang="en-US" sz="6000" dirty="0" smtClean="0"/>
              <a:t>	</a:t>
            </a:r>
            <a:r>
              <a:rPr lang="en-US" sz="4800" dirty="0" smtClean="0"/>
              <a:t>[</a:t>
            </a:r>
            <a:r>
              <a:rPr lang="en-US" sz="4800" dirty="0" err="1"/>
              <a:t>k</a:t>
            </a:r>
            <a:r>
              <a:rPr lang="en-US" sz="4800" i="1" dirty="0" err="1"/>
              <a:t>uh</a:t>
            </a:r>
            <a:r>
              <a:rPr lang="en-US" sz="4800" dirty="0" err="1"/>
              <a:t>-</a:t>
            </a:r>
            <a:r>
              <a:rPr lang="en-US" sz="4800" b="1" dirty="0" err="1"/>
              <a:t>mit</a:t>
            </a:r>
            <a:r>
              <a:rPr lang="en-US" sz="4800" dirty="0" err="1"/>
              <a:t>-m</a:t>
            </a:r>
            <a:r>
              <a:rPr lang="en-US" sz="4800" i="1" dirty="0" err="1"/>
              <a:t>uh</a:t>
            </a:r>
            <a:r>
              <a:rPr lang="en-US" sz="4800" dirty="0"/>
              <a:t> </a:t>
            </a:r>
            <a:r>
              <a:rPr lang="en-US" sz="4800" dirty="0" err="1"/>
              <a:t>nt</a:t>
            </a:r>
            <a:r>
              <a:rPr lang="en-US" sz="4800" dirty="0"/>
              <a:t>]</a:t>
            </a:r>
            <a:r>
              <a:rPr lang="en-US" sz="6000" dirty="0"/>
              <a:t> </a:t>
            </a:r>
          </a:p>
        </p:txBody>
      </p:sp>
      <p:sp>
        <p:nvSpPr>
          <p:cNvPr id="3" name="Content Placeholder 2"/>
          <p:cNvSpPr>
            <a:spLocks noGrp="1"/>
          </p:cNvSpPr>
          <p:nvPr>
            <p:ph idx="1"/>
          </p:nvPr>
        </p:nvSpPr>
        <p:spPr>
          <a:xfrm>
            <a:off x="838199" y="1825624"/>
            <a:ext cx="10787743" cy="4918075"/>
          </a:xfrm>
        </p:spPr>
        <p:txBody>
          <a:bodyPr>
            <a:normAutofit fontScale="92500" lnSpcReduction="10000"/>
          </a:bodyPr>
          <a:lstStyle/>
          <a:p>
            <a:pPr marL="0" indent="0">
              <a:buNone/>
            </a:pPr>
            <a:r>
              <a:rPr lang="en-US" sz="4400" i="1" dirty="0" smtClean="0"/>
              <a:t>Noun</a:t>
            </a:r>
            <a:endParaRPr lang="en-US" i="1" dirty="0" smtClean="0"/>
          </a:p>
          <a:p>
            <a:pPr marL="0" indent="0">
              <a:buNone/>
            </a:pPr>
            <a:r>
              <a:rPr lang="en-US" sz="3900" dirty="0" smtClean="0"/>
              <a:t>1.  the</a:t>
            </a:r>
            <a:r>
              <a:rPr lang="en-US" sz="3900" dirty="0"/>
              <a:t> act of committing.</a:t>
            </a:r>
          </a:p>
          <a:p>
            <a:pPr marL="0" indent="0">
              <a:buNone/>
            </a:pPr>
            <a:r>
              <a:rPr lang="en-US" sz="3900" dirty="0"/>
              <a:t>2</a:t>
            </a:r>
            <a:r>
              <a:rPr lang="en-US" sz="3900" dirty="0" smtClean="0"/>
              <a:t>.  the</a:t>
            </a:r>
            <a:r>
              <a:rPr lang="en-US" sz="3900" dirty="0"/>
              <a:t> state of being committed.</a:t>
            </a:r>
          </a:p>
          <a:p>
            <a:pPr marL="0" indent="0">
              <a:buNone/>
            </a:pPr>
            <a:r>
              <a:rPr lang="en-US" sz="3900" dirty="0"/>
              <a:t>3</a:t>
            </a:r>
            <a:r>
              <a:rPr lang="en-US" sz="3900" dirty="0" smtClean="0"/>
              <a:t>.  the</a:t>
            </a:r>
            <a:r>
              <a:rPr lang="en-US" sz="3900" dirty="0"/>
              <a:t> act of committing, pledging, or engaging oneself.</a:t>
            </a:r>
          </a:p>
          <a:p>
            <a:pPr marL="0" indent="0">
              <a:buNone/>
            </a:pPr>
            <a:r>
              <a:rPr lang="en-US" sz="3900" dirty="0" smtClean="0"/>
              <a:t>4.  a</a:t>
            </a:r>
            <a:r>
              <a:rPr lang="en-US" sz="3900" dirty="0"/>
              <a:t> pledge or promise; </a:t>
            </a:r>
            <a:r>
              <a:rPr lang="en-US" sz="3900" dirty="0" smtClean="0"/>
              <a:t>obligation</a:t>
            </a:r>
          </a:p>
          <a:p>
            <a:pPr marL="514350" indent="-514350">
              <a:buAutoNum type="arabicPeriod" startAt="5"/>
            </a:pPr>
            <a:r>
              <a:rPr lang="en-US" sz="3900" dirty="0" smtClean="0"/>
              <a:t>engagement</a:t>
            </a:r>
            <a:r>
              <a:rPr lang="en-US" sz="3900" dirty="0"/>
              <a:t>; </a:t>
            </a:r>
            <a:r>
              <a:rPr lang="en-US" sz="3900" dirty="0" smtClean="0"/>
              <a:t>involvement</a:t>
            </a:r>
          </a:p>
          <a:p>
            <a:pPr marL="514350" indent="-514350">
              <a:buAutoNum type="arabicPeriod" startAt="5"/>
            </a:pPr>
            <a:r>
              <a:rPr lang="en-US" sz="3900" dirty="0" smtClean="0"/>
              <a:t>perpetration</a:t>
            </a:r>
            <a:r>
              <a:rPr lang="en-US" sz="3900" dirty="0"/>
              <a:t> or commission, as of a </a:t>
            </a:r>
            <a:r>
              <a:rPr lang="en-US" sz="3900" dirty="0" smtClean="0"/>
              <a:t>crime.</a:t>
            </a:r>
          </a:p>
          <a:p>
            <a:pPr marL="514350" indent="-514350">
              <a:buAutoNum type="arabicPeriod" startAt="5"/>
            </a:pPr>
            <a:r>
              <a:rPr lang="en-US" sz="3900" dirty="0" smtClean="0"/>
              <a:t>consignment</a:t>
            </a:r>
            <a:r>
              <a:rPr lang="en-US" sz="3900" dirty="0"/>
              <a:t>, as to prison</a:t>
            </a:r>
            <a:r>
              <a:rPr lang="en-US" sz="3900" dirty="0" smtClean="0"/>
              <a:t>.</a:t>
            </a:r>
            <a:endParaRPr lang="en-US" sz="3000" dirty="0"/>
          </a:p>
          <a:p>
            <a:pPr marL="0" indent="0" algn="r">
              <a:buNone/>
            </a:pPr>
            <a:r>
              <a:rPr lang="en-US" sz="1500" dirty="0">
                <a:hlinkClick r:id="rId3"/>
              </a:rPr>
              <a:t>http://www.dictionary.com/browse/commitment</a:t>
            </a:r>
            <a:endParaRPr lang="en-US" sz="1500" dirty="0" smtClean="0"/>
          </a:p>
        </p:txBody>
      </p:sp>
      <p:pic>
        <p:nvPicPr>
          <p:cNvPr id="4" name="Picture 3"/>
          <p:cNvPicPr>
            <a:picLocks noChangeAspect="1"/>
          </p:cNvPicPr>
          <p:nvPr/>
        </p:nvPicPr>
        <p:blipFill>
          <a:blip r:embed="rId4"/>
          <a:stretch>
            <a:fillRect/>
          </a:stretch>
        </p:blipFill>
        <p:spPr>
          <a:xfrm>
            <a:off x="8582914" y="1825624"/>
            <a:ext cx="2451100" cy="736600"/>
          </a:xfrm>
          <a:prstGeom prst="rect">
            <a:avLst/>
          </a:prstGeom>
        </p:spPr>
      </p:pic>
      <p:sp>
        <p:nvSpPr>
          <p:cNvPr id="5" name="Rectangle 4"/>
          <p:cNvSpPr/>
          <p:nvPr/>
        </p:nvSpPr>
        <p:spPr>
          <a:xfrm>
            <a:off x="1382233" y="2998381"/>
            <a:ext cx="9952074" cy="1084521"/>
          </a:xfrm>
          <a:prstGeom prst="rect">
            <a:avLst/>
          </a:prstGeom>
          <a:solidFill>
            <a:schemeClr val="accent1">
              <a:lumMod val="60000"/>
              <a:lumOff val="40000"/>
              <a:alpha val="36863"/>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 name="Rectangle 5"/>
          <p:cNvSpPr/>
          <p:nvPr/>
        </p:nvSpPr>
        <p:spPr>
          <a:xfrm>
            <a:off x="1360968" y="5192232"/>
            <a:ext cx="7910624" cy="1144773"/>
          </a:xfrm>
          <a:prstGeom prst="rect">
            <a:avLst/>
          </a:prstGeom>
          <a:solidFill>
            <a:srgbClr val="DF3227">
              <a:alpha val="36863"/>
            </a:srgbClr>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19880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noAutofit/>
          </a:bodyPr>
          <a:lstStyle/>
          <a:p>
            <a:r>
              <a:rPr lang="en-US" sz="6000" dirty="0" smtClean="0"/>
              <a:t>Organizational Commitment - Traits</a:t>
            </a:r>
            <a:endParaRPr lang="en-US" sz="6000" dirty="0"/>
          </a:p>
        </p:txBody>
      </p:sp>
      <p:sp>
        <p:nvSpPr>
          <p:cNvPr id="3" name="Content Placeholder 2"/>
          <p:cNvSpPr>
            <a:spLocks noGrp="1"/>
          </p:cNvSpPr>
          <p:nvPr>
            <p:ph idx="1"/>
          </p:nvPr>
        </p:nvSpPr>
        <p:spPr/>
        <p:txBody>
          <a:bodyPr/>
          <a:lstStyle/>
          <a:p>
            <a:r>
              <a:rPr lang="en-US" sz="3600" dirty="0" smtClean="0"/>
              <a:t>Based on Trust</a:t>
            </a:r>
          </a:p>
          <a:p>
            <a:pPr lvl="1"/>
            <a:r>
              <a:rPr lang="en-US" sz="3200" dirty="0" smtClean="0"/>
              <a:t>Trust is a gift</a:t>
            </a:r>
          </a:p>
          <a:p>
            <a:pPr lvl="1"/>
            <a:r>
              <a:rPr lang="en-US" sz="3200" dirty="0" smtClean="0"/>
              <a:t>Trust is earned</a:t>
            </a:r>
          </a:p>
          <a:p>
            <a:pPr marL="457200" lvl="1" indent="0" algn="r">
              <a:buNone/>
            </a:pPr>
            <a:r>
              <a:rPr lang="en-US" sz="1400" dirty="0"/>
              <a:t>Cooper, David J, Leadership for Follower Commitment, Routledge (Taylor &amp; Francis Group), 2003, p. 69</a:t>
            </a:r>
          </a:p>
          <a:p>
            <a:pPr marL="457200" lvl="1" indent="0" algn="r">
              <a:buNone/>
            </a:pPr>
            <a:endParaRPr lang="en-US" sz="3200" dirty="0" smtClean="0"/>
          </a:p>
          <a:p>
            <a:r>
              <a:rPr lang="en-US" sz="3600" dirty="0" smtClean="0"/>
              <a:t>Expectations of new generations?</a:t>
            </a:r>
          </a:p>
          <a:p>
            <a:pPr lvl="1"/>
            <a:endParaRPr lang="en-US" dirty="0" smtClean="0"/>
          </a:p>
          <a:p>
            <a:pPr lvl="1"/>
            <a:endParaRPr lang="en-US" dirty="0"/>
          </a:p>
          <a:p>
            <a:pPr marL="457200" lvl="1" indent="0" algn="r">
              <a:buNone/>
            </a:pPr>
            <a:endParaRPr lang="en-US" sz="1400" dirty="0" smtClean="0"/>
          </a:p>
        </p:txBody>
      </p:sp>
    </p:spTree>
    <p:extLst>
      <p:ext uri="{BB962C8B-B14F-4D97-AF65-F5344CB8AC3E}">
        <p14:creationId xmlns:p14="http://schemas.microsoft.com/office/powerpoint/2010/main" val="16340656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noAutofit/>
          </a:bodyPr>
          <a:lstStyle/>
          <a:p>
            <a:r>
              <a:rPr lang="en-US" sz="6000" dirty="0" smtClean="0"/>
              <a:t>Organizational Commitment – Traits</a:t>
            </a:r>
            <a:endParaRPr lang="en-US" sz="6000" dirty="0"/>
          </a:p>
        </p:txBody>
      </p:sp>
      <p:sp>
        <p:nvSpPr>
          <p:cNvPr id="3" name="Content Placeholder 2"/>
          <p:cNvSpPr>
            <a:spLocks noGrp="1"/>
          </p:cNvSpPr>
          <p:nvPr>
            <p:ph idx="1"/>
          </p:nvPr>
        </p:nvSpPr>
        <p:spPr/>
        <p:txBody>
          <a:bodyPr/>
          <a:lstStyle/>
          <a:p>
            <a:endParaRPr lang="en-US" dirty="0" smtClean="0"/>
          </a:p>
          <a:p>
            <a:r>
              <a:rPr lang="en-US" sz="4000" dirty="0" smtClean="0"/>
              <a:t>It must be Continuous</a:t>
            </a:r>
          </a:p>
          <a:p>
            <a:pPr lvl="1"/>
            <a:r>
              <a:rPr lang="en-US" sz="3600" dirty="0" smtClean="0"/>
              <a:t>Occasional or periodic attempts to demonstrate commitment to employees is viewed skeptically and perceived as manipulation</a:t>
            </a:r>
          </a:p>
          <a:p>
            <a:pPr lvl="1"/>
            <a:endParaRPr lang="en-US" sz="3600" dirty="0"/>
          </a:p>
          <a:p>
            <a:pPr marL="0" lvl="1" indent="0" algn="r">
              <a:spcBef>
                <a:spcPts val="1000"/>
              </a:spcBef>
              <a:buNone/>
            </a:pPr>
            <a:r>
              <a:rPr lang="en-US" sz="1400" dirty="0"/>
              <a:t>Cooper, David J, Leadership for Follower Commitment, Routledge (Taylor &amp; Francis Group), 2003, p. 69</a:t>
            </a:r>
          </a:p>
          <a:p>
            <a:pPr marL="0" indent="0" algn="r">
              <a:buNone/>
            </a:pPr>
            <a:endParaRPr lang="en-US" sz="1400" dirty="0"/>
          </a:p>
        </p:txBody>
      </p:sp>
    </p:spTree>
    <p:extLst>
      <p:ext uri="{BB962C8B-B14F-4D97-AF65-F5344CB8AC3E}">
        <p14:creationId xmlns:p14="http://schemas.microsoft.com/office/powerpoint/2010/main" val="11532355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noAutofit/>
          </a:bodyPr>
          <a:lstStyle/>
          <a:p>
            <a:r>
              <a:rPr lang="en-US" sz="6000" dirty="0" smtClean="0"/>
              <a:t>Organizational Commitment - Traits</a:t>
            </a:r>
            <a:endParaRPr lang="en-US" sz="6000" dirty="0"/>
          </a:p>
        </p:txBody>
      </p:sp>
      <p:sp>
        <p:nvSpPr>
          <p:cNvPr id="3" name="Content Placeholder 2"/>
          <p:cNvSpPr>
            <a:spLocks noGrp="1"/>
          </p:cNvSpPr>
          <p:nvPr>
            <p:ph idx="1"/>
          </p:nvPr>
        </p:nvSpPr>
        <p:spPr/>
        <p:txBody>
          <a:bodyPr>
            <a:normAutofit/>
          </a:bodyPr>
          <a:lstStyle/>
          <a:p>
            <a:r>
              <a:rPr lang="en-US" sz="3600" dirty="0" smtClean="0"/>
              <a:t>It is Reciprocal</a:t>
            </a:r>
          </a:p>
          <a:p>
            <a:pPr marL="457200" lvl="1" indent="0">
              <a:buNone/>
            </a:pPr>
            <a:r>
              <a:rPr lang="en-US" sz="3200" dirty="0" smtClean="0"/>
              <a:t>“Leaders should not expect willing and committed followership for the betterment of the organization if committed and willing leadership for the betterment of employee needs does not occur.”</a:t>
            </a:r>
          </a:p>
          <a:p>
            <a:pPr lvl="1"/>
            <a:endParaRPr lang="en-US" sz="3600" dirty="0" smtClean="0"/>
          </a:p>
          <a:p>
            <a:pPr marL="457200" lvl="1" indent="0" algn="r">
              <a:buNone/>
            </a:pPr>
            <a:r>
              <a:rPr lang="en-US" sz="1400" dirty="0"/>
              <a:t>Cooper, David J, Leadership for Follower Commitment, Routledge (Taylor &amp; Francis Group), 2003, p. 69</a:t>
            </a:r>
          </a:p>
          <a:p>
            <a:pPr lvl="1"/>
            <a:endParaRPr lang="en-US" sz="3600" dirty="0" smtClean="0"/>
          </a:p>
        </p:txBody>
      </p:sp>
    </p:spTree>
    <p:extLst>
      <p:ext uri="{BB962C8B-B14F-4D97-AF65-F5344CB8AC3E}">
        <p14:creationId xmlns:p14="http://schemas.microsoft.com/office/powerpoint/2010/main" val="3670331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Psychological Alignment</a:t>
            </a:r>
            <a:endParaRPr lang="en-US" sz="6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7602056"/>
              </p:ext>
            </p:extLst>
          </p:nvPr>
        </p:nvGraphicFramePr>
        <p:xfrm>
          <a:off x="838200" y="1496437"/>
          <a:ext cx="10515600" cy="5065340"/>
        </p:xfrm>
        <a:graphic>
          <a:graphicData uri="http://schemas.openxmlformats.org/drawingml/2006/table">
            <a:tbl>
              <a:tblPr firstRow="1" bandRow="1">
                <a:tableStyleId>{5C22544A-7EE6-4342-B048-85BDC9FD1C3A}</a:tableStyleId>
              </a:tblPr>
              <a:tblGrid>
                <a:gridCol w="5257800"/>
                <a:gridCol w="5257800"/>
              </a:tblGrid>
              <a:tr h="442526">
                <a:tc>
                  <a:txBody>
                    <a:bodyPr/>
                    <a:lstStyle/>
                    <a:p>
                      <a:pPr algn="ctr"/>
                      <a:r>
                        <a:rPr lang="en-US" dirty="0" smtClean="0"/>
                        <a:t>Management Expects</a:t>
                      </a:r>
                      <a:endParaRPr lang="en-US" dirty="0"/>
                    </a:p>
                  </a:txBody>
                  <a:tcPr/>
                </a:tc>
                <a:tc>
                  <a:txBody>
                    <a:bodyPr/>
                    <a:lstStyle/>
                    <a:p>
                      <a:pPr algn="ctr"/>
                      <a:r>
                        <a:rPr lang="en-US" dirty="0" smtClean="0"/>
                        <a:t>Employees Expect</a:t>
                      </a:r>
                      <a:endParaRPr lang="en-US" dirty="0"/>
                    </a:p>
                  </a:txBody>
                  <a:tcPr/>
                </a:tc>
              </a:tr>
              <a:tr h="442526">
                <a:tc>
                  <a:txBody>
                    <a:bodyPr/>
                    <a:lstStyle/>
                    <a:p>
                      <a:r>
                        <a:rPr lang="en-US" dirty="0" smtClean="0"/>
                        <a:t>Dedication to Mission and Strategy</a:t>
                      </a:r>
                      <a:endParaRPr lang="en-US" dirty="0"/>
                    </a:p>
                  </a:txBody>
                  <a:tcPr/>
                </a:tc>
                <a:tc>
                  <a:txBody>
                    <a:bodyPr/>
                    <a:lstStyle/>
                    <a:p>
                      <a:r>
                        <a:rPr lang="en-US" dirty="0" smtClean="0"/>
                        <a:t>Non-political culture – </a:t>
                      </a:r>
                      <a:r>
                        <a:rPr lang="en-US" dirty="0" err="1" smtClean="0"/>
                        <a:t>Mgmt</a:t>
                      </a:r>
                      <a:r>
                        <a:rPr lang="en-US" dirty="0" smtClean="0"/>
                        <a:t> does the “right” thing</a:t>
                      </a:r>
                      <a:endParaRPr lang="en-US" dirty="0"/>
                    </a:p>
                  </a:txBody>
                  <a:tcPr/>
                </a:tc>
              </a:tr>
              <a:tr h="442526">
                <a:tc>
                  <a:txBody>
                    <a:bodyPr/>
                    <a:lstStyle/>
                    <a:p>
                      <a:r>
                        <a:rPr lang="en-US" dirty="0" smtClean="0"/>
                        <a:t>High performance</a:t>
                      </a:r>
                      <a:endParaRPr lang="en-US" dirty="0"/>
                    </a:p>
                  </a:txBody>
                  <a:tcPr/>
                </a:tc>
                <a:tc>
                  <a:txBody>
                    <a:bodyPr/>
                    <a:lstStyle/>
                    <a:p>
                      <a:r>
                        <a:rPr lang="en-US" dirty="0" smtClean="0"/>
                        <a:t>Be on winning</a:t>
                      </a:r>
                      <a:r>
                        <a:rPr lang="en-US" baseline="0" dirty="0" smtClean="0"/>
                        <a:t> team work with the best of the best</a:t>
                      </a:r>
                    </a:p>
                  </a:txBody>
                  <a:tcPr/>
                </a:tc>
              </a:tr>
              <a:tr h="442526">
                <a:tc>
                  <a:txBody>
                    <a:bodyPr/>
                    <a:lstStyle/>
                    <a:p>
                      <a:r>
                        <a:rPr lang="en-US" dirty="0" smtClean="0"/>
                        <a:t>Behavior consistent with values</a:t>
                      </a:r>
                      <a:endParaRPr lang="en-US" dirty="0"/>
                    </a:p>
                  </a:txBody>
                  <a:tcPr/>
                </a:tc>
                <a:tc>
                  <a:txBody>
                    <a:bodyPr/>
                    <a:lstStyle/>
                    <a:p>
                      <a:r>
                        <a:rPr lang="en-US" dirty="0" smtClean="0"/>
                        <a:t>Leader</a:t>
                      </a:r>
                      <a:r>
                        <a:rPr lang="en-US" baseline="0" dirty="0" smtClean="0"/>
                        <a:t> behavior consistent with values</a:t>
                      </a:r>
                      <a:endParaRPr lang="en-US" dirty="0"/>
                    </a:p>
                  </a:txBody>
                  <a:tcPr/>
                </a:tc>
              </a:tr>
              <a:tr h="442526">
                <a:tc>
                  <a:txBody>
                    <a:bodyPr/>
                    <a:lstStyle/>
                    <a:p>
                      <a:r>
                        <a:rPr lang="en-US" dirty="0" smtClean="0"/>
                        <a:t>Initiative</a:t>
                      </a:r>
                      <a:endParaRPr lang="en-US" dirty="0"/>
                    </a:p>
                  </a:txBody>
                  <a:tcPr/>
                </a:tc>
                <a:tc>
                  <a:txBody>
                    <a:bodyPr/>
                    <a:lstStyle/>
                    <a:p>
                      <a:r>
                        <a:rPr lang="en-US" dirty="0" smtClean="0"/>
                        <a:t>Delegation</a:t>
                      </a:r>
                      <a:r>
                        <a:rPr lang="en-US" baseline="0" dirty="0" smtClean="0"/>
                        <a:t> of authority</a:t>
                      </a:r>
                      <a:endParaRPr lang="en-US" dirty="0"/>
                    </a:p>
                  </a:txBody>
                  <a:tcPr/>
                </a:tc>
              </a:tr>
              <a:tr h="442526">
                <a:tc>
                  <a:txBody>
                    <a:bodyPr/>
                    <a:lstStyle/>
                    <a:p>
                      <a:r>
                        <a:rPr lang="en-US" dirty="0" smtClean="0"/>
                        <a:t>Collaboration and teamwork</a:t>
                      </a:r>
                      <a:endParaRPr lang="en-US" dirty="0"/>
                    </a:p>
                  </a:txBody>
                  <a:tcPr/>
                </a:tc>
                <a:tc>
                  <a:txBody>
                    <a:bodyPr/>
                    <a:lstStyle/>
                    <a:p>
                      <a:r>
                        <a:rPr lang="en-US" dirty="0" smtClean="0"/>
                        <a:t>Coworkers who share common values</a:t>
                      </a:r>
                      <a:endParaRPr lang="en-US" dirty="0"/>
                    </a:p>
                  </a:txBody>
                  <a:tcPr/>
                </a:tc>
              </a:tr>
              <a:tr h="442526">
                <a:tc>
                  <a:txBody>
                    <a:bodyPr/>
                    <a:lstStyle/>
                    <a:p>
                      <a:r>
                        <a:rPr lang="en-US" dirty="0" smtClean="0"/>
                        <a:t>Self-management</a:t>
                      </a:r>
                      <a:endParaRPr lang="en-US" dirty="0"/>
                    </a:p>
                  </a:txBody>
                  <a:tcPr/>
                </a:tc>
                <a:tc>
                  <a:txBody>
                    <a:bodyPr/>
                    <a:lstStyle/>
                    <a:p>
                      <a:r>
                        <a:rPr lang="en-US" dirty="0" smtClean="0"/>
                        <a:t>Participation in goal setting</a:t>
                      </a:r>
                      <a:endParaRPr lang="en-US" dirty="0"/>
                    </a:p>
                  </a:txBody>
                  <a:tcPr/>
                </a:tc>
              </a:tr>
              <a:tr h="442526">
                <a:tc>
                  <a:txBody>
                    <a:bodyPr/>
                    <a:lstStyle/>
                    <a:p>
                      <a:r>
                        <a:rPr lang="en-US" dirty="0" smtClean="0"/>
                        <a:t>Flexibility</a:t>
                      </a:r>
                      <a:endParaRPr lang="en-US" dirty="0"/>
                    </a:p>
                  </a:txBody>
                  <a:tcPr/>
                </a:tc>
                <a:tc>
                  <a:txBody>
                    <a:bodyPr/>
                    <a:lstStyle/>
                    <a:p>
                      <a:r>
                        <a:rPr lang="en-US" dirty="0" smtClean="0"/>
                        <a:t>Autonomy</a:t>
                      </a:r>
                      <a:endParaRPr lang="en-US" dirty="0"/>
                    </a:p>
                  </a:txBody>
                  <a:tcPr/>
                </a:tc>
              </a:tr>
              <a:tr h="442526">
                <a:tc>
                  <a:txBody>
                    <a:bodyPr/>
                    <a:lstStyle/>
                    <a:p>
                      <a:r>
                        <a:rPr lang="en-US" dirty="0" smtClean="0"/>
                        <a:t>Unselfish contribution</a:t>
                      </a:r>
                      <a:endParaRPr lang="en-US" dirty="0"/>
                    </a:p>
                  </a:txBody>
                  <a:tcPr/>
                </a:tc>
                <a:tc>
                  <a:txBody>
                    <a:bodyPr/>
                    <a:lstStyle/>
                    <a:p>
                      <a:r>
                        <a:rPr lang="en-US" dirty="0" smtClean="0"/>
                        <a:t>Unselfish and egalitarian behavior at top</a:t>
                      </a:r>
                      <a:endParaRPr lang="en-US" dirty="0"/>
                    </a:p>
                  </a:txBody>
                  <a:tcPr/>
                </a:tc>
              </a:tr>
              <a:tr h="442526">
                <a:tc>
                  <a:txBody>
                    <a:bodyPr/>
                    <a:lstStyle/>
                    <a:p>
                      <a:r>
                        <a:rPr lang="en-US" dirty="0" smtClean="0"/>
                        <a:t>Openness to feedback and learning</a:t>
                      </a:r>
                      <a:endParaRPr lang="en-US" dirty="0"/>
                    </a:p>
                  </a:txBody>
                  <a:tcPr/>
                </a:tc>
                <a:tc>
                  <a:txBody>
                    <a:bodyPr/>
                    <a:lstStyle/>
                    <a:p>
                      <a:r>
                        <a:rPr lang="en-US" dirty="0" smtClean="0"/>
                        <a:t>Opportunity to speak truth to power</a:t>
                      </a:r>
                      <a:endParaRPr lang="en-US" dirty="0"/>
                    </a:p>
                  </a:txBody>
                  <a:tcPr/>
                </a:tc>
              </a:tr>
              <a:tr h="442526">
                <a:tc>
                  <a:txBody>
                    <a:bodyPr/>
                    <a:lstStyle/>
                    <a:p>
                      <a:r>
                        <a:rPr lang="en-US" dirty="0" smtClean="0"/>
                        <a:t>Commitment to the organization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Employee development; above average pay and benefits; good faith effort to avoid layoffs</a:t>
                      </a:r>
                      <a:endParaRPr lang="en-US" dirty="0"/>
                    </a:p>
                  </a:txBody>
                  <a:tcPr/>
                </a:tc>
              </a:tr>
            </a:tbl>
          </a:graphicData>
        </a:graphic>
      </p:graphicFrame>
      <p:sp>
        <p:nvSpPr>
          <p:cNvPr id="5" name="TextBox 4"/>
          <p:cNvSpPr txBox="1"/>
          <p:nvPr/>
        </p:nvSpPr>
        <p:spPr>
          <a:xfrm>
            <a:off x="3189171" y="6207834"/>
            <a:ext cx="8437951" cy="707886"/>
          </a:xfrm>
          <a:prstGeom prst="rect">
            <a:avLst/>
          </a:prstGeom>
          <a:noFill/>
        </p:spPr>
        <p:txBody>
          <a:bodyPr wrap="none" rtlCol="0">
            <a:spAutoFit/>
          </a:bodyPr>
          <a:lstStyle/>
          <a:p>
            <a:r>
              <a:rPr lang="en-US" dirty="0"/>
              <a:t>Beer, Michael, High Commitment High Performance, </a:t>
            </a:r>
            <a:r>
              <a:rPr lang="en-US" dirty="0" err="1"/>
              <a:t>Jossey</a:t>
            </a:r>
            <a:r>
              <a:rPr lang="en-US" dirty="0"/>
              <a:t>-Bass (Wiley Imprint), p. </a:t>
            </a:r>
            <a:r>
              <a:rPr lang="en-US" dirty="0" smtClean="0"/>
              <a:t>31.</a:t>
            </a:r>
            <a:r>
              <a:rPr lang="en-US" sz="4000" dirty="0" smtClean="0"/>
              <a:t> </a:t>
            </a:r>
            <a:endParaRPr lang="en-US" sz="4000" dirty="0"/>
          </a:p>
        </p:txBody>
      </p:sp>
    </p:spTree>
    <p:extLst>
      <p:ext uri="{BB962C8B-B14F-4D97-AF65-F5344CB8AC3E}">
        <p14:creationId xmlns:p14="http://schemas.microsoft.com/office/powerpoint/2010/main" val="15218158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Strengthening Commitment</a:t>
            </a:r>
            <a:endParaRPr lang="en-US" sz="6000" dirty="0"/>
          </a:p>
        </p:txBody>
      </p:sp>
      <p:sp>
        <p:nvSpPr>
          <p:cNvPr id="3" name="Content Placeholder 2"/>
          <p:cNvSpPr>
            <a:spLocks noGrp="1"/>
          </p:cNvSpPr>
          <p:nvPr>
            <p:ph idx="1"/>
          </p:nvPr>
        </p:nvSpPr>
        <p:spPr/>
        <p:txBody>
          <a:bodyPr>
            <a:normAutofit/>
          </a:bodyPr>
          <a:lstStyle/>
          <a:p>
            <a:r>
              <a:rPr lang="en-US" sz="3600" dirty="0" smtClean="0"/>
              <a:t>Democratic-style of leadership</a:t>
            </a:r>
          </a:p>
          <a:p>
            <a:r>
              <a:rPr lang="en-US" sz="3600" dirty="0" smtClean="0"/>
              <a:t>Integration of objectives</a:t>
            </a:r>
          </a:p>
          <a:p>
            <a:r>
              <a:rPr lang="en-US" sz="3600" dirty="0"/>
              <a:t>Balanced leadership </a:t>
            </a:r>
            <a:r>
              <a:rPr lang="en-US" sz="3600" dirty="0" smtClean="0"/>
              <a:t>approach</a:t>
            </a:r>
          </a:p>
          <a:p>
            <a:r>
              <a:rPr lang="en-US" sz="3600" dirty="0" smtClean="0"/>
              <a:t>Importance of communication</a:t>
            </a:r>
          </a:p>
          <a:p>
            <a:r>
              <a:rPr lang="en-US" sz="3600" dirty="0" smtClean="0"/>
              <a:t>Natural recognition</a:t>
            </a:r>
          </a:p>
          <a:p>
            <a:endParaRPr lang="en-US" sz="3600" dirty="0"/>
          </a:p>
          <a:p>
            <a:pPr marL="457200" lvl="1" indent="0" algn="r">
              <a:buNone/>
            </a:pPr>
            <a:r>
              <a:rPr lang="en-US" sz="1100" dirty="0"/>
              <a:t>Beer, Michael, High Commitment High Performance, </a:t>
            </a:r>
            <a:r>
              <a:rPr lang="en-US" sz="1100" dirty="0" err="1"/>
              <a:t>Jossey</a:t>
            </a:r>
            <a:r>
              <a:rPr lang="en-US" sz="1100" dirty="0"/>
              <a:t>-Bass (Wiley Imprint), p. 58. </a:t>
            </a:r>
          </a:p>
          <a:p>
            <a:pPr marL="0" indent="0">
              <a:buNone/>
            </a:pPr>
            <a:endParaRPr lang="en-US" sz="3600" dirty="0" smtClean="0"/>
          </a:p>
        </p:txBody>
      </p:sp>
    </p:spTree>
    <p:extLst>
      <p:ext uri="{BB962C8B-B14F-4D97-AF65-F5344CB8AC3E}">
        <p14:creationId xmlns:p14="http://schemas.microsoft.com/office/powerpoint/2010/main" val="9919111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Communication</a:t>
            </a:r>
            <a:endParaRPr lang="en-US" sz="6000" dirty="0"/>
          </a:p>
        </p:txBody>
      </p:sp>
      <p:sp>
        <p:nvSpPr>
          <p:cNvPr id="3" name="Content Placeholder 2"/>
          <p:cNvSpPr>
            <a:spLocks noGrp="1"/>
          </p:cNvSpPr>
          <p:nvPr>
            <p:ph idx="1"/>
          </p:nvPr>
        </p:nvSpPr>
        <p:spPr/>
        <p:txBody>
          <a:bodyPr>
            <a:normAutofit/>
          </a:bodyPr>
          <a:lstStyle/>
          <a:p>
            <a:r>
              <a:rPr lang="en-US" sz="3600" dirty="0" smtClean="0"/>
              <a:t>Honest</a:t>
            </a:r>
          </a:p>
          <a:p>
            <a:r>
              <a:rPr lang="en-US" sz="3600" dirty="0" smtClean="0"/>
              <a:t>Fact-based</a:t>
            </a:r>
          </a:p>
          <a:p>
            <a:r>
              <a:rPr lang="en-US" sz="3600" dirty="0" smtClean="0"/>
              <a:t>Two-way</a:t>
            </a:r>
          </a:p>
          <a:p>
            <a:r>
              <a:rPr lang="en-US" sz="3600" dirty="0" smtClean="0"/>
              <a:t>Include multiple key people</a:t>
            </a:r>
          </a:p>
          <a:p>
            <a:r>
              <a:rPr lang="en-US" sz="3600" dirty="0" smtClean="0"/>
              <a:t>Create systems that enable truth to speak to power</a:t>
            </a:r>
          </a:p>
          <a:p>
            <a:endParaRPr lang="en-US" sz="3600" dirty="0" smtClean="0"/>
          </a:p>
          <a:p>
            <a:pPr marL="0" indent="0" algn="r">
              <a:buNone/>
            </a:pPr>
            <a:r>
              <a:rPr lang="en-US" sz="1600" dirty="0" smtClean="0"/>
              <a:t>Beer, Michael, High Commitment High Performance, </a:t>
            </a:r>
            <a:r>
              <a:rPr lang="en-US" sz="1600" dirty="0" err="1" smtClean="0"/>
              <a:t>Jossey</a:t>
            </a:r>
            <a:r>
              <a:rPr lang="en-US" sz="1600" dirty="0" smtClean="0"/>
              <a:t>-Bass (Wiley Imprint), p. 58.</a:t>
            </a:r>
            <a:r>
              <a:rPr lang="en-US" sz="3600" dirty="0" smtClean="0"/>
              <a:t> </a:t>
            </a:r>
            <a:endParaRPr lang="en-US" sz="3600" dirty="0"/>
          </a:p>
        </p:txBody>
      </p:sp>
    </p:spTree>
    <p:extLst>
      <p:ext uri="{BB962C8B-B14F-4D97-AF65-F5344CB8AC3E}">
        <p14:creationId xmlns:p14="http://schemas.microsoft.com/office/powerpoint/2010/main" val="20423093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Natural Recognition</a:t>
            </a:r>
            <a:endParaRPr lang="en-US" sz="6000" dirty="0"/>
          </a:p>
        </p:txBody>
      </p:sp>
      <p:sp>
        <p:nvSpPr>
          <p:cNvPr id="3" name="Content Placeholder 2"/>
          <p:cNvSpPr>
            <a:spLocks noGrp="1"/>
          </p:cNvSpPr>
          <p:nvPr>
            <p:ph idx="1"/>
          </p:nvPr>
        </p:nvSpPr>
        <p:spPr/>
        <p:txBody>
          <a:bodyPr>
            <a:normAutofit fontScale="92500" lnSpcReduction="10000"/>
          </a:bodyPr>
          <a:lstStyle/>
          <a:p>
            <a:r>
              <a:rPr lang="en-US" sz="3600" dirty="0" smtClean="0"/>
              <a:t>Ask questions about the followers needs and values</a:t>
            </a:r>
          </a:p>
          <a:p>
            <a:r>
              <a:rPr lang="en-US" sz="3600" dirty="0" smtClean="0"/>
              <a:t>Make decisions with those needs and values in mind</a:t>
            </a:r>
          </a:p>
          <a:p>
            <a:r>
              <a:rPr lang="en-US" sz="3600" dirty="0" smtClean="0"/>
              <a:t>Act on what you learned</a:t>
            </a:r>
          </a:p>
          <a:p>
            <a:r>
              <a:rPr lang="en-US" sz="3600" dirty="0" smtClean="0"/>
              <a:t>Give more responsibility</a:t>
            </a:r>
          </a:p>
          <a:p>
            <a:r>
              <a:rPr lang="en-US" sz="3600" dirty="0" smtClean="0"/>
              <a:t>Place a high value on the employee</a:t>
            </a:r>
          </a:p>
          <a:p>
            <a:pPr lvl="1"/>
            <a:r>
              <a:rPr lang="en-US" sz="3200" dirty="0" smtClean="0"/>
              <a:t>Not only for what they can give to the Organization, but for who they are as individuals</a:t>
            </a:r>
          </a:p>
          <a:p>
            <a:pPr marL="0" indent="0">
              <a:buNone/>
            </a:pPr>
            <a:endParaRPr lang="en-US" sz="3600" dirty="0" smtClean="0"/>
          </a:p>
          <a:p>
            <a:pPr marL="0" lvl="1" indent="0" algn="r">
              <a:spcBef>
                <a:spcPts val="1000"/>
              </a:spcBef>
              <a:buNone/>
            </a:pPr>
            <a:r>
              <a:rPr lang="en-US" sz="1400" dirty="0"/>
              <a:t>Cooper, David J, Leadership for Follower Commitment, Routledge (Taylor &amp; Francis Group), 2003, p. 69</a:t>
            </a:r>
          </a:p>
          <a:p>
            <a:pPr marL="0" indent="0">
              <a:buNone/>
            </a:pPr>
            <a:endParaRPr lang="en-US" sz="3600" dirty="0"/>
          </a:p>
        </p:txBody>
      </p:sp>
    </p:spTree>
    <p:extLst>
      <p:ext uri="{BB962C8B-B14F-4D97-AF65-F5344CB8AC3E}">
        <p14:creationId xmlns:p14="http://schemas.microsoft.com/office/powerpoint/2010/main" val="18622330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noAutofit/>
          </a:bodyPr>
          <a:lstStyle/>
          <a:p>
            <a:r>
              <a:rPr lang="en-US" sz="6000" dirty="0" smtClean="0"/>
              <a:t>Things that tend to </a:t>
            </a:r>
            <a:br>
              <a:rPr lang="en-US" sz="6000" dirty="0" smtClean="0"/>
            </a:br>
            <a:r>
              <a:rPr lang="en-US" sz="6000" dirty="0" smtClean="0"/>
              <a:t>Weaken Commitment</a:t>
            </a:r>
            <a:endParaRPr lang="en-US" sz="6000" dirty="0"/>
          </a:p>
        </p:txBody>
      </p:sp>
      <p:sp>
        <p:nvSpPr>
          <p:cNvPr id="3" name="Content Placeholder 2"/>
          <p:cNvSpPr>
            <a:spLocks noGrp="1"/>
          </p:cNvSpPr>
          <p:nvPr>
            <p:ph idx="1"/>
          </p:nvPr>
        </p:nvSpPr>
        <p:spPr>
          <a:xfrm>
            <a:off x="838200" y="1938529"/>
            <a:ext cx="10515600" cy="4919472"/>
          </a:xfrm>
        </p:spPr>
        <p:txBody>
          <a:bodyPr>
            <a:noAutofit/>
          </a:bodyPr>
          <a:lstStyle/>
          <a:p>
            <a:r>
              <a:rPr lang="en-US" sz="3600" dirty="0" smtClean="0"/>
              <a:t>HR Policies that tend to create classes of employees</a:t>
            </a:r>
          </a:p>
          <a:p>
            <a:r>
              <a:rPr lang="en-US" sz="3600" dirty="0"/>
              <a:t>Terminology that </a:t>
            </a:r>
            <a:r>
              <a:rPr lang="en-US" sz="3600" dirty="0" smtClean="0"/>
              <a:t>diminishes </a:t>
            </a:r>
            <a:r>
              <a:rPr lang="en-US" sz="3600" dirty="0"/>
              <a:t>the value of certain stakeholders</a:t>
            </a:r>
          </a:p>
          <a:p>
            <a:r>
              <a:rPr lang="en-US" sz="3600" dirty="0" smtClean="0"/>
              <a:t>Attempting to generate artificial </a:t>
            </a:r>
            <a:r>
              <a:rPr lang="en-US" sz="3600" dirty="0"/>
              <a:t>commitment</a:t>
            </a:r>
          </a:p>
          <a:p>
            <a:r>
              <a:rPr lang="en-US" sz="3600" dirty="0" smtClean="0"/>
              <a:t>Unstable financial position</a:t>
            </a:r>
          </a:p>
          <a:p>
            <a:r>
              <a:rPr lang="en-US" sz="3600" dirty="0" smtClean="0"/>
              <a:t>Over-emphasizing the financial aspect</a:t>
            </a:r>
          </a:p>
          <a:p>
            <a:r>
              <a:rPr lang="en-US" sz="3600" dirty="0" smtClean="0"/>
              <a:t>Inconsistent display of values</a:t>
            </a:r>
          </a:p>
          <a:p>
            <a:pPr marL="0" lvl="1" indent="0" algn="r">
              <a:spcBef>
                <a:spcPts val="1000"/>
              </a:spcBef>
              <a:buNone/>
            </a:pPr>
            <a:r>
              <a:rPr lang="en-US" sz="1400" dirty="0"/>
              <a:t>Cooper, David J, Leadership for Follower Commitment, Routledge (Taylor &amp; Francis Group), 2003, p. </a:t>
            </a:r>
            <a:r>
              <a:rPr lang="en-US" sz="1400" dirty="0" smtClean="0"/>
              <a:t>40 - 81</a:t>
            </a:r>
            <a:endParaRPr lang="en-US" sz="1400" dirty="0"/>
          </a:p>
          <a:p>
            <a:pPr marL="0" indent="0" algn="r">
              <a:buNone/>
            </a:pPr>
            <a:endParaRPr lang="en-US" sz="3600" dirty="0" smtClean="0"/>
          </a:p>
        </p:txBody>
      </p:sp>
    </p:spTree>
    <p:extLst>
      <p:ext uri="{BB962C8B-B14F-4D97-AF65-F5344CB8AC3E}">
        <p14:creationId xmlns:p14="http://schemas.microsoft.com/office/powerpoint/2010/main" val="8396064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In Conclusion</a:t>
            </a:r>
            <a:endParaRPr lang="en-US" sz="6000" dirty="0"/>
          </a:p>
        </p:txBody>
      </p:sp>
      <p:sp>
        <p:nvSpPr>
          <p:cNvPr id="3" name="Content Placeholder 2"/>
          <p:cNvSpPr>
            <a:spLocks noGrp="1"/>
          </p:cNvSpPr>
          <p:nvPr>
            <p:ph idx="1"/>
          </p:nvPr>
        </p:nvSpPr>
        <p:spPr>
          <a:xfrm>
            <a:off x="838200" y="1825624"/>
            <a:ext cx="10515600" cy="4904359"/>
          </a:xfrm>
        </p:spPr>
        <p:txBody>
          <a:bodyPr>
            <a:normAutofit fontScale="92500" lnSpcReduction="10000"/>
          </a:bodyPr>
          <a:lstStyle/>
          <a:p>
            <a:r>
              <a:rPr lang="en-US" sz="4000" dirty="0" smtClean="0"/>
              <a:t>As Adventist Leaders we must consistently and in a sustained manner:</a:t>
            </a:r>
          </a:p>
          <a:p>
            <a:endParaRPr lang="en-US" sz="4000" dirty="0" smtClean="0"/>
          </a:p>
          <a:p>
            <a:pPr lvl="1"/>
            <a:r>
              <a:rPr lang="en-US" sz="3600" dirty="0" smtClean="0"/>
              <a:t>cultivate our own spiritual commitment to God as a first priority</a:t>
            </a:r>
          </a:p>
          <a:p>
            <a:pPr lvl="1"/>
            <a:endParaRPr lang="en-US" sz="3600" dirty="0" smtClean="0"/>
          </a:p>
          <a:p>
            <a:pPr lvl="1"/>
            <a:r>
              <a:rPr lang="en-US" sz="3600" dirty="0" smtClean="0"/>
              <a:t>model the proactive inclusion of fellow employees and fellow members in ways that will sincerely demonstrate our commitment to them within our community of believers</a:t>
            </a:r>
            <a:endParaRPr lang="en-US" sz="3600" dirty="0"/>
          </a:p>
        </p:txBody>
      </p:sp>
    </p:spTree>
    <p:extLst>
      <p:ext uri="{BB962C8B-B14F-4D97-AF65-F5344CB8AC3E}">
        <p14:creationId xmlns:p14="http://schemas.microsoft.com/office/powerpoint/2010/main" val="18230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8101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4048"/>
            <a:ext cx="10515600" cy="6473951"/>
          </a:xfrm>
        </p:spPr>
        <p:txBody>
          <a:bodyPr>
            <a:normAutofit fontScale="77500" lnSpcReduction="20000"/>
          </a:bodyPr>
          <a:lstStyle/>
          <a:p>
            <a:pPr marL="0" indent="0">
              <a:lnSpc>
                <a:spcPct val="110000"/>
              </a:lnSpc>
              <a:buNone/>
            </a:pPr>
            <a:r>
              <a:rPr lang="en-US" sz="5200" dirty="0"/>
              <a:t>“</a:t>
            </a:r>
            <a:r>
              <a:rPr lang="en-US" sz="5200" dirty="0">
                <a:solidFill>
                  <a:srgbClr val="FF0000"/>
                </a:solidFill>
              </a:rPr>
              <a:t>Now fear the LORD and serve him with all faithfulness. </a:t>
            </a:r>
            <a:r>
              <a:rPr lang="en-US" sz="5200" dirty="0"/>
              <a:t>Throw away the gods your ancestors worshiped beyond the Euphrates River and in Egypt, and serve the LORD. </a:t>
            </a:r>
          </a:p>
          <a:p>
            <a:pPr marL="0" indent="0">
              <a:lnSpc>
                <a:spcPct val="110000"/>
              </a:lnSpc>
              <a:buNone/>
            </a:pPr>
            <a:r>
              <a:rPr lang="en-US" sz="5200" dirty="0" smtClean="0"/>
              <a:t>But </a:t>
            </a:r>
            <a:r>
              <a:rPr lang="en-US" sz="5200" dirty="0"/>
              <a:t>if serving the LORD seems undesirable to you, then choose for yourselves this day whom you will serve, whether the gods your ancestors served beyond the Euphrates, or the gods of the Amorites, in whose land you are living. </a:t>
            </a:r>
            <a:r>
              <a:rPr lang="en-US" sz="5200" dirty="0">
                <a:solidFill>
                  <a:srgbClr val="FF0000"/>
                </a:solidFill>
              </a:rPr>
              <a:t>But as for me and my household, we will serve the LORD</a:t>
            </a:r>
            <a:r>
              <a:rPr lang="en-US" sz="5200" dirty="0"/>
              <a:t>.”</a:t>
            </a:r>
          </a:p>
          <a:p>
            <a:pPr marL="0" indent="0" algn="r">
              <a:buNone/>
            </a:pPr>
            <a:r>
              <a:rPr lang="en-US" dirty="0" smtClean="0"/>
              <a:t>Joshua 24:15 </a:t>
            </a:r>
            <a:r>
              <a:rPr lang="en-US" sz="1400" dirty="0" smtClean="0"/>
              <a:t>(NIV)</a:t>
            </a:r>
            <a:endParaRPr lang="en-US" dirty="0"/>
          </a:p>
        </p:txBody>
      </p:sp>
    </p:spTree>
    <p:extLst>
      <p:ext uri="{BB962C8B-B14F-4D97-AF65-F5344CB8AC3E}">
        <p14:creationId xmlns:p14="http://schemas.microsoft.com/office/powerpoint/2010/main" val="2056717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Irony of Commitment</a:t>
            </a:r>
            <a:endParaRPr lang="en-US" sz="6000" dirty="0"/>
          </a:p>
        </p:txBody>
      </p:sp>
      <p:sp>
        <p:nvSpPr>
          <p:cNvPr id="3" name="Content Placeholder 2"/>
          <p:cNvSpPr>
            <a:spLocks noGrp="1"/>
          </p:cNvSpPr>
          <p:nvPr>
            <p:ph idx="1"/>
          </p:nvPr>
        </p:nvSpPr>
        <p:spPr>
          <a:xfrm>
            <a:off x="838200" y="1825624"/>
            <a:ext cx="10515600" cy="4766561"/>
          </a:xfrm>
        </p:spPr>
        <p:txBody>
          <a:bodyPr>
            <a:normAutofit/>
          </a:bodyPr>
          <a:lstStyle/>
          <a:p>
            <a:r>
              <a:rPr lang="en-US" sz="3600" dirty="0" smtClean="0"/>
              <a:t>Commitment is not a state of being bound to some form of dreadful restriction – is Freedom</a:t>
            </a:r>
          </a:p>
          <a:p>
            <a:r>
              <a:rPr lang="en-US" sz="3600" dirty="0" smtClean="0"/>
              <a:t>Choosing Commitment is to have the freedom to explore anything and everything that will strengthen that continuing experience</a:t>
            </a:r>
          </a:p>
          <a:p>
            <a:pPr lvl="1"/>
            <a:r>
              <a:rPr lang="en-US" sz="3200" dirty="0"/>
              <a:t>Clarity</a:t>
            </a:r>
          </a:p>
          <a:p>
            <a:pPr lvl="1"/>
            <a:r>
              <a:rPr lang="en-US" sz="3200" dirty="0"/>
              <a:t>Purpose</a:t>
            </a:r>
          </a:p>
          <a:p>
            <a:pPr lvl="1"/>
            <a:r>
              <a:rPr lang="en-US" sz="3200" dirty="0"/>
              <a:t>Direction</a:t>
            </a:r>
          </a:p>
          <a:p>
            <a:pPr lvl="1"/>
            <a:r>
              <a:rPr lang="en-US" sz="3200" dirty="0"/>
              <a:t>Focus</a:t>
            </a:r>
          </a:p>
          <a:p>
            <a:endParaRPr lang="en-US" sz="3600" dirty="0"/>
          </a:p>
        </p:txBody>
      </p:sp>
    </p:spTree>
    <p:extLst>
      <p:ext uri="{BB962C8B-B14F-4D97-AF65-F5344CB8AC3E}">
        <p14:creationId xmlns:p14="http://schemas.microsoft.com/office/powerpoint/2010/main" val="42081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Overview</a:t>
            </a:r>
            <a:endParaRPr lang="en-US" sz="6600" dirty="0"/>
          </a:p>
        </p:txBody>
      </p:sp>
      <p:sp>
        <p:nvSpPr>
          <p:cNvPr id="3" name="Content Placeholder 2"/>
          <p:cNvSpPr>
            <a:spLocks noGrp="1"/>
          </p:cNvSpPr>
          <p:nvPr>
            <p:ph idx="1"/>
          </p:nvPr>
        </p:nvSpPr>
        <p:spPr/>
        <p:txBody>
          <a:bodyPr>
            <a:normAutofit/>
          </a:bodyPr>
          <a:lstStyle/>
          <a:p>
            <a:r>
              <a:rPr lang="en-US" sz="3600" dirty="0" smtClean="0"/>
              <a:t>A Leader’s Personal Commitment to God</a:t>
            </a:r>
          </a:p>
          <a:p>
            <a:r>
              <a:rPr lang="en-US" sz="3600" dirty="0" smtClean="0"/>
              <a:t>Organizational Commitment</a:t>
            </a:r>
          </a:p>
          <a:p>
            <a:r>
              <a:rPr lang="en-US" sz="3600" dirty="0" smtClean="0"/>
              <a:t>Cultivating a Culture of Commitment</a:t>
            </a:r>
            <a:endParaRPr lang="en-US" sz="3600" dirty="0"/>
          </a:p>
        </p:txBody>
      </p:sp>
    </p:spTree>
    <p:extLst>
      <p:ext uri="{BB962C8B-B14F-4D97-AF65-F5344CB8AC3E}">
        <p14:creationId xmlns:p14="http://schemas.microsoft.com/office/powerpoint/2010/main" val="1328663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t>A Leader’s Personal Commitment to God</a:t>
            </a:r>
            <a:endParaRPr lang="en-US" sz="8000" dirty="0"/>
          </a:p>
        </p:txBody>
      </p:sp>
    </p:spTree>
    <p:extLst>
      <p:ext uri="{BB962C8B-B14F-4D97-AF65-F5344CB8AC3E}">
        <p14:creationId xmlns:p14="http://schemas.microsoft.com/office/powerpoint/2010/main" val="1985834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26464"/>
            <a:ext cx="10515600" cy="5230367"/>
          </a:xfrm>
        </p:spPr>
        <p:txBody>
          <a:bodyPr>
            <a:normAutofit/>
          </a:bodyPr>
          <a:lstStyle/>
          <a:p>
            <a:pPr marL="0" lvl="0" indent="0" algn="ctr">
              <a:lnSpc>
                <a:spcPct val="100000"/>
              </a:lnSpc>
              <a:spcBef>
                <a:spcPts val="0"/>
              </a:spcBef>
              <a:buNone/>
              <a:defRPr/>
            </a:pPr>
            <a:r>
              <a:rPr lang="en-US" sz="6000" dirty="0" smtClean="0"/>
              <a:t>“</a:t>
            </a:r>
            <a:r>
              <a:rPr lang="en-US" sz="6000" dirty="0"/>
              <a:t>Don’t confuse </a:t>
            </a:r>
            <a:r>
              <a:rPr lang="en-US" sz="6000" dirty="0" smtClean="0"/>
              <a:t>your </a:t>
            </a:r>
            <a:r>
              <a:rPr lang="en-US" sz="6000" dirty="0"/>
              <a:t>relationship </a:t>
            </a:r>
            <a:r>
              <a:rPr lang="en-US" sz="6000" dirty="0" smtClean="0"/>
              <a:t>with </a:t>
            </a:r>
            <a:r>
              <a:rPr lang="en-US" sz="6000" dirty="0"/>
              <a:t>the Church </a:t>
            </a:r>
            <a:r>
              <a:rPr lang="en-US" sz="6000" dirty="0" smtClean="0"/>
              <a:t>-- </a:t>
            </a:r>
          </a:p>
          <a:p>
            <a:pPr marL="0" lvl="0" indent="0" algn="ctr">
              <a:lnSpc>
                <a:spcPct val="100000"/>
              </a:lnSpc>
              <a:spcBef>
                <a:spcPts val="0"/>
              </a:spcBef>
              <a:buNone/>
              <a:defRPr/>
            </a:pPr>
            <a:r>
              <a:rPr lang="en-US" sz="6000" dirty="0" smtClean="0"/>
              <a:t>with your personal </a:t>
            </a:r>
            <a:r>
              <a:rPr lang="en-US" sz="6000" dirty="0"/>
              <a:t>relationship with </a:t>
            </a:r>
            <a:r>
              <a:rPr lang="en-US" sz="6000" dirty="0" smtClean="0"/>
              <a:t>God.”</a:t>
            </a:r>
          </a:p>
        </p:txBody>
      </p:sp>
    </p:spTree>
    <p:extLst>
      <p:ext uri="{BB962C8B-B14F-4D97-AF65-F5344CB8AC3E}">
        <p14:creationId xmlns:p14="http://schemas.microsoft.com/office/powerpoint/2010/main" val="1134058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David’s Mighty Men</a:t>
            </a:r>
            <a:endParaRPr lang="en-US" sz="6000" dirty="0"/>
          </a:p>
        </p:txBody>
      </p:sp>
      <p:sp>
        <p:nvSpPr>
          <p:cNvPr id="3" name="Content Placeholder 2"/>
          <p:cNvSpPr>
            <a:spLocks noGrp="1"/>
          </p:cNvSpPr>
          <p:nvPr>
            <p:ph idx="1"/>
          </p:nvPr>
        </p:nvSpPr>
        <p:spPr>
          <a:xfrm>
            <a:off x="838200" y="1825624"/>
            <a:ext cx="10515600" cy="4758055"/>
          </a:xfrm>
        </p:spPr>
        <p:txBody>
          <a:bodyPr>
            <a:normAutofit/>
          </a:bodyPr>
          <a:lstStyle/>
          <a:p>
            <a:pPr marL="0" indent="0">
              <a:buNone/>
            </a:pPr>
            <a:r>
              <a:rPr lang="is-IS" sz="4800" dirty="0" smtClean="0"/>
              <a:t>…</a:t>
            </a:r>
            <a:r>
              <a:rPr lang="en-US" sz="4800" u="sng" dirty="0" smtClean="0">
                <a:solidFill>
                  <a:srgbClr val="FF0000"/>
                </a:solidFill>
              </a:rPr>
              <a:t>but </a:t>
            </a:r>
            <a:r>
              <a:rPr lang="en-US" sz="4800" u="sng" dirty="0" err="1">
                <a:solidFill>
                  <a:srgbClr val="FF0000"/>
                </a:solidFill>
              </a:rPr>
              <a:t>Eleazar</a:t>
            </a:r>
            <a:r>
              <a:rPr lang="en-US" sz="4800" u="sng" dirty="0">
                <a:solidFill>
                  <a:srgbClr val="FF0000"/>
                </a:solidFill>
              </a:rPr>
              <a:t> stood his ground </a:t>
            </a:r>
            <a:r>
              <a:rPr lang="en-US" sz="4800" dirty="0"/>
              <a:t>and struck down the Philistines till his hand grew tired and froze to the sword. The LORD brought about a great victory that day. The troops returned to </a:t>
            </a:r>
            <a:r>
              <a:rPr lang="en-US" sz="4800" dirty="0" err="1"/>
              <a:t>Eleazar</a:t>
            </a:r>
            <a:r>
              <a:rPr lang="en-US" sz="4800" dirty="0"/>
              <a:t>, but only to strip the dead</a:t>
            </a:r>
            <a:r>
              <a:rPr lang="en-US" sz="4800" dirty="0" smtClean="0"/>
              <a:t>.</a:t>
            </a:r>
          </a:p>
          <a:p>
            <a:pPr marL="0" indent="0" algn="r">
              <a:buNone/>
            </a:pPr>
            <a:r>
              <a:rPr lang="en-US" dirty="0" smtClean="0"/>
              <a:t>2 Samuel 23:10 </a:t>
            </a:r>
            <a:r>
              <a:rPr lang="en-US" sz="1400" dirty="0" smtClean="0"/>
              <a:t>(NIV)</a:t>
            </a:r>
            <a:endParaRPr lang="en-US" dirty="0"/>
          </a:p>
        </p:txBody>
      </p:sp>
    </p:spTree>
    <p:extLst>
      <p:ext uri="{BB962C8B-B14F-4D97-AF65-F5344CB8AC3E}">
        <p14:creationId xmlns:p14="http://schemas.microsoft.com/office/powerpoint/2010/main" val="1336243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6931C23B4E154BA7E8104755D6A6CD" ma:contentTypeVersion="1" ma:contentTypeDescription="Create a new document." ma:contentTypeScope="" ma:versionID="c8eee80a9397e942757032f22530b6af">
  <xsd:schema xmlns:xsd="http://www.w3.org/2001/XMLSchema" xmlns:xs="http://www.w3.org/2001/XMLSchema" xmlns:p="http://schemas.microsoft.com/office/2006/metadata/properties" xmlns:ns2="708c96bb-742e-4249-8e2b-6d89ee2a2a12" targetNamespace="http://schemas.microsoft.com/office/2006/metadata/properties" ma:root="true" ma:fieldsID="ed20ab612628702c9de8aa0a98ebc27b" ns2:_="">
    <xsd:import namespace="708c96bb-742e-4249-8e2b-6d89ee2a2a12"/>
    <xsd:element name="properties">
      <xsd:complexType>
        <xsd:sequence>
          <xsd:element name="documentManagement">
            <xsd:complexType>
              <xsd:all>
                <xsd:element ref="ns2:j2a840a341ce45988eab089c2d811663" minOccurs="0"/>
                <xsd:element ref="ns2:gc564d6ebf4248c7833a610fa17582d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96bb-742e-4249-8e2b-6d89ee2a2a12" elementFormDefault="qualified">
    <xsd:import namespace="http://schemas.microsoft.com/office/2006/documentManagement/types"/>
    <xsd:import namespace="http://schemas.microsoft.com/office/infopath/2007/PartnerControls"/>
    <xsd:element name="j2a840a341ce45988eab089c2d811663" ma:index="9" nillable="true" ma:taxonomy="true" ma:internalName="j2a840a341ce45988eab089c2d811663" ma:taxonomyFieldName="CurriculumCategories" ma:displayName="CurriculumCategories" ma:default="" ma:fieldId="{32a840a3-41ce-4598-8eab-089c2d811663}" ma:taxonomyMulti="true" ma:sspId="b5610599-cc4b-4dc8-9e5a-d998835b68b3" ma:termSetId="bf1c4c82-3a44-4d16-bb71-072355a7d518" ma:anchorId="00000000-0000-0000-0000-000000000000" ma:open="true" ma:isKeyword="false">
      <xsd:complexType>
        <xsd:sequence>
          <xsd:element ref="pc:Terms" minOccurs="0" maxOccurs="1"/>
        </xsd:sequence>
      </xsd:complexType>
    </xsd:element>
    <xsd:element name="gc564d6ebf4248c7833a610fa17582d5" ma:index="11" nillable="true" ma:taxonomy="true" ma:internalName="gc564d6ebf4248c7833a610fa17582d5" ma:taxonomyFieldName="Authors" ma:displayName="Authors" ma:default="" ma:fieldId="{0c564d6e-bf42-48c7-833a-610fa17582d5}" ma:taxonomyMulti="true" ma:sspId="b5610599-cc4b-4dc8-9e5a-d998835b68b3" ma:termSetId="f7ac89c2-ea02-468b-b02c-fe613d55204b"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gc564d6ebf4248c7833a610fa17582d5 xmlns="708c96bb-742e-4249-8e2b-6d89ee2a2a12">
      <Terms xmlns="http://schemas.microsoft.com/office/infopath/2007/PartnerControls">
        <TermInfo xmlns="http://schemas.microsoft.com/office/infopath/2007/PartnerControls">
          <TermName xmlns="http://schemas.microsoft.com/office/infopath/2007/PartnerControls">Raymond Wahlen</TermName>
          <TermId xmlns="http://schemas.microsoft.com/office/infopath/2007/PartnerControls">352dc531-1172-4337-bd7c-8d7f1c6553fd</TermId>
        </TermInfo>
      </Terms>
    </gc564d6ebf4248c7833a610fa17582d5>
    <j2a840a341ce45988eab089c2d811663 xmlns="708c96bb-742e-4249-8e2b-6d89ee2a2a12">
      <Terms xmlns="http://schemas.microsoft.com/office/infopath/2007/PartnerControls">
        <TermInfo xmlns="http://schemas.microsoft.com/office/infopath/2007/PartnerControls">
          <TermName xmlns="http://schemas.microsoft.com/office/infopath/2007/PartnerControls">Organization Vision</TermName>
          <TermId xmlns="http://schemas.microsoft.com/office/infopath/2007/PartnerControls">831c132d-84c4-49dc-86b5-ead7beab85c5</TermId>
        </TermInfo>
      </Terms>
    </j2a840a341ce45988eab089c2d811663>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A0C9235-7ADD-4181-8CE4-22F54C237700}"/>
</file>

<file path=customXml/itemProps2.xml><?xml version="1.0" encoding="utf-8"?>
<ds:datastoreItem xmlns:ds="http://schemas.openxmlformats.org/officeDocument/2006/customXml" ds:itemID="{C6B5364A-7E5B-4AFA-9EB4-37B2351515E6}"/>
</file>

<file path=customXml/itemProps3.xml><?xml version="1.0" encoding="utf-8"?>
<ds:datastoreItem xmlns:ds="http://schemas.openxmlformats.org/officeDocument/2006/customXml" ds:itemID="{67076F53-5335-40A0-894A-09ED0645D1F4}"/>
</file>

<file path=docProps/app.xml><?xml version="1.0" encoding="utf-8"?>
<Properties xmlns="http://schemas.openxmlformats.org/officeDocument/2006/extended-properties" xmlns:vt="http://schemas.openxmlformats.org/officeDocument/2006/docPropsVTypes">
  <TotalTime>5616</TotalTime>
  <Words>1782</Words>
  <Application>Microsoft Office PowerPoint</Application>
  <PresentationFormat>Custom</PresentationFormat>
  <Paragraphs>282</Paragraphs>
  <Slides>39</Slides>
  <Notes>25</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Vision of Commitment</vt:lpstr>
      <vt:lpstr>Thought Questions</vt:lpstr>
      <vt:lpstr>Commitment  [kuh-mit-muh nt] </vt:lpstr>
      <vt:lpstr>PowerPoint Presentation</vt:lpstr>
      <vt:lpstr>Irony of Commitment</vt:lpstr>
      <vt:lpstr>Overview</vt:lpstr>
      <vt:lpstr>A Leader’s Personal Commitment to God</vt:lpstr>
      <vt:lpstr>PowerPoint Presentation</vt:lpstr>
      <vt:lpstr>David’s Mighty Men</vt:lpstr>
      <vt:lpstr>David’s Mighty Men</vt:lpstr>
      <vt:lpstr>Battle of  Thermopylae</vt:lpstr>
      <vt:lpstr>Jesus’ Perfect Example</vt:lpstr>
      <vt:lpstr>PowerPoint Presentation</vt:lpstr>
      <vt:lpstr>PowerPoint Presentation</vt:lpstr>
      <vt:lpstr>Strong's Concordance</vt:lpstr>
      <vt:lpstr>PowerPoint Presentation</vt:lpstr>
      <vt:lpstr>PowerPoint Presentation</vt:lpstr>
      <vt:lpstr>Organizational Commitment</vt:lpstr>
      <vt:lpstr>Organizational Commitment – Defined Porter, Steers, Mowday and Boulian</vt:lpstr>
      <vt:lpstr>PowerPoint Presentation</vt:lpstr>
      <vt:lpstr>GC Working Policy</vt:lpstr>
      <vt:lpstr>What Total Commitment to God Involves for</vt:lpstr>
      <vt:lpstr>Danger of Misplaced Commitment? </vt:lpstr>
      <vt:lpstr>Danger of Misplaced Commitment? </vt:lpstr>
      <vt:lpstr>Danger of Misplaced Commitment? </vt:lpstr>
      <vt:lpstr>The Challenge of Volunteer Organizations</vt:lpstr>
      <vt:lpstr>Cultivating a Culture of Commitment</vt:lpstr>
      <vt:lpstr>Types of Commitment</vt:lpstr>
      <vt:lpstr>Types of Commitment</vt:lpstr>
      <vt:lpstr>Organizational Commitment - Traits</vt:lpstr>
      <vt:lpstr>Organizational Commitment – Traits</vt:lpstr>
      <vt:lpstr>Organizational Commitment - Traits</vt:lpstr>
      <vt:lpstr>Psychological Alignment</vt:lpstr>
      <vt:lpstr>Strengthening Commitment</vt:lpstr>
      <vt:lpstr>Communication</vt:lpstr>
      <vt:lpstr>Natural Recognition</vt:lpstr>
      <vt:lpstr>Things that tend to  Weaken Commitment</vt:lpstr>
      <vt:lpstr>In 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 of Commitment</dc:title>
  <dc:creator>Wahlen, Ray</dc:creator>
  <cp:lastModifiedBy>Persidential User</cp:lastModifiedBy>
  <cp:revision>260</cp:revision>
  <dcterms:created xsi:type="dcterms:W3CDTF">2017-01-22T19:02:41Z</dcterms:created>
  <dcterms:modified xsi:type="dcterms:W3CDTF">2017-02-08T14:13:50Z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0x010100606931C23B4E154BA7E8104755D6A6CD</vt:lpwstr>
  </property>
  <property fmtid="{D5CDD505-2E9C-101B-9397-08002B2CF9AE}" pid="3" name="Authors">
    <vt:lpwstr>57;#Raymond Wahlen|352dc531-1172-4337-bd7c-8d7f1c6553fd</vt:lpwstr>
  </property>
  <property fmtid="{D5CDD505-2E9C-101B-9397-08002B2CF9AE}" pid="4" name="CurriculumCategories">
    <vt:lpwstr>58;#Organization Vision|831c132d-84c4-49dc-86b5-ead7beab85c5</vt:lpwstr>
  </property>
</Properties>
</file>