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13" Type="http://schemas.openxmlformats.org/officeDocument/2006/relationships/slide" Target="slides/slide8.xml"/><Relationship Id="rId26" Type="http://schemas.openxmlformats.org/officeDocument/2006/relationships/slide" Target="slides/slide21.xml"/><Relationship Id="rId34" Type="http://schemas.openxmlformats.org/officeDocument/2006/relationships/slide" Target="slides/slide29.xml"/><Relationship Id="rId47" Type="http://schemas.openxmlformats.org/officeDocument/2006/relationships/slide" Target="slides/slide42.xml"/><Relationship Id="rId42" Type="http://schemas.openxmlformats.org/officeDocument/2006/relationships/slide" Target="slides/slide37.xml"/><Relationship Id="rId55" Type="http://schemas.openxmlformats.org/officeDocument/2006/relationships/slide" Target="slides/slide50.xml"/><Relationship Id="rId50" Type="http://schemas.openxmlformats.org/officeDocument/2006/relationships/slide" Target="slides/slide45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37" Type="http://schemas.openxmlformats.org/officeDocument/2006/relationships/slide" Target="slides/slide32.xml"/><Relationship Id="rId32" Type="http://schemas.openxmlformats.org/officeDocument/2006/relationships/slide" Target="slides/slide27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24" Type="http://schemas.openxmlformats.org/officeDocument/2006/relationships/slide" Target="slides/slide19.xml"/><Relationship Id="rId58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8" Type="http://schemas.openxmlformats.org/officeDocument/2006/relationships/slide" Target="slides/slide43.xml"/><Relationship Id="rId4" Type="http://schemas.openxmlformats.org/officeDocument/2006/relationships/slideMaster" Target="slideMasters/slideMaster1.xml"/><Relationship Id="rId43" Type="http://schemas.openxmlformats.org/officeDocument/2006/relationships/slide" Target="slides/slide38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6" Type="http://schemas.openxmlformats.org/officeDocument/2006/relationships/slide" Target="slides/slide51.xml"/><Relationship Id="rId27" Type="http://schemas.openxmlformats.org/officeDocument/2006/relationships/slide" Target="slides/slide22.xml"/><Relationship Id="rId22" Type="http://schemas.openxmlformats.org/officeDocument/2006/relationships/slide" Target="slides/slide17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tableStyles" Target="tableStyles.xml"/><Relationship Id="rId38" Type="http://schemas.openxmlformats.org/officeDocument/2006/relationships/slide" Target="slides/slide33.xml"/><Relationship Id="rId33" Type="http://schemas.openxmlformats.org/officeDocument/2006/relationships/slide" Target="slides/slide28.xml"/><Relationship Id="rId46" Type="http://schemas.openxmlformats.org/officeDocument/2006/relationships/slide" Target="slides/slide41.xml"/><Relationship Id="rId17" Type="http://schemas.openxmlformats.org/officeDocument/2006/relationships/slide" Target="slides/slide12.xml"/><Relationship Id="rId12" Type="http://schemas.openxmlformats.org/officeDocument/2006/relationships/slide" Target="slides/slide7.xml"/><Relationship Id="rId25" Type="http://schemas.openxmlformats.org/officeDocument/2006/relationships/slide" Target="slides/slide20.xml"/><Relationship Id="rId59" Type="http://schemas.openxmlformats.org/officeDocument/2006/relationships/customXml" Target="../customXml/item2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20" Type="http://schemas.openxmlformats.org/officeDocument/2006/relationships/slide" Target="slides/slide15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5" Type="http://schemas.openxmlformats.org/officeDocument/2006/relationships/slide" Target="slides/slide10.xml"/><Relationship Id="rId57" Type="http://schemas.openxmlformats.org/officeDocument/2006/relationships/slide" Target="slides/slide52.xml"/><Relationship Id="rId28" Type="http://schemas.openxmlformats.org/officeDocument/2006/relationships/slide" Target="slides/slide23.xml"/><Relationship Id="rId23" Type="http://schemas.openxmlformats.org/officeDocument/2006/relationships/slide" Target="slides/slide18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10" Type="http://schemas.openxmlformats.org/officeDocument/2006/relationships/slide" Target="slides/slide5.xml"/><Relationship Id="rId52" Type="http://schemas.openxmlformats.org/officeDocument/2006/relationships/slide" Target="slides/slide47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7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4"/><Relationship Target="../media/image97.png" Type="http://schemas.openxmlformats.org/officeDocument/2006/relationships/image" Id="rId3"/><Relationship Target="../media/image15.png" Type="http://schemas.openxmlformats.org/officeDocument/2006/relationships/image" Id="rId6"/><Relationship Target="../media/image19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4"/><Relationship Target="../media/image08.png" Type="http://schemas.openxmlformats.org/officeDocument/2006/relationships/image" Id="rId3"/><Relationship Target="../media/image23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png" Type="http://schemas.openxmlformats.org/officeDocument/2006/relationships/image" Id="rId4"/><Relationship Target="../media/image3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png" Type="http://schemas.openxmlformats.org/officeDocument/2006/relationships/image" Id="rId4"/><Relationship Target="../media/image33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4"/><Relationship Target="../media/image32.png" Type="http://schemas.openxmlformats.org/officeDocument/2006/relationships/image" Id="rId3"/><Relationship Target="../media/image29.pn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7.png" Type="http://schemas.openxmlformats.org/officeDocument/2006/relationships/image" Id="rId4"/><Relationship Target="../media/image32.png" Type="http://schemas.openxmlformats.org/officeDocument/2006/relationships/image" Id="rId3"/><Relationship Target="../media/image28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4.png" Type="http://schemas.openxmlformats.org/officeDocument/2006/relationships/image" Id="rId4"/><Relationship Target="../media/image32.png" Type="http://schemas.openxmlformats.org/officeDocument/2006/relationships/image" Id="rId3"/><Relationship Target="../media/image30.png" Type="http://schemas.openxmlformats.org/officeDocument/2006/relationships/image" Id="rId6"/><Relationship Target="../media/image27.pn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5.png" Type="http://schemas.openxmlformats.org/officeDocument/2006/relationships/image" Id="rId4"/><Relationship Target="../media/image3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6.png" Type="http://schemas.openxmlformats.org/officeDocument/2006/relationships/image" Id="rId4"/><Relationship Target="../media/image4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png" Type="http://schemas.openxmlformats.org/officeDocument/2006/relationships/image" Id="rId4"/><Relationship Target="../media/image42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png" Type="http://schemas.openxmlformats.org/officeDocument/2006/relationships/image" Id="rId4"/><Relationship Target="../media/image41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9.png" Type="http://schemas.openxmlformats.org/officeDocument/2006/relationships/image" Id="rId4"/><Relationship Target="../media/image43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5.png" Type="http://schemas.openxmlformats.org/officeDocument/2006/relationships/image" Id="rId4"/><Relationship Target="../media/image4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6.png" Type="http://schemas.openxmlformats.org/officeDocument/2006/relationships/image" Id="rId4"/><Relationship Target="../media/image49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7.png" Type="http://schemas.openxmlformats.org/officeDocument/2006/relationships/image" Id="rId4"/><Relationship Target="../media/image5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8.png" Type="http://schemas.openxmlformats.org/officeDocument/2006/relationships/image" Id="rId4"/><Relationship Target="../media/image52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4.png" Type="http://schemas.openxmlformats.org/officeDocument/2006/relationships/image" Id="rId4"/><Relationship Target="../media/image53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6.png" Type="http://schemas.openxmlformats.org/officeDocument/2006/relationships/image" Id="rId4"/><Relationship Target="../media/image62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1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7.png" Type="http://schemas.openxmlformats.org/officeDocument/2006/relationships/image" Id="rId4"/><Relationship Target="../media/image75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64.png" Type="http://schemas.openxmlformats.org/officeDocument/2006/relationships/image" Id="rId4"/><Relationship Target="../media/image76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69.png" Type="http://schemas.openxmlformats.org/officeDocument/2006/relationships/image" Id="rId4"/><Relationship Target="../media/image7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6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media/image74.png" Type="http://schemas.openxmlformats.org/officeDocument/2006/relationships/image" Id="rId16"/><Relationship Target="../media/image71.png" Type="http://schemas.openxmlformats.org/officeDocument/2006/relationships/image" Id="rId15"/><Relationship Target="../media/image70.png" Type="http://schemas.openxmlformats.org/officeDocument/2006/relationships/image" Id="rId14"/><Relationship Target="../notesSlides/notesSlide41.xml" Type="http://schemas.openxmlformats.org/officeDocument/2006/relationships/notesSlide" Id="rId2"/><Relationship Target="../media/image73.png" Type="http://schemas.openxmlformats.org/officeDocument/2006/relationships/image" Id="rId12"/><Relationship Target="../slideLayouts/slideLayout1.xml" Type="http://schemas.openxmlformats.org/officeDocument/2006/relationships/slideLayout" Id="rId1"/><Relationship Target="../media/image68.png" Type="http://schemas.openxmlformats.org/officeDocument/2006/relationships/image" Id="rId13"/><Relationship Target="../media/image59.png" Type="http://schemas.openxmlformats.org/officeDocument/2006/relationships/image" Id="rId4"/><Relationship Target="../media/image66.png" Type="http://schemas.openxmlformats.org/officeDocument/2006/relationships/image" Id="rId10"/><Relationship Target="../media/image97.png" Type="http://schemas.openxmlformats.org/officeDocument/2006/relationships/image" Id="rId3"/><Relationship Target="../media/image67.png" Type="http://schemas.openxmlformats.org/officeDocument/2006/relationships/image" Id="rId11"/><Relationship Target="../media/image65.png" Type="http://schemas.openxmlformats.org/officeDocument/2006/relationships/image" Id="rId9"/><Relationship Target="../media/image60.png" Type="http://schemas.openxmlformats.org/officeDocument/2006/relationships/image" Id="rId6"/><Relationship Target="../media/image58.png" Type="http://schemas.openxmlformats.org/officeDocument/2006/relationships/image" Id="rId5"/><Relationship Target="../media/image63.png" Type="http://schemas.openxmlformats.org/officeDocument/2006/relationships/image" Id="rId8"/><Relationship Target="../media/image61.png" Type="http://schemas.openxmlformats.org/officeDocument/2006/relationships/image" Id="rId7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72.png" Type="http://schemas.openxmlformats.org/officeDocument/2006/relationships/image" Id="rId4"/><Relationship Target="../media/image97.png" Type="http://schemas.openxmlformats.org/officeDocument/2006/relationships/image" Id="rId3"/><Relationship Target="../media/image96.png" Type="http://schemas.openxmlformats.org/officeDocument/2006/relationships/image" Id="rId6"/><Relationship Target="../media/image77.png" Type="http://schemas.openxmlformats.org/officeDocument/2006/relationships/image" Id="rId5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3.png" Type="http://schemas.openxmlformats.org/officeDocument/2006/relationships/image" Id="rId4"/><Relationship Target="../media/image85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7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2.png" Type="http://schemas.openxmlformats.org/officeDocument/2006/relationships/image" Id="rId4"/><Relationship Target="../media/image88.png" Type="http://schemas.openxmlformats.org/officeDocument/2006/relationships/image" Id="rId3"/><Relationship Target="../media/image80.png" Type="http://schemas.openxmlformats.org/officeDocument/2006/relationships/image" Id="rId6"/><Relationship Target="../media/image79.png" Type="http://schemas.openxmlformats.org/officeDocument/2006/relationships/image" Id="rId5"/><Relationship Target="../media/image81.png" Type="http://schemas.openxmlformats.org/officeDocument/2006/relationships/image" Id="rId7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6.jpg" Type="http://schemas.openxmlformats.org/officeDocument/2006/relationships/image" Id="rId4"/><Relationship Target="../media/image97.png" Type="http://schemas.openxmlformats.org/officeDocument/2006/relationships/image" Id="rId3"/><Relationship Target="../media/image84.png" Type="http://schemas.openxmlformats.org/officeDocument/2006/relationships/image" Id="rId5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6.jpg" Type="http://schemas.openxmlformats.org/officeDocument/2006/relationships/image" Id="rId4"/><Relationship Target="../media/image97.png" Type="http://schemas.openxmlformats.org/officeDocument/2006/relationships/image" Id="rId3"/><Relationship Target="../media/image84.png" Type="http://schemas.openxmlformats.org/officeDocument/2006/relationships/image" Id="rId5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90.png" Type="http://schemas.openxmlformats.org/officeDocument/2006/relationships/image" Id="rId4"/><Relationship Target="../media/image07.png" Type="http://schemas.openxmlformats.org/officeDocument/2006/relationships/image" Id="rId3"/><Relationship Target="../media/image89.png" Type="http://schemas.openxmlformats.org/officeDocument/2006/relationships/image" Id="rId6"/><Relationship Target="../media/image91.png" Type="http://schemas.openxmlformats.org/officeDocument/2006/relationships/image" Id="rId5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6.jpg" Type="http://schemas.openxmlformats.org/officeDocument/2006/relationships/image" Id="rId4"/><Relationship Target="../media/image95.png" Type="http://schemas.openxmlformats.org/officeDocument/2006/relationships/image" Id="rId3"/><Relationship Target="../media/image84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86.jpg" Type="http://schemas.openxmlformats.org/officeDocument/2006/relationships/image" Id="rId4"/><Relationship Target="../media/image97.png" Type="http://schemas.openxmlformats.org/officeDocument/2006/relationships/image" Id="rId3"/><Relationship Target="../media/image84.png" Type="http://schemas.openxmlformats.org/officeDocument/2006/relationships/image" Id="rId5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93.jpg" Type="http://schemas.openxmlformats.org/officeDocument/2006/relationships/image" Id="rId4"/><Relationship Target="../media/image08.png" Type="http://schemas.openxmlformats.org/officeDocument/2006/relationships/image" Id="rId3"/><Relationship Target="../media/image92.png" Type="http://schemas.openxmlformats.org/officeDocument/2006/relationships/image" Id="rId5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94.png" Type="http://schemas.openxmlformats.org/officeDocument/2006/relationships/image" Id="rId4"/><Relationship Target="../media/image07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2063750" x="582075"/>
            <a:ext cy="2984500" cx="9577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y="2719900" x="582075"/>
            <a:ext cy="2296574" cx="87523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" name="Shape 21"/>
          <p:cNvSpPr txBox="1"/>
          <p:nvPr/>
        </p:nvSpPr>
        <p:spPr>
          <a:xfrm>
            <a:off y="5554475" x="4928300"/>
            <a:ext cy="1136275" cx="4443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Conference of Seventh-day Adventists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 Global Leadership Development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Prepared by: Lowell C Cooper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January 2010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Engages widespread input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Looks at whole organization (purposes and structure as well as activities)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(Strengths, Weaknesses, Opportunities, Threats)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PEST</a:t>
            </a: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(Political, Economic, Social, Technological)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STEER</a:t>
            </a: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(Socio-cultural, Technological, Economic, Ecological, Regulatory)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EPISTEL</a:t>
            </a: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(Environment, Political, Informatic, Social, Technological, Economic, Legal)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Goals-based (most commonly used)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Issues-based (start with issue facing the org)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Organic (vision/value-based)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Scenario (What if...)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Appreciative inquiry (what works well, not what needs to be fixed)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/>
        </p:nvSpPr>
        <p:spPr>
          <a:xfrm>
            <a:off y="1841475" x="666750"/>
            <a:ext cy="3481899" cx="8657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Goals-based (most commonly used)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Issues-based (start with issue facing the org)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Organic (vision/value-based)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Scenario (What if...)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Appreciative inquiry (what works well, not what needs to be fixed)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Strategic intent (one over-arching purpose)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/>
        </p:nvSpPr>
        <p:spPr>
          <a:xfrm>
            <a:off y="3640650" x="2106075"/>
            <a:ext cy="2211899" cx="4106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y="1322900" x="1524000"/>
            <a:ext cy="2899825" cx="4296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y="1767400" x="5831400"/>
            <a:ext cy="2402399" cx="2476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Focuses attention on the essence of winning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Motivates by communicating value of objective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Room for individual and team contributions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Sustains enthusiasm as circumstances change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intent consistently to guide resource allocations.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1841475" x="666750"/>
            <a:ext cy="3481899" cx="8657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9" name="Shape 119"/>
          <p:cNvSpPr/>
          <p:nvPr/>
        </p:nvSpPr>
        <p:spPr>
          <a:xfrm>
            <a:off y="2391825" x="497400"/>
            <a:ext cy="3429000" cx="87523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Strategic Plan Content:</a:t>
            </a:r>
          </a:p>
        </p:txBody>
      </p:sp>
      <p:sp>
        <p:nvSpPr>
          <p:cNvPr id="125" name="Shape 125"/>
          <p:cNvSpPr/>
          <p:nvPr/>
        </p:nvSpPr>
        <p:spPr>
          <a:xfrm>
            <a:off y="2264825" x="1005400"/>
            <a:ext cy="4550824" cx="8149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/>
        </p:nvSpPr>
        <p:spPr>
          <a:xfrm>
            <a:off y="1449900" x="296325"/>
            <a:ext cy="1598074" cx="894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3056800" x="640275"/>
            <a:ext cy="1651350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2010 by the General Conference of Seventh-day Adventists®.  All rights reserved.</a:t>
            </a:r>
            <a:r>
              <a:rPr b="1"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information is provided for training purposes only</a:t>
            </a:r>
            <a:r>
              <a:rPr b="1" sz="1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 is not intended nor</a:t>
            </a:r>
            <a:r>
              <a:rPr b="1" sz="1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should it be used as legal counsel.  This program may not be used or reformulated for any commercial purposes; neither shall it be published by any person or agency other than an official organizational unit of the Seventh-day Adventist® Church,</a:t>
            </a:r>
            <a:r>
              <a:rPr b="1" sz="1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unless prior written authorization is obtained from the General Conference of Seventh-day Adventists® Office of Global Leadership Development.</a:t>
            </a:r>
            <a:r>
              <a:rPr b="1" sz="1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Subject to the foregoing terms, unlimited permission to copy or use this program is hereby granted upon inclusion of the copyright notice above. “Seventh-day Adventist” and “Adventist” are registered trademarks of the General Conference of Seventh-day Adventists® and may not be used by non-Seventh-day Adventist entities without prior written authorization from the General Conference.  Use of all or any part of this program constitutes acceptance by the User of these terms.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Strategic Plan Content:</a:t>
            </a:r>
          </a:p>
        </p:txBody>
      </p:sp>
      <p:sp>
        <p:nvSpPr>
          <p:cNvPr id="131" name="Shape 131"/>
          <p:cNvSpPr/>
          <p:nvPr/>
        </p:nvSpPr>
        <p:spPr>
          <a:xfrm>
            <a:off y="2275400" x="994825"/>
            <a:ext cy="4540224" cx="8170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/>
        </p:nvSpPr>
        <p:spPr>
          <a:xfrm>
            <a:off y="751400" x="127000"/>
            <a:ext cy="1598074" cx="9112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y="2423575" x="571500"/>
            <a:ext cy="4561400" cx="86888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y="2423575" x="539750"/>
            <a:ext cy="2254250" cx="8720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/>
        </p:nvSpPr>
        <p:spPr>
          <a:xfrm>
            <a:off y="1545150" x="550325"/>
            <a:ext cy="4550824" cx="8710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9" name="Shape 149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0" name="Shape 150"/>
          <p:cNvSpPr/>
          <p:nvPr/>
        </p:nvSpPr>
        <p:spPr>
          <a:xfrm>
            <a:off y="2423575" x="539750"/>
            <a:ext cy="1820324" cx="87206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Legal status? Independent or part of a system?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Property—owned, leased, rented?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Board—size, range of expertise?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Board members—sufficient time and attention?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Board education?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Clarity regarding governance and management?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Healthy working relationship?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2" name="Shape 162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8" name="Shape 168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4" name="Shape 174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0" name="Shape 180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6" name="Shape 186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Five challenges in planning:</a:t>
            </a:r>
          </a:p>
        </p:txBody>
      </p:sp>
      <p:sp>
        <p:nvSpPr>
          <p:cNvPr id="33" name="Shape 33"/>
          <p:cNvSpPr/>
          <p:nvPr/>
        </p:nvSpPr>
        <p:spPr>
          <a:xfrm>
            <a:off y="2137825" x="1005400"/>
            <a:ext cy="4910650" cx="8149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2" name="Shape 192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8" name="Shape 198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4" name="Shape 204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0" name="Shape 210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/>
        </p:nvSpPr>
        <p:spPr>
          <a:xfrm>
            <a:off y="677325" x="423325"/>
            <a:ext cy="6603974" cx="922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6" name="Shape 216"/>
          <p:cNvSpPr txBox="1"/>
          <p:nvPr/>
        </p:nvSpPr>
        <p:spPr>
          <a:xfrm>
            <a:off y="2760475" x="3573625"/>
            <a:ext cy="1991774" cx="300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</a:p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y="2592900" x="881925"/>
            <a:ext cy="1718375" cx="8422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0666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Assumptions?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Median age of buildings?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Property owned, leased, rented, combination?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Designed for the activities carried out?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Possibilities of re-configuration of services, expansion, relocation?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adjustments needed to accommodate new lines of service, increase in clients?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Analysis of current financial operations.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lines that increase/decrease net revenue?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lines related to mission? To community needs?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the organization’s debt capacity?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the sources for capital?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Validity of partnerships/collaborations?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Rent, lease, purchase high tech equipment?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Documenting the plan</a:t>
            </a:r>
          </a:p>
        </p:txBody>
      </p:sp>
      <p:sp>
        <p:nvSpPr>
          <p:cNvPr id="235" name="Shape 235"/>
          <p:cNvSpPr/>
          <p:nvPr/>
        </p:nvSpPr>
        <p:spPr>
          <a:xfrm>
            <a:off y="2264825" x="1005400"/>
            <a:ext cy="4550824" cx="8149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Goal characteristics:</a:t>
            </a:r>
          </a:p>
        </p:txBody>
      </p:sp>
      <p:sp>
        <p:nvSpPr>
          <p:cNvPr id="241" name="Shape 241"/>
          <p:cNvSpPr/>
          <p:nvPr/>
        </p:nvSpPr>
        <p:spPr>
          <a:xfrm>
            <a:off y="2053150" x="497400"/>
            <a:ext cy="525990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/>
        </p:nvSpPr>
        <p:spPr>
          <a:xfrm>
            <a:off y="1291150" x="994825"/>
            <a:ext cy="5164650" cx="8170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/>
        </p:nvSpPr>
        <p:spPr>
          <a:xfrm>
            <a:off y="1841475" x="1375825"/>
            <a:ext cy="3503075" cx="7418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/>
        </p:nvSpPr>
        <p:spPr>
          <a:xfrm>
            <a:off y="751400" x="127000"/>
            <a:ext cy="1598074" cx="9112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2337150" x="559150"/>
            <a:ext cy="3064224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Dependent on size, complexity.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Requires sufficient time for engagement of stakeholders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Administration can delegate but not abdicate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a sense of direction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Retain flexibility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Determine what matters most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/>
        </p:nvSpPr>
        <p:spPr>
          <a:xfrm>
            <a:off y="1778000" x="8128000"/>
            <a:ext cy="5249325" cx="1693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8" name="Shape 258"/>
          <p:cNvSpPr/>
          <p:nvPr/>
        </p:nvSpPr>
        <p:spPr>
          <a:xfrm>
            <a:off y="1015975" x="8212650"/>
            <a:ext cy="592650" cx="169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59" name="Shape 259"/>
          <p:cNvSpPr/>
          <p:nvPr/>
        </p:nvSpPr>
        <p:spPr>
          <a:xfrm>
            <a:off y="3439575" x="4487325"/>
            <a:ext cy="656149" cx="6561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y="836075" x="6540500"/>
            <a:ext cy="402150" cx="191557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61" name="Shape 261"/>
          <p:cNvSpPr txBox="1"/>
          <p:nvPr/>
        </p:nvSpPr>
        <p:spPr>
          <a:xfrm>
            <a:off y="903100" x="6655150"/>
            <a:ext cy="347824" cx="17589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Goals</a:t>
            </a:r>
          </a:p>
        </p:txBody>
      </p:sp>
      <p:sp>
        <p:nvSpPr>
          <p:cNvPr id="262" name="Shape 262"/>
          <p:cNvSpPr/>
          <p:nvPr/>
        </p:nvSpPr>
        <p:spPr>
          <a:xfrm>
            <a:off y="4074575" x="4487325"/>
            <a:ext cy="709075" cx="6455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63" name="Shape 263"/>
          <p:cNvSpPr/>
          <p:nvPr/>
        </p:nvSpPr>
        <p:spPr>
          <a:xfrm>
            <a:off y="2137825" x="4487325"/>
            <a:ext cy="1957900" cx="64557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64" name="Shape 264"/>
          <p:cNvSpPr/>
          <p:nvPr/>
        </p:nvSpPr>
        <p:spPr>
          <a:xfrm>
            <a:off y="4074575" x="4487325"/>
            <a:ext cy="2010824" cx="6455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65" name="Shape 265"/>
          <p:cNvSpPr/>
          <p:nvPr/>
        </p:nvSpPr>
        <p:spPr>
          <a:xfrm>
            <a:off y="857250" x="719650"/>
            <a:ext cy="402150" cx="333375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66" name="Shape 266"/>
          <p:cNvSpPr txBox="1"/>
          <p:nvPr/>
        </p:nvSpPr>
        <p:spPr>
          <a:xfrm>
            <a:off y="918975" x="841375"/>
            <a:ext cy="347824" cx="3173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State Direction (2009)</a:t>
            </a:r>
          </a:p>
        </p:txBody>
      </p:sp>
      <p:sp>
        <p:nvSpPr>
          <p:cNvPr id="267" name="Shape 267"/>
          <p:cNvSpPr/>
          <p:nvPr/>
        </p:nvSpPr>
        <p:spPr>
          <a:xfrm>
            <a:off y="1333500" x="338650"/>
            <a:ext cy="5503325" cx="415925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68" name="Shape 268"/>
          <p:cNvSpPr txBox="1"/>
          <p:nvPr/>
        </p:nvSpPr>
        <p:spPr>
          <a:xfrm>
            <a:off y="1402275" x="453300"/>
            <a:ext cy="5445475" cx="40061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Healthcare Ministry’s full expression of the healing and teaching ministry of Jesus Christ will be fulfilled by becoming the leading health care organization in the broad Inland Empire region:</a:t>
            </a:r>
          </a:p>
          <a:p>
            <a:r>
              <a:t/>
            </a:r>
          </a:p>
          <a:p>
            <a:pPr algn="l" lvl="0" marR="0" indent="-142522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71957"/>
              <a:buFont typeface="Arial"/>
              <a:buChar char="•"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Recognized regionally and globally as a premier center for whole person clinical</a:t>
            </a:r>
          </a:p>
          <a:p>
            <a:pPr algn="l" lvl="0" marR="0" indent="-50800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174"/>
              <a:buFont typeface="Arial"/>
              <a:buNone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care, teaching, and research.</a:t>
            </a:r>
          </a:p>
          <a:p>
            <a:pPr algn="l" lvl="0" marR="0" indent="-142522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71957"/>
              <a:buFont typeface="Arial"/>
              <a:buChar char="•"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Strongly differentiated in the market through the full development of recognized clinical sites and centers of excellence.</a:t>
            </a:r>
          </a:p>
          <a:p>
            <a:pPr algn="l" lvl="0" marR="0" indent="-142522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71957"/>
              <a:buFont typeface="Arial"/>
              <a:buChar char="•"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Preferred for an unwavering commitment</a:t>
            </a:r>
          </a:p>
          <a:p>
            <a:pPr algn="l" lvl="0" marR="0" indent="-50800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174"/>
              <a:buFont typeface="Arial"/>
              <a:buNone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patient safety and patient-centered “high-touch” and “high-tech” service.</a:t>
            </a:r>
          </a:p>
          <a:p>
            <a:pPr algn="l" lvl="0" marR="0" indent="-142522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71957"/>
              <a:buFont typeface="Arial"/>
              <a:buChar char="•"/>
            </a:pP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Acknowledged for the professionalism, quality, compassion, and mission-orientation of its caregivers.</a:t>
            </a:r>
          </a:p>
        </p:txBody>
      </p:sp>
      <p:sp>
        <p:nvSpPr>
          <p:cNvPr id="269" name="Shape 269"/>
          <p:cNvSpPr/>
          <p:nvPr/>
        </p:nvSpPr>
        <p:spPr>
          <a:xfrm>
            <a:off y="1555725" x="5122325"/>
            <a:ext cy="1174750" cx="4783649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70" name="Shape 270"/>
          <p:cNvSpPr txBox="1"/>
          <p:nvPr/>
        </p:nvSpPr>
        <p:spPr>
          <a:xfrm>
            <a:off y="1619250" x="5238750"/>
            <a:ext cy="1343564" cx="467465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EXCELLENCE (</a:t>
            </a:r>
            <a:r>
              <a:rPr b="1" sz="1444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 deliver services)</a:t>
            </a: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Transform processes,systems and environments to assure patient safety and remove barriers to patient access and throughput; promote integrated, efficient, patient care processes. </a:t>
            </a:r>
          </a:p>
        </p:txBody>
      </p:sp>
      <p:sp>
        <p:nvSpPr>
          <p:cNvPr id="271" name="Shape 271"/>
          <p:cNvSpPr/>
          <p:nvPr/>
        </p:nvSpPr>
        <p:spPr>
          <a:xfrm>
            <a:off y="2836325" x="5132900"/>
            <a:ext cy="1217075" cx="4783649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272" name="Shape 272"/>
          <p:cNvSpPr txBox="1"/>
          <p:nvPr/>
        </p:nvSpPr>
        <p:spPr>
          <a:xfrm>
            <a:off y="2905125" x="5251075"/>
            <a:ext cy="1155700" cx="46234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 LEADERSHIP (</a:t>
            </a:r>
            <a:r>
              <a:rPr b="1" sz="1444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 do)</a:t>
            </a: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on the Institute model, fully actualize regional and global leadership in select clinical centers of excellence. </a:t>
            </a:r>
          </a:p>
        </p:txBody>
      </p:sp>
      <p:sp>
        <p:nvSpPr>
          <p:cNvPr id="273" name="Shape 273"/>
          <p:cNvSpPr/>
          <p:nvPr/>
        </p:nvSpPr>
        <p:spPr>
          <a:xfrm>
            <a:off y="4180400" x="5122325"/>
            <a:ext cy="1185324" cx="4783649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274" name="Shape 274"/>
          <p:cNvSpPr txBox="1"/>
          <p:nvPr/>
        </p:nvSpPr>
        <p:spPr>
          <a:xfrm>
            <a:off y="4242150" x="5238750"/>
            <a:ext cy="1136275" cx="46234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OUTREACH (</a:t>
            </a:r>
            <a:r>
              <a:rPr b="1" sz="1444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 serve)</a:t>
            </a: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and solidify presence, visibility and overall position as </a:t>
            </a:r>
            <a:r>
              <a:rPr sz="1444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leading healthcare organization in the region. </a:t>
            </a:r>
          </a:p>
        </p:txBody>
      </p:sp>
      <p:sp>
        <p:nvSpPr>
          <p:cNvPr id="275" name="Shape 275"/>
          <p:cNvSpPr/>
          <p:nvPr/>
        </p:nvSpPr>
        <p:spPr>
          <a:xfrm>
            <a:off y="5492750" x="5122325"/>
            <a:ext cy="1174750" cx="4783649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76" name="Shape 276"/>
          <p:cNvSpPr txBox="1"/>
          <p:nvPr/>
        </p:nvSpPr>
        <p:spPr>
          <a:xfrm>
            <a:off y="5556225" x="5238750"/>
            <a:ext cy="1122175" cx="467465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 CLASS RESOURCES (What we </a:t>
            </a:r>
            <a:r>
              <a:rPr b="1" sz="1444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b="1"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the technologies, facilities, and people to support the teaching, research, and patient care mission.</a:t>
            </a:r>
            <a:r>
              <a:rPr sz="1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77" name="Shape 277"/>
          <p:cNvSpPr/>
          <p:nvPr/>
        </p:nvSpPr>
        <p:spPr>
          <a:xfrm>
            <a:off y="0" x="0"/>
            <a:ext cy="751400" cx="101600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/>
        </p:nvSpPr>
        <p:spPr>
          <a:xfrm>
            <a:off y="6932075" x="0"/>
            <a:ext cy="6879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3" name="Shape 283"/>
          <p:cNvSpPr/>
          <p:nvPr/>
        </p:nvSpPr>
        <p:spPr>
          <a:xfrm>
            <a:off y="6910900" x="3048000"/>
            <a:ext cy="709075" cx="4095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4" name="Shape 284"/>
          <p:cNvSpPr/>
          <p:nvPr/>
        </p:nvSpPr>
        <p:spPr>
          <a:xfrm>
            <a:off y="0" x="10575"/>
            <a:ext cy="6900325" cx="10149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5" name="Shape 285"/>
          <p:cNvSpPr txBox="1"/>
          <p:nvPr/>
        </p:nvSpPr>
        <p:spPr>
          <a:xfrm>
            <a:off y="1026575" x="2164275"/>
            <a:ext cy="363700" cx="5798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Motto:</a:t>
            </a:r>
            <a:r>
              <a:rPr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Man Whole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1848550" x="1063625"/>
            <a:ext cy="363700" cx="808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r>
              <a:rPr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continue the teaching and healing ministry of Jesus Christ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2506475" x="869575"/>
            <a:ext cy="363700" cx="8465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Vision:</a:t>
            </a:r>
            <a:r>
              <a:rPr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Transforming lives </a:t>
            </a:r>
            <a:r>
              <a:rPr sz="1888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education, healthcare, and research 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y="6305900" x="807850"/>
            <a:ext cy="363700" cx="8592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Shared Values:</a:t>
            </a:r>
            <a:r>
              <a:rPr sz="1888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Compassion, integrity, excellence…….…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4226275" x="1518700"/>
            <a:ext cy="548899" cx="1141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World Class </a:t>
            </a:r>
            <a:b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Distinction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y="4217450" x="4527900"/>
            <a:ext cy="548899" cx="12033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Teamwork &amp;</a:t>
            </a:r>
            <a:b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Synergy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4330325" x="6020150"/>
            <a:ext cy="312549" cx="13338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Partnerships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4097500" x="7574125"/>
            <a:ext cy="785274" cx="126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Leadership </a:t>
            </a:r>
            <a:b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&amp; Stewardship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y="4097500" x="3049750"/>
            <a:ext cy="785274" cx="1131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Quality &amp; </a:t>
            </a:r>
            <a:b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b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1555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Excellence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Strategic Plan Rollout:</a:t>
            </a:r>
          </a:p>
        </p:txBody>
      </p:sp>
      <p:sp>
        <p:nvSpPr>
          <p:cNvPr id="299" name="Shape 299"/>
          <p:cNvSpPr/>
          <p:nvPr/>
        </p:nvSpPr>
        <p:spPr>
          <a:xfrm>
            <a:off y="2106075" x="994825"/>
            <a:ext cy="4942400" cx="8170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Implementing the plan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2201325" x="1118300"/>
            <a:ext cy="4852799" cx="7999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34244" marL="38100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planning process for ongoing education and conversation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 stakeholder perspectives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sure plan is specific and concrete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 all activities to the plan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Become involved, but remember your role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plan to hold people accountable 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Tell the whole community</a:t>
            </a:r>
          </a:p>
          <a:p>
            <a:pPr algn="l" lvl="0" marR="0" indent="-234244" marL="381000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FFFFFF"/>
              </a:buClr>
              <a:buSzPct val="166028"/>
              <a:buFont typeface="Arial"/>
              <a:buChar char="•"/>
            </a:pPr>
            <a:r>
              <a:rPr sz="2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 on measurable indicators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y="834300" x="508000"/>
            <a:ext cy="1295024" cx="92202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Plan alignment:</a:t>
            </a:r>
          </a:p>
        </p:txBody>
      </p:sp>
      <p:sp>
        <p:nvSpPr>
          <p:cNvPr id="311" name="Shape 311"/>
          <p:cNvSpPr/>
          <p:nvPr/>
        </p:nvSpPr>
        <p:spPr>
          <a:xfrm>
            <a:off y="2190750" x="1333500"/>
            <a:ext cy="5005899" cx="3598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12" name="Shape 312"/>
          <p:cNvSpPr/>
          <p:nvPr/>
        </p:nvSpPr>
        <p:spPr>
          <a:xfrm>
            <a:off y="2963325" x="3291400"/>
            <a:ext cy="592650" cx="5598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13" name="Shape 313"/>
          <p:cNvSpPr txBox="1"/>
          <p:nvPr/>
        </p:nvSpPr>
        <p:spPr>
          <a:xfrm>
            <a:off y="3014475" x="5436300"/>
            <a:ext cy="566550" cx="3427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Institution plans</a:t>
            </a:r>
          </a:p>
        </p:txBody>
      </p:sp>
      <p:sp>
        <p:nvSpPr>
          <p:cNvPr id="314" name="Shape 314"/>
          <p:cNvSpPr/>
          <p:nvPr/>
        </p:nvSpPr>
        <p:spPr>
          <a:xfrm>
            <a:off y="4825975" x="3376075"/>
            <a:ext cy="592650" cx="55139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15" name="Shape 315"/>
          <p:cNvSpPr txBox="1"/>
          <p:nvPr/>
        </p:nvSpPr>
        <p:spPr>
          <a:xfrm>
            <a:off y="4877150" x="5436300"/>
            <a:ext cy="566550" cx="3427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Entity/department plans</a:t>
            </a:r>
          </a:p>
        </p:txBody>
      </p:sp>
      <p:sp>
        <p:nvSpPr>
          <p:cNvPr id="316" name="Shape 316"/>
          <p:cNvSpPr/>
          <p:nvPr/>
        </p:nvSpPr>
        <p:spPr>
          <a:xfrm>
            <a:off y="6265325" x="3376075"/>
            <a:ext cy="592650" cx="55139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17" name="Shape 317"/>
          <p:cNvSpPr txBox="1"/>
          <p:nvPr/>
        </p:nvSpPr>
        <p:spPr>
          <a:xfrm>
            <a:off y="6316475" x="5436300"/>
            <a:ext cy="566550" cx="3427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Individual plans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3" name="Shape 323"/>
          <p:cNvSpPr/>
          <p:nvPr/>
        </p:nvSpPr>
        <p:spPr>
          <a:xfrm>
            <a:off y="5418650" x="1608650"/>
            <a:ext cy="1693324" cx="677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4" name="Shape 324"/>
          <p:cNvSpPr txBox="1"/>
          <p:nvPr/>
        </p:nvSpPr>
        <p:spPr>
          <a:xfrm>
            <a:off y="5469800" x="1710950"/>
            <a:ext cy="1667225" cx="6644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 is an essential leadership task.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0" name="Shape 330"/>
          <p:cNvSpPr/>
          <p:nvPr/>
        </p:nvSpPr>
        <p:spPr>
          <a:xfrm>
            <a:off y="5418650" x="1608650"/>
            <a:ext cy="1693324" cx="677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31" name="Shape 331"/>
          <p:cNvSpPr txBox="1"/>
          <p:nvPr/>
        </p:nvSpPr>
        <p:spPr>
          <a:xfrm>
            <a:off y="5469800" x="1710950"/>
            <a:ext cy="1667225" cx="6644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Leadership must articulate a sense of direction for the organization.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/>
          <p:nvPr/>
        </p:nvSpPr>
        <p:spPr>
          <a:xfrm>
            <a:off y="3524250" x="4910650"/>
            <a:ext cy="3503075" cx="4254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7" name="Shape 337"/>
          <p:cNvSpPr/>
          <p:nvPr/>
        </p:nvSpPr>
        <p:spPr>
          <a:xfrm>
            <a:off y="2487075" x="698500"/>
            <a:ext cy="4561400" cx="45508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38" name="Shape 338"/>
          <p:cNvSpPr/>
          <p:nvPr/>
        </p:nvSpPr>
        <p:spPr>
          <a:xfrm>
            <a:off y="1015975" x="3640650"/>
            <a:ext cy="3894649" cx="38946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4" name="Shape 344"/>
          <p:cNvSpPr/>
          <p:nvPr/>
        </p:nvSpPr>
        <p:spPr>
          <a:xfrm>
            <a:off y="5418650" x="1608650"/>
            <a:ext cy="1693324" cx="677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45" name="Shape 345"/>
          <p:cNvSpPr txBox="1"/>
          <p:nvPr/>
        </p:nvSpPr>
        <p:spPr>
          <a:xfrm>
            <a:off y="5469800" x="1710950"/>
            <a:ext cy="1667225" cx="664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core objective is </a:t>
            </a:r>
            <a:r>
              <a:rPr u="sng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earn and maintain public trust</a:t>
            </a: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and commitment to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healthcare organization.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591150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we do?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whom do we do it?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excel?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1" name="Shape 351"/>
          <p:cNvSpPr/>
          <p:nvPr/>
        </p:nvSpPr>
        <p:spPr>
          <a:xfrm>
            <a:off y="5418650" x="1608650"/>
            <a:ext cy="1693324" cx="677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2" name="Shape 352"/>
          <p:cNvSpPr txBox="1"/>
          <p:nvPr/>
        </p:nvSpPr>
        <p:spPr>
          <a:xfrm>
            <a:off y="5469800" x="1710950"/>
            <a:ext cy="1667225" cx="6644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Past success guarantees n0thing!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8" name="Shape 358"/>
          <p:cNvSpPr/>
          <p:nvPr/>
        </p:nvSpPr>
        <p:spPr>
          <a:xfrm>
            <a:off y="5164650" x="1016000"/>
            <a:ext cy="1185324" cx="8297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9" name="Shape 359"/>
          <p:cNvSpPr txBox="1"/>
          <p:nvPr/>
        </p:nvSpPr>
        <p:spPr>
          <a:xfrm>
            <a:off y="5215800" x="1118300"/>
            <a:ext cy="1672422" cx="8168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“If things seem under control...you’re just not going fast enough.”</a:t>
            </a:r>
          </a:p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—Mario Andretti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/>
          <p:nvPr/>
        </p:nvSpPr>
        <p:spPr>
          <a:xfrm>
            <a:off y="2063750" x="582075"/>
            <a:ext cy="2984500" cx="9577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5" name="Shape 365"/>
          <p:cNvSpPr/>
          <p:nvPr/>
        </p:nvSpPr>
        <p:spPr>
          <a:xfrm>
            <a:off y="2719900" x="582075"/>
            <a:ext cy="2296574" cx="87523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66" name="Shape 366"/>
          <p:cNvSpPr txBox="1"/>
          <p:nvPr/>
        </p:nvSpPr>
        <p:spPr>
          <a:xfrm>
            <a:off y="5893150" x="5690300"/>
            <a:ext cy="931674" cx="3342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 Conference on Health and Lifestyle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Geneva, Switzerland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July 6-11, 2009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Lowell C Cooper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y="2476500" x="582075"/>
            <a:ext cy="3418399" cx="86571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1841475" x="666750"/>
            <a:ext cy="3481899" cx="8657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>
            <a:off y="1841475" x="666750"/>
            <a:ext cy="3481899" cx="8657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/>
        </p:nvSpPr>
        <p:spPr>
          <a:xfrm>
            <a:off y="751400" x="158750"/>
            <a:ext cy="1598074" cx="908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2506475" x="643800"/>
            <a:ext cy="3318225" cx="8609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Clarity regarding purpose and goals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Collective sense regarding the future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Realistic objectives in light of current capacity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Alignment of employee energies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Firm reference for decision-making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Efficient use of resources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 from which progress can be measured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AutoNum type="arabicPeriod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Mechanism for adopting change when needed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Lowell Cooper</TermName>
          <TermId xmlns="http://schemas.microsoft.com/office/infopath/2007/PartnerControls">51c5e201-a5c8-49cd-93de-3340c066a941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Strategic Planning</TermName>
          <TermId xmlns="http://schemas.microsoft.com/office/infopath/2007/PartnerControls">e10e0925-f093-4ad4-a1bb-68439908db43</TermId>
        </TermInfo>
      </Terms>
    </j2a840a341ce45988eab089c2d81166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4023A-C36C-4953-BF17-F4D2D8831190}"/>
</file>

<file path=customXml/itemProps2.xml><?xml version="1.0" encoding="utf-8"?>
<ds:datastoreItem xmlns:ds="http://schemas.openxmlformats.org/officeDocument/2006/customXml" ds:itemID="{7763E761-A80A-4331-8F72-09ADFF5D2966}"/>
</file>

<file path=customXml/itemProps3.xml><?xml version="1.0" encoding="utf-8"?>
<ds:datastoreItem xmlns:ds="http://schemas.openxmlformats.org/officeDocument/2006/customXml" ds:itemID="{C6E25432-9779-4D4B-95E7-53BEC6718A6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Planning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16;#Lowell Cooper|51c5e201-a5c8-49cd-93de-3340c066a941</vt:lpwstr>
  </property>
  <property fmtid="{D5CDD505-2E9C-101B-9397-08002B2CF9AE}" pid="4" name="CurriculumCategories">
    <vt:lpwstr>9;#Strategic Planning|e10e0925-f093-4ad4-a1bb-68439908db43</vt:lpwstr>
  </property>
</Properties>
</file>