
<file path=[Content_Types].xml><?xml version="1.0" encoding="utf-8"?>
<Types xmlns="http://schemas.openxmlformats.org/package/2006/content-types">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8.xml" ContentType="application/vnd.openxmlformats-officedocument.presentationml.slide+xml"/>
  <Override PartName="/ppt/slides/slide52.xml" ContentType="application/vnd.openxmlformats-officedocument.presentationml.slide+xml"/>
  <Override PartName="/ppt/slides/slide51.xml" ContentType="application/vnd.openxmlformats-officedocument.presentationml.slide+xml"/>
  <Override PartName="/ppt/slides/slide50.xml" ContentType="application/vnd.openxmlformats-officedocument.presentationml.slide+xml"/>
  <Override PartName="/ppt/slides/slide49.xml" ContentType="application/vnd.openxmlformats-officedocument.presentationml.slide+xml"/>
  <Override PartName="/ppt/slides/slide48.xml" ContentType="application/vnd.openxmlformats-officedocument.presentationml.slide+xml"/>
  <Override PartName="/ppt/slides/slide47.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26.xml" ContentType="application/vnd.openxmlformats-officedocument.presentationml.slide+xml"/>
  <Override PartName="/ppt/slides/slide60.xml" ContentType="application/vnd.openxmlformats-officedocument.presentationml.slide+xml"/>
  <Override PartName="/ppt/slides/slide59.xml" ContentType="application/vnd.openxmlformats-officedocument.presentationml.slide+xml"/>
  <Override PartName="/ppt/slides/slide58.xml" ContentType="application/vnd.openxmlformats-officedocument.presentationml.slide+xml"/>
  <Override PartName="/ppt/slides/slide57.xml" ContentType="application/vnd.openxmlformats-officedocument.presentationml.slide+xml"/>
  <Override PartName="/ppt/slides/slide56.xml" ContentType="application/vnd.openxmlformats-officedocument.presentationml.slide+xml"/>
  <Override PartName="/ppt/slides/slide46.xml" ContentType="application/vnd.openxmlformats-officedocument.presentationml.slide+xml"/>
  <Override PartName="/ppt/slides/slide45.xml" ContentType="application/vnd.openxmlformats-officedocument.presentationml.slide+xml"/>
  <Override PartName="/ppt/slides/slide44.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43.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27.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11.xml" ContentType="application/vnd.openxmlformats-officedocument.presentationml.slide+xml"/>
  <Override PartName="/ppt/slides/slide6.xml" ContentType="application/vnd.openxmlformats-officedocument.presentationml.slide+xml"/>
  <Override PartName="/ppt/slides/slide1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2.xml" ContentType="application/vnd.openxmlformats-officedocument.presentationml.slide+xml"/>
  <Override PartName="/ppt/slides/slide17.xml" ContentType="application/vnd.openxmlformats-officedocument.presentationml.slide+xml"/>
  <Override PartName="/ppt/slides/slide14.xml" ContentType="application/vnd.openxmlformats-officedocument.presentationml.slide+xml"/>
  <Override PartName="/ppt/slides/slide18.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notesSlides/notesSlide1.xml" ContentType="application/vnd.openxmlformats-officedocument.presentationml.notesSlide+xml"/>
  <Override PartName="/ppt/slideLayouts/slideLayout11.xml" ContentType="application/vnd.openxmlformats-officedocument.presentationml.slideLayout+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1.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Lst>
  <p:notesMasterIdLst>
    <p:notesMasterId r:id="rId62"/>
  </p:notesMasterIdLst>
  <p:handoutMasterIdLst>
    <p:handoutMasterId r:id="rId63"/>
  </p:handoutMasterIdLst>
  <p:sldIdLst>
    <p:sldId id="260" r:id="rId2"/>
    <p:sldId id="345" r:id="rId3"/>
    <p:sldId id="344" r:id="rId4"/>
    <p:sldId id="347" r:id="rId5"/>
    <p:sldId id="348" r:id="rId6"/>
    <p:sldId id="349" r:id="rId7"/>
    <p:sldId id="326" r:id="rId8"/>
    <p:sldId id="327" r:id="rId9"/>
    <p:sldId id="328" r:id="rId10"/>
    <p:sldId id="329" r:id="rId11"/>
    <p:sldId id="330" r:id="rId12"/>
    <p:sldId id="337" r:id="rId13"/>
    <p:sldId id="338" r:id="rId14"/>
    <p:sldId id="339" r:id="rId15"/>
    <p:sldId id="340" r:id="rId16"/>
    <p:sldId id="346" r:id="rId17"/>
    <p:sldId id="262" r:id="rId18"/>
    <p:sldId id="264" r:id="rId19"/>
    <p:sldId id="269" r:id="rId20"/>
    <p:sldId id="270" r:id="rId21"/>
    <p:sldId id="271" r:id="rId22"/>
    <p:sldId id="272"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6" r:id="rId40"/>
    <p:sldId id="298" r:id="rId41"/>
    <p:sldId id="299" r:id="rId42"/>
    <p:sldId id="300" r:id="rId43"/>
    <p:sldId id="301" r:id="rId44"/>
    <p:sldId id="302" r:id="rId45"/>
    <p:sldId id="303" r:id="rId46"/>
    <p:sldId id="304" r:id="rId47"/>
    <p:sldId id="305" r:id="rId48"/>
    <p:sldId id="306" r:id="rId49"/>
    <p:sldId id="307" r:id="rId50"/>
    <p:sldId id="308" r:id="rId51"/>
    <p:sldId id="309" r:id="rId52"/>
    <p:sldId id="351" r:id="rId53"/>
    <p:sldId id="350" r:id="rId54"/>
    <p:sldId id="325" r:id="rId55"/>
    <p:sldId id="355" r:id="rId56"/>
    <p:sldId id="354" r:id="rId57"/>
    <p:sldId id="353" r:id="rId58"/>
    <p:sldId id="341" r:id="rId59"/>
    <p:sldId id="342" r:id="rId60"/>
    <p:sldId id="343" r:id="rId6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60E89"/>
    <a:srgbClr val="ED2D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8" d="100"/>
          <a:sy n="118" d="100"/>
        </p:scale>
        <p:origin x="-1350"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handoutMaster" Target="handoutMasters/handoutMaster1.xml"/><Relationship Id="rId68"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69" Type="http://schemas.openxmlformats.org/officeDocument/2006/relationships/customXml" Target="../customXml/item2.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70"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637343A-FB85-49E9-A025-E8ABA9FD0DB9}" type="datetimeFigureOut">
              <a:rPr lang="en-US" smtClean="0"/>
              <a:t>5/9/2011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F604B7E-BF49-4BEA-924C-C21BFC16C589}" type="slidenum">
              <a:rPr lang="en-US" smtClean="0"/>
              <a:t>‹#›</a:t>
            </a:fld>
            <a:endParaRPr lang="en-US"/>
          </a:p>
        </p:txBody>
      </p:sp>
    </p:spTree>
    <p:extLst>
      <p:ext uri="{BB962C8B-B14F-4D97-AF65-F5344CB8AC3E}">
        <p14:creationId xmlns:p14="http://schemas.microsoft.com/office/powerpoint/2010/main" val="4933465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CC20B59-B13B-4631-BEE8-12EC12507369}" type="datetimeFigureOut">
              <a:rPr lang="en-US" smtClean="0"/>
              <a:t>5/9/2011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B251F7-9DA5-43A7-8ED9-ED509882C686}" type="slidenum">
              <a:rPr lang="en-US" smtClean="0"/>
              <a:t>‹#›</a:t>
            </a:fld>
            <a:endParaRPr lang="en-US"/>
          </a:p>
        </p:txBody>
      </p:sp>
    </p:spTree>
    <p:extLst>
      <p:ext uri="{BB962C8B-B14F-4D97-AF65-F5344CB8AC3E}">
        <p14:creationId xmlns:p14="http://schemas.microsoft.com/office/powerpoint/2010/main" val="5742355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ACBE7C-F92C-4B65-89DE-5DDD20EBC8FB}" type="slidenum">
              <a:rPr lang="en-US" smtClean="0"/>
              <a:t>1</a:t>
            </a:fld>
            <a:endParaRPr lang="en-US"/>
          </a:p>
        </p:txBody>
      </p:sp>
    </p:spTree>
    <p:extLst>
      <p:ext uri="{BB962C8B-B14F-4D97-AF65-F5344CB8AC3E}">
        <p14:creationId xmlns:p14="http://schemas.microsoft.com/office/powerpoint/2010/main" val="17088467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D77CD485-5DCF-4470-ACCA-7372C070CAE7}" type="datetime1">
              <a:rPr lang="en-US" smtClean="0"/>
              <a:t>5/9/2011</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658567F4-695F-4303-9D3F-4B8D70D321D7}" type="slidenum">
              <a:rPr lang="en-US" smtClean="0"/>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5F3CA7B-09DD-483A-9614-97F78912059D}" type="datetime1">
              <a:rPr lang="en-US" smtClean="0"/>
              <a:t>5/9/2011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8567F4-695F-4303-9D3F-4B8D70D321D7}"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658567F4-695F-4303-9D3F-4B8D70D321D7}" type="slidenum">
              <a:rPr lang="en-US" smtClean="0"/>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8D553E1-0DDA-46F7-8A1C-52B9EEDBF69C}" type="datetime1">
              <a:rPr lang="en-US" smtClean="0"/>
              <a:t>5/9/2011</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E0AB9C5B-D001-40C9-9A80-43A197590882}" type="datetime1">
              <a:rPr lang="en-US" smtClean="0"/>
              <a:t>5/9/2011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658567F4-695F-4303-9D3F-4B8D70D321D7}" type="slidenum">
              <a:rPr lang="en-US" smtClean="0"/>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E2022615-3EB7-4917-89D7-DE0276A40FE4}" type="datetime1">
              <a:rPr lang="en-US" smtClean="0"/>
              <a:t>5/9/2011</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658567F4-695F-4303-9D3F-4B8D70D321D7}" type="slidenum">
              <a:rPr lang="en-US" smtClean="0"/>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85C71C9C-FE2E-40CF-83C4-3C038E2C20E5}" type="datetime1">
              <a:rPr lang="en-US" smtClean="0"/>
              <a:t>5/9/2011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8567F4-695F-4303-9D3F-4B8D70D321D7}" type="slidenum">
              <a:rPr lang="en-US" smtClean="0"/>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FD03DDEF-1F0B-4A5D-BEF3-088FBB7D710D}" type="datetime1">
              <a:rPr lang="en-US" smtClean="0"/>
              <a:t>5/9/2011</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658567F4-695F-4303-9D3F-4B8D70D321D7}" type="slidenum">
              <a:rPr lang="en-US" smtClean="0"/>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F6B0ED4-3D52-4680-9342-673B3541E586}" type="datetime1">
              <a:rPr lang="en-US" smtClean="0"/>
              <a:t>5/9/2011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658567F4-695F-4303-9D3F-4B8D70D321D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44224EB6-F0B0-42CB-9339-3DD8C69A608E}" type="datetime1">
              <a:rPr lang="en-US" smtClean="0"/>
              <a:t>5/9/2011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658567F4-695F-4303-9D3F-4B8D70D321D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658567F4-695F-4303-9D3F-4B8D70D321D7}" type="slidenum">
              <a:rPr lang="en-US" smtClean="0"/>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96F876D9-72E9-4D0B-ACCD-545EB1ACA1CD}" type="datetime1">
              <a:rPr lang="en-US" smtClean="0"/>
              <a:t>5/9/2011</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658567F4-695F-4303-9D3F-4B8D70D321D7}" type="slidenum">
              <a:rPr lang="en-US" smtClean="0"/>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E8F0F9EE-0947-45A9-8E7F-381151C13B39}" type="datetime1">
              <a:rPr lang="en-US" smtClean="0"/>
              <a:t>5/9/2011</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56BEC562-9D71-4D70-BA60-D37FCFB75E1B}" type="datetime1">
              <a:rPr lang="en-US" smtClean="0"/>
              <a:t>5/9/2011</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658567F4-695F-4303-9D3F-4B8D70D321D7}" type="slidenum">
              <a:rPr lang="en-US" smtClean="0"/>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hf hdr="0" ftr="0" dt="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1.wmf"/><Relationship Id="rId3" Type="http://schemas.openxmlformats.org/officeDocument/2006/relationships/image" Target="../media/image6.wmf"/><Relationship Id="rId7" Type="http://schemas.openxmlformats.org/officeDocument/2006/relationships/image" Target="../media/image10.jpeg"/><Relationship Id="rId2" Type="http://schemas.openxmlformats.org/officeDocument/2006/relationships/image" Target="../media/image5.wmf"/><Relationship Id="rId1" Type="http://schemas.openxmlformats.org/officeDocument/2006/relationships/slideLayout" Target="../slideLayouts/slideLayout2.xml"/><Relationship Id="rId6" Type="http://schemas.openxmlformats.org/officeDocument/2006/relationships/image" Target="../media/image9.wmf"/><Relationship Id="rId5" Type="http://schemas.openxmlformats.org/officeDocument/2006/relationships/image" Target="../media/image8.wmf"/><Relationship Id="rId4" Type="http://schemas.openxmlformats.org/officeDocument/2006/relationships/image" Target="../media/image7.wmf"/><Relationship Id="rId9" Type="http://schemas.openxmlformats.org/officeDocument/2006/relationships/image" Target="../media/image12.w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304800" y="3124200"/>
            <a:ext cx="8458200" cy="2895600"/>
          </a:xfrm>
        </p:spPr>
        <p:txBody>
          <a:bodyPr>
            <a:normAutofit/>
          </a:bodyPr>
          <a:lstStyle/>
          <a:p>
            <a:pPr>
              <a:buClr>
                <a:schemeClr val="accent5"/>
              </a:buClr>
              <a:defRPr/>
            </a:pPr>
            <a:r>
              <a:rPr lang="en-GB" sz="3600" i="1" cap="none" dirty="0" smtClean="0">
                <a:solidFill>
                  <a:schemeClr val="tx1"/>
                </a:solidFill>
                <a:effectLst>
                  <a:outerShdw blurRad="38100" dist="38100" dir="2700000" algn="tl">
                    <a:srgbClr val="000000">
                      <a:alpha val="43137"/>
                    </a:srgbClr>
                  </a:outerShdw>
                </a:effectLst>
              </a:rPr>
              <a:t>The Adult Learner and Change</a:t>
            </a:r>
            <a:r>
              <a:rPr lang="en-GB" sz="3600" i="1" cap="none" dirty="0" smtClean="0">
                <a:solidFill>
                  <a:schemeClr val="tx1"/>
                </a:solidFill>
              </a:rPr>
              <a:t/>
            </a:r>
            <a:br>
              <a:rPr lang="en-GB" sz="3600" i="1" cap="none" dirty="0" smtClean="0">
                <a:solidFill>
                  <a:schemeClr val="tx1"/>
                </a:solidFill>
              </a:rPr>
            </a:br>
            <a:r>
              <a:rPr lang="en-GB" sz="2800" cap="none" dirty="0" smtClean="0">
                <a:solidFill>
                  <a:schemeClr val="tx1"/>
                </a:solidFill>
              </a:rPr>
              <a:t>A Leadership Seminar</a:t>
            </a:r>
            <a:r>
              <a:rPr lang="en-GB" sz="2800" i="1" cap="none" dirty="0" smtClean="0">
                <a:solidFill>
                  <a:schemeClr val="tx1"/>
                </a:solidFill>
              </a:rPr>
              <a:t/>
            </a:r>
            <a:br>
              <a:rPr lang="en-GB" sz="2800" i="1" cap="none" dirty="0" smtClean="0">
                <a:solidFill>
                  <a:schemeClr val="tx1"/>
                </a:solidFill>
              </a:rPr>
            </a:br>
            <a:r>
              <a:rPr lang="en-GB" sz="2400" cap="none" dirty="0" smtClean="0">
                <a:solidFill>
                  <a:schemeClr val="tx1"/>
                </a:solidFill>
              </a:rPr>
              <a:t>February 2, </a:t>
            </a:r>
            <a:r>
              <a:rPr lang="en-GB" sz="2400" cap="none" dirty="0" smtClean="0">
                <a:solidFill>
                  <a:schemeClr val="tx1"/>
                </a:solidFill>
              </a:rPr>
              <a:t>2011</a:t>
            </a:r>
          </a:p>
          <a:p>
            <a:pPr>
              <a:buClr>
                <a:schemeClr val="accent5"/>
              </a:buClr>
              <a:defRPr/>
            </a:pPr>
            <a:r>
              <a:rPr lang="en-GB" sz="2400" cap="none" dirty="0" smtClean="0">
                <a:solidFill>
                  <a:schemeClr val="tx1"/>
                </a:solidFill>
              </a:rPr>
              <a:t>Sao Paulo</a:t>
            </a:r>
            <a:r>
              <a:rPr lang="en-GB" sz="2400" cap="none" smtClean="0">
                <a:solidFill>
                  <a:schemeClr val="tx1"/>
                </a:solidFill>
              </a:rPr>
              <a:t>, Brazil</a:t>
            </a:r>
            <a:endParaRPr lang="en-GB" sz="2800" cap="none" dirty="0" smtClean="0">
              <a:solidFill>
                <a:schemeClr val="tx1"/>
              </a:solidFill>
            </a:endParaRPr>
          </a:p>
          <a:p>
            <a:pPr>
              <a:buClr>
                <a:schemeClr val="accent5"/>
              </a:buClr>
              <a:defRPr/>
            </a:pPr>
            <a:r>
              <a:rPr lang="en-US" sz="2800" cap="none" dirty="0" smtClean="0">
                <a:solidFill>
                  <a:schemeClr val="tx1"/>
                </a:solidFill>
              </a:rPr>
              <a:t/>
            </a:r>
            <a:br>
              <a:rPr lang="en-US" sz="2800" cap="none" dirty="0" smtClean="0">
                <a:solidFill>
                  <a:schemeClr val="tx1"/>
                </a:solidFill>
              </a:rPr>
            </a:br>
            <a:r>
              <a:rPr lang="en-GB" sz="2400" cap="none" dirty="0" err="1" smtClean="0">
                <a:solidFill>
                  <a:schemeClr val="tx1"/>
                </a:solidFill>
                <a:latin typeface="+mj-lt"/>
                <a:cs typeface="Arabic Typesetting" pitchFamily="66" charset="-78"/>
              </a:rPr>
              <a:t>Dr</a:t>
            </a:r>
            <a:r>
              <a:rPr lang="en-GB" sz="2400" b="1" cap="none" dirty="0" err="1" smtClean="0">
                <a:solidFill>
                  <a:schemeClr val="tx1"/>
                </a:solidFill>
                <a:latin typeface="+mj-lt"/>
                <a:cs typeface="Arabic Typesetting" pitchFamily="66" charset="-78"/>
              </a:rPr>
              <a:t>.</a:t>
            </a:r>
            <a:r>
              <a:rPr lang="en-GB" sz="2400" b="1" cap="none" dirty="0" smtClean="0">
                <a:solidFill>
                  <a:schemeClr val="tx1"/>
                </a:solidFill>
                <a:latin typeface="+mj-lt"/>
                <a:cs typeface="Arabic Typesetting" pitchFamily="66" charset="-78"/>
              </a:rPr>
              <a:t> Ella S. Simmons</a:t>
            </a:r>
            <a:endParaRPr lang="en-GB" sz="2400" b="1" cap="none" dirty="0">
              <a:solidFill>
                <a:schemeClr val="tx1"/>
              </a:solidFill>
              <a:latin typeface="+mj-lt"/>
              <a:cs typeface="Arabic Typesetting" pitchFamily="66" charset="-78"/>
            </a:endParaRPr>
          </a:p>
        </p:txBody>
      </p:sp>
      <p:sp>
        <p:nvSpPr>
          <p:cNvPr id="2050" name="AutoShape 2"/>
          <p:cNvSpPr>
            <a:spLocks noGrp="1" noChangeArrowheads="1"/>
          </p:cNvSpPr>
          <p:nvPr>
            <p:ph type="ctrTitle"/>
          </p:nvPr>
        </p:nvSpPr>
        <p:spPr>
          <a:xfrm>
            <a:off x="457200" y="381000"/>
            <a:ext cx="7680960" cy="1981200"/>
          </a:xfrm>
        </p:spPr>
        <p:txBody>
          <a:bodyPr rtlCol="0">
            <a:normAutofit fontScale="90000"/>
          </a:bodyPr>
          <a:lstStyle/>
          <a:p>
            <a:pPr algn="ctr" fontAlgn="auto">
              <a:spcAft>
                <a:spcPts val="0"/>
              </a:spcAft>
              <a:defRPr/>
            </a:pPr>
            <a:r>
              <a:rPr lang="en-GB" sz="4000" b="1" i="1" dirty="0" smtClean="0">
                <a:solidFill>
                  <a:schemeClr val="bg1"/>
                </a:solidFill>
                <a:effectLst>
                  <a:outerShdw blurRad="38100" dist="38100" dir="2700000" algn="tl">
                    <a:srgbClr val="000000">
                      <a:alpha val="43137"/>
                    </a:srgbClr>
                  </a:outerShdw>
                </a:effectLst>
              </a:rPr>
              <a:t/>
            </a:r>
            <a:br>
              <a:rPr lang="en-GB" sz="4000" b="1" i="1" dirty="0" smtClean="0">
                <a:solidFill>
                  <a:schemeClr val="bg1"/>
                </a:solidFill>
                <a:effectLst>
                  <a:outerShdw blurRad="38100" dist="38100" dir="2700000" algn="tl">
                    <a:srgbClr val="000000">
                      <a:alpha val="43137"/>
                    </a:srgbClr>
                  </a:outerShdw>
                </a:effectLst>
              </a:rPr>
            </a:br>
            <a:r>
              <a:rPr lang="en-GB" sz="4000" b="1" i="1" dirty="0">
                <a:solidFill>
                  <a:schemeClr val="bg1"/>
                </a:solidFill>
                <a:effectLst>
                  <a:outerShdw blurRad="38100" dist="38100" dir="2700000" algn="tl">
                    <a:srgbClr val="000000">
                      <a:alpha val="43137"/>
                    </a:srgbClr>
                  </a:outerShdw>
                </a:effectLst>
              </a:rPr>
              <a:t/>
            </a:r>
            <a:br>
              <a:rPr lang="en-GB" sz="4000" b="1" i="1" dirty="0">
                <a:solidFill>
                  <a:schemeClr val="bg1"/>
                </a:solidFill>
                <a:effectLst>
                  <a:outerShdw blurRad="38100" dist="38100" dir="2700000" algn="tl">
                    <a:srgbClr val="000000">
                      <a:alpha val="43137"/>
                    </a:srgbClr>
                  </a:outerShdw>
                </a:effectLst>
              </a:rPr>
            </a:br>
            <a:r>
              <a:rPr lang="en-GB" sz="4000" b="1" i="1" dirty="0" smtClean="0">
                <a:solidFill>
                  <a:schemeClr val="bg1"/>
                </a:solidFill>
                <a:effectLst>
                  <a:outerShdw blurRad="38100" dist="38100" dir="2700000" algn="tl">
                    <a:srgbClr val="000000">
                      <a:alpha val="43137"/>
                    </a:srgbClr>
                  </a:outerShdw>
                </a:effectLst>
              </a:rPr>
              <a:t/>
            </a:r>
            <a:br>
              <a:rPr lang="en-GB" sz="4000" b="1" i="1" dirty="0" smtClean="0">
                <a:solidFill>
                  <a:schemeClr val="bg1"/>
                </a:solidFill>
                <a:effectLst>
                  <a:outerShdw blurRad="38100" dist="38100" dir="2700000" algn="tl">
                    <a:srgbClr val="000000">
                      <a:alpha val="43137"/>
                    </a:srgbClr>
                  </a:outerShdw>
                </a:effectLst>
              </a:rPr>
            </a:br>
            <a:r>
              <a:rPr lang="en-GB" sz="4000" b="1" i="1" dirty="0">
                <a:solidFill>
                  <a:schemeClr val="bg1"/>
                </a:solidFill>
                <a:effectLst>
                  <a:outerShdw blurRad="38100" dist="38100" dir="2700000" algn="tl">
                    <a:srgbClr val="000000">
                      <a:alpha val="43137"/>
                    </a:srgbClr>
                  </a:outerShdw>
                </a:effectLst>
              </a:rPr>
              <a:t/>
            </a:r>
            <a:br>
              <a:rPr lang="en-GB" sz="4000" b="1" i="1" dirty="0">
                <a:solidFill>
                  <a:schemeClr val="bg1"/>
                </a:solidFill>
                <a:effectLst>
                  <a:outerShdw blurRad="38100" dist="38100" dir="2700000" algn="tl">
                    <a:srgbClr val="000000">
                      <a:alpha val="43137"/>
                    </a:srgbClr>
                  </a:outerShdw>
                </a:effectLst>
              </a:rPr>
            </a:br>
            <a:r>
              <a:rPr lang="en-GB" sz="4000" b="1" i="1" dirty="0" smtClean="0">
                <a:solidFill>
                  <a:schemeClr val="bg1"/>
                </a:solidFill>
                <a:effectLst>
                  <a:outerShdw blurRad="38100" dist="38100" dir="2700000" algn="tl">
                    <a:srgbClr val="000000">
                      <a:alpha val="43137"/>
                    </a:srgbClr>
                  </a:outerShdw>
                </a:effectLst>
              </a:rPr>
              <a:t/>
            </a:r>
            <a:br>
              <a:rPr lang="en-GB" sz="4000" b="1" i="1" dirty="0" smtClean="0">
                <a:solidFill>
                  <a:schemeClr val="bg1"/>
                </a:solidFill>
                <a:effectLst>
                  <a:outerShdw blurRad="38100" dist="38100" dir="2700000" algn="tl">
                    <a:srgbClr val="000000">
                      <a:alpha val="43137"/>
                    </a:srgbClr>
                  </a:outerShdw>
                </a:effectLst>
              </a:rPr>
            </a:br>
            <a:r>
              <a:rPr lang="en-GB" sz="4000" b="1" i="1" dirty="0" smtClean="0">
                <a:solidFill>
                  <a:schemeClr val="bg1"/>
                </a:solidFill>
                <a:effectLst>
                  <a:outerShdw blurRad="38100" dist="38100" dir="2700000" algn="tl">
                    <a:srgbClr val="000000">
                      <a:alpha val="43137"/>
                    </a:srgbClr>
                  </a:outerShdw>
                </a:effectLst>
              </a:rPr>
              <a:t/>
            </a:r>
            <a:br>
              <a:rPr lang="en-GB" sz="4000" b="1" i="1" dirty="0" smtClean="0">
                <a:solidFill>
                  <a:schemeClr val="bg1"/>
                </a:solidFill>
                <a:effectLst>
                  <a:outerShdw blurRad="38100" dist="38100" dir="2700000" algn="tl">
                    <a:srgbClr val="000000">
                      <a:alpha val="43137"/>
                    </a:srgbClr>
                  </a:outerShdw>
                </a:effectLst>
              </a:rPr>
            </a:br>
            <a:r>
              <a:rPr lang="en-GB" sz="4000" b="1" i="1" dirty="0">
                <a:solidFill>
                  <a:schemeClr val="bg1"/>
                </a:solidFill>
                <a:effectLst>
                  <a:outerShdw blurRad="38100" dist="38100" dir="2700000" algn="tl">
                    <a:srgbClr val="000000">
                      <a:alpha val="43137"/>
                    </a:srgbClr>
                  </a:outerShdw>
                </a:effectLst>
              </a:rPr>
              <a:t/>
            </a:r>
            <a:br>
              <a:rPr lang="en-GB" sz="4000" b="1" i="1" dirty="0">
                <a:solidFill>
                  <a:schemeClr val="bg1"/>
                </a:solidFill>
                <a:effectLst>
                  <a:outerShdw blurRad="38100" dist="38100" dir="2700000" algn="tl">
                    <a:srgbClr val="000000">
                      <a:alpha val="43137"/>
                    </a:srgbClr>
                  </a:outerShdw>
                </a:effectLst>
              </a:rPr>
            </a:br>
            <a:r>
              <a:rPr lang="en-GB" sz="4000" b="1" i="1" dirty="0" smtClean="0">
                <a:solidFill>
                  <a:schemeClr val="tx1"/>
                </a:solidFill>
                <a:effectLst>
                  <a:outerShdw blurRad="38100" dist="38100" dir="2700000" algn="tl">
                    <a:srgbClr val="000000">
                      <a:alpha val="43137"/>
                    </a:srgbClr>
                  </a:outerShdw>
                </a:effectLst>
              </a:rPr>
              <a:t>Global Leadership Summit</a:t>
            </a:r>
            <a:br>
              <a:rPr lang="en-GB" sz="4000" b="1" i="1" dirty="0" smtClean="0">
                <a:solidFill>
                  <a:schemeClr val="tx1"/>
                </a:solidFill>
                <a:effectLst>
                  <a:outerShdw blurRad="38100" dist="38100" dir="2700000" algn="tl">
                    <a:srgbClr val="000000">
                      <a:alpha val="43137"/>
                    </a:srgbClr>
                  </a:outerShdw>
                </a:effectLst>
              </a:rPr>
            </a:br>
            <a:r>
              <a:rPr lang="en-GB" sz="3200" i="1" dirty="0" smtClean="0"/>
              <a:t/>
            </a:r>
            <a:br>
              <a:rPr lang="en-GB" sz="3200" i="1" dirty="0" smtClean="0"/>
            </a:br>
            <a:endParaRPr sz="3200" i="1" dirty="0"/>
          </a:p>
        </p:txBody>
      </p:sp>
    </p:spTree>
    <p:extLst>
      <p:ext uri="{BB962C8B-B14F-4D97-AF65-F5344CB8AC3E}">
        <p14:creationId xmlns:p14="http://schemas.microsoft.com/office/powerpoint/2010/main" val="27239434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200" b="1" cap="small" dirty="0">
                <a:solidFill>
                  <a:schemeClr val="accent3">
                    <a:lumMod val="50000"/>
                  </a:schemeClr>
                </a:solidFill>
              </a:rPr>
              <a:t>Reasons for Training and Development</a:t>
            </a:r>
            <a:endParaRPr lang="en-US" dirty="0"/>
          </a:p>
        </p:txBody>
      </p:sp>
      <p:sp>
        <p:nvSpPr>
          <p:cNvPr id="4" name="Slide Number Placeholder 3"/>
          <p:cNvSpPr>
            <a:spLocks noGrp="1"/>
          </p:cNvSpPr>
          <p:nvPr>
            <p:ph type="sldNum" sz="quarter" idx="12"/>
          </p:nvPr>
        </p:nvSpPr>
        <p:spPr>
          <a:prstGeom prst="rect">
            <a:avLst/>
          </a:prstGeom>
        </p:spPr>
        <p:txBody>
          <a:bodyPr/>
          <a:lstStyle/>
          <a:p>
            <a:pPr>
              <a:defRPr/>
            </a:pPr>
            <a:fld id="{E32FE85C-BD04-49AA-A42C-F97B668C91AB}" type="slidenum">
              <a:rPr lang="en-US" smtClean="0"/>
              <a:pPr>
                <a:defRPr/>
              </a:pPr>
              <a:t>10</a:t>
            </a:fld>
            <a:endParaRPr lang="en-US"/>
          </a:p>
        </p:txBody>
      </p:sp>
      <p:sp>
        <p:nvSpPr>
          <p:cNvPr id="3" name="Content Placeholder 2"/>
          <p:cNvSpPr>
            <a:spLocks noGrp="1"/>
          </p:cNvSpPr>
          <p:nvPr>
            <p:ph sz="quarter" idx="1"/>
          </p:nvPr>
        </p:nvSpPr>
        <p:spPr>
          <a:xfrm>
            <a:off x="301625" y="1752600"/>
            <a:ext cx="8504238" cy="4346575"/>
          </a:xfrm>
          <a:prstGeom prst="rect">
            <a:avLst/>
          </a:prstGeom>
        </p:spPr>
        <p:txBody>
          <a:bodyPr>
            <a:normAutofit/>
          </a:bodyPr>
          <a:lstStyle/>
          <a:p>
            <a:pPr>
              <a:buFont typeface="Wingdings 2" pitchFamily="18" charset="2"/>
              <a:buNone/>
              <a:defRPr/>
            </a:pPr>
            <a:r>
              <a:rPr lang="en-US" sz="2800" dirty="0" smtClean="0"/>
              <a:t>4.  </a:t>
            </a:r>
            <a:r>
              <a:rPr lang="en-US" sz="2800" u="sng" dirty="0" smtClean="0"/>
              <a:t>Equipping by modeling the way</a:t>
            </a:r>
            <a:r>
              <a:rPr lang="en-US" sz="2800" dirty="0" smtClean="0"/>
              <a:t>.</a:t>
            </a:r>
          </a:p>
          <a:p>
            <a:pPr>
              <a:buFont typeface="Wingdings 2" pitchFamily="18" charset="2"/>
              <a:buNone/>
              <a:defRPr/>
            </a:pPr>
            <a:endParaRPr lang="en-US" sz="1400" dirty="0" smtClean="0"/>
          </a:p>
          <a:p>
            <a:pPr lvl="1">
              <a:defRPr/>
            </a:pPr>
            <a:r>
              <a:rPr lang="en-US" sz="2600" dirty="0" smtClean="0">
                <a:solidFill>
                  <a:schemeClr val="tx1"/>
                </a:solidFill>
              </a:rPr>
              <a:t>The best leaders walk their talk—they follow through on their promises, and they are willing to do the things that they say others should do.</a:t>
            </a:r>
          </a:p>
          <a:p>
            <a:pPr lvl="1">
              <a:defRPr/>
            </a:pPr>
            <a:endParaRPr lang="en-US" sz="1000" dirty="0" smtClean="0">
              <a:solidFill>
                <a:schemeClr val="tx1"/>
              </a:solidFill>
            </a:endParaRPr>
          </a:p>
          <a:p>
            <a:pPr lvl="1">
              <a:defRPr/>
            </a:pPr>
            <a:r>
              <a:rPr lang="en-US" sz="2600" dirty="0" smtClean="0">
                <a:solidFill>
                  <a:schemeClr val="tx1"/>
                </a:solidFill>
              </a:rPr>
              <a:t>They have values and they exhibit them in their everyday organizational lives.</a:t>
            </a:r>
          </a:p>
          <a:p>
            <a:pPr lvl="1">
              <a:defRPr/>
            </a:pPr>
            <a:endParaRPr lang="en-US" sz="1000" dirty="0" smtClean="0">
              <a:solidFill>
                <a:schemeClr val="tx1"/>
              </a:solidFill>
            </a:endParaRPr>
          </a:p>
          <a:p>
            <a:pPr lvl="1">
              <a:defRPr/>
            </a:pPr>
            <a:r>
              <a:rPr lang="en-US" sz="2600" dirty="0" smtClean="0">
                <a:solidFill>
                  <a:schemeClr val="tx1"/>
                </a:solidFill>
              </a:rPr>
              <a:t>They model desired behaviors:  resourcefulness, accountability, and more.</a:t>
            </a:r>
            <a:endParaRPr lang="en-US" sz="2600" dirty="0">
              <a:solidFill>
                <a:schemeClr val="tx1"/>
              </a:solidFill>
            </a:endParaRPr>
          </a:p>
        </p:txBody>
      </p:sp>
    </p:spTree>
    <p:extLst>
      <p:ext uri="{BB962C8B-B14F-4D97-AF65-F5344CB8AC3E}">
        <p14:creationId xmlns:p14="http://schemas.microsoft.com/office/powerpoint/2010/main" val="42164887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200" b="1" cap="small" dirty="0">
                <a:solidFill>
                  <a:schemeClr val="accent3">
                    <a:lumMod val="50000"/>
                  </a:schemeClr>
                </a:solidFill>
              </a:rPr>
              <a:t>Reasons for Training and Development</a:t>
            </a:r>
            <a:endParaRPr lang="en-US" dirty="0"/>
          </a:p>
        </p:txBody>
      </p:sp>
      <p:sp>
        <p:nvSpPr>
          <p:cNvPr id="4" name="Slide Number Placeholder 3"/>
          <p:cNvSpPr>
            <a:spLocks noGrp="1"/>
          </p:cNvSpPr>
          <p:nvPr>
            <p:ph type="sldNum" sz="quarter" idx="12"/>
          </p:nvPr>
        </p:nvSpPr>
        <p:spPr>
          <a:prstGeom prst="rect">
            <a:avLst/>
          </a:prstGeom>
        </p:spPr>
        <p:txBody>
          <a:bodyPr/>
          <a:lstStyle/>
          <a:p>
            <a:pPr>
              <a:defRPr/>
            </a:pPr>
            <a:fld id="{D89737DD-68F7-400D-8295-8315BC29C495}" type="slidenum">
              <a:rPr lang="en-US" smtClean="0"/>
              <a:pPr>
                <a:defRPr/>
              </a:pPr>
              <a:t>11</a:t>
            </a:fld>
            <a:endParaRPr lang="en-US"/>
          </a:p>
        </p:txBody>
      </p:sp>
      <p:sp>
        <p:nvSpPr>
          <p:cNvPr id="3" name="Content Placeholder 2"/>
          <p:cNvSpPr>
            <a:spLocks noGrp="1"/>
          </p:cNvSpPr>
          <p:nvPr>
            <p:ph sz="quarter" idx="1"/>
          </p:nvPr>
        </p:nvSpPr>
        <p:spPr>
          <a:xfrm>
            <a:off x="301752" y="1527048"/>
            <a:ext cx="8503920" cy="4721352"/>
          </a:xfrm>
          <a:prstGeom prst="rect">
            <a:avLst/>
          </a:prstGeom>
        </p:spPr>
        <p:txBody>
          <a:bodyPr>
            <a:normAutofit lnSpcReduction="10000"/>
          </a:bodyPr>
          <a:lstStyle/>
          <a:p>
            <a:pPr marL="514350" indent="-514350">
              <a:buFont typeface="Wingdings 2" pitchFamily="18" charset="2"/>
              <a:buNone/>
              <a:defRPr/>
            </a:pPr>
            <a:r>
              <a:rPr lang="en-US" sz="2800" dirty="0" smtClean="0"/>
              <a:t>5.  </a:t>
            </a:r>
            <a:r>
              <a:rPr lang="en-US" sz="2800" u="sng" dirty="0" smtClean="0"/>
              <a:t>Encouraging the heart</a:t>
            </a:r>
            <a:r>
              <a:rPr lang="en-US" sz="2800" dirty="0" smtClean="0"/>
              <a:t>.</a:t>
            </a:r>
          </a:p>
          <a:p>
            <a:pPr marL="514350" indent="-514350">
              <a:buFont typeface="Wingdings 2" pitchFamily="18" charset="2"/>
              <a:buAutoNum type="arabicPeriod" startAt="5"/>
              <a:defRPr/>
            </a:pPr>
            <a:endParaRPr lang="en-US" sz="1400" dirty="0" smtClean="0"/>
          </a:p>
          <a:p>
            <a:pPr marL="788988" lvl="1" indent="-514350">
              <a:defRPr/>
            </a:pPr>
            <a:r>
              <a:rPr lang="en-US" sz="2600" dirty="0" smtClean="0">
                <a:solidFill>
                  <a:schemeClr val="tx1"/>
                </a:solidFill>
              </a:rPr>
              <a:t>Leaders inspire those around them and encourage them to do their very best and to persevere in the face of adversity.</a:t>
            </a:r>
          </a:p>
          <a:p>
            <a:pPr marL="788988" lvl="1" indent="-514350">
              <a:defRPr/>
            </a:pPr>
            <a:endParaRPr lang="en-US" sz="800" dirty="0" smtClean="0">
              <a:solidFill>
                <a:schemeClr val="tx1"/>
              </a:solidFill>
            </a:endParaRPr>
          </a:p>
          <a:p>
            <a:pPr marL="788988" lvl="1" indent="-514350">
              <a:defRPr/>
            </a:pPr>
            <a:r>
              <a:rPr lang="en-US" sz="2600" dirty="0" smtClean="0">
                <a:solidFill>
                  <a:schemeClr val="tx1"/>
                </a:solidFill>
              </a:rPr>
              <a:t>Leaders celebrate successes—and those who brought them about—and they share in the inevitable failures.</a:t>
            </a:r>
          </a:p>
          <a:p>
            <a:pPr marL="788988" lvl="1" indent="-514350">
              <a:buFont typeface="Wingdings" pitchFamily="2" charset="2"/>
              <a:buNone/>
              <a:defRPr/>
            </a:pPr>
            <a:endParaRPr lang="en-US" sz="800" dirty="0" smtClean="0">
              <a:solidFill>
                <a:schemeClr val="tx1"/>
              </a:solidFill>
            </a:endParaRPr>
          </a:p>
          <a:p>
            <a:pPr marL="788988" lvl="1" indent="-514350">
              <a:defRPr/>
            </a:pPr>
            <a:r>
              <a:rPr lang="en-US" sz="2600" dirty="0" smtClean="0">
                <a:solidFill>
                  <a:schemeClr val="tx1"/>
                </a:solidFill>
              </a:rPr>
              <a:t>They encourage the members of their team to reach high and to never be satisfied with mediocrity.</a:t>
            </a:r>
          </a:p>
          <a:p>
            <a:pPr marL="274638" lvl="1" indent="0">
              <a:buNone/>
              <a:defRPr/>
            </a:pPr>
            <a:endParaRPr lang="en-US" sz="1600" dirty="0" smtClean="0">
              <a:solidFill>
                <a:schemeClr val="tx1"/>
              </a:solidFill>
            </a:endParaRPr>
          </a:p>
          <a:p>
            <a:pPr marL="274638" lvl="1" indent="0" algn="ctr">
              <a:buNone/>
              <a:defRPr/>
            </a:pPr>
            <a:r>
              <a:rPr lang="en-US" sz="2400" b="1" i="1" u="sng" dirty="0" smtClean="0">
                <a:solidFill>
                  <a:srgbClr val="A60E89"/>
                </a:solidFill>
              </a:rPr>
              <a:t>Developing a Culture of Continuous Quality &amp; Improvement</a:t>
            </a:r>
            <a:endParaRPr lang="en-US" sz="2400" b="1" i="1" u="sng" dirty="0">
              <a:solidFill>
                <a:srgbClr val="A60E89"/>
              </a:solidFill>
            </a:endParaRPr>
          </a:p>
        </p:txBody>
      </p:sp>
    </p:spTree>
    <p:extLst>
      <p:ext uri="{BB962C8B-B14F-4D97-AF65-F5344CB8AC3E}">
        <p14:creationId xmlns:p14="http://schemas.microsoft.com/office/powerpoint/2010/main" val="35550405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normAutofit/>
          </a:bodyPr>
          <a:lstStyle/>
          <a:p>
            <a:pPr eaLnBrk="1" hangingPunct="1"/>
            <a:r>
              <a:rPr lang="en-US" smtClean="0">
                <a:solidFill>
                  <a:srgbClr val="CA5E6D"/>
                </a:solidFill>
              </a:rPr>
              <a:t>Understanding the Organization</a:t>
            </a:r>
          </a:p>
        </p:txBody>
      </p:sp>
      <p:sp>
        <p:nvSpPr>
          <p:cNvPr id="3" name="Slide Number Placeholder 2"/>
          <p:cNvSpPr>
            <a:spLocks noGrp="1"/>
          </p:cNvSpPr>
          <p:nvPr>
            <p:ph type="sldNum" sz="quarter" idx="12"/>
          </p:nvPr>
        </p:nvSpPr>
        <p:spPr>
          <a:prstGeom prst="rect">
            <a:avLst/>
          </a:prstGeom>
        </p:spPr>
        <p:txBody>
          <a:bodyPr/>
          <a:lstStyle/>
          <a:p>
            <a:pPr>
              <a:defRPr/>
            </a:pPr>
            <a:fld id="{06E7A448-5019-45F7-B019-D4D958F1FDC2}" type="slidenum">
              <a:rPr lang="en-US"/>
              <a:pPr>
                <a:defRPr/>
              </a:pPr>
              <a:t>12</a:t>
            </a:fld>
            <a:endParaRPr lang="en-US"/>
          </a:p>
        </p:txBody>
      </p:sp>
      <p:sp>
        <p:nvSpPr>
          <p:cNvPr id="38916" name="Content Placeholder 3"/>
          <p:cNvSpPr>
            <a:spLocks noGrp="1"/>
          </p:cNvSpPr>
          <p:nvPr>
            <p:ph sz="quarter" idx="1"/>
          </p:nvPr>
        </p:nvSpPr>
        <p:spPr>
          <a:xfrm>
            <a:off x="301625" y="1600200"/>
            <a:ext cx="8504238" cy="4498975"/>
          </a:xfrm>
          <a:prstGeom prst="rect">
            <a:avLst/>
          </a:prstGeom>
        </p:spPr>
        <p:txBody>
          <a:bodyPr>
            <a:normAutofit lnSpcReduction="10000"/>
          </a:bodyPr>
          <a:lstStyle/>
          <a:p>
            <a:pPr>
              <a:defRPr/>
            </a:pPr>
            <a:r>
              <a:rPr lang="en-US" sz="2400" u="sng" dirty="0" smtClean="0"/>
              <a:t>Governance</a:t>
            </a:r>
            <a:r>
              <a:rPr lang="en-US" sz="2400" dirty="0" smtClean="0"/>
              <a:t>.  Rate the capability of the organization.  What is the composition in terms of professional need, diversity, and so on?  How well does the organization perform its functions, and what is the level of commitment to the mission?</a:t>
            </a:r>
          </a:p>
          <a:p>
            <a:pPr>
              <a:defRPr/>
            </a:pPr>
            <a:endParaRPr lang="en-US" sz="1200" dirty="0" smtClean="0"/>
          </a:p>
          <a:p>
            <a:pPr>
              <a:defRPr/>
            </a:pPr>
            <a:r>
              <a:rPr lang="en-US" sz="2400" u="sng" dirty="0" smtClean="0"/>
              <a:t>Management and Organization</a:t>
            </a:r>
            <a:r>
              <a:rPr lang="en-US" sz="2400" dirty="0" smtClean="0"/>
              <a:t>.  Rate the capability of leadership and senior staff.  Analyze the structure, policies, reporting systems, and guiding principles.</a:t>
            </a:r>
          </a:p>
          <a:p>
            <a:pPr>
              <a:defRPr/>
            </a:pPr>
            <a:endParaRPr lang="en-US" sz="1200" dirty="0" smtClean="0"/>
          </a:p>
          <a:p>
            <a:pPr>
              <a:defRPr/>
            </a:pPr>
            <a:r>
              <a:rPr lang="en-US" sz="2400" u="sng" dirty="0" smtClean="0"/>
              <a:t>Culture</a:t>
            </a:r>
            <a:r>
              <a:rPr lang="en-US" sz="2400" dirty="0" smtClean="0"/>
              <a:t>.  Are there organizational values and beliefs, and entrepreneurial spirit, and a commitment to outcomes?  Is there an environment where all associates, volunteers, and advisors know that their contribution is making a difference?</a:t>
            </a:r>
          </a:p>
          <a:p>
            <a:pPr eaLnBrk="1" hangingPunct="1">
              <a:defRPr/>
            </a:pPr>
            <a:endParaRPr lang="en-US" sz="2400" dirty="0" smtClean="0"/>
          </a:p>
        </p:txBody>
      </p:sp>
    </p:spTree>
    <p:extLst>
      <p:ext uri="{BB962C8B-B14F-4D97-AF65-F5344CB8AC3E}">
        <p14:creationId xmlns:p14="http://schemas.microsoft.com/office/powerpoint/2010/main" val="3531055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9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91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891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normAutofit/>
          </a:bodyPr>
          <a:lstStyle/>
          <a:p>
            <a:pPr eaLnBrk="1" hangingPunct="1"/>
            <a:r>
              <a:rPr lang="en-US" smtClean="0">
                <a:solidFill>
                  <a:srgbClr val="CA5E6D"/>
                </a:solidFill>
              </a:rPr>
              <a:t>Understanding the Organization</a:t>
            </a:r>
          </a:p>
        </p:txBody>
      </p:sp>
      <p:sp>
        <p:nvSpPr>
          <p:cNvPr id="3" name="Slide Number Placeholder 2"/>
          <p:cNvSpPr>
            <a:spLocks noGrp="1"/>
          </p:cNvSpPr>
          <p:nvPr>
            <p:ph type="sldNum" sz="quarter" idx="12"/>
          </p:nvPr>
        </p:nvSpPr>
        <p:spPr>
          <a:prstGeom prst="rect">
            <a:avLst/>
          </a:prstGeom>
        </p:spPr>
        <p:txBody>
          <a:bodyPr/>
          <a:lstStyle/>
          <a:p>
            <a:pPr>
              <a:defRPr/>
            </a:pPr>
            <a:fld id="{9A0D6443-C0FB-4CA0-BF7E-5EE76638277A}" type="slidenum">
              <a:rPr lang="en-US"/>
              <a:pPr>
                <a:defRPr/>
              </a:pPr>
              <a:t>13</a:t>
            </a:fld>
            <a:endParaRPr lang="en-US"/>
          </a:p>
        </p:txBody>
      </p:sp>
      <p:sp>
        <p:nvSpPr>
          <p:cNvPr id="39940" name="Content Placeholder 3"/>
          <p:cNvSpPr>
            <a:spLocks noGrp="1"/>
          </p:cNvSpPr>
          <p:nvPr>
            <p:ph sz="quarter" idx="1"/>
          </p:nvPr>
        </p:nvSpPr>
        <p:spPr>
          <a:xfrm>
            <a:off x="152400" y="1527175"/>
            <a:ext cx="8839200" cy="4572000"/>
          </a:xfrm>
          <a:prstGeom prst="rect">
            <a:avLst/>
          </a:prstGeom>
        </p:spPr>
        <p:txBody>
          <a:bodyPr>
            <a:normAutofit/>
          </a:bodyPr>
          <a:lstStyle/>
          <a:p>
            <a:pPr>
              <a:defRPr/>
            </a:pPr>
            <a:r>
              <a:rPr lang="en-US" sz="2400" u="sng" dirty="0" smtClean="0"/>
              <a:t>Strategic Thinking/Planning</a:t>
            </a:r>
            <a:r>
              <a:rPr lang="en-US" sz="2400" dirty="0" smtClean="0"/>
              <a:t>.  Does the organization have clarity of mission, outcomes, and strategies?  Are there marketing plans and processes for the evaluation of the organization’s effectiveness?</a:t>
            </a:r>
          </a:p>
          <a:p>
            <a:pPr>
              <a:buFont typeface="Wingdings 2" pitchFamily="18" charset="2"/>
              <a:buNone/>
              <a:defRPr/>
            </a:pPr>
            <a:endParaRPr lang="en-US" sz="1200" dirty="0" smtClean="0"/>
          </a:p>
          <a:p>
            <a:pPr>
              <a:defRPr/>
            </a:pPr>
            <a:r>
              <a:rPr lang="en-US" sz="2400" u="sng" dirty="0" smtClean="0"/>
              <a:t>Resources Development</a:t>
            </a:r>
            <a:r>
              <a:rPr lang="en-US" sz="2400" dirty="0" smtClean="0"/>
              <a:t>. Does the organization have viable fund development, reporting, and communication plans?  How good are the supplier/supporter relationships, partnership, and alliances?</a:t>
            </a:r>
          </a:p>
          <a:p>
            <a:pPr>
              <a:defRPr/>
            </a:pPr>
            <a:endParaRPr lang="en-US" sz="1200" dirty="0" smtClean="0"/>
          </a:p>
          <a:p>
            <a:pPr>
              <a:defRPr/>
            </a:pPr>
            <a:r>
              <a:rPr lang="en-US" sz="2400" u="sng" dirty="0" smtClean="0"/>
              <a:t>Financial Management and Reporting</a:t>
            </a:r>
            <a:r>
              <a:rPr lang="en-US" sz="2400" dirty="0" smtClean="0"/>
              <a:t>.  Rate the financial controls. Does the organization have an annual budget, monthly financial reports, annual or semiannual audits, adequate insurance, and timely reporting to appropriate sources?</a:t>
            </a:r>
          </a:p>
        </p:txBody>
      </p:sp>
    </p:spTree>
    <p:extLst>
      <p:ext uri="{BB962C8B-B14F-4D97-AF65-F5344CB8AC3E}">
        <p14:creationId xmlns:p14="http://schemas.microsoft.com/office/powerpoint/2010/main" val="1146127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94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94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994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0"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normAutofit/>
          </a:bodyPr>
          <a:lstStyle/>
          <a:p>
            <a:pPr eaLnBrk="1" hangingPunct="1"/>
            <a:r>
              <a:rPr lang="en-US" smtClean="0">
                <a:solidFill>
                  <a:srgbClr val="CA5E6D"/>
                </a:solidFill>
              </a:rPr>
              <a:t>Understanding the Organization</a:t>
            </a:r>
          </a:p>
        </p:txBody>
      </p:sp>
      <p:sp>
        <p:nvSpPr>
          <p:cNvPr id="3" name="Slide Number Placeholder 2"/>
          <p:cNvSpPr>
            <a:spLocks noGrp="1"/>
          </p:cNvSpPr>
          <p:nvPr>
            <p:ph type="sldNum" sz="quarter" idx="12"/>
          </p:nvPr>
        </p:nvSpPr>
        <p:spPr>
          <a:prstGeom prst="rect">
            <a:avLst/>
          </a:prstGeom>
        </p:spPr>
        <p:txBody>
          <a:bodyPr/>
          <a:lstStyle/>
          <a:p>
            <a:pPr>
              <a:defRPr/>
            </a:pPr>
            <a:fld id="{36F3A7FD-0FE7-402B-A3F7-B656E5CA7DD4}" type="slidenum">
              <a:rPr lang="en-US"/>
              <a:pPr>
                <a:defRPr/>
              </a:pPr>
              <a:t>14</a:t>
            </a:fld>
            <a:endParaRPr lang="en-US"/>
          </a:p>
        </p:txBody>
      </p:sp>
      <p:sp>
        <p:nvSpPr>
          <p:cNvPr id="40964" name="Content Placeholder 3"/>
          <p:cNvSpPr>
            <a:spLocks noGrp="1"/>
          </p:cNvSpPr>
          <p:nvPr>
            <p:ph sz="quarter" idx="1"/>
          </p:nvPr>
        </p:nvSpPr>
        <p:spPr>
          <a:xfrm>
            <a:off x="152400" y="1527175"/>
            <a:ext cx="8839200" cy="4572000"/>
          </a:xfrm>
          <a:prstGeom prst="rect">
            <a:avLst/>
          </a:prstGeom>
        </p:spPr>
        <p:txBody>
          <a:bodyPr>
            <a:normAutofit/>
          </a:bodyPr>
          <a:lstStyle/>
          <a:p>
            <a:pPr>
              <a:defRPr/>
            </a:pPr>
            <a:r>
              <a:rPr lang="en-US" u="sng" dirty="0" smtClean="0"/>
              <a:t>Marketing and Promotion</a:t>
            </a:r>
            <a:r>
              <a:rPr lang="en-US" dirty="0" smtClean="0"/>
              <a:t>.   Has the organization done a market analysis?  Is there a marketing plan, process for constituent feedback?  Are communication materials consistent with marketing plans and strategies?</a:t>
            </a:r>
          </a:p>
          <a:p>
            <a:pPr>
              <a:defRPr/>
            </a:pPr>
            <a:endParaRPr lang="en-US" sz="1000" dirty="0" smtClean="0"/>
          </a:p>
          <a:p>
            <a:pPr>
              <a:defRPr/>
            </a:pPr>
            <a:r>
              <a:rPr lang="en-US" u="sng" dirty="0" smtClean="0"/>
              <a:t>Human Resources Management</a:t>
            </a:r>
            <a:r>
              <a:rPr lang="en-US" dirty="0" smtClean="0"/>
              <a:t>. Does the organization have good operating policies, up to date task descriptions, annual performance reviews, professional development and financial support opportunities?  Are there quality orientation activities and training?</a:t>
            </a:r>
          </a:p>
          <a:p>
            <a:pPr eaLnBrk="1" hangingPunct="1">
              <a:defRPr/>
            </a:pPr>
            <a:endParaRPr lang="en-US" dirty="0" smtClean="0"/>
          </a:p>
        </p:txBody>
      </p:sp>
    </p:spTree>
    <p:extLst>
      <p:ext uri="{BB962C8B-B14F-4D97-AF65-F5344CB8AC3E}">
        <p14:creationId xmlns:p14="http://schemas.microsoft.com/office/powerpoint/2010/main" val="847379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6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96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normAutofit/>
          </a:bodyPr>
          <a:lstStyle/>
          <a:p>
            <a:pPr eaLnBrk="1" hangingPunct="1"/>
            <a:r>
              <a:rPr lang="en-US" smtClean="0">
                <a:solidFill>
                  <a:srgbClr val="CA5E6D"/>
                </a:solidFill>
              </a:rPr>
              <a:t>Understanding the Organization</a:t>
            </a:r>
          </a:p>
        </p:txBody>
      </p:sp>
      <p:sp>
        <p:nvSpPr>
          <p:cNvPr id="3" name="Slide Number Placeholder 2"/>
          <p:cNvSpPr>
            <a:spLocks noGrp="1"/>
          </p:cNvSpPr>
          <p:nvPr>
            <p:ph type="sldNum" sz="quarter" idx="12"/>
          </p:nvPr>
        </p:nvSpPr>
        <p:spPr>
          <a:prstGeom prst="rect">
            <a:avLst/>
          </a:prstGeom>
        </p:spPr>
        <p:txBody>
          <a:bodyPr/>
          <a:lstStyle/>
          <a:p>
            <a:pPr>
              <a:defRPr/>
            </a:pPr>
            <a:fld id="{54381031-5A06-454D-BA24-0958C6994864}" type="slidenum">
              <a:rPr lang="en-US"/>
              <a:pPr>
                <a:defRPr/>
              </a:pPr>
              <a:t>15</a:t>
            </a:fld>
            <a:endParaRPr lang="en-US"/>
          </a:p>
        </p:txBody>
      </p:sp>
      <p:sp>
        <p:nvSpPr>
          <p:cNvPr id="41988" name="Content Placeholder 3"/>
          <p:cNvSpPr>
            <a:spLocks noGrp="1"/>
          </p:cNvSpPr>
          <p:nvPr>
            <p:ph sz="quarter" idx="1"/>
          </p:nvPr>
        </p:nvSpPr>
        <p:spPr>
          <a:xfrm>
            <a:off x="301625" y="1676400"/>
            <a:ext cx="8504238" cy="4572000"/>
          </a:xfrm>
          <a:prstGeom prst="rect">
            <a:avLst/>
          </a:prstGeom>
        </p:spPr>
        <p:txBody>
          <a:bodyPr>
            <a:normAutofit/>
          </a:bodyPr>
          <a:lstStyle/>
          <a:p>
            <a:pPr eaLnBrk="1" hangingPunct="1">
              <a:defRPr/>
            </a:pPr>
            <a:r>
              <a:rPr lang="en-US" u="sng" dirty="0" smtClean="0"/>
              <a:t>Physical Plant and Equipment</a:t>
            </a:r>
            <a:r>
              <a:rPr lang="en-US" dirty="0" smtClean="0"/>
              <a:t>. </a:t>
            </a:r>
            <a:r>
              <a:rPr lang="en-US" sz="2800" dirty="0" smtClean="0"/>
              <a:t>Does the organization </a:t>
            </a:r>
            <a:r>
              <a:rPr lang="en-US" dirty="0" smtClean="0"/>
              <a:t>have the technology to create efficiency and effectiveness (quick access to information, rapid response, quality control, financial accountability, etc.)?</a:t>
            </a:r>
          </a:p>
          <a:p>
            <a:pPr eaLnBrk="1" hangingPunct="1">
              <a:defRPr/>
            </a:pPr>
            <a:endParaRPr lang="en-US" sz="1800" dirty="0" smtClean="0"/>
          </a:p>
          <a:p>
            <a:pPr eaLnBrk="1" hangingPunct="1">
              <a:buFont typeface="Wingdings 2" pitchFamily="18" charset="2"/>
              <a:buNone/>
              <a:defRPr/>
            </a:pPr>
            <a:r>
              <a:rPr lang="en-US" dirty="0" smtClean="0"/>
              <a:t>	Are your facilities safe and inviting to constituents, and do they facilitate a positive working environment?  Does program-related equipment exceed quality standards, and is it well maintained?</a:t>
            </a:r>
          </a:p>
          <a:p>
            <a:pPr eaLnBrk="1" hangingPunct="1">
              <a:buFont typeface="Wingdings 2" pitchFamily="18" charset="2"/>
              <a:buNone/>
              <a:defRPr/>
            </a:pPr>
            <a:endParaRPr lang="en-US" dirty="0" smtClean="0"/>
          </a:p>
        </p:txBody>
      </p:sp>
    </p:spTree>
    <p:extLst>
      <p:ext uri="{BB962C8B-B14F-4D97-AF65-F5344CB8AC3E}">
        <p14:creationId xmlns:p14="http://schemas.microsoft.com/office/powerpoint/2010/main" val="3709730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98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98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8"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cs typeface="Tunga" pitchFamily="34" charset="0"/>
              </a:rPr>
              <a:t>What do we know about adult learners?</a:t>
            </a:r>
            <a:endParaRPr lang="en-US" dirty="0"/>
          </a:p>
        </p:txBody>
      </p:sp>
      <p:sp>
        <p:nvSpPr>
          <p:cNvPr id="3" name="Content Placeholder 2"/>
          <p:cNvSpPr>
            <a:spLocks noGrp="1"/>
          </p:cNvSpPr>
          <p:nvPr>
            <p:ph sz="quarter" idx="1"/>
          </p:nvPr>
        </p:nvSpPr>
        <p:spPr/>
        <p:txBody>
          <a:bodyPr>
            <a:normAutofit/>
          </a:bodyPr>
          <a:lstStyle/>
          <a:p>
            <a:pPr marL="0" indent="0">
              <a:buNone/>
            </a:pPr>
            <a:endParaRPr lang="en-US" sz="4400" dirty="0" smtClean="0">
              <a:cs typeface="Tunga" pitchFamily="34" charset="0"/>
            </a:endParaRPr>
          </a:p>
          <a:p>
            <a:pPr marL="0" indent="0">
              <a:buNone/>
            </a:pPr>
            <a:endParaRPr lang="en-US" sz="4400" dirty="0">
              <a:cs typeface="Tunga" pitchFamily="34" charset="0"/>
            </a:endParaRPr>
          </a:p>
          <a:p>
            <a:pPr marL="0" indent="0" algn="ctr">
              <a:buNone/>
            </a:pPr>
            <a:endParaRPr lang="en-US" sz="2000" dirty="0" smtClean="0">
              <a:cs typeface="Tunga" pitchFamily="34" charset="0"/>
            </a:endParaRPr>
          </a:p>
        </p:txBody>
      </p:sp>
      <p:pic>
        <p:nvPicPr>
          <p:cNvPr id="3075" name="Picture 3" descr="C:\Users\simmonse\AppData\Local\Microsoft\Windows\Temporary Internet Files\Content.IE5\CGBIL0S8\MC900070831[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3600" y="1478541"/>
            <a:ext cx="2462543" cy="1960075"/>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C:\Users\simmonse\AppData\Local\Microsoft\Windows\Temporary Internet Files\Content.IE5\S5WEL9CA\MC90008990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4267200"/>
            <a:ext cx="3251703" cy="2161515"/>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C:\Users\simmonse\AppData\Local\Microsoft\Windows\Temporary Internet Files\Content.IE5\MZURLYPA\MC900071396[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10400" y="3146079"/>
            <a:ext cx="1721667" cy="1785042"/>
          </a:xfrm>
          <a:prstGeom prst="rect">
            <a:avLst/>
          </a:prstGeom>
          <a:noFill/>
          <a:extLst>
            <a:ext uri="{909E8E84-426E-40DD-AFC4-6F175D3DCCD1}">
              <a14:hiddenFill xmlns:a14="http://schemas.microsoft.com/office/drawing/2010/main">
                <a:solidFill>
                  <a:srgbClr val="FFFFFF"/>
                </a:solidFill>
              </a14:hiddenFill>
            </a:ext>
          </a:extLst>
        </p:spPr>
      </p:pic>
      <p:pic>
        <p:nvPicPr>
          <p:cNvPr id="3087" name="Picture 15" descr="C:\Users\simmonse\AppData\Local\Microsoft\Windows\Temporary Internet Files\Content.IE5\MZURLYPA\MC900071131[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04103" y="4400270"/>
            <a:ext cx="3991069" cy="2047592"/>
          </a:xfrm>
          <a:prstGeom prst="rect">
            <a:avLst/>
          </a:prstGeom>
          <a:noFill/>
          <a:extLst>
            <a:ext uri="{909E8E84-426E-40DD-AFC4-6F175D3DCCD1}">
              <a14:hiddenFill xmlns:a14="http://schemas.microsoft.com/office/drawing/2010/main">
                <a:solidFill>
                  <a:srgbClr val="FFFFFF"/>
                </a:solidFill>
              </a14:hiddenFill>
            </a:ext>
          </a:extLst>
        </p:spPr>
      </p:pic>
      <p:pic>
        <p:nvPicPr>
          <p:cNvPr id="3089" name="Picture 17" descr="C:\Users\simmonse\AppData\Local\Microsoft\Windows\Temporary Internet Files\Content.IE5\MZURLYPA\MC900053929[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6738" y="1167556"/>
            <a:ext cx="2627050" cy="2271800"/>
          </a:xfrm>
          <a:prstGeom prst="rect">
            <a:avLst/>
          </a:prstGeom>
          <a:noFill/>
          <a:extLst>
            <a:ext uri="{909E8E84-426E-40DD-AFC4-6F175D3DCCD1}">
              <a14:hiddenFill xmlns:a14="http://schemas.microsoft.com/office/drawing/2010/main">
                <a:solidFill>
                  <a:srgbClr val="FFFFFF"/>
                </a:solidFill>
              </a14:hiddenFill>
            </a:ext>
          </a:extLst>
        </p:spPr>
      </p:pic>
      <p:pic>
        <p:nvPicPr>
          <p:cNvPr id="3092" name="Picture 20" descr="C:\Users\simmonse\AppData\Local\Microsoft\Windows\Temporary Internet Files\Content.IE5\S5WEL9CA\MP900382650[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37329" y="5228847"/>
            <a:ext cx="1534056" cy="1095754"/>
          </a:xfrm>
          <a:prstGeom prst="rect">
            <a:avLst/>
          </a:prstGeom>
          <a:noFill/>
          <a:extLst>
            <a:ext uri="{909E8E84-426E-40DD-AFC4-6F175D3DCCD1}">
              <a14:hiddenFill xmlns:a14="http://schemas.microsoft.com/office/drawing/2010/main">
                <a:solidFill>
                  <a:srgbClr val="FFFFFF"/>
                </a:solidFill>
              </a14:hiddenFill>
            </a:ext>
          </a:extLst>
        </p:spPr>
      </p:pic>
      <p:pic>
        <p:nvPicPr>
          <p:cNvPr id="3095" name="Picture 23" descr="C:\Users\simmonse\AppData\Local\Microsoft\Windows\Temporary Internet Files\Content.IE5\A7SNP0PF\MC900197753[1].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080551" y="1586122"/>
            <a:ext cx="2590800" cy="1559958"/>
          </a:xfrm>
          <a:prstGeom prst="rect">
            <a:avLst/>
          </a:prstGeom>
          <a:noFill/>
          <a:extLst>
            <a:ext uri="{909E8E84-426E-40DD-AFC4-6F175D3DCCD1}">
              <a14:hiddenFill xmlns:a14="http://schemas.microsoft.com/office/drawing/2010/main">
                <a:solidFill>
                  <a:srgbClr val="FFFFFF"/>
                </a:solidFill>
              </a14:hiddenFill>
            </a:ext>
          </a:extLst>
        </p:spPr>
      </p:pic>
      <p:pic>
        <p:nvPicPr>
          <p:cNvPr id="3097" name="Picture 25" descr="C:\Users\simmonse\AppData\Local\Microsoft\Windows\Temporary Internet Files\Content.IE5\MZURLYPA\MC900233085[1].wm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93092" y="3362321"/>
            <a:ext cx="6541107" cy="1006136"/>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658567F4-695F-4303-9D3F-4B8D70D321D7}" type="slidenum">
              <a:rPr lang="en-US" smtClean="0"/>
              <a:t>16</a:t>
            </a:fld>
            <a:endParaRPr lang="en-US"/>
          </a:p>
        </p:txBody>
      </p:sp>
    </p:spTree>
    <p:extLst>
      <p:ext uri="{BB962C8B-B14F-4D97-AF65-F5344CB8AC3E}">
        <p14:creationId xmlns:p14="http://schemas.microsoft.com/office/powerpoint/2010/main" val="27790093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9" name="AutoShape 2"/>
          <p:cNvSpPr>
            <a:spLocks noGrp="1" noChangeArrowheads="1"/>
          </p:cNvSpPr>
          <p:nvPr>
            <p:ph type="title"/>
          </p:nvPr>
        </p:nvSpPr>
        <p:spPr/>
        <p:txBody>
          <a:bodyPr>
            <a:normAutofit/>
          </a:bodyPr>
          <a:lstStyle/>
          <a:p>
            <a:r>
              <a:rPr lang="en-US" dirty="0" smtClean="0">
                <a:cs typeface="Tunga" pitchFamily="34" charset="0"/>
              </a:rPr>
              <a:t>Andragogy: Adult Learning</a:t>
            </a:r>
          </a:p>
        </p:txBody>
      </p:sp>
      <p:sp>
        <p:nvSpPr>
          <p:cNvPr id="2" name="Slide Number Placeholder 1"/>
          <p:cNvSpPr>
            <a:spLocks noGrp="1"/>
          </p:cNvSpPr>
          <p:nvPr>
            <p:ph type="sldNum" sz="quarter" idx="12"/>
          </p:nvPr>
        </p:nvSpPr>
        <p:spPr/>
        <p:txBody>
          <a:bodyPr/>
          <a:lstStyle/>
          <a:p>
            <a:pPr>
              <a:defRPr/>
            </a:pPr>
            <a:fld id="{7ABE71DB-36C8-45BB-8C80-B1B0E412EA26}" type="slidenum">
              <a:rPr lang="en-US" smtClean="0"/>
              <a:pPr>
                <a:defRPr/>
              </a:pPr>
              <a:t>17</a:t>
            </a:fld>
            <a:endParaRPr lang="en-US"/>
          </a:p>
        </p:txBody>
      </p:sp>
      <p:sp>
        <p:nvSpPr>
          <p:cNvPr id="34819" name="Rectangle 3"/>
          <p:cNvSpPr>
            <a:spLocks noGrp="1" noChangeArrowheads="1"/>
          </p:cNvSpPr>
          <p:nvPr>
            <p:ph sz="quarter" idx="1"/>
          </p:nvPr>
        </p:nvSpPr>
        <p:spPr>
          <a:xfrm>
            <a:off x="301752" y="1676400"/>
            <a:ext cx="8503920" cy="4422648"/>
          </a:xfrm>
        </p:spPr>
        <p:txBody>
          <a:bodyPr>
            <a:normAutofit/>
          </a:bodyPr>
          <a:lstStyle/>
          <a:p>
            <a:pPr marL="533400" indent="-533400" fontAlgn="auto">
              <a:lnSpc>
                <a:spcPct val="80000"/>
              </a:lnSpc>
              <a:spcAft>
                <a:spcPts val="0"/>
              </a:spcAft>
              <a:buClr>
                <a:schemeClr val="accent5"/>
              </a:buClr>
              <a:buFont typeface="Wingdings" pitchFamily="2" charset="2"/>
              <a:buNone/>
              <a:defRPr/>
            </a:pPr>
            <a:r>
              <a:rPr lang="en-US" sz="2800" dirty="0"/>
              <a:t>Adult Learners:</a:t>
            </a:r>
          </a:p>
          <a:p>
            <a:pPr marL="533400" indent="-533400" fontAlgn="auto">
              <a:lnSpc>
                <a:spcPct val="80000"/>
              </a:lnSpc>
              <a:spcAft>
                <a:spcPts val="0"/>
              </a:spcAft>
              <a:buClr>
                <a:schemeClr val="accent5"/>
              </a:buClr>
              <a:buFont typeface="Wingdings" pitchFamily="2" charset="2"/>
              <a:buNone/>
              <a:defRPr/>
            </a:pPr>
            <a:endParaRPr lang="en-US" sz="1600" dirty="0"/>
          </a:p>
          <a:p>
            <a:pPr marL="533400" indent="-533400" fontAlgn="auto">
              <a:lnSpc>
                <a:spcPct val="80000"/>
              </a:lnSpc>
              <a:spcAft>
                <a:spcPts val="0"/>
              </a:spcAft>
              <a:buClr>
                <a:schemeClr val="accent5"/>
              </a:buClr>
              <a:buFont typeface="Wingdings" pitchFamily="2" charset="2"/>
              <a:buAutoNum type="arabicPeriod"/>
              <a:defRPr/>
            </a:pPr>
            <a:r>
              <a:rPr lang="en-US" sz="2800" dirty="0"/>
              <a:t>Motivated to learn as they experience needs and interests that learning will satisfy</a:t>
            </a:r>
          </a:p>
          <a:p>
            <a:pPr marL="533400" indent="-533400" fontAlgn="auto">
              <a:lnSpc>
                <a:spcPct val="80000"/>
              </a:lnSpc>
              <a:spcAft>
                <a:spcPts val="0"/>
              </a:spcAft>
              <a:buClr>
                <a:schemeClr val="accent5"/>
              </a:buClr>
              <a:buFont typeface="Wingdings" pitchFamily="2" charset="2"/>
              <a:buAutoNum type="arabicPeriod"/>
              <a:defRPr/>
            </a:pPr>
            <a:endParaRPr lang="en-US" sz="800" dirty="0"/>
          </a:p>
          <a:p>
            <a:pPr marL="533400" indent="-533400" fontAlgn="auto">
              <a:lnSpc>
                <a:spcPct val="80000"/>
              </a:lnSpc>
              <a:spcAft>
                <a:spcPts val="0"/>
              </a:spcAft>
              <a:buClr>
                <a:schemeClr val="accent5"/>
              </a:buClr>
              <a:buFont typeface="Wingdings" pitchFamily="2" charset="2"/>
              <a:buAutoNum type="arabicPeriod"/>
              <a:defRPr/>
            </a:pPr>
            <a:r>
              <a:rPr lang="en-US" sz="2800" dirty="0"/>
              <a:t>Orientation to learning is life-centered</a:t>
            </a:r>
          </a:p>
          <a:p>
            <a:pPr marL="533400" indent="-533400" fontAlgn="auto">
              <a:lnSpc>
                <a:spcPct val="80000"/>
              </a:lnSpc>
              <a:spcAft>
                <a:spcPts val="0"/>
              </a:spcAft>
              <a:buClr>
                <a:schemeClr val="accent5"/>
              </a:buClr>
              <a:buFont typeface="Wingdings" pitchFamily="2" charset="2"/>
              <a:buAutoNum type="arabicPeriod"/>
              <a:defRPr/>
            </a:pPr>
            <a:endParaRPr lang="en-US" sz="900" dirty="0"/>
          </a:p>
          <a:p>
            <a:pPr marL="533400" indent="-533400" fontAlgn="auto">
              <a:lnSpc>
                <a:spcPct val="80000"/>
              </a:lnSpc>
              <a:spcAft>
                <a:spcPts val="0"/>
              </a:spcAft>
              <a:buClr>
                <a:schemeClr val="accent5"/>
              </a:buClr>
              <a:buFont typeface="Wingdings" pitchFamily="2" charset="2"/>
              <a:buAutoNum type="arabicPeriod"/>
              <a:defRPr/>
            </a:pPr>
            <a:r>
              <a:rPr lang="en-US" sz="2800" dirty="0"/>
              <a:t>Have experience as their richest resource</a:t>
            </a:r>
          </a:p>
          <a:p>
            <a:pPr marL="533400" indent="-533400" fontAlgn="auto">
              <a:lnSpc>
                <a:spcPct val="80000"/>
              </a:lnSpc>
              <a:spcAft>
                <a:spcPts val="0"/>
              </a:spcAft>
              <a:buClr>
                <a:schemeClr val="accent5"/>
              </a:buClr>
              <a:buFont typeface="Wingdings" pitchFamily="2" charset="2"/>
              <a:buAutoNum type="arabicPeriod"/>
              <a:defRPr/>
            </a:pPr>
            <a:endParaRPr lang="en-US" sz="900" dirty="0"/>
          </a:p>
          <a:p>
            <a:pPr marL="533400" indent="-533400" fontAlgn="auto">
              <a:lnSpc>
                <a:spcPct val="80000"/>
              </a:lnSpc>
              <a:spcAft>
                <a:spcPts val="0"/>
              </a:spcAft>
              <a:buClr>
                <a:schemeClr val="accent5"/>
              </a:buClr>
              <a:buFont typeface="Wingdings" pitchFamily="2" charset="2"/>
              <a:buAutoNum type="arabicPeriod"/>
              <a:defRPr/>
            </a:pPr>
            <a:r>
              <a:rPr lang="en-US" sz="2800" dirty="0"/>
              <a:t>Have a deep need to be self-directing</a:t>
            </a:r>
          </a:p>
          <a:p>
            <a:pPr marL="533400" indent="-533400" fontAlgn="auto">
              <a:lnSpc>
                <a:spcPct val="80000"/>
              </a:lnSpc>
              <a:spcAft>
                <a:spcPts val="0"/>
              </a:spcAft>
              <a:buClr>
                <a:schemeClr val="accent5"/>
              </a:buClr>
              <a:buFont typeface="Wingdings" pitchFamily="2" charset="2"/>
              <a:buAutoNum type="arabicPeriod"/>
              <a:defRPr/>
            </a:pPr>
            <a:endParaRPr lang="en-US" sz="900" dirty="0"/>
          </a:p>
          <a:p>
            <a:pPr marL="533400" indent="-533400" fontAlgn="auto">
              <a:lnSpc>
                <a:spcPct val="80000"/>
              </a:lnSpc>
              <a:spcAft>
                <a:spcPts val="0"/>
              </a:spcAft>
              <a:buClr>
                <a:schemeClr val="accent5"/>
              </a:buClr>
              <a:buFont typeface="Wingdings" pitchFamily="2" charset="2"/>
              <a:buAutoNum type="arabicPeriod"/>
              <a:defRPr/>
            </a:pPr>
            <a:r>
              <a:rPr lang="en-US" sz="2800" dirty="0"/>
              <a:t>Have individual differences that increase with age </a:t>
            </a:r>
          </a:p>
        </p:txBody>
      </p:sp>
    </p:spTree>
    <p:extLst>
      <p:ext uri="{BB962C8B-B14F-4D97-AF65-F5344CB8AC3E}">
        <p14:creationId xmlns:p14="http://schemas.microsoft.com/office/powerpoint/2010/main" val="33139155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animEffect transition="in" filter="fade">
                                      <p:cBhvr>
                                        <p:cTn id="7" dur="1000"/>
                                        <p:tgtEl>
                                          <p:spTgt spid="34819">
                                            <p:txEl>
                                              <p:pRg st="0" end="0"/>
                                            </p:txEl>
                                          </p:spTgt>
                                        </p:tgtEl>
                                      </p:cBhvr>
                                    </p:animEffect>
                                    <p:anim calcmode="lin" valueType="num">
                                      <p:cBhvr>
                                        <p:cTn id="8" dur="1000" fill="hold"/>
                                        <p:tgtEl>
                                          <p:spTgt spid="3481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481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4819">
                                            <p:txEl>
                                              <p:pRg st="2" end="2"/>
                                            </p:txEl>
                                          </p:spTgt>
                                        </p:tgtEl>
                                        <p:attrNameLst>
                                          <p:attrName>style.visibility</p:attrName>
                                        </p:attrNameLst>
                                      </p:cBhvr>
                                      <p:to>
                                        <p:strVal val="visible"/>
                                      </p:to>
                                    </p:set>
                                    <p:animEffect transition="in" filter="fade">
                                      <p:cBhvr>
                                        <p:cTn id="14" dur="1000"/>
                                        <p:tgtEl>
                                          <p:spTgt spid="34819">
                                            <p:txEl>
                                              <p:pRg st="2" end="2"/>
                                            </p:txEl>
                                          </p:spTgt>
                                        </p:tgtEl>
                                      </p:cBhvr>
                                    </p:animEffect>
                                    <p:anim calcmode="lin" valueType="num">
                                      <p:cBhvr>
                                        <p:cTn id="15" dur="1000" fill="hold"/>
                                        <p:tgtEl>
                                          <p:spTgt spid="34819">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481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4819">
                                            <p:txEl>
                                              <p:pRg st="4" end="4"/>
                                            </p:txEl>
                                          </p:spTgt>
                                        </p:tgtEl>
                                        <p:attrNameLst>
                                          <p:attrName>style.visibility</p:attrName>
                                        </p:attrNameLst>
                                      </p:cBhvr>
                                      <p:to>
                                        <p:strVal val="visible"/>
                                      </p:to>
                                    </p:set>
                                    <p:animEffect transition="in" filter="fade">
                                      <p:cBhvr>
                                        <p:cTn id="21" dur="1000"/>
                                        <p:tgtEl>
                                          <p:spTgt spid="34819">
                                            <p:txEl>
                                              <p:pRg st="4" end="4"/>
                                            </p:txEl>
                                          </p:spTgt>
                                        </p:tgtEl>
                                      </p:cBhvr>
                                    </p:animEffect>
                                    <p:anim calcmode="lin" valueType="num">
                                      <p:cBhvr>
                                        <p:cTn id="22" dur="1000" fill="hold"/>
                                        <p:tgtEl>
                                          <p:spTgt spid="34819">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481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4819">
                                            <p:txEl>
                                              <p:pRg st="6" end="6"/>
                                            </p:txEl>
                                          </p:spTgt>
                                        </p:tgtEl>
                                        <p:attrNameLst>
                                          <p:attrName>style.visibility</p:attrName>
                                        </p:attrNameLst>
                                      </p:cBhvr>
                                      <p:to>
                                        <p:strVal val="visible"/>
                                      </p:to>
                                    </p:set>
                                    <p:animEffect transition="in" filter="fade">
                                      <p:cBhvr>
                                        <p:cTn id="28" dur="1000"/>
                                        <p:tgtEl>
                                          <p:spTgt spid="34819">
                                            <p:txEl>
                                              <p:pRg st="6" end="6"/>
                                            </p:txEl>
                                          </p:spTgt>
                                        </p:tgtEl>
                                      </p:cBhvr>
                                    </p:animEffect>
                                    <p:anim calcmode="lin" valueType="num">
                                      <p:cBhvr>
                                        <p:cTn id="29" dur="1000" fill="hold"/>
                                        <p:tgtEl>
                                          <p:spTgt spid="34819">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4819">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4819">
                                            <p:txEl>
                                              <p:pRg st="8" end="8"/>
                                            </p:txEl>
                                          </p:spTgt>
                                        </p:tgtEl>
                                        <p:attrNameLst>
                                          <p:attrName>style.visibility</p:attrName>
                                        </p:attrNameLst>
                                      </p:cBhvr>
                                      <p:to>
                                        <p:strVal val="visible"/>
                                      </p:to>
                                    </p:set>
                                    <p:animEffect transition="in" filter="fade">
                                      <p:cBhvr>
                                        <p:cTn id="35" dur="1000"/>
                                        <p:tgtEl>
                                          <p:spTgt spid="34819">
                                            <p:txEl>
                                              <p:pRg st="8" end="8"/>
                                            </p:txEl>
                                          </p:spTgt>
                                        </p:tgtEl>
                                      </p:cBhvr>
                                    </p:animEffect>
                                    <p:anim calcmode="lin" valueType="num">
                                      <p:cBhvr>
                                        <p:cTn id="36" dur="1000" fill="hold"/>
                                        <p:tgtEl>
                                          <p:spTgt spid="34819">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34819">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4819">
                                            <p:txEl>
                                              <p:pRg st="10" end="10"/>
                                            </p:txEl>
                                          </p:spTgt>
                                        </p:tgtEl>
                                        <p:attrNameLst>
                                          <p:attrName>style.visibility</p:attrName>
                                        </p:attrNameLst>
                                      </p:cBhvr>
                                      <p:to>
                                        <p:strVal val="visible"/>
                                      </p:to>
                                    </p:set>
                                    <p:animEffect transition="in" filter="fade">
                                      <p:cBhvr>
                                        <p:cTn id="42" dur="1000"/>
                                        <p:tgtEl>
                                          <p:spTgt spid="34819">
                                            <p:txEl>
                                              <p:pRg st="10" end="10"/>
                                            </p:txEl>
                                          </p:spTgt>
                                        </p:tgtEl>
                                      </p:cBhvr>
                                    </p:animEffect>
                                    <p:anim calcmode="lin" valueType="num">
                                      <p:cBhvr>
                                        <p:cTn id="43" dur="1000" fill="hold"/>
                                        <p:tgtEl>
                                          <p:spTgt spid="34819">
                                            <p:txEl>
                                              <p:pRg st="10" end="10"/>
                                            </p:txEl>
                                          </p:spTgt>
                                        </p:tgtEl>
                                        <p:attrNameLst>
                                          <p:attrName>ppt_x</p:attrName>
                                        </p:attrNameLst>
                                      </p:cBhvr>
                                      <p:tavLst>
                                        <p:tav tm="0">
                                          <p:val>
                                            <p:strVal val="#ppt_x"/>
                                          </p:val>
                                        </p:tav>
                                        <p:tav tm="100000">
                                          <p:val>
                                            <p:strVal val="#ppt_x"/>
                                          </p:val>
                                        </p:tav>
                                      </p:tavLst>
                                    </p:anim>
                                    <p:anim calcmode="lin" valueType="num">
                                      <p:cBhvr>
                                        <p:cTn id="44" dur="1000" fill="hold"/>
                                        <p:tgtEl>
                                          <p:spTgt spid="34819">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3" name="AutoShape 2"/>
          <p:cNvSpPr>
            <a:spLocks noGrp="1" noChangeArrowheads="1"/>
          </p:cNvSpPr>
          <p:nvPr>
            <p:ph type="title"/>
          </p:nvPr>
        </p:nvSpPr>
        <p:spPr/>
        <p:txBody>
          <a:bodyPr>
            <a:normAutofit fontScale="90000"/>
          </a:bodyPr>
          <a:lstStyle/>
          <a:p>
            <a:r>
              <a:rPr lang="en-US" sz="3200" smtClean="0">
                <a:cs typeface="Tunga" pitchFamily="34" charset="0"/>
              </a:rPr>
              <a:t>Andragogical Model: Factors for Teaching and Learning</a:t>
            </a:r>
          </a:p>
        </p:txBody>
      </p:sp>
      <p:sp>
        <p:nvSpPr>
          <p:cNvPr id="2" name="Slide Number Placeholder 1"/>
          <p:cNvSpPr>
            <a:spLocks noGrp="1"/>
          </p:cNvSpPr>
          <p:nvPr>
            <p:ph type="sldNum" sz="quarter" idx="12"/>
          </p:nvPr>
        </p:nvSpPr>
        <p:spPr/>
        <p:txBody>
          <a:bodyPr/>
          <a:lstStyle/>
          <a:p>
            <a:pPr>
              <a:defRPr/>
            </a:pPr>
            <a:fld id="{7ABE71DB-36C8-45BB-8C80-B1B0E412EA26}" type="slidenum">
              <a:rPr lang="en-US" smtClean="0"/>
              <a:pPr>
                <a:defRPr/>
              </a:pPr>
              <a:t>18</a:t>
            </a:fld>
            <a:endParaRPr lang="en-US"/>
          </a:p>
        </p:txBody>
      </p:sp>
      <p:sp>
        <p:nvSpPr>
          <p:cNvPr id="35843" name="Rectangle 3"/>
          <p:cNvSpPr>
            <a:spLocks noGrp="1" noChangeArrowheads="1"/>
          </p:cNvSpPr>
          <p:nvPr>
            <p:ph sz="quarter" idx="1"/>
          </p:nvPr>
        </p:nvSpPr>
        <p:spPr/>
        <p:txBody>
          <a:bodyPr>
            <a:noAutofit/>
          </a:bodyPr>
          <a:lstStyle/>
          <a:p>
            <a:pPr marL="533400" indent="-533400" fontAlgn="auto">
              <a:lnSpc>
                <a:spcPct val="80000"/>
              </a:lnSpc>
              <a:spcAft>
                <a:spcPts val="0"/>
              </a:spcAft>
              <a:buClr>
                <a:schemeClr val="accent5"/>
              </a:buClr>
              <a:buFont typeface="Wingdings" pitchFamily="2" charset="2"/>
              <a:buAutoNum type="arabicPeriod"/>
              <a:defRPr/>
            </a:pPr>
            <a:r>
              <a:rPr lang="en-US" sz="2400" dirty="0"/>
              <a:t>Adults need to know why they need to learn something before undertaking to learn it.</a:t>
            </a:r>
          </a:p>
          <a:p>
            <a:pPr marL="533400" indent="-533400" fontAlgn="auto">
              <a:lnSpc>
                <a:spcPct val="80000"/>
              </a:lnSpc>
              <a:spcAft>
                <a:spcPts val="0"/>
              </a:spcAft>
              <a:buClr>
                <a:schemeClr val="accent5"/>
              </a:buClr>
              <a:buFont typeface="Wingdings" pitchFamily="2" charset="2"/>
              <a:buAutoNum type="arabicPeriod"/>
              <a:defRPr/>
            </a:pPr>
            <a:endParaRPr lang="en-US" sz="900" dirty="0"/>
          </a:p>
          <a:p>
            <a:pPr marL="533400" indent="-533400" fontAlgn="auto">
              <a:lnSpc>
                <a:spcPct val="80000"/>
              </a:lnSpc>
              <a:spcAft>
                <a:spcPts val="0"/>
              </a:spcAft>
              <a:buClr>
                <a:schemeClr val="accent5"/>
              </a:buClr>
              <a:buFont typeface="Wingdings" pitchFamily="2" charset="2"/>
              <a:buAutoNum type="arabicPeriod"/>
              <a:defRPr/>
            </a:pPr>
            <a:r>
              <a:rPr lang="en-US" sz="2400" dirty="0"/>
              <a:t>Adults have a self-concept of being responsible for their own decisions, for their own lives.</a:t>
            </a:r>
          </a:p>
          <a:p>
            <a:pPr marL="533400" indent="-533400" fontAlgn="auto">
              <a:lnSpc>
                <a:spcPct val="80000"/>
              </a:lnSpc>
              <a:spcAft>
                <a:spcPts val="0"/>
              </a:spcAft>
              <a:buClr>
                <a:schemeClr val="accent5"/>
              </a:buClr>
              <a:buFont typeface="Wingdings" pitchFamily="2" charset="2"/>
              <a:buAutoNum type="arabicPeriod"/>
              <a:defRPr/>
            </a:pPr>
            <a:endParaRPr lang="en-US" sz="900" dirty="0"/>
          </a:p>
          <a:p>
            <a:pPr marL="533400" indent="-533400" fontAlgn="auto">
              <a:lnSpc>
                <a:spcPct val="80000"/>
              </a:lnSpc>
              <a:spcAft>
                <a:spcPts val="0"/>
              </a:spcAft>
              <a:buClr>
                <a:schemeClr val="accent5"/>
              </a:buClr>
              <a:buFont typeface="Wingdings" pitchFamily="2" charset="2"/>
              <a:buAutoNum type="arabicPeriod"/>
              <a:defRPr/>
            </a:pPr>
            <a:r>
              <a:rPr lang="en-US" sz="2400" dirty="0"/>
              <a:t>Adults come into the educational activity with both a greater volume and a different quality of experience from youths</a:t>
            </a:r>
            <a:r>
              <a:rPr lang="en-US" sz="2400" dirty="0" smtClean="0"/>
              <a:t>.</a:t>
            </a:r>
          </a:p>
          <a:p>
            <a:pPr marL="533400" indent="-533400" fontAlgn="auto">
              <a:lnSpc>
                <a:spcPct val="80000"/>
              </a:lnSpc>
              <a:spcAft>
                <a:spcPts val="0"/>
              </a:spcAft>
              <a:buClr>
                <a:schemeClr val="accent5"/>
              </a:buClr>
              <a:buFont typeface="Wingdings" pitchFamily="2" charset="2"/>
              <a:buAutoNum type="arabicPeriod"/>
              <a:defRPr/>
            </a:pPr>
            <a:endParaRPr lang="en-US" sz="900" dirty="0"/>
          </a:p>
          <a:p>
            <a:pPr marL="533400" indent="-533400" fontAlgn="auto">
              <a:lnSpc>
                <a:spcPct val="80000"/>
              </a:lnSpc>
              <a:spcAft>
                <a:spcPts val="0"/>
              </a:spcAft>
              <a:buClr>
                <a:schemeClr val="accent5"/>
              </a:buClr>
              <a:buFont typeface="Wingdings" pitchFamily="2" charset="2"/>
              <a:buAutoNum type="arabicPeriod"/>
              <a:defRPr/>
            </a:pPr>
            <a:r>
              <a:rPr lang="en-US" sz="2400" dirty="0"/>
              <a:t>Adults </a:t>
            </a:r>
            <a:r>
              <a:rPr lang="en-US" sz="2400" dirty="0" smtClean="0"/>
              <a:t>come </a:t>
            </a:r>
            <a:r>
              <a:rPr lang="en-US" sz="2400" dirty="0"/>
              <a:t>ready to learn those things they need to know and be able to do in order to cope effectively with their real-life situations.</a:t>
            </a:r>
          </a:p>
          <a:p>
            <a:pPr marL="533400" indent="-533400" fontAlgn="auto">
              <a:lnSpc>
                <a:spcPct val="80000"/>
              </a:lnSpc>
              <a:spcAft>
                <a:spcPts val="0"/>
              </a:spcAft>
              <a:buClr>
                <a:schemeClr val="accent5"/>
              </a:buClr>
              <a:buFont typeface="Wingdings" pitchFamily="2" charset="2"/>
              <a:buAutoNum type="arabicPeriod"/>
              <a:defRPr/>
            </a:pPr>
            <a:endParaRPr lang="en-US" sz="900" dirty="0"/>
          </a:p>
          <a:p>
            <a:pPr marL="533400" indent="-533400" fontAlgn="auto">
              <a:lnSpc>
                <a:spcPct val="80000"/>
              </a:lnSpc>
              <a:spcAft>
                <a:spcPts val="0"/>
              </a:spcAft>
              <a:buClr>
                <a:schemeClr val="accent5"/>
              </a:buClr>
              <a:buFont typeface="Wingdings" pitchFamily="2" charset="2"/>
              <a:buAutoNum type="arabicPeriod"/>
              <a:defRPr/>
            </a:pPr>
            <a:r>
              <a:rPr lang="en-US" sz="2400" dirty="0"/>
              <a:t>Adults are life-centered (or task-centered or problem-centered) in their orientation to learning.</a:t>
            </a:r>
          </a:p>
          <a:p>
            <a:pPr marL="533400" indent="-533400" fontAlgn="auto">
              <a:lnSpc>
                <a:spcPct val="80000"/>
              </a:lnSpc>
              <a:spcAft>
                <a:spcPts val="0"/>
              </a:spcAft>
              <a:buClr>
                <a:schemeClr val="accent5"/>
              </a:buClr>
              <a:buFont typeface="Wingdings" pitchFamily="2" charset="2"/>
              <a:buAutoNum type="arabicPeriod"/>
              <a:defRPr/>
            </a:pPr>
            <a:endParaRPr lang="en-US" sz="1000" dirty="0"/>
          </a:p>
          <a:p>
            <a:pPr marL="533400" indent="-533400" fontAlgn="auto">
              <a:lnSpc>
                <a:spcPct val="80000"/>
              </a:lnSpc>
              <a:spcAft>
                <a:spcPts val="0"/>
              </a:spcAft>
              <a:buClr>
                <a:schemeClr val="accent5"/>
              </a:buClr>
              <a:buFont typeface="Wingdings" pitchFamily="2" charset="2"/>
              <a:buAutoNum type="arabicPeriod"/>
              <a:defRPr/>
            </a:pPr>
            <a:r>
              <a:rPr lang="en-US" sz="2400" dirty="0"/>
              <a:t>Adult learners, while responsive to some external motivators, respond best to internal pressures.</a:t>
            </a:r>
          </a:p>
        </p:txBody>
      </p:sp>
    </p:spTree>
    <p:extLst>
      <p:ext uri="{BB962C8B-B14F-4D97-AF65-F5344CB8AC3E}">
        <p14:creationId xmlns:p14="http://schemas.microsoft.com/office/powerpoint/2010/main" val="4444668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animEffect transition="in" filter="fade">
                                      <p:cBhvr>
                                        <p:cTn id="7" dur="1000"/>
                                        <p:tgtEl>
                                          <p:spTgt spid="35843">
                                            <p:txEl>
                                              <p:pRg st="0" end="0"/>
                                            </p:txEl>
                                          </p:spTgt>
                                        </p:tgtEl>
                                      </p:cBhvr>
                                    </p:animEffect>
                                    <p:anim calcmode="lin" valueType="num">
                                      <p:cBhvr>
                                        <p:cTn id="8" dur="1000" fill="hold"/>
                                        <p:tgtEl>
                                          <p:spTgt spid="3584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584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5843">
                                            <p:txEl>
                                              <p:pRg st="2" end="2"/>
                                            </p:txEl>
                                          </p:spTgt>
                                        </p:tgtEl>
                                        <p:attrNameLst>
                                          <p:attrName>style.visibility</p:attrName>
                                        </p:attrNameLst>
                                      </p:cBhvr>
                                      <p:to>
                                        <p:strVal val="visible"/>
                                      </p:to>
                                    </p:set>
                                    <p:animEffect transition="in" filter="fade">
                                      <p:cBhvr>
                                        <p:cTn id="14" dur="1000"/>
                                        <p:tgtEl>
                                          <p:spTgt spid="35843">
                                            <p:txEl>
                                              <p:pRg st="2" end="2"/>
                                            </p:txEl>
                                          </p:spTgt>
                                        </p:tgtEl>
                                      </p:cBhvr>
                                    </p:animEffect>
                                    <p:anim calcmode="lin" valueType="num">
                                      <p:cBhvr>
                                        <p:cTn id="15" dur="1000" fill="hold"/>
                                        <p:tgtEl>
                                          <p:spTgt spid="3584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584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5843">
                                            <p:txEl>
                                              <p:pRg st="4" end="4"/>
                                            </p:txEl>
                                          </p:spTgt>
                                        </p:tgtEl>
                                        <p:attrNameLst>
                                          <p:attrName>style.visibility</p:attrName>
                                        </p:attrNameLst>
                                      </p:cBhvr>
                                      <p:to>
                                        <p:strVal val="visible"/>
                                      </p:to>
                                    </p:set>
                                    <p:animEffect transition="in" filter="fade">
                                      <p:cBhvr>
                                        <p:cTn id="21" dur="1000"/>
                                        <p:tgtEl>
                                          <p:spTgt spid="35843">
                                            <p:txEl>
                                              <p:pRg st="4" end="4"/>
                                            </p:txEl>
                                          </p:spTgt>
                                        </p:tgtEl>
                                      </p:cBhvr>
                                    </p:animEffect>
                                    <p:anim calcmode="lin" valueType="num">
                                      <p:cBhvr>
                                        <p:cTn id="22" dur="1000" fill="hold"/>
                                        <p:tgtEl>
                                          <p:spTgt spid="3584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584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5843">
                                            <p:txEl>
                                              <p:pRg st="6" end="6"/>
                                            </p:txEl>
                                          </p:spTgt>
                                        </p:tgtEl>
                                        <p:attrNameLst>
                                          <p:attrName>style.visibility</p:attrName>
                                        </p:attrNameLst>
                                      </p:cBhvr>
                                      <p:to>
                                        <p:strVal val="visible"/>
                                      </p:to>
                                    </p:set>
                                    <p:animEffect transition="in" filter="fade">
                                      <p:cBhvr>
                                        <p:cTn id="28" dur="1000"/>
                                        <p:tgtEl>
                                          <p:spTgt spid="35843">
                                            <p:txEl>
                                              <p:pRg st="6" end="6"/>
                                            </p:txEl>
                                          </p:spTgt>
                                        </p:tgtEl>
                                      </p:cBhvr>
                                    </p:animEffect>
                                    <p:anim calcmode="lin" valueType="num">
                                      <p:cBhvr>
                                        <p:cTn id="29" dur="1000" fill="hold"/>
                                        <p:tgtEl>
                                          <p:spTgt spid="3584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584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5843">
                                            <p:txEl>
                                              <p:pRg st="8" end="8"/>
                                            </p:txEl>
                                          </p:spTgt>
                                        </p:tgtEl>
                                        <p:attrNameLst>
                                          <p:attrName>style.visibility</p:attrName>
                                        </p:attrNameLst>
                                      </p:cBhvr>
                                      <p:to>
                                        <p:strVal val="visible"/>
                                      </p:to>
                                    </p:set>
                                    <p:animEffect transition="in" filter="fade">
                                      <p:cBhvr>
                                        <p:cTn id="35" dur="1000"/>
                                        <p:tgtEl>
                                          <p:spTgt spid="35843">
                                            <p:txEl>
                                              <p:pRg st="8" end="8"/>
                                            </p:txEl>
                                          </p:spTgt>
                                        </p:tgtEl>
                                      </p:cBhvr>
                                    </p:animEffect>
                                    <p:anim calcmode="lin" valueType="num">
                                      <p:cBhvr>
                                        <p:cTn id="36" dur="1000" fill="hold"/>
                                        <p:tgtEl>
                                          <p:spTgt spid="35843">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3584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5843">
                                            <p:txEl>
                                              <p:pRg st="10" end="10"/>
                                            </p:txEl>
                                          </p:spTgt>
                                        </p:tgtEl>
                                        <p:attrNameLst>
                                          <p:attrName>style.visibility</p:attrName>
                                        </p:attrNameLst>
                                      </p:cBhvr>
                                      <p:to>
                                        <p:strVal val="visible"/>
                                      </p:to>
                                    </p:set>
                                    <p:animEffect transition="in" filter="fade">
                                      <p:cBhvr>
                                        <p:cTn id="42" dur="1000"/>
                                        <p:tgtEl>
                                          <p:spTgt spid="35843">
                                            <p:txEl>
                                              <p:pRg st="10" end="10"/>
                                            </p:txEl>
                                          </p:spTgt>
                                        </p:tgtEl>
                                      </p:cBhvr>
                                    </p:animEffect>
                                    <p:anim calcmode="lin" valueType="num">
                                      <p:cBhvr>
                                        <p:cTn id="43" dur="1000" fill="hold"/>
                                        <p:tgtEl>
                                          <p:spTgt spid="35843">
                                            <p:txEl>
                                              <p:pRg st="10" end="10"/>
                                            </p:txEl>
                                          </p:spTgt>
                                        </p:tgtEl>
                                        <p:attrNameLst>
                                          <p:attrName>ppt_x</p:attrName>
                                        </p:attrNameLst>
                                      </p:cBhvr>
                                      <p:tavLst>
                                        <p:tav tm="0">
                                          <p:val>
                                            <p:strVal val="#ppt_x"/>
                                          </p:val>
                                        </p:tav>
                                        <p:tav tm="100000">
                                          <p:val>
                                            <p:strVal val="#ppt_x"/>
                                          </p:val>
                                        </p:tav>
                                      </p:tavLst>
                                    </p:anim>
                                    <p:anim calcmode="lin" valueType="num">
                                      <p:cBhvr>
                                        <p:cTn id="44" dur="1000" fill="hold"/>
                                        <p:tgtEl>
                                          <p:spTgt spid="3584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AutoShape 2"/>
          <p:cNvSpPr>
            <a:spLocks noGrp="1" noChangeArrowheads="1"/>
          </p:cNvSpPr>
          <p:nvPr>
            <p:ph type="title"/>
          </p:nvPr>
        </p:nvSpPr>
        <p:spPr/>
        <p:txBody>
          <a:bodyPr>
            <a:normAutofit/>
          </a:bodyPr>
          <a:lstStyle/>
          <a:p>
            <a:r>
              <a:rPr lang="en-US" smtClean="0">
                <a:cs typeface="Tunga" pitchFamily="34" charset="0"/>
              </a:rPr>
              <a:t>The Teacher as Facilitator</a:t>
            </a:r>
          </a:p>
        </p:txBody>
      </p:sp>
      <p:sp>
        <p:nvSpPr>
          <p:cNvPr id="2" name="Slide Number Placeholder 1"/>
          <p:cNvSpPr>
            <a:spLocks noGrp="1"/>
          </p:cNvSpPr>
          <p:nvPr>
            <p:ph type="sldNum" sz="quarter" idx="12"/>
          </p:nvPr>
        </p:nvSpPr>
        <p:spPr/>
        <p:txBody>
          <a:bodyPr/>
          <a:lstStyle/>
          <a:p>
            <a:pPr>
              <a:defRPr/>
            </a:pPr>
            <a:fld id="{7ABE71DB-36C8-45BB-8C80-B1B0E412EA26}" type="slidenum">
              <a:rPr lang="en-US" smtClean="0"/>
              <a:pPr>
                <a:defRPr/>
              </a:pPr>
              <a:t>19</a:t>
            </a:fld>
            <a:endParaRPr lang="en-US"/>
          </a:p>
        </p:txBody>
      </p:sp>
      <p:sp>
        <p:nvSpPr>
          <p:cNvPr id="14339" name="Rectangle 3"/>
          <p:cNvSpPr>
            <a:spLocks noGrp="1" noChangeArrowheads="1"/>
          </p:cNvSpPr>
          <p:nvPr>
            <p:ph sz="quarter" idx="1"/>
          </p:nvPr>
        </p:nvSpPr>
        <p:spPr>
          <a:xfrm>
            <a:off x="301752" y="1676400"/>
            <a:ext cx="8503920" cy="4422648"/>
          </a:xfrm>
        </p:spPr>
        <p:txBody>
          <a:bodyPr>
            <a:normAutofit fontScale="92500" lnSpcReduction="20000"/>
          </a:bodyPr>
          <a:lstStyle/>
          <a:p>
            <a:pPr marL="533400" indent="-533400" fontAlgn="auto">
              <a:spcAft>
                <a:spcPts val="0"/>
              </a:spcAft>
              <a:buClr>
                <a:schemeClr val="accent5"/>
              </a:buClr>
              <a:buFont typeface="Wingdings" pitchFamily="2" charset="2"/>
              <a:buNone/>
              <a:defRPr/>
            </a:pPr>
            <a:r>
              <a:rPr lang="en-US" sz="2800" dirty="0" smtClean="0"/>
              <a:t>Our </a:t>
            </a:r>
            <a:r>
              <a:rPr lang="en-US" sz="2800" dirty="0"/>
              <a:t>environments change constantly, </a:t>
            </a:r>
            <a:r>
              <a:rPr lang="en-US" sz="2800" dirty="0" smtClean="0"/>
              <a:t>therefore, we </a:t>
            </a:r>
            <a:r>
              <a:rPr lang="en-US" sz="2800" dirty="0"/>
              <a:t>must strive for the facilitation of </a:t>
            </a:r>
            <a:r>
              <a:rPr lang="en-US" sz="2800" dirty="0" smtClean="0"/>
              <a:t>learning.</a:t>
            </a:r>
          </a:p>
          <a:p>
            <a:pPr marL="533400" indent="-533400" fontAlgn="auto">
              <a:spcAft>
                <a:spcPts val="0"/>
              </a:spcAft>
              <a:buClr>
                <a:schemeClr val="accent5"/>
              </a:buClr>
              <a:buFont typeface="Wingdings" pitchFamily="2" charset="2"/>
              <a:buNone/>
              <a:defRPr/>
            </a:pPr>
            <a:endParaRPr lang="en-US" sz="1400" dirty="0" smtClean="0"/>
          </a:p>
          <a:p>
            <a:pPr>
              <a:buClr>
                <a:schemeClr val="accent5"/>
              </a:buClr>
              <a:defRPr/>
            </a:pPr>
            <a:r>
              <a:rPr lang="en-US" sz="2800" dirty="0" smtClean="0"/>
              <a:t>The </a:t>
            </a:r>
            <a:r>
              <a:rPr lang="en-US" sz="2800" dirty="0"/>
              <a:t>critical element in the role of teacher as facilitator requires a personal relationship between the teacher and the </a:t>
            </a:r>
            <a:r>
              <a:rPr lang="en-US" sz="2800" dirty="0" smtClean="0"/>
              <a:t>learner.</a:t>
            </a:r>
          </a:p>
          <a:p>
            <a:pPr>
              <a:buClr>
                <a:schemeClr val="accent5"/>
              </a:buClr>
              <a:defRPr/>
            </a:pPr>
            <a:endParaRPr lang="en-US" sz="1300" dirty="0" smtClean="0"/>
          </a:p>
          <a:p>
            <a:pPr>
              <a:buClr>
                <a:schemeClr val="accent5"/>
              </a:buClr>
              <a:defRPr/>
            </a:pPr>
            <a:r>
              <a:rPr lang="en-US" sz="2800" dirty="0" smtClean="0"/>
              <a:t>The </a:t>
            </a:r>
            <a:r>
              <a:rPr lang="en-US" sz="2800" dirty="0"/>
              <a:t>facilitator must possess three attitudinal qualities</a:t>
            </a:r>
          </a:p>
          <a:p>
            <a:pPr marL="914400" lvl="1" indent="-457200" fontAlgn="auto">
              <a:spcAft>
                <a:spcPts val="0"/>
              </a:spcAft>
              <a:buFont typeface="Wingdings" pitchFamily="2" charset="2"/>
              <a:buChar char="q"/>
              <a:defRPr/>
            </a:pPr>
            <a:r>
              <a:rPr lang="en-US" sz="2800" dirty="0">
                <a:solidFill>
                  <a:schemeClr val="tx1"/>
                </a:solidFill>
              </a:rPr>
              <a:t>Realness or genuineness</a:t>
            </a:r>
          </a:p>
          <a:p>
            <a:pPr marL="914400" lvl="1" indent="-457200" fontAlgn="auto">
              <a:spcAft>
                <a:spcPts val="0"/>
              </a:spcAft>
              <a:buFont typeface="Wingdings" pitchFamily="2" charset="2"/>
              <a:buChar char="q"/>
              <a:defRPr/>
            </a:pPr>
            <a:r>
              <a:rPr lang="en-US" sz="2800" dirty="0">
                <a:solidFill>
                  <a:schemeClr val="tx1"/>
                </a:solidFill>
              </a:rPr>
              <a:t>Nonpossessive caring spirit, prizing, trust and respect</a:t>
            </a:r>
          </a:p>
          <a:p>
            <a:pPr marL="914400" lvl="1" indent="-457200" fontAlgn="auto">
              <a:spcAft>
                <a:spcPts val="0"/>
              </a:spcAft>
              <a:buFont typeface="Wingdings" pitchFamily="2" charset="2"/>
              <a:buChar char="q"/>
              <a:defRPr/>
            </a:pPr>
            <a:r>
              <a:rPr lang="en-US" sz="2800" dirty="0">
                <a:solidFill>
                  <a:schemeClr val="tx1"/>
                </a:solidFill>
              </a:rPr>
              <a:t>Empathetic understanding and </a:t>
            </a:r>
            <a:r>
              <a:rPr lang="en-US" sz="2800" dirty="0" smtClean="0">
                <a:solidFill>
                  <a:schemeClr val="tx1"/>
                </a:solidFill>
              </a:rPr>
              <a:t>sensitive, </a:t>
            </a:r>
            <a:r>
              <a:rPr lang="en-US" sz="2800" dirty="0">
                <a:solidFill>
                  <a:schemeClr val="tx1"/>
                </a:solidFill>
              </a:rPr>
              <a:t>accurate listening</a:t>
            </a:r>
          </a:p>
          <a:p>
            <a:pPr marL="914400" lvl="1" indent="-457200" fontAlgn="auto">
              <a:spcAft>
                <a:spcPts val="0"/>
              </a:spcAft>
              <a:buFont typeface="Arial" pitchFamily="34" charset="0"/>
              <a:buChar char="•"/>
              <a:defRPr/>
            </a:pPr>
            <a:endParaRPr lang="en-US" sz="1800" dirty="0"/>
          </a:p>
          <a:p>
            <a:pPr marL="533400" indent="-533400" fontAlgn="auto">
              <a:spcAft>
                <a:spcPts val="0"/>
              </a:spcAft>
              <a:buClr>
                <a:schemeClr val="accent5"/>
              </a:buClr>
              <a:buFont typeface="Arial" pitchFamily="34" charset="0"/>
              <a:buNone/>
              <a:defRPr/>
            </a:pPr>
            <a:endParaRPr lang="en-US" sz="2000" dirty="0"/>
          </a:p>
        </p:txBody>
      </p:sp>
    </p:spTree>
    <p:extLst>
      <p:ext uri="{BB962C8B-B14F-4D97-AF65-F5344CB8AC3E}">
        <p14:creationId xmlns:p14="http://schemas.microsoft.com/office/powerpoint/2010/main" val="1278666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 calcmode="lin" valueType="num">
                                      <p:cBhvr additive="base">
                                        <p:cTn id="7" dur="500" fill="hold"/>
                                        <p:tgtEl>
                                          <p:spTgt spid="1433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33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339">
                                            <p:txEl>
                                              <p:pRg st="2" end="2"/>
                                            </p:txEl>
                                          </p:spTgt>
                                        </p:tgtEl>
                                        <p:attrNameLst>
                                          <p:attrName>style.visibility</p:attrName>
                                        </p:attrNameLst>
                                      </p:cBhvr>
                                      <p:to>
                                        <p:strVal val="visible"/>
                                      </p:to>
                                    </p:set>
                                    <p:anim calcmode="lin" valueType="num">
                                      <p:cBhvr additive="base">
                                        <p:cTn id="13" dur="500" fill="hold"/>
                                        <p:tgtEl>
                                          <p:spTgt spid="1433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33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339">
                                            <p:txEl>
                                              <p:pRg st="4" end="4"/>
                                            </p:txEl>
                                          </p:spTgt>
                                        </p:tgtEl>
                                        <p:attrNameLst>
                                          <p:attrName>style.visibility</p:attrName>
                                        </p:attrNameLst>
                                      </p:cBhvr>
                                      <p:to>
                                        <p:strVal val="visible"/>
                                      </p:to>
                                    </p:set>
                                    <p:anim calcmode="lin" valueType="num">
                                      <p:cBhvr additive="base">
                                        <p:cTn id="19" dur="500" fill="hold"/>
                                        <p:tgtEl>
                                          <p:spTgt spid="14339">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339">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339">
                                            <p:txEl>
                                              <p:pRg st="5" end="5"/>
                                            </p:txEl>
                                          </p:spTgt>
                                        </p:tgtEl>
                                        <p:attrNameLst>
                                          <p:attrName>style.visibility</p:attrName>
                                        </p:attrNameLst>
                                      </p:cBhvr>
                                      <p:to>
                                        <p:strVal val="visible"/>
                                      </p:to>
                                    </p:set>
                                    <p:anim calcmode="lin" valueType="num">
                                      <p:cBhvr additive="base">
                                        <p:cTn id="23" dur="500" fill="hold"/>
                                        <p:tgtEl>
                                          <p:spTgt spid="14339">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4339">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339">
                                            <p:txEl>
                                              <p:pRg st="6" end="6"/>
                                            </p:txEl>
                                          </p:spTgt>
                                        </p:tgtEl>
                                        <p:attrNameLst>
                                          <p:attrName>style.visibility</p:attrName>
                                        </p:attrNameLst>
                                      </p:cBhvr>
                                      <p:to>
                                        <p:strVal val="visible"/>
                                      </p:to>
                                    </p:set>
                                    <p:anim calcmode="lin" valueType="num">
                                      <p:cBhvr additive="base">
                                        <p:cTn id="27" dur="500" fill="hold"/>
                                        <p:tgtEl>
                                          <p:spTgt spid="14339">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4339">
                                            <p:txEl>
                                              <p:pRg st="6" end="6"/>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4339">
                                            <p:txEl>
                                              <p:pRg st="7" end="7"/>
                                            </p:txEl>
                                          </p:spTgt>
                                        </p:tgtEl>
                                        <p:attrNameLst>
                                          <p:attrName>style.visibility</p:attrName>
                                        </p:attrNameLst>
                                      </p:cBhvr>
                                      <p:to>
                                        <p:strVal val="visible"/>
                                      </p:to>
                                    </p:set>
                                    <p:anim calcmode="lin" valueType="num">
                                      <p:cBhvr additive="base">
                                        <p:cTn id="31" dur="500" fill="hold"/>
                                        <p:tgtEl>
                                          <p:spTgt spid="14339">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4339">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People and Organizations</a:t>
            </a:r>
            <a:endParaRPr lang="en-US" dirty="0">
              <a:solidFill>
                <a:schemeClr val="accent1"/>
              </a:solidFill>
            </a:endParaRPr>
          </a:p>
        </p:txBody>
      </p:sp>
      <p:sp>
        <p:nvSpPr>
          <p:cNvPr id="6" name="Content Placeholder 5"/>
          <p:cNvSpPr>
            <a:spLocks noGrp="1"/>
          </p:cNvSpPr>
          <p:nvPr>
            <p:ph sz="quarter" idx="1"/>
          </p:nvPr>
        </p:nvSpPr>
        <p:spPr/>
        <p:txBody>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lgn="ctr">
              <a:buNone/>
            </a:pPr>
            <a:r>
              <a:rPr lang="en-US" dirty="0" smtClean="0"/>
              <a:t>David Swanson Story</a:t>
            </a:r>
            <a:endParaRPr lang="en-US" dirty="0"/>
          </a:p>
        </p:txBody>
      </p:sp>
      <p:pic>
        <p:nvPicPr>
          <p:cNvPr id="1029" name="Picture 5" descr="C:\Users\simmonse\AppData\Local\Microsoft\Windows\Temporary Internet Files\Content.IE5\S5WEL9CA\MC900090109[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62200" y="1493297"/>
            <a:ext cx="4419600" cy="3871405"/>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p:cNvSpPr>
            <a:spLocks noGrp="1"/>
          </p:cNvSpPr>
          <p:nvPr>
            <p:ph type="sldNum" sz="quarter" idx="12"/>
          </p:nvPr>
        </p:nvSpPr>
        <p:spPr/>
        <p:txBody>
          <a:bodyPr/>
          <a:lstStyle/>
          <a:p>
            <a:fld id="{658567F4-695F-4303-9D3F-4B8D70D321D7}" type="slidenum">
              <a:rPr lang="en-US" smtClean="0"/>
              <a:t>2</a:t>
            </a:fld>
            <a:endParaRPr lang="en-US"/>
          </a:p>
        </p:txBody>
      </p:sp>
    </p:spTree>
    <p:extLst>
      <p:ext uri="{BB962C8B-B14F-4D97-AF65-F5344CB8AC3E}">
        <p14:creationId xmlns:p14="http://schemas.microsoft.com/office/powerpoint/2010/main" val="4324591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AutoShape 2"/>
          <p:cNvSpPr>
            <a:spLocks noGrp="1" noChangeArrowheads="1"/>
          </p:cNvSpPr>
          <p:nvPr>
            <p:ph type="title"/>
          </p:nvPr>
        </p:nvSpPr>
        <p:spPr/>
        <p:txBody>
          <a:bodyPr rtlCol="0">
            <a:normAutofit/>
          </a:bodyPr>
          <a:lstStyle/>
          <a:p>
            <a:pPr fontAlgn="auto">
              <a:spcAft>
                <a:spcPts val="0"/>
              </a:spcAft>
              <a:defRPr/>
            </a:pPr>
            <a:r>
              <a:rPr lang="en-US" dirty="0" smtClean="0"/>
              <a:t>Guidelines </a:t>
            </a:r>
            <a:r>
              <a:rPr lang="en-US" dirty="0"/>
              <a:t>for Facilitator</a:t>
            </a:r>
          </a:p>
        </p:txBody>
      </p:sp>
      <p:sp>
        <p:nvSpPr>
          <p:cNvPr id="2" name="Slide Number Placeholder 1"/>
          <p:cNvSpPr>
            <a:spLocks noGrp="1"/>
          </p:cNvSpPr>
          <p:nvPr>
            <p:ph type="sldNum" sz="quarter" idx="12"/>
          </p:nvPr>
        </p:nvSpPr>
        <p:spPr/>
        <p:txBody>
          <a:bodyPr/>
          <a:lstStyle/>
          <a:p>
            <a:pPr>
              <a:defRPr/>
            </a:pPr>
            <a:fld id="{7ABE71DB-36C8-45BB-8C80-B1B0E412EA26}" type="slidenum">
              <a:rPr lang="en-US" smtClean="0"/>
              <a:pPr>
                <a:defRPr/>
              </a:pPr>
              <a:t>20</a:t>
            </a:fld>
            <a:endParaRPr lang="en-US"/>
          </a:p>
        </p:txBody>
      </p:sp>
      <p:sp>
        <p:nvSpPr>
          <p:cNvPr id="15363" name="Rectangle 3"/>
          <p:cNvSpPr>
            <a:spLocks noGrp="1" noChangeArrowheads="1"/>
          </p:cNvSpPr>
          <p:nvPr>
            <p:ph sz="quarter" idx="1"/>
          </p:nvPr>
        </p:nvSpPr>
        <p:spPr>
          <a:xfrm>
            <a:off x="301752" y="1600200"/>
            <a:ext cx="8503920" cy="4498848"/>
          </a:xfrm>
        </p:spPr>
        <p:txBody>
          <a:bodyPr>
            <a:normAutofit/>
          </a:bodyPr>
          <a:lstStyle/>
          <a:p>
            <a:pPr marL="533400" indent="-533400" fontAlgn="auto">
              <a:lnSpc>
                <a:spcPct val="80000"/>
              </a:lnSpc>
              <a:spcAft>
                <a:spcPts val="0"/>
              </a:spcAft>
              <a:buClr>
                <a:schemeClr val="accent5"/>
              </a:buClr>
              <a:buFont typeface="Wingdings" pitchFamily="2" charset="2"/>
              <a:buAutoNum type="arabicPeriod"/>
              <a:defRPr/>
            </a:pPr>
            <a:r>
              <a:rPr lang="en-US" sz="2400" dirty="0"/>
              <a:t>The facilitator has much to do with </a:t>
            </a:r>
            <a:r>
              <a:rPr lang="en-US" sz="2400" dirty="0" smtClean="0"/>
              <a:t>setting </a:t>
            </a:r>
            <a:r>
              <a:rPr lang="en-US" sz="2400" dirty="0"/>
              <a:t>the initial mood or climate of the group or class experience.</a:t>
            </a:r>
          </a:p>
          <a:p>
            <a:pPr marL="533400" indent="-533400" fontAlgn="auto">
              <a:lnSpc>
                <a:spcPct val="80000"/>
              </a:lnSpc>
              <a:spcAft>
                <a:spcPts val="0"/>
              </a:spcAft>
              <a:buClr>
                <a:schemeClr val="accent5"/>
              </a:buClr>
              <a:buFont typeface="Wingdings" pitchFamily="2" charset="2"/>
              <a:buAutoNum type="arabicPeriod"/>
              <a:defRPr/>
            </a:pPr>
            <a:endParaRPr lang="en-US" sz="1200" dirty="0"/>
          </a:p>
          <a:p>
            <a:pPr marL="533400" indent="-533400" fontAlgn="auto">
              <a:lnSpc>
                <a:spcPct val="80000"/>
              </a:lnSpc>
              <a:spcAft>
                <a:spcPts val="0"/>
              </a:spcAft>
              <a:buClr>
                <a:schemeClr val="accent5"/>
              </a:buClr>
              <a:buFont typeface="Wingdings" pitchFamily="2" charset="2"/>
              <a:buAutoNum type="arabicPeriod"/>
              <a:defRPr/>
            </a:pPr>
            <a:r>
              <a:rPr lang="en-US" sz="2400" dirty="0"/>
              <a:t>The facilitator helps to elicit and clarify the purpose of the individuals in the class </a:t>
            </a:r>
            <a:r>
              <a:rPr lang="en-US" sz="2400" dirty="0" smtClean="0"/>
              <a:t>and </a:t>
            </a:r>
            <a:r>
              <a:rPr lang="en-US" sz="2400" dirty="0"/>
              <a:t>the more general purpose of the group.</a:t>
            </a:r>
          </a:p>
          <a:p>
            <a:pPr marL="533400" indent="-533400" fontAlgn="auto">
              <a:lnSpc>
                <a:spcPct val="80000"/>
              </a:lnSpc>
              <a:spcAft>
                <a:spcPts val="0"/>
              </a:spcAft>
              <a:buClr>
                <a:schemeClr val="accent5"/>
              </a:buClr>
              <a:buFont typeface="Wingdings" pitchFamily="2" charset="2"/>
              <a:buAutoNum type="arabicPeriod"/>
              <a:defRPr/>
            </a:pPr>
            <a:endParaRPr lang="en-US" sz="1200" dirty="0"/>
          </a:p>
          <a:p>
            <a:pPr marL="533400" indent="-533400" fontAlgn="auto">
              <a:lnSpc>
                <a:spcPct val="80000"/>
              </a:lnSpc>
              <a:spcAft>
                <a:spcPts val="0"/>
              </a:spcAft>
              <a:buClr>
                <a:schemeClr val="accent5"/>
              </a:buClr>
              <a:buFont typeface="Wingdings" pitchFamily="2" charset="2"/>
              <a:buAutoNum type="arabicPeriod"/>
              <a:defRPr/>
            </a:pPr>
            <a:r>
              <a:rPr lang="en-US" sz="2400" dirty="0"/>
              <a:t>The facilitator relies upon the desire of each student to implement those purposes which have meaning for him/her as the motivational force behind significant learning.</a:t>
            </a:r>
          </a:p>
          <a:p>
            <a:pPr marL="533400" indent="-533400" fontAlgn="auto">
              <a:lnSpc>
                <a:spcPct val="80000"/>
              </a:lnSpc>
              <a:spcAft>
                <a:spcPts val="0"/>
              </a:spcAft>
              <a:buClr>
                <a:schemeClr val="accent5"/>
              </a:buClr>
              <a:buFont typeface="Wingdings" pitchFamily="2" charset="2"/>
              <a:buAutoNum type="arabicPeriod"/>
              <a:defRPr/>
            </a:pPr>
            <a:endParaRPr lang="en-US" sz="1200" dirty="0"/>
          </a:p>
          <a:p>
            <a:pPr marL="533400" indent="-533400" fontAlgn="auto">
              <a:lnSpc>
                <a:spcPct val="80000"/>
              </a:lnSpc>
              <a:spcAft>
                <a:spcPts val="0"/>
              </a:spcAft>
              <a:buClr>
                <a:schemeClr val="accent5"/>
              </a:buClr>
              <a:buFont typeface="Wingdings" pitchFamily="2" charset="2"/>
              <a:buAutoNum type="arabicPeriod"/>
              <a:defRPr/>
            </a:pPr>
            <a:r>
              <a:rPr lang="en-US" sz="2400" dirty="0"/>
              <a:t>The facilitator endeavors to organize and make easily available the widest possible range of resources for learning.</a:t>
            </a:r>
          </a:p>
          <a:p>
            <a:pPr marL="533400" indent="-533400" fontAlgn="auto">
              <a:lnSpc>
                <a:spcPct val="80000"/>
              </a:lnSpc>
              <a:spcAft>
                <a:spcPts val="0"/>
              </a:spcAft>
              <a:buClr>
                <a:schemeClr val="accent5"/>
              </a:buClr>
              <a:buFont typeface="Wingdings" pitchFamily="2" charset="2"/>
              <a:buAutoNum type="arabicPeriod"/>
              <a:defRPr/>
            </a:pPr>
            <a:endParaRPr lang="en-US" sz="2400" dirty="0"/>
          </a:p>
        </p:txBody>
      </p:sp>
    </p:spTree>
    <p:extLst>
      <p:ext uri="{BB962C8B-B14F-4D97-AF65-F5344CB8AC3E}">
        <p14:creationId xmlns:p14="http://schemas.microsoft.com/office/powerpoint/2010/main" val="19393246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dissolve">
                                      <p:cBhvr>
                                        <p:cTn id="7" dur="500"/>
                                        <p:tgtEl>
                                          <p:spTgt spid="1536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5363">
                                            <p:txEl>
                                              <p:pRg st="0" end="0"/>
                                            </p:txEl>
                                          </p:spTgt>
                                        </p:tgtEl>
                                        <p:attrNameLst>
                                          <p:attrName>style.visibility</p:attrName>
                                        </p:attrNameLst>
                                      </p:cBhvr>
                                      <p:to>
                                        <p:strVal val="visible"/>
                                      </p:to>
                                    </p:set>
                                    <p:animEffect transition="in" filter="dissolve">
                                      <p:cBhvr>
                                        <p:cTn id="12" dur="500"/>
                                        <p:tgtEl>
                                          <p:spTgt spid="1536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5363">
                                            <p:txEl>
                                              <p:pRg st="2" end="2"/>
                                            </p:txEl>
                                          </p:spTgt>
                                        </p:tgtEl>
                                        <p:attrNameLst>
                                          <p:attrName>style.visibility</p:attrName>
                                        </p:attrNameLst>
                                      </p:cBhvr>
                                      <p:to>
                                        <p:strVal val="visible"/>
                                      </p:to>
                                    </p:set>
                                    <p:animEffect transition="in" filter="dissolve">
                                      <p:cBhvr>
                                        <p:cTn id="17" dur="500"/>
                                        <p:tgtEl>
                                          <p:spTgt spid="1536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5363">
                                            <p:txEl>
                                              <p:pRg st="4" end="4"/>
                                            </p:txEl>
                                          </p:spTgt>
                                        </p:tgtEl>
                                        <p:attrNameLst>
                                          <p:attrName>style.visibility</p:attrName>
                                        </p:attrNameLst>
                                      </p:cBhvr>
                                      <p:to>
                                        <p:strVal val="visible"/>
                                      </p:to>
                                    </p:set>
                                    <p:animEffect transition="in" filter="dissolve">
                                      <p:cBhvr>
                                        <p:cTn id="22" dur="500"/>
                                        <p:tgtEl>
                                          <p:spTgt spid="15363">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5363">
                                            <p:txEl>
                                              <p:pRg st="6" end="6"/>
                                            </p:txEl>
                                          </p:spTgt>
                                        </p:tgtEl>
                                        <p:attrNameLst>
                                          <p:attrName>style.visibility</p:attrName>
                                        </p:attrNameLst>
                                      </p:cBhvr>
                                      <p:to>
                                        <p:strVal val="visible"/>
                                      </p:to>
                                    </p:set>
                                    <p:animEffect transition="in" filter="dissolve">
                                      <p:cBhvr>
                                        <p:cTn id="27" dur="500"/>
                                        <p:tgtEl>
                                          <p:spTgt spid="1536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P spid="15363" grpId="0" build="p"/>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AutoShape 2"/>
          <p:cNvSpPr>
            <a:spLocks noGrp="1" noChangeArrowheads="1"/>
          </p:cNvSpPr>
          <p:nvPr>
            <p:ph type="title"/>
          </p:nvPr>
        </p:nvSpPr>
        <p:spPr/>
        <p:txBody>
          <a:bodyPr rtlCol="0">
            <a:normAutofit/>
          </a:bodyPr>
          <a:lstStyle/>
          <a:p>
            <a:pPr fontAlgn="auto">
              <a:spcAft>
                <a:spcPts val="0"/>
              </a:spcAft>
              <a:defRPr/>
            </a:pPr>
            <a:r>
              <a:rPr lang="en-US" dirty="0" smtClean="0"/>
              <a:t>Guidelines </a:t>
            </a:r>
            <a:r>
              <a:rPr lang="en-US" dirty="0"/>
              <a:t>for Facilitator</a:t>
            </a:r>
          </a:p>
        </p:txBody>
      </p:sp>
      <p:sp>
        <p:nvSpPr>
          <p:cNvPr id="2" name="Slide Number Placeholder 1"/>
          <p:cNvSpPr>
            <a:spLocks noGrp="1"/>
          </p:cNvSpPr>
          <p:nvPr>
            <p:ph type="sldNum" sz="quarter" idx="12"/>
          </p:nvPr>
        </p:nvSpPr>
        <p:spPr/>
        <p:txBody>
          <a:bodyPr/>
          <a:lstStyle/>
          <a:p>
            <a:pPr>
              <a:defRPr/>
            </a:pPr>
            <a:fld id="{7ABE71DB-36C8-45BB-8C80-B1B0E412EA26}" type="slidenum">
              <a:rPr lang="en-US" smtClean="0"/>
              <a:pPr>
                <a:defRPr/>
              </a:pPr>
              <a:t>21</a:t>
            </a:fld>
            <a:endParaRPr lang="en-US"/>
          </a:p>
        </p:txBody>
      </p:sp>
      <p:sp>
        <p:nvSpPr>
          <p:cNvPr id="16387" name="Rectangle 3"/>
          <p:cNvSpPr>
            <a:spLocks noGrp="1" noChangeArrowheads="1"/>
          </p:cNvSpPr>
          <p:nvPr>
            <p:ph sz="quarter" idx="1"/>
          </p:nvPr>
        </p:nvSpPr>
        <p:spPr>
          <a:xfrm>
            <a:off x="301752" y="1905000"/>
            <a:ext cx="8503920" cy="4194048"/>
          </a:xfrm>
        </p:spPr>
        <p:txBody>
          <a:bodyPr>
            <a:noAutofit/>
          </a:bodyPr>
          <a:lstStyle/>
          <a:p>
            <a:pPr marL="533400" indent="-533400" fontAlgn="auto">
              <a:lnSpc>
                <a:spcPct val="90000"/>
              </a:lnSpc>
              <a:spcAft>
                <a:spcPts val="0"/>
              </a:spcAft>
              <a:buClr>
                <a:schemeClr val="accent5"/>
              </a:buClr>
              <a:buFont typeface="Wingdings" pitchFamily="2" charset="2"/>
              <a:buAutoNum type="arabicPeriod" startAt="5"/>
              <a:defRPr/>
            </a:pPr>
            <a:r>
              <a:rPr lang="en-US" sz="2400" dirty="0"/>
              <a:t>The facilitator regards himself/herself as a flexible resource to be utilized by the group.</a:t>
            </a:r>
          </a:p>
          <a:p>
            <a:pPr marL="533400" indent="-533400" fontAlgn="auto">
              <a:lnSpc>
                <a:spcPct val="90000"/>
              </a:lnSpc>
              <a:spcAft>
                <a:spcPts val="0"/>
              </a:spcAft>
              <a:buClr>
                <a:schemeClr val="accent5"/>
              </a:buClr>
              <a:buFont typeface="Wingdings" pitchFamily="2" charset="2"/>
              <a:buAutoNum type="arabicPeriod"/>
              <a:defRPr/>
            </a:pPr>
            <a:endParaRPr lang="en-US" sz="1200" dirty="0"/>
          </a:p>
          <a:p>
            <a:pPr marL="533400" indent="-533400" fontAlgn="auto">
              <a:lnSpc>
                <a:spcPct val="90000"/>
              </a:lnSpc>
              <a:spcAft>
                <a:spcPts val="0"/>
              </a:spcAft>
              <a:buClr>
                <a:schemeClr val="accent5"/>
              </a:buClr>
              <a:buFont typeface="Wingdings" pitchFamily="2" charset="2"/>
              <a:buAutoNum type="arabicPeriod" startAt="6"/>
              <a:defRPr/>
            </a:pPr>
            <a:r>
              <a:rPr lang="en-US" sz="2400" dirty="0"/>
              <a:t>In responding to expressions in the </a:t>
            </a:r>
            <a:r>
              <a:rPr lang="en-US" sz="2400" dirty="0" smtClean="0"/>
              <a:t>classroom or </a:t>
            </a:r>
            <a:r>
              <a:rPr lang="en-US" sz="2400" dirty="0"/>
              <a:t>group, the facilitator accepts both intellectual content and the emotionalized </a:t>
            </a:r>
            <a:r>
              <a:rPr lang="en-US" sz="2400" dirty="0" smtClean="0"/>
              <a:t>attitudes.</a:t>
            </a:r>
            <a:endParaRPr lang="en-US" sz="2400" dirty="0"/>
          </a:p>
          <a:p>
            <a:pPr marL="533400" indent="-533400" fontAlgn="auto">
              <a:lnSpc>
                <a:spcPct val="90000"/>
              </a:lnSpc>
              <a:spcAft>
                <a:spcPts val="0"/>
              </a:spcAft>
              <a:buClr>
                <a:schemeClr val="accent5"/>
              </a:buClr>
              <a:buFont typeface="Wingdings" pitchFamily="2" charset="2"/>
              <a:buAutoNum type="arabicPeriod" startAt="6"/>
              <a:defRPr/>
            </a:pPr>
            <a:endParaRPr lang="en-US" sz="1200" dirty="0"/>
          </a:p>
          <a:p>
            <a:pPr marL="533400" indent="-533400" fontAlgn="auto">
              <a:lnSpc>
                <a:spcPct val="90000"/>
              </a:lnSpc>
              <a:spcAft>
                <a:spcPts val="0"/>
              </a:spcAft>
              <a:buClr>
                <a:schemeClr val="accent5"/>
              </a:buClr>
              <a:buFont typeface="Wingdings" pitchFamily="2" charset="2"/>
              <a:buAutoNum type="arabicPeriod" startAt="6"/>
              <a:defRPr/>
            </a:pPr>
            <a:r>
              <a:rPr lang="en-US" sz="2400" dirty="0"/>
              <a:t>As the acceptant classroom climate becomes established, the facilitator is able increasingly to become a participant learner, a member of the group, expressing his/her views as those of one individual in the group.</a:t>
            </a:r>
          </a:p>
        </p:txBody>
      </p:sp>
    </p:spTree>
    <p:extLst>
      <p:ext uri="{BB962C8B-B14F-4D97-AF65-F5344CB8AC3E}">
        <p14:creationId xmlns:p14="http://schemas.microsoft.com/office/powerpoint/2010/main" val="33064458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dissolve">
                                      <p:cBhvr>
                                        <p:cTn id="7" dur="500"/>
                                        <p:tgtEl>
                                          <p:spTgt spid="1638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6387">
                                            <p:txEl>
                                              <p:pRg st="0" end="0"/>
                                            </p:txEl>
                                          </p:spTgt>
                                        </p:tgtEl>
                                        <p:attrNameLst>
                                          <p:attrName>style.visibility</p:attrName>
                                        </p:attrNameLst>
                                      </p:cBhvr>
                                      <p:to>
                                        <p:strVal val="visible"/>
                                      </p:to>
                                    </p:set>
                                    <p:animEffect transition="in" filter="dissolve">
                                      <p:cBhvr>
                                        <p:cTn id="12" dur="500"/>
                                        <p:tgtEl>
                                          <p:spTgt spid="1638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6387">
                                            <p:txEl>
                                              <p:pRg st="2" end="2"/>
                                            </p:txEl>
                                          </p:spTgt>
                                        </p:tgtEl>
                                        <p:attrNameLst>
                                          <p:attrName>style.visibility</p:attrName>
                                        </p:attrNameLst>
                                      </p:cBhvr>
                                      <p:to>
                                        <p:strVal val="visible"/>
                                      </p:to>
                                    </p:set>
                                    <p:animEffect transition="in" filter="dissolve">
                                      <p:cBhvr>
                                        <p:cTn id="17" dur="500"/>
                                        <p:tgtEl>
                                          <p:spTgt spid="1638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6387">
                                            <p:txEl>
                                              <p:pRg st="4" end="4"/>
                                            </p:txEl>
                                          </p:spTgt>
                                        </p:tgtEl>
                                        <p:attrNameLst>
                                          <p:attrName>style.visibility</p:attrName>
                                        </p:attrNameLst>
                                      </p:cBhvr>
                                      <p:to>
                                        <p:strVal val="visible"/>
                                      </p:to>
                                    </p:set>
                                    <p:animEffect transition="in" filter="dissolve">
                                      <p:cBhvr>
                                        <p:cTn id="22" dur="500"/>
                                        <p:tgtEl>
                                          <p:spTgt spid="1638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p:bldP spid="16387" grpId="0" build="p"/>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AutoShape 2"/>
          <p:cNvSpPr>
            <a:spLocks noGrp="1" noChangeArrowheads="1"/>
          </p:cNvSpPr>
          <p:nvPr>
            <p:ph type="title"/>
          </p:nvPr>
        </p:nvSpPr>
        <p:spPr/>
        <p:txBody>
          <a:bodyPr rtlCol="0">
            <a:normAutofit/>
          </a:bodyPr>
          <a:lstStyle/>
          <a:p>
            <a:pPr fontAlgn="auto">
              <a:spcAft>
                <a:spcPts val="0"/>
              </a:spcAft>
              <a:defRPr/>
            </a:pPr>
            <a:r>
              <a:rPr lang="en-US" dirty="0" smtClean="0"/>
              <a:t>Guidelines </a:t>
            </a:r>
            <a:r>
              <a:rPr lang="en-US" dirty="0"/>
              <a:t>for Facilitator</a:t>
            </a:r>
          </a:p>
        </p:txBody>
      </p:sp>
      <p:sp>
        <p:nvSpPr>
          <p:cNvPr id="2" name="Slide Number Placeholder 1"/>
          <p:cNvSpPr>
            <a:spLocks noGrp="1"/>
          </p:cNvSpPr>
          <p:nvPr>
            <p:ph type="sldNum" sz="quarter" idx="12"/>
          </p:nvPr>
        </p:nvSpPr>
        <p:spPr/>
        <p:txBody>
          <a:bodyPr/>
          <a:lstStyle/>
          <a:p>
            <a:pPr>
              <a:defRPr/>
            </a:pPr>
            <a:fld id="{7ABE71DB-36C8-45BB-8C80-B1B0E412EA26}" type="slidenum">
              <a:rPr lang="en-US" smtClean="0"/>
              <a:pPr>
                <a:defRPr/>
              </a:pPr>
              <a:t>22</a:t>
            </a:fld>
            <a:endParaRPr lang="en-US"/>
          </a:p>
        </p:txBody>
      </p:sp>
      <p:sp>
        <p:nvSpPr>
          <p:cNvPr id="17411" name="Rectangle 3"/>
          <p:cNvSpPr>
            <a:spLocks noGrp="1" noChangeArrowheads="1"/>
          </p:cNvSpPr>
          <p:nvPr>
            <p:ph sz="quarter" idx="1"/>
          </p:nvPr>
        </p:nvSpPr>
        <p:spPr>
          <a:xfrm>
            <a:off x="352425" y="1676399"/>
            <a:ext cx="8410575" cy="4511675"/>
          </a:xfrm>
        </p:spPr>
        <p:txBody>
          <a:bodyPr>
            <a:normAutofit/>
          </a:bodyPr>
          <a:lstStyle/>
          <a:p>
            <a:pPr marL="533400" indent="-533400" fontAlgn="auto">
              <a:lnSpc>
                <a:spcPct val="90000"/>
              </a:lnSpc>
              <a:spcAft>
                <a:spcPts val="0"/>
              </a:spcAft>
              <a:buClr>
                <a:schemeClr val="accent5"/>
              </a:buClr>
              <a:buFont typeface="Wingdings" pitchFamily="2" charset="2"/>
              <a:buAutoNum type="arabicPeriod" startAt="8"/>
              <a:defRPr/>
            </a:pPr>
            <a:r>
              <a:rPr lang="en-US" sz="2400" dirty="0"/>
              <a:t>The facilitator takes the initiative in sharing himself/herself with the group—including feelings and thoughts—in ways which do not demand or impose, but represent simply personal sharing which students may take or leave.</a:t>
            </a:r>
          </a:p>
          <a:p>
            <a:pPr marL="533400" indent="-533400" fontAlgn="auto">
              <a:lnSpc>
                <a:spcPct val="90000"/>
              </a:lnSpc>
              <a:spcAft>
                <a:spcPts val="0"/>
              </a:spcAft>
              <a:buClr>
                <a:schemeClr val="accent5"/>
              </a:buClr>
              <a:buFont typeface="Wingdings" pitchFamily="2" charset="2"/>
              <a:buAutoNum type="arabicPeriod" startAt="8"/>
              <a:defRPr/>
            </a:pPr>
            <a:endParaRPr lang="en-US" sz="1200" dirty="0"/>
          </a:p>
          <a:p>
            <a:pPr marL="533400" indent="-533400" fontAlgn="auto">
              <a:lnSpc>
                <a:spcPct val="90000"/>
              </a:lnSpc>
              <a:spcAft>
                <a:spcPts val="0"/>
              </a:spcAft>
              <a:buClr>
                <a:schemeClr val="accent5"/>
              </a:buClr>
              <a:buFont typeface="Wingdings" pitchFamily="2" charset="2"/>
              <a:buAutoNum type="arabicPeriod" startAt="8"/>
              <a:defRPr/>
            </a:pPr>
            <a:r>
              <a:rPr lang="en-US" sz="2400" dirty="0"/>
              <a:t>Throughout the classroom experience, the facilitator remains alert to the expressions indicative of deep or strong feelings.</a:t>
            </a:r>
          </a:p>
          <a:p>
            <a:pPr marL="533400" indent="-533400" fontAlgn="auto">
              <a:lnSpc>
                <a:spcPct val="90000"/>
              </a:lnSpc>
              <a:spcAft>
                <a:spcPts val="0"/>
              </a:spcAft>
              <a:buClr>
                <a:schemeClr val="accent5"/>
              </a:buClr>
              <a:buFont typeface="Wingdings" pitchFamily="2" charset="2"/>
              <a:buAutoNum type="arabicPeriod" startAt="8"/>
              <a:defRPr/>
            </a:pPr>
            <a:endParaRPr lang="en-US" sz="1200" dirty="0"/>
          </a:p>
          <a:p>
            <a:pPr marL="533400" indent="-533400" fontAlgn="auto">
              <a:lnSpc>
                <a:spcPct val="90000"/>
              </a:lnSpc>
              <a:spcAft>
                <a:spcPts val="0"/>
              </a:spcAft>
              <a:buClr>
                <a:schemeClr val="accent5"/>
              </a:buClr>
              <a:buFont typeface="Wingdings" pitchFamily="2" charset="2"/>
              <a:buAutoNum type="arabicPeriod" startAt="8"/>
              <a:defRPr/>
            </a:pPr>
            <a:r>
              <a:rPr lang="en-US" sz="2400" dirty="0"/>
              <a:t>In his/her functioning as a facilitator of learning, the leader endeavors to recognize and accept his/her own limitations.</a:t>
            </a:r>
          </a:p>
          <a:p>
            <a:pPr marL="533400" indent="-533400" fontAlgn="auto">
              <a:lnSpc>
                <a:spcPct val="90000"/>
              </a:lnSpc>
              <a:spcAft>
                <a:spcPts val="0"/>
              </a:spcAft>
              <a:buClr>
                <a:schemeClr val="accent5"/>
              </a:buClr>
              <a:buFont typeface="Wingdings" pitchFamily="2" charset="2"/>
              <a:buNone/>
              <a:defRPr/>
            </a:pPr>
            <a:endParaRPr lang="en-US" sz="2000" dirty="0"/>
          </a:p>
        </p:txBody>
      </p:sp>
    </p:spTree>
    <p:extLst>
      <p:ext uri="{BB962C8B-B14F-4D97-AF65-F5344CB8AC3E}">
        <p14:creationId xmlns:p14="http://schemas.microsoft.com/office/powerpoint/2010/main" val="24972336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dissolve">
                                      <p:cBhvr>
                                        <p:cTn id="7" dur="500"/>
                                        <p:tgtEl>
                                          <p:spTgt spid="174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7411">
                                            <p:txEl>
                                              <p:pRg st="0" end="0"/>
                                            </p:txEl>
                                          </p:spTgt>
                                        </p:tgtEl>
                                        <p:attrNameLst>
                                          <p:attrName>style.visibility</p:attrName>
                                        </p:attrNameLst>
                                      </p:cBhvr>
                                      <p:to>
                                        <p:strVal val="visible"/>
                                      </p:to>
                                    </p:set>
                                    <p:animEffect transition="in" filter="dissolve">
                                      <p:cBhvr>
                                        <p:cTn id="12" dur="500"/>
                                        <p:tgtEl>
                                          <p:spTgt spid="1741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7411">
                                            <p:txEl>
                                              <p:pRg st="2" end="2"/>
                                            </p:txEl>
                                          </p:spTgt>
                                        </p:tgtEl>
                                        <p:attrNameLst>
                                          <p:attrName>style.visibility</p:attrName>
                                        </p:attrNameLst>
                                      </p:cBhvr>
                                      <p:to>
                                        <p:strVal val="visible"/>
                                      </p:to>
                                    </p:set>
                                    <p:animEffect transition="in" filter="dissolve">
                                      <p:cBhvr>
                                        <p:cTn id="17" dur="500"/>
                                        <p:tgtEl>
                                          <p:spTgt spid="1741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7411">
                                            <p:txEl>
                                              <p:pRg st="4" end="4"/>
                                            </p:txEl>
                                          </p:spTgt>
                                        </p:tgtEl>
                                        <p:attrNameLst>
                                          <p:attrName>style.visibility</p:attrName>
                                        </p:attrNameLst>
                                      </p:cBhvr>
                                      <p:to>
                                        <p:strVal val="visible"/>
                                      </p:to>
                                    </p:set>
                                    <p:animEffect transition="in" filter="dissolve">
                                      <p:cBhvr>
                                        <p:cTn id="22" dur="500"/>
                                        <p:tgtEl>
                                          <p:spTgt spid="174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p:bldP spid="17411" grpId="0" build="p"/>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3" name="AutoShape 2"/>
          <p:cNvSpPr>
            <a:spLocks noGrp="1" noChangeArrowheads="1"/>
          </p:cNvSpPr>
          <p:nvPr>
            <p:ph type="title"/>
          </p:nvPr>
        </p:nvSpPr>
        <p:spPr/>
        <p:txBody>
          <a:bodyPr>
            <a:normAutofit/>
          </a:bodyPr>
          <a:lstStyle/>
          <a:p>
            <a:r>
              <a:rPr lang="en-US" sz="3200" dirty="0" smtClean="0">
                <a:cs typeface="Tunga" pitchFamily="34" charset="0"/>
              </a:rPr>
              <a:t>Guidelines for the Facilitation of Learning</a:t>
            </a:r>
          </a:p>
        </p:txBody>
      </p:sp>
      <p:sp>
        <p:nvSpPr>
          <p:cNvPr id="2" name="Slide Number Placeholder 1"/>
          <p:cNvSpPr>
            <a:spLocks noGrp="1"/>
          </p:cNvSpPr>
          <p:nvPr>
            <p:ph type="sldNum" sz="quarter" idx="12"/>
          </p:nvPr>
        </p:nvSpPr>
        <p:spPr/>
        <p:txBody>
          <a:bodyPr/>
          <a:lstStyle/>
          <a:p>
            <a:pPr>
              <a:defRPr/>
            </a:pPr>
            <a:fld id="{7ABE71DB-36C8-45BB-8C80-B1B0E412EA26}" type="slidenum">
              <a:rPr lang="en-US" smtClean="0"/>
              <a:pPr>
                <a:defRPr/>
              </a:pPr>
              <a:t>23</a:t>
            </a:fld>
            <a:endParaRPr lang="en-US"/>
          </a:p>
        </p:txBody>
      </p:sp>
      <p:sp>
        <p:nvSpPr>
          <p:cNvPr id="19459" name="Rectangle 3"/>
          <p:cNvSpPr>
            <a:spLocks noGrp="1" noChangeArrowheads="1"/>
          </p:cNvSpPr>
          <p:nvPr>
            <p:ph sz="quarter" idx="1"/>
          </p:nvPr>
        </p:nvSpPr>
        <p:spPr>
          <a:xfrm>
            <a:off x="301752" y="1752600"/>
            <a:ext cx="8503920" cy="4346448"/>
          </a:xfrm>
        </p:spPr>
        <p:txBody>
          <a:bodyPr>
            <a:normAutofit/>
          </a:bodyPr>
          <a:lstStyle/>
          <a:p>
            <a:pPr marL="533400" indent="-533400" fontAlgn="auto">
              <a:spcAft>
                <a:spcPts val="0"/>
              </a:spcAft>
              <a:buClr>
                <a:schemeClr val="accent5"/>
              </a:buClr>
              <a:buFont typeface="Wingdings" pitchFamily="2" charset="2"/>
              <a:buAutoNum type="arabicPeriod"/>
              <a:defRPr/>
            </a:pPr>
            <a:r>
              <a:rPr lang="en-US" sz="2400" dirty="0"/>
              <a:t>Behavior that is rewarded from the learner’s point of view is more likely to recur.</a:t>
            </a:r>
          </a:p>
          <a:p>
            <a:pPr marL="533400" indent="-533400" fontAlgn="auto">
              <a:spcAft>
                <a:spcPts val="0"/>
              </a:spcAft>
              <a:buClr>
                <a:schemeClr val="accent5"/>
              </a:buClr>
              <a:buFont typeface="Wingdings" pitchFamily="2" charset="2"/>
              <a:buAutoNum type="arabicPeriod"/>
              <a:defRPr/>
            </a:pPr>
            <a:endParaRPr lang="en-US" sz="1200" dirty="0"/>
          </a:p>
          <a:p>
            <a:pPr marL="533400" indent="-533400" fontAlgn="auto">
              <a:spcAft>
                <a:spcPts val="0"/>
              </a:spcAft>
              <a:buClr>
                <a:schemeClr val="accent5"/>
              </a:buClr>
              <a:buFont typeface="Wingdings" pitchFamily="2" charset="2"/>
              <a:buAutoNum type="arabicPeriod"/>
              <a:defRPr/>
            </a:pPr>
            <a:r>
              <a:rPr lang="en-US" sz="2400" dirty="0"/>
              <a:t>Sheer repetition without reward is a poor way to learn.</a:t>
            </a:r>
          </a:p>
          <a:p>
            <a:pPr marL="533400" indent="-533400" fontAlgn="auto">
              <a:spcAft>
                <a:spcPts val="0"/>
              </a:spcAft>
              <a:buClr>
                <a:schemeClr val="accent5"/>
              </a:buClr>
              <a:buFont typeface="Wingdings" pitchFamily="2" charset="2"/>
              <a:buAutoNum type="arabicPeriod"/>
              <a:defRPr/>
            </a:pPr>
            <a:endParaRPr lang="en-US" sz="1200" dirty="0"/>
          </a:p>
          <a:p>
            <a:pPr marL="533400" indent="-533400" fontAlgn="auto">
              <a:spcAft>
                <a:spcPts val="0"/>
              </a:spcAft>
              <a:buClr>
                <a:schemeClr val="accent5"/>
              </a:buClr>
              <a:buFont typeface="Wingdings" pitchFamily="2" charset="2"/>
              <a:buAutoNum type="arabicPeriod"/>
              <a:defRPr/>
            </a:pPr>
            <a:r>
              <a:rPr lang="en-US" sz="2400" dirty="0"/>
              <a:t>Threat and punishment have variable effects </a:t>
            </a:r>
            <a:r>
              <a:rPr lang="en-US" sz="2400" dirty="0" smtClean="0"/>
              <a:t>on </a:t>
            </a:r>
            <a:r>
              <a:rPr lang="en-US" sz="2400" dirty="0"/>
              <a:t>learning, but they can and do commonly produce avoidance behavior in which the reward is the diminution </a:t>
            </a:r>
            <a:r>
              <a:rPr lang="en-US" sz="2400" dirty="0" smtClean="0"/>
              <a:t>of </a:t>
            </a:r>
            <a:r>
              <a:rPr lang="en-US" sz="2400" dirty="0"/>
              <a:t>possibilities</a:t>
            </a:r>
            <a:r>
              <a:rPr lang="en-US" sz="2800" dirty="0"/>
              <a:t>.</a:t>
            </a:r>
          </a:p>
          <a:p>
            <a:pPr marL="533400" indent="-533400" fontAlgn="auto">
              <a:spcAft>
                <a:spcPts val="0"/>
              </a:spcAft>
              <a:buClr>
                <a:schemeClr val="accent5"/>
              </a:buClr>
              <a:buFont typeface="Wingdings" pitchFamily="2" charset="2"/>
              <a:buNone/>
              <a:defRPr/>
            </a:pPr>
            <a:endParaRPr lang="en-US" sz="2000" dirty="0"/>
          </a:p>
          <a:p>
            <a:pPr marL="533400" indent="-533400" fontAlgn="auto">
              <a:spcAft>
                <a:spcPts val="0"/>
              </a:spcAft>
              <a:buClr>
                <a:schemeClr val="accent5"/>
              </a:buClr>
              <a:buFont typeface="Wingdings" pitchFamily="2" charset="2"/>
              <a:buAutoNum type="arabicPeriod"/>
              <a:defRPr/>
            </a:pPr>
            <a:endParaRPr lang="en-US" dirty="0"/>
          </a:p>
          <a:p>
            <a:pPr marL="533400" indent="-533400" fontAlgn="auto">
              <a:spcAft>
                <a:spcPts val="0"/>
              </a:spcAft>
              <a:buClr>
                <a:schemeClr val="accent5"/>
              </a:buClr>
              <a:buFont typeface="Wingdings" pitchFamily="2" charset="2"/>
              <a:buAutoNum type="arabicPeriod"/>
              <a:defRPr/>
            </a:pPr>
            <a:endParaRPr lang="en-US" dirty="0"/>
          </a:p>
        </p:txBody>
      </p:sp>
    </p:spTree>
    <p:extLst>
      <p:ext uri="{BB962C8B-B14F-4D97-AF65-F5344CB8AC3E}">
        <p14:creationId xmlns:p14="http://schemas.microsoft.com/office/powerpoint/2010/main" val="4563358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45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45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7" name="AutoShape 2"/>
          <p:cNvSpPr>
            <a:spLocks noGrp="1" noChangeArrowheads="1"/>
          </p:cNvSpPr>
          <p:nvPr>
            <p:ph type="title"/>
          </p:nvPr>
        </p:nvSpPr>
        <p:spPr/>
        <p:txBody>
          <a:bodyPr>
            <a:normAutofit/>
          </a:bodyPr>
          <a:lstStyle/>
          <a:p>
            <a:r>
              <a:rPr lang="en-US" sz="3200" dirty="0" smtClean="0">
                <a:cs typeface="Tunga" pitchFamily="34" charset="0"/>
              </a:rPr>
              <a:t>Guidelines for the Facilitation of Learning</a:t>
            </a:r>
          </a:p>
        </p:txBody>
      </p:sp>
      <p:sp>
        <p:nvSpPr>
          <p:cNvPr id="2" name="Slide Number Placeholder 1"/>
          <p:cNvSpPr>
            <a:spLocks noGrp="1"/>
          </p:cNvSpPr>
          <p:nvPr>
            <p:ph type="sldNum" sz="quarter" idx="12"/>
          </p:nvPr>
        </p:nvSpPr>
        <p:spPr/>
        <p:txBody>
          <a:bodyPr/>
          <a:lstStyle/>
          <a:p>
            <a:pPr>
              <a:defRPr/>
            </a:pPr>
            <a:fld id="{7ABE71DB-36C8-45BB-8C80-B1B0E412EA26}" type="slidenum">
              <a:rPr lang="en-US" smtClean="0"/>
              <a:pPr>
                <a:defRPr/>
              </a:pPr>
              <a:t>24</a:t>
            </a:fld>
            <a:endParaRPr lang="en-US"/>
          </a:p>
        </p:txBody>
      </p:sp>
      <p:sp>
        <p:nvSpPr>
          <p:cNvPr id="20483" name="Rectangle 3"/>
          <p:cNvSpPr>
            <a:spLocks noGrp="1" noChangeArrowheads="1"/>
          </p:cNvSpPr>
          <p:nvPr>
            <p:ph sz="quarter" idx="1"/>
          </p:nvPr>
        </p:nvSpPr>
        <p:spPr>
          <a:xfrm>
            <a:off x="301752" y="1676400"/>
            <a:ext cx="8503920" cy="4422648"/>
          </a:xfrm>
        </p:spPr>
        <p:txBody>
          <a:bodyPr>
            <a:noAutofit/>
          </a:bodyPr>
          <a:lstStyle/>
          <a:p>
            <a:pPr marL="533400" indent="-533400" fontAlgn="auto">
              <a:lnSpc>
                <a:spcPct val="90000"/>
              </a:lnSpc>
              <a:spcAft>
                <a:spcPts val="0"/>
              </a:spcAft>
              <a:buClr>
                <a:schemeClr val="accent5"/>
              </a:buClr>
              <a:buFont typeface="Wingdings" pitchFamily="2" charset="2"/>
              <a:buAutoNum type="arabicPeriod" startAt="4"/>
              <a:defRPr/>
            </a:pPr>
            <a:r>
              <a:rPr lang="en-US" sz="2300" dirty="0"/>
              <a:t>How “ready” we are to learn something new is contingent upon the confluence of diverse—and changing—factors, some which include:</a:t>
            </a:r>
          </a:p>
          <a:p>
            <a:pPr marL="914400" lvl="1" indent="-457200" fontAlgn="auto">
              <a:lnSpc>
                <a:spcPct val="90000"/>
              </a:lnSpc>
              <a:spcAft>
                <a:spcPts val="0"/>
              </a:spcAft>
              <a:buFont typeface="Wingdings" pitchFamily="2" charset="2"/>
              <a:buChar char="l"/>
              <a:defRPr/>
            </a:pPr>
            <a:r>
              <a:rPr lang="en-US" sz="2300" dirty="0">
                <a:solidFill>
                  <a:schemeClr val="tx1"/>
                </a:solidFill>
              </a:rPr>
              <a:t>Adequate existing experience to permit the new to be learned (in relation to what we already know)</a:t>
            </a:r>
          </a:p>
          <a:p>
            <a:pPr marL="914400" lvl="1" indent="-457200" fontAlgn="auto">
              <a:lnSpc>
                <a:spcPct val="90000"/>
              </a:lnSpc>
              <a:spcAft>
                <a:spcPts val="0"/>
              </a:spcAft>
              <a:buFont typeface="Wingdings" pitchFamily="2" charset="2"/>
              <a:buChar char="l"/>
              <a:defRPr/>
            </a:pPr>
            <a:r>
              <a:rPr lang="en-US" sz="2300" dirty="0">
                <a:solidFill>
                  <a:schemeClr val="tx1"/>
                </a:solidFill>
              </a:rPr>
              <a:t>Adequate significance and relevance for the learner to engage in learning activity (what is appropriate to our </a:t>
            </a:r>
            <a:r>
              <a:rPr lang="en-US" sz="2300" dirty="0" smtClean="0">
                <a:solidFill>
                  <a:schemeClr val="tx1"/>
                </a:solidFill>
              </a:rPr>
              <a:t>purposes, contexts, needs</a:t>
            </a:r>
            <a:r>
              <a:rPr lang="en-US" sz="2300" dirty="0">
                <a:solidFill>
                  <a:schemeClr val="tx1"/>
                </a:solidFill>
              </a:rPr>
              <a:t>)</a:t>
            </a:r>
          </a:p>
          <a:p>
            <a:pPr marL="914400" lvl="1" indent="-457200" fontAlgn="auto">
              <a:lnSpc>
                <a:spcPct val="90000"/>
              </a:lnSpc>
              <a:spcAft>
                <a:spcPts val="0"/>
              </a:spcAft>
              <a:buFont typeface="Wingdings" pitchFamily="2" charset="2"/>
              <a:buNone/>
              <a:defRPr/>
            </a:pPr>
            <a:endParaRPr lang="en-US" sz="1200" b="1" i="1" dirty="0"/>
          </a:p>
          <a:p>
            <a:pPr marL="533400" indent="-533400" fontAlgn="auto">
              <a:lnSpc>
                <a:spcPct val="90000"/>
              </a:lnSpc>
              <a:spcAft>
                <a:spcPts val="0"/>
              </a:spcAft>
              <a:buClr>
                <a:schemeClr val="accent5"/>
              </a:buClr>
              <a:buFont typeface="Wingdings" pitchFamily="2" charset="2"/>
              <a:buAutoNum type="arabicPeriod" startAt="4"/>
              <a:defRPr/>
            </a:pPr>
            <a:r>
              <a:rPr lang="en-US" sz="2300" dirty="0"/>
              <a:t>Whatever is to be learned will remain </a:t>
            </a:r>
            <a:r>
              <a:rPr lang="en-US" sz="2300" i="1" dirty="0"/>
              <a:t>unlearnable</a:t>
            </a:r>
            <a:r>
              <a:rPr lang="en-US" sz="2300" dirty="0"/>
              <a:t> if we believe that we cannot learn it or if we perceive it as irrelevant or if the learning situation is perceived as threatening.</a:t>
            </a:r>
          </a:p>
        </p:txBody>
      </p:sp>
    </p:spTree>
    <p:extLst>
      <p:ext uri="{BB962C8B-B14F-4D97-AF65-F5344CB8AC3E}">
        <p14:creationId xmlns:p14="http://schemas.microsoft.com/office/powerpoint/2010/main" val="42464125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48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48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48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1" name="AutoShape 2"/>
          <p:cNvSpPr>
            <a:spLocks noGrp="1" noChangeArrowheads="1"/>
          </p:cNvSpPr>
          <p:nvPr>
            <p:ph type="title"/>
          </p:nvPr>
        </p:nvSpPr>
        <p:spPr/>
        <p:txBody>
          <a:bodyPr>
            <a:normAutofit/>
          </a:bodyPr>
          <a:lstStyle/>
          <a:p>
            <a:r>
              <a:rPr lang="en-US" sz="3200" dirty="0" smtClean="0">
                <a:cs typeface="Tunga" pitchFamily="34" charset="0"/>
              </a:rPr>
              <a:t>Guidelines for the Facilitation of Learning</a:t>
            </a:r>
          </a:p>
        </p:txBody>
      </p:sp>
      <p:sp>
        <p:nvSpPr>
          <p:cNvPr id="2" name="Slide Number Placeholder 1"/>
          <p:cNvSpPr>
            <a:spLocks noGrp="1"/>
          </p:cNvSpPr>
          <p:nvPr>
            <p:ph type="sldNum" sz="quarter" idx="12"/>
          </p:nvPr>
        </p:nvSpPr>
        <p:spPr/>
        <p:txBody>
          <a:bodyPr/>
          <a:lstStyle/>
          <a:p>
            <a:pPr>
              <a:defRPr/>
            </a:pPr>
            <a:fld id="{7ABE71DB-36C8-45BB-8C80-B1B0E412EA26}" type="slidenum">
              <a:rPr lang="en-US" smtClean="0"/>
              <a:pPr>
                <a:defRPr/>
              </a:pPr>
              <a:t>25</a:t>
            </a:fld>
            <a:endParaRPr lang="en-US"/>
          </a:p>
        </p:txBody>
      </p:sp>
      <p:sp>
        <p:nvSpPr>
          <p:cNvPr id="21507" name="Rectangle 3"/>
          <p:cNvSpPr>
            <a:spLocks noGrp="1" noChangeArrowheads="1"/>
          </p:cNvSpPr>
          <p:nvPr>
            <p:ph sz="quarter" idx="1"/>
          </p:nvPr>
        </p:nvSpPr>
        <p:spPr>
          <a:xfrm>
            <a:off x="301752" y="1905000"/>
            <a:ext cx="8503920" cy="4194048"/>
          </a:xfrm>
        </p:spPr>
        <p:txBody>
          <a:bodyPr/>
          <a:lstStyle/>
          <a:p>
            <a:pPr marL="533400" indent="-533400" fontAlgn="auto">
              <a:spcAft>
                <a:spcPts val="0"/>
              </a:spcAft>
              <a:buClr>
                <a:schemeClr val="accent5"/>
              </a:buClr>
              <a:buFont typeface="Wingdings" pitchFamily="2" charset="2"/>
              <a:buAutoNum type="arabicPeriod" startAt="6"/>
              <a:defRPr/>
            </a:pPr>
            <a:r>
              <a:rPr lang="en-US" sz="2400" dirty="0"/>
              <a:t>Novelty (per 4 and 5 above) is generally rewarding.</a:t>
            </a:r>
          </a:p>
          <a:p>
            <a:pPr marL="533400" indent="-533400" fontAlgn="auto">
              <a:spcAft>
                <a:spcPts val="0"/>
              </a:spcAft>
              <a:buClr>
                <a:schemeClr val="accent5"/>
              </a:buClr>
              <a:buFont typeface="Wingdings" pitchFamily="2" charset="2"/>
              <a:buAutoNum type="arabicPeriod" startAt="6"/>
              <a:defRPr/>
            </a:pPr>
            <a:endParaRPr lang="en-US" sz="1200" dirty="0"/>
          </a:p>
          <a:p>
            <a:pPr marL="533400" indent="-533400" fontAlgn="auto">
              <a:spcAft>
                <a:spcPts val="0"/>
              </a:spcAft>
              <a:buClr>
                <a:schemeClr val="accent5"/>
              </a:buClr>
              <a:buFont typeface="Wingdings" pitchFamily="2" charset="2"/>
              <a:buAutoNum type="arabicPeriod" startAt="6"/>
              <a:defRPr/>
            </a:pPr>
            <a:r>
              <a:rPr lang="en-US" sz="2400" dirty="0"/>
              <a:t>We learn best that which we participate in selecting and planning ourselves.</a:t>
            </a:r>
          </a:p>
          <a:p>
            <a:pPr marL="533400" indent="-533400" fontAlgn="auto">
              <a:spcAft>
                <a:spcPts val="0"/>
              </a:spcAft>
              <a:buClr>
                <a:schemeClr val="accent5"/>
              </a:buClr>
              <a:buFont typeface="Wingdings" pitchFamily="2" charset="2"/>
              <a:buAutoNum type="arabicPeriod" startAt="6"/>
              <a:defRPr/>
            </a:pPr>
            <a:endParaRPr lang="en-US" sz="1200" dirty="0"/>
          </a:p>
          <a:p>
            <a:pPr marL="533400" indent="-533400" fontAlgn="auto">
              <a:spcAft>
                <a:spcPts val="0"/>
              </a:spcAft>
              <a:buClr>
                <a:schemeClr val="accent5"/>
              </a:buClr>
              <a:buFont typeface="Wingdings" pitchFamily="2" charset="2"/>
              <a:buAutoNum type="arabicPeriod" startAt="6"/>
              <a:defRPr/>
            </a:pPr>
            <a:r>
              <a:rPr lang="en-US" sz="2400" dirty="0"/>
              <a:t>Genuine participation (as compared with feigned participation intended to avoid punishment) intensifies motivation, flexibility, and rate of learning.</a:t>
            </a:r>
          </a:p>
          <a:p>
            <a:pPr marL="533400" indent="-533400" fontAlgn="auto">
              <a:spcAft>
                <a:spcPts val="0"/>
              </a:spcAft>
              <a:buClr>
                <a:schemeClr val="accent5"/>
              </a:buClr>
              <a:buFont typeface="Wingdings" pitchFamily="2" charset="2"/>
              <a:buAutoNum type="arabicPeriod" startAt="6"/>
              <a:defRPr/>
            </a:pPr>
            <a:endParaRPr lang="en-US" sz="2400" dirty="0"/>
          </a:p>
        </p:txBody>
      </p:sp>
    </p:spTree>
    <p:extLst>
      <p:ext uri="{BB962C8B-B14F-4D97-AF65-F5344CB8AC3E}">
        <p14:creationId xmlns:p14="http://schemas.microsoft.com/office/powerpoint/2010/main" val="21431583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50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50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5" name="AutoShape 2"/>
          <p:cNvSpPr>
            <a:spLocks noGrp="1" noChangeArrowheads="1"/>
          </p:cNvSpPr>
          <p:nvPr>
            <p:ph type="title"/>
          </p:nvPr>
        </p:nvSpPr>
        <p:spPr/>
        <p:txBody>
          <a:bodyPr>
            <a:normAutofit/>
          </a:bodyPr>
          <a:lstStyle/>
          <a:p>
            <a:r>
              <a:rPr lang="en-US" sz="3200" dirty="0" smtClean="0">
                <a:cs typeface="Tunga" pitchFamily="34" charset="0"/>
              </a:rPr>
              <a:t>Guidelines for the Facilitation of Learning</a:t>
            </a:r>
          </a:p>
        </p:txBody>
      </p:sp>
      <p:sp>
        <p:nvSpPr>
          <p:cNvPr id="2" name="Slide Number Placeholder 1"/>
          <p:cNvSpPr>
            <a:spLocks noGrp="1"/>
          </p:cNvSpPr>
          <p:nvPr>
            <p:ph type="sldNum" sz="quarter" idx="12"/>
          </p:nvPr>
        </p:nvSpPr>
        <p:spPr/>
        <p:txBody>
          <a:bodyPr/>
          <a:lstStyle/>
          <a:p>
            <a:pPr>
              <a:defRPr/>
            </a:pPr>
            <a:fld id="{7ABE71DB-36C8-45BB-8C80-B1B0E412EA26}" type="slidenum">
              <a:rPr lang="en-US" smtClean="0"/>
              <a:pPr>
                <a:defRPr/>
              </a:pPr>
              <a:t>26</a:t>
            </a:fld>
            <a:endParaRPr lang="en-US"/>
          </a:p>
        </p:txBody>
      </p:sp>
      <p:sp>
        <p:nvSpPr>
          <p:cNvPr id="22531" name="Rectangle 3"/>
          <p:cNvSpPr>
            <a:spLocks noGrp="1" noChangeArrowheads="1"/>
          </p:cNvSpPr>
          <p:nvPr>
            <p:ph sz="quarter" idx="1"/>
          </p:nvPr>
        </p:nvSpPr>
        <p:spPr/>
        <p:txBody>
          <a:bodyPr>
            <a:normAutofit/>
          </a:bodyPr>
          <a:lstStyle/>
          <a:p>
            <a:pPr marL="533400" indent="-533400" fontAlgn="auto">
              <a:lnSpc>
                <a:spcPct val="80000"/>
              </a:lnSpc>
              <a:spcAft>
                <a:spcPts val="0"/>
              </a:spcAft>
              <a:buClr>
                <a:schemeClr val="accent5"/>
              </a:buClr>
              <a:buFont typeface="Wingdings" pitchFamily="2" charset="2"/>
              <a:buAutoNum type="arabicPeriod" startAt="9"/>
              <a:defRPr/>
            </a:pPr>
            <a:r>
              <a:rPr lang="en-US" sz="2400" dirty="0"/>
              <a:t>An autocrat atmosphere </a:t>
            </a:r>
            <a:r>
              <a:rPr lang="en-US" sz="2400" dirty="0" smtClean="0"/>
              <a:t>created </a:t>
            </a:r>
            <a:r>
              <a:rPr lang="en-US" sz="2400" dirty="0"/>
              <a:t>by a dominating teacher who controls </a:t>
            </a:r>
            <a:r>
              <a:rPr lang="en-US" sz="2400" dirty="0" smtClean="0"/>
              <a:t>direction produces </a:t>
            </a:r>
            <a:r>
              <a:rPr lang="en-US" sz="2400" dirty="0"/>
              <a:t>in </a:t>
            </a:r>
            <a:r>
              <a:rPr lang="en-US" sz="2400" dirty="0" smtClean="0"/>
              <a:t>learners</a:t>
            </a:r>
          </a:p>
          <a:p>
            <a:pPr lvl="2">
              <a:lnSpc>
                <a:spcPct val="80000"/>
              </a:lnSpc>
              <a:buClr>
                <a:schemeClr val="accent5"/>
              </a:buClr>
              <a:defRPr/>
            </a:pPr>
            <a:r>
              <a:rPr lang="en-US" sz="2400" dirty="0" smtClean="0"/>
              <a:t>apathetic </a:t>
            </a:r>
            <a:r>
              <a:rPr lang="en-US" sz="2400" dirty="0"/>
              <a:t>conformity, </a:t>
            </a:r>
            <a:r>
              <a:rPr lang="en-US" sz="2400" dirty="0" smtClean="0"/>
              <a:t>various and </a:t>
            </a:r>
            <a:r>
              <a:rPr lang="en-US" sz="2400" dirty="0"/>
              <a:t>frequently </a:t>
            </a:r>
            <a:r>
              <a:rPr lang="en-US" sz="2400" dirty="0" smtClean="0"/>
              <a:t>devious kinds </a:t>
            </a:r>
            <a:r>
              <a:rPr lang="en-US" sz="2400" dirty="0"/>
              <a:t>of defiance, </a:t>
            </a:r>
            <a:r>
              <a:rPr lang="en-US" sz="2400" dirty="0" smtClean="0"/>
              <a:t>scapegoating—venting </a:t>
            </a:r>
            <a:r>
              <a:rPr lang="en-US" sz="2400" dirty="0"/>
              <a:t>hostility generated by the repressive atmosphere on </a:t>
            </a:r>
            <a:r>
              <a:rPr lang="en-US" sz="2400" dirty="0" smtClean="0"/>
              <a:t>colleagues, </a:t>
            </a:r>
            <a:r>
              <a:rPr lang="en-US" sz="2400" dirty="0"/>
              <a:t>or </a:t>
            </a:r>
            <a:r>
              <a:rPr lang="en-US" sz="2400" dirty="0" smtClean="0"/>
              <a:t>escape, and </a:t>
            </a:r>
            <a:r>
              <a:rPr lang="en-US" sz="2400" dirty="0"/>
              <a:t>produces increasing dependence upon the authority, with consequent </a:t>
            </a:r>
            <a:r>
              <a:rPr lang="en-US" sz="2400" dirty="0" smtClean="0"/>
              <a:t>submissiveness, flattery</a:t>
            </a:r>
            <a:r>
              <a:rPr lang="en-US" sz="2400" dirty="0"/>
              <a:t>, anxiety, shyness, and </a:t>
            </a:r>
            <a:r>
              <a:rPr lang="en-US" sz="2400" dirty="0" smtClean="0"/>
              <a:t>acquiescence.</a:t>
            </a:r>
            <a:endParaRPr lang="en-US" sz="2400" dirty="0"/>
          </a:p>
          <a:p>
            <a:pPr marL="533400" indent="-533400" fontAlgn="auto">
              <a:lnSpc>
                <a:spcPct val="80000"/>
              </a:lnSpc>
              <a:spcAft>
                <a:spcPts val="0"/>
              </a:spcAft>
              <a:buClr>
                <a:schemeClr val="accent5"/>
              </a:buClr>
              <a:buFont typeface="Wingdings" pitchFamily="2" charset="2"/>
              <a:buAutoNum type="arabicPeriod" startAt="9"/>
              <a:defRPr/>
            </a:pPr>
            <a:endParaRPr lang="en-US" sz="1200" dirty="0"/>
          </a:p>
          <a:p>
            <a:pPr marL="533400" indent="-533400" fontAlgn="auto">
              <a:lnSpc>
                <a:spcPct val="80000"/>
              </a:lnSpc>
              <a:spcAft>
                <a:spcPts val="0"/>
              </a:spcAft>
              <a:buClr>
                <a:schemeClr val="accent5"/>
              </a:buClr>
              <a:buFont typeface="Wingdings" pitchFamily="2" charset="2"/>
              <a:buAutoNum type="arabicPeriod" startAt="9"/>
              <a:defRPr/>
            </a:pPr>
            <a:r>
              <a:rPr lang="en-US" sz="2400" dirty="0"/>
              <a:t>“Closed,” authoritarian environments condemn most learners to continuing criticism, sarcasm, discouragement, and failure so that self-confidence, aspiration, </a:t>
            </a:r>
            <a:r>
              <a:rPr lang="en-US" sz="2400" dirty="0" smtClean="0"/>
              <a:t>and </a:t>
            </a:r>
            <a:r>
              <a:rPr lang="en-US" sz="2400" dirty="0"/>
              <a:t>a healthy self-concept are destroyed.</a:t>
            </a:r>
          </a:p>
        </p:txBody>
      </p:sp>
    </p:spTree>
    <p:extLst>
      <p:ext uri="{BB962C8B-B14F-4D97-AF65-F5344CB8AC3E}">
        <p14:creationId xmlns:p14="http://schemas.microsoft.com/office/powerpoint/2010/main" val="33436664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531">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253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9" name="AutoShape 2"/>
          <p:cNvSpPr>
            <a:spLocks noGrp="1" noChangeArrowheads="1"/>
          </p:cNvSpPr>
          <p:nvPr>
            <p:ph type="title"/>
          </p:nvPr>
        </p:nvSpPr>
        <p:spPr/>
        <p:txBody>
          <a:bodyPr>
            <a:normAutofit/>
          </a:bodyPr>
          <a:lstStyle/>
          <a:p>
            <a:r>
              <a:rPr lang="en-US" sz="3200" dirty="0" smtClean="0">
                <a:cs typeface="Tunga" pitchFamily="34" charset="0"/>
              </a:rPr>
              <a:t>Guidelines for the Facilitation of Learning</a:t>
            </a:r>
          </a:p>
        </p:txBody>
      </p:sp>
      <p:sp>
        <p:nvSpPr>
          <p:cNvPr id="2" name="Slide Number Placeholder 1"/>
          <p:cNvSpPr>
            <a:spLocks noGrp="1"/>
          </p:cNvSpPr>
          <p:nvPr>
            <p:ph type="sldNum" sz="quarter" idx="12"/>
          </p:nvPr>
        </p:nvSpPr>
        <p:spPr/>
        <p:txBody>
          <a:bodyPr/>
          <a:lstStyle/>
          <a:p>
            <a:pPr>
              <a:defRPr/>
            </a:pPr>
            <a:fld id="{7ABE71DB-36C8-45BB-8C80-B1B0E412EA26}" type="slidenum">
              <a:rPr lang="en-US" smtClean="0"/>
              <a:pPr>
                <a:defRPr/>
              </a:pPr>
              <a:t>27</a:t>
            </a:fld>
            <a:endParaRPr lang="en-US"/>
          </a:p>
        </p:txBody>
      </p:sp>
      <p:sp>
        <p:nvSpPr>
          <p:cNvPr id="23555" name="Rectangle 3"/>
          <p:cNvSpPr>
            <a:spLocks noGrp="1" noChangeArrowheads="1"/>
          </p:cNvSpPr>
          <p:nvPr>
            <p:ph sz="quarter" idx="1"/>
          </p:nvPr>
        </p:nvSpPr>
        <p:spPr/>
        <p:txBody>
          <a:bodyPr/>
          <a:lstStyle/>
          <a:p>
            <a:pPr marL="533400" indent="-533400" fontAlgn="auto">
              <a:lnSpc>
                <a:spcPct val="90000"/>
              </a:lnSpc>
              <a:spcAft>
                <a:spcPts val="0"/>
              </a:spcAft>
              <a:buClr>
                <a:schemeClr val="accent5"/>
              </a:buClr>
              <a:buFont typeface="Wingdings" pitchFamily="2" charset="2"/>
              <a:buNone/>
              <a:defRPr/>
            </a:pPr>
            <a:endParaRPr lang="en-US" sz="2000" dirty="0"/>
          </a:p>
          <a:p>
            <a:pPr marL="533400" indent="-533400" fontAlgn="auto">
              <a:lnSpc>
                <a:spcPct val="90000"/>
              </a:lnSpc>
              <a:spcAft>
                <a:spcPts val="0"/>
              </a:spcAft>
              <a:buClr>
                <a:schemeClr val="accent5"/>
              </a:buClr>
              <a:buFont typeface="Wingdings" pitchFamily="2" charset="2"/>
              <a:buAutoNum type="arabicPeriod" startAt="11"/>
              <a:defRPr/>
            </a:pPr>
            <a:r>
              <a:rPr lang="en-US" sz="2400" dirty="0"/>
              <a:t>The best time to learn anything is when whatever is to be learned is immediately useful to us.</a:t>
            </a:r>
          </a:p>
          <a:p>
            <a:pPr marL="533400" indent="-533400" fontAlgn="auto">
              <a:lnSpc>
                <a:spcPct val="90000"/>
              </a:lnSpc>
              <a:spcAft>
                <a:spcPts val="0"/>
              </a:spcAft>
              <a:buClr>
                <a:schemeClr val="accent5"/>
              </a:buClr>
              <a:buFont typeface="Wingdings" pitchFamily="2" charset="2"/>
              <a:buAutoNum type="arabicPeriod" startAt="11"/>
              <a:defRPr/>
            </a:pPr>
            <a:endParaRPr lang="en-US" sz="1200" dirty="0"/>
          </a:p>
          <a:p>
            <a:pPr marL="533400" indent="-533400" fontAlgn="auto">
              <a:lnSpc>
                <a:spcPct val="90000"/>
              </a:lnSpc>
              <a:spcAft>
                <a:spcPts val="0"/>
              </a:spcAft>
              <a:buClr>
                <a:schemeClr val="accent5"/>
              </a:buClr>
              <a:buFont typeface="Wingdings" pitchFamily="2" charset="2"/>
              <a:buAutoNum type="arabicPeriod" startAt="11"/>
              <a:defRPr/>
            </a:pPr>
            <a:r>
              <a:rPr lang="en-US" sz="2400" dirty="0"/>
              <a:t>An “open” nonauthoritarian atmosphere </a:t>
            </a:r>
            <a:r>
              <a:rPr lang="en-US" sz="2400" dirty="0" smtClean="0"/>
              <a:t>can be </a:t>
            </a:r>
            <a:r>
              <a:rPr lang="en-US" sz="2400" dirty="0"/>
              <a:t>conducive to learner initiative and creativity, encouraging the learning of attitudes of self-confidence, originality, self-reliance, enterprise, and independence.   </a:t>
            </a:r>
            <a:r>
              <a:rPr lang="en-US" sz="2400" i="1" dirty="0"/>
              <a:t>All of which is equivalent to learning how to learn.</a:t>
            </a:r>
          </a:p>
        </p:txBody>
      </p:sp>
    </p:spTree>
    <p:extLst>
      <p:ext uri="{BB962C8B-B14F-4D97-AF65-F5344CB8AC3E}">
        <p14:creationId xmlns:p14="http://schemas.microsoft.com/office/powerpoint/2010/main" val="33520182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555">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55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3" name="AutoShape 2"/>
          <p:cNvSpPr>
            <a:spLocks noGrp="1" noChangeArrowheads="1"/>
          </p:cNvSpPr>
          <p:nvPr>
            <p:ph type="title"/>
          </p:nvPr>
        </p:nvSpPr>
        <p:spPr/>
        <p:txBody>
          <a:bodyPr>
            <a:normAutofit/>
          </a:bodyPr>
          <a:lstStyle/>
          <a:p>
            <a:r>
              <a:rPr lang="en-US" sz="3200" dirty="0" smtClean="0">
                <a:cs typeface="Tunga" pitchFamily="34" charset="0"/>
              </a:rPr>
              <a:t>A System of Educational Design</a:t>
            </a:r>
          </a:p>
        </p:txBody>
      </p:sp>
      <p:sp>
        <p:nvSpPr>
          <p:cNvPr id="2" name="Slide Number Placeholder 1"/>
          <p:cNvSpPr>
            <a:spLocks noGrp="1"/>
          </p:cNvSpPr>
          <p:nvPr>
            <p:ph type="sldNum" sz="quarter" idx="12"/>
          </p:nvPr>
        </p:nvSpPr>
        <p:spPr/>
        <p:txBody>
          <a:bodyPr/>
          <a:lstStyle/>
          <a:p>
            <a:pPr>
              <a:defRPr/>
            </a:pPr>
            <a:fld id="{7ABE71DB-36C8-45BB-8C80-B1B0E412EA26}" type="slidenum">
              <a:rPr lang="en-US" smtClean="0"/>
              <a:pPr>
                <a:defRPr/>
              </a:pPr>
              <a:t>28</a:t>
            </a:fld>
            <a:endParaRPr lang="en-US"/>
          </a:p>
        </p:txBody>
      </p:sp>
      <p:sp>
        <p:nvSpPr>
          <p:cNvPr id="24579" name="Rectangle 3"/>
          <p:cNvSpPr>
            <a:spLocks noGrp="1" noChangeArrowheads="1"/>
          </p:cNvSpPr>
          <p:nvPr>
            <p:ph sz="quarter" idx="1"/>
          </p:nvPr>
        </p:nvSpPr>
        <p:spPr/>
        <p:txBody>
          <a:bodyPr>
            <a:normAutofit fontScale="85000" lnSpcReduction="20000"/>
          </a:bodyPr>
          <a:lstStyle/>
          <a:p>
            <a:pPr marL="533400" indent="-533400" fontAlgn="auto">
              <a:lnSpc>
                <a:spcPct val="90000"/>
              </a:lnSpc>
              <a:spcAft>
                <a:spcPts val="0"/>
              </a:spcAft>
              <a:buClr>
                <a:schemeClr val="accent5"/>
              </a:buClr>
              <a:buFont typeface="Wingdings" pitchFamily="2" charset="2"/>
              <a:buAutoNum type="arabicPeriod"/>
              <a:defRPr/>
            </a:pPr>
            <a:r>
              <a:rPr lang="en-US" sz="2600" b="1" dirty="0"/>
              <a:t>A possible educational activity is identified.</a:t>
            </a:r>
          </a:p>
          <a:p>
            <a:pPr marL="533400" indent="-533400" fontAlgn="auto">
              <a:lnSpc>
                <a:spcPct val="90000"/>
              </a:lnSpc>
              <a:spcAft>
                <a:spcPts val="0"/>
              </a:spcAft>
              <a:buClr>
                <a:schemeClr val="accent5"/>
              </a:buClr>
              <a:buFont typeface="Wingdings" pitchFamily="2" charset="2"/>
              <a:buAutoNum type="arabicPeriod"/>
              <a:defRPr/>
            </a:pPr>
            <a:r>
              <a:rPr lang="en-US" sz="2600" b="1" dirty="0"/>
              <a:t>A decision is made to proceed.</a:t>
            </a:r>
          </a:p>
          <a:p>
            <a:pPr marL="533400" indent="-533400" fontAlgn="auto">
              <a:lnSpc>
                <a:spcPct val="90000"/>
              </a:lnSpc>
              <a:spcAft>
                <a:spcPts val="0"/>
              </a:spcAft>
              <a:buClr>
                <a:schemeClr val="accent5"/>
              </a:buClr>
              <a:buFont typeface="Wingdings" pitchFamily="2" charset="2"/>
              <a:buAutoNum type="arabicPeriod"/>
              <a:defRPr/>
            </a:pPr>
            <a:r>
              <a:rPr lang="en-US" sz="2600" b="1" dirty="0"/>
              <a:t>Objectives are identified and refined.</a:t>
            </a:r>
          </a:p>
          <a:p>
            <a:pPr marL="533400" indent="-533400" fontAlgn="auto">
              <a:lnSpc>
                <a:spcPct val="90000"/>
              </a:lnSpc>
              <a:spcAft>
                <a:spcPts val="0"/>
              </a:spcAft>
              <a:buClr>
                <a:schemeClr val="accent5"/>
              </a:buClr>
              <a:buFont typeface="Wingdings" pitchFamily="2" charset="2"/>
              <a:buAutoNum type="arabicPeriod"/>
              <a:defRPr/>
            </a:pPr>
            <a:r>
              <a:rPr lang="en-US" sz="2600" b="1" dirty="0"/>
              <a:t>A suitable format is designed.</a:t>
            </a:r>
          </a:p>
          <a:p>
            <a:pPr marL="914400" lvl="1" indent="-457200" fontAlgn="auto">
              <a:lnSpc>
                <a:spcPct val="90000"/>
              </a:lnSpc>
              <a:spcAft>
                <a:spcPts val="0"/>
              </a:spcAft>
              <a:buClr>
                <a:schemeClr val="accent3"/>
              </a:buClr>
              <a:buFont typeface="Wingdings" pitchFamily="2" charset="2"/>
              <a:buAutoNum type="alphaLcPeriod"/>
              <a:defRPr/>
            </a:pPr>
            <a:r>
              <a:rPr lang="en-US" sz="2600" b="1" dirty="0">
                <a:solidFill>
                  <a:schemeClr val="tx1"/>
                </a:solidFill>
              </a:rPr>
              <a:t>Learning resources are selected.</a:t>
            </a:r>
          </a:p>
          <a:p>
            <a:pPr marL="914400" lvl="1" indent="-457200" fontAlgn="auto">
              <a:lnSpc>
                <a:spcPct val="90000"/>
              </a:lnSpc>
              <a:spcAft>
                <a:spcPts val="0"/>
              </a:spcAft>
              <a:buClr>
                <a:schemeClr val="accent3"/>
              </a:buClr>
              <a:buFont typeface="Wingdings" pitchFamily="2" charset="2"/>
              <a:buAutoNum type="alphaLcPeriod"/>
              <a:defRPr/>
            </a:pPr>
            <a:r>
              <a:rPr lang="en-US" sz="2600" b="1" dirty="0">
                <a:solidFill>
                  <a:schemeClr val="tx1"/>
                </a:solidFill>
              </a:rPr>
              <a:t>A leader or group of leaders is chosen.</a:t>
            </a:r>
          </a:p>
          <a:p>
            <a:pPr marL="914400" lvl="1" indent="-457200" fontAlgn="auto">
              <a:lnSpc>
                <a:spcPct val="90000"/>
              </a:lnSpc>
              <a:spcAft>
                <a:spcPts val="0"/>
              </a:spcAft>
              <a:buClr>
                <a:schemeClr val="accent3"/>
              </a:buClr>
              <a:buFont typeface="Wingdings" pitchFamily="2" charset="2"/>
              <a:buAutoNum type="alphaLcPeriod"/>
              <a:defRPr/>
            </a:pPr>
            <a:r>
              <a:rPr lang="en-US" sz="2600" b="1" dirty="0">
                <a:solidFill>
                  <a:schemeClr val="tx1"/>
                </a:solidFill>
              </a:rPr>
              <a:t>Methods are selected and </a:t>
            </a:r>
            <a:r>
              <a:rPr lang="en-US" sz="2600" b="1" dirty="0" smtClean="0">
                <a:solidFill>
                  <a:schemeClr val="tx1"/>
                </a:solidFill>
              </a:rPr>
              <a:t>used in preparation.</a:t>
            </a:r>
            <a:endParaRPr lang="en-US" sz="2600" b="1" dirty="0">
              <a:solidFill>
                <a:schemeClr val="tx1"/>
              </a:solidFill>
            </a:endParaRPr>
          </a:p>
          <a:p>
            <a:pPr marL="914400" lvl="1" indent="-457200" fontAlgn="auto">
              <a:lnSpc>
                <a:spcPct val="90000"/>
              </a:lnSpc>
              <a:spcAft>
                <a:spcPts val="0"/>
              </a:spcAft>
              <a:buClr>
                <a:schemeClr val="accent3"/>
              </a:buClr>
              <a:buFont typeface="Wingdings" pitchFamily="2" charset="2"/>
              <a:buAutoNum type="alphaLcPeriod"/>
              <a:defRPr/>
            </a:pPr>
            <a:r>
              <a:rPr lang="en-US" sz="2600" b="1" dirty="0">
                <a:solidFill>
                  <a:schemeClr val="tx1"/>
                </a:solidFill>
              </a:rPr>
              <a:t>A time schedule is made.</a:t>
            </a:r>
          </a:p>
          <a:p>
            <a:pPr marL="914400" lvl="1" indent="-457200" fontAlgn="auto">
              <a:lnSpc>
                <a:spcPct val="90000"/>
              </a:lnSpc>
              <a:spcAft>
                <a:spcPts val="0"/>
              </a:spcAft>
              <a:buClr>
                <a:schemeClr val="accent3"/>
              </a:buClr>
              <a:buFont typeface="Wingdings" pitchFamily="2" charset="2"/>
              <a:buAutoNum type="alphaLcPeriod"/>
              <a:defRPr/>
            </a:pPr>
            <a:r>
              <a:rPr lang="en-US" sz="2600" b="1" dirty="0">
                <a:solidFill>
                  <a:schemeClr val="tx1"/>
                </a:solidFill>
              </a:rPr>
              <a:t>A sequence of events is devised.</a:t>
            </a:r>
          </a:p>
          <a:p>
            <a:pPr marL="914400" lvl="1" indent="-457200" fontAlgn="auto">
              <a:lnSpc>
                <a:spcPct val="90000"/>
              </a:lnSpc>
              <a:spcAft>
                <a:spcPts val="0"/>
              </a:spcAft>
              <a:buClr>
                <a:schemeClr val="accent3"/>
              </a:buClr>
              <a:buFont typeface="Wingdings" pitchFamily="2" charset="2"/>
              <a:buAutoNum type="alphaLcPeriod"/>
              <a:defRPr/>
            </a:pPr>
            <a:r>
              <a:rPr lang="en-US" sz="2600" b="1" dirty="0">
                <a:solidFill>
                  <a:schemeClr val="tx1"/>
                </a:solidFill>
              </a:rPr>
              <a:t>Social reinforcement of learning is provided.</a:t>
            </a:r>
          </a:p>
          <a:p>
            <a:pPr marL="914400" lvl="1" indent="-457200" fontAlgn="auto">
              <a:lnSpc>
                <a:spcPct val="90000"/>
              </a:lnSpc>
              <a:spcAft>
                <a:spcPts val="0"/>
              </a:spcAft>
              <a:buClr>
                <a:schemeClr val="accent3"/>
              </a:buClr>
              <a:buFont typeface="Wingdings" pitchFamily="2" charset="2"/>
              <a:buAutoNum type="alphaLcPeriod"/>
              <a:defRPr/>
            </a:pPr>
            <a:r>
              <a:rPr lang="en-US" sz="2600" b="1" dirty="0">
                <a:solidFill>
                  <a:schemeClr val="tx1"/>
                </a:solidFill>
              </a:rPr>
              <a:t>The nature of each individual learner is taken into account.</a:t>
            </a:r>
          </a:p>
          <a:p>
            <a:pPr marL="914400" lvl="1" indent="-457200" fontAlgn="auto">
              <a:lnSpc>
                <a:spcPct val="90000"/>
              </a:lnSpc>
              <a:spcAft>
                <a:spcPts val="0"/>
              </a:spcAft>
              <a:buClr>
                <a:schemeClr val="accent3"/>
              </a:buClr>
              <a:buFont typeface="Wingdings" pitchFamily="2" charset="2"/>
              <a:buAutoNum type="alphaLcPeriod"/>
              <a:defRPr/>
            </a:pPr>
            <a:r>
              <a:rPr lang="en-US" sz="2600" b="1" dirty="0">
                <a:solidFill>
                  <a:schemeClr val="tx1"/>
                </a:solidFill>
              </a:rPr>
              <a:t>Roles and relationships are made clear.</a:t>
            </a:r>
          </a:p>
          <a:p>
            <a:pPr marL="914400" lvl="1" indent="-457200" fontAlgn="auto">
              <a:lnSpc>
                <a:spcPct val="90000"/>
              </a:lnSpc>
              <a:spcAft>
                <a:spcPts val="0"/>
              </a:spcAft>
              <a:buClr>
                <a:schemeClr val="accent3"/>
              </a:buClr>
              <a:buFont typeface="Wingdings" pitchFamily="2" charset="2"/>
              <a:buAutoNum type="alphaLcPeriod"/>
              <a:defRPr/>
            </a:pPr>
            <a:r>
              <a:rPr lang="en-US" sz="2600" b="1" dirty="0">
                <a:solidFill>
                  <a:schemeClr val="tx1"/>
                </a:solidFill>
              </a:rPr>
              <a:t>Criteria for evaluating progress are identified.</a:t>
            </a:r>
          </a:p>
          <a:p>
            <a:pPr marL="914400" lvl="1" indent="-457200" fontAlgn="auto">
              <a:lnSpc>
                <a:spcPct val="90000"/>
              </a:lnSpc>
              <a:spcAft>
                <a:spcPts val="0"/>
              </a:spcAft>
              <a:buClr>
                <a:schemeClr val="accent3"/>
              </a:buClr>
              <a:buFont typeface="Wingdings" pitchFamily="2" charset="2"/>
              <a:buAutoNum type="alphaLcPeriod"/>
              <a:defRPr/>
            </a:pPr>
            <a:r>
              <a:rPr lang="en-US" sz="2600" b="1" dirty="0">
                <a:solidFill>
                  <a:schemeClr val="tx1"/>
                </a:solidFill>
              </a:rPr>
              <a:t>The design is made clear to all concerned.</a:t>
            </a:r>
          </a:p>
          <a:p>
            <a:pPr marL="914400" lvl="1" indent="-457200" fontAlgn="auto">
              <a:lnSpc>
                <a:spcPct val="90000"/>
              </a:lnSpc>
              <a:spcAft>
                <a:spcPts val="0"/>
              </a:spcAft>
              <a:buFont typeface="Wingdings" pitchFamily="2" charset="2"/>
              <a:buChar char="l"/>
              <a:defRPr/>
            </a:pPr>
            <a:endParaRPr lang="en-US" sz="1800" dirty="0"/>
          </a:p>
          <a:p>
            <a:pPr marL="914400" lvl="1" indent="-457200" fontAlgn="auto">
              <a:lnSpc>
                <a:spcPct val="90000"/>
              </a:lnSpc>
              <a:spcAft>
                <a:spcPts val="0"/>
              </a:spcAft>
              <a:buFont typeface="Wingdings" pitchFamily="2" charset="2"/>
              <a:buChar char="l"/>
              <a:defRPr/>
            </a:pPr>
            <a:endParaRPr lang="en-US" sz="1800" dirty="0"/>
          </a:p>
        </p:txBody>
      </p:sp>
    </p:spTree>
    <p:extLst>
      <p:ext uri="{BB962C8B-B14F-4D97-AF65-F5344CB8AC3E}">
        <p14:creationId xmlns:p14="http://schemas.microsoft.com/office/powerpoint/2010/main" val="22558598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fade">
                                      <p:cBhvr>
                                        <p:cTn id="7" dur="1000"/>
                                        <p:tgtEl>
                                          <p:spTgt spid="24579">
                                            <p:txEl>
                                              <p:pRg st="0" end="0"/>
                                            </p:txEl>
                                          </p:spTgt>
                                        </p:tgtEl>
                                      </p:cBhvr>
                                    </p:animEffect>
                                    <p:anim calcmode="lin" valueType="num">
                                      <p:cBhvr>
                                        <p:cTn id="8" dur="1000" fill="hold"/>
                                        <p:tgtEl>
                                          <p:spTgt spid="2457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457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4579">
                                            <p:txEl>
                                              <p:pRg st="1" end="1"/>
                                            </p:txEl>
                                          </p:spTgt>
                                        </p:tgtEl>
                                        <p:attrNameLst>
                                          <p:attrName>style.visibility</p:attrName>
                                        </p:attrNameLst>
                                      </p:cBhvr>
                                      <p:to>
                                        <p:strVal val="visible"/>
                                      </p:to>
                                    </p:set>
                                    <p:animEffect transition="in" filter="fade">
                                      <p:cBhvr>
                                        <p:cTn id="14" dur="1000"/>
                                        <p:tgtEl>
                                          <p:spTgt spid="24579">
                                            <p:txEl>
                                              <p:pRg st="1" end="1"/>
                                            </p:txEl>
                                          </p:spTgt>
                                        </p:tgtEl>
                                      </p:cBhvr>
                                    </p:animEffect>
                                    <p:anim calcmode="lin" valueType="num">
                                      <p:cBhvr>
                                        <p:cTn id="15" dur="1000" fill="hold"/>
                                        <p:tgtEl>
                                          <p:spTgt spid="2457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457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4579">
                                            <p:txEl>
                                              <p:pRg st="2" end="2"/>
                                            </p:txEl>
                                          </p:spTgt>
                                        </p:tgtEl>
                                        <p:attrNameLst>
                                          <p:attrName>style.visibility</p:attrName>
                                        </p:attrNameLst>
                                      </p:cBhvr>
                                      <p:to>
                                        <p:strVal val="visible"/>
                                      </p:to>
                                    </p:set>
                                    <p:animEffect transition="in" filter="fade">
                                      <p:cBhvr>
                                        <p:cTn id="21" dur="1000"/>
                                        <p:tgtEl>
                                          <p:spTgt spid="24579">
                                            <p:txEl>
                                              <p:pRg st="2" end="2"/>
                                            </p:txEl>
                                          </p:spTgt>
                                        </p:tgtEl>
                                      </p:cBhvr>
                                    </p:animEffect>
                                    <p:anim calcmode="lin" valueType="num">
                                      <p:cBhvr>
                                        <p:cTn id="22" dur="1000" fill="hold"/>
                                        <p:tgtEl>
                                          <p:spTgt spid="24579">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457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4579">
                                            <p:txEl>
                                              <p:pRg st="3" end="3"/>
                                            </p:txEl>
                                          </p:spTgt>
                                        </p:tgtEl>
                                        <p:attrNameLst>
                                          <p:attrName>style.visibility</p:attrName>
                                        </p:attrNameLst>
                                      </p:cBhvr>
                                      <p:to>
                                        <p:strVal val="visible"/>
                                      </p:to>
                                    </p:set>
                                    <p:animEffect transition="in" filter="fade">
                                      <p:cBhvr>
                                        <p:cTn id="28" dur="1000"/>
                                        <p:tgtEl>
                                          <p:spTgt spid="24579">
                                            <p:txEl>
                                              <p:pRg st="3" end="3"/>
                                            </p:txEl>
                                          </p:spTgt>
                                        </p:tgtEl>
                                      </p:cBhvr>
                                    </p:animEffect>
                                    <p:anim calcmode="lin" valueType="num">
                                      <p:cBhvr>
                                        <p:cTn id="29" dur="1000" fill="hold"/>
                                        <p:tgtEl>
                                          <p:spTgt spid="24579">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4579">
                                            <p:txEl>
                                              <p:pRg st="3" end="3"/>
                                            </p:txEl>
                                          </p:spTgt>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24579">
                                            <p:txEl>
                                              <p:pRg st="4" end="4"/>
                                            </p:txEl>
                                          </p:spTgt>
                                        </p:tgtEl>
                                        <p:attrNameLst>
                                          <p:attrName>style.visibility</p:attrName>
                                        </p:attrNameLst>
                                      </p:cBhvr>
                                      <p:to>
                                        <p:strVal val="visible"/>
                                      </p:to>
                                    </p:set>
                                    <p:animEffect transition="in" filter="fade">
                                      <p:cBhvr>
                                        <p:cTn id="33" dur="1000"/>
                                        <p:tgtEl>
                                          <p:spTgt spid="24579">
                                            <p:txEl>
                                              <p:pRg st="4" end="4"/>
                                            </p:txEl>
                                          </p:spTgt>
                                        </p:tgtEl>
                                      </p:cBhvr>
                                    </p:animEffect>
                                    <p:anim calcmode="lin" valueType="num">
                                      <p:cBhvr>
                                        <p:cTn id="34" dur="1000" fill="hold"/>
                                        <p:tgtEl>
                                          <p:spTgt spid="24579">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24579">
                                            <p:txEl>
                                              <p:pRg st="4" end="4"/>
                                            </p:txEl>
                                          </p:spTgt>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24579">
                                            <p:txEl>
                                              <p:pRg st="5" end="5"/>
                                            </p:txEl>
                                          </p:spTgt>
                                        </p:tgtEl>
                                        <p:attrNameLst>
                                          <p:attrName>style.visibility</p:attrName>
                                        </p:attrNameLst>
                                      </p:cBhvr>
                                      <p:to>
                                        <p:strVal val="visible"/>
                                      </p:to>
                                    </p:set>
                                    <p:animEffect transition="in" filter="fade">
                                      <p:cBhvr>
                                        <p:cTn id="38" dur="1000"/>
                                        <p:tgtEl>
                                          <p:spTgt spid="24579">
                                            <p:txEl>
                                              <p:pRg st="5" end="5"/>
                                            </p:txEl>
                                          </p:spTgt>
                                        </p:tgtEl>
                                      </p:cBhvr>
                                    </p:animEffect>
                                    <p:anim calcmode="lin" valueType="num">
                                      <p:cBhvr>
                                        <p:cTn id="39" dur="1000" fill="hold"/>
                                        <p:tgtEl>
                                          <p:spTgt spid="24579">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24579">
                                            <p:txEl>
                                              <p:pRg st="5" end="5"/>
                                            </p:txEl>
                                          </p:spTgt>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24579">
                                            <p:txEl>
                                              <p:pRg st="6" end="6"/>
                                            </p:txEl>
                                          </p:spTgt>
                                        </p:tgtEl>
                                        <p:attrNameLst>
                                          <p:attrName>style.visibility</p:attrName>
                                        </p:attrNameLst>
                                      </p:cBhvr>
                                      <p:to>
                                        <p:strVal val="visible"/>
                                      </p:to>
                                    </p:set>
                                    <p:animEffect transition="in" filter="fade">
                                      <p:cBhvr>
                                        <p:cTn id="43" dur="1000"/>
                                        <p:tgtEl>
                                          <p:spTgt spid="24579">
                                            <p:txEl>
                                              <p:pRg st="6" end="6"/>
                                            </p:txEl>
                                          </p:spTgt>
                                        </p:tgtEl>
                                      </p:cBhvr>
                                    </p:animEffect>
                                    <p:anim calcmode="lin" valueType="num">
                                      <p:cBhvr>
                                        <p:cTn id="44" dur="1000" fill="hold"/>
                                        <p:tgtEl>
                                          <p:spTgt spid="24579">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24579">
                                            <p:txEl>
                                              <p:pRg st="6" end="6"/>
                                            </p:txEl>
                                          </p:spTgt>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24579">
                                            <p:txEl>
                                              <p:pRg st="7" end="7"/>
                                            </p:txEl>
                                          </p:spTgt>
                                        </p:tgtEl>
                                        <p:attrNameLst>
                                          <p:attrName>style.visibility</p:attrName>
                                        </p:attrNameLst>
                                      </p:cBhvr>
                                      <p:to>
                                        <p:strVal val="visible"/>
                                      </p:to>
                                    </p:set>
                                    <p:animEffect transition="in" filter="fade">
                                      <p:cBhvr>
                                        <p:cTn id="48" dur="1000"/>
                                        <p:tgtEl>
                                          <p:spTgt spid="24579">
                                            <p:txEl>
                                              <p:pRg st="7" end="7"/>
                                            </p:txEl>
                                          </p:spTgt>
                                        </p:tgtEl>
                                      </p:cBhvr>
                                    </p:animEffect>
                                    <p:anim calcmode="lin" valueType="num">
                                      <p:cBhvr>
                                        <p:cTn id="49" dur="1000" fill="hold"/>
                                        <p:tgtEl>
                                          <p:spTgt spid="24579">
                                            <p:txEl>
                                              <p:pRg st="7" end="7"/>
                                            </p:txEl>
                                          </p:spTgt>
                                        </p:tgtEl>
                                        <p:attrNameLst>
                                          <p:attrName>ppt_x</p:attrName>
                                        </p:attrNameLst>
                                      </p:cBhvr>
                                      <p:tavLst>
                                        <p:tav tm="0">
                                          <p:val>
                                            <p:strVal val="#ppt_x"/>
                                          </p:val>
                                        </p:tav>
                                        <p:tav tm="100000">
                                          <p:val>
                                            <p:strVal val="#ppt_x"/>
                                          </p:val>
                                        </p:tav>
                                      </p:tavLst>
                                    </p:anim>
                                    <p:anim calcmode="lin" valueType="num">
                                      <p:cBhvr>
                                        <p:cTn id="50" dur="1000" fill="hold"/>
                                        <p:tgtEl>
                                          <p:spTgt spid="24579">
                                            <p:txEl>
                                              <p:pRg st="7" end="7"/>
                                            </p:txEl>
                                          </p:spTgt>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24579">
                                            <p:txEl>
                                              <p:pRg st="8" end="8"/>
                                            </p:txEl>
                                          </p:spTgt>
                                        </p:tgtEl>
                                        <p:attrNameLst>
                                          <p:attrName>style.visibility</p:attrName>
                                        </p:attrNameLst>
                                      </p:cBhvr>
                                      <p:to>
                                        <p:strVal val="visible"/>
                                      </p:to>
                                    </p:set>
                                    <p:animEffect transition="in" filter="fade">
                                      <p:cBhvr>
                                        <p:cTn id="53" dur="1000"/>
                                        <p:tgtEl>
                                          <p:spTgt spid="24579">
                                            <p:txEl>
                                              <p:pRg st="8" end="8"/>
                                            </p:txEl>
                                          </p:spTgt>
                                        </p:tgtEl>
                                      </p:cBhvr>
                                    </p:animEffect>
                                    <p:anim calcmode="lin" valueType="num">
                                      <p:cBhvr>
                                        <p:cTn id="54" dur="1000" fill="hold"/>
                                        <p:tgtEl>
                                          <p:spTgt spid="24579">
                                            <p:txEl>
                                              <p:pRg st="8" end="8"/>
                                            </p:txEl>
                                          </p:spTgt>
                                        </p:tgtEl>
                                        <p:attrNameLst>
                                          <p:attrName>ppt_x</p:attrName>
                                        </p:attrNameLst>
                                      </p:cBhvr>
                                      <p:tavLst>
                                        <p:tav tm="0">
                                          <p:val>
                                            <p:strVal val="#ppt_x"/>
                                          </p:val>
                                        </p:tav>
                                        <p:tav tm="100000">
                                          <p:val>
                                            <p:strVal val="#ppt_x"/>
                                          </p:val>
                                        </p:tav>
                                      </p:tavLst>
                                    </p:anim>
                                    <p:anim calcmode="lin" valueType="num">
                                      <p:cBhvr>
                                        <p:cTn id="55" dur="1000" fill="hold"/>
                                        <p:tgtEl>
                                          <p:spTgt spid="24579">
                                            <p:txEl>
                                              <p:pRg st="8" end="8"/>
                                            </p:txEl>
                                          </p:spTgt>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24579">
                                            <p:txEl>
                                              <p:pRg st="9" end="9"/>
                                            </p:txEl>
                                          </p:spTgt>
                                        </p:tgtEl>
                                        <p:attrNameLst>
                                          <p:attrName>style.visibility</p:attrName>
                                        </p:attrNameLst>
                                      </p:cBhvr>
                                      <p:to>
                                        <p:strVal val="visible"/>
                                      </p:to>
                                    </p:set>
                                    <p:animEffect transition="in" filter="fade">
                                      <p:cBhvr>
                                        <p:cTn id="58" dur="1000"/>
                                        <p:tgtEl>
                                          <p:spTgt spid="24579">
                                            <p:txEl>
                                              <p:pRg st="9" end="9"/>
                                            </p:txEl>
                                          </p:spTgt>
                                        </p:tgtEl>
                                      </p:cBhvr>
                                    </p:animEffect>
                                    <p:anim calcmode="lin" valueType="num">
                                      <p:cBhvr>
                                        <p:cTn id="59" dur="1000" fill="hold"/>
                                        <p:tgtEl>
                                          <p:spTgt spid="24579">
                                            <p:txEl>
                                              <p:pRg st="9" end="9"/>
                                            </p:txEl>
                                          </p:spTgt>
                                        </p:tgtEl>
                                        <p:attrNameLst>
                                          <p:attrName>ppt_x</p:attrName>
                                        </p:attrNameLst>
                                      </p:cBhvr>
                                      <p:tavLst>
                                        <p:tav tm="0">
                                          <p:val>
                                            <p:strVal val="#ppt_x"/>
                                          </p:val>
                                        </p:tav>
                                        <p:tav tm="100000">
                                          <p:val>
                                            <p:strVal val="#ppt_x"/>
                                          </p:val>
                                        </p:tav>
                                      </p:tavLst>
                                    </p:anim>
                                    <p:anim calcmode="lin" valueType="num">
                                      <p:cBhvr>
                                        <p:cTn id="60" dur="1000" fill="hold"/>
                                        <p:tgtEl>
                                          <p:spTgt spid="24579">
                                            <p:txEl>
                                              <p:pRg st="9" end="9"/>
                                            </p:txEl>
                                          </p:spTgt>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24579">
                                            <p:txEl>
                                              <p:pRg st="10" end="10"/>
                                            </p:txEl>
                                          </p:spTgt>
                                        </p:tgtEl>
                                        <p:attrNameLst>
                                          <p:attrName>style.visibility</p:attrName>
                                        </p:attrNameLst>
                                      </p:cBhvr>
                                      <p:to>
                                        <p:strVal val="visible"/>
                                      </p:to>
                                    </p:set>
                                    <p:animEffect transition="in" filter="fade">
                                      <p:cBhvr>
                                        <p:cTn id="63" dur="1000"/>
                                        <p:tgtEl>
                                          <p:spTgt spid="24579">
                                            <p:txEl>
                                              <p:pRg st="10" end="10"/>
                                            </p:txEl>
                                          </p:spTgt>
                                        </p:tgtEl>
                                      </p:cBhvr>
                                    </p:animEffect>
                                    <p:anim calcmode="lin" valueType="num">
                                      <p:cBhvr>
                                        <p:cTn id="64" dur="1000" fill="hold"/>
                                        <p:tgtEl>
                                          <p:spTgt spid="24579">
                                            <p:txEl>
                                              <p:pRg st="10" end="10"/>
                                            </p:txEl>
                                          </p:spTgt>
                                        </p:tgtEl>
                                        <p:attrNameLst>
                                          <p:attrName>ppt_x</p:attrName>
                                        </p:attrNameLst>
                                      </p:cBhvr>
                                      <p:tavLst>
                                        <p:tav tm="0">
                                          <p:val>
                                            <p:strVal val="#ppt_x"/>
                                          </p:val>
                                        </p:tav>
                                        <p:tav tm="100000">
                                          <p:val>
                                            <p:strVal val="#ppt_x"/>
                                          </p:val>
                                        </p:tav>
                                      </p:tavLst>
                                    </p:anim>
                                    <p:anim calcmode="lin" valueType="num">
                                      <p:cBhvr>
                                        <p:cTn id="65" dur="1000" fill="hold"/>
                                        <p:tgtEl>
                                          <p:spTgt spid="24579">
                                            <p:txEl>
                                              <p:pRg st="10" end="10"/>
                                            </p:txEl>
                                          </p:spTgt>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24579">
                                            <p:txEl>
                                              <p:pRg st="11" end="11"/>
                                            </p:txEl>
                                          </p:spTgt>
                                        </p:tgtEl>
                                        <p:attrNameLst>
                                          <p:attrName>style.visibility</p:attrName>
                                        </p:attrNameLst>
                                      </p:cBhvr>
                                      <p:to>
                                        <p:strVal val="visible"/>
                                      </p:to>
                                    </p:set>
                                    <p:animEffect transition="in" filter="fade">
                                      <p:cBhvr>
                                        <p:cTn id="68" dur="1000"/>
                                        <p:tgtEl>
                                          <p:spTgt spid="24579">
                                            <p:txEl>
                                              <p:pRg st="11" end="11"/>
                                            </p:txEl>
                                          </p:spTgt>
                                        </p:tgtEl>
                                      </p:cBhvr>
                                    </p:animEffect>
                                    <p:anim calcmode="lin" valueType="num">
                                      <p:cBhvr>
                                        <p:cTn id="69" dur="1000" fill="hold"/>
                                        <p:tgtEl>
                                          <p:spTgt spid="24579">
                                            <p:txEl>
                                              <p:pRg st="11" end="11"/>
                                            </p:txEl>
                                          </p:spTgt>
                                        </p:tgtEl>
                                        <p:attrNameLst>
                                          <p:attrName>ppt_x</p:attrName>
                                        </p:attrNameLst>
                                      </p:cBhvr>
                                      <p:tavLst>
                                        <p:tav tm="0">
                                          <p:val>
                                            <p:strVal val="#ppt_x"/>
                                          </p:val>
                                        </p:tav>
                                        <p:tav tm="100000">
                                          <p:val>
                                            <p:strVal val="#ppt_x"/>
                                          </p:val>
                                        </p:tav>
                                      </p:tavLst>
                                    </p:anim>
                                    <p:anim calcmode="lin" valueType="num">
                                      <p:cBhvr>
                                        <p:cTn id="70" dur="1000" fill="hold"/>
                                        <p:tgtEl>
                                          <p:spTgt spid="24579">
                                            <p:txEl>
                                              <p:pRg st="11" end="11"/>
                                            </p:txEl>
                                          </p:spTgt>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24579">
                                            <p:txEl>
                                              <p:pRg st="12" end="12"/>
                                            </p:txEl>
                                          </p:spTgt>
                                        </p:tgtEl>
                                        <p:attrNameLst>
                                          <p:attrName>style.visibility</p:attrName>
                                        </p:attrNameLst>
                                      </p:cBhvr>
                                      <p:to>
                                        <p:strVal val="visible"/>
                                      </p:to>
                                    </p:set>
                                    <p:animEffect transition="in" filter="fade">
                                      <p:cBhvr>
                                        <p:cTn id="73" dur="1000"/>
                                        <p:tgtEl>
                                          <p:spTgt spid="24579">
                                            <p:txEl>
                                              <p:pRg st="12" end="12"/>
                                            </p:txEl>
                                          </p:spTgt>
                                        </p:tgtEl>
                                      </p:cBhvr>
                                    </p:animEffect>
                                    <p:anim calcmode="lin" valueType="num">
                                      <p:cBhvr>
                                        <p:cTn id="74" dur="1000" fill="hold"/>
                                        <p:tgtEl>
                                          <p:spTgt spid="24579">
                                            <p:txEl>
                                              <p:pRg st="12" end="12"/>
                                            </p:txEl>
                                          </p:spTgt>
                                        </p:tgtEl>
                                        <p:attrNameLst>
                                          <p:attrName>ppt_x</p:attrName>
                                        </p:attrNameLst>
                                      </p:cBhvr>
                                      <p:tavLst>
                                        <p:tav tm="0">
                                          <p:val>
                                            <p:strVal val="#ppt_x"/>
                                          </p:val>
                                        </p:tav>
                                        <p:tav tm="100000">
                                          <p:val>
                                            <p:strVal val="#ppt_x"/>
                                          </p:val>
                                        </p:tav>
                                      </p:tavLst>
                                    </p:anim>
                                    <p:anim calcmode="lin" valueType="num">
                                      <p:cBhvr>
                                        <p:cTn id="75" dur="1000" fill="hold"/>
                                        <p:tgtEl>
                                          <p:spTgt spid="24579">
                                            <p:txEl>
                                              <p:pRg st="12" end="12"/>
                                            </p:txEl>
                                          </p:spTgt>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24579">
                                            <p:txEl>
                                              <p:pRg st="13" end="13"/>
                                            </p:txEl>
                                          </p:spTgt>
                                        </p:tgtEl>
                                        <p:attrNameLst>
                                          <p:attrName>style.visibility</p:attrName>
                                        </p:attrNameLst>
                                      </p:cBhvr>
                                      <p:to>
                                        <p:strVal val="visible"/>
                                      </p:to>
                                    </p:set>
                                    <p:animEffect transition="in" filter="fade">
                                      <p:cBhvr>
                                        <p:cTn id="78" dur="1000"/>
                                        <p:tgtEl>
                                          <p:spTgt spid="24579">
                                            <p:txEl>
                                              <p:pRg st="13" end="13"/>
                                            </p:txEl>
                                          </p:spTgt>
                                        </p:tgtEl>
                                      </p:cBhvr>
                                    </p:animEffect>
                                    <p:anim calcmode="lin" valueType="num">
                                      <p:cBhvr>
                                        <p:cTn id="79" dur="1000" fill="hold"/>
                                        <p:tgtEl>
                                          <p:spTgt spid="24579">
                                            <p:txEl>
                                              <p:pRg st="13" end="13"/>
                                            </p:txEl>
                                          </p:spTgt>
                                        </p:tgtEl>
                                        <p:attrNameLst>
                                          <p:attrName>ppt_x</p:attrName>
                                        </p:attrNameLst>
                                      </p:cBhvr>
                                      <p:tavLst>
                                        <p:tav tm="0">
                                          <p:val>
                                            <p:strVal val="#ppt_x"/>
                                          </p:val>
                                        </p:tav>
                                        <p:tav tm="100000">
                                          <p:val>
                                            <p:strVal val="#ppt_x"/>
                                          </p:val>
                                        </p:tav>
                                      </p:tavLst>
                                    </p:anim>
                                    <p:anim calcmode="lin" valueType="num">
                                      <p:cBhvr>
                                        <p:cTn id="80" dur="1000" fill="hold"/>
                                        <p:tgtEl>
                                          <p:spTgt spid="24579">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7" name="AutoShape 2"/>
          <p:cNvSpPr>
            <a:spLocks noGrp="1" noChangeArrowheads="1"/>
          </p:cNvSpPr>
          <p:nvPr>
            <p:ph type="title"/>
          </p:nvPr>
        </p:nvSpPr>
        <p:spPr/>
        <p:txBody>
          <a:bodyPr>
            <a:normAutofit/>
          </a:bodyPr>
          <a:lstStyle/>
          <a:p>
            <a:r>
              <a:rPr lang="en-US" sz="3200" dirty="0" smtClean="0">
                <a:cs typeface="Tunga" pitchFamily="34" charset="0"/>
              </a:rPr>
              <a:t>A System of Educational Design</a:t>
            </a:r>
          </a:p>
        </p:txBody>
      </p:sp>
      <p:sp>
        <p:nvSpPr>
          <p:cNvPr id="2" name="Slide Number Placeholder 1"/>
          <p:cNvSpPr>
            <a:spLocks noGrp="1"/>
          </p:cNvSpPr>
          <p:nvPr>
            <p:ph type="sldNum" sz="quarter" idx="12"/>
          </p:nvPr>
        </p:nvSpPr>
        <p:spPr/>
        <p:txBody>
          <a:bodyPr/>
          <a:lstStyle/>
          <a:p>
            <a:pPr>
              <a:defRPr/>
            </a:pPr>
            <a:fld id="{7ABE71DB-36C8-45BB-8C80-B1B0E412EA26}" type="slidenum">
              <a:rPr lang="en-US" smtClean="0"/>
              <a:pPr>
                <a:defRPr/>
              </a:pPr>
              <a:t>29</a:t>
            </a:fld>
            <a:endParaRPr lang="en-US"/>
          </a:p>
        </p:txBody>
      </p:sp>
      <p:sp>
        <p:nvSpPr>
          <p:cNvPr id="25603" name="Rectangle 3"/>
          <p:cNvSpPr>
            <a:spLocks noGrp="1" noChangeArrowheads="1"/>
          </p:cNvSpPr>
          <p:nvPr>
            <p:ph sz="quarter" idx="1"/>
          </p:nvPr>
        </p:nvSpPr>
        <p:spPr/>
        <p:txBody>
          <a:bodyPr/>
          <a:lstStyle/>
          <a:p>
            <a:pPr marL="533400" indent="-533400" fontAlgn="auto">
              <a:lnSpc>
                <a:spcPct val="90000"/>
              </a:lnSpc>
              <a:spcAft>
                <a:spcPts val="0"/>
              </a:spcAft>
              <a:buClr>
                <a:schemeClr val="accent5"/>
              </a:buClr>
              <a:buFont typeface="Wingdings" pitchFamily="2" charset="2"/>
              <a:buAutoNum type="arabicPeriod" startAt="5"/>
              <a:defRPr/>
            </a:pPr>
            <a:r>
              <a:rPr lang="en-US" sz="2400" dirty="0"/>
              <a:t>The format is fitted into larger patterns of life.</a:t>
            </a:r>
          </a:p>
          <a:p>
            <a:pPr marL="914400" lvl="1" indent="-457200" fontAlgn="auto">
              <a:lnSpc>
                <a:spcPct val="90000"/>
              </a:lnSpc>
              <a:spcAft>
                <a:spcPts val="0"/>
              </a:spcAft>
              <a:buFont typeface="Wingdings" pitchFamily="2" charset="2"/>
              <a:buAutoNum type="alphaLcPeriod"/>
              <a:defRPr/>
            </a:pPr>
            <a:r>
              <a:rPr lang="en-US" sz="2400" dirty="0">
                <a:solidFill>
                  <a:schemeClr val="tx1"/>
                </a:solidFill>
              </a:rPr>
              <a:t>Learners are guided into or out of the activity both at the beginning and subsequently.</a:t>
            </a:r>
          </a:p>
          <a:p>
            <a:pPr marL="914400" lvl="1" indent="-457200" fontAlgn="auto">
              <a:lnSpc>
                <a:spcPct val="90000"/>
              </a:lnSpc>
              <a:spcAft>
                <a:spcPts val="0"/>
              </a:spcAft>
              <a:buFont typeface="Wingdings" pitchFamily="2" charset="2"/>
              <a:buAutoNum type="alphaLcPeriod"/>
              <a:defRPr/>
            </a:pPr>
            <a:r>
              <a:rPr lang="en-US" sz="2400" dirty="0">
                <a:solidFill>
                  <a:schemeClr val="tx1"/>
                </a:solidFill>
              </a:rPr>
              <a:t>Life styles are modified to allow time and resources for the new activity.</a:t>
            </a:r>
          </a:p>
          <a:p>
            <a:pPr marL="914400" lvl="1" indent="-457200" fontAlgn="auto">
              <a:lnSpc>
                <a:spcPct val="90000"/>
              </a:lnSpc>
              <a:spcAft>
                <a:spcPts val="0"/>
              </a:spcAft>
              <a:buFont typeface="Wingdings" pitchFamily="2" charset="2"/>
              <a:buAutoNum type="alphaLcPeriod"/>
              <a:defRPr/>
            </a:pPr>
            <a:r>
              <a:rPr lang="en-US" sz="2400" dirty="0">
                <a:solidFill>
                  <a:schemeClr val="tx1"/>
                </a:solidFill>
              </a:rPr>
              <a:t>Financing is arranged.</a:t>
            </a:r>
          </a:p>
          <a:p>
            <a:pPr marL="533400" indent="-533400" fontAlgn="auto">
              <a:lnSpc>
                <a:spcPct val="90000"/>
              </a:lnSpc>
              <a:spcAft>
                <a:spcPts val="0"/>
              </a:spcAft>
              <a:buClr>
                <a:schemeClr val="accent5"/>
              </a:buClr>
              <a:buFont typeface="Wingdings" pitchFamily="2" charset="2"/>
              <a:buAutoNum type="arabicPeriod" startAt="5"/>
              <a:defRPr/>
            </a:pPr>
            <a:r>
              <a:rPr lang="en-US" sz="2400" dirty="0"/>
              <a:t>The program is carried out.</a:t>
            </a:r>
          </a:p>
          <a:p>
            <a:pPr marL="533400" indent="-533400" fontAlgn="auto">
              <a:lnSpc>
                <a:spcPct val="90000"/>
              </a:lnSpc>
              <a:spcAft>
                <a:spcPts val="0"/>
              </a:spcAft>
              <a:buClr>
                <a:schemeClr val="accent5"/>
              </a:buClr>
              <a:buFont typeface="Wingdings" pitchFamily="2" charset="2"/>
              <a:buAutoNum type="arabicPeriod" startAt="5"/>
              <a:defRPr/>
            </a:pPr>
            <a:r>
              <a:rPr lang="en-US" sz="2400" dirty="0"/>
              <a:t>The results of the activity are measured and appraised.</a:t>
            </a:r>
          </a:p>
          <a:p>
            <a:pPr marL="533400" indent="-533400" fontAlgn="auto">
              <a:lnSpc>
                <a:spcPct val="90000"/>
              </a:lnSpc>
              <a:spcAft>
                <a:spcPts val="0"/>
              </a:spcAft>
              <a:buClr>
                <a:schemeClr val="accent5"/>
              </a:buClr>
              <a:buFont typeface="Wingdings" pitchFamily="2" charset="2"/>
              <a:buAutoNum type="arabicPeriod" startAt="5"/>
              <a:defRPr/>
            </a:pPr>
            <a:r>
              <a:rPr lang="en-US" sz="2400" dirty="0"/>
              <a:t>The situation is examined in terms of the possibility of a new educational activity. </a:t>
            </a:r>
          </a:p>
          <a:p>
            <a:pPr marL="533400" indent="-533400" fontAlgn="auto">
              <a:lnSpc>
                <a:spcPct val="90000"/>
              </a:lnSpc>
              <a:spcAft>
                <a:spcPts val="0"/>
              </a:spcAft>
              <a:buClr>
                <a:schemeClr val="accent5"/>
              </a:buClr>
              <a:buFont typeface="Wingdings" pitchFamily="2" charset="2"/>
              <a:buNone/>
              <a:defRPr/>
            </a:pPr>
            <a:endParaRPr lang="en-US" sz="2000" dirty="0"/>
          </a:p>
        </p:txBody>
      </p:sp>
    </p:spTree>
    <p:extLst>
      <p:ext uri="{BB962C8B-B14F-4D97-AF65-F5344CB8AC3E}">
        <p14:creationId xmlns:p14="http://schemas.microsoft.com/office/powerpoint/2010/main" val="30294004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Effect transition="in" filter="fade">
                                      <p:cBhvr>
                                        <p:cTn id="7" dur="1000"/>
                                        <p:tgtEl>
                                          <p:spTgt spid="25603">
                                            <p:txEl>
                                              <p:pRg st="0" end="0"/>
                                            </p:txEl>
                                          </p:spTgt>
                                        </p:tgtEl>
                                      </p:cBhvr>
                                    </p:animEffect>
                                    <p:anim calcmode="lin" valueType="num">
                                      <p:cBhvr>
                                        <p:cTn id="8" dur="1000" fill="hold"/>
                                        <p:tgtEl>
                                          <p:spTgt spid="2560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560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5603">
                                            <p:txEl>
                                              <p:pRg st="1" end="1"/>
                                            </p:txEl>
                                          </p:spTgt>
                                        </p:tgtEl>
                                        <p:attrNameLst>
                                          <p:attrName>style.visibility</p:attrName>
                                        </p:attrNameLst>
                                      </p:cBhvr>
                                      <p:to>
                                        <p:strVal val="visible"/>
                                      </p:to>
                                    </p:set>
                                    <p:animEffect transition="in" filter="fade">
                                      <p:cBhvr>
                                        <p:cTn id="12" dur="1000"/>
                                        <p:tgtEl>
                                          <p:spTgt spid="25603">
                                            <p:txEl>
                                              <p:pRg st="1" end="1"/>
                                            </p:txEl>
                                          </p:spTgt>
                                        </p:tgtEl>
                                      </p:cBhvr>
                                    </p:animEffect>
                                    <p:anim calcmode="lin" valueType="num">
                                      <p:cBhvr>
                                        <p:cTn id="13" dur="1000" fill="hold"/>
                                        <p:tgtEl>
                                          <p:spTgt spid="2560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560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5603">
                                            <p:txEl>
                                              <p:pRg st="2" end="2"/>
                                            </p:txEl>
                                          </p:spTgt>
                                        </p:tgtEl>
                                        <p:attrNameLst>
                                          <p:attrName>style.visibility</p:attrName>
                                        </p:attrNameLst>
                                      </p:cBhvr>
                                      <p:to>
                                        <p:strVal val="visible"/>
                                      </p:to>
                                    </p:set>
                                    <p:animEffect transition="in" filter="fade">
                                      <p:cBhvr>
                                        <p:cTn id="17" dur="1000"/>
                                        <p:tgtEl>
                                          <p:spTgt spid="25603">
                                            <p:txEl>
                                              <p:pRg st="2" end="2"/>
                                            </p:txEl>
                                          </p:spTgt>
                                        </p:tgtEl>
                                      </p:cBhvr>
                                    </p:animEffect>
                                    <p:anim calcmode="lin" valueType="num">
                                      <p:cBhvr>
                                        <p:cTn id="18" dur="1000" fill="hold"/>
                                        <p:tgtEl>
                                          <p:spTgt spid="2560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560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5603">
                                            <p:txEl>
                                              <p:pRg st="3" end="3"/>
                                            </p:txEl>
                                          </p:spTgt>
                                        </p:tgtEl>
                                        <p:attrNameLst>
                                          <p:attrName>style.visibility</p:attrName>
                                        </p:attrNameLst>
                                      </p:cBhvr>
                                      <p:to>
                                        <p:strVal val="visible"/>
                                      </p:to>
                                    </p:set>
                                    <p:animEffect transition="in" filter="fade">
                                      <p:cBhvr>
                                        <p:cTn id="22" dur="1000"/>
                                        <p:tgtEl>
                                          <p:spTgt spid="25603">
                                            <p:txEl>
                                              <p:pRg st="3" end="3"/>
                                            </p:txEl>
                                          </p:spTgt>
                                        </p:tgtEl>
                                      </p:cBhvr>
                                    </p:animEffect>
                                    <p:anim calcmode="lin" valueType="num">
                                      <p:cBhvr>
                                        <p:cTn id="23" dur="1000" fill="hold"/>
                                        <p:tgtEl>
                                          <p:spTgt spid="2560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2560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25603">
                                            <p:txEl>
                                              <p:pRg st="4" end="4"/>
                                            </p:txEl>
                                          </p:spTgt>
                                        </p:tgtEl>
                                        <p:attrNameLst>
                                          <p:attrName>style.visibility</p:attrName>
                                        </p:attrNameLst>
                                      </p:cBhvr>
                                      <p:to>
                                        <p:strVal val="visible"/>
                                      </p:to>
                                    </p:set>
                                    <p:animEffect transition="in" filter="fade">
                                      <p:cBhvr>
                                        <p:cTn id="29" dur="1000"/>
                                        <p:tgtEl>
                                          <p:spTgt spid="25603">
                                            <p:txEl>
                                              <p:pRg st="4" end="4"/>
                                            </p:txEl>
                                          </p:spTgt>
                                        </p:tgtEl>
                                      </p:cBhvr>
                                    </p:animEffect>
                                    <p:anim calcmode="lin" valueType="num">
                                      <p:cBhvr>
                                        <p:cTn id="30" dur="1000" fill="hold"/>
                                        <p:tgtEl>
                                          <p:spTgt spid="2560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2560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25603">
                                            <p:txEl>
                                              <p:pRg st="5" end="5"/>
                                            </p:txEl>
                                          </p:spTgt>
                                        </p:tgtEl>
                                        <p:attrNameLst>
                                          <p:attrName>style.visibility</p:attrName>
                                        </p:attrNameLst>
                                      </p:cBhvr>
                                      <p:to>
                                        <p:strVal val="visible"/>
                                      </p:to>
                                    </p:set>
                                    <p:animEffect transition="in" filter="fade">
                                      <p:cBhvr>
                                        <p:cTn id="36" dur="1000"/>
                                        <p:tgtEl>
                                          <p:spTgt spid="25603">
                                            <p:txEl>
                                              <p:pRg st="5" end="5"/>
                                            </p:txEl>
                                          </p:spTgt>
                                        </p:tgtEl>
                                      </p:cBhvr>
                                    </p:animEffect>
                                    <p:anim calcmode="lin" valueType="num">
                                      <p:cBhvr>
                                        <p:cTn id="37" dur="1000" fill="hold"/>
                                        <p:tgtEl>
                                          <p:spTgt spid="25603">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2560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25603">
                                            <p:txEl>
                                              <p:pRg st="6" end="6"/>
                                            </p:txEl>
                                          </p:spTgt>
                                        </p:tgtEl>
                                        <p:attrNameLst>
                                          <p:attrName>style.visibility</p:attrName>
                                        </p:attrNameLst>
                                      </p:cBhvr>
                                      <p:to>
                                        <p:strVal val="visible"/>
                                      </p:to>
                                    </p:set>
                                    <p:animEffect transition="in" filter="fade">
                                      <p:cBhvr>
                                        <p:cTn id="43" dur="1000"/>
                                        <p:tgtEl>
                                          <p:spTgt spid="25603">
                                            <p:txEl>
                                              <p:pRg st="6" end="6"/>
                                            </p:txEl>
                                          </p:spTgt>
                                        </p:tgtEl>
                                      </p:cBhvr>
                                    </p:animEffect>
                                    <p:anim calcmode="lin" valueType="num">
                                      <p:cBhvr>
                                        <p:cTn id="44" dur="1000" fill="hold"/>
                                        <p:tgtEl>
                                          <p:spTgt spid="25603">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2560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Focus</a:t>
            </a:r>
            <a:endParaRPr lang="en-US" dirty="0"/>
          </a:p>
        </p:txBody>
      </p:sp>
      <p:sp>
        <p:nvSpPr>
          <p:cNvPr id="3" name="Slide Number Placeholder 2"/>
          <p:cNvSpPr>
            <a:spLocks noGrp="1"/>
          </p:cNvSpPr>
          <p:nvPr>
            <p:ph type="sldNum" sz="quarter" idx="12"/>
          </p:nvPr>
        </p:nvSpPr>
        <p:spPr/>
        <p:txBody>
          <a:bodyPr/>
          <a:lstStyle/>
          <a:p>
            <a:pPr>
              <a:defRPr/>
            </a:pPr>
            <a:fld id="{7ABE71DB-36C8-45BB-8C80-B1B0E412EA26}" type="slidenum">
              <a:rPr lang="en-US" smtClean="0"/>
              <a:pPr>
                <a:defRPr/>
              </a:pPr>
              <a:t>3</a:t>
            </a:fld>
            <a:endParaRPr lang="en-US"/>
          </a:p>
        </p:txBody>
      </p:sp>
      <p:sp>
        <p:nvSpPr>
          <p:cNvPr id="4" name="Content Placeholder 3"/>
          <p:cNvSpPr>
            <a:spLocks noGrp="1"/>
          </p:cNvSpPr>
          <p:nvPr>
            <p:ph sz="quarter" idx="1"/>
          </p:nvPr>
        </p:nvSpPr>
        <p:spPr/>
        <p:txBody>
          <a:bodyPr/>
          <a:lstStyle/>
          <a:p>
            <a:pPr marL="0" indent="0">
              <a:buNone/>
            </a:pPr>
            <a:r>
              <a:rPr lang="en-US" dirty="0" smtClean="0"/>
              <a:t>Not authority, force, or coercion – us versus them</a:t>
            </a:r>
          </a:p>
          <a:p>
            <a:pPr marL="0" indent="0">
              <a:buNone/>
            </a:pPr>
            <a:endParaRPr lang="en-US" dirty="0"/>
          </a:p>
          <a:p>
            <a:pPr marL="0" indent="0">
              <a:buNone/>
            </a:pPr>
            <a:r>
              <a:rPr lang="en-US" dirty="0" smtClean="0"/>
              <a:t>But rather, all for </a:t>
            </a:r>
            <a:endParaRPr lang="en-US" dirty="0"/>
          </a:p>
          <a:p>
            <a:pPr lvl="1">
              <a:buClr>
                <a:schemeClr val="accent1"/>
              </a:buClr>
              <a:buFont typeface="Wingdings" pitchFamily="2" charset="2"/>
              <a:buChar char="v"/>
            </a:pPr>
            <a:r>
              <a:rPr lang="en-US" dirty="0" smtClean="0">
                <a:solidFill>
                  <a:schemeClr val="tx1"/>
                </a:solidFill>
              </a:rPr>
              <a:t>Quality</a:t>
            </a:r>
          </a:p>
          <a:p>
            <a:pPr lvl="1">
              <a:buClr>
                <a:schemeClr val="accent1"/>
              </a:buClr>
              <a:buFont typeface="Wingdings" pitchFamily="2" charset="2"/>
              <a:buChar char="v"/>
            </a:pPr>
            <a:r>
              <a:rPr lang="en-US" dirty="0" smtClean="0">
                <a:solidFill>
                  <a:schemeClr val="tx1"/>
                </a:solidFill>
              </a:rPr>
              <a:t>Change for improvement</a:t>
            </a:r>
          </a:p>
          <a:p>
            <a:pPr lvl="1">
              <a:buClr>
                <a:schemeClr val="accent1"/>
              </a:buClr>
              <a:buFont typeface="Wingdings" pitchFamily="2" charset="2"/>
              <a:buChar char="v"/>
            </a:pPr>
            <a:r>
              <a:rPr lang="en-US" dirty="0">
                <a:solidFill>
                  <a:schemeClr val="tx1"/>
                </a:solidFill>
              </a:rPr>
              <a:t>T</a:t>
            </a:r>
            <a:r>
              <a:rPr lang="en-US" dirty="0" smtClean="0">
                <a:solidFill>
                  <a:schemeClr val="tx1"/>
                </a:solidFill>
              </a:rPr>
              <a:t>ransformation</a:t>
            </a:r>
            <a:endParaRPr lang="en-US" dirty="0">
              <a:solidFill>
                <a:schemeClr val="tx1"/>
              </a:solidFill>
            </a:endParaRPr>
          </a:p>
        </p:txBody>
      </p:sp>
      <p:pic>
        <p:nvPicPr>
          <p:cNvPr id="2054" name="Picture 6" descr="C:\Users\simmonse\AppData\Local\Microsoft\Windows\Temporary Internet Files\Content.IE5\MZURLYPA\MC900071113[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38600" y="2133600"/>
            <a:ext cx="4190999" cy="39838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809922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AutoShape 2"/>
          <p:cNvSpPr>
            <a:spLocks noGrp="1" noChangeArrowheads="1"/>
          </p:cNvSpPr>
          <p:nvPr>
            <p:ph type="title"/>
          </p:nvPr>
        </p:nvSpPr>
        <p:spPr/>
        <p:txBody>
          <a:bodyPr/>
          <a:lstStyle/>
          <a:p>
            <a:r>
              <a:rPr lang="en-US" dirty="0" smtClean="0">
                <a:cs typeface="Tunga" pitchFamily="34" charset="0"/>
              </a:rPr>
              <a:t>Teacher as Helper</a:t>
            </a:r>
          </a:p>
        </p:txBody>
      </p:sp>
      <p:sp>
        <p:nvSpPr>
          <p:cNvPr id="2" name="Slide Number Placeholder 1"/>
          <p:cNvSpPr>
            <a:spLocks noGrp="1"/>
          </p:cNvSpPr>
          <p:nvPr>
            <p:ph type="sldNum" sz="quarter" idx="12"/>
          </p:nvPr>
        </p:nvSpPr>
        <p:spPr/>
        <p:txBody>
          <a:bodyPr/>
          <a:lstStyle/>
          <a:p>
            <a:pPr>
              <a:defRPr/>
            </a:pPr>
            <a:fld id="{7ABE71DB-36C8-45BB-8C80-B1B0E412EA26}" type="slidenum">
              <a:rPr lang="en-US" smtClean="0"/>
              <a:pPr>
                <a:defRPr/>
              </a:pPr>
              <a:t>30</a:t>
            </a:fld>
            <a:endParaRPr lang="en-US"/>
          </a:p>
        </p:txBody>
      </p:sp>
      <p:sp>
        <p:nvSpPr>
          <p:cNvPr id="26627" name="Rectangle 3"/>
          <p:cNvSpPr>
            <a:spLocks noGrp="1" noChangeArrowheads="1"/>
          </p:cNvSpPr>
          <p:nvPr>
            <p:ph sz="quarter" idx="1"/>
          </p:nvPr>
        </p:nvSpPr>
        <p:spPr>
          <a:xfrm>
            <a:off x="301752" y="1676400"/>
            <a:ext cx="8503920" cy="4422648"/>
          </a:xfrm>
        </p:spPr>
        <p:txBody>
          <a:bodyPr>
            <a:normAutofit/>
          </a:bodyPr>
          <a:lstStyle/>
          <a:p>
            <a:pPr algn="ctr" fontAlgn="auto">
              <a:lnSpc>
                <a:spcPct val="90000"/>
              </a:lnSpc>
              <a:spcAft>
                <a:spcPts val="0"/>
              </a:spcAft>
              <a:buClr>
                <a:schemeClr val="accent5"/>
              </a:buClr>
              <a:buFont typeface="Wingdings" pitchFamily="2" charset="2"/>
              <a:buNone/>
              <a:defRPr/>
            </a:pPr>
            <a:r>
              <a:rPr lang="en-US" dirty="0"/>
              <a:t>	</a:t>
            </a:r>
            <a:r>
              <a:rPr lang="en-US" sz="2800" b="1" dirty="0" smtClean="0"/>
              <a:t>Characteristics</a:t>
            </a:r>
          </a:p>
          <a:p>
            <a:pPr algn="ctr" fontAlgn="auto">
              <a:lnSpc>
                <a:spcPct val="90000"/>
              </a:lnSpc>
              <a:spcAft>
                <a:spcPts val="0"/>
              </a:spcAft>
              <a:buClr>
                <a:schemeClr val="accent5"/>
              </a:buClr>
              <a:buFont typeface="Wingdings" pitchFamily="2" charset="2"/>
              <a:buNone/>
              <a:defRPr/>
            </a:pPr>
            <a:endParaRPr lang="en-US" sz="1400" b="1" dirty="0"/>
          </a:p>
          <a:p>
            <a:pPr lvl="1" fontAlgn="auto">
              <a:lnSpc>
                <a:spcPct val="90000"/>
              </a:lnSpc>
              <a:spcAft>
                <a:spcPts val="0"/>
              </a:spcAft>
              <a:buFont typeface="Wingdings" pitchFamily="2" charset="2"/>
              <a:buChar char="Ø"/>
              <a:defRPr/>
            </a:pPr>
            <a:r>
              <a:rPr lang="en-US" sz="2400" b="1" dirty="0">
                <a:solidFill>
                  <a:schemeClr val="tx1"/>
                </a:solidFill>
              </a:rPr>
              <a:t>Is warm and loving; accepts and cares about the students and about their learning needs and problems; takes all seriously; is willing to spend time helping; is approving, supportive, encouraging, and friendly; regards the learner as an equal</a:t>
            </a:r>
          </a:p>
          <a:p>
            <a:pPr lvl="1" fontAlgn="auto">
              <a:lnSpc>
                <a:spcPct val="90000"/>
              </a:lnSpc>
              <a:spcAft>
                <a:spcPts val="0"/>
              </a:spcAft>
              <a:buFont typeface="Wingdings" pitchFamily="2" charset="2"/>
              <a:buChar char="Ø"/>
              <a:defRPr/>
            </a:pPr>
            <a:endParaRPr lang="en-US" sz="1200" b="1" dirty="0">
              <a:solidFill>
                <a:schemeClr val="tx1"/>
              </a:solidFill>
            </a:endParaRPr>
          </a:p>
          <a:p>
            <a:pPr lvl="1" fontAlgn="auto">
              <a:lnSpc>
                <a:spcPct val="90000"/>
              </a:lnSpc>
              <a:spcAft>
                <a:spcPts val="0"/>
              </a:spcAft>
              <a:buFont typeface="Wingdings" pitchFamily="2" charset="2"/>
              <a:buChar char="Ø"/>
              <a:defRPr/>
            </a:pPr>
            <a:r>
              <a:rPr lang="en-US" sz="2400" b="1" dirty="0">
                <a:solidFill>
                  <a:schemeClr val="tx1"/>
                </a:solidFill>
              </a:rPr>
              <a:t>Has confidence in the learner’s ability to make appropriate plans and arrangements for learning; has a high regard for the learner's skill as a self-planner; and does not want to take the decision-making control away from the learner.</a:t>
            </a:r>
          </a:p>
        </p:txBody>
      </p:sp>
    </p:spTree>
    <p:extLst>
      <p:ext uri="{BB962C8B-B14F-4D97-AF65-F5344CB8AC3E}">
        <p14:creationId xmlns:p14="http://schemas.microsoft.com/office/powerpoint/2010/main" val="2830102967"/>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withEffect">
                                  <p:stCondLst>
                                    <p:cond delay="0"/>
                                  </p:stCondLst>
                                  <p:childTnLst>
                                    <p:set>
                                      <p:cBhvr>
                                        <p:cTn id="6" dur="1" fill="hold">
                                          <p:stCondLst>
                                            <p:cond delay="0"/>
                                          </p:stCondLst>
                                        </p:cTn>
                                        <p:tgtEl>
                                          <p:spTgt spid="26626"/>
                                        </p:tgtEl>
                                        <p:attrNameLst>
                                          <p:attrName>style.visibility</p:attrName>
                                        </p:attrNameLst>
                                      </p:cBhvr>
                                      <p:to>
                                        <p:strVal val="visible"/>
                                      </p:to>
                                    </p:set>
                                    <p:animEffect transition="in" filter="fade">
                                      <p:cBhvr>
                                        <p:cTn id="7" dur="1000"/>
                                        <p:tgtEl>
                                          <p:spTgt spid="26626"/>
                                        </p:tgtEl>
                                      </p:cBhvr>
                                    </p:animEffect>
                                    <p:anim calcmode="lin" valueType="num">
                                      <p:cBhvr>
                                        <p:cTn id="8" dur="1000" fill="hold"/>
                                        <p:tgtEl>
                                          <p:spTgt spid="26626"/>
                                        </p:tgtEl>
                                        <p:attrNameLst>
                                          <p:attrName>ppt_x</p:attrName>
                                        </p:attrNameLst>
                                      </p:cBhvr>
                                      <p:tavLst>
                                        <p:tav tm="0">
                                          <p:val>
                                            <p:strVal val="#ppt_x"/>
                                          </p:val>
                                        </p:tav>
                                        <p:tav tm="100000">
                                          <p:val>
                                            <p:strVal val="#ppt_x"/>
                                          </p:val>
                                        </p:tav>
                                      </p:tavLst>
                                    </p:anim>
                                    <p:anim calcmode="lin" valueType="num">
                                      <p:cBhvr>
                                        <p:cTn id="9" dur="898" decel="100000" fill="hold"/>
                                        <p:tgtEl>
                                          <p:spTgt spid="26626"/>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26626"/>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26627">
                                            <p:txEl>
                                              <p:pRg st="0" end="0"/>
                                            </p:txEl>
                                          </p:spTgt>
                                        </p:tgtEl>
                                        <p:attrNameLst>
                                          <p:attrName>style.visibility</p:attrName>
                                        </p:attrNameLst>
                                      </p:cBhvr>
                                      <p:to>
                                        <p:strVal val="visible"/>
                                      </p:to>
                                    </p:set>
                                    <p:animEffect transition="in" filter="fade">
                                      <p:cBhvr>
                                        <p:cTn id="15" dur="1000"/>
                                        <p:tgtEl>
                                          <p:spTgt spid="26627">
                                            <p:txEl>
                                              <p:pRg st="0" end="0"/>
                                            </p:txEl>
                                          </p:spTgt>
                                        </p:tgtEl>
                                      </p:cBhvr>
                                    </p:animEffect>
                                    <p:anim calcmode="lin" valueType="num">
                                      <p:cBhvr>
                                        <p:cTn id="16" dur="1000" fill="hold"/>
                                        <p:tgtEl>
                                          <p:spTgt spid="26627">
                                            <p:txEl>
                                              <p:pRg st="0" end="0"/>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26627">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26627">
                                            <p:txEl>
                                              <p:pRg st="0" end="0"/>
                                            </p:txEl>
                                          </p:spTgt>
                                        </p:tgtEl>
                                        <p:attrNameLst>
                                          <p:attrName>ppt_y</p:attrName>
                                        </p:attrNameLst>
                                      </p:cBhvr>
                                      <p:tavLst>
                                        <p:tav tm="0">
                                          <p:val>
                                            <p:strVal val="#ppt_y-.03"/>
                                          </p:val>
                                        </p:tav>
                                        <p:tav tm="100000">
                                          <p:val>
                                            <p:strVal val="#ppt_y"/>
                                          </p:val>
                                        </p:tav>
                                      </p:tavLst>
                                    </p:anim>
                                  </p:childTnLst>
                                </p:cTn>
                              </p:par>
                              <p:par>
                                <p:cTn id="19" presetID="37" presetClass="entr" presetSubtype="0" fill="hold" grpId="0" nodeType="withEffect">
                                  <p:stCondLst>
                                    <p:cond delay="0"/>
                                  </p:stCondLst>
                                  <p:childTnLst>
                                    <p:set>
                                      <p:cBhvr>
                                        <p:cTn id="20" dur="1" fill="hold">
                                          <p:stCondLst>
                                            <p:cond delay="0"/>
                                          </p:stCondLst>
                                        </p:cTn>
                                        <p:tgtEl>
                                          <p:spTgt spid="26627">
                                            <p:txEl>
                                              <p:pRg st="2" end="2"/>
                                            </p:txEl>
                                          </p:spTgt>
                                        </p:tgtEl>
                                        <p:attrNameLst>
                                          <p:attrName>style.visibility</p:attrName>
                                        </p:attrNameLst>
                                      </p:cBhvr>
                                      <p:to>
                                        <p:strVal val="visible"/>
                                      </p:to>
                                    </p:set>
                                    <p:animEffect transition="in" filter="fade">
                                      <p:cBhvr>
                                        <p:cTn id="21" dur="1000"/>
                                        <p:tgtEl>
                                          <p:spTgt spid="26627">
                                            <p:txEl>
                                              <p:pRg st="2" end="2"/>
                                            </p:txEl>
                                          </p:spTgt>
                                        </p:tgtEl>
                                      </p:cBhvr>
                                    </p:animEffect>
                                    <p:anim calcmode="lin" valueType="num">
                                      <p:cBhvr>
                                        <p:cTn id="22" dur="1000" fill="hold"/>
                                        <p:tgtEl>
                                          <p:spTgt spid="26627">
                                            <p:txEl>
                                              <p:pRg st="2" end="2"/>
                                            </p:txEl>
                                          </p:spTgt>
                                        </p:tgtEl>
                                        <p:attrNameLst>
                                          <p:attrName>ppt_x</p:attrName>
                                        </p:attrNameLst>
                                      </p:cBhvr>
                                      <p:tavLst>
                                        <p:tav tm="0">
                                          <p:val>
                                            <p:strVal val="#ppt_x"/>
                                          </p:val>
                                        </p:tav>
                                        <p:tav tm="100000">
                                          <p:val>
                                            <p:strVal val="#ppt_x"/>
                                          </p:val>
                                        </p:tav>
                                      </p:tavLst>
                                    </p:anim>
                                    <p:anim calcmode="lin" valueType="num">
                                      <p:cBhvr>
                                        <p:cTn id="23" dur="898" decel="100000" fill="hold"/>
                                        <p:tgtEl>
                                          <p:spTgt spid="26627">
                                            <p:txEl>
                                              <p:pRg st="2" end="2"/>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898"/>
                                          </p:stCondLst>
                                        </p:cTn>
                                        <p:tgtEl>
                                          <p:spTgt spid="26627">
                                            <p:txEl>
                                              <p:pRg st="2" end="2"/>
                                            </p:txEl>
                                          </p:spTgt>
                                        </p:tgtEl>
                                        <p:attrNameLst>
                                          <p:attrName>ppt_y</p:attrName>
                                        </p:attrNameLst>
                                      </p:cBhvr>
                                      <p:tavLst>
                                        <p:tav tm="0">
                                          <p:val>
                                            <p:strVal val="#ppt_y-.03"/>
                                          </p:val>
                                        </p:tav>
                                        <p:tav tm="100000">
                                          <p:val>
                                            <p:strVal val="#ppt_y"/>
                                          </p:val>
                                        </p:tav>
                                      </p:tavLst>
                                    </p:anim>
                                  </p:childTnLst>
                                </p:cTn>
                              </p:par>
                              <p:par>
                                <p:cTn id="25" presetID="37" presetClass="entr" presetSubtype="0" fill="hold" grpId="0" nodeType="withEffect">
                                  <p:stCondLst>
                                    <p:cond delay="0"/>
                                  </p:stCondLst>
                                  <p:childTnLst>
                                    <p:set>
                                      <p:cBhvr>
                                        <p:cTn id="26" dur="1" fill="hold">
                                          <p:stCondLst>
                                            <p:cond delay="0"/>
                                          </p:stCondLst>
                                        </p:cTn>
                                        <p:tgtEl>
                                          <p:spTgt spid="26627">
                                            <p:txEl>
                                              <p:pRg st="4" end="4"/>
                                            </p:txEl>
                                          </p:spTgt>
                                        </p:tgtEl>
                                        <p:attrNameLst>
                                          <p:attrName>style.visibility</p:attrName>
                                        </p:attrNameLst>
                                      </p:cBhvr>
                                      <p:to>
                                        <p:strVal val="visible"/>
                                      </p:to>
                                    </p:set>
                                    <p:animEffect transition="in" filter="fade">
                                      <p:cBhvr>
                                        <p:cTn id="27" dur="1000"/>
                                        <p:tgtEl>
                                          <p:spTgt spid="26627">
                                            <p:txEl>
                                              <p:pRg st="4" end="4"/>
                                            </p:txEl>
                                          </p:spTgt>
                                        </p:tgtEl>
                                      </p:cBhvr>
                                    </p:animEffect>
                                    <p:anim calcmode="lin" valueType="num">
                                      <p:cBhvr>
                                        <p:cTn id="28" dur="1000" fill="hold"/>
                                        <p:tgtEl>
                                          <p:spTgt spid="26627">
                                            <p:txEl>
                                              <p:pRg st="4" end="4"/>
                                            </p:txEl>
                                          </p:spTgt>
                                        </p:tgtEl>
                                        <p:attrNameLst>
                                          <p:attrName>ppt_x</p:attrName>
                                        </p:attrNameLst>
                                      </p:cBhvr>
                                      <p:tavLst>
                                        <p:tav tm="0">
                                          <p:val>
                                            <p:strVal val="#ppt_x"/>
                                          </p:val>
                                        </p:tav>
                                        <p:tav tm="100000">
                                          <p:val>
                                            <p:strVal val="#ppt_x"/>
                                          </p:val>
                                        </p:tav>
                                      </p:tavLst>
                                    </p:anim>
                                    <p:anim calcmode="lin" valueType="num">
                                      <p:cBhvr>
                                        <p:cTn id="29" dur="898" decel="100000" fill="hold"/>
                                        <p:tgtEl>
                                          <p:spTgt spid="26627">
                                            <p:txEl>
                                              <p:pRg st="4" end="4"/>
                                            </p:txEl>
                                          </p:spTgt>
                                        </p:tgtEl>
                                        <p:attrNameLst>
                                          <p:attrName>ppt_y</p:attrName>
                                        </p:attrNameLst>
                                      </p:cBhvr>
                                      <p:tavLst>
                                        <p:tav tm="0">
                                          <p:val>
                                            <p:strVal val="#ppt_y+1"/>
                                          </p:val>
                                        </p:tav>
                                        <p:tav tm="100000">
                                          <p:val>
                                            <p:strVal val="#ppt_y-.03"/>
                                          </p:val>
                                        </p:tav>
                                      </p:tavLst>
                                    </p:anim>
                                    <p:anim calcmode="lin" valueType="num">
                                      <p:cBhvr>
                                        <p:cTn id="30" dur="100" accel="100000" fill="hold">
                                          <p:stCondLst>
                                            <p:cond delay="898"/>
                                          </p:stCondLst>
                                        </p:cTn>
                                        <p:tgtEl>
                                          <p:spTgt spid="26627">
                                            <p:txEl>
                                              <p:pRg st="4" end="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p:bldP spid="26627"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AutoShape 2"/>
          <p:cNvSpPr>
            <a:spLocks noGrp="1" noChangeArrowheads="1"/>
          </p:cNvSpPr>
          <p:nvPr>
            <p:ph type="title"/>
          </p:nvPr>
        </p:nvSpPr>
        <p:spPr/>
        <p:txBody>
          <a:bodyPr/>
          <a:lstStyle/>
          <a:p>
            <a:r>
              <a:rPr lang="en-US" dirty="0" smtClean="0">
                <a:cs typeface="Tunga" pitchFamily="34" charset="0"/>
              </a:rPr>
              <a:t>Teacher as Helper</a:t>
            </a:r>
          </a:p>
        </p:txBody>
      </p:sp>
      <p:sp>
        <p:nvSpPr>
          <p:cNvPr id="2" name="Slide Number Placeholder 1"/>
          <p:cNvSpPr>
            <a:spLocks noGrp="1"/>
          </p:cNvSpPr>
          <p:nvPr>
            <p:ph type="sldNum" sz="quarter" idx="12"/>
          </p:nvPr>
        </p:nvSpPr>
        <p:spPr/>
        <p:txBody>
          <a:bodyPr/>
          <a:lstStyle/>
          <a:p>
            <a:pPr>
              <a:defRPr/>
            </a:pPr>
            <a:fld id="{7ABE71DB-36C8-45BB-8C80-B1B0E412EA26}" type="slidenum">
              <a:rPr lang="en-US" smtClean="0"/>
              <a:pPr>
                <a:defRPr/>
              </a:pPr>
              <a:t>31</a:t>
            </a:fld>
            <a:endParaRPr lang="en-US"/>
          </a:p>
        </p:txBody>
      </p:sp>
      <p:sp>
        <p:nvSpPr>
          <p:cNvPr id="48131" name="Rectangle 3"/>
          <p:cNvSpPr>
            <a:spLocks noGrp="1" noChangeArrowheads="1"/>
          </p:cNvSpPr>
          <p:nvPr>
            <p:ph sz="quarter" idx="1"/>
          </p:nvPr>
        </p:nvSpPr>
        <p:spPr>
          <a:xfrm>
            <a:off x="301752" y="1752600"/>
            <a:ext cx="8503920" cy="4346448"/>
          </a:xfrm>
        </p:spPr>
        <p:txBody>
          <a:bodyPr/>
          <a:lstStyle/>
          <a:p>
            <a:pPr fontAlgn="auto">
              <a:lnSpc>
                <a:spcPct val="80000"/>
              </a:lnSpc>
              <a:spcAft>
                <a:spcPts val="0"/>
              </a:spcAft>
              <a:buClr>
                <a:schemeClr val="accent5"/>
              </a:buClr>
              <a:buFont typeface="Wingdings" pitchFamily="2" charset="2"/>
              <a:buNone/>
              <a:defRPr/>
            </a:pPr>
            <a:endParaRPr lang="en-US" sz="1000" dirty="0"/>
          </a:p>
          <a:p>
            <a:pPr fontAlgn="auto">
              <a:lnSpc>
                <a:spcPct val="80000"/>
              </a:lnSpc>
              <a:spcAft>
                <a:spcPts val="0"/>
              </a:spcAft>
              <a:buClr>
                <a:schemeClr val="accent5"/>
              </a:buClr>
              <a:buFont typeface="Wingdings" pitchFamily="2" charset="2"/>
              <a:buChar char="Ø"/>
              <a:defRPr/>
            </a:pPr>
            <a:r>
              <a:rPr lang="en-US" sz="2400" b="1" dirty="0"/>
              <a:t>Views his/her interaction with the learner as dialogue—listening as well as talking; tailors help to the needs, goals, and requests of the learner</a:t>
            </a:r>
          </a:p>
          <a:p>
            <a:pPr fontAlgn="auto">
              <a:lnSpc>
                <a:spcPct val="80000"/>
              </a:lnSpc>
              <a:spcAft>
                <a:spcPts val="0"/>
              </a:spcAft>
              <a:buClr>
                <a:schemeClr val="accent5"/>
              </a:buClr>
              <a:buFont typeface="Wingdings" pitchFamily="2" charset="2"/>
              <a:buChar char="Ø"/>
              <a:defRPr/>
            </a:pPr>
            <a:endParaRPr lang="en-US" sz="1200" b="1" dirty="0"/>
          </a:p>
          <a:p>
            <a:pPr fontAlgn="auto">
              <a:lnSpc>
                <a:spcPct val="80000"/>
              </a:lnSpc>
              <a:spcAft>
                <a:spcPts val="0"/>
              </a:spcAft>
              <a:buClr>
                <a:schemeClr val="accent5"/>
              </a:buClr>
              <a:buFont typeface="Wingdings" pitchFamily="2" charset="2"/>
              <a:buChar char="Ø"/>
              <a:defRPr/>
            </a:pPr>
            <a:r>
              <a:rPr lang="en-US" sz="2400" b="1" dirty="0"/>
              <a:t>Helps because of </a:t>
            </a:r>
            <a:r>
              <a:rPr lang="en-US" sz="2400" b="1" dirty="0" smtClean="0"/>
              <a:t>genuine regard </a:t>
            </a:r>
            <a:r>
              <a:rPr lang="en-US" sz="2400" b="1" dirty="0"/>
              <a:t>and concern for the learner</a:t>
            </a:r>
          </a:p>
          <a:p>
            <a:pPr fontAlgn="auto">
              <a:lnSpc>
                <a:spcPct val="80000"/>
              </a:lnSpc>
              <a:spcAft>
                <a:spcPts val="0"/>
              </a:spcAft>
              <a:buClr>
                <a:schemeClr val="accent5"/>
              </a:buClr>
              <a:buFont typeface="Wingdings" pitchFamily="2" charset="2"/>
              <a:buChar char="Ø"/>
              <a:defRPr/>
            </a:pPr>
            <a:endParaRPr lang="en-US" sz="1200" b="1" dirty="0"/>
          </a:p>
          <a:p>
            <a:pPr fontAlgn="auto">
              <a:lnSpc>
                <a:spcPct val="80000"/>
              </a:lnSpc>
              <a:spcAft>
                <a:spcPts val="0"/>
              </a:spcAft>
              <a:buClr>
                <a:schemeClr val="accent5"/>
              </a:buClr>
              <a:buFont typeface="Wingdings" pitchFamily="2" charset="2"/>
              <a:buChar char="Ø"/>
              <a:defRPr/>
            </a:pPr>
            <a:r>
              <a:rPr lang="en-US" sz="2400" b="1" dirty="0"/>
              <a:t>Is </a:t>
            </a:r>
            <a:r>
              <a:rPr lang="en-US" sz="2400" b="1" dirty="0" smtClean="0"/>
              <a:t>an </a:t>
            </a:r>
            <a:r>
              <a:rPr lang="en-US" sz="2400" b="1" dirty="0"/>
              <a:t>open and growing person; </a:t>
            </a:r>
            <a:r>
              <a:rPr lang="en-US" sz="2400" b="1" dirty="0" smtClean="0"/>
              <a:t>continues </a:t>
            </a:r>
            <a:r>
              <a:rPr lang="en-US" sz="2400" b="1" dirty="0"/>
              <a:t>to be a learner; seeks growth and new </a:t>
            </a:r>
            <a:r>
              <a:rPr lang="en-US" sz="2400" b="1" dirty="0" smtClean="0"/>
              <a:t>experiences</a:t>
            </a:r>
          </a:p>
          <a:p>
            <a:pPr fontAlgn="auto">
              <a:lnSpc>
                <a:spcPct val="80000"/>
              </a:lnSpc>
              <a:spcAft>
                <a:spcPts val="0"/>
              </a:spcAft>
              <a:buClr>
                <a:schemeClr val="accent5"/>
              </a:buClr>
              <a:buFont typeface="Wingdings" pitchFamily="2" charset="2"/>
              <a:buChar char="Ø"/>
              <a:defRPr/>
            </a:pPr>
            <a:endParaRPr lang="en-US" sz="1200" b="1" dirty="0"/>
          </a:p>
          <a:p>
            <a:pPr fontAlgn="auto">
              <a:lnSpc>
                <a:spcPct val="80000"/>
              </a:lnSpc>
              <a:spcAft>
                <a:spcPts val="0"/>
              </a:spcAft>
              <a:buClr>
                <a:schemeClr val="accent5"/>
              </a:buClr>
              <a:buFont typeface="Wingdings" pitchFamily="2" charset="2"/>
              <a:buChar char="Ø"/>
              <a:defRPr/>
            </a:pPr>
            <a:r>
              <a:rPr lang="en-US" sz="2400" b="1" dirty="0"/>
              <a:t>T</a:t>
            </a:r>
            <a:r>
              <a:rPr lang="en-US" sz="2400" b="1" dirty="0" smtClean="0"/>
              <a:t>ends </a:t>
            </a:r>
            <a:r>
              <a:rPr lang="en-US" sz="2400" b="1" dirty="0"/>
              <a:t>to be spontaneous and authentic, and is free to behave in unique ways</a:t>
            </a:r>
          </a:p>
          <a:p>
            <a:pPr fontAlgn="auto">
              <a:lnSpc>
                <a:spcPct val="80000"/>
              </a:lnSpc>
              <a:spcAft>
                <a:spcPts val="0"/>
              </a:spcAft>
              <a:buClr>
                <a:schemeClr val="accent5"/>
              </a:buClr>
              <a:buFont typeface="Wingdings" pitchFamily="2" charset="2"/>
              <a:buNone/>
              <a:defRPr/>
            </a:pPr>
            <a:endParaRPr lang="en-US" sz="2400" dirty="0"/>
          </a:p>
        </p:txBody>
      </p:sp>
    </p:spTree>
    <p:extLst>
      <p:ext uri="{BB962C8B-B14F-4D97-AF65-F5344CB8AC3E}">
        <p14:creationId xmlns:p14="http://schemas.microsoft.com/office/powerpoint/2010/main" val="1581588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13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8131">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8131">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813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build="p"/>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AutoShape 2"/>
          <p:cNvSpPr>
            <a:spLocks noGrp="1" noChangeArrowheads="1"/>
          </p:cNvSpPr>
          <p:nvPr>
            <p:ph type="title"/>
          </p:nvPr>
        </p:nvSpPr>
        <p:spPr/>
        <p:txBody>
          <a:bodyPr>
            <a:normAutofit/>
          </a:bodyPr>
          <a:lstStyle/>
          <a:p>
            <a:r>
              <a:rPr lang="en-US" sz="3200" dirty="0" smtClean="0">
                <a:cs typeface="Tunga" pitchFamily="34" charset="0"/>
              </a:rPr>
              <a:t>Teaching through Modeling</a:t>
            </a:r>
          </a:p>
        </p:txBody>
      </p:sp>
      <p:sp>
        <p:nvSpPr>
          <p:cNvPr id="2" name="Slide Number Placeholder 1"/>
          <p:cNvSpPr>
            <a:spLocks noGrp="1"/>
          </p:cNvSpPr>
          <p:nvPr>
            <p:ph type="sldNum" sz="quarter" idx="12"/>
          </p:nvPr>
        </p:nvSpPr>
        <p:spPr/>
        <p:txBody>
          <a:bodyPr/>
          <a:lstStyle/>
          <a:p>
            <a:pPr>
              <a:defRPr/>
            </a:pPr>
            <a:fld id="{7ABE71DB-36C8-45BB-8C80-B1B0E412EA26}" type="slidenum">
              <a:rPr lang="en-US" smtClean="0"/>
              <a:pPr>
                <a:defRPr/>
              </a:pPr>
              <a:t>32</a:t>
            </a:fld>
            <a:endParaRPr lang="en-US"/>
          </a:p>
        </p:txBody>
      </p:sp>
      <p:sp>
        <p:nvSpPr>
          <p:cNvPr id="27651" name="Rectangle 3"/>
          <p:cNvSpPr>
            <a:spLocks noGrp="1" noChangeArrowheads="1"/>
          </p:cNvSpPr>
          <p:nvPr>
            <p:ph sz="quarter" idx="1"/>
          </p:nvPr>
        </p:nvSpPr>
        <p:spPr>
          <a:xfrm>
            <a:off x="301752" y="1752600"/>
            <a:ext cx="8503920" cy="4346448"/>
          </a:xfrm>
        </p:spPr>
        <p:txBody>
          <a:bodyPr>
            <a:normAutofit/>
          </a:bodyPr>
          <a:lstStyle/>
          <a:p>
            <a:pPr fontAlgn="auto">
              <a:spcAft>
                <a:spcPts val="0"/>
              </a:spcAft>
              <a:buClr>
                <a:schemeClr val="accent5"/>
              </a:buClr>
              <a:buFont typeface="Wingdings" pitchFamily="2" charset="2"/>
              <a:buChar char="v"/>
              <a:defRPr/>
            </a:pPr>
            <a:r>
              <a:rPr lang="en-US" sz="2400" b="1" dirty="0"/>
              <a:t>The teacher behaves in ways he wants the </a:t>
            </a:r>
            <a:r>
              <a:rPr lang="en-US" sz="2400" b="1" dirty="0" smtClean="0"/>
              <a:t>learner </a:t>
            </a:r>
            <a:r>
              <a:rPr lang="en-US" sz="2400" b="1" dirty="0"/>
              <a:t>to imitate.</a:t>
            </a:r>
          </a:p>
          <a:p>
            <a:pPr fontAlgn="auto">
              <a:spcAft>
                <a:spcPts val="0"/>
              </a:spcAft>
              <a:buClr>
                <a:schemeClr val="accent5"/>
              </a:buClr>
              <a:buFont typeface="Wingdings" pitchFamily="2" charset="2"/>
              <a:buChar char="v"/>
              <a:defRPr/>
            </a:pPr>
            <a:endParaRPr lang="en-US" sz="1200" b="1" dirty="0"/>
          </a:p>
          <a:p>
            <a:pPr fontAlgn="auto">
              <a:spcAft>
                <a:spcPts val="0"/>
              </a:spcAft>
              <a:buClr>
                <a:schemeClr val="accent5"/>
              </a:buClr>
              <a:buFont typeface="Wingdings" pitchFamily="2" charset="2"/>
              <a:buChar char="v"/>
              <a:defRPr/>
            </a:pPr>
            <a:r>
              <a:rPr lang="en-US" sz="2400" b="1" dirty="0"/>
              <a:t>The teacher’s basic technique is role modeling.</a:t>
            </a:r>
          </a:p>
          <a:p>
            <a:pPr marL="0" indent="0" fontAlgn="auto">
              <a:spcAft>
                <a:spcPts val="0"/>
              </a:spcAft>
              <a:buClr>
                <a:schemeClr val="accent5"/>
              </a:buClr>
              <a:buNone/>
              <a:defRPr/>
            </a:pPr>
            <a:endParaRPr lang="en-US" sz="2400" dirty="0"/>
          </a:p>
        </p:txBody>
      </p:sp>
    </p:spTree>
    <p:extLst>
      <p:ext uri="{BB962C8B-B14F-4D97-AF65-F5344CB8AC3E}">
        <p14:creationId xmlns:p14="http://schemas.microsoft.com/office/powerpoint/2010/main" val="9685129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27650"/>
                                        </p:tgtEl>
                                        <p:attrNameLst>
                                          <p:attrName>style.visibility</p:attrName>
                                        </p:attrNameLst>
                                      </p:cBhvr>
                                      <p:to>
                                        <p:strVal val="visible"/>
                                      </p:to>
                                    </p:set>
                                    <p:anim calcmode="lin" valueType="num">
                                      <p:cBhvr>
                                        <p:cTn id="7" dur="500" fill="hold"/>
                                        <p:tgtEl>
                                          <p:spTgt spid="27650"/>
                                        </p:tgtEl>
                                        <p:attrNameLst>
                                          <p:attrName>ppt_w</p:attrName>
                                        </p:attrNameLst>
                                      </p:cBhvr>
                                      <p:tavLst>
                                        <p:tav tm="0">
                                          <p:val>
                                            <p:fltVal val="0"/>
                                          </p:val>
                                        </p:tav>
                                        <p:tav tm="100000">
                                          <p:val>
                                            <p:strVal val="#ppt_w"/>
                                          </p:val>
                                        </p:tav>
                                      </p:tavLst>
                                    </p:anim>
                                    <p:anim calcmode="lin" valueType="num">
                                      <p:cBhvr>
                                        <p:cTn id="8" dur="500" fill="hold"/>
                                        <p:tgtEl>
                                          <p:spTgt spid="27650"/>
                                        </p:tgtEl>
                                        <p:attrNameLst>
                                          <p:attrName>ppt_h</p:attrName>
                                        </p:attrNameLst>
                                      </p:cBhvr>
                                      <p:tavLst>
                                        <p:tav tm="0">
                                          <p:val>
                                            <p:fltVal val="0"/>
                                          </p:val>
                                        </p:tav>
                                        <p:tav tm="100000">
                                          <p:val>
                                            <p:strVal val="#ppt_h"/>
                                          </p:val>
                                        </p:tav>
                                      </p:tavLst>
                                    </p:anim>
                                    <p:anim calcmode="lin" valueType="num">
                                      <p:cBhvr>
                                        <p:cTn id="9" dur="500" fill="hold"/>
                                        <p:tgtEl>
                                          <p:spTgt spid="27650"/>
                                        </p:tgtEl>
                                        <p:attrNameLst>
                                          <p:attrName>style.rotation</p:attrName>
                                        </p:attrNameLst>
                                      </p:cBhvr>
                                      <p:tavLst>
                                        <p:tav tm="0">
                                          <p:val>
                                            <p:fltVal val="360"/>
                                          </p:val>
                                        </p:tav>
                                        <p:tav tm="100000">
                                          <p:val>
                                            <p:fltVal val="0"/>
                                          </p:val>
                                        </p:tav>
                                      </p:tavLst>
                                    </p:anim>
                                    <p:animEffect transition="in" filter="fade">
                                      <p:cBhvr>
                                        <p:cTn id="10" dur="500"/>
                                        <p:tgtEl>
                                          <p:spTgt spid="2765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9" presetClass="entr" presetSubtype="0" decel="100000" fill="hold" grpId="0" nodeType="clickEffect">
                                  <p:stCondLst>
                                    <p:cond delay="0"/>
                                  </p:stCondLst>
                                  <p:iterate type="lt">
                                    <p:tmPct val="10000"/>
                                  </p:iterate>
                                  <p:childTnLst>
                                    <p:set>
                                      <p:cBhvr>
                                        <p:cTn id="14" dur="1" fill="hold">
                                          <p:stCondLst>
                                            <p:cond delay="0"/>
                                          </p:stCondLst>
                                        </p:cTn>
                                        <p:tgtEl>
                                          <p:spTgt spid="27651">
                                            <p:txEl>
                                              <p:pRg st="0" end="0"/>
                                            </p:txEl>
                                          </p:spTgt>
                                        </p:tgtEl>
                                        <p:attrNameLst>
                                          <p:attrName>style.visibility</p:attrName>
                                        </p:attrNameLst>
                                      </p:cBhvr>
                                      <p:to>
                                        <p:strVal val="visible"/>
                                      </p:to>
                                    </p:set>
                                    <p:anim calcmode="lin" valueType="num">
                                      <p:cBhvr>
                                        <p:cTn id="15" dur="500" fill="hold"/>
                                        <p:tgtEl>
                                          <p:spTgt spid="27651">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27651">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27651">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27651">
                                            <p:txEl>
                                              <p:pRg st="0" end="0"/>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9" presetClass="entr" presetSubtype="0" decel="100000" fill="hold" grpId="0" nodeType="clickEffect">
                                  <p:stCondLst>
                                    <p:cond delay="0"/>
                                  </p:stCondLst>
                                  <p:iterate type="lt">
                                    <p:tmPct val="10000"/>
                                  </p:iterate>
                                  <p:childTnLst>
                                    <p:set>
                                      <p:cBhvr>
                                        <p:cTn id="22" dur="1" fill="hold">
                                          <p:stCondLst>
                                            <p:cond delay="0"/>
                                          </p:stCondLst>
                                        </p:cTn>
                                        <p:tgtEl>
                                          <p:spTgt spid="27651">
                                            <p:txEl>
                                              <p:pRg st="2" end="2"/>
                                            </p:txEl>
                                          </p:spTgt>
                                        </p:tgtEl>
                                        <p:attrNameLst>
                                          <p:attrName>style.visibility</p:attrName>
                                        </p:attrNameLst>
                                      </p:cBhvr>
                                      <p:to>
                                        <p:strVal val="visible"/>
                                      </p:to>
                                    </p:set>
                                    <p:anim calcmode="lin" valueType="num">
                                      <p:cBhvr>
                                        <p:cTn id="23" dur="500" fill="hold"/>
                                        <p:tgtEl>
                                          <p:spTgt spid="27651">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27651">
                                            <p:txEl>
                                              <p:pRg st="2" end="2"/>
                                            </p:txEl>
                                          </p:spTgt>
                                        </p:tgtEl>
                                        <p:attrNameLst>
                                          <p:attrName>ppt_h</p:attrName>
                                        </p:attrNameLst>
                                      </p:cBhvr>
                                      <p:tavLst>
                                        <p:tav tm="0">
                                          <p:val>
                                            <p:fltVal val="0"/>
                                          </p:val>
                                        </p:tav>
                                        <p:tav tm="100000">
                                          <p:val>
                                            <p:strVal val="#ppt_h"/>
                                          </p:val>
                                        </p:tav>
                                      </p:tavLst>
                                    </p:anim>
                                    <p:anim calcmode="lin" valueType="num">
                                      <p:cBhvr>
                                        <p:cTn id="25" dur="500" fill="hold"/>
                                        <p:tgtEl>
                                          <p:spTgt spid="27651">
                                            <p:txEl>
                                              <p:pRg st="2" end="2"/>
                                            </p:txEl>
                                          </p:spTgt>
                                        </p:tgtEl>
                                        <p:attrNameLst>
                                          <p:attrName>style.rotation</p:attrName>
                                        </p:attrNameLst>
                                      </p:cBhvr>
                                      <p:tavLst>
                                        <p:tav tm="0">
                                          <p:val>
                                            <p:fltVal val="360"/>
                                          </p:val>
                                        </p:tav>
                                        <p:tav tm="100000">
                                          <p:val>
                                            <p:fltVal val="0"/>
                                          </p:val>
                                        </p:tav>
                                      </p:tavLst>
                                    </p:anim>
                                    <p:animEffect transition="in" filter="fade">
                                      <p:cBhvr>
                                        <p:cTn id="26" dur="500"/>
                                        <p:tgtEl>
                                          <p:spTgt spid="2765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p:bldP spid="27651" grpId="0" build="p"/>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AutoShape 2"/>
          <p:cNvSpPr>
            <a:spLocks noGrp="1" noChangeArrowheads="1"/>
          </p:cNvSpPr>
          <p:nvPr>
            <p:ph type="title"/>
          </p:nvPr>
        </p:nvSpPr>
        <p:spPr/>
        <p:txBody>
          <a:bodyPr/>
          <a:lstStyle/>
          <a:p>
            <a:r>
              <a:rPr lang="en-US" smtClean="0">
                <a:cs typeface="Tunga" pitchFamily="34" charset="0"/>
              </a:rPr>
              <a:t>Perspective Transformation</a:t>
            </a:r>
          </a:p>
        </p:txBody>
      </p:sp>
      <p:sp>
        <p:nvSpPr>
          <p:cNvPr id="2" name="Slide Number Placeholder 1"/>
          <p:cNvSpPr>
            <a:spLocks noGrp="1"/>
          </p:cNvSpPr>
          <p:nvPr>
            <p:ph type="sldNum" sz="quarter" idx="12"/>
          </p:nvPr>
        </p:nvSpPr>
        <p:spPr/>
        <p:txBody>
          <a:bodyPr/>
          <a:lstStyle/>
          <a:p>
            <a:pPr>
              <a:defRPr/>
            </a:pPr>
            <a:fld id="{7ABE71DB-36C8-45BB-8C80-B1B0E412EA26}" type="slidenum">
              <a:rPr lang="en-US" smtClean="0"/>
              <a:pPr>
                <a:defRPr/>
              </a:pPr>
              <a:t>33</a:t>
            </a:fld>
            <a:endParaRPr lang="en-US"/>
          </a:p>
        </p:txBody>
      </p:sp>
      <p:sp>
        <p:nvSpPr>
          <p:cNvPr id="28675" name="Rectangle 3"/>
          <p:cNvSpPr>
            <a:spLocks noGrp="1" noChangeArrowheads="1"/>
          </p:cNvSpPr>
          <p:nvPr>
            <p:ph sz="quarter" idx="1"/>
          </p:nvPr>
        </p:nvSpPr>
        <p:spPr>
          <a:xfrm>
            <a:off x="301752" y="1905000"/>
            <a:ext cx="8503920" cy="4194048"/>
          </a:xfrm>
        </p:spPr>
        <p:txBody>
          <a:bodyPr/>
          <a:lstStyle/>
          <a:p>
            <a:pPr fontAlgn="auto">
              <a:spcAft>
                <a:spcPts val="0"/>
              </a:spcAft>
              <a:buClr>
                <a:schemeClr val="accent5"/>
              </a:buClr>
              <a:buFont typeface="Wingdings" pitchFamily="2" charset="2"/>
              <a:buNone/>
              <a:defRPr/>
            </a:pPr>
            <a:r>
              <a:rPr lang="en-US" sz="2400" b="1" dirty="0"/>
              <a:t>Adult learning endeavors must do more than satisfy the learning needs of individual, organizations, and society, but they need to seek to help adult learners transform their </a:t>
            </a:r>
            <a:r>
              <a:rPr lang="en-US" sz="2400" b="1" dirty="0" smtClean="0"/>
              <a:t>way </a:t>
            </a:r>
            <a:r>
              <a:rPr lang="en-US" sz="2400" b="1" dirty="0"/>
              <a:t>of thinking about themselves and their world.</a:t>
            </a:r>
          </a:p>
          <a:p>
            <a:pPr fontAlgn="auto">
              <a:spcAft>
                <a:spcPts val="0"/>
              </a:spcAft>
              <a:buClr>
                <a:schemeClr val="accent5"/>
              </a:buClr>
              <a:buFont typeface="Wingdings" pitchFamily="2" charset="2"/>
              <a:buNone/>
              <a:defRPr/>
            </a:pPr>
            <a:endParaRPr lang="en-US" sz="1200" b="1" dirty="0"/>
          </a:p>
          <a:p>
            <a:pPr fontAlgn="auto">
              <a:spcAft>
                <a:spcPts val="0"/>
              </a:spcAft>
              <a:buClr>
                <a:schemeClr val="accent5"/>
              </a:buClr>
              <a:buFont typeface="Wingdings" pitchFamily="2" charset="2"/>
              <a:buNone/>
              <a:defRPr/>
            </a:pPr>
            <a:r>
              <a:rPr lang="en-US" sz="2400" b="1" dirty="0"/>
              <a:t>To accomplish transformation the learner must develop competence in “critical reflectivity.”</a:t>
            </a:r>
          </a:p>
          <a:p>
            <a:pPr fontAlgn="auto">
              <a:spcAft>
                <a:spcPts val="0"/>
              </a:spcAft>
              <a:buClr>
                <a:schemeClr val="accent5"/>
              </a:buClr>
              <a:buFont typeface="Wingdings" pitchFamily="2" charset="2"/>
              <a:buNone/>
              <a:defRPr/>
            </a:pPr>
            <a:endParaRPr lang="en-US" sz="2000" dirty="0"/>
          </a:p>
        </p:txBody>
      </p:sp>
    </p:spTree>
    <p:extLst>
      <p:ext uri="{BB962C8B-B14F-4D97-AF65-F5344CB8AC3E}">
        <p14:creationId xmlns:p14="http://schemas.microsoft.com/office/powerpoint/2010/main" val="17842126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8674"/>
                                        </p:tgtEl>
                                        <p:attrNameLst>
                                          <p:attrName>style.visibility</p:attrName>
                                        </p:attrNameLst>
                                      </p:cBhvr>
                                      <p:to>
                                        <p:strVal val="visible"/>
                                      </p:to>
                                    </p:set>
                                    <p:animEffect transition="in" filter="fade">
                                      <p:cBhvr>
                                        <p:cTn id="7" dur="2000"/>
                                        <p:tgtEl>
                                          <p:spTgt spid="2867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8675">
                                            <p:txEl>
                                              <p:pRg st="0" end="0"/>
                                            </p:txEl>
                                          </p:spTgt>
                                        </p:tgtEl>
                                        <p:attrNameLst>
                                          <p:attrName>style.visibility</p:attrName>
                                        </p:attrNameLst>
                                      </p:cBhvr>
                                      <p:to>
                                        <p:strVal val="visible"/>
                                      </p:to>
                                    </p:set>
                                    <p:animEffect transition="in" filter="wipe(left)">
                                      <p:cBhvr>
                                        <p:cTn id="12" dur="500"/>
                                        <p:tgtEl>
                                          <p:spTgt spid="2867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8675">
                                            <p:txEl>
                                              <p:pRg st="2" end="2"/>
                                            </p:txEl>
                                          </p:spTgt>
                                        </p:tgtEl>
                                        <p:attrNameLst>
                                          <p:attrName>style.visibility</p:attrName>
                                        </p:attrNameLst>
                                      </p:cBhvr>
                                      <p:to>
                                        <p:strVal val="visible"/>
                                      </p:to>
                                    </p:set>
                                    <p:animEffect transition="in" filter="wipe(left)">
                                      <p:cBhvr>
                                        <p:cTn id="17" dur="500"/>
                                        <p:tgtEl>
                                          <p:spTgt spid="2867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p:bldP spid="28675" grpId="0" build="p"/>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AutoShape 2"/>
          <p:cNvSpPr>
            <a:spLocks noGrp="1" noChangeArrowheads="1"/>
          </p:cNvSpPr>
          <p:nvPr>
            <p:ph type="title"/>
          </p:nvPr>
        </p:nvSpPr>
        <p:spPr/>
        <p:txBody>
          <a:bodyPr rtlCol="0">
            <a:normAutofit/>
          </a:bodyPr>
          <a:lstStyle/>
          <a:p>
            <a:pPr fontAlgn="auto">
              <a:spcAft>
                <a:spcPts val="0"/>
              </a:spcAft>
              <a:defRPr/>
            </a:pPr>
            <a:r>
              <a:rPr lang="en-US"/>
              <a:t>Change: A Group Dynamics View</a:t>
            </a:r>
          </a:p>
        </p:txBody>
      </p:sp>
      <p:sp>
        <p:nvSpPr>
          <p:cNvPr id="2" name="Slide Number Placeholder 1"/>
          <p:cNvSpPr>
            <a:spLocks noGrp="1"/>
          </p:cNvSpPr>
          <p:nvPr>
            <p:ph type="sldNum" sz="quarter" idx="12"/>
          </p:nvPr>
        </p:nvSpPr>
        <p:spPr/>
        <p:txBody>
          <a:bodyPr/>
          <a:lstStyle/>
          <a:p>
            <a:pPr>
              <a:defRPr/>
            </a:pPr>
            <a:fld id="{7ABE71DB-36C8-45BB-8C80-B1B0E412EA26}" type="slidenum">
              <a:rPr lang="en-US" smtClean="0"/>
              <a:pPr>
                <a:defRPr/>
              </a:pPr>
              <a:t>34</a:t>
            </a:fld>
            <a:endParaRPr lang="en-US"/>
          </a:p>
        </p:txBody>
      </p:sp>
      <p:sp>
        <p:nvSpPr>
          <p:cNvPr id="29699" name="Rectangle 3"/>
          <p:cNvSpPr>
            <a:spLocks noGrp="1" noChangeArrowheads="1"/>
          </p:cNvSpPr>
          <p:nvPr>
            <p:ph sz="quarter" idx="1"/>
          </p:nvPr>
        </p:nvSpPr>
        <p:spPr/>
        <p:txBody>
          <a:bodyPr>
            <a:normAutofit/>
          </a:bodyPr>
          <a:lstStyle/>
          <a:p>
            <a:pPr marL="533400" indent="-533400" fontAlgn="auto">
              <a:lnSpc>
                <a:spcPct val="90000"/>
              </a:lnSpc>
              <a:spcAft>
                <a:spcPts val="0"/>
              </a:spcAft>
              <a:buClr>
                <a:schemeClr val="accent5"/>
              </a:buClr>
              <a:buFont typeface="Wingdings" pitchFamily="2" charset="2"/>
              <a:buAutoNum type="arabicPeriod"/>
              <a:defRPr/>
            </a:pPr>
            <a:r>
              <a:rPr lang="en-US" sz="2400" b="1" dirty="0"/>
              <a:t>A group tends to be attractive to an individual and to command his loyalty to the extent that:</a:t>
            </a:r>
          </a:p>
          <a:p>
            <a:pPr marL="914400" lvl="1" indent="-457200" fontAlgn="auto">
              <a:lnSpc>
                <a:spcPct val="90000"/>
              </a:lnSpc>
              <a:spcAft>
                <a:spcPts val="0"/>
              </a:spcAft>
              <a:buFont typeface="Wingdings" pitchFamily="2" charset="2"/>
              <a:buChar char="l"/>
              <a:defRPr/>
            </a:pPr>
            <a:r>
              <a:rPr lang="en-US" sz="2400" b="1" dirty="0">
                <a:solidFill>
                  <a:schemeClr val="tx1"/>
                </a:solidFill>
              </a:rPr>
              <a:t>It satisfies </a:t>
            </a:r>
            <a:r>
              <a:rPr lang="en-US" sz="2400" b="1" dirty="0" smtClean="0">
                <a:solidFill>
                  <a:schemeClr val="tx1"/>
                </a:solidFill>
              </a:rPr>
              <a:t>her/his </a:t>
            </a:r>
            <a:r>
              <a:rPr lang="en-US" sz="2400" b="1" dirty="0">
                <a:solidFill>
                  <a:schemeClr val="tx1"/>
                </a:solidFill>
              </a:rPr>
              <a:t>needs and helps him achieve goals that are compelling to him/her.</a:t>
            </a:r>
          </a:p>
          <a:p>
            <a:pPr marL="914400" lvl="1" indent="-457200" fontAlgn="auto">
              <a:lnSpc>
                <a:spcPct val="90000"/>
              </a:lnSpc>
              <a:spcAft>
                <a:spcPts val="0"/>
              </a:spcAft>
              <a:buFont typeface="Wingdings" pitchFamily="2" charset="2"/>
              <a:buChar char="l"/>
              <a:defRPr/>
            </a:pPr>
            <a:r>
              <a:rPr lang="en-US" sz="2400" b="1" dirty="0">
                <a:solidFill>
                  <a:schemeClr val="tx1"/>
                </a:solidFill>
              </a:rPr>
              <a:t>It provides him/her with a feeling of acceptance and security.</a:t>
            </a:r>
          </a:p>
          <a:p>
            <a:pPr marL="914400" lvl="1" indent="-457200" fontAlgn="auto">
              <a:lnSpc>
                <a:spcPct val="90000"/>
              </a:lnSpc>
              <a:spcAft>
                <a:spcPts val="0"/>
              </a:spcAft>
              <a:buFont typeface="Wingdings" pitchFamily="2" charset="2"/>
              <a:buChar char="l"/>
              <a:defRPr/>
            </a:pPr>
            <a:r>
              <a:rPr lang="en-US" sz="2400" b="1" dirty="0">
                <a:solidFill>
                  <a:schemeClr val="tx1"/>
                </a:solidFill>
              </a:rPr>
              <a:t>Its membership is congenial to him.</a:t>
            </a:r>
          </a:p>
          <a:p>
            <a:pPr marL="914400" lvl="1" indent="-457200" fontAlgn="auto">
              <a:lnSpc>
                <a:spcPct val="90000"/>
              </a:lnSpc>
              <a:spcAft>
                <a:spcPts val="0"/>
              </a:spcAft>
              <a:buFont typeface="Wingdings" pitchFamily="2" charset="2"/>
              <a:buChar char="l"/>
              <a:defRPr/>
            </a:pPr>
            <a:r>
              <a:rPr lang="en-US" sz="2400" b="1" dirty="0">
                <a:solidFill>
                  <a:schemeClr val="tx1"/>
                </a:solidFill>
              </a:rPr>
              <a:t>It is highly valued by outsiders.</a:t>
            </a:r>
          </a:p>
          <a:p>
            <a:pPr marL="914400" lvl="1" indent="-457200" fontAlgn="auto">
              <a:lnSpc>
                <a:spcPct val="90000"/>
              </a:lnSpc>
              <a:spcAft>
                <a:spcPts val="0"/>
              </a:spcAft>
              <a:buFont typeface="Wingdings" pitchFamily="2" charset="2"/>
              <a:buChar char="l"/>
              <a:defRPr/>
            </a:pPr>
            <a:endParaRPr lang="en-US" sz="1200" b="1" dirty="0">
              <a:solidFill>
                <a:schemeClr val="tx1"/>
              </a:solidFill>
            </a:endParaRPr>
          </a:p>
          <a:p>
            <a:pPr marL="533400" indent="-533400" fontAlgn="auto">
              <a:lnSpc>
                <a:spcPct val="90000"/>
              </a:lnSpc>
              <a:spcAft>
                <a:spcPts val="0"/>
              </a:spcAft>
              <a:buClr>
                <a:schemeClr val="accent5"/>
              </a:buClr>
              <a:buFont typeface="Wingdings" pitchFamily="2" charset="2"/>
              <a:buAutoNum type="arabicPeriod"/>
              <a:defRPr/>
            </a:pPr>
            <a:r>
              <a:rPr lang="en-US" sz="2400" b="1" dirty="0"/>
              <a:t>Each person tends to feel committed to a decision or goal to the extent that he has participated in determining it.</a:t>
            </a:r>
          </a:p>
        </p:txBody>
      </p:sp>
    </p:spTree>
    <p:extLst>
      <p:ext uri="{BB962C8B-B14F-4D97-AF65-F5344CB8AC3E}">
        <p14:creationId xmlns:p14="http://schemas.microsoft.com/office/powerpoint/2010/main" val="13069443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9698"/>
                                        </p:tgtEl>
                                        <p:attrNameLst>
                                          <p:attrName>style.visibility</p:attrName>
                                        </p:attrNameLst>
                                      </p:cBhvr>
                                      <p:to>
                                        <p:strVal val="visible"/>
                                      </p:to>
                                    </p:set>
                                    <p:anim calcmode="lin" valueType="num">
                                      <p:cBhvr>
                                        <p:cTn id="7" dur="500" fill="hold"/>
                                        <p:tgtEl>
                                          <p:spTgt spid="29698"/>
                                        </p:tgtEl>
                                        <p:attrNameLst>
                                          <p:attrName>ppt_w</p:attrName>
                                        </p:attrNameLst>
                                      </p:cBhvr>
                                      <p:tavLst>
                                        <p:tav tm="0">
                                          <p:val>
                                            <p:fltVal val="0"/>
                                          </p:val>
                                        </p:tav>
                                        <p:tav tm="100000">
                                          <p:val>
                                            <p:strVal val="#ppt_w"/>
                                          </p:val>
                                        </p:tav>
                                      </p:tavLst>
                                    </p:anim>
                                    <p:anim calcmode="lin" valueType="num">
                                      <p:cBhvr>
                                        <p:cTn id="8" dur="500" fill="hold"/>
                                        <p:tgtEl>
                                          <p:spTgt spid="29698"/>
                                        </p:tgtEl>
                                        <p:attrNameLst>
                                          <p:attrName>ppt_h</p:attrName>
                                        </p:attrNameLst>
                                      </p:cBhvr>
                                      <p:tavLst>
                                        <p:tav tm="0">
                                          <p:val>
                                            <p:fltVal val="0"/>
                                          </p:val>
                                        </p:tav>
                                        <p:tav tm="100000">
                                          <p:val>
                                            <p:strVal val="#ppt_h"/>
                                          </p:val>
                                        </p:tav>
                                      </p:tavLst>
                                    </p:anim>
                                    <p:animEffect transition="in" filter="fade">
                                      <p:cBhvr>
                                        <p:cTn id="9" dur="500"/>
                                        <p:tgtEl>
                                          <p:spTgt spid="2969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9699">
                                            <p:txEl>
                                              <p:pRg st="0" end="0"/>
                                            </p:txEl>
                                          </p:spTgt>
                                        </p:tgtEl>
                                        <p:attrNameLst>
                                          <p:attrName>style.visibility</p:attrName>
                                        </p:attrNameLst>
                                      </p:cBhvr>
                                      <p:to>
                                        <p:strVal val="visible"/>
                                      </p:to>
                                    </p:set>
                                    <p:animEffect transition="in" filter="fade">
                                      <p:cBhvr>
                                        <p:cTn id="14" dur="1000">
                                          <p:stCondLst>
                                            <p:cond delay="0"/>
                                          </p:stCondLst>
                                        </p:cTn>
                                        <p:tgtEl>
                                          <p:spTgt spid="29699">
                                            <p:txEl>
                                              <p:pRg st="0" end="0"/>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9699">
                                            <p:txEl>
                                              <p:pRg st="1" end="1"/>
                                            </p:txEl>
                                          </p:spTgt>
                                        </p:tgtEl>
                                        <p:attrNameLst>
                                          <p:attrName>style.visibility</p:attrName>
                                        </p:attrNameLst>
                                      </p:cBhvr>
                                      <p:to>
                                        <p:strVal val="visible"/>
                                      </p:to>
                                    </p:set>
                                    <p:animEffect transition="in" filter="fade">
                                      <p:cBhvr>
                                        <p:cTn id="17" dur="1000">
                                          <p:stCondLst>
                                            <p:cond delay="0"/>
                                          </p:stCondLst>
                                        </p:cTn>
                                        <p:tgtEl>
                                          <p:spTgt spid="29699">
                                            <p:txEl>
                                              <p:pRg st="1" end="1"/>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9699">
                                            <p:txEl>
                                              <p:pRg st="2" end="2"/>
                                            </p:txEl>
                                          </p:spTgt>
                                        </p:tgtEl>
                                        <p:attrNameLst>
                                          <p:attrName>style.visibility</p:attrName>
                                        </p:attrNameLst>
                                      </p:cBhvr>
                                      <p:to>
                                        <p:strVal val="visible"/>
                                      </p:to>
                                    </p:set>
                                    <p:animEffect transition="in" filter="fade">
                                      <p:cBhvr>
                                        <p:cTn id="20" dur="1000">
                                          <p:stCondLst>
                                            <p:cond delay="0"/>
                                          </p:stCondLst>
                                        </p:cTn>
                                        <p:tgtEl>
                                          <p:spTgt spid="29699">
                                            <p:txEl>
                                              <p:pRg st="2" end="2"/>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9699">
                                            <p:txEl>
                                              <p:pRg st="3" end="3"/>
                                            </p:txEl>
                                          </p:spTgt>
                                        </p:tgtEl>
                                        <p:attrNameLst>
                                          <p:attrName>style.visibility</p:attrName>
                                        </p:attrNameLst>
                                      </p:cBhvr>
                                      <p:to>
                                        <p:strVal val="visible"/>
                                      </p:to>
                                    </p:set>
                                    <p:animEffect transition="in" filter="fade">
                                      <p:cBhvr>
                                        <p:cTn id="23" dur="1000">
                                          <p:stCondLst>
                                            <p:cond delay="0"/>
                                          </p:stCondLst>
                                        </p:cTn>
                                        <p:tgtEl>
                                          <p:spTgt spid="29699">
                                            <p:txEl>
                                              <p:pRg st="3" end="3"/>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9699">
                                            <p:txEl>
                                              <p:pRg st="4" end="4"/>
                                            </p:txEl>
                                          </p:spTgt>
                                        </p:tgtEl>
                                        <p:attrNameLst>
                                          <p:attrName>style.visibility</p:attrName>
                                        </p:attrNameLst>
                                      </p:cBhvr>
                                      <p:to>
                                        <p:strVal val="visible"/>
                                      </p:to>
                                    </p:set>
                                    <p:animEffect transition="in" filter="fade">
                                      <p:cBhvr>
                                        <p:cTn id="26" dur="1000">
                                          <p:stCondLst>
                                            <p:cond delay="0"/>
                                          </p:stCondLst>
                                        </p:cTn>
                                        <p:tgtEl>
                                          <p:spTgt spid="29699">
                                            <p:txEl>
                                              <p:pRg st="4" end="4"/>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9699">
                                            <p:txEl>
                                              <p:pRg st="6" end="6"/>
                                            </p:txEl>
                                          </p:spTgt>
                                        </p:tgtEl>
                                        <p:attrNameLst>
                                          <p:attrName>style.visibility</p:attrName>
                                        </p:attrNameLst>
                                      </p:cBhvr>
                                      <p:to>
                                        <p:strVal val="visible"/>
                                      </p:to>
                                    </p:set>
                                    <p:animEffect transition="in" filter="fade">
                                      <p:cBhvr>
                                        <p:cTn id="31" dur="1000">
                                          <p:stCondLst>
                                            <p:cond delay="0"/>
                                          </p:stCondLst>
                                        </p:cTn>
                                        <p:tgtEl>
                                          <p:spTgt spid="2969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p:bldP spid="29699" grpId="0" build="p"/>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AutoShape 2"/>
          <p:cNvSpPr>
            <a:spLocks noGrp="1" noChangeArrowheads="1"/>
          </p:cNvSpPr>
          <p:nvPr>
            <p:ph type="title"/>
          </p:nvPr>
        </p:nvSpPr>
        <p:spPr/>
        <p:txBody>
          <a:bodyPr rtlCol="0">
            <a:normAutofit/>
          </a:bodyPr>
          <a:lstStyle/>
          <a:p>
            <a:pPr fontAlgn="auto">
              <a:spcAft>
                <a:spcPts val="0"/>
              </a:spcAft>
              <a:defRPr/>
            </a:pPr>
            <a:r>
              <a:rPr lang="en-US"/>
              <a:t>Change: A Group Dynamics View</a:t>
            </a:r>
          </a:p>
        </p:txBody>
      </p:sp>
      <p:sp>
        <p:nvSpPr>
          <p:cNvPr id="2" name="Slide Number Placeholder 1"/>
          <p:cNvSpPr>
            <a:spLocks noGrp="1"/>
          </p:cNvSpPr>
          <p:nvPr>
            <p:ph type="sldNum" sz="quarter" idx="12"/>
          </p:nvPr>
        </p:nvSpPr>
        <p:spPr/>
        <p:txBody>
          <a:bodyPr/>
          <a:lstStyle/>
          <a:p>
            <a:pPr>
              <a:defRPr/>
            </a:pPr>
            <a:fld id="{7ABE71DB-36C8-45BB-8C80-B1B0E412EA26}" type="slidenum">
              <a:rPr lang="en-US" smtClean="0"/>
              <a:pPr>
                <a:defRPr/>
              </a:pPr>
              <a:t>35</a:t>
            </a:fld>
            <a:endParaRPr lang="en-US"/>
          </a:p>
        </p:txBody>
      </p:sp>
      <p:sp>
        <p:nvSpPr>
          <p:cNvPr id="30723" name="Rectangle 3"/>
          <p:cNvSpPr>
            <a:spLocks noGrp="1" noChangeArrowheads="1"/>
          </p:cNvSpPr>
          <p:nvPr>
            <p:ph sz="quarter" idx="1"/>
          </p:nvPr>
        </p:nvSpPr>
        <p:spPr>
          <a:xfrm>
            <a:off x="152400" y="1527048"/>
            <a:ext cx="8763000" cy="4873752"/>
          </a:xfrm>
        </p:spPr>
        <p:txBody>
          <a:bodyPr>
            <a:normAutofit lnSpcReduction="10000"/>
          </a:bodyPr>
          <a:lstStyle/>
          <a:p>
            <a:pPr marL="914400" lvl="1" indent="-457200" fontAlgn="auto">
              <a:lnSpc>
                <a:spcPct val="80000"/>
              </a:lnSpc>
              <a:spcAft>
                <a:spcPts val="0"/>
              </a:spcAft>
              <a:buFont typeface="Wingdings" pitchFamily="2" charset="2"/>
              <a:buAutoNum type="arabicPeriod" startAt="3"/>
              <a:defRPr/>
            </a:pPr>
            <a:r>
              <a:rPr lang="en-US" sz="2400" b="1" dirty="0">
                <a:solidFill>
                  <a:schemeClr val="tx1"/>
                </a:solidFill>
              </a:rPr>
              <a:t>A group is an effective instrument for change and growth in individuals to the extent that:</a:t>
            </a:r>
          </a:p>
          <a:p>
            <a:pPr marL="533400" indent="-533400" fontAlgn="auto">
              <a:lnSpc>
                <a:spcPct val="80000"/>
              </a:lnSpc>
              <a:spcAft>
                <a:spcPts val="0"/>
              </a:spcAft>
              <a:buClr>
                <a:schemeClr val="accent5"/>
              </a:buClr>
              <a:buFont typeface="Wingdings" pitchFamily="2" charset="2"/>
              <a:buAutoNum type="arabicPeriod" startAt="3"/>
              <a:defRPr/>
            </a:pPr>
            <a:endParaRPr lang="en-US" sz="1300" b="1" dirty="0"/>
          </a:p>
          <a:p>
            <a:pPr marL="914400" lvl="1" indent="-457200" fontAlgn="auto">
              <a:lnSpc>
                <a:spcPct val="80000"/>
              </a:lnSpc>
              <a:spcAft>
                <a:spcPts val="0"/>
              </a:spcAft>
              <a:buFont typeface="Wingdings" pitchFamily="2" charset="2"/>
              <a:buChar char="l"/>
              <a:defRPr/>
            </a:pPr>
            <a:r>
              <a:rPr lang="en-US" sz="2400" b="1" dirty="0">
                <a:solidFill>
                  <a:schemeClr val="tx1"/>
                </a:solidFill>
              </a:rPr>
              <a:t>Those who are to be changed and those who are to exert influence for change have a strong sense of belonging to the same group.</a:t>
            </a:r>
          </a:p>
          <a:p>
            <a:pPr marL="914400" lvl="1" indent="-457200" fontAlgn="auto">
              <a:lnSpc>
                <a:spcPct val="80000"/>
              </a:lnSpc>
              <a:spcAft>
                <a:spcPts val="0"/>
              </a:spcAft>
              <a:buFont typeface="Wingdings" pitchFamily="2" charset="2"/>
              <a:buChar char="l"/>
              <a:defRPr/>
            </a:pPr>
            <a:r>
              <a:rPr lang="en-US" sz="2400" b="1" dirty="0">
                <a:solidFill>
                  <a:schemeClr val="tx1"/>
                </a:solidFill>
              </a:rPr>
              <a:t>The attraction of the group is greater than the discomfort of the change.</a:t>
            </a:r>
          </a:p>
          <a:p>
            <a:pPr marL="914400" lvl="1" indent="-457200" fontAlgn="auto">
              <a:lnSpc>
                <a:spcPct val="80000"/>
              </a:lnSpc>
              <a:spcAft>
                <a:spcPts val="0"/>
              </a:spcAft>
              <a:buFont typeface="Wingdings" pitchFamily="2" charset="2"/>
              <a:buChar char="l"/>
              <a:defRPr/>
            </a:pPr>
            <a:r>
              <a:rPr lang="en-US" sz="2400" b="1" dirty="0">
                <a:solidFill>
                  <a:schemeClr val="tx1"/>
                </a:solidFill>
              </a:rPr>
              <a:t>The members of the group share the perception that change is needed.</a:t>
            </a:r>
          </a:p>
          <a:p>
            <a:pPr marL="914400" lvl="1" indent="-457200" fontAlgn="auto">
              <a:lnSpc>
                <a:spcPct val="80000"/>
              </a:lnSpc>
              <a:spcAft>
                <a:spcPts val="0"/>
              </a:spcAft>
              <a:buFont typeface="Wingdings" pitchFamily="2" charset="2"/>
              <a:buChar char="l"/>
              <a:defRPr/>
            </a:pPr>
            <a:r>
              <a:rPr lang="en-US" sz="2400" b="1" dirty="0">
                <a:solidFill>
                  <a:schemeClr val="tx1"/>
                </a:solidFill>
              </a:rPr>
              <a:t>Information relating to the need for change, plans for change, and consequences of change are shared by all relevant people.</a:t>
            </a:r>
          </a:p>
          <a:p>
            <a:pPr marL="914400" lvl="1" indent="-457200" fontAlgn="auto">
              <a:lnSpc>
                <a:spcPct val="80000"/>
              </a:lnSpc>
              <a:spcAft>
                <a:spcPts val="0"/>
              </a:spcAft>
              <a:buFont typeface="Wingdings" pitchFamily="2" charset="2"/>
              <a:buChar char="l"/>
              <a:defRPr/>
            </a:pPr>
            <a:r>
              <a:rPr lang="en-US" sz="2400" b="1" dirty="0">
                <a:solidFill>
                  <a:schemeClr val="tx1"/>
                </a:solidFill>
              </a:rPr>
              <a:t>The group provides an opportunity for the individual to practice changed behavior without threat or punishment.</a:t>
            </a:r>
          </a:p>
          <a:p>
            <a:pPr marL="914400" lvl="1" indent="-457200" fontAlgn="auto">
              <a:lnSpc>
                <a:spcPct val="80000"/>
              </a:lnSpc>
              <a:spcAft>
                <a:spcPts val="0"/>
              </a:spcAft>
              <a:buFont typeface="Wingdings" pitchFamily="2" charset="2"/>
              <a:buChar char="l"/>
              <a:defRPr/>
            </a:pPr>
            <a:r>
              <a:rPr lang="en-US" sz="2400" b="1" dirty="0">
                <a:solidFill>
                  <a:schemeClr val="tx1"/>
                </a:solidFill>
              </a:rPr>
              <a:t>The individual ins provided a means for measuring progress toward the change goals.</a:t>
            </a:r>
          </a:p>
          <a:p>
            <a:pPr marL="914400" lvl="1" indent="-457200" fontAlgn="auto">
              <a:lnSpc>
                <a:spcPct val="80000"/>
              </a:lnSpc>
              <a:spcAft>
                <a:spcPts val="0"/>
              </a:spcAft>
              <a:buFont typeface="Wingdings" pitchFamily="2" charset="2"/>
              <a:buChar char="l"/>
              <a:defRPr/>
            </a:pPr>
            <a:endParaRPr lang="en-US" sz="1800" dirty="0"/>
          </a:p>
          <a:p>
            <a:pPr marL="533400" indent="-533400" fontAlgn="auto">
              <a:lnSpc>
                <a:spcPct val="80000"/>
              </a:lnSpc>
              <a:spcAft>
                <a:spcPts val="0"/>
              </a:spcAft>
              <a:buClr>
                <a:schemeClr val="accent5"/>
              </a:buClr>
              <a:buFont typeface="Wingdings" pitchFamily="2" charset="2"/>
              <a:buNone/>
              <a:defRPr/>
            </a:pPr>
            <a:endParaRPr lang="en-US" sz="2000" dirty="0"/>
          </a:p>
        </p:txBody>
      </p:sp>
    </p:spTree>
    <p:extLst>
      <p:ext uri="{BB962C8B-B14F-4D97-AF65-F5344CB8AC3E}">
        <p14:creationId xmlns:p14="http://schemas.microsoft.com/office/powerpoint/2010/main" val="35786885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30722"/>
                                        </p:tgtEl>
                                        <p:attrNameLst>
                                          <p:attrName>style.visibility</p:attrName>
                                        </p:attrNameLst>
                                      </p:cBhvr>
                                      <p:to>
                                        <p:strVal val="visible"/>
                                      </p:to>
                                    </p:set>
                                    <p:anim calcmode="lin" valueType="num">
                                      <p:cBhvr>
                                        <p:cTn id="7" dur="500" fill="hold"/>
                                        <p:tgtEl>
                                          <p:spTgt spid="30722"/>
                                        </p:tgtEl>
                                        <p:attrNameLst>
                                          <p:attrName>ppt_w</p:attrName>
                                        </p:attrNameLst>
                                      </p:cBhvr>
                                      <p:tavLst>
                                        <p:tav tm="0">
                                          <p:val>
                                            <p:fltVal val="0"/>
                                          </p:val>
                                        </p:tav>
                                        <p:tav tm="100000">
                                          <p:val>
                                            <p:strVal val="#ppt_w"/>
                                          </p:val>
                                        </p:tav>
                                      </p:tavLst>
                                    </p:anim>
                                    <p:anim calcmode="lin" valueType="num">
                                      <p:cBhvr>
                                        <p:cTn id="8" dur="500" fill="hold"/>
                                        <p:tgtEl>
                                          <p:spTgt spid="30722"/>
                                        </p:tgtEl>
                                        <p:attrNameLst>
                                          <p:attrName>ppt_h</p:attrName>
                                        </p:attrNameLst>
                                      </p:cBhvr>
                                      <p:tavLst>
                                        <p:tav tm="0">
                                          <p:val>
                                            <p:fltVal val="0"/>
                                          </p:val>
                                        </p:tav>
                                        <p:tav tm="100000">
                                          <p:val>
                                            <p:strVal val="#ppt_h"/>
                                          </p:val>
                                        </p:tav>
                                      </p:tavLst>
                                    </p:anim>
                                    <p:animEffect transition="in" filter="fade">
                                      <p:cBhvr>
                                        <p:cTn id="9" dur="500"/>
                                        <p:tgtEl>
                                          <p:spTgt spid="3072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0723">
                                            <p:txEl>
                                              <p:pRg st="0" end="0"/>
                                            </p:txEl>
                                          </p:spTgt>
                                        </p:tgtEl>
                                        <p:attrNameLst>
                                          <p:attrName>style.visibility</p:attrName>
                                        </p:attrNameLst>
                                      </p:cBhvr>
                                      <p:to>
                                        <p:strVal val="visible"/>
                                      </p:to>
                                    </p:set>
                                    <p:animEffect transition="in" filter="fade">
                                      <p:cBhvr>
                                        <p:cTn id="14" dur="1000">
                                          <p:stCondLst>
                                            <p:cond delay="0"/>
                                          </p:stCondLst>
                                        </p:cTn>
                                        <p:tgtEl>
                                          <p:spTgt spid="30723">
                                            <p:txEl>
                                              <p:pRg st="0" end="0"/>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0723">
                                            <p:txEl>
                                              <p:pRg st="2" end="2"/>
                                            </p:txEl>
                                          </p:spTgt>
                                        </p:tgtEl>
                                        <p:attrNameLst>
                                          <p:attrName>style.visibility</p:attrName>
                                        </p:attrNameLst>
                                      </p:cBhvr>
                                      <p:to>
                                        <p:strVal val="visible"/>
                                      </p:to>
                                    </p:set>
                                    <p:animEffect transition="in" filter="fade">
                                      <p:cBhvr>
                                        <p:cTn id="17" dur="1000">
                                          <p:stCondLst>
                                            <p:cond delay="0"/>
                                          </p:stCondLst>
                                        </p:cTn>
                                        <p:tgtEl>
                                          <p:spTgt spid="30723">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0723">
                                            <p:txEl>
                                              <p:pRg st="3" end="3"/>
                                            </p:txEl>
                                          </p:spTgt>
                                        </p:tgtEl>
                                        <p:attrNameLst>
                                          <p:attrName>style.visibility</p:attrName>
                                        </p:attrNameLst>
                                      </p:cBhvr>
                                      <p:to>
                                        <p:strVal val="visible"/>
                                      </p:to>
                                    </p:set>
                                    <p:animEffect transition="in" filter="fade">
                                      <p:cBhvr>
                                        <p:cTn id="20" dur="1000">
                                          <p:stCondLst>
                                            <p:cond delay="0"/>
                                          </p:stCondLst>
                                        </p:cTn>
                                        <p:tgtEl>
                                          <p:spTgt spid="30723">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0723">
                                            <p:txEl>
                                              <p:pRg st="4" end="4"/>
                                            </p:txEl>
                                          </p:spTgt>
                                        </p:tgtEl>
                                        <p:attrNameLst>
                                          <p:attrName>style.visibility</p:attrName>
                                        </p:attrNameLst>
                                      </p:cBhvr>
                                      <p:to>
                                        <p:strVal val="visible"/>
                                      </p:to>
                                    </p:set>
                                    <p:animEffect transition="in" filter="fade">
                                      <p:cBhvr>
                                        <p:cTn id="23" dur="1000">
                                          <p:stCondLst>
                                            <p:cond delay="0"/>
                                          </p:stCondLst>
                                        </p:cTn>
                                        <p:tgtEl>
                                          <p:spTgt spid="30723">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0723">
                                            <p:txEl>
                                              <p:pRg st="5" end="5"/>
                                            </p:txEl>
                                          </p:spTgt>
                                        </p:tgtEl>
                                        <p:attrNameLst>
                                          <p:attrName>style.visibility</p:attrName>
                                        </p:attrNameLst>
                                      </p:cBhvr>
                                      <p:to>
                                        <p:strVal val="visible"/>
                                      </p:to>
                                    </p:set>
                                    <p:animEffect transition="in" filter="fade">
                                      <p:cBhvr>
                                        <p:cTn id="26" dur="1000">
                                          <p:stCondLst>
                                            <p:cond delay="0"/>
                                          </p:stCondLst>
                                        </p:cTn>
                                        <p:tgtEl>
                                          <p:spTgt spid="30723">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0723">
                                            <p:txEl>
                                              <p:pRg st="6" end="6"/>
                                            </p:txEl>
                                          </p:spTgt>
                                        </p:tgtEl>
                                        <p:attrNameLst>
                                          <p:attrName>style.visibility</p:attrName>
                                        </p:attrNameLst>
                                      </p:cBhvr>
                                      <p:to>
                                        <p:strVal val="visible"/>
                                      </p:to>
                                    </p:set>
                                    <p:animEffect transition="in" filter="fade">
                                      <p:cBhvr>
                                        <p:cTn id="29" dur="1000">
                                          <p:stCondLst>
                                            <p:cond delay="0"/>
                                          </p:stCondLst>
                                        </p:cTn>
                                        <p:tgtEl>
                                          <p:spTgt spid="30723">
                                            <p:txEl>
                                              <p:pRg st="6" end="6"/>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0723">
                                            <p:txEl>
                                              <p:pRg st="7" end="7"/>
                                            </p:txEl>
                                          </p:spTgt>
                                        </p:tgtEl>
                                        <p:attrNameLst>
                                          <p:attrName>style.visibility</p:attrName>
                                        </p:attrNameLst>
                                      </p:cBhvr>
                                      <p:to>
                                        <p:strVal val="visible"/>
                                      </p:to>
                                    </p:set>
                                    <p:animEffect transition="in" filter="fade">
                                      <p:cBhvr>
                                        <p:cTn id="32" dur="1000">
                                          <p:stCondLst>
                                            <p:cond delay="0"/>
                                          </p:stCondLst>
                                        </p:cTn>
                                        <p:tgtEl>
                                          <p:spTgt spid="3072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p:bldP spid="30723" grpId="0" build="p"/>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AutoShape 2"/>
          <p:cNvSpPr>
            <a:spLocks noGrp="1" noChangeArrowheads="1"/>
          </p:cNvSpPr>
          <p:nvPr>
            <p:ph type="title"/>
          </p:nvPr>
        </p:nvSpPr>
        <p:spPr/>
        <p:txBody>
          <a:bodyPr rtlCol="0">
            <a:normAutofit/>
          </a:bodyPr>
          <a:lstStyle/>
          <a:p>
            <a:pPr fontAlgn="auto">
              <a:spcAft>
                <a:spcPts val="0"/>
              </a:spcAft>
              <a:defRPr/>
            </a:pPr>
            <a:r>
              <a:rPr lang="en-US"/>
              <a:t>Change: A Group Dynamics View</a:t>
            </a:r>
          </a:p>
        </p:txBody>
      </p:sp>
      <p:sp>
        <p:nvSpPr>
          <p:cNvPr id="2" name="Slide Number Placeholder 1"/>
          <p:cNvSpPr>
            <a:spLocks noGrp="1"/>
          </p:cNvSpPr>
          <p:nvPr>
            <p:ph type="sldNum" sz="quarter" idx="12"/>
          </p:nvPr>
        </p:nvSpPr>
        <p:spPr/>
        <p:txBody>
          <a:bodyPr/>
          <a:lstStyle/>
          <a:p>
            <a:pPr>
              <a:defRPr/>
            </a:pPr>
            <a:fld id="{7ABE71DB-36C8-45BB-8C80-B1B0E412EA26}" type="slidenum">
              <a:rPr lang="en-US" smtClean="0"/>
              <a:pPr>
                <a:defRPr/>
              </a:pPr>
              <a:t>36</a:t>
            </a:fld>
            <a:endParaRPr lang="en-US"/>
          </a:p>
        </p:txBody>
      </p:sp>
      <p:sp>
        <p:nvSpPr>
          <p:cNvPr id="31747" name="Rectangle 3"/>
          <p:cNvSpPr>
            <a:spLocks noGrp="1" noChangeArrowheads="1"/>
          </p:cNvSpPr>
          <p:nvPr>
            <p:ph sz="quarter" idx="1"/>
          </p:nvPr>
        </p:nvSpPr>
        <p:spPr/>
        <p:txBody>
          <a:bodyPr>
            <a:normAutofit lnSpcReduction="10000"/>
          </a:bodyPr>
          <a:lstStyle/>
          <a:p>
            <a:pPr marL="533400" indent="-533400" fontAlgn="auto">
              <a:lnSpc>
                <a:spcPct val="90000"/>
              </a:lnSpc>
              <a:spcAft>
                <a:spcPts val="0"/>
              </a:spcAft>
              <a:buClr>
                <a:schemeClr val="accent5"/>
              </a:buClr>
              <a:buFont typeface="Wingdings" pitchFamily="2" charset="2"/>
              <a:buAutoNum type="arabicPeriod" startAt="4"/>
              <a:defRPr/>
            </a:pPr>
            <a:r>
              <a:rPr lang="en-US" sz="2400" b="1" dirty="0"/>
              <a:t>Every force tends to induce </a:t>
            </a:r>
            <a:r>
              <a:rPr lang="en-US" sz="2400" b="1" dirty="0" smtClean="0"/>
              <a:t>an </a:t>
            </a:r>
            <a:r>
              <a:rPr lang="en-US" sz="2400" b="1" dirty="0"/>
              <a:t>equal and opposite counterforce. (So the strategy is to weaken the forces that are resisting </a:t>
            </a:r>
            <a:r>
              <a:rPr lang="en-US" sz="2400" b="1" dirty="0" smtClean="0"/>
              <a:t>change, </a:t>
            </a:r>
            <a:r>
              <a:rPr lang="en-US" sz="2400" b="1" dirty="0"/>
              <a:t>rather than adding new positive forces toward change.  </a:t>
            </a:r>
            <a:r>
              <a:rPr lang="en-US" sz="2400" b="1" dirty="0" smtClean="0"/>
              <a:t>Model/help, </a:t>
            </a:r>
            <a:r>
              <a:rPr lang="en-US" sz="2400" b="1" dirty="0"/>
              <a:t>rather than coerce/threaten</a:t>
            </a:r>
            <a:r>
              <a:rPr lang="en-US" sz="2400" b="1" dirty="0" smtClean="0"/>
              <a:t>.)</a:t>
            </a:r>
          </a:p>
          <a:p>
            <a:pPr marL="533400" indent="-533400" fontAlgn="auto">
              <a:lnSpc>
                <a:spcPct val="90000"/>
              </a:lnSpc>
              <a:spcAft>
                <a:spcPts val="0"/>
              </a:spcAft>
              <a:buClr>
                <a:schemeClr val="accent5"/>
              </a:buClr>
              <a:buFont typeface="Wingdings" pitchFamily="2" charset="2"/>
              <a:buAutoNum type="arabicPeriod" startAt="4"/>
              <a:defRPr/>
            </a:pPr>
            <a:endParaRPr lang="en-US" sz="1200" b="1" dirty="0"/>
          </a:p>
          <a:p>
            <a:pPr marL="533400" indent="-533400" fontAlgn="auto">
              <a:lnSpc>
                <a:spcPct val="90000"/>
              </a:lnSpc>
              <a:spcAft>
                <a:spcPts val="0"/>
              </a:spcAft>
              <a:buClr>
                <a:schemeClr val="accent5"/>
              </a:buClr>
              <a:buFont typeface="Wingdings" pitchFamily="2" charset="2"/>
              <a:buAutoNum type="arabicPeriod" startAt="4"/>
              <a:defRPr/>
            </a:pPr>
            <a:r>
              <a:rPr lang="en-US" sz="2400" b="1" dirty="0"/>
              <a:t>Every group is able to improve its ability to operate as a group to the extent that it consciously examines its processes and their consequences and experiments with improved processes</a:t>
            </a:r>
            <a:r>
              <a:rPr lang="en-US" sz="2400" b="1" dirty="0" smtClean="0"/>
              <a:t>.</a:t>
            </a:r>
          </a:p>
          <a:p>
            <a:pPr marL="533400" indent="-533400" fontAlgn="auto">
              <a:lnSpc>
                <a:spcPct val="90000"/>
              </a:lnSpc>
              <a:spcAft>
                <a:spcPts val="0"/>
              </a:spcAft>
              <a:buClr>
                <a:schemeClr val="accent5"/>
              </a:buClr>
              <a:buFont typeface="Wingdings" pitchFamily="2" charset="2"/>
              <a:buAutoNum type="arabicPeriod" startAt="4"/>
              <a:defRPr/>
            </a:pPr>
            <a:endParaRPr lang="en-US" sz="1200" b="1" dirty="0"/>
          </a:p>
          <a:p>
            <a:pPr marL="533400" indent="-533400" fontAlgn="auto">
              <a:lnSpc>
                <a:spcPct val="90000"/>
              </a:lnSpc>
              <a:spcAft>
                <a:spcPts val="0"/>
              </a:spcAft>
              <a:buClr>
                <a:schemeClr val="accent5"/>
              </a:buClr>
              <a:buFont typeface="Wingdings" pitchFamily="2" charset="2"/>
              <a:buAutoNum type="arabicPeriod" startAt="4"/>
              <a:defRPr/>
            </a:pPr>
            <a:r>
              <a:rPr lang="en-US" sz="2400" b="1" dirty="0"/>
              <a:t>The better an individual understands the forces influencing his/her own behavior and that of a group, the better he/she will be able to contribute constructively to the group and at the same time to preserve his/her own integrity against subtle pressures toward conformity and alienation.</a:t>
            </a:r>
          </a:p>
        </p:txBody>
      </p:sp>
    </p:spTree>
    <p:extLst>
      <p:ext uri="{BB962C8B-B14F-4D97-AF65-F5344CB8AC3E}">
        <p14:creationId xmlns:p14="http://schemas.microsoft.com/office/powerpoint/2010/main" val="40405096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31746"/>
                                        </p:tgtEl>
                                        <p:attrNameLst>
                                          <p:attrName>style.visibility</p:attrName>
                                        </p:attrNameLst>
                                      </p:cBhvr>
                                      <p:to>
                                        <p:strVal val="visible"/>
                                      </p:to>
                                    </p:set>
                                    <p:anim calcmode="lin" valueType="num">
                                      <p:cBhvr>
                                        <p:cTn id="7" dur="500" fill="hold"/>
                                        <p:tgtEl>
                                          <p:spTgt spid="31746"/>
                                        </p:tgtEl>
                                        <p:attrNameLst>
                                          <p:attrName>ppt_w</p:attrName>
                                        </p:attrNameLst>
                                      </p:cBhvr>
                                      <p:tavLst>
                                        <p:tav tm="0">
                                          <p:val>
                                            <p:fltVal val="0"/>
                                          </p:val>
                                        </p:tav>
                                        <p:tav tm="100000">
                                          <p:val>
                                            <p:strVal val="#ppt_w"/>
                                          </p:val>
                                        </p:tav>
                                      </p:tavLst>
                                    </p:anim>
                                    <p:anim calcmode="lin" valueType="num">
                                      <p:cBhvr>
                                        <p:cTn id="8" dur="500" fill="hold"/>
                                        <p:tgtEl>
                                          <p:spTgt spid="31746"/>
                                        </p:tgtEl>
                                        <p:attrNameLst>
                                          <p:attrName>ppt_h</p:attrName>
                                        </p:attrNameLst>
                                      </p:cBhvr>
                                      <p:tavLst>
                                        <p:tav tm="0">
                                          <p:val>
                                            <p:fltVal val="0"/>
                                          </p:val>
                                        </p:tav>
                                        <p:tav tm="100000">
                                          <p:val>
                                            <p:strVal val="#ppt_h"/>
                                          </p:val>
                                        </p:tav>
                                      </p:tavLst>
                                    </p:anim>
                                    <p:animEffect transition="in" filter="fade">
                                      <p:cBhvr>
                                        <p:cTn id="9" dur="500"/>
                                        <p:tgtEl>
                                          <p:spTgt spid="3174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1747">
                                            <p:txEl>
                                              <p:pRg st="0" end="0"/>
                                            </p:txEl>
                                          </p:spTgt>
                                        </p:tgtEl>
                                        <p:attrNameLst>
                                          <p:attrName>style.visibility</p:attrName>
                                        </p:attrNameLst>
                                      </p:cBhvr>
                                      <p:to>
                                        <p:strVal val="visible"/>
                                      </p:to>
                                    </p:set>
                                    <p:animEffect transition="in" filter="fade">
                                      <p:cBhvr>
                                        <p:cTn id="14" dur="1000">
                                          <p:stCondLst>
                                            <p:cond delay="0"/>
                                          </p:stCondLst>
                                        </p:cTn>
                                        <p:tgtEl>
                                          <p:spTgt spid="31747">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1747">
                                            <p:txEl>
                                              <p:pRg st="2" end="2"/>
                                            </p:txEl>
                                          </p:spTgt>
                                        </p:tgtEl>
                                        <p:attrNameLst>
                                          <p:attrName>style.visibility</p:attrName>
                                        </p:attrNameLst>
                                      </p:cBhvr>
                                      <p:to>
                                        <p:strVal val="visible"/>
                                      </p:to>
                                    </p:set>
                                    <p:animEffect transition="in" filter="fade">
                                      <p:cBhvr>
                                        <p:cTn id="19" dur="1000">
                                          <p:stCondLst>
                                            <p:cond delay="0"/>
                                          </p:stCondLst>
                                        </p:cTn>
                                        <p:tgtEl>
                                          <p:spTgt spid="31747">
                                            <p:txEl>
                                              <p:pRg st="2" end="2"/>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1747">
                                            <p:txEl>
                                              <p:pRg st="4" end="4"/>
                                            </p:txEl>
                                          </p:spTgt>
                                        </p:tgtEl>
                                        <p:attrNameLst>
                                          <p:attrName>style.visibility</p:attrName>
                                        </p:attrNameLst>
                                      </p:cBhvr>
                                      <p:to>
                                        <p:strVal val="visible"/>
                                      </p:to>
                                    </p:set>
                                    <p:animEffect transition="in" filter="fade">
                                      <p:cBhvr>
                                        <p:cTn id="24" dur="1000">
                                          <p:stCondLst>
                                            <p:cond delay="0"/>
                                          </p:stCondLst>
                                        </p:cTn>
                                        <p:tgtEl>
                                          <p:spTgt spid="3174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p:bldP spid="31747" grpId="0" build="p"/>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AutoShape 2"/>
          <p:cNvSpPr>
            <a:spLocks noGrp="1" noChangeArrowheads="1"/>
          </p:cNvSpPr>
          <p:nvPr>
            <p:ph type="title"/>
          </p:nvPr>
        </p:nvSpPr>
        <p:spPr/>
        <p:txBody>
          <a:bodyPr rtlCol="0">
            <a:normAutofit/>
          </a:bodyPr>
          <a:lstStyle/>
          <a:p>
            <a:pPr fontAlgn="auto">
              <a:spcAft>
                <a:spcPts val="0"/>
              </a:spcAft>
              <a:defRPr/>
            </a:pPr>
            <a:r>
              <a:rPr lang="en-US"/>
              <a:t>Change: A Group Dynamics View</a:t>
            </a:r>
          </a:p>
        </p:txBody>
      </p:sp>
      <p:sp>
        <p:nvSpPr>
          <p:cNvPr id="2" name="Slide Number Placeholder 1"/>
          <p:cNvSpPr>
            <a:spLocks noGrp="1"/>
          </p:cNvSpPr>
          <p:nvPr>
            <p:ph type="sldNum" sz="quarter" idx="12"/>
          </p:nvPr>
        </p:nvSpPr>
        <p:spPr/>
        <p:txBody>
          <a:bodyPr/>
          <a:lstStyle/>
          <a:p>
            <a:pPr>
              <a:defRPr/>
            </a:pPr>
            <a:fld id="{7ABE71DB-36C8-45BB-8C80-B1B0E412EA26}" type="slidenum">
              <a:rPr lang="en-US" smtClean="0"/>
              <a:pPr>
                <a:defRPr/>
              </a:pPr>
              <a:t>37</a:t>
            </a:fld>
            <a:endParaRPr lang="en-US"/>
          </a:p>
        </p:txBody>
      </p:sp>
      <p:sp>
        <p:nvSpPr>
          <p:cNvPr id="32771" name="Rectangle 3"/>
          <p:cNvSpPr>
            <a:spLocks noGrp="1" noChangeArrowheads="1"/>
          </p:cNvSpPr>
          <p:nvPr>
            <p:ph sz="quarter" idx="1"/>
          </p:nvPr>
        </p:nvSpPr>
        <p:spPr>
          <a:xfrm>
            <a:off x="301752" y="1752600"/>
            <a:ext cx="8503920" cy="4346448"/>
          </a:xfrm>
        </p:spPr>
        <p:txBody>
          <a:bodyPr/>
          <a:lstStyle/>
          <a:p>
            <a:pPr marL="533400" indent="-533400" fontAlgn="auto">
              <a:spcAft>
                <a:spcPts val="0"/>
              </a:spcAft>
              <a:buClr>
                <a:schemeClr val="accent5"/>
              </a:buClr>
              <a:buFont typeface="Wingdings" pitchFamily="2" charset="2"/>
              <a:buAutoNum type="arabicPeriod" startAt="7"/>
              <a:defRPr/>
            </a:pPr>
            <a:r>
              <a:rPr lang="en-US" sz="2400" b="1" dirty="0"/>
              <a:t>The strength of pressure to conform is determined by the following factors:</a:t>
            </a:r>
          </a:p>
          <a:p>
            <a:pPr marL="914400" lvl="1" indent="-457200" fontAlgn="auto">
              <a:spcAft>
                <a:spcPts val="0"/>
              </a:spcAft>
              <a:buFont typeface="Wingdings" pitchFamily="2" charset="2"/>
              <a:buAutoNum type="alphaLcPeriod"/>
              <a:defRPr/>
            </a:pPr>
            <a:r>
              <a:rPr lang="en-US" sz="2400" b="1" dirty="0">
                <a:solidFill>
                  <a:schemeClr val="tx1"/>
                </a:solidFill>
              </a:rPr>
              <a:t>The strength of the attraction a group toward requiring conformity</a:t>
            </a:r>
          </a:p>
          <a:p>
            <a:pPr marL="914400" lvl="1" indent="-457200" fontAlgn="auto">
              <a:spcAft>
                <a:spcPts val="0"/>
              </a:spcAft>
              <a:buFont typeface="Wingdings" pitchFamily="2" charset="2"/>
              <a:buAutoNum type="alphaLcPeriod"/>
              <a:defRPr/>
            </a:pPr>
            <a:r>
              <a:rPr lang="en-US" sz="2400" b="1" dirty="0">
                <a:solidFill>
                  <a:schemeClr val="tx1"/>
                </a:solidFill>
              </a:rPr>
              <a:t>The importance to the individual of the issue on which conformity is being requested</a:t>
            </a:r>
          </a:p>
          <a:p>
            <a:pPr marL="914400" lvl="1" indent="-457200" fontAlgn="auto">
              <a:spcAft>
                <a:spcPts val="0"/>
              </a:spcAft>
              <a:buFont typeface="Wingdings" pitchFamily="2" charset="2"/>
              <a:buAutoNum type="alphaLcPeriod"/>
              <a:defRPr/>
            </a:pPr>
            <a:r>
              <a:rPr lang="en-US" sz="2400" b="1" dirty="0">
                <a:solidFill>
                  <a:schemeClr val="tx1"/>
                </a:solidFill>
              </a:rPr>
              <a:t>The degree of unanimity of the group toward requiring conformity</a:t>
            </a:r>
          </a:p>
          <a:p>
            <a:pPr marL="533400" indent="-533400" fontAlgn="auto">
              <a:spcAft>
                <a:spcPts val="0"/>
              </a:spcAft>
              <a:buClr>
                <a:schemeClr val="accent5"/>
              </a:buClr>
              <a:buFont typeface="Wingdings" pitchFamily="2" charset="2"/>
              <a:buAutoNum type="arabicPeriod" startAt="4"/>
              <a:defRPr/>
            </a:pPr>
            <a:endParaRPr lang="en-US" sz="2400" dirty="0"/>
          </a:p>
          <a:p>
            <a:pPr marL="533400" indent="-533400" fontAlgn="auto">
              <a:spcAft>
                <a:spcPts val="0"/>
              </a:spcAft>
              <a:buClr>
                <a:schemeClr val="accent5"/>
              </a:buClr>
              <a:buFont typeface="Wingdings" pitchFamily="2" charset="2"/>
              <a:buNone/>
              <a:defRPr/>
            </a:pPr>
            <a:endParaRPr lang="en-US" sz="2400" dirty="0"/>
          </a:p>
        </p:txBody>
      </p:sp>
    </p:spTree>
    <p:extLst>
      <p:ext uri="{BB962C8B-B14F-4D97-AF65-F5344CB8AC3E}">
        <p14:creationId xmlns:p14="http://schemas.microsoft.com/office/powerpoint/2010/main" val="27310650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32770"/>
                                        </p:tgtEl>
                                        <p:attrNameLst>
                                          <p:attrName>style.visibility</p:attrName>
                                        </p:attrNameLst>
                                      </p:cBhvr>
                                      <p:to>
                                        <p:strVal val="visible"/>
                                      </p:to>
                                    </p:set>
                                    <p:anim calcmode="lin" valueType="num">
                                      <p:cBhvr>
                                        <p:cTn id="7" dur="500" fill="hold"/>
                                        <p:tgtEl>
                                          <p:spTgt spid="32770"/>
                                        </p:tgtEl>
                                        <p:attrNameLst>
                                          <p:attrName>ppt_w</p:attrName>
                                        </p:attrNameLst>
                                      </p:cBhvr>
                                      <p:tavLst>
                                        <p:tav tm="0">
                                          <p:val>
                                            <p:fltVal val="0"/>
                                          </p:val>
                                        </p:tav>
                                        <p:tav tm="100000">
                                          <p:val>
                                            <p:strVal val="#ppt_w"/>
                                          </p:val>
                                        </p:tav>
                                      </p:tavLst>
                                    </p:anim>
                                    <p:anim calcmode="lin" valueType="num">
                                      <p:cBhvr>
                                        <p:cTn id="8" dur="500" fill="hold"/>
                                        <p:tgtEl>
                                          <p:spTgt spid="32770"/>
                                        </p:tgtEl>
                                        <p:attrNameLst>
                                          <p:attrName>ppt_h</p:attrName>
                                        </p:attrNameLst>
                                      </p:cBhvr>
                                      <p:tavLst>
                                        <p:tav tm="0">
                                          <p:val>
                                            <p:fltVal val="0"/>
                                          </p:val>
                                        </p:tav>
                                        <p:tav tm="100000">
                                          <p:val>
                                            <p:strVal val="#ppt_h"/>
                                          </p:val>
                                        </p:tav>
                                      </p:tavLst>
                                    </p:anim>
                                    <p:animEffect transition="in" filter="fade">
                                      <p:cBhvr>
                                        <p:cTn id="9" dur="500"/>
                                        <p:tgtEl>
                                          <p:spTgt spid="3277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2771">
                                            <p:txEl>
                                              <p:pRg st="0" end="0"/>
                                            </p:txEl>
                                          </p:spTgt>
                                        </p:tgtEl>
                                        <p:attrNameLst>
                                          <p:attrName>style.visibility</p:attrName>
                                        </p:attrNameLst>
                                      </p:cBhvr>
                                      <p:to>
                                        <p:strVal val="visible"/>
                                      </p:to>
                                    </p:set>
                                    <p:animEffect transition="in" filter="fade">
                                      <p:cBhvr>
                                        <p:cTn id="14" dur="1000">
                                          <p:stCondLst>
                                            <p:cond delay="0"/>
                                          </p:stCondLst>
                                        </p:cTn>
                                        <p:tgtEl>
                                          <p:spTgt spid="32771">
                                            <p:txEl>
                                              <p:pRg st="0" end="0"/>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2771">
                                            <p:txEl>
                                              <p:pRg st="1" end="1"/>
                                            </p:txEl>
                                          </p:spTgt>
                                        </p:tgtEl>
                                        <p:attrNameLst>
                                          <p:attrName>style.visibility</p:attrName>
                                        </p:attrNameLst>
                                      </p:cBhvr>
                                      <p:to>
                                        <p:strVal val="visible"/>
                                      </p:to>
                                    </p:set>
                                    <p:animEffect transition="in" filter="fade">
                                      <p:cBhvr>
                                        <p:cTn id="17" dur="1000">
                                          <p:stCondLst>
                                            <p:cond delay="0"/>
                                          </p:stCondLst>
                                        </p:cTn>
                                        <p:tgtEl>
                                          <p:spTgt spid="32771">
                                            <p:txEl>
                                              <p:pRg st="1" end="1"/>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2771">
                                            <p:txEl>
                                              <p:pRg st="2" end="2"/>
                                            </p:txEl>
                                          </p:spTgt>
                                        </p:tgtEl>
                                        <p:attrNameLst>
                                          <p:attrName>style.visibility</p:attrName>
                                        </p:attrNameLst>
                                      </p:cBhvr>
                                      <p:to>
                                        <p:strVal val="visible"/>
                                      </p:to>
                                    </p:set>
                                    <p:animEffect transition="in" filter="fade">
                                      <p:cBhvr>
                                        <p:cTn id="20" dur="1000">
                                          <p:stCondLst>
                                            <p:cond delay="0"/>
                                          </p:stCondLst>
                                        </p:cTn>
                                        <p:tgtEl>
                                          <p:spTgt spid="32771">
                                            <p:txEl>
                                              <p:pRg st="2" end="2"/>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2771">
                                            <p:txEl>
                                              <p:pRg st="3" end="3"/>
                                            </p:txEl>
                                          </p:spTgt>
                                        </p:tgtEl>
                                        <p:attrNameLst>
                                          <p:attrName>style.visibility</p:attrName>
                                        </p:attrNameLst>
                                      </p:cBhvr>
                                      <p:to>
                                        <p:strVal val="visible"/>
                                      </p:to>
                                    </p:set>
                                    <p:animEffect transition="in" filter="fade">
                                      <p:cBhvr>
                                        <p:cTn id="23" dur="1000">
                                          <p:stCondLst>
                                            <p:cond delay="0"/>
                                          </p:stCondLst>
                                        </p:cTn>
                                        <p:tgtEl>
                                          <p:spTgt spid="3277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p:bldP spid="32771" grpId="0" build="p"/>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AutoShape 2"/>
          <p:cNvSpPr>
            <a:spLocks noGrp="1" noChangeArrowheads="1"/>
          </p:cNvSpPr>
          <p:nvPr>
            <p:ph type="title"/>
          </p:nvPr>
        </p:nvSpPr>
        <p:spPr/>
        <p:txBody>
          <a:bodyPr rtlCol="0">
            <a:normAutofit/>
          </a:bodyPr>
          <a:lstStyle/>
          <a:p>
            <a:pPr fontAlgn="auto">
              <a:spcAft>
                <a:spcPts val="0"/>
              </a:spcAft>
              <a:defRPr/>
            </a:pPr>
            <a:r>
              <a:rPr lang="en-US"/>
              <a:t>Change: A Group Dynamics View</a:t>
            </a:r>
          </a:p>
        </p:txBody>
      </p:sp>
      <p:sp>
        <p:nvSpPr>
          <p:cNvPr id="2" name="Slide Number Placeholder 1"/>
          <p:cNvSpPr>
            <a:spLocks noGrp="1"/>
          </p:cNvSpPr>
          <p:nvPr>
            <p:ph type="sldNum" sz="quarter" idx="12"/>
          </p:nvPr>
        </p:nvSpPr>
        <p:spPr/>
        <p:txBody>
          <a:bodyPr/>
          <a:lstStyle/>
          <a:p>
            <a:pPr>
              <a:defRPr/>
            </a:pPr>
            <a:fld id="{7ABE71DB-36C8-45BB-8C80-B1B0E412EA26}" type="slidenum">
              <a:rPr lang="en-US" smtClean="0"/>
              <a:pPr>
                <a:defRPr/>
              </a:pPr>
              <a:t>38</a:t>
            </a:fld>
            <a:endParaRPr lang="en-US"/>
          </a:p>
        </p:txBody>
      </p:sp>
      <p:sp>
        <p:nvSpPr>
          <p:cNvPr id="33795" name="Rectangle 3"/>
          <p:cNvSpPr>
            <a:spLocks noGrp="1" noChangeArrowheads="1"/>
          </p:cNvSpPr>
          <p:nvPr>
            <p:ph sz="quarter" idx="1"/>
          </p:nvPr>
        </p:nvSpPr>
        <p:spPr>
          <a:xfrm>
            <a:off x="152400" y="1527048"/>
            <a:ext cx="8839200" cy="4949952"/>
          </a:xfrm>
        </p:spPr>
        <p:txBody>
          <a:bodyPr>
            <a:normAutofit fontScale="70000" lnSpcReduction="20000"/>
          </a:bodyPr>
          <a:lstStyle/>
          <a:p>
            <a:pPr marL="533400" indent="-533400" fontAlgn="auto">
              <a:lnSpc>
                <a:spcPct val="90000"/>
              </a:lnSpc>
              <a:spcAft>
                <a:spcPts val="0"/>
              </a:spcAft>
              <a:buClr>
                <a:schemeClr val="accent5"/>
              </a:buClr>
              <a:buFont typeface="Wingdings" pitchFamily="2" charset="2"/>
              <a:buAutoNum type="arabicPeriod" startAt="8"/>
              <a:defRPr/>
            </a:pPr>
            <a:r>
              <a:rPr lang="en-US" sz="3400" b="1" dirty="0"/>
              <a:t>The determinants of group effectiveness include</a:t>
            </a:r>
            <a:r>
              <a:rPr lang="en-US" sz="3400" b="1" dirty="0" smtClean="0"/>
              <a:t>:</a:t>
            </a:r>
          </a:p>
          <a:p>
            <a:pPr marL="533400" indent="-533400" fontAlgn="auto">
              <a:lnSpc>
                <a:spcPct val="90000"/>
              </a:lnSpc>
              <a:spcAft>
                <a:spcPts val="0"/>
              </a:spcAft>
              <a:buClr>
                <a:schemeClr val="accent5"/>
              </a:buClr>
              <a:buFont typeface="Wingdings" pitchFamily="2" charset="2"/>
              <a:buAutoNum type="arabicPeriod" startAt="8"/>
              <a:defRPr/>
            </a:pPr>
            <a:endParaRPr lang="en-US" sz="1700" b="1" dirty="0"/>
          </a:p>
          <a:p>
            <a:pPr marL="914400" lvl="1" indent="-457200" fontAlgn="auto">
              <a:lnSpc>
                <a:spcPct val="90000"/>
              </a:lnSpc>
              <a:spcAft>
                <a:spcPts val="0"/>
              </a:spcAft>
              <a:buFont typeface="Wingdings" pitchFamily="2" charset="2"/>
              <a:buChar char="l"/>
              <a:defRPr/>
            </a:pPr>
            <a:r>
              <a:rPr lang="en-US" sz="3400" dirty="0">
                <a:solidFill>
                  <a:schemeClr val="tx1"/>
                </a:solidFill>
              </a:rPr>
              <a:t>The extent to which a clear goal is present</a:t>
            </a:r>
          </a:p>
          <a:p>
            <a:pPr marL="914400" lvl="1" indent="-457200" fontAlgn="auto">
              <a:lnSpc>
                <a:spcPct val="90000"/>
              </a:lnSpc>
              <a:spcAft>
                <a:spcPts val="0"/>
              </a:spcAft>
              <a:buFont typeface="Wingdings" pitchFamily="2" charset="2"/>
              <a:buChar char="l"/>
              <a:defRPr/>
            </a:pPr>
            <a:r>
              <a:rPr lang="en-US" sz="3400" dirty="0">
                <a:solidFill>
                  <a:schemeClr val="tx1"/>
                </a:solidFill>
              </a:rPr>
              <a:t>The degree to which the group goal mobilizes energies of group members behind group activities</a:t>
            </a:r>
          </a:p>
          <a:p>
            <a:pPr marL="914400" lvl="1" indent="-457200" fontAlgn="auto">
              <a:lnSpc>
                <a:spcPct val="90000"/>
              </a:lnSpc>
              <a:spcAft>
                <a:spcPts val="0"/>
              </a:spcAft>
              <a:buFont typeface="Wingdings" pitchFamily="2" charset="2"/>
              <a:buChar char="l"/>
              <a:defRPr/>
            </a:pPr>
            <a:r>
              <a:rPr lang="en-US" sz="3400" dirty="0">
                <a:solidFill>
                  <a:schemeClr val="tx1"/>
                </a:solidFill>
              </a:rPr>
              <a:t>The degree to which there is agreement or conflict among members concerning means that the group should use to reach the </a:t>
            </a:r>
            <a:r>
              <a:rPr lang="en-US" sz="3400" dirty="0" smtClean="0">
                <a:solidFill>
                  <a:schemeClr val="tx1"/>
                </a:solidFill>
              </a:rPr>
              <a:t>goal</a:t>
            </a:r>
            <a:endParaRPr lang="en-US" sz="3400" dirty="0">
              <a:solidFill>
                <a:schemeClr val="tx1"/>
              </a:solidFill>
            </a:endParaRPr>
          </a:p>
          <a:p>
            <a:pPr marL="914400" lvl="1" indent="-457200" fontAlgn="auto">
              <a:lnSpc>
                <a:spcPct val="90000"/>
              </a:lnSpc>
              <a:spcAft>
                <a:spcPts val="0"/>
              </a:spcAft>
              <a:buFont typeface="Wingdings" pitchFamily="2" charset="2"/>
              <a:buChar char="l"/>
              <a:defRPr/>
            </a:pPr>
            <a:r>
              <a:rPr lang="en-US" sz="3400" dirty="0">
                <a:solidFill>
                  <a:schemeClr val="tx1"/>
                </a:solidFill>
              </a:rPr>
              <a:t>The degree to which the activities of different members are coordinated in a manner required by the group's </a:t>
            </a:r>
            <a:r>
              <a:rPr lang="en-US" sz="3400" dirty="0" smtClean="0">
                <a:solidFill>
                  <a:schemeClr val="tx1"/>
                </a:solidFill>
              </a:rPr>
              <a:t>tasks</a:t>
            </a:r>
            <a:endParaRPr lang="en-US" sz="3400" dirty="0">
              <a:solidFill>
                <a:schemeClr val="tx1"/>
              </a:solidFill>
            </a:endParaRPr>
          </a:p>
          <a:p>
            <a:pPr marL="914400" lvl="1" indent="-457200" fontAlgn="auto">
              <a:lnSpc>
                <a:spcPct val="90000"/>
              </a:lnSpc>
              <a:spcAft>
                <a:spcPts val="0"/>
              </a:spcAft>
              <a:buFont typeface="Wingdings" pitchFamily="2" charset="2"/>
              <a:buChar char="l"/>
              <a:defRPr/>
            </a:pPr>
            <a:r>
              <a:rPr lang="en-US" sz="3400" dirty="0">
                <a:solidFill>
                  <a:schemeClr val="tx1"/>
                </a:solidFill>
              </a:rPr>
              <a:t>The availability to the group of needed resources, whether they be economic, material, legal, intellectual, or </a:t>
            </a:r>
            <a:r>
              <a:rPr lang="en-US" sz="3400" dirty="0" smtClean="0">
                <a:solidFill>
                  <a:schemeClr val="tx1"/>
                </a:solidFill>
              </a:rPr>
              <a:t>other</a:t>
            </a:r>
            <a:endParaRPr lang="en-US" sz="3400" dirty="0">
              <a:solidFill>
                <a:schemeClr val="tx1"/>
              </a:solidFill>
            </a:endParaRPr>
          </a:p>
          <a:p>
            <a:pPr marL="914400" lvl="1" indent="-457200" fontAlgn="auto">
              <a:lnSpc>
                <a:spcPct val="90000"/>
              </a:lnSpc>
              <a:spcAft>
                <a:spcPts val="0"/>
              </a:spcAft>
              <a:buFont typeface="Wingdings" pitchFamily="2" charset="2"/>
              <a:buChar char="l"/>
              <a:defRPr/>
            </a:pPr>
            <a:r>
              <a:rPr lang="en-US" sz="3400" dirty="0">
                <a:solidFill>
                  <a:schemeClr val="tx1"/>
                </a:solidFill>
              </a:rPr>
              <a:t>The degree to which the group is organized appropriately for its </a:t>
            </a:r>
            <a:r>
              <a:rPr lang="en-US" sz="3400" dirty="0" smtClean="0">
                <a:solidFill>
                  <a:schemeClr val="tx1"/>
                </a:solidFill>
              </a:rPr>
              <a:t>task</a:t>
            </a:r>
            <a:endParaRPr lang="en-US" sz="3400" dirty="0">
              <a:solidFill>
                <a:schemeClr val="tx1"/>
              </a:solidFill>
            </a:endParaRPr>
          </a:p>
          <a:p>
            <a:pPr marL="914400" lvl="1" indent="-457200" fontAlgn="auto">
              <a:lnSpc>
                <a:spcPct val="90000"/>
              </a:lnSpc>
              <a:spcAft>
                <a:spcPts val="0"/>
              </a:spcAft>
              <a:buFont typeface="Wingdings" pitchFamily="2" charset="2"/>
              <a:buChar char="l"/>
              <a:defRPr/>
            </a:pPr>
            <a:r>
              <a:rPr lang="en-US" sz="3400" dirty="0">
                <a:solidFill>
                  <a:schemeClr val="tx1"/>
                </a:solidFill>
              </a:rPr>
              <a:t>The degree to which the processes it uses are appropriate to the task and stage of </a:t>
            </a:r>
            <a:r>
              <a:rPr lang="en-US" sz="3400" dirty="0" smtClean="0">
                <a:solidFill>
                  <a:schemeClr val="tx1"/>
                </a:solidFill>
              </a:rPr>
              <a:t>development</a:t>
            </a:r>
            <a:endParaRPr lang="en-US" sz="3400" dirty="0">
              <a:solidFill>
                <a:schemeClr val="tx1"/>
              </a:solidFill>
            </a:endParaRPr>
          </a:p>
          <a:p>
            <a:pPr marL="914400" lvl="1" indent="-457200" fontAlgn="auto">
              <a:lnSpc>
                <a:spcPct val="90000"/>
              </a:lnSpc>
              <a:spcAft>
                <a:spcPts val="0"/>
              </a:spcAft>
              <a:buFont typeface="Wingdings" pitchFamily="2" charset="2"/>
              <a:buChar char="l"/>
              <a:defRPr/>
            </a:pPr>
            <a:endParaRPr lang="en-US" sz="1800" dirty="0"/>
          </a:p>
        </p:txBody>
      </p:sp>
    </p:spTree>
    <p:extLst>
      <p:ext uri="{BB962C8B-B14F-4D97-AF65-F5344CB8AC3E}">
        <p14:creationId xmlns:p14="http://schemas.microsoft.com/office/powerpoint/2010/main" val="33409344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33794"/>
                                        </p:tgtEl>
                                        <p:attrNameLst>
                                          <p:attrName>style.visibility</p:attrName>
                                        </p:attrNameLst>
                                      </p:cBhvr>
                                      <p:to>
                                        <p:strVal val="visible"/>
                                      </p:to>
                                    </p:set>
                                    <p:anim calcmode="lin" valueType="num">
                                      <p:cBhvr>
                                        <p:cTn id="7" dur="500" fill="hold"/>
                                        <p:tgtEl>
                                          <p:spTgt spid="33794"/>
                                        </p:tgtEl>
                                        <p:attrNameLst>
                                          <p:attrName>ppt_w</p:attrName>
                                        </p:attrNameLst>
                                      </p:cBhvr>
                                      <p:tavLst>
                                        <p:tav tm="0">
                                          <p:val>
                                            <p:fltVal val="0"/>
                                          </p:val>
                                        </p:tav>
                                        <p:tav tm="100000">
                                          <p:val>
                                            <p:strVal val="#ppt_w"/>
                                          </p:val>
                                        </p:tav>
                                      </p:tavLst>
                                    </p:anim>
                                    <p:anim calcmode="lin" valueType="num">
                                      <p:cBhvr>
                                        <p:cTn id="8" dur="500" fill="hold"/>
                                        <p:tgtEl>
                                          <p:spTgt spid="33794"/>
                                        </p:tgtEl>
                                        <p:attrNameLst>
                                          <p:attrName>ppt_h</p:attrName>
                                        </p:attrNameLst>
                                      </p:cBhvr>
                                      <p:tavLst>
                                        <p:tav tm="0">
                                          <p:val>
                                            <p:fltVal val="0"/>
                                          </p:val>
                                        </p:tav>
                                        <p:tav tm="100000">
                                          <p:val>
                                            <p:strVal val="#ppt_h"/>
                                          </p:val>
                                        </p:tav>
                                      </p:tavLst>
                                    </p:anim>
                                    <p:animEffect transition="in" filter="fade">
                                      <p:cBhvr>
                                        <p:cTn id="9" dur="500"/>
                                        <p:tgtEl>
                                          <p:spTgt spid="3379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3795">
                                            <p:txEl>
                                              <p:pRg st="0" end="0"/>
                                            </p:txEl>
                                          </p:spTgt>
                                        </p:tgtEl>
                                        <p:attrNameLst>
                                          <p:attrName>style.visibility</p:attrName>
                                        </p:attrNameLst>
                                      </p:cBhvr>
                                      <p:to>
                                        <p:strVal val="visible"/>
                                      </p:to>
                                    </p:set>
                                    <p:animEffect transition="in" filter="fade">
                                      <p:cBhvr>
                                        <p:cTn id="14" dur="1000">
                                          <p:stCondLst>
                                            <p:cond delay="0"/>
                                          </p:stCondLst>
                                        </p:cTn>
                                        <p:tgtEl>
                                          <p:spTgt spid="33795">
                                            <p:txEl>
                                              <p:pRg st="0" end="0"/>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3795">
                                            <p:txEl>
                                              <p:pRg st="2" end="2"/>
                                            </p:txEl>
                                          </p:spTgt>
                                        </p:tgtEl>
                                        <p:attrNameLst>
                                          <p:attrName>style.visibility</p:attrName>
                                        </p:attrNameLst>
                                      </p:cBhvr>
                                      <p:to>
                                        <p:strVal val="visible"/>
                                      </p:to>
                                    </p:set>
                                    <p:animEffect transition="in" filter="fade">
                                      <p:cBhvr>
                                        <p:cTn id="17" dur="1000">
                                          <p:stCondLst>
                                            <p:cond delay="0"/>
                                          </p:stCondLst>
                                        </p:cTn>
                                        <p:tgtEl>
                                          <p:spTgt spid="33795">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3795">
                                            <p:txEl>
                                              <p:pRg st="3" end="3"/>
                                            </p:txEl>
                                          </p:spTgt>
                                        </p:tgtEl>
                                        <p:attrNameLst>
                                          <p:attrName>style.visibility</p:attrName>
                                        </p:attrNameLst>
                                      </p:cBhvr>
                                      <p:to>
                                        <p:strVal val="visible"/>
                                      </p:to>
                                    </p:set>
                                    <p:animEffect transition="in" filter="fade">
                                      <p:cBhvr>
                                        <p:cTn id="20" dur="1000">
                                          <p:stCondLst>
                                            <p:cond delay="0"/>
                                          </p:stCondLst>
                                        </p:cTn>
                                        <p:tgtEl>
                                          <p:spTgt spid="33795">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3795">
                                            <p:txEl>
                                              <p:pRg st="4" end="4"/>
                                            </p:txEl>
                                          </p:spTgt>
                                        </p:tgtEl>
                                        <p:attrNameLst>
                                          <p:attrName>style.visibility</p:attrName>
                                        </p:attrNameLst>
                                      </p:cBhvr>
                                      <p:to>
                                        <p:strVal val="visible"/>
                                      </p:to>
                                    </p:set>
                                    <p:animEffect transition="in" filter="fade">
                                      <p:cBhvr>
                                        <p:cTn id="23" dur="1000">
                                          <p:stCondLst>
                                            <p:cond delay="0"/>
                                          </p:stCondLst>
                                        </p:cTn>
                                        <p:tgtEl>
                                          <p:spTgt spid="33795">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3795">
                                            <p:txEl>
                                              <p:pRg st="5" end="5"/>
                                            </p:txEl>
                                          </p:spTgt>
                                        </p:tgtEl>
                                        <p:attrNameLst>
                                          <p:attrName>style.visibility</p:attrName>
                                        </p:attrNameLst>
                                      </p:cBhvr>
                                      <p:to>
                                        <p:strVal val="visible"/>
                                      </p:to>
                                    </p:set>
                                    <p:animEffect transition="in" filter="fade">
                                      <p:cBhvr>
                                        <p:cTn id="26" dur="1000">
                                          <p:stCondLst>
                                            <p:cond delay="0"/>
                                          </p:stCondLst>
                                        </p:cTn>
                                        <p:tgtEl>
                                          <p:spTgt spid="33795">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3795">
                                            <p:txEl>
                                              <p:pRg st="6" end="6"/>
                                            </p:txEl>
                                          </p:spTgt>
                                        </p:tgtEl>
                                        <p:attrNameLst>
                                          <p:attrName>style.visibility</p:attrName>
                                        </p:attrNameLst>
                                      </p:cBhvr>
                                      <p:to>
                                        <p:strVal val="visible"/>
                                      </p:to>
                                    </p:set>
                                    <p:animEffect transition="in" filter="fade">
                                      <p:cBhvr>
                                        <p:cTn id="29" dur="1000">
                                          <p:stCondLst>
                                            <p:cond delay="0"/>
                                          </p:stCondLst>
                                        </p:cTn>
                                        <p:tgtEl>
                                          <p:spTgt spid="33795">
                                            <p:txEl>
                                              <p:pRg st="6" end="6"/>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3795">
                                            <p:txEl>
                                              <p:pRg st="7" end="7"/>
                                            </p:txEl>
                                          </p:spTgt>
                                        </p:tgtEl>
                                        <p:attrNameLst>
                                          <p:attrName>style.visibility</p:attrName>
                                        </p:attrNameLst>
                                      </p:cBhvr>
                                      <p:to>
                                        <p:strVal val="visible"/>
                                      </p:to>
                                    </p:set>
                                    <p:animEffect transition="in" filter="fade">
                                      <p:cBhvr>
                                        <p:cTn id="32" dur="1000">
                                          <p:stCondLst>
                                            <p:cond delay="0"/>
                                          </p:stCondLst>
                                        </p:cTn>
                                        <p:tgtEl>
                                          <p:spTgt spid="33795">
                                            <p:txEl>
                                              <p:pRg st="7" end="7"/>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3795">
                                            <p:txEl>
                                              <p:pRg st="8" end="8"/>
                                            </p:txEl>
                                          </p:spTgt>
                                        </p:tgtEl>
                                        <p:attrNameLst>
                                          <p:attrName>style.visibility</p:attrName>
                                        </p:attrNameLst>
                                      </p:cBhvr>
                                      <p:to>
                                        <p:strVal val="visible"/>
                                      </p:to>
                                    </p:set>
                                    <p:animEffect transition="in" filter="fade">
                                      <p:cBhvr>
                                        <p:cTn id="35" dur="1000">
                                          <p:stCondLst>
                                            <p:cond delay="0"/>
                                          </p:stCondLst>
                                        </p:cTn>
                                        <p:tgtEl>
                                          <p:spTgt spid="3379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p:bldP spid="33795" grpId="0" build="p"/>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a:ln w="28575">
            <a:solidFill>
              <a:schemeClr val="tx1"/>
            </a:solidFill>
            <a:miter lim="800000"/>
            <a:headEnd/>
            <a:tailEnd/>
          </a:ln>
        </p:spPr>
        <p:txBody>
          <a:bodyPr/>
          <a:lstStyle/>
          <a:p>
            <a:r>
              <a:rPr lang="en-US" smtClean="0">
                <a:cs typeface="Tunga" pitchFamily="34" charset="0"/>
              </a:rPr>
              <a:t>What is learning?</a:t>
            </a:r>
          </a:p>
        </p:txBody>
      </p:sp>
      <p:sp>
        <p:nvSpPr>
          <p:cNvPr id="2" name="Slide Number Placeholder 1"/>
          <p:cNvSpPr>
            <a:spLocks noGrp="1"/>
          </p:cNvSpPr>
          <p:nvPr>
            <p:ph type="sldNum" sz="quarter" idx="12"/>
          </p:nvPr>
        </p:nvSpPr>
        <p:spPr/>
        <p:txBody>
          <a:bodyPr/>
          <a:lstStyle/>
          <a:p>
            <a:pPr>
              <a:defRPr/>
            </a:pPr>
            <a:fld id="{7ABE71DB-36C8-45BB-8C80-B1B0E412EA26}" type="slidenum">
              <a:rPr lang="en-US" smtClean="0"/>
              <a:pPr>
                <a:defRPr/>
              </a:pPr>
              <a:t>39</a:t>
            </a:fld>
            <a:endParaRPr lang="en-US"/>
          </a:p>
        </p:txBody>
      </p:sp>
      <p:sp>
        <p:nvSpPr>
          <p:cNvPr id="152579" name="Rectangle 3"/>
          <p:cNvSpPr>
            <a:spLocks noGrp="1" noChangeArrowheads="1"/>
          </p:cNvSpPr>
          <p:nvPr>
            <p:ph sz="quarter" idx="1"/>
          </p:nvPr>
        </p:nvSpPr>
        <p:spPr>
          <a:xfrm>
            <a:off x="301752" y="1752600"/>
            <a:ext cx="8503920" cy="4346448"/>
          </a:xfrm>
        </p:spPr>
        <p:txBody>
          <a:bodyPr>
            <a:normAutofit/>
          </a:bodyPr>
          <a:lstStyle/>
          <a:p>
            <a:pPr fontAlgn="auto">
              <a:lnSpc>
                <a:spcPct val="80000"/>
              </a:lnSpc>
              <a:spcAft>
                <a:spcPts val="0"/>
              </a:spcAft>
              <a:buClr>
                <a:schemeClr val="accent5"/>
              </a:buClr>
              <a:buFontTx/>
              <a:buNone/>
              <a:defRPr/>
            </a:pPr>
            <a:r>
              <a:rPr lang="en-US" sz="2400" b="1" i="1" dirty="0"/>
              <a:t>Learning involves change in knowledge, skill, attitudes, and habits or ways of doing things.</a:t>
            </a:r>
          </a:p>
          <a:p>
            <a:pPr fontAlgn="auto">
              <a:lnSpc>
                <a:spcPct val="80000"/>
              </a:lnSpc>
              <a:spcAft>
                <a:spcPts val="0"/>
              </a:spcAft>
              <a:buClr>
                <a:schemeClr val="accent5"/>
              </a:buClr>
              <a:buFontTx/>
              <a:buNone/>
              <a:defRPr/>
            </a:pPr>
            <a:endParaRPr lang="en-US" sz="2400" b="1" i="1" dirty="0"/>
          </a:p>
          <a:p>
            <a:pPr>
              <a:lnSpc>
                <a:spcPct val="80000"/>
              </a:lnSpc>
              <a:buClr>
                <a:schemeClr val="accent5"/>
              </a:buClr>
              <a:defRPr/>
            </a:pPr>
            <a:r>
              <a:rPr lang="en-US" sz="2400" b="1" dirty="0"/>
              <a:t>A process by which behavior is changed, shaped, or </a:t>
            </a:r>
            <a:r>
              <a:rPr lang="en-US" sz="2400" b="1" dirty="0" smtClean="0"/>
              <a:t>controlled</a:t>
            </a:r>
          </a:p>
          <a:p>
            <a:pPr>
              <a:lnSpc>
                <a:spcPct val="80000"/>
              </a:lnSpc>
              <a:buClr>
                <a:schemeClr val="accent5"/>
              </a:buClr>
              <a:defRPr/>
            </a:pPr>
            <a:endParaRPr lang="en-US" sz="1000" b="1" dirty="0" smtClean="0"/>
          </a:p>
          <a:p>
            <a:pPr>
              <a:lnSpc>
                <a:spcPct val="80000"/>
              </a:lnSpc>
              <a:buClr>
                <a:schemeClr val="accent5"/>
              </a:buClr>
              <a:defRPr/>
            </a:pPr>
            <a:r>
              <a:rPr lang="en-US" sz="2400" b="1" dirty="0" smtClean="0"/>
              <a:t>Growth</a:t>
            </a:r>
            <a:r>
              <a:rPr lang="en-US" sz="2400" b="1" dirty="0"/>
              <a:t>, development of competencies, and fulfillment of </a:t>
            </a:r>
            <a:r>
              <a:rPr lang="en-US" sz="2400" b="1" dirty="0" smtClean="0"/>
              <a:t>potential</a:t>
            </a:r>
          </a:p>
          <a:p>
            <a:pPr>
              <a:lnSpc>
                <a:spcPct val="80000"/>
              </a:lnSpc>
              <a:buClr>
                <a:schemeClr val="accent5"/>
              </a:buClr>
              <a:defRPr/>
            </a:pPr>
            <a:endParaRPr lang="en-US" sz="1000" b="1" dirty="0" smtClean="0"/>
          </a:p>
          <a:p>
            <a:pPr>
              <a:lnSpc>
                <a:spcPct val="80000"/>
              </a:lnSpc>
              <a:buClr>
                <a:schemeClr val="accent5"/>
              </a:buClr>
              <a:defRPr/>
            </a:pPr>
            <a:r>
              <a:rPr lang="en-US" sz="2400" b="1" dirty="0" smtClean="0">
                <a:solidFill>
                  <a:schemeClr val="tx1"/>
                </a:solidFill>
              </a:rPr>
              <a:t>Three </a:t>
            </a:r>
            <a:r>
              <a:rPr lang="en-US" sz="2400" b="1" dirty="0">
                <a:solidFill>
                  <a:schemeClr val="tx1"/>
                </a:solidFill>
              </a:rPr>
              <a:t>domains of </a:t>
            </a:r>
            <a:r>
              <a:rPr lang="en-US" sz="2400" b="1" dirty="0" smtClean="0">
                <a:solidFill>
                  <a:schemeClr val="tx1"/>
                </a:solidFill>
              </a:rPr>
              <a:t>learning</a:t>
            </a:r>
          </a:p>
          <a:p>
            <a:pPr lvl="1">
              <a:lnSpc>
                <a:spcPct val="80000"/>
              </a:lnSpc>
              <a:buClr>
                <a:schemeClr val="accent5"/>
              </a:buClr>
              <a:defRPr/>
            </a:pPr>
            <a:r>
              <a:rPr lang="en-US" sz="2400" b="1" dirty="0" smtClean="0">
                <a:solidFill>
                  <a:schemeClr val="tx1"/>
                </a:solidFill>
              </a:rPr>
              <a:t>Affective</a:t>
            </a:r>
          </a:p>
          <a:p>
            <a:pPr lvl="1">
              <a:lnSpc>
                <a:spcPct val="80000"/>
              </a:lnSpc>
              <a:buClr>
                <a:schemeClr val="accent5"/>
              </a:buClr>
              <a:defRPr/>
            </a:pPr>
            <a:r>
              <a:rPr lang="en-US" sz="2400" b="1" dirty="0" smtClean="0">
                <a:solidFill>
                  <a:schemeClr val="tx1"/>
                </a:solidFill>
              </a:rPr>
              <a:t>Cognitive</a:t>
            </a:r>
          </a:p>
          <a:p>
            <a:pPr lvl="1">
              <a:lnSpc>
                <a:spcPct val="80000"/>
              </a:lnSpc>
              <a:buClr>
                <a:schemeClr val="accent5"/>
              </a:buClr>
              <a:defRPr/>
            </a:pPr>
            <a:r>
              <a:rPr lang="en-US" sz="2400" b="1" dirty="0" smtClean="0">
                <a:solidFill>
                  <a:schemeClr val="tx1"/>
                </a:solidFill>
              </a:rPr>
              <a:t>Psychomotor</a:t>
            </a:r>
            <a:endParaRPr lang="en-US" sz="2400" b="1" dirty="0">
              <a:solidFill>
                <a:schemeClr val="tx1"/>
              </a:solidFill>
            </a:endParaRPr>
          </a:p>
        </p:txBody>
      </p:sp>
    </p:spTree>
    <p:extLst>
      <p:ext uri="{BB962C8B-B14F-4D97-AF65-F5344CB8AC3E}">
        <p14:creationId xmlns:p14="http://schemas.microsoft.com/office/powerpoint/2010/main" val="38393749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2578">
                                            <p:txEl>
                                              <p:charRg st="4294967295" end="4294967295"/>
                                            </p:txEl>
                                          </p:spTgt>
                                        </p:tgtEl>
                                        <p:attrNameLst>
                                          <p:attrName>style.visibility</p:attrName>
                                        </p:attrNameLst>
                                      </p:cBhvr>
                                      <p:to>
                                        <p:strVal val="visible"/>
                                      </p:to>
                                    </p:set>
                                    <p:animEffect transition="in" filter="fade">
                                      <p:cBhvr>
                                        <p:cTn id="7" dur="2000"/>
                                        <p:tgtEl>
                                          <p:spTgt spid="152578">
                                            <p:txEl>
                                              <p:charRg st="4294967295" end="4294967295"/>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2579">
                                            <p:txEl>
                                              <p:pRg st="0" end="0"/>
                                            </p:txEl>
                                          </p:spTgt>
                                        </p:tgtEl>
                                        <p:attrNameLst>
                                          <p:attrName>style.visibility</p:attrName>
                                        </p:attrNameLst>
                                      </p:cBhvr>
                                      <p:to>
                                        <p:strVal val="visible"/>
                                      </p:to>
                                    </p:set>
                                    <p:animEffect transition="in" filter="fade">
                                      <p:cBhvr>
                                        <p:cTn id="12" dur="2000"/>
                                        <p:tgtEl>
                                          <p:spTgt spid="15257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2579">
                                            <p:txEl>
                                              <p:pRg st="2" end="2"/>
                                            </p:txEl>
                                          </p:spTgt>
                                        </p:tgtEl>
                                        <p:attrNameLst>
                                          <p:attrName>style.visibility</p:attrName>
                                        </p:attrNameLst>
                                      </p:cBhvr>
                                      <p:to>
                                        <p:strVal val="visible"/>
                                      </p:to>
                                    </p:set>
                                    <p:animEffect transition="in" filter="fade">
                                      <p:cBhvr>
                                        <p:cTn id="17" dur="2000"/>
                                        <p:tgtEl>
                                          <p:spTgt spid="15257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2579">
                                            <p:txEl>
                                              <p:pRg st="4" end="4"/>
                                            </p:txEl>
                                          </p:spTgt>
                                        </p:tgtEl>
                                        <p:attrNameLst>
                                          <p:attrName>style.visibility</p:attrName>
                                        </p:attrNameLst>
                                      </p:cBhvr>
                                      <p:to>
                                        <p:strVal val="visible"/>
                                      </p:to>
                                    </p:set>
                                    <p:animEffect transition="in" filter="fade">
                                      <p:cBhvr>
                                        <p:cTn id="22" dur="2000"/>
                                        <p:tgtEl>
                                          <p:spTgt spid="152579">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2579">
                                            <p:txEl>
                                              <p:pRg st="6" end="6"/>
                                            </p:txEl>
                                          </p:spTgt>
                                        </p:tgtEl>
                                        <p:attrNameLst>
                                          <p:attrName>style.visibility</p:attrName>
                                        </p:attrNameLst>
                                      </p:cBhvr>
                                      <p:to>
                                        <p:strVal val="visible"/>
                                      </p:to>
                                    </p:set>
                                    <p:animEffect transition="in" filter="fade">
                                      <p:cBhvr>
                                        <p:cTn id="27" dur="2000"/>
                                        <p:tgtEl>
                                          <p:spTgt spid="152579">
                                            <p:txEl>
                                              <p:pRg st="6" end="6"/>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52579">
                                            <p:txEl>
                                              <p:pRg st="7" end="7"/>
                                            </p:txEl>
                                          </p:spTgt>
                                        </p:tgtEl>
                                        <p:attrNameLst>
                                          <p:attrName>style.visibility</p:attrName>
                                        </p:attrNameLst>
                                      </p:cBhvr>
                                      <p:to>
                                        <p:strVal val="visible"/>
                                      </p:to>
                                    </p:set>
                                    <p:animEffect transition="in" filter="fade">
                                      <p:cBhvr>
                                        <p:cTn id="30" dur="2000"/>
                                        <p:tgtEl>
                                          <p:spTgt spid="152579">
                                            <p:txEl>
                                              <p:pRg st="7" end="7"/>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52579">
                                            <p:txEl>
                                              <p:pRg st="8" end="8"/>
                                            </p:txEl>
                                          </p:spTgt>
                                        </p:tgtEl>
                                        <p:attrNameLst>
                                          <p:attrName>style.visibility</p:attrName>
                                        </p:attrNameLst>
                                      </p:cBhvr>
                                      <p:to>
                                        <p:strVal val="visible"/>
                                      </p:to>
                                    </p:set>
                                    <p:animEffect transition="in" filter="fade">
                                      <p:cBhvr>
                                        <p:cTn id="33" dur="2000"/>
                                        <p:tgtEl>
                                          <p:spTgt spid="152579">
                                            <p:txEl>
                                              <p:pRg st="8" end="8"/>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52579">
                                            <p:txEl>
                                              <p:pRg st="9" end="9"/>
                                            </p:txEl>
                                          </p:spTgt>
                                        </p:tgtEl>
                                        <p:attrNameLst>
                                          <p:attrName>style.visibility</p:attrName>
                                        </p:attrNameLst>
                                      </p:cBhvr>
                                      <p:to>
                                        <p:strVal val="visible"/>
                                      </p:to>
                                    </p:set>
                                    <p:animEffect transition="in" filter="fade">
                                      <p:cBhvr>
                                        <p:cTn id="36" dur="2000"/>
                                        <p:tgtEl>
                                          <p:spTgt spid="15257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78" grpId="0"/>
      <p:bldP spid="15257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p:cNvSpPr>
            <a:spLocks noGrp="1"/>
          </p:cNvSpPr>
          <p:nvPr>
            <p:ph type="title"/>
          </p:nvPr>
        </p:nvSpPr>
        <p:spPr/>
        <p:txBody>
          <a:bodyPr/>
          <a:lstStyle/>
          <a:p>
            <a:r>
              <a:rPr lang="en-US" dirty="0"/>
              <a:t>The Focus</a:t>
            </a:r>
            <a:endParaRPr lang="en-US" dirty="0" smtClean="0">
              <a:solidFill>
                <a:schemeClr val="bg1"/>
              </a:solidFill>
            </a:endParaRPr>
          </a:p>
        </p:txBody>
      </p:sp>
      <p:sp>
        <p:nvSpPr>
          <p:cNvPr id="3" name="Slide Number Placeholder 2"/>
          <p:cNvSpPr>
            <a:spLocks noGrp="1"/>
          </p:cNvSpPr>
          <p:nvPr>
            <p:ph type="sldNum" sz="quarter" idx="12"/>
          </p:nvPr>
        </p:nvSpPr>
        <p:spPr>
          <a:prstGeom prst="rect">
            <a:avLst/>
          </a:prstGeom>
        </p:spPr>
        <p:txBody>
          <a:bodyPr/>
          <a:lstStyle/>
          <a:p>
            <a:pPr>
              <a:defRPr/>
            </a:pPr>
            <a:fld id="{610E9824-1A8D-4ACC-AA8D-8C8009154CA7}" type="slidenum">
              <a:rPr lang="en-US"/>
              <a:pPr>
                <a:defRPr/>
              </a:pPr>
              <a:t>4</a:t>
            </a:fld>
            <a:endParaRPr lang="en-US"/>
          </a:p>
        </p:txBody>
      </p:sp>
      <p:sp>
        <p:nvSpPr>
          <p:cNvPr id="71684" name="Content Placeholder 3"/>
          <p:cNvSpPr>
            <a:spLocks noGrp="1"/>
          </p:cNvSpPr>
          <p:nvPr>
            <p:ph sz="quarter" idx="1"/>
          </p:nvPr>
        </p:nvSpPr>
        <p:spPr>
          <a:xfrm>
            <a:off x="152400" y="1527175"/>
            <a:ext cx="8839200" cy="4572000"/>
          </a:xfrm>
          <a:prstGeom prst="rect">
            <a:avLst/>
          </a:prstGeom>
        </p:spPr>
        <p:txBody>
          <a:bodyPr>
            <a:normAutofit lnSpcReduction="10000"/>
          </a:bodyPr>
          <a:lstStyle/>
          <a:p>
            <a:pPr>
              <a:buFont typeface="Wingdings 2" pitchFamily="18" charset="2"/>
              <a:buNone/>
              <a:defRPr/>
            </a:pPr>
            <a:r>
              <a:rPr lang="en-US" sz="2600" dirty="0" smtClean="0"/>
              <a:t>The development of an organization’s core skills and capabilities, such as leadership, management, finance and fund-raising, programs and evaluation, in order to build the organization’s effectiveness and sustainability</a:t>
            </a:r>
          </a:p>
          <a:p>
            <a:pPr>
              <a:buFont typeface="Wingdings 2" pitchFamily="18" charset="2"/>
              <a:buNone/>
              <a:defRPr/>
            </a:pPr>
            <a:endParaRPr lang="en-US" sz="1400" dirty="0" smtClean="0"/>
          </a:p>
          <a:p>
            <a:pPr lvl="1">
              <a:defRPr/>
            </a:pPr>
            <a:r>
              <a:rPr lang="en-US" sz="2400" dirty="0" smtClean="0">
                <a:solidFill>
                  <a:schemeClr val="tx1"/>
                </a:solidFill>
              </a:rPr>
              <a:t>assisting an individual or group to identify and address issues and gain the insights, knowledge, and experience needed to solve problems and implement change</a:t>
            </a:r>
          </a:p>
          <a:p>
            <a:pPr lvl="1">
              <a:defRPr/>
            </a:pPr>
            <a:endParaRPr lang="en-US" sz="1000" dirty="0" smtClean="0">
              <a:solidFill>
                <a:schemeClr val="tx1"/>
              </a:solidFill>
            </a:endParaRPr>
          </a:p>
          <a:p>
            <a:pPr lvl="1">
              <a:defRPr/>
            </a:pPr>
            <a:r>
              <a:rPr lang="en-US" sz="2400" dirty="0">
                <a:solidFill>
                  <a:schemeClr val="tx1"/>
                </a:solidFill>
              </a:rPr>
              <a:t>c</a:t>
            </a:r>
            <a:r>
              <a:rPr lang="en-US" sz="2400" dirty="0" smtClean="0">
                <a:solidFill>
                  <a:schemeClr val="tx1"/>
                </a:solidFill>
              </a:rPr>
              <a:t>apacity building through the provision of support activities, including coaching, training, specific technical assistance, and resource networking</a:t>
            </a:r>
            <a:endParaRPr lang="en-US" sz="2100" dirty="0" smtClean="0">
              <a:solidFill>
                <a:schemeClr val="tx1"/>
              </a:solidFill>
            </a:endParaRPr>
          </a:p>
          <a:p>
            <a:pPr>
              <a:buFont typeface="Wingdings 2" pitchFamily="18" charset="2"/>
              <a:buNone/>
              <a:defRPr/>
            </a:pPr>
            <a:r>
              <a:rPr lang="en-US" sz="2600" dirty="0" smtClean="0"/>
              <a:t>  </a:t>
            </a:r>
          </a:p>
        </p:txBody>
      </p:sp>
    </p:spTree>
    <p:extLst>
      <p:ext uri="{BB962C8B-B14F-4D97-AF65-F5344CB8AC3E}">
        <p14:creationId xmlns:p14="http://schemas.microsoft.com/office/powerpoint/2010/main" val="3024392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68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1684">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168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168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4" grpId="0" build="p"/>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9" name="Rectangle 2"/>
          <p:cNvSpPr>
            <a:spLocks noGrp="1" noChangeArrowheads="1"/>
          </p:cNvSpPr>
          <p:nvPr>
            <p:ph type="title"/>
          </p:nvPr>
        </p:nvSpPr>
        <p:spPr>
          <a:ln w="28575">
            <a:solidFill>
              <a:schemeClr val="tx1"/>
            </a:solidFill>
            <a:miter lim="800000"/>
            <a:headEnd/>
            <a:tailEnd/>
          </a:ln>
        </p:spPr>
        <p:txBody>
          <a:bodyPr/>
          <a:lstStyle/>
          <a:p>
            <a:r>
              <a:rPr lang="en-US" smtClean="0">
                <a:cs typeface="Tunga" pitchFamily="34" charset="0"/>
              </a:rPr>
              <a:t>The Learner’s Perspective</a:t>
            </a:r>
          </a:p>
        </p:txBody>
      </p:sp>
      <p:sp>
        <p:nvSpPr>
          <p:cNvPr id="2" name="Slide Number Placeholder 1"/>
          <p:cNvSpPr>
            <a:spLocks noGrp="1"/>
          </p:cNvSpPr>
          <p:nvPr>
            <p:ph type="sldNum" sz="quarter" idx="12"/>
          </p:nvPr>
        </p:nvSpPr>
        <p:spPr/>
        <p:txBody>
          <a:bodyPr/>
          <a:lstStyle/>
          <a:p>
            <a:pPr>
              <a:defRPr/>
            </a:pPr>
            <a:fld id="{7ABE71DB-36C8-45BB-8C80-B1B0E412EA26}" type="slidenum">
              <a:rPr lang="en-US" smtClean="0"/>
              <a:pPr>
                <a:defRPr/>
              </a:pPr>
              <a:t>40</a:t>
            </a:fld>
            <a:endParaRPr lang="en-US"/>
          </a:p>
        </p:txBody>
      </p:sp>
      <p:sp>
        <p:nvSpPr>
          <p:cNvPr id="155651" name="Rectangle 3"/>
          <p:cNvSpPr>
            <a:spLocks noGrp="1" noChangeArrowheads="1"/>
          </p:cNvSpPr>
          <p:nvPr>
            <p:ph sz="quarter" idx="1"/>
          </p:nvPr>
        </p:nvSpPr>
        <p:spPr/>
        <p:txBody>
          <a:bodyPr>
            <a:normAutofit/>
          </a:bodyPr>
          <a:lstStyle/>
          <a:p>
            <a:pPr marL="609600" indent="-609600" fontAlgn="auto">
              <a:lnSpc>
                <a:spcPct val="90000"/>
              </a:lnSpc>
              <a:spcAft>
                <a:spcPts val="0"/>
              </a:spcAft>
              <a:buClr>
                <a:schemeClr val="accent5"/>
              </a:buClr>
              <a:buFontTx/>
              <a:buAutoNum type="arabicPeriod"/>
              <a:defRPr/>
            </a:pPr>
            <a:endParaRPr lang="en-US" sz="2400" u="sng" dirty="0">
              <a:latin typeface="Arial" charset="0"/>
            </a:endParaRPr>
          </a:p>
          <a:p>
            <a:pPr marL="609600" indent="-609600" fontAlgn="auto">
              <a:lnSpc>
                <a:spcPct val="90000"/>
              </a:lnSpc>
              <a:spcAft>
                <a:spcPts val="0"/>
              </a:spcAft>
              <a:buClr>
                <a:schemeClr val="accent5"/>
              </a:buClr>
              <a:buFontTx/>
              <a:buAutoNum type="arabicPeriod"/>
              <a:defRPr/>
            </a:pPr>
            <a:r>
              <a:rPr lang="en-US" sz="2400" b="1" u="sng" dirty="0">
                <a:latin typeface="Arial" charset="0"/>
              </a:rPr>
              <a:t>Law of proximity</a:t>
            </a:r>
            <a:r>
              <a:rPr lang="en-US" sz="2400" b="1" dirty="0">
                <a:latin typeface="Arial" charset="0"/>
              </a:rPr>
              <a:t>: closeness in pattern, time, space</a:t>
            </a:r>
            <a:endParaRPr lang="en-US" sz="2400" b="1" u="sng" dirty="0">
              <a:latin typeface="Arial" charset="0"/>
            </a:endParaRPr>
          </a:p>
          <a:p>
            <a:pPr marL="609600" indent="-609600" fontAlgn="auto">
              <a:lnSpc>
                <a:spcPct val="90000"/>
              </a:lnSpc>
              <a:spcAft>
                <a:spcPts val="0"/>
              </a:spcAft>
              <a:buClr>
                <a:schemeClr val="accent5"/>
              </a:buClr>
              <a:buFontTx/>
              <a:buAutoNum type="arabicPeriod"/>
              <a:defRPr/>
            </a:pPr>
            <a:endParaRPr lang="en-US" sz="2400" b="1" u="sng" dirty="0">
              <a:latin typeface="Arial" charset="0"/>
            </a:endParaRPr>
          </a:p>
          <a:p>
            <a:pPr marL="609600" indent="-609600" fontAlgn="auto">
              <a:lnSpc>
                <a:spcPct val="90000"/>
              </a:lnSpc>
              <a:spcAft>
                <a:spcPts val="0"/>
              </a:spcAft>
              <a:buClr>
                <a:schemeClr val="accent5"/>
              </a:buClr>
              <a:buFontTx/>
              <a:buAutoNum type="arabicPeriod"/>
              <a:defRPr/>
            </a:pPr>
            <a:r>
              <a:rPr lang="en-US" sz="2400" b="1" u="sng" dirty="0">
                <a:latin typeface="Arial" charset="0"/>
              </a:rPr>
              <a:t>Law of similarity and familiarity</a:t>
            </a:r>
            <a:r>
              <a:rPr lang="en-US" sz="2400" b="1" dirty="0">
                <a:latin typeface="Arial" charset="0"/>
              </a:rPr>
              <a:t>: similarity in form, </a:t>
            </a:r>
            <a:r>
              <a:rPr lang="en-US" sz="2400" b="1" dirty="0" smtClean="0">
                <a:latin typeface="Arial" charset="0"/>
              </a:rPr>
              <a:t>appearance, characteristics, and </a:t>
            </a:r>
            <a:r>
              <a:rPr lang="en-US" sz="2400" b="1" dirty="0">
                <a:latin typeface="Arial" charset="0"/>
              </a:rPr>
              <a:t>so forth</a:t>
            </a:r>
            <a:endParaRPr lang="en-US" sz="2400" b="1" u="sng" dirty="0">
              <a:latin typeface="Arial" charset="0"/>
            </a:endParaRPr>
          </a:p>
          <a:p>
            <a:pPr marL="609600" indent="-609600" fontAlgn="auto">
              <a:lnSpc>
                <a:spcPct val="90000"/>
              </a:lnSpc>
              <a:spcAft>
                <a:spcPts val="0"/>
              </a:spcAft>
              <a:buClr>
                <a:schemeClr val="accent5"/>
              </a:buClr>
              <a:buFontTx/>
              <a:buAutoNum type="arabicPeriod"/>
              <a:defRPr/>
            </a:pPr>
            <a:endParaRPr lang="en-US" sz="2400" b="1" u="sng" dirty="0">
              <a:latin typeface="Arial" charset="0"/>
            </a:endParaRPr>
          </a:p>
          <a:p>
            <a:pPr marL="609600" indent="-609600" fontAlgn="auto">
              <a:lnSpc>
                <a:spcPct val="90000"/>
              </a:lnSpc>
              <a:spcAft>
                <a:spcPts val="0"/>
              </a:spcAft>
              <a:buClr>
                <a:schemeClr val="accent5"/>
              </a:buClr>
              <a:buFontTx/>
              <a:buAutoNum type="arabicPeriod"/>
              <a:defRPr/>
            </a:pPr>
            <a:r>
              <a:rPr lang="en-US" sz="2400" b="1" u="sng" dirty="0">
                <a:latin typeface="Arial" charset="0"/>
              </a:rPr>
              <a:t>Law of closure</a:t>
            </a:r>
            <a:r>
              <a:rPr lang="en-US" sz="2400" b="1" dirty="0">
                <a:latin typeface="Arial" charset="0"/>
              </a:rPr>
              <a:t>: end state, equilibrium/balance</a:t>
            </a:r>
            <a:endParaRPr lang="en-US" sz="2400" b="1" u="sng" dirty="0">
              <a:latin typeface="Arial" charset="0"/>
            </a:endParaRPr>
          </a:p>
          <a:p>
            <a:pPr marL="609600" indent="-609600" fontAlgn="auto">
              <a:lnSpc>
                <a:spcPct val="90000"/>
              </a:lnSpc>
              <a:spcAft>
                <a:spcPts val="0"/>
              </a:spcAft>
              <a:buClr>
                <a:schemeClr val="accent5"/>
              </a:buClr>
              <a:buFontTx/>
              <a:buAutoNum type="arabicPeriod"/>
              <a:defRPr/>
            </a:pPr>
            <a:endParaRPr lang="en-US" sz="2400" b="1" u="sng" dirty="0">
              <a:latin typeface="Arial" charset="0"/>
            </a:endParaRPr>
          </a:p>
          <a:p>
            <a:pPr marL="609600" indent="-609600" fontAlgn="auto">
              <a:lnSpc>
                <a:spcPct val="90000"/>
              </a:lnSpc>
              <a:spcAft>
                <a:spcPts val="0"/>
              </a:spcAft>
              <a:buClr>
                <a:schemeClr val="accent5"/>
              </a:buClr>
              <a:buFontTx/>
              <a:buAutoNum type="arabicPeriod"/>
              <a:defRPr/>
            </a:pPr>
            <a:r>
              <a:rPr lang="en-US" sz="2400" b="1" u="sng" dirty="0">
                <a:latin typeface="Arial" charset="0"/>
              </a:rPr>
              <a:t>Law of continuation</a:t>
            </a:r>
            <a:r>
              <a:rPr lang="en-US" sz="2400" b="1" dirty="0">
                <a:latin typeface="Arial" charset="0"/>
              </a:rPr>
              <a:t>: organization in perception so as to continue a straight line, close a circle, complete a triangle</a:t>
            </a:r>
            <a:endParaRPr lang="en-US" sz="2400" b="1" u="sng" dirty="0">
              <a:latin typeface="Arial" charset="0"/>
            </a:endParaRPr>
          </a:p>
        </p:txBody>
      </p:sp>
    </p:spTree>
    <p:extLst>
      <p:ext uri="{BB962C8B-B14F-4D97-AF65-F5344CB8AC3E}">
        <p14:creationId xmlns:p14="http://schemas.microsoft.com/office/powerpoint/2010/main" val="26620458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5651">
                                            <p:txEl>
                                              <p:pRg st="1" end="1"/>
                                            </p:txEl>
                                          </p:spTgt>
                                        </p:tgtEl>
                                        <p:attrNameLst>
                                          <p:attrName>style.visibility</p:attrName>
                                        </p:attrNameLst>
                                      </p:cBhvr>
                                      <p:to>
                                        <p:strVal val="visible"/>
                                      </p:to>
                                    </p:set>
                                    <p:animEffect transition="in" filter="fade">
                                      <p:cBhvr>
                                        <p:cTn id="7" dur="1000"/>
                                        <p:tgtEl>
                                          <p:spTgt spid="155651">
                                            <p:txEl>
                                              <p:pRg st="1" end="1"/>
                                            </p:txEl>
                                          </p:spTgt>
                                        </p:tgtEl>
                                      </p:cBhvr>
                                    </p:animEffect>
                                    <p:anim calcmode="lin" valueType="num">
                                      <p:cBhvr>
                                        <p:cTn id="8" dur="1000" fill="hold"/>
                                        <p:tgtEl>
                                          <p:spTgt spid="155651">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5565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55651">
                                            <p:txEl>
                                              <p:pRg st="3" end="3"/>
                                            </p:txEl>
                                          </p:spTgt>
                                        </p:tgtEl>
                                        <p:attrNameLst>
                                          <p:attrName>style.visibility</p:attrName>
                                        </p:attrNameLst>
                                      </p:cBhvr>
                                      <p:to>
                                        <p:strVal val="visible"/>
                                      </p:to>
                                    </p:set>
                                    <p:animEffect transition="in" filter="fade">
                                      <p:cBhvr>
                                        <p:cTn id="14" dur="1000"/>
                                        <p:tgtEl>
                                          <p:spTgt spid="155651">
                                            <p:txEl>
                                              <p:pRg st="3" end="3"/>
                                            </p:txEl>
                                          </p:spTgt>
                                        </p:tgtEl>
                                      </p:cBhvr>
                                    </p:animEffect>
                                    <p:anim calcmode="lin" valueType="num">
                                      <p:cBhvr>
                                        <p:cTn id="15" dur="1000" fill="hold"/>
                                        <p:tgtEl>
                                          <p:spTgt spid="155651">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15565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55651">
                                            <p:txEl>
                                              <p:pRg st="5" end="5"/>
                                            </p:txEl>
                                          </p:spTgt>
                                        </p:tgtEl>
                                        <p:attrNameLst>
                                          <p:attrName>style.visibility</p:attrName>
                                        </p:attrNameLst>
                                      </p:cBhvr>
                                      <p:to>
                                        <p:strVal val="visible"/>
                                      </p:to>
                                    </p:set>
                                    <p:animEffect transition="in" filter="fade">
                                      <p:cBhvr>
                                        <p:cTn id="21" dur="1000"/>
                                        <p:tgtEl>
                                          <p:spTgt spid="155651">
                                            <p:txEl>
                                              <p:pRg st="5" end="5"/>
                                            </p:txEl>
                                          </p:spTgt>
                                        </p:tgtEl>
                                      </p:cBhvr>
                                    </p:animEffect>
                                    <p:anim calcmode="lin" valueType="num">
                                      <p:cBhvr>
                                        <p:cTn id="22" dur="1000" fill="hold"/>
                                        <p:tgtEl>
                                          <p:spTgt spid="155651">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155651">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55651">
                                            <p:txEl>
                                              <p:pRg st="7" end="7"/>
                                            </p:txEl>
                                          </p:spTgt>
                                        </p:tgtEl>
                                        <p:attrNameLst>
                                          <p:attrName>style.visibility</p:attrName>
                                        </p:attrNameLst>
                                      </p:cBhvr>
                                      <p:to>
                                        <p:strVal val="visible"/>
                                      </p:to>
                                    </p:set>
                                    <p:animEffect transition="in" filter="fade">
                                      <p:cBhvr>
                                        <p:cTn id="28" dur="1000"/>
                                        <p:tgtEl>
                                          <p:spTgt spid="155651">
                                            <p:txEl>
                                              <p:pRg st="7" end="7"/>
                                            </p:txEl>
                                          </p:spTgt>
                                        </p:tgtEl>
                                      </p:cBhvr>
                                    </p:animEffect>
                                    <p:anim calcmode="lin" valueType="num">
                                      <p:cBhvr>
                                        <p:cTn id="29" dur="1000" fill="hold"/>
                                        <p:tgtEl>
                                          <p:spTgt spid="155651">
                                            <p:txEl>
                                              <p:pRg st="7" end="7"/>
                                            </p:txEl>
                                          </p:spTgt>
                                        </p:tgtEl>
                                        <p:attrNameLst>
                                          <p:attrName>ppt_x</p:attrName>
                                        </p:attrNameLst>
                                      </p:cBhvr>
                                      <p:tavLst>
                                        <p:tav tm="0">
                                          <p:val>
                                            <p:strVal val="#ppt_x"/>
                                          </p:val>
                                        </p:tav>
                                        <p:tav tm="100000">
                                          <p:val>
                                            <p:strVal val="#ppt_x"/>
                                          </p:val>
                                        </p:tav>
                                      </p:tavLst>
                                    </p:anim>
                                    <p:anim calcmode="lin" valueType="num">
                                      <p:cBhvr>
                                        <p:cTn id="30" dur="1000" fill="hold"/>
                                        <p:tgtEl>
                                          <p:spTgt spid="155651">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651" grpId="0" build="p"/>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3" name="Rectangle 2"/>
          <p:cNvSpPr>
            <a:spLocks noGrp="1" noChangeArrowheads="1"/>
          </p:cNvSpPr>
          <p:nvPr>
            <p:ph type="title"/>
          </p:nvPr>
        </p:nvSpPr>
        <p:spPr>
          <a:ln w="28575">
            <a:solidFill>
              <a:schemeClr val="tx1"/>
            </a:solidFill>
            <a:miter lim="800000"/>
            <a:headEnd/>
            <a:tailEnd/>
          </a:ln>
        </p:spPr>
        <p:txBody>
          <a:bodyPr/>
          <a:lstStyle/>
          <a:p>
            <a:r>
              <a:rPr lang="en-US" smtClean="0">
                <a:cs typeface="Tunga" pitchFamily="34" charset="0"/>
              </a:rPr>
              <a:t>Change in Adult Learners</a:t>
            </a:r>
          </a:p>
        </p:txBody>
      </p:sp>
      <p:sp>
        <p:nvSpPr>
          <p:cNvPr id="2" name="Slide Number Placeholder 1"/>
          <p:cNvSpPr>
            <a:spLocks noGrp="1"/>
          </p:cNvSpPr>
          <p:nvPr>
            <p:ph type="sldNum" sz="quarter" idx="12"/>
          </p:nvPr>
        </p:nvSpPr>
        <p:spPr/>
        <p:txBody>
          <a:bodyPr/>
          <a:lstStyle/>
          <a:p>
            <a:pPr>
              <a:defRPr/>
            </a:pPr>
            <a:fld id="{7ABE71DB-36C8-45BB-8C80-B1B0E412EA26}" type="slidenum">
              <a:rPr lang="en-US" smtClean="0"/>
              <a:pPr>
                <a:defRPr/>
              </a:pPr>
              <a:t>41</a:t>
            </a:fld>
            <a:endParaRPr lang="en-US"/>
          </a:p>
        </p:txBody>
      </p:sp>
      <p:sp>
        <p:nvSpPr>
          <p:cNvPr id="156675" name="Rectangle 3"/>
          <p:cNvSpPr>
            <a:spLocks noGrp="1" noChangeArrowheads="1"/>
          </p:cNvSpPr>
          <p:nvPr>
            <p:ph sz="quarter" idx="1"/>
          </p:nvPr>
        </p:nvSpPr>
        <p:spPr/>
        <p:txBody>
          <a:bodyPr>
            <a:normAutofit/>
          </a:bodyPr>
          <a:lstStyle/>
          <a:p>
            <a:pPr fontAlgn="auto">
              <a:spcAft>
                <a:spcPts val="0"/>
              </a:spcAft>
              <a:buClr>
                <a:schemeClr val="accent5"/>
              </a:buClr>
              <a:buFontTx/>
              <a:buNone/>
              <a:defRPr/>
            </a:pPr>
            <a:r>
              <a:rPr lang="en-US" sz="2400" u="sng" dirty="0">
                <a:latin typeface="Arial" charset="0"/>
              </a:rPr>
              <a:t>Critical Periods</a:t>
            </a:r>
            <a:r>
              <a:rPr lang="en-US" sz="2400" dirty="0">
                <a:latin typeface="Arial" charset="0"/>
              </a:rPr>
              <a:t>: time surrounding important experiences: marriage, birth of a child, loss of a loved one, and other “choice points” in life</a:t>
            </a:r>
          </a:p>
          <a:p>
            <a:pPr fontAlgn="auto">
              <a:spcAft>
                <a:spcPts val="0"/>
              </a:spcAft>
              <a:buClr>
                <a:schemeClr val="accent5"/>
              </a:buClr>
              <a:buFontTx/>
              <a:buNone/>
              <a:defRPr/>
            </a:pPr>
            <a:r>
              <a:rPr lang="en-US" sz="2400" dirty="0">
                <a:latin typeface="Arial" charset="0"/>
              </a:rPr>
              <a:t>	</a:t>
            </a:r>
            <a:r>
              <a:rPr lang="en-US" sz="2400" i="1" dirty="0">
                <a:latin typeface="Arial" charset="0"/>
              </a:rPr>
              <a:t>An older dog may learn new tricks better than a younger dog because of these life experiences!</a:t>
            </a:r>
          </a:p>
          <a:p>
            <a:pPr fontAlgn="auto">
              <a:spcAft>
                <a:spcPts val="0"/>
              </a:spcAft>
              <a:buClr>
                <a:schemeClr val="accent5"/>
              </a:buClr>
              <a:buFontTx/>
              <a:buNone/>
              <a:defRPr/>
            </a:pPr>
            <a:endParaRPr lang="en-US" sz="1400" i="1" dirty="0">
              <a:latin typeface="Arial" charset="0"/>
            </a:endParaRPr>
          </a:p>
          <a:p>
            <a:pPr fontAlgn="auto">
              <a:spcAft>
                <a:spcPts val="0"/>
              </a:spcAft>
              <a:buClr>
                <a:schemeClr val="accent5"/>
              </a:buClr>
              <a:buFontTx/>
              <a:buNone/>
              <a:defRPr/>
            </a:pPr>
            <a:r>
              <a:rPr lang="en-US" sz="2400" u="sng" dirty="0">
                <a:latin typeface="Arial" charset="0"/>
              </a:rPr>
              <a:t>Commitment</a:t>
            </a:r>
            <a:r>
              <a:rPr lang="en-US" sz="2400" dirty="0">
                <a:latin typeface="Arial" charset="0"/>
              </a:rPr>
              <a:t>: long term versus short-term value of education and learning characterized by intentionality, a sense of personal responsibility</a:t>
            </a:r>
          </a:p>
          <a:p>
            <a:pPr fontAlgn="auto">
              <a:spcAft>
                <a:spcPts val="0"/>
              </a:spcAft>
              <a:buClr>
                <a:schemeClr val="accent5"/>
              </a:buClr>
              <a:buFontTx/>
              <a:buNone/>
              <a:defRPr/>
            </a:pPr>
            <a:r>
              <a:rPr lang="en-US" sz="2400" i="1" dirty="0">
                <a:latin typeface="Arial" charset="0"/>
              </a:rPr>
              <a:t>The difference is similar in nature to the difference between courtship and marriage.</a:t>
            </a:r>
          </a:p>
        </p:txBody>
      </p:sp>
    </p:spTree>
    <p:extLst>
      <p:ext uri="{BB962C8B-B14F-4D97-AF65-F5344CB8AC3E}">
        <p14:creationId xmlns:p14="http://schemas.microsoft.com/office/powerpoint/2010/main" val="24303821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iterate type="lt">
                                    <p:tmPct val="10000"/>
                                  </p:iterate>
                                  <p:childTnLst>
                                    <p:set>
                                      <p:cBhvr>
                                        <p:cTn id="6" dur="1" fill="hold">
                                          <p:stCondLst>
                                            <p:cond delay="0"/>
                                          </p:stCondLst>
                                        </p:cTn>
                                        <p:tgtEl>
                                          <p:spTgt spid="156675">
                                            <p:txEl>
                                              <p:pRg st="0" end="0"/>
                                            </p:txEl>
                                          </p:spTgt>
                                        </p:tgtEl>
                                        <p:attrNameLst>
                                          <p:attrName>style.visibility</p:attrName>
                                        </p:attrNameLst>
                                      </p:cBhvr>
                                      <p:to>
                                        <p:strVal val="visible"/>
                                      </p:to>
                                    </p:set>
                                    <p:animEffect transition="in" filter="fade">
                                      <p:cBhvr>
                                        <p:cTn id="7" dur="1000"/>
                                        <p:tgtEl>
                                          <p:spTgt spid="156675">
                                            <p:txEl>
                                              <p:pRg st="0" end="0"/>
                                            </p:txEl>
                                          </p:spTgt>
                                        </p:tgtEl>
                                      </p:cBhvr>
                                    </p:animEffect>
                                    <p:anim calcmode="lin" valueType="num">
                                      <p:cBhvr>
                                        <p:cTn id="8" dur="1000" fill="hold"/>
                                        <p:tgtEl>
                                          <p:spTgt spid="15667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5667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7" presetClass="entr" presetSubtype="0" fill="hold" grpId="0" nodeType="clickEffect">
                                  <p:stCondLst>
                                    <p:cond delay="0"/>
                                  </p:stCondLst>
                                  <p:iterate type="lt">
                                    <p:tmPct val="10000"/>
                                  </p:iterate>
                                  <p:childTnLst>
                                    <p:set>
                                      <p:cBhvr>
                                        <p:cTn id="13" dur="1" fill="hold">
                                          <p:stCondLst>
                                            <p:cond delay="0"/>
                                          </p:stCondLst>
                                        </p:cTn>
                                        <p:tgtEl>
                                          <p:spTgt spid="156675">
                                            <p:txEl>
                                              <p:pRg st="1" end="1"/>
                                            </p:txEl>
                                          </p:spTgt>
                                        </p:tgtEl>
                                        <p:attrNameLst>
                                          <p:attrName>style.visibility</p:attrName>
                                        </p:attrNameLst>
                                      </p:cBhvr>
                                      <p:to>
                                        <p:strVal val="visible"/>
                                      </p:to>
                                    </p:set>
                                    <p:animEffect transition="in" filter="fade">
                                      <p:cBhvr>
                                        <p:cTn id="14" dur="1000"/>
                                        <p:tgtEl>
                                          <p:spTgt spid="156675">
                                            <p:txEl>
                                              <p:pRg st="1" end="1"/>
                                            </p:txEl>
                                          </p:spTgt>
                                        </p:tgtEl>
                                      </p:cBhvr>
                                    </p:animEffect>
                                    <p:anim calcmode="lin" valueType="num">
                                      <p:cBhvr>
                                        <p:cTn id="15" dur="1000" fill="hold"/>
                                        <p:tgtEl>
                                          <p:spTgt spid="15667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5667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7" presetClass="entr" presetSubtype="0" fill="hold" grpId="0" nodeType="clickEffect">
                                  <p:stCondLst>
                                    <p:cond delay="0"/>
                                  </p:stCondLst>
                                  <p:iterate type="lt">
                                    <p:tmPct val="10000"/>
                                  </p:iterate>
                                  <p:childTnLst>
                                    <p:set>
                                      <p:cBhvr>
                                        <p:cTn id="20" dur="1" fill="hold">
                                          <p:stCondLst>
                                            <p:cond delay="0"/>
                                          </p:stCondLst>
                                        </p:cTn>
                                        <p:tgtEl>
                                          <p:spTgt spid="156675">
                                            <p:txEl>
                                              <p:pRg st="3" end="3"/>
                                            </p:txEl>
                                          </p:spTgt>
                                        </p:tgtEl>
                                        <p:attrNameLst>
                                          <p:attrName>style.visibility</p:attrName>
                                        </p:attrNameLst>
                                      </p:cBhvr>
                                      <p:to>
                                        <p:strVal val="visible"/>
                                      </p:to>
                                    </p:set>
                                    <p:animEffect transition="in" filter="fade">
                                      <p:cBhvr>
                                        <p:cTn id="21" dur="1000"/>
                                        <p:tgtEl>
                                          <p:spTgt spid="156675">
                                            <p:txEl>
                                              <p:pRg st="3" end="3"/>
                                            </p:txEl>
                                          </p:spTgt>
                                        </p:tgtEl>
                                      </p:cBhvr>
                                    </p:animEffect>
                                    <p:anim calcmode="lin" valueType="num">
                                      <p:cBhvr>
                                        <p:cTn id="22" dur="1000" fill="hold"/>
                                        <p:tgtEl>
                                          <p:spTgt spid="156675">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15667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7" presetClass="entr" presetSubtype="0" fill="hold" grpId="0" nodeType="clickEffect">
                                  <p:stCondLst>
                                    <p:cond delay="0"/>
                                  </p:stCondLst>
                                  <p:iterate type="lt">
                                    <p:tmPct val="10000"/>
                                  </p:iterate>
                                  <p:childTnLst>
                                    <p:set>
                                      <p:cBhvr>
                                        <p:cTn id="27" dur="1" fill="hold">
                                          <p:stCondLst>
                                            <p:cond delay="0"/>
                                          </p:stCondLst>
                                        </p:cTn>
                                        <p:tgtEl>
                                          <p:spTgt spid="156675">
                                            <p:txEl>
                                              <p:pRg st="4" end="4"/>
                                            </p:txEl>
                                          </p:spTgt>
                                        </p:tgtEl>
                                        <p:attrNameLst>
                                          <p:attrName>style.visibility</p:attrName>
                                        </p:attrNameLst>
                                      </p:cBhvr>
                                      <p:to>
                                        <p:strVal val="visible"/>
                                      </p:to>
                                    </p:set>
                                    <p:animEffect transition="in" filter="fade">
                                      <p:cBhvr>
                                        <p:cTn id="28" dur="1000"/>
                                        <p:tgtEl>
                                          <p:spTgt spid="156675">
                                            <p:txEl>
                                              <p:pRg st="4" end="4"/>
                                            </p:txEl>
                                          </p:spTgt>
                                        </p:tgtEl>
                                      </p:cBhvr>
                                    </p:animEffect>
                                    <p:anim calcmode="lin" valueType="num">
                                      <p:cBhvr>
                                        <p:cTn id="29" dur="1000" fill="hold"/>
                                        <p:tgtEl>
                                          <p:spTgt spid="156675">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15667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675" grpId="0" build="p"/>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7" name="Rectangle 2"/>
          <p:cNvSpPr>
            <a:spLocks noGrp="1" noChangeArrowheads="1"/>
          </p:cNvSpPr>
          <p:nvPr>
            <p:ph type="title"/>
          </p:nvPr>
        </p:nvSpPr>
        <p:spPr>
          <a:ln w="28575">
            <a:solidFill>
              <a:schemeClr val="tx1"/>
            </a:solidFill>
            <a:miter lim="800000"/>
            <a:headEnd/>
            <a:tailEnd/>
          </a:ln>
        </p:spPr>
        <p:txBody>
          <a:bodyPr/>
          <a:lstStyle/>
          <a:p>
            <a:r>
              <a:rPr lang="en-US" smtClean="0">
                <a:cs typeface="Tunga" pitchFamily="34" charset="0"/>
              </a:rPr>
              <a:t>Change in Adult Learners</a:t>
            </a:r>
          </a:p>
        </p:txBody>
      </p:sp>
      <p:sp>
        <p:nvSpPr>
          <p:cNvPr id="2" name="Slide Number Placeholder 1"/>
          <p:cNvSpPr>
            <a:spLocks noGrp="1"/>
          </p:cNvSpPr>
          <p:nvPr>
            <p:ph type="sldNum" sz="quarter" idx="12"/>
          </p:nvPr>
        </p:nvSpPr>
        <p:spPr/>
        <p:txBody>
          <a:bodyPr/>
          <a:lstStyle/>
          <a:p>
            <a:pPr>
              <a:defRPr/>
            </a:pPr>
            <a:fld id="{7ABE71DB-36C8-45BB-8C80-B1B0E412EA26}" type="slidenum">
              <a:rPr lang="en-US" smtClean="0"/>
              <a:pPr>
                <a:defRPr/>
              </a:pPr>
              <a:t>42</a:t>
            </a:fld>
            <a:endParaRPr lang="en-US"/>
          </a:p>
        </p:txBody>
      </p:sp>
      <p:sp>
        <p:nvSpPr>
          <p:cNvPr id="157699" name="Rectangle 3"/>
          <p:cNvSpPr>
            <a:spLocks noGrp="1" noChangeArrowheads="1"/>
          </p:cNvSpPr>
          <p:nvPr>
            <p:ph sz="quarter" idx="1"/>
          </p:nvPr>
        </p:nvSpPr>
        <p:spPr/>
        <p:txBody>
          <a:bodyPr>
            <a:normAutofit/>
          </a:bodyPr>
          <a:lstStyle/>
          <a:p>
            <a:pPr fontAlgn="auto">
              <a:lnSpc>
                <a:spcPct val="90000"/>
              </a:lnSpc>
              <a:spcAft>
                <a:spcPts val="0"/>
              </a:spcAft>
              <a:buClr>
                <a:schemeClr val="accent5"/>
              </a:buClr>
              <a:buFontTx/>
              <a:buNone/>
              <a:defRPr/>
            </a:pPr>
            <a:r>
              <a:rPr lang="en-US" sz="2400" u="sng" dirty="0">
                <a:latin typeface="Arial" charset="0"/>
              </a:rPr>
              <a:t>Time perception</a:t>
            </a:r>
            <a:r>
              <a:rPr lang="en-US" sz="2400" dirty="0">
                <a:latin typeface="Arial" charset="0"/>
              </a:rPr>
              <a:t>: the realization that time is not unlimited and that as time passes one’s options reduce correspondingly</a:t>
            </a:r>
          </a:p>
          <a:p>
            <a:pPr fontAlgn="auto">
              <a:lnSpc>
                <a:spcPct val="90000"/>
              </a:lnSpc>
              <a:spcAft>
                <a:spcPts val="0"/>
              </a:spcAft>
              <a:buClr>
                <a:schemeClr val="accent5"/>
              </a:buClr>
              <a:buFontTx/>
              <a:buNone/>
              <a:defRPr/>
            </a:pPr>
            <a:r>
              <a:rPr lang="en-US" sz="2400" i="1" dirty="0">
                <a:latin typeface="Arial" charset="0"/>
              </a:rPr>
              <a:t>Time seems to pass more rapidly as one grows older.</a:t>
            </a:r>
          </a:p>
          <a:p>
            <a:pPr fontAlgn="auto">
              <a:lnSpc>
                <a:spcPct val="90000"/>
              </a:lnSpc>
              <a:spcAft>
                <a:spcPts val="0"/>
              </a:spcAft>
              <a:buClr>
                <a:schemeClr val="accent5"/>
              </a:buClr>
              <a:buFontTx/>
              <a:buNone/>
              <a:defRPr/>
            </a:pPr>
            <a:endParaRPr lang="en-US" sz="1400" i="1" dirty="0">
              <a:latin typeface="Arial" charset="0"/>
            </a:endParaRPr>
          </a:p>
          <a:p>
            <a:pPr fontAlgn="auto">
              <a:lnSpc>
                <a:spcPct val="90000"/>
              </a:lnSpc>
              <a:spcAft>
                <a:spcPts val="0"/>
              </a:spcAft>
              <a:buClr>
                <a:schemeClr val="accent5"/>
              </a:buClr>
              <a:buFontTx/>
              <a:buNone/>
              <a:defRPr/>
            </a:pPr>
            <a:r>
              <a:rPr lang="en-US" sz="2400" u="sng" dirty="0">
                <a:latin typeface="Arial" charset="0"/>
              </a:rPr>
              <a:t>Changes in intelligence</a:t>
            </a:r>
            <a:r>
              <a:rPr lang="en-US" sz="2400" dirty="0">
                <a:latin typeface="Arial" charset="0"/>
              </a:rPr>
              <a:t>: often lesser formal education than younger persons, assumption </a:t>
            </a:r>
            <a:r>
              <a:rPr lang="en-US" sz="2400" dirty="0" smtClean="0">
                <a:latin typeface="Arial" charset="0"/>
              </a:rPr>
              <a:t>is </a:t>
            </a:r>
            <a:r>
              <a:rPr lang="en-US" sz="2400" dirty="0">
                <a:latin typeface="Arial" charset="0"/>
              </a:rPr>
              <a:t>a lessening of the ability to learn with age</a:t>
            </a:r>
          </a:p>
          <a:p>
            <a:pPr fontAlgn="auto">
              <a:lnSpc>
                <a:spcPct val="90000"/>
              </a:lnSpc>
              <a:spcAft>
                <a:spcPts val="0"/>
              </a:spcAft>
              <a:buClr>
                <a:schemeClr val="accent5"/>
              </a:buClr>
              <a:buFontTx/>
              <a:buNone/>
              <a:defRPr/>
            </a:pPr>
            <a:endParaRPr lang="en-US" sz="1400" dirty="0">
              <a:latin typeface="Arial" charset="0"/>
            </a:endParaRPr>
          </a:p>
          <a:p>
            <a:pPr fontAlgn="auto">
              <a:lnSpc>
                <a:spcPct val="90000"/>
              </a:lnSpc>
              <a:spcAft>
                <a:spcPts val="0"/>
              </a:spcAft>
              <a:buClr>
                <a:schemeClr val="accent5"/>
              </a:buClr>
              <a:buFontTx/>
              <a:buNone/>
              <a:defRPr/>
            </a:pPr>
            <a:r>
              <a:rPr lang="en-US" sz="2400" u="sng" dirty="0">
                <a:latin typeface="Arial" charset="0"/>
              </a:rPr>
              <a:t>Role and Self-concept</a:t>
            </a:r>
            <a:r>
              <a:rPr lang="en-US" sz="2400" dirty="0">
                <a:latin typeface="Arial" charset="0"/>
              </a:rPr>
              <a:t>: the view of society and self as non-learner (role of children and youth)</a:t>
            </a:r>
          </a:p>
          <a:p>
            <a:pPr fontAlgn="auto">
              <a:lnSpc>
                <a:spcPct val="90000"/>
              </a:lnSpc>
              <a:spcAft>
                <a:spcPts val="0"/>
              </a:spcAft>
              <a:buClr>
                <a:schemeClr val="accent5"/>
              </a:buClr>
              <a:buFontTx/>
              <a:buNone/>
              <a:defRPr/>
            </a:pPr>
            <a:endParaRPr lang="en-US" sz="2400" dirty="0">
              <a:latin typeface="Arial" charset="0"/>
            </a:endParaRPr>
          </a:p>
          <a:p>
            <a:pPr fontAlgn="auto">
              <a:lnSpc>
                <a:spcPct val="90000"/>
              </a:lnSpc>
              <a:spcAft>
                <a:spcPts val="0"/>
              </a:spcAft>
              <a:buClr>
                <a:schemeClr val="accent5"/>
              </a:buClr>
              <a:buFontTx/>
              <a:buNone/>
              <a:defRPr/>
            </a:pPr>
            <a:r>
              <a:rPr lang="en-US" sz="2400" u="sng" dirty="0">
                <a:latin typeface="Arial" charset="0"/>
              </a:rPr>
              <a:t>Sense of discovery</a:t>
            </a:r>
            <a:r>
              <a:rPr lang="en-US" sz="2400" dirty="0">
                <a:latin typeface="Arial" charset="0"/>
              </a:rPr>
              <a:t>: tendency to be lost in adult years</a:t>
            </a:r>
            <a:endParaRPr lang="en-US" sz="2400" u="sng" dirty="0">
              <a:latin typeface="Arial" charset="0"/>
            </a:endParaRPr>
          </a:p>
        </p:txBody>
      </p:sp>
    </p:spTree>
    <p:extLst>
      <p:ext uri="{BB962C8B-B14F-4D97-AF65-F5344CB8AC3E}">
        <p14:creationId xmlns:p14="http://schemas.microsoft.com/office/powerpoint/2010/main" val="19572535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7699">
                                            <p:txEl>
                                              <p:pRg st="0" end="0"/>
                                            </p:txEl>
                                          </p:spTgt>
                                        </p:tgtEl>
                                        <p:attrNameLst>
                                          <p:attrName>style.visibility</p:attrName>
                                        </p:attrNameLst>
                                      </p:cBhvr>
                                      <p:to>
                                        <p:strVal val="visible"/>
                                      </p:to>
                                    </p:set>
                                    <p:animEffect transition="in" filter="fade">
                                      <p:cBhvr>
                                        <p:cTn id="7" dur="1000"/>
                                        <p:tgtEl>
                                          <p:spTgt spid="157699">
                                            <p:txEl>
                                              <p:pRg st="0" end="0"/>
                                            </p:txEl>
                                          </p:spTgt>
                                        </p:tgtEl>
                                      </p:cBhvr>
                                    </p:animEffect>
                                    <p:anim calcmode="lin" valueType="num">
                                      <p:cBhvr>
                                        <p:cTn id="8" dur="1000" fill="hold"/>
                                        <p:tgtEl>
                                          <p:spTgt spid="15769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5769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57699">
                                            <p:txEl>
                                              <p:pRg st="1" end="1"/>
                                            </p:txEl>
                                          </p:spTgt>
                                        </p:tgtEl>
                                        <p:attrNameLst>
                                          <p:attrName>style.visibility</p:attrName>
                                        </p:attrNameLst>
                                      </p:cBhvr>
                                      <p:to>
                                        <p:strVal val="visible"/>
                                      </p:to>
                                    </p:set>
                                    <p:animEffect transition="in" filter="fade">
                                      <p:cBhvr>
                                        <p:cTn id="14" dur="1000"/>
                                        <p:tgtEl>
                                          <p:spTgt spid="157699">
                                            <p:txEl>
                                              <p:pRg st="1" end="1"/>
                                            </p:txEl>
                                          </p:spTgt>
                                        </p:tgtEl>
                                      </p:cBhvr>
                                    </p:animEffect>
                                    <p:anim calcmode="lin" valueType="num">
                                      <p:cBhvr>
                                        <p:cTn id="15" dur="1000" fill="hold"/>
                                        <p:tgtEl>
                                          <p:spTgt spid="15769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5769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57699">
                                            <p:txEl>
                                              <p:pRg st="3" end="3"/>
                                            </p:txEl>
                                          </p:spTgt>
                                        </p:tgtEl>
                                        <p:attrNameLst>
                                          <p:attrName>style.visibility</p:attrName>
                                        </p:attrNameLst>
                                      </p:cBhvr>
                                      <p:to>
                                        <p:strVal val="visible"/>
                                      </p:to>
                                    </p:set>
                                    <p:animEffect transition="in" filter="fade">
                                      <p:cBhvr>
                                        <p:cTn id="21" dur="1000"/>
                                        <p:tgtEl>
                                          <p:spTgt spid="157699">
                                            <p:txEl>
                                              <p:pRg st="3" end="3"/>
                                            </p:txEl>
                                          </p:spTgt>
                                        </p:tgtEl>
                                      </p:cBhvr>
                                    </p:animEffect>
                                    <p:anim calcmode="lin" valueType="num">
                                      <p:cBhvr>
                                        <p:cTn id="22" dur="1000" fill="hold"/>
                                        <p:tgtEl>
                                          <p:spTgt spid="157699">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15769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57699">
                                            <p:txEl>
                                              <p:pRg st="5" end="5"/>
                                            </p:txEl>
                                          </p:spTgt>
                                        </p:tgtEl>
                                        <p:attrNameLst>
                                          <p:attrName>style.visibility</p:attrName>
                                        </p:attrNameLst>
                                      </p:cBhvr>
                                      <p:to>
                                        <p:strVal val="visible"/>
                                      </p:to>
                                    </p:set>
                                    <p:animEffect transition="in" filter="fade">
                                      <p:cBhvr>
                                        <p:cTn id="28" dur="1000"/>
                                        <p:tgtEl>
                                          <p:spTgt spid="157699">
                                            <p:txEl>
                                              <p:pRg st="5" end="5"/>
                                            </p:txEl>
                                          </p:spTgt>
                                        </p:tgtEl>
                                      </p:cBhvr>
                                    </p:animEffect>
                                    <p:anim calcmode="lin" valueType="num">
                                      <p:cBhvr>
                                        <p:cTn id="29" dur="1000" fill="hold"/>
                                        <p:tgtEl>
                                          <p:spTgt spid="157699">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157699">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57699">
                                            <p:txEl>
                                              <p:pRg st="7" end="7"/>
                                            </p:txEl>
                                          </p:spTgt>
                                        </p:tgtEl>
                                        <p:attrNameLst>
                                          <p:attrName>style.visibility</p:attrName>
                                        </p:attrNameLst>
                                      </p:cBhvr>
                                      <p:to>
                                        <p:strVal val="visible"/>
                                      </p:to>
                                    </p:set>
                                    <p:animEffect transition="in" filter="fade">
                                      <p:cBhvr>
                                        <p:cTn id="35" dur="1000"/>
                                        <p:tgtEl>
                                          <p:spTgt spid="157699">
                                            <p:txEl>
                                              <p:pRg st="7" end="7"/>
                                            </p:txEl>
                                          </p:spTgt>
                                        </p:tgtEl>
                                      </p:cBhvr>
                                    </p:animEffect>
                                    <p:anim calcmode="lin" valueType="num">
                                      <p:cBhvr>
                                        <p:cTn id="36" dur="1000" fill="hold"/>
                                        <p:tgtEl>
                                          <p:spTgt spid="157699">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157699">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699" grpId="0" build="p"/>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a:ln w="28575">
            <a:solidFill>
              <a:schemeClr val="tx1"/>
            </a:solidFill>
            <a:miter lim="800000"/>
            <a:headEnd/>
            <a:tailEnd/>
          </a:ln>
        </p:spPr>
        <p:txBody>
          <a:bodyPr rtlCol="0">
            <a:normAutofit/>
          </a:bodyPr>
          <a:lstStyle/>
          <a:p>
            <a:pPr fontAlgn="auto">
              <a:spcAft>
                <a:spcPts val="0"/>
              </a:spcAft>
              <a:defRPr/>
            </a:pPr>
            <a:r>
              <a:rPr lang="en-US"/>
              <a:t>Creating Lifelong Learning Communities</a:t>
            </a:r>
          </a:p>
        </p:txBody>
      </p:sp>
      <p:sp>
        <p:nvSpPr>
          <p:cNvPr id="2" name="Slide Number Placeholder 1"/>
          <p:cNvSpPr>
            <a:spLocks noGrp="1"/>
          </p:cNvSpPr>
          <p:nvPr>
            <p:ph type="sldNum" sz="quarter" idx="12"/>
          </p:nvPr>
        </p:nvSpPr>
        <p:spPr/>
        <p:txBody>
          <a:bodyPr/>
          <a:lstStyle/>
          <a:p>
            <a:pPr>
              <a:defRPr/>
            </a:pPr>
            <a:fld id="{7ABE71DB-36C8-45BB-8C80-B1B0E412EA26}" type="slidenum">
              <a:rPr lang="en-US" smtClean="0"/>
              <a:pPr>
                <a:defRPr/>
              </a:pPr>
              <a:t>43</a:t>
            </a:fld>
            <a:endParaRPr lang="en-US"/>
          </a:p>
        </p:txBody>
      </p:sp>
      <p:sp>
        <p:nvSpPr>
          <p:cNvPr id="158723" name="Rectangle 3"/>
          <p:cNvSpPr>
            <a:spLocks noGrp="1" noChangeArrowheads="1"/>
          </p:cNvSpPr>
          <p:nvPr>
            <p:ph sz="quarter" idx="1"/>
          </p:nvPr>
        </p:nvSpPr>
        <p:spPr/>
        <p:txBody>
          <a:bodyPr>
            <a:normAutofit fontScale="92500" lnSpcReduction="10000"/>
          </a:bodyPr>
          <a:lstStyle/>
          <a:p>
            <a:pPr marL="609600" indent="-609600" fontAlgn="auto">
              <a:lnSpc>
                <a:spcPct val="80000"/>
              </a:lnSpc>
              <a:spcAft>
                <a:spcPts val="0"/>
              </a:spcAft>
              <a:buClr>
                <a:schemeClr val="accent5"/>
              </a:buClr>
              <a:buFontTx/>
              <a:buAutoNum type="arabicPeriod"/>
              <a:defRPr/>
            </a:pPr>
            <a:endParaRPr lang="en-US" sz="2000" dirty="0">
              <a:latin typeface="Arial" charset="0"/>
            </a:endParaRPr>
          </a:p>
          <a:p>
            <a:pPr marL="609600" indent="-609600" fontAlgn="auto">
              <a:lnSpc>
                <a:spcPct val="80000"/>
              </a:lnSpc>
              <a:spcAft>
                <a:spcPts val="0"/>
              </a:spcAft>
              <a:buClr>
                <a:schemeClr val="accent5"/>
              </a:buClr>
              <a:buFontTx/>
              <a:buAutoNum type="arabicPeriod"/>
              <a:defRPr/>
            </a:pPr>
            <a:r>
              <a:rPr lang="en-US" sz="2600" dirty="0"/>
              <a:t>Learning in a world of accelerating change must be a lifelong process.</a:t>
            </a:r>
          </a:p>
          <a:p>
            <a:pPr marL="609600" indent="-609600" fontAlgn="auto">
              <a:lnSpc>
                <a:spcPct val="80000"/>
              </a:lnSpc>
              <a:spcAft>
                <a:spcPts val="0"/>
              </a:spcAft>
              <a:buClr>
                <a:schemeClr val="accent5"/>
              </a:buClr>
              <a:buFontTx/>
              <a:buAutoNum type="arabicPeriod"/>
              <a:defRPr/>
            </a:pPr>
            <a:endParaRPr lang="en-US" sz="1500" dirty="0"/>
          </a:p>
          <a:p>
            <a:pPr marL="609600" indent="-609600" fontAlgn="auto">
              <a:lnSpc>
                <a:spcPct val="80000"/>
              </a:lnSpc>
              <a:spcAft>
                <a:spcPts val="0"/>
              </a:spcAft>
              <a:buClr>
                <a:schemeClr val="accent5"/>
              </a:buClr>
              <a:buFontTx/>
              <a:buAutoNum type="arabicPeriod"/>
              <a:defRPr/>
            </a:pPr>
            <a:r>
              <a:rPr lang="en-US" sz="2600" dirty="0"/>
              <a:t>Learning is a process of active inquiry with the initiative residing in the learner.</a:t>
            </a:r>
          </a:p>
          <a:p>
            <a:pPr marL="609600" indent="-609600" fontAlgn="auto">
              <a:lnSpc>
                <a:spcPct val="80000"/>
              </a:lnSpc>
              <a:spcAft>
                <a:spcPts val="0"/>
              </a:spcAft>
              <a:buClr>
                <a:schemeClr val="accent5"/>
              </a:buClr>
              <a:buFontTx/>
              <a:buAutoNum type="arabicPeriod"/>
              <a:defRPr/>
            </a:pPr>
            <a:endParaRPr lang="en-US" sz="1500" dirty="0"/>
          </a:p>
          <a:p>
            <a:pPr marL="609600" indent="-609600" fontAlgn="auto">
              <a:lnSpc>
                <a:spcPct val="80000"/>
              </a:lnSpc>
              <a:spcAft>
                <a:spcPts val="0"/>
              </a:spcAft>
              <a:buClr>
                <a:schemeClr val="accent5"/>
              </a:buClr>
              <a:buFontTx/>
              <a:buAutoNum type="arabicPeriod"/>
              <a:defRPr/>
            </a:pPr>
            <a:r>
              <a:rPr lang="en-US" sz="2600" dirty="0"/>
              <a:t>The purpose of education is to facilitate the development of the competencies required for performance in a life situation.</a:t>
            </a:r>
          </a:p>
          <a:p>
            <a:pPr marL="609600" indent="-609600" fontAlgn="auto">
              <a:lnSpc>
                <a:spcPct val="80000"/>
              </a:lnSpc>
              <a:spcAft>
                <a:spcPts val="0"/>
              </a:spcAft>
              <a:buClr>
                <a:schemeClr val="accent5"/>
              </a:buClr>
              <a:buFontTx/>
              <a:buAutoNum type="arabicPeriod"/>
              <a:defRPr/>
            </a:pPr>
            <a:endParaRPr lang="en-US" sz="1500" dirty="0"/>
          </a:p>
          <a:p>
            <a:pPr marL="609600" indent="-609600" fontAlgn="auto">
              <a:lnSpc>
                <a:spcPct val="80000"/>
              </a:lnSpc>
              <a:spcAft>
                <a:spcPts val="0"/>
              </a:spcAft>
              <a:buClr>
                <a:schemeClr val="accent5"/>
              </a:buClr>
              <a:buFontTx/>
              <a:buAutoNum type="arabicPeriod"/>
              <a:defRPr/>
            </a:pPr>
            <a:r>
              <a:rPr lang="en-US" sz="2600" dirty="0"/>
              <a:t>Learners are highly diverse in their experiential backgrounds, pace of learning, readiness to learn, and styles of learning; therefore learning programs need to be highly individualized.</a:t>
            </a:r>
          </a:p>
          <a:p>
            <a:pPr marL="609600" indent="-609600" fontAlgn="auto">
              <a:lnSpc>
                <a:spcPct val="80000"/>
              </a:lnSpc>
              <a:spcAft>
                <a:spcPts val="0"/>
              </a:spcAft>
              <a:buClr>
                <a:schemeClr val="accent5"/>
              </a:buClr>
              <a:buFontTx/>
              <a:buAutoNum type="arabicPeriod"/>
              <a:defRPr/>
            </a:pPr>
            <a:endParaRPr lang="en-US" sz="1500" dirty="0"/>
          </a:p>
          <a:p>
            <a:pPr marL="609600" indent="-609600" fontAlgn="auto">
              <a:lnSpc>
                <a:spcPct val="80000"/>
              </a:lnSpc>
              <a:spcAft>
                <a:spcPts val="0"/>
              </a:spcAft>
              <a:buClr>
                <a:schemeClr val="accent5"/>
              </a:buClr>
              <a:buFontTx/>
              <a:buAutoNum type="arabicPeriod"/>
              <a:defRPr/>
            </a:pPr>
            <a:r>
              <a:rPr lang="en-US" sz="2600" dirty="0"/>
              <a:t>Resources for learning abound in every environment; a primary task of a learning </a:t>
            </a:r>
            <a:r>
              <a:rPr lang="en-US" sz="2600" dirty="0" smtClean="0"/>
              <a:t>system or community </a:t>
            </a:r>
            <a:r>
              <a:rPr lang="en-US" sz="2600" dirty="0"/>
              <a:t>is to identify these resources and link learners with them effectively.</a:t>
            </a:r>
          </a:p>
        </p:txBody>
      </p:sp>
    </p:spTree>
    <p:extLst>
      <p:ext uri="{BB962C8B-B14F-4D97-AF65-F5344CB8AC3E}">
        <p14:creationId xmlns:p14="http://schemas.microsoft.com/office/powerpoint/2010/main" val="607269938"/>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58722">
                                            <p:txEl>
                                              <p:charRg st="4294967295" end="4294967295"/>
                                            </p:txEl>
                                          </p:spTgt>
                                        </p:tgtEl>
                                        <p:attrNameLst>
                                          <p:attrName>style.visibility</p:attrName>
                                        </p:attrNameLst>
                                      </p:cBhvr>
                                      <p:to>
                                        <p:strVal val="visible"/>
                                      </p:to>
                                    </p:set>
                                    <p:anim calcmode="lin" valueType="num">
                                      <p:cBhvr>
                                        <p:cTn id="7" dur="1000" fill="hold"/>
                                        <p:tgtEl>
                                          <p:spTgt spid="158722">
                                            <p:txEl>
                                              <p:charRg st="4294967295" end="4294967295"/>
                                            </p:txEl>
                                          </p:spTgt>
                                        </p:tgtEl>
                                        <p:attrNameLst>
                                          <p:attrName>ppt_x</p:attrName>
                                        </p:attrNameLst>
                                      </p:cBhvr>
                                      <p:tavLst>
                                        <p:tav tm="0">
                                          <p:val>
                                            <p:strVal val="#ppt_x-.2"/>
                                          </p:val>
                                        </p:tav>
                                        <p:tav tm="100000">
                                          <p:val>
                                            <p:strVal val="#ppt_x"/>
                                          </p:val>
                                        </p:tav>
                                      </p:tavLst>
                                    </p:anim>
                                    <p:anim calcmode="lin" valueType="num">
                                      <p:cBhvr>
                                        <p:cTn id="8" dur="1000" fill="hold"/>
                                        <p:tgtEl>
                                          <p:spTgt spid="158722">
                                            <p:txEl>
                                              <p:charRg st="4294967295" end="4294967295"/>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158722">
                                            <p:txEl>
                                              <p:charRg st="4294967295" end="4294967295"/>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158723">
                                            <p:txEl>
                                              <p:pRg st="1" end="1"/>
                                            </p:txEl>
                                          </p:spTgt>
                                        </p:tgtEl>
                                        <p:attrNameLst>
                                          <p:attrName>style.visibility</p:attrName>
                                        </p:attrNameLst>
                                      </p:cBhvr>
                                      <p:to>
                                        <p:strVal val="visible"/>
                                      </p:to>
                                    </p:set>
                                    <p:animEffect transition="in" filter="fade">
                                      <p:cBhvr>
                                        <p:cTn id="14" dur="500"/>
                                        <p:tgtEl>
                                          <p:spTgt spid="158723">
                                            <p:txEl>
                                              <p:pRg st="1" end="1"/>
                                            </p:txEl>
                                          </p:spTgt>
                                        </p:tgtEl>
                                      </p:cBhvr>
                                    </p:animEffect>
                                    <p:anim calcmode="lin" valueType="num">
                                      <p:cBhvr>
                                        <p:cTn id="15" dur="500" fill="hold"/>
                                        <p:tgtEl>
                                          <p:spTgt spid="158723">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158723">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158723">
                                            <p:txEl>
                                              <p:pRg st="3" end="3"/>
                                            </p:txEl>
                                          </p:spTgt>
                                        </p:tgtEl>
                                        <p:attrNameLst>
                                          <p:attrName>style.visibility</p:attrName>
                                        </p:attrNameLst>
                                      </p:cBhvr>
                                      <p:to>
                                        <p:strVal val="visible"/>
                                      </p:to>
                                    </p:set>
                                    <p:animEffect transition="in" filter="fade">
                                      <p:cBhvr>
                                        <p:cTn id="21" dur="500"/>
                                        <p:tgtEl>
                                          <p:spTgt spid="158723">
                                            <p:txEl>
                                              <p:pRg st="3" end="3"/>
                                            </p:txEl>
                                          </p:spTgt>
                                        </p:tgtEl>
                                      </p:cBhvr>
                                    </p:animEffect>
                                    <p:anim calcmode="lin" valueType="num">
                                      <p:cBhvr>
                                        <p:cTn id="22" dur="500" fill="hold"/>
                                        <p:tgtEl>
                                          <p:spTgt spid="158723">
                                            <p:txEl>
                                              <p:pRg st="3" end="3"/>
                                            </p:txEl>
                                          </p:spTgt>
                                        </p:tgtEl>
                                        <p:attrNameLst>
                                          <p:attrName>ppt_x</p:attrName>
                                        </p:attrNameLst>
                                      </p:cBhvr>
                                      <p:tavLst>
                                        <p:tav tm="0">
                                          <p:val>
                                            <p:strVal val="#ppt_x"/>
                                          </p:val>
                                        </p:tav>
                                        <p:tav tm="100000">
                                          <p:val>
                                            <p:strVal val="#ppt_x"/>
                                          </p:val>
                                        </p:tav>
                                      </p:tavLst>
                                    </p:anim>
                                    <p:anim calcmode="lin" valueType="num">
                                      <p:cBhvr>
                                        <p:cTn id="23" dur="500" fill="hold"/>
                                        <p:tgtEl>
                                          <p:spTgt spid="158723">
                                            <p:txEl>
                                              <p:pRg st="3" end="3"/>
                                            </p:txEl>
                                          </p:spTgt>
                                        </p:tgtEl>
                                        <p:attrNameLst>
                                          <p:attrName>ppt_y</p:attrName>
                                        </p:attrNameLst>
                                      </p:cBhvr>
                                      <p:tavLst>
                                        <p:tav tm="0">
                                          <p:val>
                                            <p:strVal val="#ppt_y+.05"/>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4" presetClass="entr" presetSubtype="0" fill="hold" grpId="0" nodeType="clickEffect">
                                  <p:stCondLst>
                                    <p:cond delay="0"/>
                                  </p:stCondLst>
                                  <p:childTnLst>
                                    <p:set>
                                      <p:cBhvr>
                                        <p:cTn id="27" dur="1" fill="hold">
                                          <p:stCondLst>
                                            <p:cond delay="0"/>
                                          </p:stCondLst>
                                        </p:cTn>
                                        <p:tgtEl>
                                          <p:spTgt spid="158723">
                                            <p:txEl>
                                              <p:pRg st="5" end="5"/>
                                            </p:txEl>
                                          </p:spTgt>
                                        </p:tgtEl>
                                        <p:attrNameLst>
                                          <p:attrName>style.visibility</p:attrName>
                                        </p:attrNameLst>
                                      </p:cBhvr>
                                      <p:to>
                                        <p:strVal val="visible"/>
                                      </p:to>
                                    </p:set>
                                    <p:animEffect transition="in" filter="fade">
                                      <p:cBhvr>
                                        <p:cTn id="28" dur="500"/>
                                        <p:tgtEl>
                                          <p:spTgt spid="158723">
                                            <p:txEl>
                                              <p:pRg st="5" end="5"/>
                                            </p:txEl>
                                          </p:spTgt>
                                        </p:tgtEl>
                                      </p:cBhvr>
                                    </p:animEffect>
                                    <p:anim calcmode="lin" valueType="num">
                                      <p:cBhvr>
                                        <p:cTn id="29" dur="500" fill="hold"/>
                                        <p:tgtEl>
                                          <p:spTgt spid="158723">
                                            <p:txEl>
                                              <p:pRg st="5" end="5"/>
                                            </p:txEl>
                                          </p:spTgt>
                                        </p:tgtEl>
                                        <p:attrNameLst>
                                          <p:attrName>ppt_x</p:attrName>
                                        </p:attrNameLst>
                                      </p:cBhvr>
                                      <p:tavLst>
                                        <p:tav tm="0">
                                          <p:val>
                                            <p:strVal val="#ppt_x"/>
                                          </p:val>
                                        </p:tav>
                                        <p:tav tm="100000">
                                          <p:val>
                                            <p:strVal val="#ppt_x"/>
                                          </p:val>
                                        </p:tav>
                                      </p:tavLst>
                                    </p:anim>
                                    <p:anim calcmode="lin" valueType="num">
                                      <p:cBhvr>
                                        <p:cTn id="30" dur="500" fill="hold"/>
                                        <p:tgtEl>
                                          <p:spTgt spid="158723">
                                            <p:txEl>
                                              <p:pRg st="5" end="5"/>
                                            </p:txEl>
                                          </p:spTgt>
                                        </p:tgtEl>
                                        <p:attrNameLst>
                                          <p:attrName>ppt_y</p:attrName>
                                        </p:attrNameLst>
                                      </p:cBhvr>
                                      <p:tavLst>
                                        <p:tav tm="0">
                                          <p:val>
                                            <p:strVal val="#ppt_y+.05"/>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4" presetClass="entr" presetSubtype="0" fill="hold" grpId="0" nodeType="clickEffect">
                                  <p:stCondLst>
                                    <p:cond delay="0"/>
                                  </p:stCondLst>
                                  <p:childTnLst>
                                    <p:set>
                                      <p:cBhvr>
                                        <p:cTn id="34" dur="1" fill="hold">
                                          <p:stCondLst>
                                            <p:cond delay="0"/>
                                          </p:stCondLst>
                                        </p:cTn>
                                        <p:tgtEl>
                                          <p:spTgt spid="158723">
                                            <p:txEl>
                                              <p:pRg st="7" end="7"/>
                                            </p:txEl>
                                          </p:spTgt>
                                        </p:tgtEl>
                                        <p:attrNameLst>
                                          <p:attrName>style.visibility</p:attrName>
                                        </p:attrNameLst>
                                      </p:cBhvr>
                                      <p:to>
                                        <p:strVal val="visible"/>
                                      </p:to>
                                    </p:set>
                                    <p:animEffect transition="in" filter="fade">
                                      <p:cBhvr>
                                        <p:cTn id="35" dur="500"/>
                                        <p:tgtEl>
                                          <p:spTgt spid="158723">
                                            <p:txEl>
                                              <p:pRg st="7" end="7"/>
                                            </p:txEl>
                                          </p:spTgt>
                                        </p:tgtEl>
                                      </p:cBhvr>
                                    </p:animEffect>
                                    <p:anim calcmode="lin" valueType="num">
                                      <p:cBhvr>
                                        <p:cTn id="36" dur="500" fill="hold"/>
                                        <p:tgtEl>
                                          <p:spTgt spid="158723">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158723">
                                            <p:txEl>
                                              <p:pRg st="7" end="7"/>
                                            </p:txEl>
                                          </p:spTgt>
                                        </p:tgtEl>
                                        <p:attrNameLst>
                                          <p:attrName>ppt_y</p:attrName>
                                        </p:attrNameLst>
                                      </p:cBhvr>
                                      <p:tavLst>
                                        <p:tav tm="0">
                                          <p:val>
                                            <p:strVal val="#ppt_y+.05"/>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4" presetClass="entr" presetSubtype="0" fill="hold" grpId="0" nodeType="clickEffect">
                                  <p:stCondLst>
                                    <p:cond delay="0"/>
                                  </p:stCondLst>
                                  <p:childTnLst>
                                    <p:set>
                                      <p:cBhvr>
                                        <p:cTn id="41" dur="1" fill="hold">
                                          <p:stCondLst>
                                            <p:cond delay="0"/>
                                          </p:stCondLst>
                                        </p:cTn>
                                        <p:tgtEl>
                                          <p:spTgt spid="158723">
                                            <p:txEl>
                                              <p:pRg st="9" end="9"/>
                                            </p:txEl>
                                          </p:spTgt>
                                        </p:tgtEl>
                                        <p:attrNameLst>
                                          <p:attrName>style.visibility</p:attrName>
                                        </p:attrNameLst>
                                      </p:cBhvr>
                                      <p:to>
                                        <p:strVal val="visible"/>
                                      </p:to>
                                    </p:set>
                                    <p:animEffect transition="in" filter="fade">
                                      <p:cBhvr>
                                        <p:cTn id="42" dur="500"/>
                                        <p:tgtEl>
                                          <p:spTgt spid="158723">
                                            <p:txEl>
                                              <p:pRg st="9" end="9"/>
                                            </p:txEl>
                                          </p:spTgt>
                                        </p:tgtEl>
                                      </p:cBhvr>
                                    </p:animEffect>
                                    <p:anim calcmode="lin" valueType="num">
                                      <p:cBhvr>
                                        <p:cTn id="43" dur="500" fill="hold"/>
                                        <p:tgtEl>
                                          <p:spTgt spid="158723">
                                            <p:txEl>
                                              <p:pRg st="9" end="9"/>
                                            </p:txEl>
                                          </p:spTgt>
                                        </p:tgtEl>
                                        <p:attrNameLst>
                                          <p:attrName>ppt_x</p:attrName>
                                        </p:attrNameLst>
                                      </p:cBhvr>
                                      <p:tavLst>
                                        <p:tav tm="0">
                                          <p:val>
                                            <p:strVal val="#ppt_x"/>
                                          </p:val>
                                        </p:tav>
                                        <p:tav tm="100000">
                                          <p:val>
                                            <p:strVal val="#ppt_x"/>
                                          </p:val>
                                        </p:tav>
                                      </p:tavLst>
                                    </p:anim>
                                    <p:anim calcmode="lin" valueType="num">
                                      <p:cBhvr>
                                        <p:cTn id="44" dur="500" fill="hold"/>
                                        <p:tgtEl>
                                          <p:spTgt spid="158723">
                                            <p:txEl>
                                              <p:pRg st="9" end="9"/>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722" grpId="0"/>
      <p:bldP spid="158723" grpId="0" build="p"/>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a:ln w="28575">
            <a:solidFill>
              <a:schemeClr val="tx1"/>
            </a:solidFill>
            <a:miter lim="800000"/>
            <a:headEnd/>
            <a:tailEnd/>
          </a:ln>
        </p:spPr>
        <p:txBody>
          <a:bodyPr rtlCol="0">
            <a:normAutofit/>
          </a:bodyPr>
          <a:lstStyle/>
          <a:p>
            <a:pPr fontAlgn="auto">
              <a:spcAft>
                <a:spcPts val="0"/>
              </a:spcAft>
              <a:defRPr/>
            </a:pPr>
            <a:r>
              <a:rPr lang="en-US"/>
              <a:t>Creating Lifelong Learning Communities</a:t>
            </a:r>
          </a:p>
        </p:txBody>
      </p:sp>
      <p:sp>
        <p:nvSpPr>
          <p:cNvPr id="2" name="Slide Number Placeholder 1"/>
          <p:cNvSpPr>
            <a:spLocks noGrp="1"/>
          </p:cNvSpPr>
          <p:nvPr>
            <p:ph type="sldNum" sz="quarter" idx="12"/>
          </p:nvPr>
        </p:nvSpPr>
        <p:spPr/>
        <p:txBody>
          <a:bodyPr/>
          <a:lstStyle/>
          <a:p>
            <a:pPr>
              <a:defRPr/>
            </a:pPr>
            <a:fld id="{7ABE71DB-36C8-45BB-8C80-B1B0E412EA26}" type="slidenum">
              <a:rPr lang="en-US" smtClean="0"/>
              <a:pPr>
                <a:defRPr/>
              </a:pPr>
              <a:t>44</a:t>
            </a:fld>
            <a:endParaRPr lang="en-US"/>
          </a:p>
        </p:txBody>
      </p:sp>
      <p:sp>
        <p:nvSpPr>
          <p:cNvPr id="159747" name="Rectangle 3"/>
          <p:cNvSpPr>
            <a:spLocks noGrp="1" noChangeArrowheads="1"/>
          </p:cNvSpPr>
          <p:nvPr>
            <p:ph sz="quarter" idx="1"/>
          </p:nvPr>
        </p:nvSpPr>
        <p:spPr>
          <a:xfrm>
            <a:off x="228600" y="1527048"/>
            <a:ext cx="8577072" cy="4572000"/>
          </a:xfrm>
        </p:spPr>
        <p:txBody>
          <a:bodyPr>
            <a:normAutofit fontScale="92500" lnSpcReduction="20000"/>
          </a:bodyPr>
          <a:lstStyle/>
          <a:p>
            <a:pPr marL="609600" indent="-609600" fontAlgn="auto">
              <a:spcAft>
                <a:spcPts val="0"/>
              </a:spcAft>
              <a:buClr>
                <a:schemeClr val="accent5"/>
              </a:buClr>
              <a:buFontTx/>
              <a:buAutoNum type="arabicPeriod" startAt="6"/>
              <a:defRPr/>
            </a:pPr>
            <a:endParaRPr lang="en-US" sz="2000" dirty="0">
              <a:latin typeface="Arial" charset="0"/>
            </a:endParaRPr>
          </a:p>
          <a:p>
            <a:pPr marL="609600" indent="-609600" fontAlgn="auto">
              <a:spcAft>
                <a:spcPts val="0"/>
              </a:spcAft>
              <a:buClr>
                <a:schemeClr val="accent5"/>
              </a:buClr>
              <a:buFontTx/>
              <a:buAutoNum type="arabicPeriod" startAt="6"/>
              <a:defRPr/>
            </a:pPr>
            <a:r>
              <a:rPr lang="en-US" sz="2600" dirty="0"/>
              <a:t>People who have been taught in traditional schools have on the whole </a:t>
            </a:r>
            <a:r>
              <a:rPr lang="en-US" sz="2600" dirty="0" smtClean="0"/>
              <a:t>view the </a:t>
            </a:r>
            <a:r>
              <a:rPr lang="en-US" sz="2600" dirty="0"/>
              <a:t>proper role of learners as being dependent on teachers to make decisions for them as to what should be learned, how it should be learned, when it should be learned, and if it has been learned; they therefore need to be helped to make the transition to becoming self-directed learners.</a:t>
            </a:r>
          </a:p>
          <a:p>
            <a:pPr marL="609600" indent="-609600" fontAlgn="auto">
              <a:spcAft>
                <a:spcPts val="0"/>
              </a:spcAft>
              <a:buClr>
                <a:schemeClr val="accent5"/>
              </a:buClr>
              <a:buFontTx/>
              <a:buAutoNum type="arabicPeriod" startAt="6"/>
              <a:defRPr/>
            </a:pPr>
            <a:endParaRPr lang="en-US" sz="1400" dirty="0"/>
          </a:p>
          <a:p>
            <a:pPr marL="609600" indent="-609600" fontAlgn="auto">
              <a:spcAft>
                <a:spcPts val="0"/>
              </a:spcAft>
              <a:buClr>
                <a:schemeClr val="accent5"/>
              </a:buClr>
              <a:buFontTx/>
              <a:buAutoNum type="arabicPeriod" startAt="6"/>
              <a:defRPr/>
            </a:pPr>
            <a:r>
              <a:rPr lang="en-US" sz="2600" dirty="0"/>
              <a:t>Learning (even self-directed learning) is enhanced by interaction with other learners.</a:t>
            </a:r>
          </a:p>
          <a:p>
            <a:pPr marL="609600" indent="-609600" fontAlgn="auto">
              <a:spcAft>
                <a:spcPts val="0"/>
              </a:spcAft>
              <a:buClr>
                <a:schemeClr val="accent5"/>
              </a:buClr>
              <a:buFontTx/>
              <a:buAutoNum type="arabicPeriod" startAt="6"/>
              <a:defRPr/>
            </a:pPr>
            <a:endParaRPr lang="en-US" sz="1400" dirty="0"/>
          </a:p>
          <a:p>
            <a:pPr marL="609600" indent="-609600" fontAlgn="auto">
              <a:spcAft>
                <a:spcPts val="0"/>
              </a:spcAft>
              <a:buClr>
                <a:schemeClr val="accent5"/>
              </a:buClr>
              <a:buFontTx/>
              <a:buAutoNum type="arabicPeriod" startAt="6"/>
              <a:defRPr/>
            </a:pPr>
            <a:r>
              <a:rPr lang="en-US" sz="2600" dirty="0"/>
              <a:t>Learning is more efficient if guided by a process structure such as a learning plan than by a content structure such as a curriculum outline.</a:t>
            </a:r>
          </a:p>
          <a:p>
            <a:pPr marL="609600" indent="-609600" fontAlgn="auto">
              <a:spcAft>
                <a:spcPts val="0"/>
              </a:spcAft>
              <a:buClr>
                <a:schemeClr val="accent5"/>
              </a:buClr>
              <a:buFontTx/>
              <a:buNone/>
              <a:defRPr/>
            </a:pPr>
            <a:endParaRPr lang="en-US" sz="2000" dirty="0">
              <a:latin typeface="Arial" charset="0"/>
            </a:endParaRPr>
          </a:p>
        </p:txBody>
      </p:sp>
    </p:spTree>
    <p:extLst>
      <p:ext uri="{BB962C8B-B14F-4D97-AF65-F5344CB8AC3E}">
        <p14:creationId xmlns:p14="http://schemas.microsoft.com/office/powerpoint/2010/main" val="1909593270"/>
      </p:ext>
    </p:extLst>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159746">
                                            <p:txEl>
                                              <p:charRg st="4294967295" end="4294967295"/>
                                            </p:txEl>
                                          </p:spTgt>
                                        </p:tgtEl>
                                        <p:attrNameLst>
                                          <p:attrName>style.visibility</p:attrName>
                                        </p:attrNameLst>
                                      </p:cBhvr>
                                      <p:to>
                                        <p:strVal val="visible"/>
                                      </p:to>
                                    </p:set>
                                    <p:anim calcmode="lin" valueType="num">
                                      <p:cBhvr>
                                        <p:cTn id="7" dur="1000" fill="hold"/>
                                        <p:tgtEl>
                                          <p:spTgt spid="159746">
                                            <p:txEl>
                                              <p:charRg st="4294967295" end="4294967295"/>
                                            </p:txEl>
                                          </p:spTgt>
                                        </p:tgtEl>
                                        <p:attrNameLst>
                                          <p:attrName>ppt_w</p:attrName>
                                        </p:attrNameLst>
                                      </p:cBhvr>
                                      <p:tavLst>
                                        <p:tav tm="0">
                                          <p:val>
                                            <p:strVal val="#ppt_w+.3"/>
                                          </p:val>
                                        </p:tav>
                                        <p:tav tm="100000">
                                          <p:val>
                                            <p:strVal val="#ppt_w"/>
                                          </p:val>
                                        </p:tav>
                                      </p:tavLst>
                                    </p:anim>
                                    <p:anim calcmode="lin" valueType="num">
                                      <p:cBhvr>
                                        <p:cTn id="8" dur="1000" fill="hold"/>
                                        <p:tgtEl>
                                          <p:spTgt spid="159746">
                                            <p:txEl>
                                              <p:charRg st="4294967295" end="4294967295"/>
                                            </p:txEl>
                                          </p:spTgt>
                                        </p:tgtEl>
                                        <p:attrNameLst>
                                          <p:attrName>ppt_h</p:attrName>
                                        </p:attrNameLst>
                                      </p:cBhvr>
                                      <p:tavLst>
                                        <p:tav tm="0">
                                          <p:val>
                                            <p:strVal val="#ppt_h"/>
                                          </p:val>
                                        </p:tav>
                                        <p:tav tm="100000">
                                          <p:val>
                                            <p:strVal val="#ppt_h"/>
                                          </p:val>
                                        </p:tav>
                                      </p:tavLst>
                                    </p:anim>
                                    <p:animEffect transition="in" filter="fade">
                                      <p:cBhvr>
                                        <p:cTn id="9" dur="1000"/>
                                        <p:tgtEl>
                                          <p:spTgt spid="159746">
                                            <p:txEl>
                                              <p:charRg st="4294967295" end="4294967295"/>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159747">
                                            <p:txEl>
                                              <p:pRg st="1" end="1"/>
                                            </p:txEl>
                                          </p:spTgt>
                                        </p:tgtEl>
                                        <p:attrNameLst>
                                          <p:attrName>style.visibility</p:attrName>
                                        </p:attrNameLst>
                                      </p:cBhvr>
                                      <p:to>
                                        <p:strVal val="visible"/>
                                      </p:to>
                                    </p:set>
                                    <p:anim calcmode="lin" valueType="num">
                                      <p:cBhvr>
                                        <p:cTn id="14" dur="1000" fill="hold"/>
                                        <p:tgtEl>
                                          <p:spTgt spid="159747">
                                            <p:txEl>
                                              <p:pRg st="1" end="1"/>
                                            </p:txEl>
                                          </p:spTgt>
                                        </p:tgtEl>
                                        <p:attrNameLst>
                                          <p:attrName>ppt_w</p:attrName>
                                        </p:attrNameLst>
                                      </p:cBhvr>
                                      <p:tavLst>
                                        <p:tav tm="0">
                                          <p:val>
                                            <p:strVal val="#ppt_w+.3"/>
                                          </p:val>
                                        </p:tav>
                                        <p:tav tm="100000">
                                          <p:val>
                                            <p:strVal val="#ppt_w"/>
                                          </p:val>
                                        </p:tav>
                                      </p:tavLst>
                                    </p:anim>
                                    <p:anim calcmode="lin" valueType="num">
                                      <p:cBhvr>
                                        <p:cTn id="15" dur="1000" fill="hold"/>
                                        <p:tgtEl>
                                          <p:spTgt spid="159747">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159747">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159747">
                                            <p:txEl>
                                              <p:pRg st="3" end="3"/>
                                            </p:txEl>
                                          </p:spTgt>
                                        </p:tgtEl>
                                        <p:attrNameLst>
                                          <p:attrName>style.visibility</p:attrName>
                                        </p:attrNameLst>
                                      </p:cBhvr>
                                      <p:to>
                                        <p:strVal val="visible"/>
                                      </p:to>
                                    </p:set>
                                    <p:anim calcmode="lin" valueType="num">
                                      <p:cBhvr>
                                        <p:cTn id="21" dur="1000" fill="hold"/>
                                        <p:tgtEl>
                                          <p:spTgt spid="159747">
                                            <p:txEl>
                                              <p:pRg st="3" end="3"/>
                                            </p:txEl>
                                          </p:spTgt>
                                        </p:tgtEl>
                                        <p:attrNameLst>
                                          <p:attrName>ppt_w</p:attrName>
                                        </p:attrNameLst>
                                      </p:cBhvr>
                                      <p:tavLst>
                                        <p:tav tm="0">
                                          <p:val>
                                            <p:strVal val="#ppt_w+.3"/>
                                          </p:val>
                                        </p:tav>
                                        <p:tav tm="100000">
                                          <p:val>
                                            <p:strVal val="#ppt_w"/>
                                          </p:val>
                                        </p:tav>
                                      </p:tavLst>
                                    </p:anim>
                                    <p:anim calcmode="lin" valueType="num">
                                      <p:cBhvr>
                                        <p:cTn id="22" dur="1000" fill="hold"/>
                                        <p:tgtEl>
                                          <p:spTgt spid="159747">
                                            <p:txEl>
                                              <p:pRg st="3" end="3"/>
                                            </p:txEl>
                                          </p:spTgt>
                                        </p:tgtEl>
                                        <p:attrNameLst>
                                          <p:attrName>ppt_h</p:attrName>
                                        </p:attrNameLst>
                                      </p:cBhvr>
                                      <p:tavLst>
                                        <p:tav tm="0">
                                          <p:val>
                                            <p:strVal val="#ppt_h"/>
                                          </p:val>
                                        </p:tav>
                                        <p:tav tm="100000">
                                          <p:val>
                                            <p:strVal val="#ppt_h"/>
                                          </p:val>
                                        </p:tav>
                                      </p:tavLst>
                                    </p:anim>
                                    <p:animEffect transition="in" filter="fade">
                                      <p:cBhvr>
                                        <p:cTn id="23" dur="1000"/>
                                        <p:tgtEl>
                                          <p:spTgt spid="159747">
                                            <p:txEl>
                                              <p:pRg st="3" end="3"/>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0" presetClass="entr" presetSubtype="0" decel="100000" fill="hold" grpId="0" nodeType="clickEffect">
                                  <p:stCondLst>
                                    <p:cond delay="0"/>
                                  </p:stCondLst>
                                  <p:childTnLst>
                                    <p:set>
                                      <p:cBhvr>
                                        <p:cTn id="27" dur="1" fill="hold">
                                          <p:stCondLst>
                                            <p:cond delay="0"/>
                                          </p:stCondLst>
                                        </p:cTn>
                                        <p:tgtEl>
                                          <p:spTgt spid="159747">
                                            <p:txEl>
                                              <p:pRg st="5" end="5"/>
                                            </p:txEl>
                                          </p:spTgt>
                                        </p:tgtEl>
                                        <p:attrNameLst>
                                          <p:attrName>style.visibility</p:attrName>
                                        </p:attrNameLst>
                                      </p:cBhvr>
                                      <p:to>
                                        <p:strVal val="visible"/>
                                      </p:to>
                                    </p:set>
                                    <p:anim calcmode="lin" valueType="num">
                                      <p:cBhvr>
                                        <p:cTn id="28" dur="1000" fill="hold"/>
                                        <p:tgtEl>
                                          <p:spTgt spid="159747">
                                            <p:txEl>
                                              <p:pRg st="5" end="5"/>
                                            </p:txEl>
                                          </p:spTgt>
                                        </p:tgtEl>
                                        <p:attrNameLst>
                                          <p:attrName>ppt_w</p:attrName>
                                        </p:attrNameLst>
                                      </p:cBhvr>
                                      <p:tavLst>
                                        <p:tav tm="0">
                                          <p:val>
                                            <p:strVal val="#ppt_w+.3"/>
                                          </p:val>
                                        </p:tav>
                                        <p:tav tm="100000">
                                          <p:val>
                                            <p:strVal val="#ppt_w"/>
                                          </p:val>
                                        </p:tav>
                                      </p:tavLst>
                                    </p:anim>
                                    <p:anim calcmode="lin" valueType="num">
                                      <p:cBhvr>
                                        <p:cTn id="29" dur="1000" fill="hold"/>
                                        <p:tgtEl>
                                          <p:spTgt spid="159747">
                                            <p:txEl>
                                              <p:pRg st="5" end="5"/>
                                            </p:txEl>
                                          </p:spTgt>
                                        </p:tgtEl>
                                        <p:attrNameLst>
                                          <p:attrName>ppt_h</p:attrName>
                                        </p:attrNameLst>
                                      </p:cBhvr>
                                      <p:tavLst>
                                        <p:tav tm="0">
                                          <p:val>
                                            <p:strVal val="#ppt_h"/>
                                          </p:val>
                                        </p:tav>
                                        <p:tav tm="100000">
                                          <p:val>
                                            <p:strVal val="#ppt_h"/>
                                          </p:val>
                                        </p:tav>
                                      </p:tavLst>
                                    </p:anim>
                                    <p:animEffect transition="in" filter="fade">
                                      <p:cBhvr>
                                        <p:cTn id="30" dur="1000"/>
                                        <p:tgtEl>
                                          <p:spTgt spid="15974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46" grpId="0"/>
      <p:bldP spid="159747" grpId="0" build="p"/>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a:ln w="28575">
            <a:solidFill>
              <a:schemeClr val="tx1"/>
            </a:solidFill>
            <a:miter lim="800000"/>
            <a:headEnd/>
            <a:tailEnd/>
          </a:ln>
        </p:spPr>
        <p:txBody>
          <a:bodyPr rtlCol="0">
            <a:normAutofit fontScale="90000"/>
          </a:bodyPr>
          <a:lstStyle/>
          <a:p>
            <a:pPr fontAlgn="auto">
              <a:spcAft>
                <a:spcPts val="0"/>
              </a:spcAft>
              <a:defRPr/>
            </a:pPr>
            <a:r>
              <a:rPr lang="en-US" dirty="0"/>
              <a:t>Steps in Creating a Lifelong Learning Resource System</a:t>
            </a:r>
          </a:p>
        </p:txBody>
      </p:sp>
      <p:sp>
        <p:nvSpPr>
          <p:cNvPr id="2" name="Slide Number Placeholder 1"/>
          <p:cNvSpPr>
            <a:spLocks noGrp="1"/>
          </p:cNvSpPr>
          <p:nvPr>
            <p:ph type="sldNum" sz="quarter" idx="12"/>
          </p:nvPr>
        </p:nvSpPr>
        <p:spPr/>
        <p:txBody>
          <a:bodyPr/>
          <a:lstStyle/>
          <a:p>
            <a:pPr>
              <a:defRPr/>
            </a:pPr>
            <a:fld id="{7ABE71DB-36C8-45BB-8C80-B1B0E412EA26}" type="slidenum">
              <a:rPr lang="en-US" smtClean="0"/>
              <a:pPr>
                <a:defRPr/>
              </a:pPr>
              <a:t>45</a:t>
            </a:fld>
            <a:endParaRPr lang="en-US"/>
          </a:p>
        </p:txBody>
      </p:sp>
      <p:sp>
        <p:nvSpPr>
          <p:cNvPr id="160771" name="Rectangle 3"/>
          <p:cNvSpPr>
            <a:spLocks noGrp="1" noChangeArrowheads="1"/>
          </p:cNvSpPr>
          <p:nvPr>
            <p:ph sz="quarter" idx="1"/>
          </p:nvPr>
        </p:nvSpPr>
        <p:spPr/>
        <p:txBody>
          <a:bodyPr>
            <a:normAutofit fontScale="92500" lnSpcReduction="20000"/>
          </a:bodyPr>
          <a:lstStyle/>
          <a:p>
            <a:pPr marL="609600" indent="-609600" fontAlgn="auto">
              <a:spcAft>
                <a:spcPts val="0"/>
              </a:spcAft>
              <a:buClr>
                <a:schemeClr val="accent5"/>
              </a:buClr>
              <a:buFontTx/>
              <a:buAutoNum type="arabicPeriod"/>
              <a:defRPr/>
            </a:pPr>
            <a:endParaRPr lang="en-US" sz="800" dirty="0">
              <a:latin typeface="Arial" charset="0"/>
            </a:endParaRPr>
          </a:p>
          <a:p>
            <a:pPr marL="609600" indent="-609600" fontAlgn="auto">
              <a:spcAft>
                <a:spcPts val="0"/>
              </a:spcAft>
              <a:buClr>
                <a:schemeClr val="accent5"/>
              </a:buClr>
              <a:buFontTx/>
              <a:buAutoNum type="arabicPeriod"/>
              <a:defRPr/>
            </a:pPr>
            <a:r>
              <a:rPr lang="en-US" sz="2600" dirty="0"/>
              <a:t>Identify the learning resources in a community.</a:t>
            </a:r>
          </a:p>
          <a:p>
            <a:pPr marL="609600" indent="-609600" fontAlgn="auto">
              <a:spcAft>
                <a:spcPts val="0"/>
              </a:spcAft>
              <a:buClr>
                <a:schemeClr val="accent5"/>
              </a:buClr>
              <a:buFontTx/>
              <a:buAutoNum type="arabicPeriod"/>
              <a:defRPr/>
            </a:pPr>
            <a:endParaRPr lang="en-US" sz="1500" dirty="0"/>
          </a:p>
          <a:p>
            <a:pPr marL="609600" indent="-609600" fontAlgn="auto">
              <a:spcAft>
                <a:spcPts val="0"/>
              </a:spcAft>
              <a:buClr>
                <a:schemeClr val="accent5"/>
              </a:buClr>
              <a:buFontTx/>
              <a:buAutoNum type="arabicPeriod"/>
              <a:defRPr/>
            </a:pPr>
            <a:r>
              <a:rPr lang="en-US" sz="2600" dirty="0"/>
              <a:t>Incorporate information about the resources into a databank.</a:t>
            </a:r>
          </a:p>
          <a:p>
            <a:pPr marL="609600" indent="-609600" fontAlgn="auto">
              <a:spcAft>
                <a:spcPts val="0"/>
              </a:spcAft>
              <a:buClr>
                <a:schemeClr val="accent5"/>
              </a:buClr>
              <a:buFontTx/>
              <a:buAutoNum type="arabicPeriod"/>
              <a:defRPr/>
            </a:pPr>
            <a:endParaRPr lang="en-US" sz="1400" dirty="0"/>
          </a:p>
          <a:p>
            <a:pPr marL="609600" indent="-609600" fontAlgn="auto">
              <a:spcAft>
                <a:spcPts val="0"/>
              </a:spcAft>
              <a:buClr>
                <a:schemeClr val="accent5"/>
              </a:buClr>
              <a:buFontTx/>
              <a:buAutoNum type="arabicPeriod"/>
              <a:defRPr/>
            </a:pPr>
            <a:r>
              <a:rPr lang="en-US" sz="2600" dirty="0"/>
              <a:t>Establish a mechanism for policy making and administration. (cardinal principle: All parties that have a stake in the learning system should be represented in its management.)</a:t>
            </a:r>
          </a:p>
          <a:p>
            <a:pPr marL="609600" indent="-609600" fontAlgn="auto">
              <a:spcAft>
                <a:spcPts val="0"/>
              </a:spcAft>
              <a:buClr>
                <a:schemeClr val="accent5"/>
              </a:buClr>
              <a:buFontTx/>
              <a:buAutoNum type="arabicPeriod"/>
              <a:defRPr/>
            </a:pPr>
            <a:endParaRPr lang="en-US" sz="1400" dirty="0"/>
          </a:p>
          <a:p>
            <a:pPr marL="609600" indent="-609600" fontAlgn="auto">
              <a:spcAft>
                <a:spcPts val="0"/>
              </a:spcAft>
              <a:buClr>
                <a:schemeClr val="accent5"/>
              </a:buClr>
              <a:buFontTx/>
              <a:buAutoNum type="arabicPeriod"/>
              <a:defRPr/>
            </a:pPr>
            <a:r>
              <a:rPr lang="en-US" sz="2600" dirty="0"/>
              <a:t>Design a lifelong learning process.  Systems thinking is process thinking; form becomes associated with process, interrelation with interaction, and opposites are unified through oscillation (fluctuation, flexibility, variation, ebb and flow) – an ecological view emphasizing the interrelatedness and interdependence of </a:t>
            </a:r>
            <a:r>
              <a:rPr lang="en-US" sz="2600" dirty="0" smtClean="0"/>
              <a:t>the </a:t>
            </a:r>
            <a:r>
              <a:rPr lang="en-US" sz="2600" dirty="0"/>
              <a:t>elements (and persons) in the system.</a:t>
            </a:r>
          </a:p>
        </p:txBody>
      </p:sp>
    </p:spTree>
    <p:extLst>
      <p:ext uri="{BB962C8B-B14F-4D97-AF65-F5344CB8AC3E}">
        <p14:creationId xmlns:p14="http://schemas.microsoft.com/office/powerpoint/2010/main" val="2416946977"/>
      </p:ext>
    </p:extLst>
  </p:cSld>
  <p:clrMapOvr>
    <a:masterClrMapping/>
  </p:clrMapOvr>
  <p:transition>
    <p:push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9" fill="hold" grpId="0" nodeType="withEffect">
                                  <p:stCondLst>
                                    <p:cond delay="0"/>
                                  </p:stCondLst>
                                  <p:iterate type="lt">
                                    <p:tmPct val="10000"/>
                                  </p:iterate>
                                  <p:childTnLst>
                                    <p:set>
                                      <p:cBhvr>
                                        <p:cTn id="6" dur="1" fill="hold">
                                          <p:stCondLst>
                                            <p:cond delay="0"/>
                                          </p:stCondLst>
                                        </p:cTn>
                                        <p:tgtEl>
                                          <p:spTgt spid="160770">
                                            <p:txEl>
                                              <p:charRg st="4294967295" end="4294967295"/>
                                            </p:txEl>
                                          </p:spTgt>
                                        </p:tgtEl>
                                        <p:attrNameLst>
                                          <p:attrName>style.visibility</p:attrName>
                                        </p:attrNameLst>
                                      </p:cBhvr>
                                      <p:to>
                                        <p:strVal val="visible"/>
                                      </p:to>
                                    </p:set>
                                    <p:anim calcmode="lin" valueType="num">
                                      <p:cBhvr additive="base">
                                        <p:cTn id="7" dur="800" fill="hold">
                                          <p:stCondLst>
                                            <p:cond delay="0"/>
                                          </p:stCondLst>
                                        </p:cTn>
                                        <p:tgtEl>
                                          <p:spTgt spid="160770">
                                            <p:txEl>
                                              <p:charRg st="4294967295" end="4294967295"/>
                                            </p:txEl>
                                          </p:spTgt>
                                        </p:tgtEl>
                                        <p:attrNameLst>
                                          <p:attrName>ppt_x</p:attrName>
                                        </p:attrNameLst>
                                      </p:cBhvr>
                                      <p:tavLst>
                                        <p:tav tm="0">
                                          <p:val>
                                            <p:strVal val="0-#ppt_w/2"/>
                                          </p:val>
                                        </p:tav>
                                        <p:tav tm="100000">
                                          <p:val>
                                            <p:strVal val="#ppt_x"/>
                                          </p:val>
                                        </p:tav>
                                      </p:tavLst>
                                    </p:anim>
                                    <p:anim calcmode="lin" valueType="num">
                                      <p:cBhvr additive="base">
                                        <p:cTn id="8" dur="800" fill="hold">
                                          <p:stCondLst>
                                            <p:cond delay="0"/>
                                          </p:stCondLst>
                                        </p:cTn>
                                        <p:tgtEl>
                                          <p:spTgt spid="160770">
                                            <p:txEl>
                                              <p:charRg st="4294967295" end="4294967295"/>
                                            </p:txEl>
                                          </p:spTgt>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0" presetClass="entr" presetSubtype="0" fill="hold" grpId="0" nodeType="clickEffect">
                                  <p:stCondLst>
                                    <p:cond delay="0"/>
                                  </p:stCondLst>
                                  <p:iterate type="lt">
                                    <p:tmPct val="10000"/>
                                  </p:iterate>
                                  <p:childTnLst>
                                    <p:set>
                                      <p:cBhvr>
                                        <p:cTn id="12" dur="1" fill="hold">
                                          <p:stCondLst>
                                            <p:cond delay="0"/>
                                          </p:stCondLst>
                                        </p:cTn>
                                        <p:tgtEl>
                                          <p:spTgt spid="160771">
                                            <p:txEl>
                                              <p:pRg st="1" end="1"/>
                                            </p:txEl>
                                          </p:spTgt>
                                        </p:tgtEl>
                                        <p:attrNameLst>
                                          <p:attrName>style.visibility</p:attrName>
                                        </p:attrNameLst>
                                      </p:cBhvr>
                                      <p:to>
                                        <p:strVal val="visible"/>
                                      </p:to>
                                    </p:set>
                                    <p:animEffect transition="in" filter="fade">
                                      <p:cBhvr>
                                        <p:cTn id="13" dur="1000"/>
                                        <p:tgtEl>
                                          <p:spTgt spid="160771">
                                            <p:txEl>
                                              <p:pRg st="1" end="1"/>
                                            </p:txEl>
                                          </p:spTgt>
                                        </p:tgtEl>
                                      </p:cBhvr>
                                    </p:animEffect>
                                    <p:anim calcmode="lin" valueType="num">
                                      <p:cBhvr>
                                        <p:cTn id="14" dur="1000" fill="hold"/>
                                        <p:tgtEl>
                                          <p:spTgt spid="160771">
                                            <p:txEl>
                                              <p:pRg st="1" end="1"/>
                                            </p:txEl>
                                          </p:spTgt>
                                        </p:tgtEl>
                                        <p:attrNameLst>
                                          <p:attrName>ppt_x</p:attrName>
                                        </p:attrNameLst>
                                      </p:cBhvr>
                                      <p:tavLst>
                                        <p:tav tm="0">
                                          <p:val>
                                            <p:strVal val="#ppt_x-.1"/>
                                          </p:val>
                                        </p:tav>
                                        <p:tav tm="100000">
                                          <p:val>
                                            <p:strVal val="#ppt_x"/>
                                          </p:val>
                                        </p:tav>
                                      </p:tavLst>
                                    </p:anim>
                                    <p:anim calcmode="lin" valueType="num">
                                      <p:cBhvr>
                                        <p:cTn id="15" dur="1000" fill="hold"/>
                                        <p:tgtEl>
                                          <p:spTgt spid="16077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40" presetClass="entr" presetSubtype="0" fill="hold" grpId="0" nodeType="clickEffect">
                                  <p:stCondLst>
                                    <p:cond delay="0"/>
                                  </p:stCondLst>
                                  <p:iterate type="lt">
                                    <p:tmPct val="10000"/>
                                  </p:iterate>
                                  <p:childTnLst>
                                    <p:set>
                                      <p:cBhvr>
                                        <p:cTn id="19" dur="1" fill="hold">
                                          <p:stCondLst>
                                            <p:cond delay="0"/>
                                          </p:stCondLst>
                                        </p:cTn>
                                        <p:tgtEl>
                                          <p:spTgt spid="160771">
                                            <p:txEl>
                                              <p:pRg st="3" end="3"/>
                                            </p:txEl>
                                          </p:spTgt>
                                        </p:tgtEl>
                                        <p:attrNameLst>
                                          <p:attrName>style.visibility</p:attrName>
                                        </p:attrNameLst>
                                      </p:cBhvr>
                                      <p:to>
                                        <p:strVal val="visible"/>
                                      </p:to>
                                    </p:set>
                                    <p:animEffect transition="in" filter="fade">
                                      <p:cBhvr>
                                        <p:cTn id="20" dur="1000"/>
                                        <p:tgtEl>
                                          <p:spTgt spid="160771">
                                            <p:txEl>
                                              <p:pRg st="3" end="3"/>
                                            </p:txEl>
                                          </p:spTgt>
                                        </p:tgtEl>
                                      </p:cBhvr>
                                    </p:animEffect>
                                    <p:anim calcmode="lin" valueType="num">
                                      <p:cBhvr>
                                        <p:cTn id="21" dur="1000" fill="hold"/>
                                        <p:tgtEl>
                                          <p:spTgt spid="160771">
                                            <p:txEl>
                                              <p:pRg st="3" end="3"/>
                                            </p:txEl>
                                          </p:spTgt>
                                        </p:tgtEl>
                                        <p:attrNameLst>
                                          <p:attrName>ppt_x</p:attrName>
                                        </p:attrNameLst>
                                      </p:cBhvr>
                                      <p:tavLst>
                                        <p:tav tm="0">
                                          <p:val>
                                            <p:strVal val="#ppt_x-.1"/>
                                          </p:val>
                                        </p:tav>
                                        <p:tav tm="100000">
                                          <p:val>
                                            <p:strVal val="#ppt_x"/>
                                          </p:val>
                                        </p:tav>
                                      </p:tavLst>
                                    </p:anim>
                                    <p:anim calcmode="lin" valueType="num">
                                      <p:cBhvr>
                                        <p:cTn id="22" dur="1000" fill="hold"/>
                                        <p:tgtEl>
                                          <p:spTgt spid="16077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40" presetClass="entr" presetSubtype="0" fill="hold" grpId="0" nodeType="clickEffect">
                                  <p:stCondLst>
                                    <p:cond delay="0"/>
                                  </p:stCondLst>
                                  <p:iterate type="lt">
                                    <p:tmPct val="10000"/>
                                  </p:iterate>
                                  <p:childTnLst>
                                    <p:set>
                                      <p:cBhvr>
                                        <p:cTn id="26" dur="1" fill="hold">
                                          <p:stCondLst>
                                            <p:cond delay="0"/>
                                          </p:stCondLst>
                                        </p:cTn>
                                        <p:tgtEl>
                                          <p:spTgt spid="160771">
                                            <p:txEl>
                                              <p:pRg st="5" end="5"/>
                                            </p:txEl>
                                          </p:spTgt>
                                        </p:tgtEl>
                                        <p:attrNameLst>
                                          <p:attrName>style.visibility</p:attrName>
                                        </p:attrNameLst>
                                      </p:cBhvr>
                                      <p:to>
                                        <p:strVal val="visible"/>
                                      </p:to>
                                    </p:set>
                                    <p:animEffect transition="in" filter="fade">
                                      <p:cBhvr>
                                        <p:cTn id="27" dur="1000"/>
                                        <p:tgtEl>
                                          <p:spTgt spid="160771">
                                            <p:txEl>
                                              <p:pRg st="5" end="5"/>
                                            </p:txEl>
                                          </p:spTgt>
                                        </p:tgtEl>
                                      </p:cBhvr>
                                    </p:animEffect>
                                    <p:anim calcmode="lin" valueType="num">
                                      <p:cBhvr>
                                        <p:cTn id="28" dur="1000" fill="hold"/>
                                        <p:tgtEl>
                                          <p:spTgt spid="160771">
                                            <p:txEl>
                                              <p:pRg st="5" end="5"/>
                                            </p:txEl>
                                          </p:spTgt>
                                        </p:tgtEl>
                                        <p:attrNameLst>
                                          <p:attrName>ppt_x</p:attrName>
                                        </p:attrNameLst>
                                      </p:cBhvr>
                                      <p:tavLst>
                                        <p:tav tm="0">
                                          <p:val>
                                            <p:strVal val="#ppt_x-.1"/>
                                          </p:val>
                                        </p:tav>
                                        <p:tav tm="100000">
                                          <p:val>
                                            <p:strVal val="#ppt_x"/>
                                          </p:val>
                                        </p:tav>
                                      </p:tavLst>
                                    </p:anim>
                                    <p:anim calcmode="lin" valueType="num">
                                      <p:cBhvr>
                                        <p:cTn id="29" dur="1000" fill="hold"/>
                                        <p:tgtEl>
                                          <p:spTgt spid="160771">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40" presetClass="entr" presetSubtype="0" fill="hold" grpId="0" nodeType="clickEffect">
                                  <p:stCondLst>
                                    <p:cond delay="0"/>
                                  </p:stCondLst>
                                  <p:iterate type="lt">
                                    <p:tmPct val="10000"/>
                                  </p:iterate>
                                  <p:childTnLst>
                                    <p:set>
                                      <p:cBhvr>
                                        <p:cTn id="33" dur="1" fill="hold">
                                          <p:stCondLst>
                                            <p:cond delay="0"/>
                                          </p:stCondLst>
                                        </p:cTn>
                                        <p:tgtEl>
                                          <p:spTgt spid="160771">
                                            <p:txEl>
                                              <p:pRg st="7" end="7"/>
                                            </p:txEl>
                                          </p:spTgt>
                                        </p:tgtEl>
                                        <p:attrNameLst>
                                          <p:attrName>style.visibility</p:attrName>
                                        </p:attrNameLst>
                                      </p:cBhvr>
                                      <p:to>
                                        <p:strVal val="visible"/>
                                      </p:to>
                                    </p:set>
                                    <p:animEffect transition="in" filter="fade">
                                      <p:cBhvr>
                                        <p:cTn id="34" dur="1000"/>
                                        <p:tgtEl>
                                          <p:spTgt spid="160771">
                                            <p:txEl>
                                              <p:pRg st="7" end="7"/>
                                            </p:txEl>
                                          </p:spTgt>
                                        </p:tgtEl>
                                      </p:cBhvr>
                                    </p:animEffect>
                                    <p:anim calcmode="lin" valueType="num">
                                      <p:cBhvr>
                                        <p:cTn id="35" dur="1000" fill="hold"/>
                                        <p:tgtEl>
                                          <p:spTgt spid="160771">
                                            <p:txEl>
                                              <p:pRg st="7" end="7"/>
                                            </p:txEl>
                                          </p:spTgt>
                                        </p:tgtEl>
                                        <p:attrNameLst>
                                          <p:attrName>ppt_x</p:attrName>
                                        </p:attrNameLst>
                                      </p:cBhvr>
                                      <p:tavLst>
                                        <p:tav tm="0">
                                          <p:val>
                                            <p:strVal val="#ppt_x-.1"/>
                                          </p:val>
                                        </p:tav>
                                        <p:tav tm="100000">
                                          <p:val>
                                            <p:strVal val="#ppt_x"/>
                                          </p:val>
                                        </p:tav>
                                      </p:tavLst>
                                    </p:anim>
                                    <p:anim calcmode="lin" valueType="num">
                                      <p:cBhvr>
                                        <p:cTn id="36" dur="1000" fill="hold"/>
                                        <p:tgtEl>
                                          <p:spTgt spid="160771">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770" grpId="0"/>
      <p:bldP spid="160771" grpId="0" build="p"/>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a:xfrm>
            <a:off x="228600" y="228600"/>
            <a:ext cx="8763000" cy="685800"/>
          </a:xfrm>
          <a:ln w="28575">
            <a:solidFill>
              <a:schemeClr val="tx1"/>
            </a:solidFill>
            <a:miter lim="800000"/>
            <a:headEnd/>
            <a:tailEnd/>
          </a:ln>
        </p:spPr>
        <p:txBody>
          <a:bodyPr rtlCol="0">
            <a:normAutofit fontScale="90000"/>
          </a:bodyPr>
          <a:lstStyle/>
          <a:p>
            <a:pPr fontAlgn="auto">
              <a:spcAft>
                <a:spcPts val="0"/>
              </a:spcAft>
              <a:defRPr/>
            </a:pPr>
            <a:r>
              <a:rPr lang="en-US" dirty="0"/>
              <a:t>Process Design for a Lifelong Learning Resource </a:t>
            </a:r>
            <a:r>
              <a:rPr lang="en-US" dirty="0" smtClean="0"/>
              <a:t>System</a:t>
            </a:r>
            <a:endParaRPr lang="en-US" dirty="0"/>
          </a:p>
        </p:txBody>
      </p:sp>
      <p:sp>
        <p:nvSpPr>
          <p:cNvPr id="2" name="Slide Number Placeholder 1"/>
          <p:cNvSpPr>
            <a:spLocks noGrp="1"/>
          </p:cNvSpPr>
          <p:nvPr>
            <p:ph type="sldNum" sz="quarter" idx="12"/>
          </p:nvPr>
        </p:nvSpPr>
        <p:spPr/>
        <p:txBody>
          <a:bodyPr/>
          <a:lstStyle/>
          <a:p>
            <a:pPr>
              <a:defRPr/>
            </a:pPr>
            <a:fld id="{7ABE71DB-36C8-45BB-8C80-B1B0E412EA26}" type="slidenum">
              <a:rPr lang="en-US" smtClean="0"/>
              <a:pPr>
                <a:defRPr/>
              </a:pPr>
              <a:t>46</a:t>
            </a:fld>
            <a:endParaRPr lang="en-US"/>
          </a:p>
        </p:txBody>
      </p:sp>
      <p:sp>
        <p:nvSpPr>
          <p:cNvPr id="161795" name="Rectangle 3"/>
          <p:cNvSpPr>
            <a:spLocks noGrp="1" noChangeArrowheads="1"/>
          </p:cNvSpPr>
          <p:nvPr>
            <p:ph sz="quarter" idx="1"/>
          </p:nvPr>
        </p:nvSpPr>
        <p:spPr>
          <a:xfrm>
            <a:off x="301752" y="1905000"/>
            <a:ext cx="8503920" cy="4194048"/>
          </a:xfrm>
        </p:spPr>
        <p:txBody>
          <a:bodyPr>
            <a:normAutofit/>
          </a:bodyPr>
          <a:lstStyle/>
          <a:p>
            <a:pPr marL="609600" indent="-609600" fontAlgn="auto">
              <a:lnSpc>
                <a:spcPct val="80000"/>
              </a:lnSpc>
              <a:spcAft>
                <a:spcPts val="0"/>
              </a:spcAft>
              <a:buClr>
                <a:schemeClr val="accent5"/>
              </a:buClr>
              <a:buFontTx/>
              <a:buNone/>
              <a:defRPr/>
            </a:pPr>
            <a:r>
              <a:rPr lang="en-US" sz="2400" i="1" dirty="0"/>
              <a:t>The model proposes that the process of lifelong learning consists of individuals engaging in a series or spirals of learning projects involving these elements</a:t>
            </a:r>
            <a:r>
              <a:rPr lang="en-US" sz="2400" dirty="0" smtClean="0"/>
              <a:t>:</a:t>
            </a:r>
            <a:endParaRPr lang="en-US" sz="2400" dirty="0"/>
          </a:p>
          <a:p>
            <a:pPr marL="609600" indent="-609600" fontAlgn="auto">
              <a:lnSpc>
                <a:spcPct val="80000"/>
              </a:lnSpc>
              <a:spcAft>
                <a:spcPts val="0"/>
              </a:spcAft>
              <a:buClr>
                <a:schemeClr val="accent5"/>
              </a:buClr>
              <a:buFontTx/>
              <a:buNone/>
              <a:defRPr/>
            </a:pPr>
            <a:endParaRPr lang="en-US" sz="1600" dirty="0"/>
          </a:p>
          <a:p>
            <a:pPr marL="883920" lvl="1" indent="-609600">
              <a:lnSpc>
                <a:spcPct val="80000"/>
              </a:lnSpc>
              <a:buClr>
                <a:schemeClr val="accent5"/>
              </a:buClr>
              <a:buFontTx/>
              <a:buAutoNum type="arabicPeriod"/>
              <a:defRPr/>
            </a:pPr>
            <a:r>
              <a:rPr lang="en-US" sz="2400" dirty="0">
                <a:solidFill>
                  <a:schemeClr val="tx1"/>
                </a:solidFill>
              </a:rPr>
              <a:t>A broadening and deepening of the skills of self-directed </a:t>
            </a:r>
            <a:r>
              <a:rPr lang="en-US" sz="2400" dirty="0" smtClean="0">
                <a:solidFill>
                  <a:schemeClr val="tx1"/>
                </a:solidFill>
              </a:rPr>
              <a:t>inquiry</a:t>
            </a:r>
          </a:p>
          <a:p>
            <a:pPr marL="883920" lvl="1" indent="-609600">
              <a:lnSpc>
                <a:spcPct val="80000"/>
              </a:lnSpc>
              <a:buClr>
                <a:schemeClr val="accent5"/>
              </a:buClr>
              <a:buFontTx/>
              <a:buAutoNum type="arabicPeriod"/>
              <a:defRPr/>
            </a:pPr>
            <a:endParaRPr lang="en-US" sz="1200" dirty="0" smtClean="0">
              <a:solidFill>
                <a:schemeClr val="tx1"/>
              </a:solidFill>
            </a:endParaRPr>
          </a:p>
          <a:p>
            <a:pPr marL="883920" lvl="1" indent="-609600">
              <a:lnSpc>
                <a:spcPct val="80000"/>
              </a:lnSpc>
              <a:buClr>
                <a:schemeClr val="accent5"/>
              </a:buClr>
              <a:buFontTx/>
              <a:buAutoNum type="arabicPeriod"/>
              <a:defRPr/>
            </a:pPr>
            <a:r>
              <a:rPr lang="en-US" sz="2400" dirty="0" smtClean="0">
                <a:solidFill>
                  <a:schemeClr val="tx1"/>
                </a:solidFill>
              </a:rPr>
              <a:t>The </a:t>
            </a:r>
            <a:r>
              <a:rPr lang="en-US" sz="2400" dirty="0">
                <a:solidFill>
                  <a:schemeClr val="tx1"/>
                </a:solidFill>
              </a:rPr>
              <a:t>diagnosis of learning or competency development </a:t>
            </a:r>
            <a:r>
              <a:rPr lang="en-US" sz="2400" dirty="0" smtClean="0">
                <a:solidFill>
                  <a:schemeClr val="tx1"/>
                </a:solidFill>
              </a:rPr>
              <a:t>needs</a:t>
            </a:r>
          </a:p>
          <a:p>
            <a:pPr marL="883920" lvl="1" indent="-609600">
              <a:lnSpc>
                <a:spcPct val="80000"/>
              </a:lnSpc>
              <a:buClr>
                <a:schemeClr val="accent5"/>
              </a:buClr>
              <a:buFontTx/>
              <a:buAutoNum type="arabicPeriod"/>
              <a:defRPr/>
            </a:pPr>
            <a:endParaRPr lang="en-US" sz="1200" dirty="0" smtClean="0">
              <a:solidFill>
                <a:schemeClr val="tx1"/>
              </a:solidFill>
            </a:endParaRPr>
          </a:p>
          <a:p>
            <a:pPr marL="883920" lvl="1" indent="-609600">
              <a:lnSpc>
                <a:spcPct val="80000"/>
              </a:lnSpc>
              <a:buClr>
                <a:schemeClr val="accent5"/>
              </a:buClr>
              <a:buFontTx/>
              <a:buAutoNum type="arabicPeriod"/>
              <a:defRPr/>
            </a:pPr>
            <a:r>
              <a:rPr lang="en-US" sz="2400" dirty="0" smtClean="0">
                <a:solidFill>
                  <a:schemeClr val="tx1"/>
                </a:solidFill>
              </a:rPr>
              <a:t>Translation </a:t>
            </a:r>
            <a:r>
              <a:rPr lang="en-US" sz="2400" dirty="0">
                <a:solidFill>
                  <a:schemeClr val="tx1"/>
                </a:solidFill>
              </a:rPr>
              <a:t>of these needs into learning objectives</a:t>
            </a:r>
          </a:p>
          <a:p>
            <a:pPr marL="609600" indent="-609600" fontAlgn="auto">
              <a:lnSpc>
                <a:spcPct val="80000"/>
              </a:lnSpc>
              <a:spcAft>
                <a:spcPts val="0"/>
              </a:spcAft>
              <a:buClr>
                <a:schemeClr val="accent5"/>
              </a:buClr>
              <a:buFontTx/>
              <a:buAutoNum type="arabicPeriod"/>
              <a:defRPr/>
            </a:pPr>
            <a:endParaRPr lang="en-US" sz="2400" dirty="0"/>
          </a:p>
        </p:txBody>
      </p:sp>
    </p:spTree>
    <p:extLst>
      <p:ext uri="{BB962C8B-B14F-4D97-AF65-F5344CB8AC3E}">
        <p14:creationId xmlns:p14="http://schemas.microsoft.com/office/powerpoint/2010/main" val="8010211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161794">
                                            <p:txEl>
                                              <p:charRg st="4294967295" end="4294967295"/>
                                            </p:txEl>
                                          </p:spTgt>
                                        </p:tgtEl>
                                        <p:attrNameLst>
                                          <p:attrName>style.visibility</p:attrName>
                                        </p:attrNameLst>
                                      </p:cBhvr>
                                      <p:to>
                                        <p:strVal val="visible"/>
                                      </p:to>
                                    </p:set>
                                    <p:anim calcmode="lin" valueType="num">
                                      <p:cBhvr>
                                        <p:cTn id="7" dur="500" fill="hold"/>
                                        <p:tgtEl>
                                          <p:spTgt spid="161794">
                                            <p:txEl>
                                              <p:charRg st="4294967295" end="4294967295"/>
                                            </p:txEl>
                                          </p:spTgt>
                                        </p:tgtEl>
                                        <p:attrNameLst>
                                          <p:attrName>ppt_w</p:attrName>
                                        </p:attrNameLst>
                                      </p:cBhvr>
                                      <p:tavLst>
                                        <p:tav tm="0">
                                          <p:val>
                                            <p:fltVal val="0"/>
                                          </p:val>
                                        </p:tav>
                                        <p:tav tm="100000">
                                          <p:val>
                                            <p:strVal val="#ppt_w"/>
                                          </p:val>
                                        </p:tav>
                                      </p:tavLst>
                                    </p:anim>
                                    <p:anim calcmode="lin" valueType="num">
                                      <p:cBhvr>
                                        <p:cTn id="8" dur="500" fill="hold"/>
                                        <p:tgtEl>
                                          <p:spTgt spid="161794">
                                            <p:txEl>
                                              <p:charRg st="4294967295" end="4294967295"/>
                                            </p:txEl>
                                          </p:spTgt>
                                        </p:tgtEl>
                                        <p:attrNameLst>
                                          <p:attrName>ppt_h</p:attrName>
                                        </p:attrNameLst>
                                      </p:cBhvr>
                                      <p:tavLst>
                                        <p:tav tm="0">
                                          <p:val>
                                            <p:fltVal val="0"/>
                                          </p:val>
                                        </p:tav>
                                        <p:tav tm="100000">
                                          <p:val>
                                            <p:strVal val="#ppt_h"/>
                                          </p:val>
                                        </p:tav>
                                      </p:tavLst>
                                    </p:anim>
                                    <p:anim calcmode="lin" valueType="num">
                                      <p:cBhvr>
                                        <p:cTn id="9" dur="500" fill="hold"/>
                                        <p:tgtEl>
                                          <p:spTgt spid="161794">
                                            <p:txEl>
                                              <p:charRg st="4294967295" end="4294967295"/>
                                            </p:txEl>
                                          </p:spTgt>
                                        </p:tgtEl>
                                        <p:attrNameLst>
                                          <p:attrName>style.rotation</p:attrName>
                                        </p:attrNameLst>
                                      </p:cBhvr>
                                      <p:tavLst>
                                        <p:tav tm="0">
                                          <p:val>
                                            <p:fltVal val="360"/>
                                          </p:val>
                                        </p:tav>
                                        <p:tav tm="100000">
                                          <p:val>
                                            <p:fltVal val="0"/>
                                          </p:val>
                                        </p:tav>
                                      </p:tavLst>
                                    </p:anim>
                                    <p:animEffect transition="in" filter="fade">
                                      <p:cBhvr>
                                        <p:cTn id="10" dur="500"/>
                                        <p:tgtEl>
                                          <p:spTgt spid="161794">
                                            <p:txEl>
                                              <p:charRg st="4294967295" end="4294967295"/>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9" presetClass="entr" presetSubtype="0" decel="100000" fill="hold" grpId="0" nodeType="clickEffect">
                                  <p:stCondLst>
                                    <p:cond delay="0"/>
                                  </p:stCondLst>
                                  <p:iterate type="lt">
                                    <p:tmPct val="10000"/>
                                  </p:iterate>
                                  <p:childTnLst>
                                    <p:set>
                                      <p:cBhvr>
                                        <p:cTn id="14" dur="1" fill="hold">
                                          <p:stCondLst>
                                            <p:cond delay="0"/>
                                          </p:stCondLst>
                                        </p:cTn>
                                        <p:tgtEl>
                                          <p:spTgt spid="161795">
                                            <p:txEl>
                                              <p:pRg st="0" end="0"/>
                                            </p:txEl>
                                          </p:spTgt>
                                        </p:tgtEl>
                                        <p:attrNameLst>
                                          <p:attrName>style.visibility</p:attrName>
                                        </p:attrNameLst>
                                      </p:cBhvr>
                                      <p:to>
                                        <p:strVal val="visible"/>
                                      </p:to>
                                    </p:set>
                                    <p:anim calcmode="lin" valueType="num">
                                      <p:cBhvr>
                                        <p:cTn id="15" dur="500" fill="hold"/>
                                        <p:tgtEl>
                                          <p:spTgt spid="161795">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161795">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161795">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161795">
                                            <p:txEl>
                                              <p:pRg st="0" end="0"/>
                                            </p:txEl>
                                          </p:spTgt>
                                        </p:tgtEl>
                                      </p:cBhvr>
                                    </p:animEffect>
                                  </p:childTnLst>
                                </p:cTn>
                              </p:par>
                              <p:par>
                                <p:cTn id="19" presetID="49" presetClass="entr" presetSubtype="0" decel="100000" fill="hold" grpId="0" nodeType="withEffect">
                                  <p:stCondLst>
                                    <p:cond delay="0"/>
                                  </p:stCondLst>
                                  <p:iterate type="lt">
                                    <p:tmPct val="10000"/>
                                  </p:iterate>
                                  <p:childTnLst>
                                    <p:set>
                                      <p:cBhvr>
                                        <p:cTn id="20" dur="1" fill="hold">
                                          <p:stCondLst>
                                            <p:cond delay="0"/>
                                          </p:stCondLst>
                                        </p:cTn>
                                        <p:tgtEl>
                                          <p:spTgt spid="161795">
                                            <p:txEl>
                                              <p:pRg st="2" end="2"/>
                                            </p:txEl>
                                          </p:spTgt>
                                        </p:tgtEl>
                                        <p:attrNameLst>
                                          <p:attrName>style.visibility</p:attrName>
                                        </p:attrNameLst>
                                      </p:cBhvr>
                                      <p:to>
                                        <p:strVal val="visible"/>
                                      </p:to>
                                    </p:set>
                                    <p:anim calcmode="lin" valueType="num">
                                      <p:cBhvr>
                                        <p:cTn id="21" dur="500" fill="hold"/>
                                        <p:tgtEl>
                                          <p:spTgt spid="16179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161795">
                                            <p:txEl>
                                              <p:pRg st="2" end="2"/>
                                            </p:txEl>
                                          </p:spTgt>
                                        </p:tgtEl>
                                        <p:attrNameLst>
                                          <p:attrName>ppt_h</p:attrName>
                                        </p:attrNameLst>
                                      </p:cBhvr>
                                      <p:tavLst>
                                        <p:tav tm="0">
                                          <p:val>
                                            <p:fltVal val="0"/>
                                          </p:val>
                                        </p:tav>
                                        <p:tav tm="100000">
                                          <p:val>
                                            <p:strVal val="#ppt_h"/>
                                          </p:val>
                                        </p:tav>
                                      </p:tavLst>
                                    </p:anim>
                                    <p:anim calcmode="lin" valueType="num">
                                      <p:cBhvr>
                                        <p:cTn id="23" dur="500" fill="hold"/>
                                        <p:tgtEl>
                                          <p:spTgt spid="161795">
                                            <p:txEl>
                                              <p:pRg st="2" end="2"/>
                                            </p:txEl>
                                          </p:spTgt>
                                        </p:tgtEl>
                                        <p:attrNameLst>
                                          <p:attrName>style.rotation</p:attrName>
                                        </p:attrNameLst>
                                      </p:cBhvr>
                                      <p:tavLst>
                                        <p:tav tm="0">
                                          <p:val>
                                            <p:fltVal val="360"/>
                                          </p:val>
                                        </p:tav>
                                        <p:tav tm="100000">
                                          <p:val>
                                            <p:fltVal val="0"/>
                                          </p:val>
                                        </p:tav>
                                      </p:tavLst>
                                    </p:anim>
                                    <p:animEffect transition="in" filter="fade">
                                      <p:cBhvr>
                                        <p:cTn id="24" dur="500"/>
                                        <p:tgtEl>
                                          <p:spTgt spid="161795">
                                            <p:txEl>
                                              <p:pRg st="2" end="2"/>
                                            </p:txEl>
                                          </p:spTgt>
                                        </p:tgtEl>
                                      </p:cBhvr>
                                    </p:animEffect>
                                  </p:childTnLst>
                                </p:cTn>
                              </p:par>
                              <p:par>
                                <p:cTn id="25" presetID="49" presetClass="entr" presetSubtype="0" decel="100000" fill="hold" grpId="0" nodeType="withEffect">
                                  <p:stCondLst>
                                    <p:cond delay="0"/>
                                  </p:stCondLst>
                                  <p:iterate type="lt">
                                    <p:tmPct val="10000"/>
                                  </p:iterate>
                                  <p:childTnLst>
                                    <p:set>
                                      <p:cBhvr>
                                        <p:cTn id="26" dur="1" fill="hold">
                                          <p:stCondLst>
                                            <p:cond delay="0"/>
                                          </p:stCondLst>
                                        </p:cTn>
                                        <p:tgtEl>
                                          <p:spTgt spid="161795">
                                            <p:txEl>
                                              <p:pRg st="4" end="4"/>
                                            </p:txEl>
                                          </p:spTgt>
                                        </p:tgtEl>
                                        <p:attrNameLst>
                                          <p:attrName>style.visibility</p:attrName>
                                        </p:attrNameLst>
                                      </p:cBhvr>
                                      <p:to>
                                        <p:strVal val="visible"/>
                                      </p:to>
                                    </p:set>
                                    <p:anim calcmode="lin" valueType="num">
                                      <p:cBhvr>
                                        <p:cTn id="27" dur="500" fill="hold"/>
                                        <p:tgtEl>
                                          <p:spTgt spid="161795">
                                            <p:txEl>
                                              <p:pRg st="4" end="4"/>
                                            </p:txEl>
                                          </p:spTgt>
                                        </p:tgtEl>
                                        <p:attrNameLst>
                                          <p:attrName>ppt_w</p:attrName>
                                        </p:attrNameLst>
                                      </p:cBhvr>
                                      <p:tavLst>
                                        <p:tav tm="0">
                                          <p:val>
                                            <p:fltVal val="0"/>
                                          </p:val>
                                        </p:tav>
                                        <p:tav tm="100000">
                                          <p:val>
                                            <p:strVal val="#ppt_w"/>
                                          </p:val>
                                        </p:tav>
                                      </p:tavLst>
                                    </p:anim>
                                    <p:anim calcmode="lin" valueType="num">
                                      <p:cBhvr>
                                        <p:cTn id="28" dur="500" fill="hold"/>
                                        <p:tgtEl>
                                          <p:spTgt spid="161795">
                                            <p:txEl>
                                              <p:pRg st="4" end="4"/>
                                            </p:txEl>
                                          </p:spTgt>
                                        </p:tgtEl>
                                        <p:attrNameLst>
                                          <p:attrName>ppt_h</p:attrName>
                                        </p:attrNameLst>
                                      </p:cBhvr>
                                      <p:tavLst>
                                        <p:tav tm="0">
                                          <p:val>
                                            <p:fltVal val="0"/>
                                          </p:val>
                                        </p:tav>
                                        <p:tav tm="100000">
                                          <p:val>
                                            <p:strVal val="#ppt_h"/>
                                          </p:val>
                                        </p:tav>
                                      </p:tavLst>
                                    </p:anim>
                                    <p:anim calcmode="lin" valueType="num">
                                      <p:cBhvr>
                                        <p:cTn id="29" dur="500" fill="hold"/>
                                        <p:tgtEl>
                                          <p:spTgt spid="161795">
                                            <p:txEl>
                                              <p:pRg st="4" end="4"/>
                                            </p:txEl>
                                          </p:spTgt>
                                        </p:tgtEl>
                                        <p:attrNameLst>
                                          <p:attrName>style.rotation</p:attrName>
                                        </p:attrNameLst>
                                      </p:cBhvr>
                                      <p:tavLst>
                                        <p:tav tm="0">
                                          <p:val>
                                            <p:fltVal val="360"/>
                                          </p:val>
                                        </p:tav>
                                        <p:tav tm="100000">
                                          <p:val>
                                            <p:fltVal val="0"/>
                                          </p:val>
                                        </p:tav>
                                      </p:tavLst>
                                    </p:anim>
                                    <p:animEffect transition="in" filter="fade">
                                      <p:cBhvr>
                                        <p:cTn id="30" dur="500"/>
                                        <p:tgtEl>
                                          <p:spTgt spid="161795">
                                            <p:txEl>
                                              <p:pRg st="4" end="4"/>
                                            </p:txEl>
                                          </p:spTgt>
                                        </p:tgtEl>
                                      </p:cBhvr>
                                    </p:animEffect>
                                  </p:childTnLst>
                                </p:cTn>
                              </p:par>
                              <p:par>
                                <p:cTn id="31" presetID="49" presetClass="entr" presetSubtype="0" decel="100000" fill="hold" grpId="0" nodeType="withEffect">
                                  <p:stCondLst>
                                    <p:cond delay="0"/>
                                  </p:stCondLst>
                                  <p:iterate type="lt">
                                    <p:tmPct val="10000"/>
                                  </p:iterate>
                                  <p:childTnLst>
                                    <p:set>
                                      <p:cBhvr>
                                        <p:cTn id="32" dur="1" fill="hold">
                                          <p:stCondLst>
                                            <p:cond delay="0"/>
                                          </p:stCondLst>
                                        </p:cTn>
                                        <p:tgtEl>
                                          <p:spTgt spid="161795">
                                            <p:txEl>
                                              <p:pRg st="6" end="6"/>
                                            </p:txEl>
                                          </p:spTgt>
                                        </p:tgtEl>
                                        <p:attrNameLst>
                                          <p:attrName>style.visibility</p:attrName>
                                        </p:attrNameLst>
                                      </p:cBhvr>
                                      <p:to>
                                        <p:strVal val="visible"/>
                                      </p:to>
                                    </p:set>
                                    <p:anim calcmode="lin" valueType="num">
                                      <p:cBhvr>
                                        <p:cTn id="33" dur="500" fill="hold"/>
                                        <p:tgtEl>
                                          <p:spTgt spid="161795">
                                            <p:txEl>
                                              <p:pRg st="6" end="6"/>
                                            </p:txEl>
                                          </p:spTgt>
                                        </p:tgtEl>
                                        <p:attrNameLst>
                                          <p:attrName>ppt_w</p:attrName>
                                        </p:attrNameLst>
                                      </p:cBhvr>
                                      <p:tavLst>
                                        <p:tav tm="0">
                                          <p:val>
                                            <p:fltVal val="0"/>
                                          </p:val>
                                        </p:tav>
                                        <p:tav tm="100000">
                                          <p:val>
                                            <p:strVal val="#ppt_w"/>
                                          </p:val>
                                        </p:tav>
                                      </p:tavLst>
                                    </p:anim>
                                    <p:anim calcmode="lin" valueType="num">
                                      <p:cBhvr>
                                        <p:cTn id="34" dur="500" fill="hold"/>
                                        <p:tgtEl>
                                          <p:spTgt spid="161795">
                                            <p:txEl>
                                              <p:pRg st="6" end="6"/>
                                            </p:txEl>
                                          </p:spTgt>
                                        </p:tgtEl>
                                        <p:attrNameLst>
                                          <p:attrName>ppt_h</p:attrName>
                                        </p:attrNameLst>
                                      </p:cBhvr>
                                      <p:tavLst>
                                        <p:tav tm="0">
                                          <p:val>
                                            <p:fltVal val="0"/>
                                          </p:val>
                                        </p:tav>
                                        <p:tav tm="100000">
                                          <p:val>
                                            <p:strVal val="#ppt_h"/>
                                          </p:val>
                                        </p:tav>
                                      </p:tavLst>
                                    </p:anim>
                                    <p:anim calcmode="lin" valueType="num">
                                      <p:cBhvr>
                                        <p:cTn id="35" dur="500" fill="hold"/>
                                        <p:tgtEl>
                                          <p:spTgt spid="161795">
                                            <p:txEl>
                                              <p:pRg st="6" end="6"/>
                                            </p:txEl>
                                          </p:spTgt>
                                        </p:tgtEl>
                                        <p:attrNameLst>
                                          <p:attrName>style.rotation</p:attrName>
                                        </p:attrNameLst>
                                      </p:cBhvr>
                                      <p:tavLst>
                                        <p:tav tm="0">
                                          <p:val>
                                            <p:fltVal val="360"/>
                                          </p:val>
                                        </p:tav>
                                        <p:tav tm="100000">
                                          <p:val>
                                            <p:fltVal val="0"/>
                                          </p:val>
                                        </p:tav>
                                      </p:tavLst>
                                    </p:anim>
                                    <p:animEffect transition="in" filter="fade">
                                      <p:cBhvr>
                                        <p:cTn id="36" dur="500"/>
                                        <p:tgtEl>
                                          <p:spTgt spid="16179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794" grpId="0"/>
      <p:bldP spid="161795"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a:xfrm>
            <a:off x="228600" y="228600"/>
            <a:ext cx="8763000" cy="609600"/>
          </a:xfrm>
          <a:ln w="28575">
            <a:solidFill>
              <a:schemeClr val="tx1"/>
            </a:solidFill>
            <a:miter lim="800000"/>
            <a:headEnd/>
            <a:tailEnd/>
          </a:ln>
        </p:spPr>
        <p:txBody>
          <a:bodyPr rtlCol="0">
            <a:normAutofit fontScale="90000"/>
          </a:bodyPr>
          <a:lstStyle/>
          <a:p>
            <a:pPr fontAlgn="auto">
              <a:spcAft>
                <a:spcPts val="0"/>
              </a:spcAft>
              <a:defRPr/>
            </a:pPr>
            <a:r>
              <a:rPr lang="en-US" dirty="0"/>
              <a:t>Process Design for a Lifelong Learning Resource System</a:t>
            </a:r>
          </a:p>
        </p:txBody>
      </p:sp>
      <p:sp>
        <p:nvSpPr>
          <p:cNvPr id="2" name="Slide Number Placeholder 1"/>
          <p:cNvSpPr>
            <a:spLocks noGrp="1"/>
          </p:cNvSpPr>
          <p:nvPr>
            <p:ph type="sldNum" sz="quarter" idx="12"/>
          </p:nvPr>
        </p:nvSpPr>
        <p:spPr/>
        <p:txBody>
          <a:bodyPr/>
          <a:lstStyle/>
          <a:p>
            <a:pPr>
              <a:defRPr/>
            </a:pPr>
            <a:fld id="{7ABE71DB-36C8-45BB-8C80-B1B0E412EA26}" type="slidenum">
              <a:rPr lang="en-US" smtClean="0"/>
              <a:pPr>
                <a:defRPr/>
              </a:pPr>
              <a:t>47</a:t>
            </a:fld>
            <a:endParaRPr lang="en-US"/>
          </a:p>
        </p:txBody>
      </p:sp>
      <p:sp>
        <p:nvSpPr>
          <p:cNvPr id="168963" name="Rectangle 3"/>
          <p:cNvSpPr>
            <a:spLocks noGrp="1" noChangeArrowheads="1"/>
          </p:cNvSpPr>
          <p:nvPr>
            <p:ph sz="quarter" idx="1"/>
          </p:nvPr>
        </p:nvSpPr>
        <p:spPr/>
        <p:txBody>
          <a:bodyPr/>
          <a:lstStyle/>
          <a:p>
            <a:pPr marL="609600" indent="-609600" fontAlgn="auto">
              <a:spcAft>
                <a:spcPts val="0"/>
              </a:spcAft>
              <a:buClr>
                <a:schemeClr val="accent5"/>
              </a:buClr>
              <a:buFontTx/>
              <a:buAutoNum type="arabicPeriod" startAt="4"/>
              <a:defRPr/>
            </a:pPr>
            <a:r>
              <a:rPr lang="en-US" sz="2400" dirty="0">
                <a:latin typeface="Arial" charset="0"/>
              </a:rPr>
              <a:t>Identification of human and material resources for accomplishing these objectives</a:t>
            </a:r>
            <a:endParaRPr lang="en-US" sz="1200" dirty="0">
              <a:latin typeface="Arial" charset="0"/>
            </a:endParaRPr>
          </a:p>
          <a:p>
            <a:pPr marL="609600" indent="-609600" fontAlgn="auto">
              <a:spcAft>
                <a:spcPts val="0"/>
              </a:spcAft>
              <a:buClr>
                <a:schemeClr val="accent5"/>
              </a:buClr>
              <a:buFontTx/>
              <a:buAutoNum type="arabicPeriod" startAt="4"/>
              <a:defRPr/>
            </a:pPr>
            <a:endParaRPr lang="en-US" sz="1200" dirty="0">
              <a:latin typeface="Arial" charset="0"/>
            </a:endParaRPr>
          </a:p>
          <a:p>
            <a:pPr marL="609600" indent="-609600" fontAlgn="auto">
              <a:spcAft>
                <a:spcPts val="0"/>
              </a:spcAft>
              <a:buClr>
                <a:schemeClr val="accent5"/>
              </a:buClr>
              <a:buFontTx/>
              <a:buAutoNum type="arabicPeriod" startAt="4"/>
              <a:defRPr/>
            </a:pPr>
            <a:r>
              <a:rPr lang="en-US" sz="2400" dirty="0">
                <a:latin typeface="Arial" charset="0"/>
              </a:rPr>
              <a:t>Design of a plan of strategies for using the resources for accomplishing these objectives effectively and efficiently</a:t>
            </a:r>
          </a:p>
          <a:p>
            <a:pPr marL="609600" indent="-609600" fontAlgn="auto">
              <a:spcAft>
                <a:spcPts val="0"/>
              </a:spcAft>
              <a:buClr>
                <a:schemeClr val="accent5"/>
              </a:buClr>
              <a:buFontTx/>
              <a:buAutoNum type="arabicPeriod" startAt="4"/>
              <a:defRPr/>
            </a:pPr>
            <a:endParaRPr lang="en-US" sz="1200" dirty="0">
              <a:latin typeface="Arial" charset="0"/>
            </a:endParaRPr>
          </a:p>
          <a:p>
            <a:pPr marL="609600" indent="-609600" fontAlgn="auto">
              <a:spcAft>
                <a:spcPts val="0"/>
              </a:spcAft>
              <a:buClr>
                <a:schemeClr val="accent5"/>
              </a:buClr>
              <a:buFontTx/>
              <a:buAutoNum type="arabicPeriod" startAt="4"/>
              <a:defRPr/>
            </a:pPr>
            <a:r>
              <a:rPr lang="en-US" sz="2400" dirty="0">
                <a:latin typeface="Arial" charset="0"/>
              </a:rPr>
              <a:t>Executing the plan</a:t>
            </a:r>
          </a:p>
          <a:p>
            <a:pPr marL="609600" indent="-609600" fontAlgn="auto">
              <a:spcAft>
                <a:spcPts val="0"/>
              </a:spcAft>
              <a:buClr>
                <a:schemeClr val="accent5"/>
              </a:buClr>
              <a:buFontTx/>
              <a:buAutoNum type="arabicPeriod" startAt="4"/>
              <a:defRPr/>
            </a:pPr>
            <a:endParaRPr lang="en-US" sz="1200" dirty="0">
              <a:latin typeface="Arial" charset="0"/>
            </a:endParaRPr>
          </a:p>
          <a:p>
            <a:pPr marL="609600" indent="-609600" fontAlgn="auto">
              <a:spcAft>
                <a:spcPts val="0"/>
              </a:spcAft>
              <a:buClr>
                <a:schemeClr val="accent5"/>
              </a:buClr>
              <a:buFontTx/>
              <a:buAutoNum type="arabicPeriod" startAt="4"/>
              <a:defRPr/>
            </a:pPr>
            <a:r>
              <a:rPr lang="en-US" sz="2400" dirty="0">
                <a:latin typeface="Arial" charset="0"/>
              </a:rPr>
              <a:t>Evaluating the extent to which the objectives have been accomplished</a:t>
            </a:r>
          </a:p>
          <a:p>
            <a:pPr marL="609600" indent="-609600" fontAlgn="auto">
              <a:spcAft>
                <a:spcPts val="0"/>
              </a:spcAft>
              <a:buClr>
                <a:schemeClr val="accent5"/>
              </a:buClr>
              <a:buFontTx/>
              <a:buNone/>
              <a:defRPr/>
            </a:pPr>
            <a:endParaRPr lang="en-US" sz="2400" dirty="0"/>
          </a:p>
        </p:txBody>
      </p:sp>
    </p:spTree>
    <p:extLst>
      <p:ext uri="{BB962C8B-B14F-4D97-AF65-F5344CB8AC3E}">
        <p14:creationId xmlns:p14="http://schemas.microsoft.com/office/powerpoint/2010/main" val="274373868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a:ln w="28575">
            <a:solidFill>
              <a:schemeClr val="tx1"/>
            </a:solidFill>
            <a:miter lim="800000"/>
            <a:headEnd/>
            <a:tailEnd/>
          </a:ln>
        </p:spPr>
        <p:txBody>
          <a:bodyPr>
            <a:normAutofit/>
          </a:bodyPr>
          <a:lstStyle/>
          <a:p>
            <a:r>
              <a:rPr lang="en-US" smtClean="0">
                <a:cs typeface="Tunga" pitchFamily="34" charset="0"/>
              </a:rPr>
              <a:t>Skills of Self-Directed Learning</a:t>
            </a:r>
          </a:p>
        </p:txBody>
      </p:sp>
      <p:sp>
        <p:nvSpPr>
          <p:cNvPr id="2" name="Slide Number Placeholder 1"/>
          <p:cNvSpPr>
            <a:spLocks noGrp="1"/>
          </p:cNvSpPr>
          <p:nvPr>
            <p:ph type="sldNum" sz="quarter" idx="12"/>
          </p:nvPr>
        </p:nvSpPr>
        <p:spPr/>
        <p:txBody>
          <a:bodyPr/>
          <a:lstStyle/>
          <a:p>
            <a:pPr>
              <a:defRPr/>
            </a:pPr>
            <a:fld id="{7ABE71DB-36C8-45BB-8C80-B1B0E412EA26}" type="slidenum">
              <a:rPr lang="en-US" smtClean="0"/>
              <a:pPr>
                <a:defRPr/>
              </a:pPr>
              <a:t>48</a:t>
            </a:fld>
            <a:endParaRPr lang="en-US"/>
          </a:p>
        </p:txBody>
      </p:sp>
      <p:sp>
        <p:nvSpPr>
          <p:cNvPr id="162819" name="Rectangle 3"/>
          <p:cNvSpPr>
            <a:spLocks noGrp="1" noChangeArrowheads="1"/>
          </p:cNvSpPr>
          <p:nvPr>
            <p:ph sz="quarter" idx="1"/>
          </p:nvPr>
        </p:nvSpPr>
        <p:spPr/>
        <p:txBody>
          <a:bodyPr>
            <a:normAutofit/>
          </a:bodyPr>
          <a:lstStyle/>
          <a:p>
            <a:pPr marL="609600" indent="-609600" fontAlgn="auto">
              <a:lnSpc>
                <a:spcPct val="90000"/>
              </a:lnSpc>
              <a:spcAft>
                <a:spcPts val="0"/>
              </a:spcAft>
              <a:buClr>
                <a:schemeClr val="accent5"/>
              </a:buClr>
              <a:buFontTx/>
              <a:buAutoNum type="arabicPeriod"/>
              <a:defRPr/>
            </a:pPr>
            <a:r>
              <a:rPr lang="en-US" sz="2400" dirty="0"/>
              <a:t>Ability to develop and be in touch with curiosities; ability to engage in divergent thinking – thinking out of the box</a:t>
            </a:r>
          </a:p>
          <a:p>
            <a:pPr marL="609600" indent="-609600" fontAlgn="auto">
              <a:lnSpc>
                <a:spcPct val="90000"/>
              </a:lnSpc>
              <a:spcAft>
                <a:spcPts val="0"/>
              </a:spcAft>
              <a:buClr>
                <a:schemeClr val="accent5"/>
              </a:buClr>
              <a:buFontTx/>
              <a:buAutoNum type="arabicPeriod"/>
              <a:defRPr/>
            </a:pPr>
            <a:endParaRPr lang="en-US" sz="1200" dirty="0"/>
          </a:p>
          <a:p>
            <a:pPr marL="609600" indent="-609600" fontAlgn="auto">
              <a:lnSpc>
                <a:spcPct val="90000"/>
              </a:lnSpc>
              <a:spcAft>
                <a:spcPts val="0"/>
              </a:spcAft>
              <a:buClr>
                <a:schemeClr val="accent5"/>
              </a:buClr>
              <a:buFontTx/>
              <a:buAutoNum type="arabicPeriod"/>
              <a:defRPr/>
            </a:pPr>
            <a:r>
              <a:rPr lang="en-US" sz="2400" dirty="0"/>
              <a:t>Ability to perceive one’s self objectively and accept feedback about one’s performance nondefensively</a:t>
            </a:r>
          </a:p>
          <a:p>
            <a:pPr marL="609600" indent="-609600" fontAlgn="auto">
              <a:lnSpc>
                <a:spcPct val="90000"/>
              </a:lnSpc>
              <a:spcAft>
                <a:spcPts val="0"/>
              </a:spcAft>
              <a:buClr>
                <a:schemeClr val="accent5"/>
              </a:buClr>
              <a:buFontTx/>
              <a:buAutoNum type="arabicPeriod"/>
              <a:defRPr/>
            </a:pPr>
            <a:endParaRPr lang="en-US" sz="1200" dirty="0"/>
          </a:p>
          <a:p>
            <a:pPr marL="609600" indent="-609600" fontAlgn="auto">
              <a:lnSpc>
                <a:spcPct val="90000"/>
              </a:lnSpc>
              <a:spcAft>
                <a:spcPts val="0"/>
              </a:spcAft>
              <a:buClr>
                <a:schemeClr val="accent5"/>
              </a:buClr>
              <a:buFontTx/>
              <a:buAutoNum type="arabicPeriod"/>
              <a:defRPr/>
            </a:pPr>
            <a:r>
              <a:rPr lang="en-US" sz="2400" dirty="0"/>
              <a:t>Ability to diagnose one’s learning needs in the light of models of competencies required for performing life roles</a:t>
            </a:r>
          </a:p>
          <a:p>
            <a:pPr marL="609600" indent="-609600" fontAlgn="auto">
              <a:lnSpc>
                <a:spcPct val="90000"/>
              </a:lnSpc>
              <a:spcAft>
                <a:spcPts val="0"/>
              </a:spcAft>
              <a:buClr>
                <a:schemeClr val="accent5"/>
              </a:buClr>
              <a:buFontTx/>
              <a:buAutoNum type="arabicPeriod"/>
              <a:defRPr/>
            </a:pPr>
            <a:endParaRPr lang="en-US" sz="1200" dirty="0"/>
          </a:p>
          <a:p>
            <a:pPr marL="609600" indent="-609600" fontAlgn="auto">
              <a:lnSpc>
                <a:spcPct val="90000"/>
              </a:lnSpc>
              <a:spcAft>
                <a:spcPts val="0"/>
              </a:spcAft>
              <a:buClr>
                <a:schemeClr val="accent5"/>
              </a:buClr>
              <a:buFontTx/>
              <a:buAutoNum type="arabicPeriod"/>
              <a:defRPr/>
            </a:pPr>
            <a:r>
              <a:rPr lang="en-US" sz="2400" dirty="0"/>
              <a:t>Ability to formulate learning objectives in terms that describe performance outcomes</a:t>
            </a:r>
          </a:p>
          <a:p>
            <a:pPr marL="609600" indent="-609600" fontAlgn="auto">
              <a:lnSpc>
                <a:spcPct val="90000"/>
              </a:lnSpc>
              <a:spcAft>
                <a:spcPts val="0"/>
              </a:spcAft>
              <a:buClr>
                <a:schemeClr val="accent5"/>
              </a:buClr>
              <a:buFontTx/>
              <a:buAutoNum type="arabicPeriod"/>
              <a:defRPr/>
            </a:pPr>
            <a:endParaRPr lang="en-US" sz="2400" dirty="0">
              <a:latin typeface="Arial" charset="0"/>
            </a:endParaRPr>
          </a:p>
        </p:txBody>
      </p:sp>
    </p:spTree>
    <p:extLst>
      <p:ext uri="{BB962C8B-B14F-4D97-AF65-F5344CB8AC3E}">
        <p14:creationId xmlns:p14="http://schemas.microsoft.com/office/powerpoint/2010/main" val="124776816"/>
      </p:ext>
    </p:extLst>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withEffect">
                                  <p:stCondLst>
                                    <p:cond delay="0"/>
                                  </p:stCondLst>
                                  <p:childTnLst>
                                    <p:set>
                                      <p:cBhvr>
                                        <p:cTn id="6" dur="1" fill="hold">
                                          <p:stCondLst>
                                            <p:cond delay="0"/>
                                          </p:stCondLst>
                                        </p:cTn>
                                        <p:tgtEl>
                                          <p:spTgt spid="162818">
                                            <p:txEl>
                                              <p:charRg st="4294967295" end="4294967295"/>
                                            </p:txEl>
                                          </p:spTgt>
                                        </p:tgtEl>
                                        <p:attrNameLst>
                                          <p:attrName>style.visibility</p:attrName>
                                        </p:attrNameLst>
                                      </p:cBhvr>
                                      <p:to>
                                        <p:strVal val="visible"/>
                                      </p:to>
                                    </p:set>
                                    <p:animEffect transition="in" filter="fade">
                                      <p:cBhvr>
                                        <p:cTn id="7" dur="800" decel="100000"/>
                                        <p:tgtEl>
                                          <p:spTgt spid="162818">
                                            <p:txEl>
                                              <p:charRg st="4294967295" end="4294967295"/>
                                            </p:txEl>
                                          </p:spTgt>
                                        </p:tgtEl>
                                      </p:cBhvr>
                                    </p:animEffect>
                                    <p:anim calcmode="lin" valueType="num">
                                      <p:cBhvr>
                                        <p:cTn id="8" dur="800" decel="100000" fill="hold"/>
                                        <p:tgtEl>
                                          <p:spTgt spid="162818">
                                            <p:txEl>
                                              <p:charRg st="4294967295" end="4294967295"/>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162818">
                                            <p:txEl>
                                              <p:charRg st="4294967295" end="4294967295"/>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162818">
                                            <p:txEl>
                                              <p:charRg st="4294967295" end="4294967295"/>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62818">
                                            <p:txEl>
                                              <p:charRg st="4294967295" end="4294967295"/>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62818">
                                            <p:txEl>
                                              <p:charRg st="4294967295" end="4294967295"/>
                                            </p:txEl>
                                          </p:spTgt>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162819">
                                            <p:txEl>
                                              <p:pRg st="0" end="0"/>
                                            </p:txEl>
                                          </p:spTgt>
                                        </p:tgtEl>
                                        <p:attrNameLst>
                                          <p:attrName>style.visibility</p:attrName>
                                        </p:attrNameLst>
                                      </p:cBhvr>
                                      <p:to>
                                        <p:strVal val="visible"/>
                                      </p:to>
                                    </p:set>
                                    <p:animEffect transition="in" filter="fade">
                                      <p:cBhvr>
                                        <p:cTn id="17" dur="1000"/>
                                        <p:tgtEl>
                                          <p:spTgt spid="162819">
                                            <p:txEl>
                                              <p:pRg st="0" end="0"/>
                                            </p:txEl>
                                          </p:spTgt>
                                        </p:tgtEl>
                                      </p:cBhvr>
                                    </p:animEffect>
                                    <p:anim calcmode="lin" valueType="num">
                                      <p:cBhvr>
                                        <p:cTn id="18" dur="1000" fill="hold"/>
                                        <p:tgtEl>
                                          <p:spTgt spid="162819">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16281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47" presetClass="entr" presetSubtype="0" fill="hold" grpId="0" nodeType="clickEffect">
                                  <p:stCondLst>
                                    <p:cond delay="0"/>
                                  </p:stCondLst>
                                  <p:childTnLst>
                                    <p:set>
                                      <p:cBhvr>
                                        <p:cTn id="23" dur="1" fill="hold">
                                          <p:stCondLst>
                                            <p:cond delay="0"/>
                                          </p:stCondLst>
                                        </p:cTn>
                                        <p:tgtEl>
                                          <p:spTgt spid="162819">
                                            <p:txEl>
                                              <p:pRg st="2" end="2"/>
                                            </p:txEl>
                                          </p:spTgt>
                                        </p:tgtEl>
                                        <p:attrNameLst>
                                          <p:attrName>style.visibility</p:attrName>
                                        </p:attrNameLst>
                                      </p:cBhvr>
                                      <p:to>
                                        <p:strVal val="visible"/>
                                      </p:to>
                                    </p:set>
                                    <p:animEffect transition="in" filter="fade">
                                      <p:cBhvr>
                                        <p:cTn id="24" dur="1000"/>
                                        <p:tgtEl>
                                          <p:spTgt spid="162819">
                                            <p:txEl>
                                              <p:pRg st="2" end="2"/>
                                            </p:txEl>
                                          </p:spTgt>
                                        </p:tgtEl>
                                      </p:cBhvr>
                                    </p:animEffect>
                                    <p:anim calcmode="lin" valueType="num">
                                      <p:cBhvr>
                                        <p:cTn id="25" dur="1000" fill="hold"/>
                                        <p:tgtEl>
                                          <p:spTgt spid="162819">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16281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47" presetClass="entr" presetSubtype="0" fill="hold" grpId="0" nodeType="clickEffect">
                                  <p:stCondLst>
                                    <p:cond delay="0"/>
                                  </p:stCondLst>
                                  <p:childTnLst>
                                    <p:set>
                                      <p:cBhvr>
                                        <p:cTn id="30" dur="1" fill="hold">
                                          <p:stCondLst>
                                            <p:cond delay="0"/>
                                          </p:stCondLst>
                                        </p:cTn>
                                        <p:tgtEl>
                                          <p:spTgt spid="162819">
                                            <p:txEl>
                                              <p:pRg st="4" end="4"/>
                                            </p:txEl>
                                          </p:spTgt>
                                        </p:tgtEl>
                                        <p:attrNameLst>
                                          <p:attrName>style.visibility</p:attrName>
                                        </p:attrNameLst>
                                      </p:cBhvr>
                                      <p:to>
                                        <p:strVal val="visible"/>
                                      </p:to>
                                    </p:set>
                                    <p:animEffect transition="in" filter="fade">
                                      <p:cBhvr>
                                        <p:cTn id="31" dur="1000"/>
                                        <p:tgtEl>
                                          <p:spTgt spid="162819">
                                            <p:txEl>
                                              <p:pRg st="4" end="4"/>
                                            </p:txEl>
                                          </p:spTgt>
                                        </p:tgtEl>
                                      </p:cBhvr>
                                    </p:animEffect>
                                    <p:anim calcmode="lin" valueType="num">
                                      <p:cBhvr>
                                        <p:cTn id="32" dur="1000" fill="hold"/>
                                        <p:tgtEl>
                                          <p:spTgt spid="162819">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16281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47" presetClass="entr" presetSubtype="0" fill="hold" grpId="0" nodeType="clickEffect">
                                  <p:stCondLst>
                                    <p:cond delay="0"/>
                                  </p:stCondLst>
                                  <p:childTnLst>
                                    <p:set>
                                      <p:cBhvr>
                                        <p:cTn id="37" dur="1" fill="hold">
                                          <p:stCondLst>
                                            <p:cond delay="0"/>
                                          </p:stCondLst>
                                        </p:cTn>
                                        <p:tgtEl>
                                          <p:spTgt spid="162819">
                                            <p:txEl>
                                              <p:pRg st="6" end="6"/>
                                            </p:txEl>
                                          </p:spTgt>
                                        </p:tgtEl>
                                        <p:attrNameLst>
                                          <p:attrName>style.visibility</p:attrName>
                                        </p:attrNameLst>
                                      </p:cBhvr>
                                      <p:to>
                                        <p:strVal val="visible"/>
                                      </p:to>
                                    </p:set>
                                    <p:animEffect transition="in" filter="fade">
                                      <p:cBhvr>
                                        <p:cTn id="38" dur="1000"/>
                                        <p:tgtEl>
                                          <p:spTgt spid="162819">
                                            <p:txEl>
                                              <p:pRg st="6" end="6"/>
                                            </p:txEl>
                                          </p:spTgt>
                                        </p:tgtEl>
                                      </p:cBhvr>
                                    </p:animEffect>
                                    <p:anim calcmode="lin" valueType="num">
                                      <p:cBhvr>
                                        <p:cTn id="39" dur="1000" fill="hold"/>
                                        <p:tgtEl>
                                          <p:spTgt spid="162819">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162819">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818" grpId="0"/>
      <p:bldP spid="162819" grpId="0" build="p"/>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a:ln w="28575">
            <a:solidFill>
              <a:schemeClr val="tx1"/>
            </a:solidFill>
            <a:miter lim="800000"/>
            <a:headEnd/>
            <a:tailEnd/>
          </a:ln>
        </p:spPr>
        <p:txBody>
          <a:bodyPr>
            <a:normAutofit/>
          </a:bodyPr>
          <a:lstStyle/>
          <a:p>
            <a:r>
              <a:rPr lang="en-US" smtClean="0">
                <a:cs typeface="Tunga" pitchFamily="34" charset="0"/>
              </a:rPr>
              <a:t>Skills of Self-Directed Learning</a:t>
            </a:r>
          </a:p>
        </p:txBody>
      </p:sp>
      <p:sp>
        <p:nvSpPr>
          <p:cNvPr id="2" name="Slide Number Placeholder 1"/>
          <p:cNvSpPr>
            <a:spLocks noGrp="1"/>
          </p:cNvSpPr>
          <p:nvPr>
            <p:ph type="sldNum" sz="quarter" idx="12"/>
          </p:nvPr>
        </p:nvSpPr>
        <p:spPr/>
        <p:txBody>
          <a:bodyPr/>
          <a:lstStyle/>
          <a:p>
            <a:pPr>
              <a:defRPr/>
            </a:pPr>
            <a:fld id="{7ABE71DB-36C8-45BB-8C80-B1B0E412EA26}" type="slidenum">
              <a:rPr lang="en-US" smtClean="0"/>
              <a:pPr>
                <a:defRPr/>
              </a:pPr>
              <a:t>49</a:t>
            </a:fld>
            <a:endParaRPr lang="en-US"/>
          </a:p>
        </p:txBody>
      </p:sp>
      <p:sp>
        <p:nvSpPr>
          <p:cNvPr id="166915" name="Rectangle 3"/>
          <p:cNvSpPr>
            <a:spLocks noGrp="1" noChangeArrowheads="1"/>
          </p:cNvSpPr>
          <p:nvPr>
            <p:ph sz="quarter" idx="1"/>
          </p:nvPr>
        </p:nvSpPr>
        <p:spPr/>
        <p:txBody>
          <a:bodyPr>
            <a:normAutofit/>
          </a:bodyPr>
          <a:lstStyle/>
          <a:p>
            <a:pPr marL="609600" indent="-609600" fontAlgn="auto">
              <a:lnSpc>
                <a:spcPct val="80000"/>
              </a:lnSpc>
              <a:spcAft>
                <a:spcPts val="0"/>
              </a:spcAft>
              <a:buClr>
                <a:schemeClr val="accent5"/>
              </a:buClr>
              <a:buFontTx/>
              <a:buNone/>
              <a:defRPr/>
            </a:pPr>
            <a:endParaRPr lang="en-US" sz="2400" dirty="0"/>
          </a:p>
          <a:p>
            <a:pPr marL="609600" indent="-609600" fontAlgn="auto">
              <a:lnSpc>
                <a:spcPct val="80000"/>
              </a:lnSpc>
              <a:spcAft>
                <a:spcPts val="0"/>
              </a:spcAft>
              <a:buClr>
                <a:schemeClr val="accent5"/>
              </a:buClr>
              <a:buFontTx/>
              <a:buAutoNum type="arabicPeriod" startAt="5"/>
              <a:defRPr/>
            </a:pPr>
            <a:r>
              <a:rPr lang="en-US" sz="2400" dirty="0"/>
              <a:t>Ability to identify human, material, and experiential resources for accomplishing various kinds of learning objectives</a:t>
            </a:r>
          </a:p>
          <a:p>
            <a:pPr marL="609600" indent="-609600" fontAlgn="auto">
              <a:lnSpc>
                <a:spcPct val="80000"/>
              </a:lnSpc>
              <a:spcAft>
                <a:spcPts val="0"/>
              </a:spcAft>
              <a:buClr>
                <a:schemeClr val="accent5"/>
              </a:buClr>
              <a:buFontTx/>
              <a:buAutoNum type="arabicPeriod" startAt="5"/>
              <a:defRPr/>
            </a:pPr>
            <a:endParaRPr lang="en-US" sz="1200" dirty="0"/>
          </a:p>
          <a:p>
            <a:pPr marL="609600" indent="-609600" fontAlgn="auto">
              <a:lnSpc>
                <a:spcPct val="80000"/>
              </a:lnSpc>
              <a:spcAft>
                <a:spcPts val="0"/>
              </a:spcAft>
              <a:buClr>
                <a:schemeClr val="accent5"/>
              </a:buClr>
              <a:buFontTx/>
              <a:buAutoNum type="arabicPeriod" startAt="5"/>
              <a:defRPr/>
            </a:pPr>
            <a:r>
              <a:rPr lang="en-US" sz="2400" dirty="0"/>
              <a:t>Ability to design a plan of strategies for making use of the appropriate learning resources effectively and efficiently</a:t>
            </a:r>
          </a:p>
          <a:p>
            <a:pPr marL="609600" indent="-609600" fontAlgn="auto">
              <a:lnSpc>
                <a:spcPct val="80000"/>
              </a:lnSpc>
              <a:spcAft>
                <a:spcPts val="0"/>
              </a:spcAft>
              <a:buClr>
                <a:schemeClr val="accent5"/>
              </a:buClr>
              <a:buFontTx/>
              <a:buAutoNum type="arabicPeriod" startAt="5"/>
              <a:defRPr/>
            </a:pPr>
            <a:endParaRPr lang="en-US" sz="1200" dirty="0"/>
          </a:p>
          <a:p>
            <a:pPr marL="609600" indent="-609600" fontAlgn="auto">
              <a:lnSpc>
                <a:spcPct val="80000"/>
              </a:lnSpc>
              <a:spcAft>
                <a:spcPts val="0"/>
              </a:spcAft>
              <a:buClr>
                <a:schemeClr val="accent5"/>
              </a:buClr>
              <a:buFontTx/>
              <a:buAutoNum type="arabicPeriod" startAt="5"/>
              <a:defRPr/>
            </a:pPr>
            <a:r>
              <a:rPr lang="en-US" sz="2400" dirty="0"/>
              <a:t>Ability to carry out a learning plan systematically and sequentially (convergent thinking)</a:t>
            </a:r>
          </a:p>
          <a:p>
            <a:pPr marL="609600" indent="-609600" fontAlgn="auto">
              <a:lnSpc>
                <a:spcPct val="80000"/>
              </a:lnSpc>
              <a:spcAft>
                <a:spcPts val="0"/>
              </a:spcAft>
              <a:buClr>
                <a:schemeClr val="accent5"/>
              </a:buClr>
              <a:buFontTx/>
              <a:buAutoNum type="arabicPeriod" startAt="5"/>
              <a:defRPr/>
            </a:pPr>
            <a:endParaRPr lang="en-US" sz="1200" dirty="0"/>
          </a:p>
          <a:p>
            <a:pPr marL="609600" indent="-609600" fontAlgn="auto">
              <a:lnSpc>
                <a:spcPct val="80000"/>
              </a:lnSpc>
              <a:spcAft>
                <a:spcPts val="0"/>
              </a:spcAft>
              <a:buClr>
                <a:schemeClr val="accent5"/>
              </a:buClr>
              <a:buFontTx/>
              <a:buAutoNum type="arabicPeriod" startAt="5"/>
              <a:defRPr/>
            </a:pPr>
            <a:r>
              <a:rPr lang="en-US" sz="2400" dirty="0"/>
              <a:t>Ability to collect evidence of the accomplishment of learning objectives and have it validated through performance </a:t>
            </a:r>
          </a:p>
          <a:p>
            <a:pPr marL="609600" indent="-609600" fontAlgn="auto">
              <a:lnSpc>
                <a:spcPct val="80000"/>
              </a:lnSpc>
              <a:spcAft>
                <a:spcPts val="0"/>
              </a:spcAft>
              <a:buClr>
                <a:schemeClr val="accent5"/>
              </a:buClr>
              <a:buFontTx/>
              <a:buAutoNum type="arabicPeriod" startAt="5"/>
              <a:defRPr/>
            </a:pPr>
            <a:endParaRPr lang="en-US" sz="2400" dirty="0"/>
          </a:p>
        </p:txBody>
      </p:sp>
    </p:spTree>
    <p:extLst>
      <p:ext uri="{BB962C8B-B14F-4D97-AF65-F5344CB8AC3E}">
        <p14:creationId xmlns:p14="http://schemas.microsoft.com/office/powerpoint/2010/main" val="17318120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166914">
                                            <p:txEl>
                                              <p:charRg st="4294967295" end="4294967295"/>
                                            </p:txEl>
                                          </p:spTgt>
                                        </p:tgtEl>
                                        <p:attrNameLst>
                                          <p:attrName>style.visibility</p:attrName>
                                        </p:attrNameLst>
                                      </p:cBhvr>
                                      <p:to>
                                        <p:strVal val="visible"/>
                                      </p:to>
                                    </p:set>
                                    <p:animEffect transition="in" filter="dissolve">
                                      <p:cBhvr>
                                        <p:cTn id="7" dur="500"/>
                                        <p:tgtEl>
                                          <p:spTgt spid="166914">
                                            <p:txEl>
                                              <p:charRg st="4294967295" end="4294967295"/>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66915">
                                            <p:txEl>
                                              <p:pRg st="1" end="1"/>
                                            </p:txEl>
                                          </p:spTgt>
                                        </p:tgtEl>
                                        <p:attrNameLst>
                                          <p:attrName>style.visibility</p:attrName>
                                        </p:attrNameLst>
                                      </p:cBhvr>
                                      <p:to>
                                        <p:strVal val="visible"/>
                                      </p:to>
                                    </p:set>
                                    <p:animEffect transition="in" filter="dissolve">
                                      <p:cBhvr>
                                        <p:cTn id="12" dur="500"/>
                                        <p:tgtEl>
                                          <p:spTgt spid="16691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66915">
                                            <p:txEl>
                                              <p:pRg st="3" end="3"/>
                                            </p:txEl>
                                          </p:spTgt>
                                        </p:tgtEl>
                                        <p:attrNameLst>
                                          <p:attrName>style.visibility</p:attrName>
                                        </p:attrNameLst>
                                      </p:cBhvr>
                                      <p:to>
                                        <p:strVal val="visible"/>
                                      </p:to>
                                    </p:set>
                                    <p:animEffect transition="in" filter="dissolve">
                                      <p:cBhvr>
                                        <p:cTn id="17" dur="500"/>
                                        <p:tgtEl>
                                          <p:spTgt spid="166915">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66915">
                                            <p:txEl>
                                              <p:pRg st="5" end="5"/>
                                            </p:txEl>
                                          </p:spTgt>
                                        </p:tgtEl>
                                        <p:attrNameLst>
                                          <p:attrName>style.visibility</p:attrName>
                                        </p:attrNameLst>
                                      </p:cBhvr>
                                      <p:to>
                                        <p:strVal val="visible"/>
                                      </p:to>
                                    </p:set>
                                    <p:animEffect transition="in" filter="dissolve">
                                      <p:cBhvr>
                                        <p:cTn id="22" dur="500"/>
                                        <p:tgtEl>
                                          <p:spTgt spid="166915">
                                            <p:txEl>
                                              <p:pRg st="5" end="5"/>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66915">
                                            <p:txEl>
                                              <p:pRg st="7" end="7"/>
                                            </p:txEl>
                                          </p:spTgt>
                                        </p:tgtEl>
                                        <p:attrNameLst>
                                          <p:attrName>style.visibility</p:attrName>
                                        </p:attrNameLst>
                                      </p:cBhvr>
                                      <p:to>
                                        <p:strVal val="visible"/>
                                      </p:to>
                                    </p:set>
                                    <p:animEffect transition="in" filter="dissolve">
                                      <p:cBhvr>
                                        <p:cTn id="27" dur="500"/>
                                        <p:tgtEl>
                                          <p:spTgt spid="16691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914" grpId="0"/>
      <p:bldP spid="16691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p:nvPr>
        </p:nvSpPr>
        <p:spPr/>
        <p:txBody>
          <a:bodyPr/>
          <a:lstStyle/>
          <a:p>
            <a:pPr eaLnBrk="1" hangingPunct="1"/>
            <a:r>
              <a:rPr lang="en-US" dirty="0" smtClean="0">
                <a:solidFill>
                  <a:srgbClr val="CA5E6D"/>
                </a:solidFill>
              </a:rPr>
              <a:t>Assurances</a:t>
            </a:r>
          </a:p>
        </p:txBody>
      </p:sp>
      <p:sp>
        <p:nvSpPr>
          <p:cNvPr id="3" name="Slide Number Placeholder 2"/>
          <p:cNvSpPr>
            <a:spLocks noGrp="1"/>
          </p:cNvSpPr>
          <p:nvPr>
            <p:ph type="sldNum" sz="quarter" idx="12"/>
          </p:nvPr>
        </p:nvSpPr>
        <p:spPr>
          <a:prstGeom prst="rect">
            <a:avLst/>
          </a:prstGeom>
        </p:spPr>
        <p:txBody>
          <a:bodyPr/>
          <a:lstStyle/>
          <a:p>
            <a:pPr>
              <a:defRPr/>
            </a:pPr>
            <a:fld id="{1D8963A1-A965-4997-9E45-65F90DDCD476}" type="slidenum">
              <a:rPr lang="en-US"/>
              <a:pPr>
                <a:defRPr/>
              </a:pPr>
              <a:t>5</a:t>
            </a:fld>
            <a:endParaRPr lang="en-US"/>
          </a:p>
        </p:txBody>
      </p:sp>
      <p:sp>
        <p:nvSpPr>
          <p:cNvPr id="72708" name="Content Placeholder 3"/>
          <p:cNvSpPr>
            <a:spLocks noGrp="1"/>
          </p:cNvSpPr>
          <p:nvPr>
            <p:ph sz="quarter" idx="1"/>
          </p:nvPr>
        </p:nvSpPr>
        <p:spPr>
          <a:xfrm>
            <a:off x="301625" y="1752600"/>
            <a:ext cx="8504238" cy="4346575"/>
          </a:xfrm>
          <a:prstGeom prst="rect">
            <a:avLst/>
          </a:prstGeom>
        </p:spPr>
        <p:txBody>
          <a:bodyPr>
            <a:normAutofit lnSpcReduction="10000"/>
          </a:bodyPr>
          <a:lstStyle/>
          <a:p>
            <a:pPr>
              <a:defRPr/>
            </a:pPr>
            <a:r>
              <a:rPr lang="en-US" sz="2800" b="1" dirty="0" smtClean="0"/>
              <a:t>Human Capital</a:t>
            </a:r>
            <a:r>
              <a:rPr lang="en-US" sz="2800" dirty="0" smtClean="0"/>
              <a:t>:  Assets that are available for on-going needs to produce desired outcomes toward mission</a:t>
            </a:r>
          </a:p>
          <a:p>
            <a:pPr>
              <a:buFont typeface="Wingdings 2" pitchFamily="18" charset="2"/>
              <a:buNone/>
              <a:defRPr/>
            </a:pPr>
            <a:endParaRPr lang="en-US" sz="1000" dirty="0" smtClean="0"/>
          </a:p>
          <a:p>
            <a:pPr>
              <a:defRPr/>
            </a:pPr>
            <a:r>
              <a:rPr lang="en-US" sz="2800" b="1" dirty="0" smtClean="0"/>
              <a:t>Buy-in:  </a:t>
            </a:r>
            <a:r>
              <a:rPr lang="en-US" sz="2800" dirty="0" smtClean="0"/>
              <a:t>Acceptance by key stakeholders of a proposed plan or stakeholder “ownership” to the extent the stakeholders are willing to champion the plan to other individuals or groups.</a:t>
            </a:r>
          </a:p>
          <a:p>
            <a:pPr>
              <a:buFont typeface="Wingdings 2" pitchFamily="18" charset="2"/>
              <a:buNone/>
              <a:defRPr/>
            </a:pPr>
            <a:endParaRPr lang="en-US" sz="1000" dirty="0" smtClean="0"/>
          </a:p>
          <a:p>
            <a:pPr>
              <a:defRPr/>
            </a:pPr>
            <a:r>
              <a:rPr lang="en-US" sz="2800" b="1" dirty="0" smtClean="0"/>
              <a:t>Task/Project </a:t>
            </a:r>
            <a:r>
              <a:rPr lang="en-US" sz="2800" b="1" dirty="0"/>
              <a:t>L</a:t>
            </a:r>
            <a:r>
              <a:rPr lang="en-US" sz="2800" b="1" dirty="0" smtClean="0"/>
              <a:t>ogic </a:t>
            </a:r>
            <a:r>
              <a:rPr lang="en-US" sz="2800" dirty="0" smtClean="0"/>
              <a:t>- A clear model that aligns resources, activities, and goals of a project to allow the relationships to be clearly viewed and understood</a:t>
            </a:r>
          </a:p>
          <a:p>
            <a:pPr>
              <a:defRPr/>
            </a:pPr>
            <a:endParaRPr lang="en-US" sz="2800" dirty="0" smtClean="0"/>
          </a:p>
          <a:p>
            <a:pPr eaLnBrk="1" hangingPunct="1">
              <a:buFont typeface="Wingdings 2" pitchFamily="18" charset="2"/>
              <a:buNone/>
              <a:defRPr/>
            </a:pPr>
            <a:endParaRPr lang="en-US" dirty="0" smtClean="0"/>
          </a:p>
        </p:txBody>
      </p:sp>
    </p:spTree>
    <p:extLst>
      <p:ext uri="{BB962C8B-B14F-4D97-AF65-F5344CB8AC3E}">
        <p14:creationId xmlns:p14="http://schemas.microsoft.com/office/powerpoint/2010/main" val="538680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270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270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270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8" grpId="0" build="p"/>
    </p:bld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a:ln w="28575">
            <a:solidFill>
              <a:schemeClr val="tx1"/>
            </a:solidFill>
            <a:miter lim="800000"/>
            <a:headEnd/>
            <a:tailEnd/>
          </a:ln>
        </p:spPr>
        <p:txBody>
          <a:bodyPr/>
          <a:lstStyle/>
          <a:p>
            <a:r>
              <a:rPr lang="en-US" smtClean="0">
                <a:cs typeface="Tunga" pitchFamily="34" charset="0"/>
              </a:rPr>
              <a:t>Creative Leaders</a:t>
            </a:r>
          </a:p>
        </p:txBody>
      </p:sp>
      <p:sp>
        <p:nvSpPr>
          <p:cNvPr id="2" name="Slide Number Placeholder 1"/>
          <p:cNvSpPr>
            <a:spLocks noGrp="1"/>
          </p:cNvSpPr>
          <p:nvPr>
            <p:ph type="sldNum" sz="quarter" idx="12"/>
          </p:nvPr>
        </p:nvSpPr>
        <p:spPr/>
        <p:txBody>
          <a:bodyPr/>
          <a:lstStyle/>
          <a:p>
            <a:pPr>
              <a:defRPr/>
            </a:pPr>
            <a:fld id="{7ABE71DB-36C8-45BB-8C80-B1B0E412EA26}" type="slidenum">
              <a:rPr lang="en-US" smtClean="0"/>
              <a:pPr>
                <a:defRPr/>
              </a:pPr>
              <a:t>50</a:t>
            </a:fld>
            <a:endParaRPr lang="en-US"/>
          </a:p>
        </p:txBody>
      </p:sp>
      <p:sp>
        <p:nvSpPr>
          <p:cNvPr id="163843" name="Rectangle 3"/>
          <p:cNvSpPr>
            <a:spLocks noGrp="1" noChangeArrowheads="1"/>
          </p:cNvSpPr>
          <p:nvPr>
            <p:ph sz="quarter" idx="1"/>
          </p:nvPr>
        </p:nvSpPr>
        <p:spPr>
          <a:xfrm>
            <a:off x="301752" y="1752600"/>
            <a:ext cx="8503920" cy="4346448"/>
          </a:xfrm>
        </p:spPr>
        <p:txBody>
          <a:bodyPr/>
          <a:lstStyle/>
          <a:p>
            <a:pPr>
              <a:lnSpc>
                <a:spcPct val="80000"/>
              </a:lnSpc>
              <a:buClr>
                <a:schemeClr val="accent5"/>
              </a:buClr>
              <a:defRPr/>
            </a:pPr>
            <a:r>
              <a:rPr lang="en-US" sz="2400" dirty="0"/>
              <a:t>Creative leaders make a different set of assumptions about human nature from the assumptions made by controlling leaders.</a:t>
            </a:r>
          </a:p>
          <a:p>
            <a:pPr>
              <a:lnSpc>
                <a:spcPct val="80000"/>
              </a:lnSpc>
              <a:buClr>
                <a:schemeClr val="accent5"/>
              </a:buClr>
              <a:defRPr/>
            </a:pPr>
            <a:endParaRPr lang="en-US" sz="1400" dirty="0"/>
          </a:p>
          <a:p>
            <a:pPr>
              <a:lnSpc>
                <a:spcPct val="80000"/>
              </a:lnSpc>
              <a:buClr>
                <a:schemeClr val="accent5"/>
              </a:buClr>
              <a:defRPr/>
            </a:pPr>
            <a:r>
              <a:rPr lang="en-US" sz="2400" dirty="0"/>
              <a:t>Creative leaders accept as a law of human nature that people feel a commitment to a decision in proportion to the extent that they feel they have participated in making that decision.</a:t>
            </a:r>
          </a:p>
          <a:p>
            <a:pPr>
              <a:lnSpc>
                <a:spcPct val="80000"/>
              </a:lnSpc>
              <a:buClr>
                <a:schemeClr val="accent5"/>
              </a:buClr>
              <a:defRPr/>
            </a:pPr>
            <a:endParaRPr lang="en-US" sz="1400" dirty="0"/>
          </a:p>
          <a:p>
            <a:pPr>
              <a:lnSpc>
                <a:spcPct val="80000"/>
              </a:lnSpc>
              <a:buClr>
                <a:schemeClr val="accent5"/>
              </a:buClr>
              <a:defRPr/>
            </a:pPr>
            <a:r>
              <a:rPr lang="en-US" sz="2400" dirty="0"/>
              <a:t>Creative leaders believe in and use the power of self-fulfilling prophesy.</a:t>
            </a:r>
          </a:p>
          <a:p>
            <a:pPr>
              <a:lnSpc>
                <a:spcPct val="80000"/>
              </a:lnSpc>
              <a:buClr>
                <a:schemeClr val="accent5"/>
              </a:buClr>
              <a:defRPr/>
            </a:pPr>
            <a:endParaRPr lang="en-US" sz="2400" dirty="0"/>
          </a:p>
          <a:p>
            <a:pPr fontAlgn="auto">
              <a:lnSpc>
                <a:spcPct val="80000"/>
              </a:lnSpc>
              <a:spcAft>
                <a:spcPts val="0"/>
              </a:spcAft>
              <a:buClr>
                <a:schemeClr val="accent5"/>
              </a:buClr>
              <a:buFont typeface="Arial" pitchFamily="34" charset="0"/>
              <a:buNone/>
              <a:defRPr/>
            </a:pPr>
            <a:endParaRPr lang="en-US" sz="2400" dirty="0">
              <a:latin typeface="Arial" charset="0"/>
            </a:endParaRPr>
          </a:p>
          <a:p>
            <a:pPr fontAlgn="auto">
              <a:lnSpc>
                <a:spcPct val="80000"/>
              </a:lnSpc>
              <a:spcAft>
                <a:spcPts val="0"/>
              </a:spcAft>
              <a:buClr>
                <a:schemeClr val="accent5"/>
              </a:buClr>
              <a:buFont typeface="Arial" pitchFamily="34" charset="0"/>
              <a:buNone/>
              <a:defRPr/>
            </a:pPr>
            <a:endParaRPr lang="en-US" sz="2400" dirty="0">
              <a:latin typeface="Arial" charset="0"/>
            </a:endParaRPr>
          </a:p>
          <a:p>
            <a:pPr fontAlgn="auto">
              <a:lnSpc>
                <a:spcPct val="80000"/>
              </a:lnSpc>
              <a:spcAft>
                <a:spcPts val="0"/>
              </a:spcAft>
              <a:buClr>
                <a:schemeClr val="accent5"/>
              </a:buClr>
              <a:buFont typeface="Arial" pitchFamily="34" charset="0"/>
              <a:buNone/>
              <a:defRPr/>
            </a:pPr>
            <a:endParaRPr lang="en-US" sz="2400" dirty="0">
              <a:latin typeface="Arial" charset="0"/>
            </a:endParaRPr>
          </a:p>
          <a:p>
            <a:pPr fontAlgn="auto">
              <a:lnSpc>
                <a:spcPct val="80000"/>
              </a:lnSpc>
              <a:spcAft>
                <a:spcPts val="0"/>
              </a:spcAft>
              <a:buClr>
                <a:schemeClr val="accent5"/>
              </a:buClr>
              <a:buFont typeface="Arial" pitchFamily="34" charset="0"/>
              <a:buNone/>
              <a:defRPr/>
            </a:pPr>
            <a:endParaRPr lang="en-US" sz="2400" dirty="0">
              <a:latin typeface="Arial" charset="0"/>
            </a:endParaRPr>
          </a:p>
        </p:txBody>
      </p:sp>
    </p:spTree>
    <p:extLst>
      <p:ext uri="{BB962C8B-B14F-4D97-AF65-F5344CB8AC3E}">
        <p14:creationId xmlns:p14="http://schemas.microsoft.com/office/powerpoint/2010/main" val="411603043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path" presetSubtype="0" accel="50000" decel="50000" fill="hold" grpId="0" nodeType="withEffect">
                                  <p:stCondLst>
                                    <p:cond delay="0"/>
                                  </p:stCondLst>
                                  <p:iterate type="lt">
                                    <p:tmPct val="10000"/>
                                  </p:iterate>
                                  <p:childTnLst>
                                    <p:animMotion origin="layout" path="M 0.0 0.0  C 0.007 -0.01333  0.014 -0.028  0.021 -0.04667  C 0.04 -0.1  0.045 -0.152  0.031 -0.16  C 0.017 -0.16933  -0.01 -0.132  -0.029 -0.07867  C -0.039 -0.05067  -0.045 -0.024  -0.047 -0.004  C -0.05 0.012  -0.051 0.028  -0.051 0.04667  C -0.051 0.10667  -0.038 0.156  -0.023 0.156  C -0.008 0.156  0.005 0.10667  0.005 0.04667  C 0.005 0.01867  0.002 -0.008  -0.003 -0.02667  C -0.005 -0.04267  -0.01 -0.06  -0.016 -0.07733  C -0.036 -0.132  -0.063 -0.16933  -0.077 -0.16  C -0.091 -0.15067  -0.086 -0.1  -0.066 -0.04533  C -0.058 -0.02  -0.047 0.00133  -0.036 0.016  C -0.028 0.02933  -0.019 0.04133  -0.007 0.05333  C 0.029 0.092  0.065 0.10933  0.075 0.09333  C 0.084 0.07733  0.064 0.03333  0.028 -0.004  C 0.013 -0.02  -0.003 -0.032  -0.016 -0.04  C -0.028 -0.048  -0.043 -0.05467  -0.059 -0.05867  C -0.103 -0.072  -0.141 -0.068  -0.144 -0.04667  C -0.148 -0.02667  -0.115 0.0  -0.071 0.01333  C -0.051 0.01867  -0.032 0.02133  -0.017 0.02  C -0.004 0.02  0.01 0.01733  0.025 0.01333  C 0.069 0.0  0.102 -0.028  0.098 -0.048  C 0.095 -0.068  0.057 -0.07333  0.013 -0.06  C -0.008 -0.05333  -0.027 -0.044  -0.04 -0.03333  C -0.051 -0.02533  -0.062 -0.016  -0.074 -0.004  C -0.109 0.03467  -0.13 0.07733  -0.12 0.09333  C -0.111 0.10933  -0.074 0.092  -0.039 0.05467  C -0.022 0.036  -0.008 0.01733  0.0 0.0  Z" pathEditMode="relative">
                                      <p:cBhvr>
                                        <p:cTn id="6" dur="1299" fill="hold">
                                          <p:stCondLst>
                                            <p:cond delay="0"/>
                                          </p:stCondLst>
                                        </p:cTn>
                                        <p:tgtEl>
                                          <p:spTgt spid="163842">
                                            <p:txEl>
                                              <p:charRg st="4294967295" end="4294967295"/>
                                            </p:txEl>
                                          </p:spTgt>
                                        </p:tgtEl>
                                        <p:attrNameLst>
                                          <p:attrName>ppt_x</p:attrName>
                                          <p:attrName>ppt_y</p:attrName>
                                        </p:attrNameLst>
                                      </p:cBhvr>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37" presetClass="entr" presetSubtype="0" fill="hold" grpId="0" nodeType="clickEffect">
                                  <p:stCondLst>
                                    <p:cond delay="0"/>
                                  </p:stCondLst>
                                  <p:childTnLst>
                                    <p:set>
                                      <p:cBhvr>
                                        <p:cTn id="10" dur="1" fill="hold">
                                          <p:stCondLst>
                                            <p:cond delay="0"/>
                                          </p:stCondLst>
                                        </p:cTn>
                                        <p:tgtEl>
                                          <p:spTgt spid="163843">
                                            <p:txEl>
                                              <p:pRg st="0" end="0"/>
                                            </p:txEl>
                                          </p:spTgt>
                                        </p:tgtEl>
                                        <p:attrNameLst>
                                          <p:attrName>style.visibility</p:attrName>
                                        </p:attrNameLst>
                                      </p:cBhvr>
                                      <p:to>
                                        <p:strVal val="visible"/>
                                      </p:to>
                                    </p:set>
                                    <p:animEffect transition="in" filter="fade">
                                      <p:cBhvr>
                                        <p:cTn id="11" dur="1000"/>
                                        <p:tgtEl>
                                          <p:spTgt spid="163843">
                                            <p:txEl>
                                              <p:pRg st="0" end="0"/>
                                            </p:txEl>
                                          </p:spTgt>
                                        </p:tgtEl>
                                      </p:cBhvr>
                                    </p:animEffect>
                                    <p:anim calcmode="lin" valueType="num">
                                      <p:cBhvr>
                                        <p:cTn id="12" dur="1000" fill="hold"/>
                                        <p:tgtEl>
                                          <p:spTgt spid="163843">
                                            <p:txEl>
                                              <p:pRg st="0" end="0"/>
                                            </p:txEl>
                                          </p:spTgt>
                                        </p:tgtEl>
                                        <p:attrNameLst>
                                          <p:attrName>ppt_x</p:attrName>
                                        </p:attrNameLst>
                                      </p:cBhvr>
                                      <p:tavLst>
                                        <p:tav tm="0">
                                          <p:val>
                                            <p:strVal val="#ppt_x"/>
                                          </p:val>
                                        </p:tav>
                                        <p:tav tm="100000">
                                          <p:val>
                                            <p:strVal val="#ppt_x"/>
                                          </p:val>
                                        </p:tav>
                                      </p:tavLst>
                                    </p:anim>
                                    <p:anim calcmode="lin" valueType="num">
                                      <p:cBhvr>
                                        <p:cTn id="13" dur="898" decel="100000" fill="hold"/>
                                        <p:tgtEl>
                                          <p:spTgt spid="163843">
                                            <p:txEl>
                                              <p:pRg st="0" end="0"/>
                                            </p:txEl>
                                          </p:spTgt>
                                        </p:tgtEl>
                                        <p:attrNameLst>
                                          <p:attrName>ppt_y</p:attrName>
                                        </p:attrNameLst>
                                      </p:cBhvr>
                                      <p:tavLst>
                                        <p:tav tm="0">
                                          <p:val>
                                            <p:strVal val="#ppt_y+1"/>
                                          </p:val>
                                        </p:tav>
                                        <p:tav tm="100000">
                                          <p:val>
                                            <p:strVal val="#ppt_y-.03"/>
                                          </p:val>
                                        </p:tav>
                                      </p:tavLst>
                                    </p:anim>
                                    <p:anim calcmode="lin" valueType="num">
                                      <p:cBhvr>
                                        <p:cTn id="14" dur="100" accel="100000" fill="hold">
                                          <p:stCondLst>
                                            <p:cond delay="898"/>
                                          </p:stCondLst>
                                        </p:cTn>
                                        <p:tgtEl>
                                          <p:spTgt spid="16384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37" presetClass="entr" presetSubtype="0" fill="hold" grpId="0" nodeType="clickEffect">
                                  <p:stCondLst>
                                    <p:cond delay="0"/>
                                  </p:stCondLst>
                                  <p:childTnLst>
                                    <p:set>
                                      <p:cBhvr>
                                        <p:cTn id="18" dur="1" fill="hold">
                                          <p:stCondLst>
                                            <p:cond delay="0"/>
                                          </p:stCondLst>
                                        </p:cTn>
                                        <p:tgtEl>
                                          <p:spTgt spid="163843">
                                            <p:txEl>
                                              <p:pRg st="2" end="2"/>
                                            </p:txEl>
                                          </p:spTgt>
                                        </p:tgtEl>
                                        <p:attrNameLst>
                                          <p:attrName>style.visibility</p:attrName>
                                        </p:attrNameLst>
                                      </p:cBhvr>
                                      <p:to>
                                        <p:strVal val="visible"/>
                                      </p:to>
                                    </p:set>
                                    <p:animEffect transition="in" filter="fade">
                                      <p:cBhvr>
                                        <p:cTn id="19" dur="1000"/>
                                        <p:tgtEl>
                                          <p:spTgt spid="163843">
                                            <p:txEl>
                                              <p:pRg st="2" end="2"/>
                                            </p:txEl>
                                          </p:spTgt>
                                        </p:tgtEl>
                                      </p:cBhvr>
                                    </p:animEffect>
                                    <p:anim calcmode="lin" valueType="num">
                                      <p:cBhvr>
                                        <p:cTn id="20" dur="1000" fill="hold"/>
                                        <p:tgtEl>
                                          <p:spTgt spid="163843">
                                            <p:txEl>
                                              <p:pRg st="2" end="2"/>
                                            </p:txEl>
                                          </p:spTgt>
                                        </p:tgtEl>
                                        <p:attrNameLst>
                                          <p:attrName>ppt_x</p:attrName>
                                        </p:attrNameLst>
                                      </p:cBhvr>
                                      <p:tavLst>
                                        <p:tav tm="0">
                                          <p:val>
                                            <p:strVal val="#ppt_x"/>
                                          </p:val>
                                        </p:tav>
                                        <p:tav tm="100000">
                                          <p:val>
                                            <p:strVal val="#ppt_x"/>
                                          </p:val>
                                        </p:tav>
                                      </p:tavLst>
                                    </p:anim>
                                    <p:anim calcmode="lin" valueType="num">
                                      <p:cBhvr>
                                        <p:cTn id="21" dur="898" decel="100000" fill="hold"/>
                                        <p:tgtEl>
                                          <p:spTgt spid="163843">
                                            <p:txEl>
                                              <p:pRg st="2" end="2"/>
                                            </p:txEl>
                                          </p:spTgt>
                                        </p:tgtEl>
                                        <p:attrNameLst>
                                          <p:attrName>ppt_y</p:attrName>
                                        </p:attrNameLst>
                                      </p:cBhvr>
                                      <p:tavLst>
                                        <p:tav tm="0">
                                          <p:val>
                                            <p:strVal val="#ppt_y+1"/>
                                          </p:val>
                                        </p:tav>
                                        <p:tav tm="100000">
                                          <p:val>
                                            <p:strVal val="#ppt_y-.03"/>
                                          </p:val>
                                        </p:tav>
                                      </p:tavLst>
                                    </p:anim>
                                    <p:anim calcmode="lin" valueType="num">
                                      <p:cBhvr>
                                        <p:cTn id="22" dur="100" accel="100000" fill="hold">
                                          <p:stCondLst>
                                            <p:cond delay="898"/>
                                          </p:stCondLst>
                                        </p:cTn>
                                        <p:tgtEl>
                                          <p:spTgt spid="163843">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37" presetClass="entr" presetSubtype="0" fill="hold" grpId="0" nodeType="clickEffect">
                                  <p:stCondLst>
                                    <p:cond delay="0"/>
                                  </p:stCondLst>
                                  <p:childTnLst>
                                    <p:set>
                                      <p:cBhvr>
                                        <p:cTn id="26" dur="1" fill="hold">
                                          <p:stCondLst>
                                            <p:cond delay="0"/>
                                          </p:stCondLst>
                                        </p:cTn>
                                        <p:tgtEl>
                                          <p:spTgt spid="163843">
                                            <p:txEl>
                                              <p:pRg st="4" end="4"/>
                                            </p:txEl>
                                          </p:spTgt>
                                        </p:tgtEl>
                                        <p:attrNameLst>
                                          <p:attrName>style.visibility</p:attrName>
                                        </p:attrNameLst>
                                      </p:cBhvr>
                                      <p:to>
                                        <p:strVal val="visible"/>
                                      </p:to>
                                    </p:set>
                                    <p:animEffect transition="in" filter="fade">
                                      <p:cBhvr>
                                        <p:cTn id="27" dur="1000"/>
                                        <p:tgtEl>
                                          <p:spTgt spid="163843">
                                            <p:txEl>
                                              <p:pRg st="4" end="4"/>
                                            </p:txEl>
                                          </p:spTgt>
                                        </p:tgtEl>
                                      </p:cBhvr>
                                    </p:animEffect>
                                    <p:anim calcmode="lin" valueType="num">
                                      <p:cBhvr>
                                        <p:cTn id="28" dur="1000" fill="hold"/>
                                        <p:tgtEl>
                                          <p:spTgt spid="163843">
                                            <p:txEl>
                                              <p:pRg st="4" end="4"/>
                                            </p:txEl>
                                          </p:spTgt>
                                        </p:tgtEl>
                                        <p:attrNameLst>
                                          <p:attrName>ppt_x</p:attrName>
                                        </p:attrNameLst>
                                      </p:cBhvr>
                                      <p:tavLst>
                                        <p:tav tm="0">
                                          <p:val>
                                            <p:strVal val="#ppt_x"/>
                                          </p:val>
                                        </p:tav>
                                        <p:tav tm="100000">
                                          <p:val>
                                            <p:strVal val="#ppt_x"/>
                                          </p:val>
                                        </p:tav>
                                      </p:tavLst>
                                    </p:anim>
                                    <p:anim calcmode="lin" valueType="num">
                                      <p:cBhvr>
                                        <p:cTn id="29" dur="898" decel="100000" fill="hold"/>
                                        <p:tgtEl>
                                          <p:spTgt spid="163843">
                                            <p:txEl>
                                              <p:pRg st="4" end="4"/>
                                            </p:txEl>
                                          </p:spTgt>
                                        </p:tgtEl>
                                        <p:attrNameLst>
                                          <p:attrName>ppt_y</p:attrName>
                                        </p:attrNameLst>
                                      </p:cBhvr>
                                      <p:tavLst>
                                        <p:tav tm="0">
                                          <p:val>
                                            <p:strVal val="#ppt_y+1"/>
                                          </p:val>
                                        </p:tav>
                                        <p:tav tm="100000">
                                          <p:val>
                                            <p:strVal val="#ppt_y-.03"/>
                                          </p:val>
                                        </p:tav>
                                      </p:tavLst>
                                    </p:anim>
                                    <p:anim calcmode="lin" valueType="num">
                                      <p:cBhvr>
                                        <p:cTn id="30" dur="100" accel="100000" fill="hold">
                                          <p:stCondLst>
                                            <p:cond delay="898"/>
                                          </p:stCondLst>
                                        </p:cTn>
                                        <p:tgtEl>
                                          <p:spTgt spid="163843">
                                            <p:txEl>
                                              <p:pRg st="4" end="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42" grpId="0"/>
      <p:bldP spid="163843" grpId="0" build="p"/>
    </p:bld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7938" name="Rectangle 2"/>
          <p:cNvSpPr>
            <a:spLocks noGrp="1" noChangeArrowheads="1"/>
          </p:cNvSpPr>
          <p:nvPr>
            <p:ph type="title"/>
          </p:nvPr>
        </p:nvSpPr>
        <p:spPr>
          <a:ln w="28575">
            <a:solidFill>
              <a:schemeClr val="tx1"/>
            </a:solidFill>
            <a:miter lim="800000"/>
            <a:headEnd/>
            <a:tailEnd/>
          </a:ln>
        </p:spPr>
        <p:txBody>
          <a:bodyPr/>
          <a:lstStyle/>
          <a:p>
            <a:r>
              <a:rPr lang="en-US" smtClean="0">
                <a:cs typeface="Tunga" pitchFamily="34" charset="0"/>
              </a:rPr>
              <a:t>Creative Leaders</a:t>
            </a:r>
          </a:p>
        </p:txBody>
      </p:sp>
      <p:sp>
        <p:nvSpPr>
          <p:cNvPr id="2" name="Slide Number Placeholder 1"/>
          <p:cNvSpPr>
            <a:spLocks noGrp="1"/>
          </p:cNvSpPr>
          <p:nvPr>
            <p:ph type="sldNum" sz="quarter" idx="12"/>
          </p:nvPr>
        </p:nvSpPr>
        <p:spPr/>
        <p:txBody>
          <a:bodyPr/>
          <a:lstStyle/>
          <a:p>
            <a:pPr>
              <a:defRPr/>
            </a:pPr>
            <a:fld id="{7ABE71DB-36C8-45BB-8C80-B1B0E412EA26}" type="slidenum">
              <a:rPr lang="en-US" smtClean="0"/>
              <a:pPr>
                <a:defRPr/>
              </a:pPr>
              <a:t>51</a:t>
            </a:fld>
            <a:endParaRPr lang="en-US"/>
          </a:p>
        </p:txBody>
      </p:sp>
      <p:sp>
        <p:nvSpPr>
          <p:cNvPr id="167939" name="Rectangle 3"/>
          <p:cNvSpPr>
            <a:spLocks noGrp="1" noChangeArrowheads="1"/>
          </p:cNvSpPr>
          <p:nvPr>
            <p:ph sz="quarter" idx="1"/>
          </p:nvPr>
        </p:nvSpPr>
        <p:spPr>
          <a:xfrm>
            <a:off x="301752" y="1828800"/>
            <a:ext cx="8503920" cy="4270248"/>
          </a:xfrm>
        </p:spPr>
        <p:txBody>
          <a:bodyPr/>
          <a:lstStyle/>
          <a:p>
            <a:pPr>
              <a:lnSpc>
                <a:spcPct val="80000"/>
              </a:lnSpc>
              <a:buClr>
                <a:schemeClr val="accent5"/>
              </a:buClr>
              <a:defRPr/>
            </a:pPr>
            <a:r>
              <a:rPr lang="en-US" sz="2400" dirty="0"/>
              <a:t>Creative leaders highly value individuality.</a:t>
            </a:r>
          </a:p>
          <a:p>
            <a:pPr>
              <a:lnSpc>
                <a:spcPct val="80000"/>
              </a:lnSpc>
              <a:buClr>
                <a:schemeClr val="accent5"/>
              </a:buClr>
              <a:defRPr/>
            </a:pPr>
            <a:endParaRPr lang="en-US" sz="1400" dirty="0"/>
          </a:p>
          <a:p>
            <a:pPr>
              <a:lnSpc>
                <a:spcPct val="80000"/>
              </a:lnSpc>
              <a:buClr>
                <a:schemeClr val="accent5"/>
              </a:buClr>
              <a:defRPr/>
            </a:pPr>
            <a:r>
              <a:rPr lang="en-US" sz="2400" dirty="0"/>
              <a:t>Creative leaders stimulate and reward </a:t>
            </a:r>
            <a:r>
              <a:rPr lang="en-US" sz="2400" dirty="0" smtClean="0"/>
              <a:t>creativity.</a:t>
            </a:r>
          </a:p>
          <a:p>
            <a:pPr>
              <a:lnSpc>
                <a:spcPct val="80000"/>
              </a:lnSpc>
              <a:buClr>
                <a:schemeClr val="accent5"/>
              </a:buClr>
              <a:defRPr/>
            </a:pPr>
            <a:endParaRPr lang="en-US" sz="1400" dirty="0"/>
          </a:p>
          <a:p>
            <a:pPr>
              <a:lnSpc>
                <a:spcPct val="80000"/>
              </a:lnSpc>
              <a:buClr>
                <a:schemeClr val="accent5"/>
              </a:buClr>
              <a:defRPr/>
            </a:pPr>
            <a:r>
              <a:rPr lang="en-US" sz="2400" dirty="0" smtClean="0"/>
              <a:t>Creative </a:t>
            </a:r>
            <a:r>
              <a:rPr lang="en-US" sz="2400" dirty="0"/>
              <a:t>leaders emphasize internal motivators over external motivators.</a:t>
            </a:r>
          </a:p>
          <a:p>
            <a:pPr marL="0" indent="0">
              <a:lnSpc>
                <a:spcPct val="80000"/>
              </a:lnSpc>
              <a:buClr>
                <a:schemeClr val="accent5"/>
              </a:buClr>
              <a:buNone/>
              <a:defRPr/>
            </a:pPr>
            <a:endParaRPr lang="en-US" sz="1400" dirty="0"/>
          </a:p>
          <a:p>
            <a:pPr>
              <a:lnSpc>
                <a:spcPct val="80000"/>
              </a:lnSpc>
              <a:buClr>
                <a:schemeClr val="accent5"/>
              </a:buClr>
              <a:defRPr/>
            </a:pPr>
            <a:r>
              <a:rPr lang="en-US" sz="2400" dirty="0"/>
              <a:t>Creative leaders are committed to a process of continuous change and are skillful in managing change.</a:t>
            </a:r>
          </a:p>
          <a:p>
            <a:pPr>
              <a:lnSpc>
                <a:spcPct val="80000"/>
              </a:lnSpc>
              <a:buClr>
                <a:schemeClr val="accent5"/>
              </a:buClr>
              <a:defRPr/>
            </a:pPr>
            <a:endParaRPr lang="en-US" sz="1400" dirty="0"/>
          </a:p>
          <a:p>
            <a:pPr fontAlgn="auto">
              <a:lnSpc>
                <a:spcPct val="80000"/>
              </a:lnSpc>
              <a:spcAft>
                <a:spcPts val="0"/>
              </a:spcAft>
              <a:buClr>
                <a:schemeClr val="accent5"/>
              </a:buClr>
              <a:buFontTx/>
              <a:buNone/>
              <a:defRPr/>
            </a:pPr>
            <a:endParaRPr lang="en-US" sz="2400" dirty="0"/>
          </a:p>
        </p:txBody>
      </p:sp>
    </p:spTree>
    <p:extLst>
      <p:ext uri="{BB962C8B-B14F-4D97-AF65-F5344CB8AC3E}">
        <p14:creationId xmlns:p14="http://schemas.microsoft.com/office/powerpoint/2010/main" val="2841501466"/>
      </p:ext>
    </p:extLst>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withEffect">
                                  <p:stCondLst>
                                    <p:cond delay="0"/>
                                  </p:stCondLst>
                                  <p:childTnLst>
                                    <p:set>
                                      <p:cBhvr>
                                        <p:cTn id="6" dur="1" fill="hold">
                                          <p:stCondLst>
                                            <p:cond delay="0"/>
                                          </p:stCondLst>
                                        </p:cTn>
                                        <p:tgtEl>
                                          <p:spTgt spid="167938">
                                            <p:txEl>
                                              <p:charRg st="4294967295" end="4294967295"/>
                                            </p:txEl>
                                          </p:spTgt>
                                        </p:tgtEl>
                                        <p:attrNameLst>
                                          <p:attrName>style.visibility</p:attrName>
                                        </p:attrNameLst>
                                      </p:cBhvr>
                                      <p:to>
                                        <p:strVal val="visible"/>
                                      </p:to>
                                    </p:set>
                                    <p:animEffect transition="in" filter="fade">
                                      <p:cBhvr>
                                        <p:cTn id="7" dur="800" decel="100000"/>
                                        <p:tgtEl>
                                          <p:spTgt spid="167938">
                                            <p:txEl>
                                              <p:charRg st="4294967295" end="4294967295"/>
                                            </p:txEl>
                                          </p:spTgt>
                                        </p:tgtEl>
                                      </p:cBhvr>
                                    </p:animEffect>
                                    <p:anim calcmode="lin" valueType="num">
                                      <p:cBhvr>
                                        <p:cTn id="8" dur="800" decel="100000" fill="hold"/>
                                        <p:tgtEl>
                                          <p:spTgt spid="167938">
                                            <p:txEl>
                                              <p:charRg st="4294967295" end="4294967295"/>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167938">
                                            <p:txEl>
                                              <p:charRg st="4294967295" end="4294967295"/>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167938">
                                            <p:txEl>
                                              <p:charRg st="4294967295" end="4294967295"/>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67938">
                                            <p:txEl>
                                              <p:charRg st="4294967295" end="4294967295"/>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67938">
                                            <p:txEl>
                                              <p:charRg st="4294967295" end="4294967295"/>
                                            </p:txEl>
                                          </p:spTgt>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167939">
                                            <p:txEl>
                                              <p:pRg st="0" end="0"/>
                                            </p:txEl>
                                          </p:spTgt>
                                        </p:tgtEl>
                                        <p:attrNameLst>
                                          <p:attrName>style.visibility</p:attrName>
                                        </p:attrNameLst>
                                      </p:cBhvr>
                                      <p:to>
                                        <p:strVal val="visible"/>
                                      </p:to>
                                    </p:set>
                                    <p:animEffect transition="in" filter="fade">
                                      <p:cBhvr>
                                        <p:cTn id="17" dur="1000"/>
                                        <p:tgtEl>
                                          <p:spTgt spid="167939">
                                            <p:txEl>
                                              <p:pRg st="0" end="0"/>
                                            </p:txEl>
                                          </p:spTgt>
                                        </p:tgtEl>
                                      </p:cBhvr>
                                    </p:animEffect>
                                    <p:anim calcmode="lin" valueType="num">
                                      <p:cBhvr>
                                        <p:cTn id="18" dur="1000" fill="hold"/>
                                        <p:tgtEl>
                                          <p:spTgt spid="167939">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16793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47" presetClass="entr" presetSubtype="0" fill="hold" grpId="0" nodeType="clickEffect">
                                  <p:stCondLst>
                                    <p:cond delay="0"/>
                                  </p:stCondLst>
                                  <p:childTnLst>
                                    <p:set>
                                      <p:cBhvr>
                                        <p:cTn id="23" dur="1" fill="hold">
                                          <p:stCondLst>
                                            <p:cond delay="0"/>
                                          </p:stCondLst>
                                        </p:cTn>
                                        <p:tgtEl>
                                          <p:spTgt spid="167939">
                                            <p:txEl>
                                              <p:pRg st="2" end="2"/>
                                            </p:txEl>
                                          </p:spTgt>
                                        </p:tgtEl>
                                        <p:attrNameLst>
                                          <p:attrName>style.visibility</p:attrName>
                                        </p:attrNameLst>
                                      </p:cBhvr>
                                      <p:to>
                                        <p:strVal val="visible"/>
                                      </p:to>
                                    </p:set>
                                    <p:animEffect transition="in" filter="fade">
                                      <p:cBhvr>
                                        <p:cTn id="24" dur="1000"/>
                                        <p:tgtEl>
                                          <p:spTgt spid="167939">
                                            <p:txEl>
                                              <p:pRg st="2" end="2"/>
                                            </p:txEl>
                                          </p:spTgt>
                                        </p:tgtEl>
                                      </p:cBhvr>
                                    </p:animEffect>
                                    <p:anim calcmode="lin" valueType="num">
                                      <p:cBhvr>
                                        <p:cTn id="25" dur="1000" fill="hold"/>
                                        <p:tgtEl>
                                          <p:spTgt spid="167939">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16793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7" presetClass="entr" presetSubtype="0" fill="hold" grpId="0" nodeType="clickEffect">
                                  <p:stCondLst>
                                    <p:cond delay="0"/>
                                  </p:stCondLst>
                                  <p:childTnLst>
                                    <p:set>
                                      <p:cBhvr>
                                        <p:cTn id="30" dur="1" fill="hold">
                                          <p:stCondLst>
                                            <p:cond delay="0"/>
                                          </p:stCondLst>
                                        </p:cTn>
                                        <p:tgtEl>
                                          <p:spTgt spid="167939">
                                            <p:txEl>
                                              <p:pRg st="4" end="4"/>
                                            </p:txEl>
                                          </p:spTgt>
                                        </p:tgtEl>
                                        <p:attrNameLst>
                                          <p:attrName>style.visibility</p:attrName>
                                        </p:attrNameLst>
                                      </p:cBhvr>
                                      <p:to>
                                        <p:strVal val="visible"/>
                                      </p:to>
                                    </p:set>
                                    <p:animEffect transition="in" filter="fade">
                                      <p:cBhvr>
                                        <p:cTn id="31" dur="1000"/>
                                        <p:tgtEl>
                                          <p:spTgt spid="167939">
                                            <p:txEl>
                                              <p:pRg st="4" end="4"/>
                                            </p:txEl>
                                          </p:spTgt>
                                        </p:tgtEl>
                                      </p:cBhvr>
                                    </p:animEffect>
                                    <p:anim calcmode="lin" valueType="num">
                                      <p:cBhvr>
                                        <p:cTn id="32" dur="1000" fill="hold"/>
                                        <p:tgtEl>
                                          <p:spTgt spid="167939">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16793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47" presetClass="entr" presetSubtype="0" fill="hold" grpId="0" nodeType="clickEffect">
                                  <p:stCondLst>
                                    <p:cond delay="0"/>
                                  </p:stCondLst>
                                  <p:childTnLst>
                                    <p:set>
                                      <p:cBhvr>
                                        <p:cTn id="37" dur="1" fill="hold">
                                          <p:stCondLst>
                                            <p:cond delay="0"/>
                                          </p:stCondLst>
                                        </p:cTn>
                                        <p:tgtEl>
                                          <p:spTgt spid="167939">
                                            <p:txEl>
                                              <p:pRg st="6" end="6"/>
                                            </p:txEl>
                                          </p:spTgt>
                                        </p:tgtEl>
                                        <p:attrNameLst>
                                          <p:attrName>style.visibility</p:attrName>
                                        </p:attrNameLst>
                                      </p:cBhvr>
                                      <p:to>
                                        <p:strVal val="visible"/>
                                      </p:to>
                                    </p:set>
                                    <p:animEffect transition="in" filter="fade">
                                      <p:cBhvr>
                                        <p:cTn id="38" dur="1000"/>
                                        <p:tgtEl>
                                          <p:spTgt spid="167939">
                                            <p:txEl>
                                              <p:pRg st="6" end="6"/>
                                            </p:txEl>
                                          </p:spTgt>
                                        </p:tgtEl>
                                      </p:cBhvr>
                                    </p:animEffect>
                                    <p:anim calcmode="lin" valueType="num">
                                      <p:cBhvr>
                                        <p:cTn id="39" dur="1000" fill="hold"/>
                                        <p:tgtEl>
                                          <p:spTgt spid="167939">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167939">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938" grpId="0"/>
      <p:bldP spid="167939"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839200" cy="758952"/>
          </a:xfrm>
        </p:spPr>
        <p:txBody>
          <a:bodyPr>
            <a:normAutofit/>
          </a:bodyPr>
          <a:lstStyle/>
          <a:p>
            <a:r>
              <a:rPr lang="en-US" dirty="0" smtClean="0"/>
              <a:t>Learning Communities:  Discussion</a:t>
            </a:r>
            <a:endParaRPr lang="en-US" dirty="0"/>
          </a:p>
        </p:txBody>
      </p:sp>
      <p:sp>
        <p:nvSpPr>
          <p:cNvPr id="3" name="Content Placeholder 2"/>
          <p:cNvSpPr>
            <a:spLocks noGrp="1"/>
          </p:cNvSpPr>
          <p:nvPr>
            <p:ph sz="quarter" idx="1"/>
          </p:nvPr>
        </p:nvSpPr>
        <p:spPr>
          <a:xfrm>
            <a:off x="301752" y="1752600"/>
            <a:ext cx="8503920" cy="4346448"/>
          </a:xfrm>
        </p:spPr>
        <p:txBody>
          <a:bodyPr/>
          <a:lstStyle/>
          <a:p>
            <a:pPr marL="0" indent="0">
              <a:buNone/>
            </a:pPr>
            <a:r>
              <a:rPr lang="en-US" dirty="0"/>
              <a:t>How do learning communities differ from other structures?</a:t>
            </a:r>
            <a:endParaRPr lang="en-US" dirty="0" smtClean="0"/>
          </a:p>
          <a:p>
            <a:pPr marL="0" indent="0">
              <a:buNone/>
            </a:pPr>
            <a:endParaRPr lang="en-US" sz="1200" dirty="0"/>
          </a:p>
          <a:p>
            <a:r>
              <a:rPr lang="en-US" dirty="0" smtClean="0"/>
              <a:t>Communities versus Business Functional Units</a:t>
            </a:r>
          </a:p>
          <a:p>
            <a:endParaRPr lang="en-US" sz="1000" dirty="0" smtClean="0"/>
          </a:p>
          <a:p>
            <a:r>
              <a:rPr lang="en-US" dirty="0" smtClean="0"/>
              <a:t>Communities versus Project or Operational Teams</a:t>
            </a:r>
          </a:p>
          <a:p>
            <a:endParaRPr lang="en-US" sz="1000" dirty="0" smtClean="0"/>
          </a:p>
          <a:p>
            <a:r>
              <a:rPr lang="en-US" dirty="0" smtClean="0"/>
              <a:t>Communities versus Informal Networks, “Communities of Interest,” and Professional Associations</a:t>
            </a:r>
          </a:p>
          <a:p>
            <a:endParaRPr lang="en-US" dirty="0"/>
          </a:p>
        </p:txBody>
      </p:sp>
      <p:sp>
        <p:nvSpPr>
          <p:cNvPr id="4" name="Slide Number Placeholder 3"/>
          <p:cNvSpPr>
            <a:spLocks noGrp="1"/>
          </p:cNvSpPr>
          <p:nvPr>
            <p:ph type="sldNum" sz="quarter" idx="12"/>
          </p:nvPr>
        </p:nvSpPr>
        <p:spPr/>
        <p:txBody>
          <a:bodyPr/>
          <a:lstStyle/>
          <a:p>
            <a:fld id="{658567F4-695F-4303-9D3F-4B8D70D321D7}" type="slidenum">
              <a:rPr lang="en-US" smtClean="0"/>
              <a:t>52</a:t>
            </a:fld>
            <a:endParaRPr lang="en-US"/>
          </a:p>
        </p:txBody>
      </p:sp>
    </p:spTree>
    <p:extLst>
      <p:ext uri="{BB962C8B-B14F-4D97-AF65-F5344CB8AC3E}">
        <p14:creationId xmlns:p14="http://schemas.microsoft.com/office/powerpoint/2010/main" val="1408453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838200"/>
          </a:xfrm>
        </p:spPr>
        <p:txBody>
          <a:bodyPr>
            <a:normAutofit fontScale="90000"/>
          </a:bodyPr>
          <a:lstStyle/>
          <a:p>
            <a:r>
              <a:rPr lang="en-US" dirty="0" smtClean="0"/>
              <a:t>Seven Principles for </a:t>
            </a:r>
            <a:br>
              <a:rPr lang="en-US" dirty="0" smtClean="0"/>
            </a:br>
            <a:r>
              <a:rPr lang="en-US" dirty="0" smtClean="0"/>
              <a:t>Designing Learning Communities</a:t>
            </a:r>
            <a:endParaRPr lang="en-US" dirty="0"/>
          </a:p>
        </p:txBody>
      </p:sp>
      <p:sp>
        <p:nvSpPr>
          <p:cNvPr id="3" name="Content Placeholder 2"/>
          <p:cNvSpPr>
            <a:spLocks noGrp="1"/>
          </p:cNvSpPr>
          <p:nvPr>
            <p:ph sz="quarter" idx="1"/>
          </p:nvPr>
        </p:nvSpPr>
        <p:spPr>
          <a:xfrm>
            <a:off x="301752" y="1752600"/>
            <a:ext cx="8503920" cy="4346448"/>
          </a:xfrm>
        </p:spPr>
        <p:txBody>
          <a:bodyPr>
            <a:normAutofit/>
          </a:bodyPr>
          <a:lstStyle/>
          <a:p>
            <a:pPr marL="514350" indent="-514350">
              <a:buFont typeface="+mj-lt"/>
              <a:buAutoNum type="arabicPeriod"/>
            </a:pPr>
            <a:r>
              <a:rPr lang="en-US" sz="2600" b="1" dirty="0" smtClean="0"/>
              <a:t>Design for evolution.</a:t>
            </a:r>
          </a:p>
          <a:p>
            <a:pPr marL="514350" indent="-514350">
              <a:buFont typeface="+mj-lt"/>
              <a:buAutoNum type="arabicPeriod"/>
            </a:pPr>
            <a:r>
              <a:rPr lang="en-US" sz="2600" b="1" dirty="0" smtClean="0"/>
              <a:t>Open a dialogue between inside and outside perspectives.</a:t>
            </a:r>
          </a:p>
          <a:p>
            <a:pPr marL="514350" indent="-514350">
              <a:buFont typeface="+mj-lt"/>
              <a:buAutoNum type="arabicPeriod"/>
            </a:pPr>
            <a:r>
              <a:rPr lang="en-US" sz="2600" b="1" dirty="0" smtClean="0"/>
              <a:t>Invite different levels of participation.</a:t>
            </a:r>
          </a:p>
          <a:p>
            <a:pPr marL="514350" indent="-514350">
              <a:buFont typeface="+mj-lt"/>
              <a:buAutoNum type="arabicPeriod"/>
            </a:pPr>
            <a:r>
              <a:rPr lang="en-US" sz="2600" b="1" dirty="0" smtClean="0"/>
              <a:t>Develop both public and private community spaces.</a:t>
            </a:r>
          </a:p>
          <a:p>
            <a:pPr marL="514350" indent="-514350">
              <a:buFont typeface="+mj-lt"/>
              <a:buAutoNum type="arabicPeriod"/>
            </a:pPr>
            <a:r>
              <a:rPr lang="en-US" sz="2600" b="1" dirty="0" smtClean="0"/>
              <a:t>Focus on value</a:t>
            </a:r>
          </a:p>
          <a:p>
            <a:pPr marL="514350" indent="-514350">
              <a:buFont typeface="+mj-lt"/>
              <a:buAutoNum type="arabicPeriod"/>
            </a:pPr>
            <a:r>
              <a:rPr lang="en-US" sz="2600" b="1" dirty="0" smtClean="0"/>
              <a:t>Combine familiarity and excitement.</a:t>
            </a:r>
          </a:p>
          <a:p>
            <a:pPr marL="514350" indent="-514350">
              <a:buFont typeface="+mj-lt"/>
              <a:buAutoNum type="arabicPeriod"/>
            </a:pPr>
            <a:r>
              <a:rPr lang="en-US" sz="2600" b="1" dirty="0" smtClean="0"/>
              <a:t>Create a rhythm for the community. </a:t>
            </a:r>
            <a:endParaRPr lang="en-US" sz="2600" b="1" dirty="0"/>
          </a:p>
        </p:txBody>
      </p:sp>
      <p:sp>
        <p:nvSpPr>
          <p:cNvPr id="4" name="Slide Number Placeholder 3"/>
          <p:cNvSpPr>
            <a:spLocks noGrp="1"/>
          </p:cNvSpPr>
          <p:nvPr>
            <p:ph type="sldNum" sz="quarter" idx="12"/>
          </p:nvPr>
        </p:nvSpPr>
        <p:spPr/>
        <p:txBody>
          <a:bodyPr/>
          <a:lstStyle/>
          <a:p>
            <a:fld id="{658567F4-695F-4303-9D3F-4B8D70D321D7}" type="slidenum">
              <a:rPr lang="en-US" smtClean="0"/>
              <a:t>53</a:t>
            </a:fld>
            <a:endParaRPr lang="en-US"/>
          </a:p>
        </p:txBody>
      </p:sp>
    </p:spTree>
    <p:extLst>
      <p:ext uri="{BB962C8B-B14F-4D97-AF65-F5344CB8AC3E}">
        <p14:creationId xmlns:p14="http://schemas.microsoft.com/office/powerpoint/2010/main" val="649053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normAutofit/>
          </a:bodyPr>
          <a:lstStyle/>
          <a:p>
            <a:pPr eaLnBrk="1" hangingPunct="1"/>
            <a:r>
              <a:rPr lang="en-US" dirty="0" smtClean="0">
                <a:solidFill>
                  <a:schemeClr val="tx1"/>
                </a:solidFill>
              </a:rPr>
              <a:t>Getting Started: Broad Strokes</a:t>
            </a:r>
          </a:p>
        </p:txBody>
      </p:sp>
      <p:sp>
        <p:nvSpPr>
          <p:cNvPr id="3" name="Slide Number Placeholder 2"/>
          <p:cNvSpPr>
            <a:spLocks noGrp="1"/>
          </p:cNvSpPr>
          <p:nvPr>
            <p:ph type="sldNum" sz="quarter" idx="12"/>
          </p:nvPr>
        </p:nvSpPr>
        <p:spPr/>
        <p:txBody>
          <a:bodyPr/>
          <a:lstStyle/>
          <a:p>
            <a:pPr>
              <a:defRPr/>
            </a:pPr>
            <a:fld id="{63ED3C68-F35B-4E8A-903E-8DCF3E77ED0D}" type="slidenum">
              <a:rPr lang="en-US"/>
              <a:pPr>
                <a:defRPr/>
              </a:pPr>
              <a:t>54</a:t>
            </a:fld>
            <a:endParaRPr lang="en-US"/>
          </a:p>
        </p:txBody>
      </p:sp>
      <p:sp>
        <p:nvSpPr>
          <p:cNvPr id="4" name="Content Placeholder 3"/>
          <p:cNvSpPr>
            <a:spLocks noGrp="1"/>
          </p:cNvSpPr>
          <p:nvPr>
            <p:ph sz="quarter" idx="1"/>
          </p:nvPr>
        </p:nvSpPr>
        <p:spPr>
          <a:xfrm>
            <a:off x="152400" y="1524000"/>
            <a:ext cx="8991600" cy="4575175"/>
          </a:xfrm>
        </p:spPr>
        <p:txBody>
          <a:bodyPr>
            <a:noAutofit/>
          </a:bodyPr>
          <a:lstStyle/>
          <a:p>
            <a:pPr marL="457200" indent="-457200">
              <a:buFont typeface="+mj-lt"/>
              <a:buAutoNum type="arabicPeriod"/>
              <a:defRPr/>
            </a:pPr>
            <a:r>
              <a:rPr lang="en-US" sz="2200" b="1" dirty="0" smtClean="0"/>
              <a:t>Outline a strategic training and development framework.</a:t>
            </a:r>
          </a:p>
          <a:p>
            <a:pPr marL="457200" indent="-457200">
              <a:buFont typeface="+mj-lt"/>
              <a:buAutoNum type="arabicPeriod"/>
              <a:defRPr/>
            </a:pPr>
            <a:r>
              <a:rPr lang="en-US" sz="2200" b="1" dirty="0" smtClean="0"/>
              <a:t>Review and clarify the mission and purpose for the organization/unit.</a:t>
            </a:r>
          </a:p>
          <a:p>
            <a:pPr marL="457200" indent="-457200">
              <a:buFont typeface="+mj-lt"/>
              <a:buAutoNum type="arabicPeriod"/>
              <a:defRPr/>
            </a:pPr>
            <a:r>
              <a:rPr lang="en-US" sz="2200" b="1" dirty="0" smtClean="0"/>
              <a:t>Review, update, and analyze previous existing training needs data.</a:t>
            </a:r>
          </a:p>
          <a:p>
            <a:pPr marL="457200" indent="-457200">
              <a:buFont typeface="+mj-lt"/>
              <a:buAutoNum type="arabicPeriod"/>
              <a:defRPr/>
            </a:pPr>
            <a:r>
              <a:rPr lang="en-US" sz="2200" b="1" dirty="0" smtClean="0"/>
              <a:t>Introduce the idea/concept and establish communication lines.</a:t>
            </a:r>
          </a:p>
          <a:p>
            <a:pPr marL="457200" indent="-457200">
              <a:buFont typeface="+mj-lt"/>
              <a:buAutoNum type="arabicPeriod"/>
              <a:defRPr/>
            </a:pPr>
            <a:r>
              <a:rPr lang="en-US" sz="2200" b="1" dirty="0" smtClean="0"/>
              <a:t>Seek to acquire buy in from the larger or target group.</a:t>
            </a:r>
          </a:p>
          <a:p>
            <a:pPr marL="457200" indent="-457200">
              <a:buFont typeface="+mj-lt"/>
              <a:buAutoNum type="arabicPeriod"/>
              <a:defRPr/>
            </a:pPr>
            <a:r>
              <a:rPr lang="en-US" sz="2200" b="1" dirty="0" smtClean="0"/>
              <a:t>Rediscover organization and individual core values.</a:t>
            </a:r>
          </a:p>
          <a:p>
            <a:pPr marL="457200" indent="-457200">
              <a:buFont typeface="+mj-lt"/>
              <a:buAutoNum type="arabicPeriod"/>
              <a:defRPr/>
            </a:pPr>
            <a:r>
              <a:rPr lang="en-US" sz="2200" b="1" dirty="0" smtClean="0"/>
              <a:t>Establish a process of assessment for training and development.</a:t>
            </a:r>
          </a:p>
          <a:p>
            <a:pPr marL="457200" indent="-457200">
              <a:buFont typeface="+mj-lt"/>
              <a:buAutoNum type="arabicPeriod"/>
              <a:defRPr/>
            </a:pPr>
            <a:r>
              <a:rPr lang="en-US" sz="2200" b="1" dirty="0" smtClean="0"/>
              <a:t>Determine short and long-term goals</a:t>
            </a:r>
            <a:r>
              <a:rPr lang="en-US" sz="2200" b="1" dirty="0"/>
              <a:t> </a:t>
            </a:r>
            <a:r>
              <a:rPr lang="en-US" sz="2200" b="1" dirty="0" smtClean="0"/>
              <a:t>and objectives (organization, unit, and individuals).</a:t>
            </a:r>
          </a:p>
          <a:p>
            <a:pPr marL="457200" indent="-457200">
              <a:buFont typeface="+mj-lt"/>
              <a:buAutoNum type="arabicPeriod"/>
              <a:defRPr/>
            </a:pPr>
            <a:r>
              <a:rPr lang="en-US" sz="2200" b="1" dirty="0" smtClean="0"/>
              <a:t>Lead out in completing and implementing the plan.</a:t>
            </a:r>
          </a:p>
          <a:p>
            <a:pPr marL="457200" indent="-457200">
              <a:buFont typeface="+mj-lt"/>
              <a:buAutoNum type="arabicPeriod"/>
              <a:defRPr/>
            </a:pPr>
            <a:r>
              <a:rPr lang="en-US" sz="2200" b="1" dirty="0"/>
              <a:t>Guide the process and help facilitate the plan.</a:t>
            </a:r>
            <a:endParaRPr lang="en-US" sz="2200" b="1" dirty="0" smtClean="0"/>
          </a:p>
          <a:p>
            <a:pPr marL="274320" indent="-274320" eaLnBrk="1" fontAlgn="auto" hangingPunct="1">
              <a:spcAft>
                <a:spcPts val="0"/>
              </a:spcAft>
              <a:buFont typeface="Wingdings 2" pitchFamily="18" charset="2"/>
              <a:buNone/>
              <a:defRPr/>
            </a:pPr>
            <a:endParaRPr lang="en-US" sz="1100" dirty="0"/>
          </a:p>
        </p:txBody>
      </p:sp>
    </p:spTree>
    <p:extLst>
      <p:ext uri="{BB962C8B-B14F-4D97-AF65-F5344CB8AC3E}">
        <p14:creationId xmlns:p14="http://schemas.microsoft.com/office/powerpoint/2010/main" val="3676228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Slide Number Placeholder 2"/>
          <p:cNvSpPr>
            <a:spLocks noGrp="1"/>
          </p:cNvSpPr>
          <p:nvPr>
            <p:ph type="sldNum" sz="quarter" idx="12"/>
          </p:nvPr>
        </p:nvSpPr>
        <p:spPr/>
        <p:txBody>
          <a:bodyPr/>
          <a:lstStyle/>
          <a:p>
            <a:fld id="{658567F4-695F-4303-9D3F-4B8D70D321D7}" type="slidenum">
              <a:rPr lang="en-US" smtClean="0"/>
              <a:t>55</a:t>
            </a:fld>
            <a:endParaRPr lang="en-US"/>
          </a:p>
        </p:txBody>
      </p:sp>
      <p:sp>
        <p:nvSpPr>
          <p:cNvPr id="5" name="Content Placeholder 4"/>
          <p:cNvSpPr>
            <a:spLocks noGrp="1"/>
          </p:cNvSpPr>
          <p:nvPr>
            <p:ph sz="quarter" idx="1"/>
          </p:nvPr>
        </p:nvSpPr>
        <p:spPr/>
        <p:txBody>
          <a:bodyPr/>
          <a:lstStyle/>
          <a:p>
            <a:pPr marL="0" indent="0">
              <a:buNone/>
            </a:pPr>
            <a:endParaRPr lang="en-US" dirty="0"/>
          </a:p>
        </p:txBody>
      </p:sp>
      <p:pic>
        <p:nvPicPr>
          <p:cNvPr id="5128" name="Picture 8" descr="C:\Users\simmonse\AppData\Local\Microsoft\Windows\Temporary Internet Files\Content.IE5\S5WEL9CA\MP900049148[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798" y="155358"/>
            <a:ext cx="8839200" cy="655320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810000" y="2667000"/>
            <a:ext cx="4724400" cy="1384995"/>
          </a:xfrm>
          <a:prstGeom prst="rect">
            <a:avLst/>
          </a:prstGeom>
        </p:spPr>
        <p:txBody>
          <a:bodyPr wrap="square">
            <a:spAutoFit/>
          </a:bodyPr>
          <a:lstStyle/>
          <a:p>
            <a:r>
              <a:rPr lang="en-US" sz="2800" i="1" dirty="0" smtClean="0">
                <a:effectLst>
                  <a:outerShdw blurRad="38100" dist="38100" dir="2700000" algn="tl">
                    <a:srgbClr val="000000">
                      <a:alpha val="43137"/>
                    </a:srgbClr>
                  </a:outerShdw>
                </a:effectLst>
              </a:rPr>
              <a:t>Higher than the highest human thought can reach is God’s ideal for His children. </a:t>
            </a:r>
            <a:r>
              <a:rPr lang="en-US" sz="2400" dirty="0" smtClean="0"/>
              <a:t> </a:t>
            </a:r>
            <a:r>
              <a:rPr lang="en-US" sz="1100" dirty="0" smtClean="0"/>
              <a:t>Ed18</a:t>
            </a:r>
            <a:endParaRPr lang="en-US" sz="2400" dirty="0"/>
          </a:p>
        </p:txBody>
      </p:sp>
    </p:spTree>
    <p:extLst>
      <p:ext uri="{BB962C8B-B14F-4D97-AF65-F5344CB8AC3E}">
        <p14:creationId xmlns:p14="http://schemas.microsoft.com/office/powerpoint/2010/main" val="19048103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sz="quarter" idx="1"/>
          </p:nvPr>
        </p:nvSpPr>
        <p:spPr/>
        <p:txBody>
          <a:bodyPr/>
          <a:lstStyle/>
          <a:p>
            <a:pPr marL="0" indent="0">
              <a:buNone/>
            </a:pPr>
            <a:endParaRPr lang="en-US" dirty="0" smtClean="0"/>
          </a:p>
          <a:p>
            <a:pPr marL="0" indent="0">
              <a:buNone/>
            </a:pPr>
            <a:endParaRPr lang="en-US" dirty="0"/>
          </a:p>
          <a:p>
            <a:pPr marL="0" indent="0">
              <a:buNone/>
            </a:pPr>
            <a:endParaRPr lang="en-US" dirty="0"/>
          </a:p>
          <a:p>
            <a:pPr marL="0" indent="0" algn="ctr">
              <a:buNone/>
            </a:pPr>
            <a:r>
              <a:rPr lang="en-US" sz="3200" b="1" dirty="0"/>
              <a:t>Do not follow where the path may </a:t>
            </a:r>
            <a:r>
              <a:rPr lang="en-US" sz="3200" b="1" dirty="0" smtClean="0"/>
              <a:t>lead,</a:t>
            </a:r>
          </a:p>
          <a:p>
            <a:pPr marL="0" indent="0" algn="ctr">
              <a:buNone/>
            </a:pPr>
            <a:r>
              <a:rPr lang="en-US" sz="3200" b="1" dirty="0" smtClean="0"/>
              <a:t>go </a:t>
            </a:r>
            <a:r>
              <a:rPr lang="en-US" sz="3200" b="1" dirty="0"/>
              <a:t>instead where there is no path and leave a trail.</a:t>
            </a:r>
          </a:p>
        </p:txBody>
      </p:sp>
      <p:sp>
        <p:nvSpPr>
          <p:cNvPr id="4" name="Slide Number Placeholder 3"/>
          <p:cNvSpPr>
            <a:spLocks noGrp="1"/>
          </p:cNvSpPr>
          <p:nvPr>
            <p:ph type="sldNum" sz="quarter" idx="12"/>
          </p:nvPr>
        </p:nvSpPr>
        <p:spPr/>
        <p:txBody>
          <a:bodyPr/>
          <a:lstStyle/>
          <a:p>
            <a:fld id="{658567F4-695F-4303-9D3F-4B8D70D321D7}" type="slidenum">
              <a:rPr lang="en-US" smtClean="0"/>
              <a:t>56</a:t>
            </a:fld>
            <a:endParaRPr lang="en-US"/>
          </a:p>
        </p:txBody>
      </p:sp>
    </p:spTree>
    <p:extLst>
      <p:ext uri="{BB962C8B-B14F-4D97-AF65-F5344CB8AC3E}">
        <p14:creationId xmlns:p14="http://schemas.microsoft.com/office/powerpoint/2010/main" val="1315278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915400" cy="762000"/>
          </a:xfrm>
        </p:spPr>
        <p:txBody>
          <a:bodyPr>
            <a:normAutofit fontScale="90000"/>
          </a:bodyPr>
          <a:lstStyle/>
          <a:p>
            <a:r>
              <a:rPr lang="en-US" sz="3100" b="1" i="1" dirty="0">
                <a:solidFill>
                  <a:schemeClr val="tx1"/>
                </a:solidFill>
              </a:rPr>
              <a:t>Your word is a lamp </a:t>
            </a:r>
            <a:r>
              <a:rPr lang="en-US" sz="3100" b="1" i="1" dirty="0" smtClean="0">
                <a:solidFill>
                  <a:schemeClr val="tx1"/>
                </a:solidFill>
              </a:rPr>
              <a:t>to my feet and </a:t>
            </a:r>
            <a:r>
              <a:rPr lang="en-US" sz="3100" b="1" i="1" dirty="0">
                <a:solidFill>
                  <a:schemeClr val="tx1"/>
                </a:solidFill>
              </a:rPr>
              <a:t>a light to my path</a:t>
            </a:r>
            <a:r>
              <a:rPr lang="en-US" sz="3100" i="1" dirty="0">
                <a:solidFill>
                  <a:schemeClr val="tx1"/>
                </a:solidFill>
              </a:rPr>
              <a:t>.</a:t>
            </a:r>
            <a:r>
              <a:rPr lang="en-US" sz="1800" dirty="0"/>
              <a:t> </a:t>
            </a:r>
            <a:r>
              <a:rPr lang="en-US" sz="1300" dirty="0" smtClean="0"/>
              <a:t>Ps </a:t>
            </a:r>
            <a:r>
              <a:rPr lang="en-US" sz="1300" dirty="0"/>
              <a:t>119:105</a:t>
            </a:r>
            <a:r>
              <a:rPr lang="en-US" sz="1600" dirty="0"/>
              <a:t/>
            </a:r>
            <a:br>
              <a:rPr lang="en-US" sz="1600" dirty="0"/>
            </a:br>
            <a:endParaRPr lang="en-US" sz="1600" dirty="0">
              <a:solidFill>
                <a:schemeClr val="tx1"/>
              </a:solidFill>
            </a:endParaRPr>
          </a:p>
        </p:txBody>
      </p:sp>
      <p:sp>
        <p:nvSpPr>
          <p:cNvPr id="4" name="Content Placeholder 3"/>
          <p:cNvSpPr>
            <a:spLocks noGrp="1"/>
          </p:cNvSpPr>
          <p:nvPr>
            <p:ph sz="quarter" idx="1"/>
          </p:nvPr>
        </p:nvSpPr>
        <p:spPr/>
        <p:txBody>
          <a:bodyPr/>
          <a:lstStyle/>
          <a:p>
            <a:pPr marL="0" indent="0">
              <a:buNone/>
            </a:pPr>
            <a:r>
              <a:rPr lang="en-US" dirty="0" smtClean="0"/>
              <a:t> </a:t>
            </a:r>
            <a:endParaRPr lang="en-US" dirty="0"/>
          </a:p>
        </p:txBody>
      </p:sp>
      <p:pic>
        <p:nvPicPr>
          <p:cNvPr id="4108" name="Picture 12" descr="C:\Users\simmonse\AppData\Local\Microsoft\Windows\Temporary Internet Files\Content.IE5\A7SNP0PF\MP900399625[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990600"/>
            <a:ext cx="8839200" cy="541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475263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pPr eaLnBrk="1" hangingPunct="1"/>
            <a:r>
              <a:rPr lang="en-US" dirty="0" smtClean="0">
                <a:solidFill>
                  <a:srgbClr val="CA5E6D"/>
                </a:solidFill>
              </a:rPr>
              <a:t>Sources</a:t>
            </a:r>
          </a:p>
        </p:txBody>
      </p:sp>
      <p:sp>
        <p:nvSpPr>
          <p:cNvPr id="3" name="Slide Number Placeholder 2"/>
          <p:cNvSpPr>
            <a:spLocks noGrp="1"/>
          </p:cNvSpPr>
          <p:nvPr>
            <p:ph type="sldNum" sz="quarter" idx="12"/>
          </p:nvPr>
        </p:nvSpPr>
        <p:spPr>
          <a:prstGeom prst="rect">
            <a:avLst/>
          </a:prstGeom>
        </p:spPr>
        <p:txBody>
          <a:bodyPr/>
          <a:lstStyle/>
          <a:p>
            <a:pPr>
              <a:defRPr/>
            </a:pPr>
            <a:fld id="{437404B4-8D78-43F2-865E-1EA4F8D60487}" type="slidenum">
              <a:rPr lang="en-US"/>
              <a:pPr>
                <a:defRPr/>
              </a:pPr>
              <a:t>58</a:t>
            </a:fld>
            <a:endParaRPr lang="en-US"/>
          </a:p>
        </p:txBody>
      </p:sp>
      <p:sp>
        <p:nvSpPr>
          <p:cNvPr id="43012" name="Content Placeholder 3"/>
          <p:cNvSpPr>
            <a:spLocks noGrp="1"/>
          </p:cNvSpPr>
          <p:nvPr>
            <p:ph sz="quarter" idx="1"/>
          </p:nvPr>
        </p:nvSpPr>
        <p:spPr>
          <a:prstGeom prst="rect">
            <a:avLst/>
          </a:prstGeom>
        </p:spPr>
        <p:txBody>
          <a:bodyPr>
            <a:normAutofit/>
          </a:bodyPr>
          <a:lstStyle/>
          <a:p>
            <a:pPr algn="ctr" eaLnBrk="1" hangingPunct="1">
              <a:buFont typeface="Wingdings 2" pitchFamily="18" charset="2"/>
              <a:buNone/>
              <a:defRPr/>
            </a:pPr>
            <a:r>
              <a:rPr lang="en-US" sz="2800" dirty="0" smtClean="0">
                <a:effectLst>
                  <a:outerShdw blurRad="38100" dist="38100" dir="2700000" algn="tl">
                    <a:srgbClr val="000000"/>
                  </a:outerShdw>
                </a:effectLst>
                <a:latin typeface="Garth Graphic ATT"/>
              </a:rPr>
              <a:t/>
            </a:r>
            <a:br>
              <a:rPr lang="en-US" sz="2800" dirty="0" smtClean="0">
                <a:effectLst>
                  <a:outerShdw blurRad="38100" dist="38100" dir="2700000" algn="tl">
                    <a:srgbClr val="000000"/>
                  </a:outerShdw>
                </a:effectLst>
                <a:latin typeface="Garth Graphic ATT"/>
              </a:rPr>
            </a:br>
            <a:r>
              <a:rPr lang="en-US" sz="2400" dirty="0" smtClean="0">
                <a:latin typeface="Garth Graphic ATT"/>
              </a:rPr>
              <a:t/>
            </a:r>
            <a:br>
              <a:rPr lang="en-US" sz="2400" dirty="0" smtClean="0">
                <a:latin typeface="Garth Graphic ATT"/>
              </a:rPr>
            </a:br>
            <a:r>
              <a:rPr lang="en-US" sz="2400" dirty="0" smtClean="0">
                <a:latin typeface="Garth Graphic ATT"/>
              </a:rPr>
              <a:t>Christina Drouin</a:t>
            </a:r>
          </a:p>
          <a:p>
            <a:pPr algn="ctr" eaLnBrk="1" hangingPunct="1">
              <a:buFont typeface="Wingdings 2" pitchFamily="18" charset="2"/>
              <a:buNone/>
              <a:defRPr/>
            </a:pPr>
            <a:r>
              <a:rPr lang="en-US" sz="2000" dirty="0" smtClean="0">
                <a:latin typeface="Garth Graphic ATT"/>
              </a:rPr>
              <a:t>Director of Institutional Marketing </a:t>
            </a:r>
            <a:br>
              <a:rPr lang="en-US" sz="2000" dirty="0" smtClean="0">
                <a:latin typeface="Garth Graphic ATT"/>
              </a:rPr>
            </a:br>
            <a:r>
              <a:rPr lang="en-US" sz="2000" dirty="0" smtClean="0">
                <a:latin typeface="Garth Graphic ATT"/>
              </a:rPr>
              <a:t>Saint Andrew’s School, Boca Raton, FL</a:t>
            </a:r>
            <a:br>
              <a:rPr lang="en-US" sz="2000" dirty="0" smtClean="0">
                <a:latin typeface="Garth Graphic ATT"/>
              </a:rPr>
            </a:br>
            <a:r>
              <a:rPr lang="en-US" sz="2400" dirty="0" smtClean="0">
                <a:latin typeface="Garth Graphic ATT"/>
              </a:rPr>
              <a:t/>
            </a:r>
            <a:br>
              <a:rPr lang="en-US" sz="2400" dirty="0" smtClean="0">
                <a:latin typeface="Garth Graphic ATT"/>
              </a:rPr>
            </a:br>
            <a:r>
              <a:rPr lang="en-US" sz="2400" dirty="0" smtClean="0">
                <a:latin typeface="Garth Graphic ATT"/>
              </a:rPr>
              <a:t>Scott Looney</a:t>
            </a:r>
          </a:p>
          <a:p>
            <a:pPr algn="ctr" eaLnBrk="1" hangingPunct="1">
              <a:buFont typeface="Wingdings 2" pitchFamily="18" charset="2"/>
              <a:buNone/>
              <a:defRPr/>
            </a:pPr>
            <a:r>
              <a:rPr lang="en-US" sz="2000" dirty="0" smtClean="0">
                <a:latin typeface="Garth Graphic ATT"/>
              </a:rPr>
              <a:t>Director of Admission and Financial Aid</a:t>
            </a:r>
            <a:br>
              <a:rPr lang="en-US" sz="2000" dirty="0" smtClean="0">
                <a:latin typeface="Garth Graphic ATT"/>
              </a:rPr>
            </a:br>
            <a:r>
              <a:rPr lang="en-US" sz="2000" dirty="0" smtClean="0">
                <a:latin typeface="Garth Graphic ATT"/>
              </a:rPr>
              <a:t>Cranbrook Schools, Bloomfield Hills, MI</a:t>
            </a:r>
          </a:p>
          <a:p>
            <a:pPr algn="ctr" eaLnBrk="1" hangingPunct="1">
              <a:buFont typeface="Wingdings 2" pitchFamily="18" charset="2"/>
              <a:buNone/>
              <a:defRPr/>
            </a:pPr>
            <a:endParaRPr lang="en-US" sz="2400" dirty="0" smtClean="0">
              <a:latin typeface="Garth Graphic ATT"/>
            </a:endParaRPr>
          </a:p>
          <a:p>
            <a:pPr algn="ctr" eaLnBrk="1" hangingPunct="1">
              <a:buFont typeface="Wingdings 2" pitchFamily="18" charset="2"/>
              <a:buNone/>
              <a:defRPr/>
            </a:pPr>
            <a:endParaRPr lang="en-US" sz="2400" dirty="0" smtClean="0">
              <a:latin typeface="Garth Graphic ATT"/>
            </a:endParaRPr>
          </a:p>
          <a:p>
            <a:pPr algn="r" eaLnBrk="1" hangingPunct="1">
              <a:buFont typeface="Wingdings 2" pitchFamily="18" charset="2"/>
              <a:buNone/>
              <a:defRPr/>
            </a:pPr>
            <a:r>
              <a:rPr lang="en-US" sz="1400" dirty="0" smtClean="0">
                <a:effectLst>
                  <a:outerShdw blurRad="38100" dist="38100" dir="2700000" algn="tl">
                    <a:srgbClr val="000000"/>
                  </a:outerShdw>
                </a:effectLst>
                <a:latin typeface="Garth Graphic ATT"/>
              </a:rPr>
              <a:t>NAIS ANNUAL CONFERENCE, March 4, 2000</a:t>
            </a:r>
            <a:endParaRPr lang="en-US" sz="1400" dirty="0" smtClean="0"/>
          </a:p>
        </p:txBody>
      </p:sp>
    </p:spTree>
    <p:extLst>
      <p:ext uri="{BB962C8B-B14F-4D97-AF65-F5344CB8AC3E}">
        <p14:creationId xmlns:p14="http://schemas.microsoft.com/office/powerpoint/2010/main" val="327886343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A5E6D"/>
                </a:solidFill>
              </a:rPr>
              <a:t>Sources</a:t>
            </a:r>
            <a:endParaRPr lang="en-US" dirty="0"/>
          </a:p>
        </p:txBody>
      </p:sp>
      <p:sp>
        <p:nvSpPr>
          <p:cNvPr id="3" name="Content Placeholder 2"/>
          <p:cNvSpPr>
            <a:spLocks noGrp="1"/>
          </p:cNvSpPr>
          <p:nvPr>
            <p:ph sz="quarter" idx="1"/>
          </p:nvPr>
        </p:nvSpPr>
        <p:spPr/>
        <p:txBody>
          <a:bodyPr/>
          <a:lstStyle/>
          <a:p>
            <a:pPr marL="0" indent="0" algn="ctr">
              <a:buNone/>
            </a:pPr>
            <a:r>
              <a:rPr lang="en-US" sz="2400" dirty="0" smtClean="0"/>
              <a:t>Malcolm Knowles</a:t>
            </a:r>
          </a:p>
          <a:p>
            <a:pPr marL="0" indent="0" algn="ctr">
              <a:buNone/>
            </a:pPr>
            <a:r>
              <a:rPr lang="en-US" sz="2000" dirty="0" smtClean="0"/>
              <a:t>The Adult Learner: A Neglected Species, 2</a:t>
            </a:r>
            <a:r>
              <a:rPr lang="en-US" sz="2000" baseline="30000" dirty="0" smtClean="0"/>
              <a:t>nd</a:t>
            </a:r>
            <a:r>
              <a:rPr lang="en-US" sz="2000" dirty="0" smtClean="0"/>
              <a:t> Ed.</a:t>
            </a:r>
          </a:p>
          <a:p>
            <a:pPr marL="0" indent="0" algn="ctr">
              <a:buNone/>
            </a:pPr>
            <a:r>
              <a:rPr lang="en-US" sz="2000" dirty="0" smtClean="0"/>
              <a:t>Gulf Publishing Co, 1978</a:t>
            </a:r>
          </a:p>
          <a:p>
            <a:pPr marL="0" indent="0" algn="ctr">
              <a:buNone/>
            </a:pPr>
            <a:endParaRPr lang="en-US" sz="1000" dirty="0"/>
          </a:p>
          <a:p>
            <a:pPr marL="0" indent="0" algn="ctr">
              <a:buNone/>
            </a:pPr>
            <a:r>
              <a:rPr lang="en-US" sz="2400" dirty="0" smtClean="0"/>
              <a:t>J. Gregory Dees, Jed Emerson, and Peter Economy</a:t>
            </a:r>
          </a:p>
          <a:p>
            <a:pPr marL="0" indent="0" algn="ctr">
              <a:buNone/>
            </a:pPr>
            <a:r>
              <a:rPr lang="en-US" sz="2000" dirty="0" smtClean="0"/>
              <a:t>Strategic Tools for </a:t>
            </a:r>
            <a:r>
              <a:rPr lang="en-US" sz="2000" dirty="0"/>
              <a:t>S</a:t>
            </a:r>
            <a:r>
              <a:rPr lang="en-US" sz="2000" dirty="0" smtClean="0"/>
              <a:t>ocial Entrepreneurs: Enhancing the Performance of Your Enterprising Nonprofit</a:t>
            </a:r>
          </a:p>
          <a:p>
            <a:pPr marL="0" indent="0" algn="ctr">
              <a:buNone/>
            </a:pPr>
            <a:r>
              <a:rPr lang="en-US" sz="2000" dirty="0" smtClean="0"/>
              <a:t>John Wiley and Sons, Inc, 2002</a:t>
            </a:r>
          </a:p>
          <a:p>
            <a:pPr marL="0" indent="0" algn="ctr">
              <a:buNone/>
            </a:pPr>
            <a:endParaRPr lang="en-US" sz="1000" dirty="0"/>
          </a:p>
          <a:p>
            <a:pPr marL="0" indent="0" algn="ctr">
              <a:buNone/>
            </a:pPr>
            <a:r>
              <a:rPr lang="en-US" sz="2400" dirty="0" smtClean="0"/>
              <a:t>Etienne Wenger, Richard McDermott, and William M. Snyder</a:t>
            </a:r>
          </a:p>
          <a:p>
            <a:pPr marL="0" indent="0" algn="ctr">
              <a:buNone/>
            </a:pPr>
            <a:r>
              <a:rPr lang="en-US" sz="2000" dirty="0" smtClean="0"/>
              <a:t>Cultivating Communities of Practice</a:t>
            </a:r>
          </a:p>
          <a:p>
            <a:pPr marL="0" indent="0" algn="ctr">
              <a:buNone/>
            </a:pPr>
            <a:r>
              <a:rPr lang="en-US" sz="2000" dirty="0" smtClean="0"/>
              <a:t>Harvard Business School Press, 2002</a:t>
            </a:r>
            <a:endParaRPr lang="en-US" sz="2000" dirty="0"/>
          </a:p>
        </p:txBody>
      </p:sp>
      <p:sp>
        <p:nvSpPr>
          <p:cNvPr id="4" name="Slide Number Placeholder 3"/>
          <p:cNvSpPr>
            <a:spLocks noGrp="1"/>
          </p:cNvSpPr>
          <p:nvPr>
            <p:ph type="sldNum" sz="quarter" idx="12"/>
          </p:nvPr>
        </p:nvSpPr>
        <p:spPr/>
        <p:txBody>
          <a:bodyPr/>
          <a:lstStyle/>
          <a:p>
            <a:fld id="{658567F4-695F-4303-9D3F-4B8D70D321D7}" type="slidenum">
              <a:rPr lang="en-US" smtClean="0"/>
              <a:t>59</a:t>
            </a:fld>
            <a:endParaRPr lang="en-US"/>
          </a:p>
        </p:txBody>
      </p:sp>
    </p:spTree>
    <p:extLst>
      <p:ext uri="{BB962C8B-B14F-4D97-AF65-F5344CB8AC3E}">
        <p14:creationId xmlns:p14="http://schemas.microsoft.com/office/powerpoint/2010/main" val="5044487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US" dirty="0" smtClean="0">
                <a:solidFill>
                  <a:schemeClr val="tx1"/>
                </a:solidFill>
              </a:rPr>
              <a:t>Leaders</a:t>
            </a:r>
          </a:p>
        </p:txBody>
      </p:sp>
      <p:sp>
        <p:nvSpPr>
          <p:cNvPr id="3" name="Slide Number Placeholder 2"/>
          <p:cNvSpPr>
            <a:spLocks noGrp="1"/>
          </p:cNvSpPr>
          <p:nvPr>
            <p:ph type="sldNum" sz="quarter" idx="12"/>
          </p:nvPr>
        </p:nvSpPr>
        <p:spPr/>
        <p:txBody>
          <a:bodyPr/>
          <a:lstStyle/>
          <a:p>
            <a:pPr>
              <a:defRPr/>
            </a:pPr>
            <a:fld id="{4026A4D2-6D04-4539-B1E1-11DC835D115C}" type="slidenum">
              <a:rPr lang="en-US"/>
              <a:pPr>
                <a:defRPr/>
              </a:pPr>
              <a:t>6</a:t>
            </a:fld>
            <a:endParaRPr lang="en-US"/>
          </a:p>
        </p:txBody>
      </p:sp>
      <p:sp>
        <p:nvSpPr>
          <p:cNvPr id="4" name="Content Placeholder 3"/>
          <p:cNvSpPr>
            <a:spLocks noGrp="1"/>
          </p:cNvSpPr>
          <p:nvPr>
            <p:ph sz="quarter" idx="1"/>
          </p:nvPr>
        </p:nvSpPr>
        <p:spPr>
          <a:xfrm>
            <a:off x="152400" y="1527175"/>
            <a:ext cx="8991600" cy="4797425"/>
          </a:xfrm>
        </p:spPr>
        <p:txBody>
          <a:bodyPr>
            <a:normAutofit fontScale="92500" lnSpcReduction="20000"/>
          </a:bodyPr>
          <a:lstStyle/>
          <a:p>
            <a:pPr marL="0" indent="0" eaLnBrk="1" fontAlgn="auto" hangingPunct="1">
              <a:spcAft>
                <a:spcPts val="0"/>
              </a:spcAft>
              <a:buNone/>
              <a:defRPr/>
            </a:pPr>
            <a:r>
              <a:rPr lang="en-US" sz="3400" dirty="0" smtClean="0"/>
              <a:t>Leaders act as change agents in the organization by:</a:t>
            </a:r>
          </a:p>
          <a:p>
            <a:pPr marL="548640" lvl="1" indent="-274320" eaLnBrk="1" fontAlgn="auto" hangingPunct="1">
              <a:spcAft>
                <a:spcPts val="0"/>
              </a:spcAft>
              <a:buFont typeface="Wingdings" pitchFamily="2" charset="2"/>
              <a:buChar char="ü"/>
              <a:defRPr/>
            </a:pPr>
            <a:r>
              <a:rPr lang="en-US" sz="3400" i="1" dirty="0" smtClean="0">
                <a:solidFill>
                  <a:schemeClr val="tx1"/>
                </a:solidFill>
              </a:rPr>
              <a:t>Promoting mission to create and sustain value.</a:t>
            </a:r>
          </a:p>
          <a:p>
            <a:pPr marL="548640" lvl="1" indent="-274320" eaLnBrk="1" fontAlgn="auto" hangingPunct="1">
              <a:spcAft>
                <a:spcPts val="0"/>
              </a:spcAft>
              <a:buFont typeface="Wingdings" pitchFamily="2" charset="2"/>
              <a:buChar char="ü"/>
              <a:defRPr/>
            </a:pPr>
            <a:r>
              <a:rPr lang="en-US" sz="3400" i="1" dirty="0" smtClean="0">
                <a:solidFill>
                  <a:schemeClr val="tx1"/>
                </a:solidFill>
              </a:rPr>
              <a:t>Recognizing and relentlessly pursuing new opportunities to serve that mission.</a:t>
            </a:r>
          </a:p>
          <a:p>
            <a:pPr marL="548640" lvl="1" indent="-274320" eaLnBrk="1" fontAlgn="auto" hangingPunct="1">
              <a:spcAft>
                <a:spcPts val="0"/>
              </a:spcAft>
              <a:buFont typeface="Wingdings" pitchFamily="2" charset="2"/>
              <a:buChar char="ü"/>
              <a:defRPr/>
            </a:pPr>
            <a:r>
              <a:rPr lang="en-US" sz="3400" i="1" dirty="0" smtClean="0">
                <a:solidFill>
                  <a:schemeClr val="tx1"/>
                </a:solidFill>
              </a:rPr>
              <a:t>Engaging the organization in a process of continuous innovation, adaptation, and learning.</a:t>
            </a:r>
          </a:p>
          <a:p>
            <a:pPr marL="548640" lvl="1" indent="-274320" eaLnBrk="1" fontAlgn="auto" hangingPunct="1">
              <a:spcAft>
                <a:spcPts val="0"/>
              </a:spcAft>
              <a:buFont typeface="Wingdings" pitchFamily="2" charset="2"/>
              <a:buChar char="ü"/>
              <a:defRPr/>
            </a:pPr>
            <a:r>
              <a:rPr lang="en-US" sz="3400" i="1" dirty="0" smtClean="0">
                <a:solidFill>
                  <a:schemeClr val="tx1"/>
                </a:solidFill>
              </a:rPr>
              <a:t>Acting boldly without being limited to resources currently in hand.</a:t>
            </a:r>
          </a:p>
          <a:p>
            <a:pPr marL="548640" lvl="1" indent="-274320" eaLnBrk="1" fontAlgn="auto" hangingPunct="1">
              <a:spcAft>
                <a:spcPts val="0"/>
              </a:spcAft>
              <a:buFont typeface="Wingdings" pitchFamily="2" charset="2"/>
              <a:buChar char="ü"/>
              <a:defRPr/>
            </a:pPr>
            <a:r>
              <a:rPr lang="en-US" sz="3400" i="1" dirty="0" smtClean="0">
                <a:solidFill>
                  <a:schemeClr val="tx1"/>
                </a:solidFill>
              </a:rPr>
              <a:t>Exhibiting a heightened sense of accountability to the constituencies served and for the outcomes created.</a:t>
            </a:r>
            <a:endParaRPr lang="en-US" sz="3400" dirty="0" smtClean="0">
              <a:solidFill>
                <a:schemeClr val="tx1"/>
              </a:solidFill>
            </a:endParaRPr>
          </a:p>
          <a:p>
            <a:pPr marL="274320" indent="-274320" eaLnBrk="1" fontAlgn="auto" hangingPunct="1">
              <a:spcAft>
                <a:spcPts val="0"/>
              </a:spcAft>
              <a:buFont typeface="Wingdings 2"/>
              <a:buNone/>
              <a:defRPr/>
            </a:pPr>
            <a:endParaRPr lang="en-US" dirty="0"/>
          </a:p>
        </p:txBody>
      </p:sp>
    </p:spTree>
    <p:extLst>
      <p:ext uri="{BB962C8B-B14F-4D97-AF65-F5344CB8AC3E}">
        <p14:creationId xmlns:p14="http://schemas.microsoft.com/office/powerpoint/2010/main" val="2713481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A5E6D"/>
                </a:solidFill>
              </a:rPr>
              <a:t>Sources</a:t>
            </a:r>
            <a:endParaRPr lang="en-US" dirty="0"/>
          </a:p>
        </p:txBody>
      </p:sp>
      <p:sp>
        <p:nvSpPr>
          <p:cNvPr id="3" name="Content Placeholder 2"/>
          <p:cNvSpPr>
            <a:spLocks noGrp="1"/>
          </p:cNvSpPr>
          <p:nvPr>
            <p:ph sz="quarter" idx="1"/>
          </p:nvPr>
        </p:nvSpPr>
        <p:spPr/>
        <p:txBody>
          <a:bodyPr>
            <a:normAutofit/>
          </a:bodyPr>
          <a:lstStyle/>
          <a:p>
            <a:pPr marL="0" indent="0" algn="ctr">
              <a:buNone/>
            </a:pPr>
            <a:endParaRPr lang="en-US" sz="2400" dirty="0" smtClean="0"/>
          </a:p>
          <a:p>
            <a:pPr marL="0" indent="0" algn="ctr">
              <a:buNone/>
            </a:pPr>
            <a:r>
              <a:rPr lang="en-US" sz="2400" dirty="0" smtClean="0"/>
              <a:t>Lee G. Bolman and Terrance E. Deal</a:t>
            </a:r>
          </a:p>
          <a:p>
            <a:pPr marL="0" indent="0" algn="ctr">
              <a:buNone/>
            </a:pPr>
            <a:r>
              <a:rPr lang="en-US" sz="2000" dirty="0" smtClean="0"/>
              <a:t>Reframing Organizations: Artistry, Choice, and Leadership, 2</a:t>
            </a:r>
            <a:r>
              <a:rPr lang="en-US" sz="2000" baseline="30000" dirty="0" smtClean="0"/>
              <a:t>nd</a:t>
            </a:r>
            <a:r>
              <a:rPr lang="en-US" sz="2000" dirty="0" smtClean="0"/>
              <a:t> Ed.</a:t>
            </a:r>
          </a:p>
          <a:p>
            <a:pPr marL="0" indent="0" algn="ctr">
              <a:buNone/>
            </a:pPr>
            <a:r>
              <a:rPr lang="en-US" sz="2000" dirty="0" smtClean="0"/>
              <a:t>Jossey-Bass publishers, 1997</a:t>
            </a:r>
          </a:p>
          <a:p>
            <a:pPr marL="0" indent="0" algn="ctr">
              <a:buNone/>
            </a:pPr>
            <a:endParaRPr lang="en-US" sz="2000" dirty="0"/>
          </a:p>
          <a:p>
            <a:pPr marL="0" indent="0" algn="ctr">
              <a:buNone/>
            </a:pPr>
            <a:r>
              <a:rPr lang="en-US" sz="2400" dirty="0" smtClean="0"/>
              <a:t>Jim Collins</a:t>
            </a:r>
          </a:p>
          <a:p>
            <a:pPr marL="0" indent="0" algn="ctr">
              <a:buNone/>
            </a:pPr>
            <a:r>
              <a:rPr lang="en-US" sz="2000" dirty="0" smtClean="0"/>
              <a:t>Good to Great</a:t>
            </a:r>
          </a:p>
          <a:p>
            <a:pPr marL="0" indent="0" algn="ctr">
              <a:buNone/>
            </a:pPr>
            <a:r>
              <a:rPr lang="en-US" sz="2000" dirty="0" smtClean="0"/>
              <a:t>Harpers Collins Publishers, 2001</a:t>
            </a:r>
            <a:endParaRPr lang="en-US" sz="2000" dirty="0"/>
          </a:p>
        </p:txBody>
      </p:sp>
      <p:sp>
        <p:nvSpPr>
          <p:cNvPr id="4" name="Slide Number Placeholder 3"/>
          <p:cNvSpPr>
            <a:spLocks noGrp="1"/>
          </p:cNvSpPr>
          <p:nvPr>
            <p:ph type="sldNum" sz="quarter" idx="12"/>
          </p:nvPr>
        </p:nvSpPr>
        <p:spPr/>
        <p:txBody>
          <a:bodyPr/>
          <a:lstStyle/>
          <a:p>
            <a:fld id="{658567F4-695F-4303-9D3F-4B8D70D321D7}" type="slidenum">
              <a:rPr lang="en-US" smtClean="0"/>
              <a:t>60</a:t>
            </a:fld>
            <a:endParaRPr lang="en-US"/>
          </a:p>
        </p:txBody>
      </p:sp>
    </p:spTree>
    <p:extLst>
      <p:ext uri="{BB962C8B-B14F-4D97-AF65-F5344CB8AC3E}">
        <p14:creationId xmlns:p14="http://schemas.microsoft.com/office/powerpoint/2010/main" val="41545931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sz="3600" b="1" cap="small" dirty="0" smtClean="0">
                <a:solidFill>
                  <a:schemeClr val="accent3">
                    <a:lumMod val="50000"/>
                  </a:schemeClr>
                </a:solidFill>
              </a:rPr>
              <a:t>Reasons for Training and Development</a:t>
            </a:r>
            <a:endParaRPr lang="en-US" sz="3200" dirty="0">
              <a:solidFill>
                <a:schemeClr val="accent3">
                  <a:lumMod val="50000"/>
                </a:schemeClr>
              </a:solidFill>
            </a:endParaRPr>
          </a:p>
        </p:txBody>
      </p:sp>
      <p:sp>
        <p:nvSpPr>
          <p:cNvPr id="4" name="Slide Number Placeholder 3"/>
          <p:cNvSpPr>
            <a:spLocks noGrp="1"/>
          </p:cNvSpPr>
          <p:nvPr>
            <p:ph type="sldNum" sz="quarter" idx="12"/>
          </p:nvPr>
        </p:nvSpPr>
        <p:spPr>
          <a:prstGeom prst="rect">
            <a:avLst/>
          </a:prstGeom>
        </p:spPr>
        <p:txBody>
          <a:bodyPr/>
          <a:lstStyle/>
          <a:p>
            <a:pPr>
              <a:defRPr/>
            </a:pPr>
            <a:fld id="{99C800B6-2E5E-4943-8303-92463582E26F}" type="slidenum">
              <a:rPr lang="en-US" smtClean="0"/>
              <a:pPr>
                <a:defRPr/>
              </a:pPr>
              <a:t>7</a:t>
            </a:fld>
            <a:endParaRPr lang="en-US"/>
          </a:p>
        </p:txBody>
      </p:sp>
      <p:sp>
        <p:nvSpPr>
          <p:cNvPr id="3" name="Content Placeholder 2"/>
          <p:cNvSpPr>
            <a:spLocks noGrp="1"/>
          </p:cNvSpPr>
          <p:nvPr>
            <p:ph sz="quarter" idx="1"/>
          </p:nvPr>
        </p:nvSpPr>
        <p:spPr>
          <a:xfrm>
            <a:off x="152400" y="1676400"/>
            <a:ext cx="8686800" cy="4422775"/>
          </a:xfrm>
          <a:prstGeom prst="rect">
            <a:avLst/>
          </a:prstGeom>
        </p:spPr>
        <p:txBody>
          <a:bodyPr>
            <a:normAutofit/>
          </a:bodyPr>
          <a:lstStyle/>
          <a:p>
            <a:pPr marL="514350" indent="-514350">
              <a:buFont typeface="Wingdings 2" pitchFamily="18" charset="2"/>
              <a:buNone/>
              <a:defRPr/>
            </a:pPr>
            <a:r>
              <a:rPr lang="en-US" sz="2800" dirty="0" smtClean="0"/>
              <a:t>1.  </a:t>
            </a:r>
            <a:r>
              <a:rPr lang="en-US" sz="2800" u="sng" dirty="0" smtClean="0"/>
              <a:t>Challenging processes</a:t>
            </a:r>
            <a:r>
              <a:rPr lang="en-US" sz="2800" dirty="0" smtClean="0"/>
              <a:t>.</a:t>
            </a:r>
          </a:p>
          <a:p>
            <a:pPr marL="514350" indent="-514350">
              <a:buFont typeface="Wingdings 2" pitchFamily="18" charset="2"/>
              <a:buAutoNum type="arabicPeriod"/>
              <a:defRPr/>
            </a:pPr>
            <a:endParaRPr lang="en-US" sz="1400" dirty="0" smtClean="0"/>
          </a:p>
          <a:p>
            <a:pPr marL="731838" lvl="1" indent="-457200">
              <a:defRPr/>
            </a:pPr>
            <a:r>
              <a:rPr lang="en-US" sz="2600" dirty="0" smtClean="0">
                <a:solidFill>
                  <a:schemeClr val="tx1"/>
                </a:solidFill>
              </a:rPr>
              <a:t>Instead of being satisfied with the status quo, leaders make things happen.</a:t>
            </a:r>
          </a:p>
          <a:p>
            <a:pPr marL="731838" lvl="1" indent="-457200">
              <a:defRPr/>
            </a:pPr>
            <a:endParaRPr lang="en-US" sz="1200" dirty="0" smtClean="0">
              <a:solidFill>
                <a:schemeClr val="tx1"/>
              </a:solidFill>
            </a:endParaRPr>
          </a:p>
          <a:p>
            <a:pPr marL="731838" lvl="1" indent="-457200">
              <a:defRPr/>
            </a:pPr>
            <a:r>
              <a:rPr lang="en-US" sz="2600" dirty="0" smtClean="0">
                <a:solidFill>
                  <a:schemeClr val="tx1"/>
                </a:solidFill>
              </a:rPr>
              <a:t>They continually push the limits of the organization by innovating and by taking initiative and risks.</a:t>
            </a:r>
          </a:p>
          <a:p>
            <a:pPr marL="731838" lvl="1" indent="-457200">
              <a:defRPr/>
            </a:pPr>
            <a:endParaRPr lang="en-US" sz="1200" dirty="0" smtClean="0">
              <a:solidFill>
                <a:schemeClr val="tx1"/>
              </a:solidFill>
            </a:endParaRPr>
          </a:p>
          <a:p>
            <a:pPr marL="731838" lvl="1" indent="-457200">
              <a:defRPr/>
            </a:pPr>
            <a:r>
              <a:rPr lang="en-US" sz="2600" dirty="0" smtClean="0">
                <a:solidFill>
                  <a:schemeClr val="tx1"/>
                </a:solidFill>
              </a:rPr>
              <a:t>They question the status quo and find new ways to accomplish their mission.</a:t>
            </a:r>
          </a:p>
          <a:p>
            <a:pPr>
              <a:buFont typeface="Wingdings 2" pitchFamily="18" charset="2"/>
              <a:buNone/>
              <a:defRPr/>
            </a:pPr>
            <a:endParaRPr lang="en-US" sz="1600" dirty="0" smtClean="0"/>
          </a:p>
          <a:p>
            <a:pPr>
              <a:buFont typeface="Wingdings 2" pitchFamily="18" charset="2"/>
              <a:buNone/>
              <a:defRPr/>
            </a:pPr>
            <a:endParaRPr lang="en-US" sz="1600" dirty="0"/>
          </a:p>
        </p:txBody>
      </p:sp>
    </p:spTree>
    <p:extLst>
      <p:ext uri="{BB962C8B-B14F-4D97-AF65-F5344CB8AC3E}">
        <p14:creationId xmlns:p14="http://schemas.microsoft.com/office/powerpoint/2010/main" val="28620193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sz="3600" b="1" cap="small" dirty="0">
                <a:solidFill>
                  <a:schemeClr val="accent3">
                    <a:lumMod val="50000"/>
                  </a:schemeClr>
                </a:solidFill>
              </a:rPr>
              <a:t>Reasons for Training and </a:t>
            </a:r>
            <a:r>
              <a:rPr lang="en-US" sz="3600" b="1" cap="small" dirty="0" smtClean="0">
                <a:solidFill>
                  <a:schemeClr val="accent3">
                    <a:lumMod val="50000"/>
                  </a:schemeClr>
                </a:solidFill>
              </a:rPr>
              <a:t>Development</a:t>
            </a:r>
            <a:endParaRPr lang="en-US" sz="3600" dirty="0"/>
          </a:p>
        </p:txBody>
      </p:sp>
      <p:sp>
        <p:nvSpPr>
          <p:cNvPr id="4" name="Slide Number Placeholder 3"/>
          <p:cNvSpPr>
            <a:spLocks noGrp="1"/>
          </p:cNvSpPr>
          <p:nvPr>
            <p:ph type="sldNum" sz="quarter" idx="12"/>
          </p:nvPr>
        </p:nvSpPr>
        <p:spPr>
          <a:prstGeom prst="rect">
            <a:avLst/>
          </a:prstGeom>
        </p:spPr>
        <p:txBody>
          <a:bodyPr/>
          <a:lstStyle/>
          <a:p>
            <a:pPr>
              <a:defRPr/>
            </a:pPr>
            <a:fld id="{9113CDCA-B68B-43E8-8EB7-06615BDD1651}" type="slidenum">
              <a:rPr lang="en-US" smtClean="0"/>
              <a:pPr>
                <a:defRPr/>
              </a:pPr>
              <a:t>8</a:t>
            </a:fld>
            <a:endParaRPr lang="en-US"/>
          </a:p>
        </p:txBody>
      </p:sp>
      <p:sp>
        <p:nvSpPr>
          <p:cNvPr id="3" name="Content Placeholder 2"/>
          <p:cNvSpPr>
            <a:spLocks noGrp="1"/>
          </p:cNvSpPr>
          <p:nvPr>
            <p:ph sz="quarter" idx="1"/>
          </p:nvPr>
        </p:nvSpPr>
        <p:spPr>
          <a:xfrm>
            <a:off x="301625" y="1828800"/>
            <a:ext cx="8504238" cy="4270375"/>
          </a:xfrm>
          <a:prstGeom prst="rect">
            <a:avLst/>
          </a:prstGeom>
        </p:spPr>
        <p:txBody>
          <a:bodyPr/>
          <a:lstStyle/>
          <a:p>
            <a:pPr>
              <a:buFont typeface="Wingdings 2" pitchFamily="18" charset="2"/>
              <a:buNone/>
              <a:defRPr/>
            </a:pPr>
            <a:r>
              <a:rPr lang="en-US" sz="2800" dirty="0" smtClean="0"/>
              <a:t>2.  </a:t>
            </a:r>
            <a:r>
              <a:rPr lang="en-US" sz="2800" u="sng" dirty="0" smtClean="0"/>
              <a:t>Inspiring a shared vision</a:t>
            </a:r>
            <a:r>
              <a:rPr lang="en-US" sz="2800" dirty="0" smtClean="0"/>
              <a:t>.</a:t>
            </a:r>
          </a:p>
          <a:p>
            <a:pPr>
              <a:buFont typeface="Wingdings 2" pitchFamily="18" charset="2"/>
              <a:buNone/>
              <a:defRPr/>
            </a:pPr>
            <a:endParaRPr lang="en-US" sz="1400" dirty="0" smtClean="0"/>
          </a:p>
          <a:p>
            <a:pPr lvl="1">
              <a:defRPr/>
            </a:pPr>
            <a:r>
              <a:rPr lang="en-US" sz="2600" dirty="0" smtClean="0">
                <a:solidFill>
                  <a:schemeClr val="tx1"/>
                </a:solidFill>
              </a:rPr>
              <a:t>Leaders have a clear and compelling vision of the future, and they are able to communicate this vision to others—both inside and outside the organization.</a:t>
            </a:r>
          </a:p>
          <a:p>
            <a:pPr lvl="1">
              <a:defRPr/>
            </a:pPr>
            <a:endParaRPr lang="en-US" sz="1000" dirty="0" smtClean="0">
              <a:solidFill>
                <a:schemeClr val="tx1"/>
              </a:solidFill>
            </a:endParaRPr>
          </a:p>
          <a:p>
            <a:pPr lvl="1">
              <a:defRPr/>
            </a:pPr>
            <a:r>
              <a:rPr lang="en-US" sz="2600" dirty="0" smtClean="0">
                <a:solidFill>
                  <a:schemeClr val="tx1"/>
                </a:solidFill>
              </a:rPr>
              <a:t>They have a vision of how to create value, and they share it widely.</a:t>
            </a:r>
          </a:p>
          <a:p>
            <a:pPr>
              <a:buFont typeface="Wingdings 2" pitchFamily="18" charset="2"/>
              <a:buNone/>
              <a:defRPr/>
            </a:pPr>
            <a:endParaRPr lang="en-US" dirty="0"/>
          </a:p>
        </p:txBody>
      </p:sp>
    </p:spTree>
    <p:extLst>
      <p:ext uri="{BB962C8B-B14F-4D97-AF65-F5344CB8AC3E}">
        <p14:creationId xmlns:p14="http://schemas.microsoft.com/office/powerpoint/2010/main" val="37969531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200" b="1" cap="small" dirty="0">
                <a:solidFill>
                  <a:schemeClr val="accent3">
                    <a:lumMod val="50000"/>
                  </a:schemeClr>
                </a:solidFill>
              </a:rPr>
              <a:t>Reasons for Training and Development</a:t>
            </a:r>
            <a:endParaRPr lang="en-US" dirty="0"/>
          </a:p>
        </p:txBody>
      </p:sp>
      <p:sp>
        <p:nvSpPr>
          <p:cNvPr id="4" name="Slide Number Placeholder 3"/>
          <p:cNvSpPr>
            <a:spLocks noGrp="1"/>
          </p:cNvSpPr>
          <p:nvPr>
            <p:ph type="sldNum" sz="quarter" idx="12"/>
          </p:nvPr>
        </p:nvSpPr>
        <p:spPr>
          <a:prstGeom prst="rect">
            <a:avLst/>
          </a:prstGeom>
        </p:spPr>
        <p:txBody>
          <a:bodyPr/>
          <a:lstStyle/>
          <a:p>
            <a:pPr>
              <a:defRPr/>
            </a:pPr>
            <a:fld id="{3D7EB9FA-6E34-4B07-B309-D6238BFA0E81}" type="slidenum">
              <a:rPr lang="en-US" smtClean="0"/>
              <a:pPr>
                <a:defRPr/>
              </a:pPr>
              <a:t>9</a:t>
            </a:fld>
            <a:endParaRPr lang="en-US"/>
          </a:p>
        </p:txBody>
      </p:sp>
      <p:sp>
        <p:nvSpPr>
          <p:cNvPr id="3" name="Content Placeholder 2"/>
          <p:cNvSpPr>
            <a:spLocks noGrp="1"/>
          </p:cNvSpPr>
          <p:nvPr>
            <p:ph sz="quarter" idx="1"/>
          </p:nvPr>
        </p:nvSpPr>
        <p:spPr>
          <a:prstGeom prst="rect">
            <a:avLst/>
          </a:prstGeom>
        </p:spPr>
        <p:txBody>
          <a:bodyPr>
            <a:normAutofit/>
          </a:bodyPr>
          <a:lstStyle/>
          <a:p>
            <a:pPr marL="514350" indent="-514350">
              <a:buFont typeface="Wingdings 2" pitchFamily="18" charset="2"/>
              <a:buNone/>
              <a:defRPr/>
            </a:pPr>
            <a:r>
              <a:rPr lang="en-US" sz="2800" dirty="0" smtClean="0"/>
              <a:t>3.  </a:t>
            </a:r>
            <a:r>
              <a:rPr lang="en-US" sz="2800" u="sng" dirty="0" smtClean="0"/>
              <a:t>Enabling others to act</a:t>
            </a:r>
            <a:r>
              <a:rPr lang="en-US" sz="2800" dirty="0" smtClean="0"/>
              <a:t>.</a:t>
            </a:r>
          </a:p>
          <a:p>
            <a:pPr marL="514350" indent="-514350">
              <a:buFont typeface="Wingdings 2" pitchFamily="18" charset="2"/>
              <a:buAutoNum type="arabicPeriod" startAt="3"/>
              <a:defRPr/>
            </a:pPr>
            <a:endParaRPr lang="en-US" sz="1400" dirty="0" smtClean="0"/>
          </a:p>
          <a:p>
            <a:pPr marL="788988" lvl="1" indent="-514350">
              <a:defRPr/>
            </a:pPr>
            <a:r>
              <a:rPr lang="en-US" sz="2600" dirty="0" smtClean="0">
                <a:solidFill>
                  <a:schemeClr val="tx1"/>
                </a:solidFill>
              </a:rPr>
              <a:t>Rather than simply assign tasks to others, leaders empower them with the authority that they will need to get the tasks done without additional permission.</a:t>
            </a:r>
          </a:p>
          <a:p>
            <a:pPr marL="788988" lvl="1" indent="-514350">
              <a:defRPr/>
            </a:pPr>
            <a:endParaRPr lang="en-US" sz="800" dirty="0" smtClean="0">
              <a:solidFill>
                <a:schemeClr val="tx1"/>
              </a:solidFill>
            </a:endParaRPr>
          </a:p>
          <a:p>
            <a:pPr marL="788988" lvl="1" indent="-514350">
              <a:defRPr/>
            </a:pPr>
            <a:r>
              <a:rPr lang="en-US" sz="2600" dirty="0" smtClean="0">
                <a:solidFill>
                  <a:schemeClr val="tx1"/>
                </a:solidFill>
              </a:rPr>
              <a:t>Leaders support their staff/team and help clear away organizational hurdles.</a:t>
            </a:r>
          </a:p>
          <a:p>
            <a:pPr marL="788988" lvl="1" indent="-514350">
              <a:defRPr/>
            </a:pPr>
            <a:endParaRPr lang="en-US" sz="800" dirty="0" smtClean="0">
              <a:solidFill>
                <a:schemeClr val="tx1"/>
              </a:solidFill>
            </a:endParaRPr>
          </a:p>
          <a:p>
            <a:pPr marL="788988" lvl="1" indent="-514350">
              <a:defRPr/>
            </a:pPr>
            <a:r>
              <a:rPr lang="en-US" sz="2600" dirty="0" smtClean="0">
                <a:solidFill>
                  <a:schemeClr val="tx1"/>
                </a:solidFill>
              </a:rPr>
              <a:t>They enable members of their team to find their own ways to accomplish the organization’s goals.</a:t>
            </a:r>
            <a:endParaRPr lang="en-US" sz="2600" dirty="0">
              <a:solidFill>
                <a:schemeClr val="tx1"/>
              </a:solidFill>
            </a:endParaRPr>
          </a:p>
        </p:txBody>
      </p:sp>
    </p:spTree>
    <p:extLst>
      <p:ext uri="{BB962C8B-B14F-4D97-AF65-F5344CB8AC3E}">
        <p14:creationId xmlns:p14="http://schemas.microsoft.com/office/powerpoint/2010/main" val="331663189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ustom 1">
      <a:majorFont>
        <a:latin typeface="Calibri"/>
        <a:ea typeface=""/>
        <a:cs typeface=""/>
      </a:majorFont>
      <a:minorFont>
        <a:latin typeface="Calibri"/>
        <a:ea typeface=""/>
        <a:cs typeface=""/>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gc564d6ebf4248c7833a610fa17582d5 xmlns="708c96bb-742e-4249-8e2b-6d89ee2a2a12">
      <Terms xmlns="http://schemas.microsoft.com/office/infopath/2007/PartnerControls">
        <TermInfo xmlns="http://schemas.microsoft.com/office/infopath/2007/PartnerControls">
          <TermName xmlns="http://schemas.microsoft.com/office/infopath/2007/PartnerControls">Ella Simmons</TermName>
          <TermId xmlns="http://schemas.microsoft.com/office/infopath/2007/PartnerControls">d40d17c8-b0bb-428d-888a-baae3063e7c1</TermId>
        </TermInfo>
      </Terms>
    </gc564d6ebf4248c7833a610fa17582d5>
    <j2a840a341ce45988eab089c2d811663 xmlns="708c96bb-742e-4249-8e2b-6d89ee2a2a12">
      <Terms xmlns="http://schemas.microsoft.com/office/infopath/2007/PartnerControls">
        <TermInfo xmlns="http://schemas.microsoft.com/office/infopath/2007/PartnerControls">
          <TermName xmlns="http://schemas.microsoft.com/office/infopath/2007/PartnerControls">People and Organization</TermName>
          <TermId xmlns="http://schemas.microsoft.com/office/infopath/2007/PartnerControls">c13e39b6-e59b-487d-8211-8270e7a8c9a7</TermId>
        </TermInfo>
      </Terms>
    </j2a840a341ce45988eab089c2d811663>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06931C23B4E154BA7E8104755D6A6CD" ma:contentTypeVersion="1" ma:contentTypeDescription="Create a new document." ma:contentTypeScope="" ma:versionID="c8eee80a9397e942757032f22530b6af">
  <xsd:schema xmlns:xsd="http://www.w3.org/2001/XMLSchema" xmlns:xs="http://www.w3.org/2001/XMLSchema" xmlns:p="http://schemas.microsoft.com/office/2006/metadata/properties" xmlns:ns2="708c96bb-742e-4249-8e2b-6d89ee2a2a12" targetNamespace="http://schemas.microsoft.com/office/2006/metadata/properties" ma:root="true" ma:fieldsID="ed20ab612628702c9de8aa0a98ebc27b" ns2:_="">
    <xsd:import namespace="708c96bb-742e-4249-8e2b-6d89ee2a2a12"/>
    <xsd:element name="properties">
      <xsd:complexType>
        <xsd:sequence>
          <xsd:element name="documentManagement">
            <xsd:complexType>
              <xsd:all>
                <xsd:element ref="ns2:j2a840a341ce45988eab089c2d811663" minOccurs="0"/>
                <xsd:element ref="ns2:gc564d6ebf4248c7833a610fa17582d5"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08c96bb-742e-4249-8e2b-6d89ee2a2a12" elementFormDefault="qualified">
    <xsd:import namespace="http://schemas.microsoft.com/office/2006/documentManagement/types"/>
    <xsd:import namespace="http://schemas.microsoft.com/office/infopath/2007/PartnerControls"/>
    <xsd:element name="j2a840a341ce45988eab089c2d811663" ma:index="9" nillable="true" ma:taxonomy="true" ma:internalName="j2a840a341ce45988eab089c2d811663" ma:taxonomyFieldName="CurriculumCategories" ma:displayName="CurriculumCategories" ma:default="" ma:fieldId="{32a840a3-41ce-4598-8eab-089c2d811663}" ma:taxonomyMulti="true" ma:sspId="b5610599-cc4b-4dc8-9e5a-d998835b68b3" ma:termSetId="bf1c4c82-3a44-4d16-bb71-072355a7d518" ma:anchorId="00000000-0000-0000-0000-000000000000" ma:open="true" ma:isKeyword="false">
      <xsd:complexType>
        <xsd:sequence>
          <xsd:element ref="pc:Terms" minOccurs="0" maxOccurs="1"/>
        </xsd:sequence>
      </xsd:complexType>
    </xsd:element>
    <xsd:element name="gc564d6ebf4248c7833a610fa17582d5" ma:index="11" nillable="true" ma:taxonomy="true" ma:internalName="gc564d6ebf4248c7833a610fa17582d5" ma:taxonomyFieldName="Authors" ma:displayName="Authors" ma:default="" ma:fieldId="{0c564d6e-bf42-48c7-833a-610fa17582d5}" ma:taxonomyMulti="true" ma:sspId="b5610599-cc4b-4dc8-9e5a-d998835b68b3" ma:termSetId="f7ac89c2-ea02-468b-b02c-fe613d55204b" ma:anchorId="00000000-0000-0000-0000-000000000000"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DE4EAFB-AFC6-493A-A41A-35FEAC2B63AC}"/>
</file>

<file path=customXml/itemProps2.xml><?xml version="1.0" encoding="utf-8"?>
<ds:datastoreItem xmlns:ds="http://schemas.openxmlformats.org/officeDocument/2006/customXml" ds:itemID="{F7C8109B-1419-4000-92F9-438B108074F0}"/>
</file>

<file path=customXml/itemProps3.xml><?xml version="1.0" encoding="utf-8"?>
<ds:datastoreItem xmlns:ds="http://schemas.openxmlformats.org/officeDocument/2006/customXml" ds:itemID="{2486BADC-17D5-4F0F-834A-712D50BA7591}"/>
</file>

<file path=docProps/app.xml><?xml version="1.0" encoding="utf-8"?>
<Properties xmlns="http://schemas.openxmlformats.org/officeDocument/2006/extended-properties" xmlns:vt="http://schemas.openxmlformats.org/officeDocument/2006/docPropsVTypes">
  <Template>Civic</Template>
  <TotalTime>412</TotalTime>
  <Words>3964</Words>
  <Application>Microsoft Office PowerPoint</Application>
  <PresentationFormat>On-screen Show (4:3)</PresentationFormat>
  <Paragraphs>505</Paragraphs>
  <Slides>60</Slides>
  <Notes>1</Notes>
  <HiddenSlides>0</HiddenSlides>
  <MMClips>0</MMClips>
  <ScaleCrop>false</ScaleCrop>
  <HeadingPairs>
    <vt:vector size="4" baseType="variant">
      <vt:variant>
        <vt:lpstr>Theme</vt:lpstr>
      </vt:variant>
      <vt:variant>
        <vt:i4>1</vt:i4>
      </vt:variant>
      <vt:variant>
        <vt:lpstr>Slide Titles</vt:lpstr>
      </vt:variant>
      <vt:variant>
        <vt:i4>60</vt:i4>
      </vt:variant>
    </vt:vector>
  </HeadingPairs>
  <TitlesOfParts>
    <vt:vector size="61" baseType="lpstr">
      <vt:lpstr>Civic</vt:lpstr>
      <vt:lpstr>       Global Leadership Summit  </vt:lpstr>
      <vt:lpstr>People and Organizations</vt:lpstr>
      <vt:lpstr>The Focus</vt:lpstr>
      <vt:lpstr>The Focus</vt:lpstr>
      <vt:lpstr>Assurances</vt:lpstr>
      <vt:lpstr>Leaders</vt:lpstr>
      <vt:lpstr>Reasons for Training and Development</vt:lpstr>
      <vt:lpstr>Reasons for Training and Development</vt:lpstr>
      <vt:lpstr>Reasons for Training and Development</vt:lpstr>
      <vt:lpstr>Reasons for Training and Development</vt:lpstr>
      <vt:lpstr>Reasons for Training and Development</vt:lpstr>
      <vt:lpstr>Understanding the Organization</vt:lpstr>
      <vt:lpstr>Understanding the Organization</vt:lpstr>
      <vt:lpstr>Understanding the Organization</vt:lpstr>
      <vt:lpstr>Understanding the Organization</vt:lpstr>
      <vt:lpstr>What do we know about adult learners?</vt:lpstr>
      <vt:lpstr>Andragogy: Adult Learning</vt:lpstr>
      <vt:lpstr>Andragogical Model: Factors for Teaching and Learning</vt:lpstr>
      <vt:lpstr>The Teacher as Facilitator</vt:lpstr>
      <vt:lpstr>Guidelines for Facilitator</vt:lpstr>
      <vt:lpstr>Guidelines for Facilitator</vt:lpstr>
      <vt:lpstr>Guidelines for Facilitator</vt:lpstr>
      <vt:lpstr>Guidelines for the Facilitation of Learning</vt:lpstr>
      <vt:lpstr>Guidelines for the Facilitation of Learning</vt:lpstr>
      <vt:lpstr>Guidelines for the Facilitation of Learning</vt:lpstr>
      <vt:lpstr>Guidelines for the Facilitation of Learning</vt:lpstr>
      <vt:lpstr>Guidelines for the Facilitation of Learning</vt:lpstr>
      <vt:lpstr>A System of Educational Design</vt:lpstr>
      <vt:lpstr>A System of Educational Design</vt:lpstr>
      <vt:lpstr>Teacher as Helper</vt:lpstr>
      <vt:lpstr>Teacher as Helper</vt:lpstr>
      <vt:lpstr>Teaching through Modeling</vt:lpstr>
      <vt:lpstr>Perspective Transformation</vt:lpstr>
      <vt:lpstr>Change: A Group Dynamics View</vt:lpstr>
      <vt:lpstr>Change: A Group Dynamics View</vt:lpstr>
      <vt:lpstr>Change: A Group Dynamics View</vt:lpstr>
      <vt:lpstr>Change: A Group Dynamics View</vt:lpstr>
      <vt:lpstr>Change: A Group Dynamics View</vt:lpstr>
      <vt:lpstr>What is learning?</vt:lpstr>
      <vt:lpstr>The Learner’s Perspective</vt:lpstr>
      <vt:lpstr>Change in Adult Learners</vt:lpstr>
      <vt:lpstr>Change in Adult Learners</vt:lpstr>
      <vt:lpstr>Creating Lifelong Learning Communities</vt:lpstr>
      <vt:lpstr>Creating Lifelong Learning Communities</vt:lpstr>
      <vt:lpstr>Steps in Creating a Lifelong Learning Resource System</vt:lpstr>
      <vt:lpstr>Process Design for a Lifelong Learning Resource System</vt:lpstr>
      <vt:lpstr>Process Design for a Lifelong Learning Resource System</vt:lpstr>
      <vt:lpstr>Skills of Self-Directed Learning</vt:lpstr>
      <vt:lpstr>Skills of Self-Directed Learning</vt:lpstr>
      <vt:lpstr>Creative Leaders</vt:lpstr>
      <vt:lpstr>Creative Leaders</vt:lpstr>
      <vt:lpstr>Learning Communities:  Discussion</vt:lpstr>
      <vt:lpstr>Seven Principles for  Designing Learning Communities</vt:lpstr>
      <vt:lpstr>Getting Started: Broad Strokes</vt:lpstr>
      <vt:lpstr> </vt:lpstr>
      <vt:lpstr> </vt:lpstr>
      <vt:lpstr>Your word is a lamp to my feet and a light to my path. Ps 119:105 </vt:lpstr>
      <vt:lpstr>Sources</vt:lpstr>
      <vt:lpstr>Sources</vt:lpstr>
      <vt:lpstr>Sources</vt:lpstr>
    </vt:vector>
  </TitlesOfParts>
  <Company>S.D.A. Church World Headquarters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Adult Learner and Change</dc:title>
  <dc:creator>Ella Simmons</dc:creator>
  <cp:lastModifiedBy>Ellen Missah</cp:lastModifiedBy>
  <cp:revision>34</cp:revision>
  <cp:lastPrinted>2011-01-20T18:23:42Z</cp:lastPrinted>
  <dcterms:created xsi:type="dcterms:W3CDTF">2011-01-20T17:49:07Z</dcterms:created>
  <dcterms:modified xsi:type="dcterms:W3CDTF">2011-05-09T18:48:17Z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0x010100606931C23B4E154BA7E8104755D6A6CD</vt:lpwstr>
  </property>
  <property fmtid="{D5CDD505-2E9C-101B-9397-08002B2CF9AE}" pid="3" name="Authors">
    <vt:lpwstr>49;#Ella Simmons|d40d17c8-b0bb-428d-888a-baae3063e7c1</vt:lpwstr>
  </property>
  <property fmtid="{D5CDD505-2E9C-101B-9397-08002B2CF9AE}" pid="4" name="CurriculumCategories">
    <vt:lpwstr>48;#People and Organization|c13e39b6-e59b-487d-8211-8270e7a8c9a7</vt:lpwstr>
  </property>
</Properties>
</file>