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6" r:id="rId2"/>
    <p:sldId id="257" r:id="rId3"/>
    <p:sldId id="291" r:id="rId4"/>
    <p:sldId id="292" r:id="rId5"/>
    <p:sldId id="258" r:id="rId6"/>
    <p:sldId id="286" r:id="rId7"/>
    <p:sldId id="284" r:id="rId8"/>
    <p:sldId id="285" r:id="rId9"/>
    <p:sldId id="287" r:id="rId10"/>
    <p:sldId id="288" r:id="rId11"/>
    <p:sldId id="259" r:id="rId12"/>
    <p:sldId id="260" r:id="rId13"/>
    <p:sldId id="261" r:id="rId14"/>
    <p:sldId id="262" r:id="rId15"/>
    <p:sldId id="263" r:id="rId16"/>
    <p:sldId id="270" r:id="rId17"/>
    <p:sldId id="264" r:id="rId18"/>
    <p:sldId id="265" r:id="rId19"/>
    <p:sldId id="266" r:id="rId20"/>
    <p:sldId id="267" r:id="rId21"/>
    <p:sldId id="268" r:id="rId22"/>
    <p:sldId id="271" r:id="rId23"/>
    <p:sldId id="269" r:id="rId24"/>
    <p:sldId id="272" r:id="rId25"/>
    <p:sldId id="273" r:id="rId26"/>
    <p:sldId id="289" r:id="rId27"/>
    <p:sldId id="274" r:id="rId28"/>
    <p:sldId id="275" r:id="rId29"/>
    <p:sldId id="276" r:id="rId30"/>
    <p:sldId id="290" r:id="rId31"/>
    <p:sldId id="277" r:id="rId32"/>
    <p:sldId id="278" r:id="rId33"/>
    <p:sldId id="27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0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0" autoAdjust="0"/>
    <p:restoredTop sz="94660"/>
  </p:normalViewPr>
  <p:slideViewPr>
    <p:cSldViewPr>
      <p:cViewPr varScale="1">
        <p:scale>
          <a:sx n="103" d="100"/>
          <a:sy n="103" d="100"/>
        </p:scale>
        <p:origin x="-112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92B2DA-3EF6-4384-A881-C5BD65C16406}" type="datetimeFigureOut">
              <a:rPr lang="en-US" smtClean="0"/>
              <a:pPr/>
              <a:t>4/5/2010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05F2C4-66B8-40A6-9597-9DBFA0E3BE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3DCEE716-95CE-443A-81F7-3A80B3C57160}" type="slidenum">
              <a:rPr lang="en-US"/>
              <a:pPr/>
              <a:t>30</a:t>
            </a:fld>
            <a:endParaRPr lang="en-US"/>
          </a:p>
        </p:txBody>
      </p:sp>
      <p:sp>
        <p:nvSpPr>
          <p:cNvPr id="119811" name="Rectangle 2"/>
          <p:cNvSpPr>
            <a:spLocks noGrp="1" noRot="1" noChangeAspect="1" noChangeArrowheads="1" noTextEdit="1"/>
          </p:cNvSpPr>
          <p:nvPr>
            <p:ph type="sldImg"/>
          </p:nvPr>
        </p:nvSpPr>
        <p:spPr>
          <a:xfrm>
            <a:off x="1143000" y="685800"/>
            <a:ext cx="4572000" cy="3429000"/>
          </a:xfrm>
          <a:ln/>
        </p:spPr>
      </p:sp>
      <p:sp>
        <p:nvSpPr>
          <p:cNvPr id="119812" name="Rectangle 3"/>
          <p:cNvSpPr>
            <a:spLocks noGrp="1" noChangeArrowheads="1"/>
          </p:cNvSpPr>
          <p:nvPr>
            <p:ph type="body" idx="1"/>
          </p:nvPr>
        </p:nvSpPr>
        <p:spPr>
          <a:xfrm>
            <a:off x="685800" y="4343400"/>
            <a:ext cx="5486400" cy="4114800"/>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smtClean="0"/>
              <a:t>Click to edit Master title style</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30" name="Date Placeholder 29"/>
          <p:cNvSpPr>
            <a:spLocks noGrp="1"/>
          </p:cNvSpPr>
          <p:nvPr>
            <p:ph type="dt" sz="half" idx="10"/>
          </p:nvPr>
        </p:nvSpPr>
        <p:spPr/>
        <p:txBody>
          <a:bodyPr/>
          <a:lstStyle/>
          <a:p>
            <a:fld id="{E181634F-53FA-4C8F-AA5C-14E8CD664EFA}" type="datetimeFigureOut">
              <a:rPr lang="en-US" smtClean="0"/>
              <a:pPr/>
              <a:t>4/5/2010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45F4A61-248D-4879-96D0-17017FCFE9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81634F-53FA-4C8F-AA5C-14E8CD664EFA}" type="datetimeFigureOut">
              <a:rPr lang="en-US" smtClean="0"/>
              <a:pPr/>
              <a:t>4/5/2010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F4A61-248D-4879-96D0-17017FCFE9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81634F-53FA-4C8F-AA5C-14E8CD664EFA}" type="datetimeFigureOut">
              <a:rPr lang="en-US" smtClean="0"/>
              <a:pPr/>
              <a:t>4/5/2010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F4A61-248D-4879-96D0-17017FCFE9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81634F-53FA-4C8F-AA5C-14E8CD664EFA}" type="datetimeFigureOut">
              <a:rPr lang="en-US" smtClean="0"/>
              <a:pPr/>
              <a:t>4/5/2010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F4A61-248D-4879-96D0-17017FCFE9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fld id="{E181634F-53FA-4C8F-AA5C-14E8CD664EFA}" type="datetimeFigureOut">
              <a:rPr lang="en-US" smtClean="0"/>
              <a:pPr/>
              <a:t>4/5/2010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F4A61-248D-4879-96D0-17017FCFE9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en-US" smtClean="0"/>
              <a:t>Click to edit Master title style</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81634F-53FA-4C8F-AA5C-14E8CD664EFA}" type="datetimeFigureOut">
              <a:rPr lang="en-US" smtClean="0"/>
              <a:pPr/>
              <a:t>4/5/2010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F4A61-248D-4879-96D0-17017FCFE9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81634F-53FA-4C8F-AA5C-14E8CD664EFA}" type="datetimeFigureOut">
              <a:rPr lang="en-US" smtClean="0"/>
              <a:pPr/>
              <a:t>4/5/2010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5F4A61-248D-4879-96D0-17017FCFE9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81634F-53FA-4C8F-AA5C-14E8CD664EFA}" type="datetimeFigureOut">
              <a:rPr lang="en-US" smtClean="0"/>
              <a:pPr/>
              <a:t>4/5/2010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5F4A61-248D-4879-96D0-17017FCFE9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81634F-53FA-4C8F-AA5C-14E8CD664EFA}" type="datetimeFigureOut">
              <a:rPr lang="en-US" smtClean="0"/>
              <a:pPr/>
              <a:t>4/5/2010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5F4A61-248D-4879-96D0-17017FCFE9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en-US" smtClean="0"/>
              <a:t>Click to edit Master title style</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81634F-53FA-4C8F-AA5C-14E8CD664EFA}" type="datetimeFigureOut">
              <a:rPr lang="en-US" smtClean="0"/>
              <a:pPr/>
              <a:t>4/5/2010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F4A61-248D-4879-96D0-17017FCFE9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fld id="{E181634F-53FA-4C8F-AA5C-14E8CD664EFA}" type="datetimeFigureOut">
              <a:rPr lang="en-US" smtClean="0"/>
              <a:pPr/>
              <a:t>4/5/2010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3400" y="6356350"/>
            <a:ext cx="533400" cy="365125"/>
          </a:xfrm>
        </p:spPr>
        <p:txBody>
          <a:bodyPr/>
          <a:lstStyle/>
          <a:p>
            <a:fld id="{245F4A61-248D-4879-96D0-17017FCFE9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en-US" smtClean="0"/>
              <a:t>Click to edit Master title style</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E181634F-53FA-4C8F-AA5C-14E8CD664EFA}" type="datetimeFigureOut">
              <a:rPr lang="en-US" smtClean="0"/>
              <a:pPr/>
              <a:t>4/5/2010</a:t>
            </a:fld>
            <a:endParaRPr lang="en-US"/>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245F4A61-248D-4879-96D0-17017FCFE90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cap="none" dirty="0" smtClean="0"/>
              <a:t>Shaping Organizational Culture</a:t>
            </a:r>
            <a:endParaRPr lang="en-US" cap="none" dirty="0"/>
          </a:p>
        </p:txBody>
      </p:sp>
      <p:sp>
        <p:nvSpPr>
          <p:cNvPr id="3" name="Subtitle 2"/>
          <p:cNvSpPr>
            <a:spLocks noGrp="1"/>
          </p:cNvSpPr>
          <p:nvPr>
            <p:ph type="subTitle" idx="1"/>
          </p:nvPr>
        </p:nvSpPr>
        <p:spPr/>
        <p:txBody>
          <a:bodyPr>
            <a:normAutofit/>
          </a:bodyPr>
          <a:lstStyle/>
          <a:p>
            <a:r>
              <a:rPr lang="en-US" sz="2400" dirty="0" smtClean="0"/>
              <a:t>Empowering people through</a:t>
            </a:r>
            <a:endParaRPr lang="en-US" sz="2400" dirty="0"/>
          </a:p>
        </p:txBody>
      </p:sp>
      <p:sp>
        <p:nvSpPr>
          <p:cNvPr id="4" name="TextBox 86"/>
          <p:cNvSpPr txBox="1">
            <a:spLocks noChangeArrowheads="1"/>
          </p:cNvSpPr>
          <p:nvPr/>
        </p:nvSpPr>
        <p:spPr bwMode="auto">
          <a:xfrm>
            <a:off x="4343400" y="4953000"/>
            <a:ext cx="4114800" cy="1046163"/>
          </a:xfrm>
          <a:prstGeom prst="rect">
            <a:avLst/>
          </a:prstGeom>
          <a:noFill/>
          <a:ln w="9525">
            <a:noFill/>
            <a:miter lim="800000"/>
            <a:headEnd/>
            <a:tailEnd/>
          </a:ln>
        </p:spPr>
        <p:txBody>
          <a:bodyPr>
            <a:spAutoFit/>
          </a:bodyPr>
          <a:lstStyle/>
          <a:p>
            <a:pPr algn="r"/>
            <a:r>
              <a:rPr lang="en-US" sz="1200" dirty="0">
                <a:latin typeface="Times New Roman" pitchFamily="18" charset="0"/>
                <a:cs typeface="Times New Roman" pitchFamily="18" charset="0"/>
              </a:rPr>
              <a:t>General Conference of Seventh-day Adventists</a:t>
            </a:r>
          </a:p>
          <a:p>
            <a:pPr algn="r"/>
            <a:r>
              <a:rPr lang="en-US" sz="1200" dirty="0">
                <a:latin typeface="Times New Roman" pitchFamily="18" charset="0"/>
                <a:cs typeface="Times New Roman" pitchFamily="18" charset="0"/>
              </a:rPr>
              <a:t>Office of Global Leadership Development</a:t>
            </a:r>
          </a:p>
          <a:p>
            <a:pPr algn="r"/>
            <a:r>
              <a:rPr lang="en-US" sz="1200" dirty="0">
                <a:latin typeface="Times New Roman" pitchFamily="18" charset="0"/>
                <a:cs typeface="Times New Roman" pitchFamily="18" charset="0"/>
              </a:rPr>
              <a:t>Prepared by:  Lowell C Cooper</a:t>
            </a:r>
          </a:p>
          <a:p>
            <a:pPr algn="r"/>
            <a:r>
              <a:rPr lang="en-US" sz="1200" dirty="0">
                <a:latin typeface="Times New Roman" pitchFamily="18" charset="0"/>
                <a:cs typeface="Times New Roman" pitchFamily="18" charset="0"/>
              </a:rPr>
              <a:t>January 2010</a:t>
            </a:r>
          </a:p>
          <a:p>
            <a:pPr algn="r"/>
            <a:endParaRPr lang="en-US" sz="1400" dirty="0">
              <a:latin typeface="Constant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cultural assumptions:</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marL="514350" indent="-514350">
              <a:spcBef>
                <a:spcPts val="0"/>
              </a:spcBef>
              <a:buFont typeface="+mj-lt"/>
              <a:buAutoNum type="arabicPeriod"/>
            </a:pPr>
            <a:r>
              <a:rPr lang="en-US" dirty="0" smtClean="0"/>
              <a:t>Assumptions about people.</a:t>
            </a:r>
          </a:p>
          <a:p>
            <a:pPr marL="514350" indent="-514350">
              <a:spcBef>
                <a:spcPts val="0"/>
              </a:spcBef>
              <a:buFont typeface="+mj-lt"/>
              <a:buAutoNum type="arabicPeriod"/>
            </a:pPr>
            <a:r>
              <a:rPr lang="en-US" dirty="0" smtClean="0"/>
              <a:t>Assumptions about power and relationships.</a:t>
            </a:r>
          </a:p>
          <a:p>
            <a:pPr marL="514350" indent="-514350">
              <a:spcBef>
                <a:spcPts val="0"/>
              </a:spcBef>
              <a:buFont typeface="+mj-lt"/>
              <a:buAutoNum type="arabicPeriod"/>
            </a:pPr>
            <a:r>
              <a:rPr lang="en-US" dirty="0" smtClean="0"/>
              <a:t>Assumptions about time and space.</a:t>
            </a:r>
          </a:p>
          <a:p>
            <a:pPr marL="514350" indent="-514350">
              <a:spcBef>
                <a:spcPts val="0"/>
              </a:spcBef>
              <a:buFont typeface="+mj-lt"/>
              <a:buAutoNum type="arabicPeriod"/>
            </a:pPr>
            <a:r>
              <a:rPr lang="en-US" dirty="0" smtClean="0"/>
              <a:t>Assumptions about ethics.</a:t>
            </a:r>
          </a:p>
          <a:p>
            <a:pPr marL="514350" indent="-514350">
              <a:spcBef>
                <a:spcPts val="0"/>
              </a:spcBef>
              <a:buFont typeface="+mj-lt"/>
              <a:buAutoNum type="arabicPeriod"/>
            </a:pPr>
            <a:r>
              <a:rPr lang="en-US" dirty="0" smtClean="0"/>
              <a:t>Assumptions about identity and purpose.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dirty="0" smtClean="0"/>
              <a:t>Assumptions about people:</a:t>
            </a:r>
            <a:endParaRPr lang="en-US" sz="4000" dirty="0"/>
          </a:p>
        </p:txBody>
      </p:sp>
      <p:sp>
        <p:nvSpPr>
          <p:cNvPr id="7" name="Text Placeholder 6"/>
          <p:cNvSpPr>
            <a:spLocks noGrp="1"/>
          </p:cNvSpPr>
          <p:nvPr>
            <p:ph type="body" idx="1"/>
          </p:nvPr>
        </p:nvSpPr>
        <p:spPr>
          <a:solidFill>
            <a:srgbClr val="7E0C00"/>
          </a:solidFill>
        </p:spPr>
        <p:txBody>
          <a:bodyPr/>
          <a:lstStyle/>
          <a:p>
            <a:r>
              <a:rPr lang="en-US" dirty="0" smtClean="0"/>
              <a:t>Lazy/need incentives</a:t>
            </a:r>
            <a:endParaRPr lang="en-US" dirty="0"/>
          </a:p>
        </p:txBody>
      </p:sp>
      <p:sp>
        <p:nvSpPr>
          <p:cNvPr id="8" name="Text Placeholder 7"/>
          <p:cNvSpPr>
            <a:spLocks noGrp="1"/>
          </p:cNvSpPr>
          <p:nvPr>
            <p:ph type="body" sz="half" idx="3"/>
          </p:nvPr>
        </p:nvSpPr>
        <p:spPr>
          <a:solidFill>
            <a:srgbClr val="7E0C00"/>
          </a:solidFill>
        </p:spPr>
        <p:txBody>
          <a:bodyPr/>
          <a:lstStyle/>
          <a:p>
            <a:r>
              <a:rPr lang="en-US" dirty="0" smtClean="0"/>
              <a:t>Motivated/need opportunity</a:t>
            </a:r>
            <a:endParaRPr lang="en-US" dirty="0"/>
          </a:p>
        </p:txBody>
      </p:sp>
      <p:sp>
        <p:nvSpPr>
          <p:cNvPr id="5" name="Content Placeholder 4"/>
          <p:cNvSpPr>
            <a:spLocks noGrp="1"/>
          </p:cNvSpPr>
          <p:nvPr>
            <p:ph sz="quarter" idx="2"/>
          </p:nvPr>
        </p:nvSpPr>
        <p:spPr/>
        <p:txBody>
          <a:bodyPr>
            <a:normAutofit/>
          </a:bodyPr>
          <a:lstStyle/>
          <a:p>
            <a:pPr marL="0">
              <a:spcBef>
                <a:spcPts val="0"/>
              </a:spcBef>
              <a:buNone/>
            </a:pPr>
            <a:r>
              <a:rPr lang="en-US" sz="2400" dirty="0" smtClean="0"/>
              <a:t>“The average worker wants a job in which he does not have to put much physical effort.  Above all, he wants a job in which he does not have to think.”</a:t>
            </a:r>
          </a:p>
          <a:p>
            <a:pPr marL="0" algn="r">
              <a:buNone/>
            </a:pPr>
            <a:r>
              <a:rPr lang="en-US" sz="1800" dirty="0" smtClean="0"/>
              <a:t>—Henry Ford, 1922</a:t>
            </a:r>
          </a:p>
          <a:p>
            <a:endParaRPr lang="en-US" dirty="0"/>
          </a:p>
        </p:txBody>
      </p:sp>
      <p:sp>
        <p:nvSpPr>
          <p:cNvPr id="6" name="Content Placeholder 5"/>
          <p:cNvSpPr>
            <a:spLocks noGrp="1"/>
          </p:cNvSpPr>
          <p:nvPr>
            <p:ph sz="quarter" idx="4"/>
          </p:nvPr>
        </p:nvSpPr>
        <p:spPr/>
        <p:txBody>
          <a:bodyPr>
            <a:normAutofit/>
          </a:bodyPr>
          <a:lstStyle/>
          <a:p>
            <a:pPr marL="0">
              <a:spcBef>
                <a:spcPts val="0"/>
              </a:spcBef>
              <a:buNone/>
            </a:pPr>
            <a:r>
              <a:rPr lang="en-US" dirty="0" smtClean="0"/>
              <a:t>“</a:t>
            </a:r>
            <a:r>
              <a:rPr lang="en-US" sz="2400" dirty="0" smtClean="0"/>
              <a:t>I think most of us are looking for a calling, not a job. Most of us have jobs that are too small for our spirit.  Jobs are not big enough for people.  There’s nothing I would enjoy more than a job so meaningful to me that I brought it home.”</a:t>
            </a:r>
            <a:endParaRPr lang="en-US" dirty="0" smtClean="0"/>
          </a:p>
          <a:p>
            <a:pPr algn="r">
              <a:spcBef>
                <a:spcPts val="0"/>
              </a:spcBef>
              <a:buNone/>
            </a:pPr>
            <a:r>
              <a:rPr lang="en-US" sz="1900" dirty="0" smtClean="0"/>
              <a:t>—Norah Watson, 1974</a:t>
            </a:r>
            <a:endParaRPr lang="en-US" sz="1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P spid="8"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Employees look for:</a:t>
            </a:r>
          </a:p>
          <a:p>
            <a:pPr>
              <a:buNone/>
            </a:pPr>
            <a:r>
              <a:rPr lang="en-US" dirty="0" smtClean="0"/>
              <a:t>	Daily meaning as well as daily bread.</a:t>
            </a:r>
          </a:p>
          <a:p>
            <a:pPr>
              <a:buNone/>
            </a:pPr>
            <a:r>
              <a:rPr lang="en-US" dirty="0" smtClean="0"/>
              <a:t>		Recognition as well as remuneration.</a:t>
            </a:r>
          </a:p>
          <a:p>
            <a:pPr>
              <a:buNone/>
            </a:pPr>
            <a:r>
              <a:rPr lang="en-US" dirty="0" smtClean="0"/>
              <a:t>			Worthwhile work.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meaningful workplace:</a:t>
            </a:r>
            <a:endParaRPr lang="en-US" dirty="0"/>
          </a:p>
        </p:txBody>
      </p:sp>
      <p:sp>
        <p:nvSpPr>
          <p:cNvPr id="3" name="Content Placeholder 2"/>
          <p:cNvSpPr>
            <a:spLocks noGrp="1"/>
          </p:cNvSpPr>
          <p:nvPr>
            <p:ph idx="1"/>
          </p:nvPr>
        </p:nvSpPr>
        <p:spPr/>
        <p:txBody>
          <a:bodyPr>
            <a:normAutofit lnSpcReduction="10000"/>
          </a:bodyPr>
          <a:lstStyle/>
          <a:p>
            <a:pPr marL="457200" indent="-457200">
              <a:spcBef>
                <a:spcPts val="0"/>
              </a:spcBef>
              <a:buFont typeface="+mj-lt"/>
              <a:buAutoNum type="arabicPeriod"/>
            </a:pPr>
            <a:r>
              <a:rPr lang="en-US" dirty="0" smtClean="0"/>
              <a:t>Sense of purpose:  more than producing goods or services, one that makes a difference.</a:t>
            </a:r>
          </a:p>
          <a:p>
            <a:pPr marL="457200" indent="-457200">
              <a:spcBef>
                <a:spcPts val="0"/>
              </a:spcBef>
              <a:buFont typeface="+mj-lt"/>
              <a:buAutoNum type="arabicPeriod"/>
            </a:pPr>
            <a:r>
              <a:rPr lang="en-US" dirty="0" smtClean="0"/>
              <a:t>Sense of ownership:  having some say in how the work is done.</a:t>
            </a:r>
          </a:p>
          <a:p>
            <a:pPr marL="457200" indent="-457200">
              <a:spcBef>
                <a:spcPts val="0"/>
              </a:spcBef>
              <a:buFont typeface="+mj-lt"/>
              <a:buAutoNum type="arabicPeriod"/>
            </a:pPr>
            <a:r>
              <a:rPr lang="en-US" dirty="0" smtClean="0"/>
              <a:t>Sense of fit:  what I do fits into the larger mission.</a:t>
            </a:r>
          </a:p>
          <a:p>
            <a:pPr marL="457200" indent="-457200">
              <a:spcBef>
                <a:spcPts val="0"/>
              </a:spcBef>
              <a:buFont typeface="+mj-lt"/>
              <a:buAutoNum type="arabicPeriod"/>
            </a:pPr>
            <a:r>
              <a:rPr lang="en-US" dirty="0" smtClean="0"/>
              <a:t>Sense of community:  we are doing this together.</a:t>
            </a:r>
          </a:p>
          <a:p>
            <a:pPr marL="457200" indent="-457200">
              <a:spcBef>
                <a:spcPts val="0"/>
              </a:spcBef>
              <a:buFont typeface="+mj-lt"/>
              <a:buAutoNum type="arabicPeriod"/>
            </a:pPr>
            <a:r>
              <a:rPr lang="en-US" dirty="0" smtClean="0"/>
              <a:t>Sense of contact:  we can build worthwhile relationships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533400" y="762000"/>
            <a:ext cx="4040188" cy="502920"/>
          </a:xfrm>
          <a:solidFill>
            <a:schemeClr val="accent1"/>
          </a:solidFill>
        </p:spPr>
        <p:txBody>
          <a:bodyPr/>
          <a:lstStyle/>
          <a:p>
            <a:pPr algn="ctr"/>
            <a:r>
              <a:rPr lang="en-US" dirty="0" smtClean="0"/>
              <a:t>Entity A</a:t>
            </a:r>
            <a:endParaRPr lang="en-US" dirty="0"/>
          </a:p>
        </p:txBody>
      </p:sp>
      <p:sp>
        <p:nvSpPr>
          <p:cNvPr id="7" name="Text Placeholder 6"/>
          <p:cNvSpPr>
            <a:spLocks noGrp="1"/>
          </p:cNvSpPr>
          <p:nvPr>
            <p:ph type="body" sz="half" idx="3"/>
          </p:nvPr>
        </p:nvSpPr>
        <p:spPr>
          <a:xfrm>
            <a:off x="4645025" y="762000"/>
            <a:ext cx="4041775" cy="502920"/>
          </a:xfrm>
          <a:solidFill>
            <a:schemeClr val="accent1"/>
          </a:solidFill>
        </p:spPr>
        <p:txBody>
          <a:bodyPr/>
          <a:lstStyle/>
          <a:p>
            <a:pPr algn="ctr"/>
            <a:r>
              <a:rPr lang="en-US" dirty="0" smtClean="0"/>
              <a:t>Entity B</a:t>
            </a:r>
            <a:endParaRPr lang="en-US" dirty="0"/>
          </a:p>
        </p:txBody>
      </p:sp>
      <p:sp>
        <p:nvSpPr>
          <p:cNvPr id="6" name="Content Placeholder 5"/>
          <p:cNvSpPr>
            <a:spLocks noGrp="1"/>
          </p:cNvSpPr>
          <p:nvPr>
            <p:ph sz="quarter" idx="2"/>
          </p:nvPr>
        </p:nvSpPr>
        <p:spPr>
          <a:xfrm>
            <a:off x="457200" y="1600200"/>
            <a:ext cx="4040188" cy="3657600"/>
          </a:xfrm>
        </p:spPr>
        <p:txBody>
          <a:bodyPr/>
          <a:lstStyle/>
          <a:p>
            <a:pPr>
              <a:buNone/>
            </a:pPr>
            <a:r>
              <a:rPr lang="en-US" dirty="0" smtClean="0"/>
              <a:t>Assumption:  People are unmotivated, lazy, dishonest, untrustworthy.</a:t>
            </a:r>
          </a:p>
          <a:p>
            <a:pPr>
              <a:buNone/>
            </a:pPr>
            <a:endParaRPr lang="en-US" dirty="0" smtClean="0"/>
          </a:p>
          <a:p>
            <a:pPr>
              <a:buNone/>
            </a:pPr>
            <a:r>
              <a:rPr lang="en-US" dirty="0" smtClean="0"/>
              <a:t>Decision-making:  tends to be more centralized, rules and policies to control behavior, one-way communication, management is more paternalistic.</a:t>
            </a:r>
            <a:endParaRPr lang="en-US" dirty="0"/>
          </a:p>
        </p:txBody>
      </p:sp>
      <p:sp>
        <p:nvSpPr>
          <p:cNvPr id="8" name="Content Placeholder 7"/>
          <p:cNvSpPr>
            <a:spLocks noGrp="1"/>
          </p:cNvSpPr>
          <p:nvPr>
            <p:ph sz="quarter" idx="4"/>
          </p:nvPr>
        </p:nvSpPr>
        <p:spPr>
          <a:xfrm>
            <a:off x="4645025" y="1600200"/>
            <a:ext cx="4041775" cy="3657600"/>
          </a:xfrm>
        </p:spPr>
        <p:txBody>
          <a:bodyPr/>
          <a:lstStyle/>
          <a:p>
            <a:pPr>
              <a:buNone/>
            </a:pPr>
            <a:r>
              <a:rPr lang="en-US" dirty="0" smtClean="0"/>
              <a:t>Assumption:  People are motivated, responsible, capable, interested, honest.</a:t>
            </a:r>
          </a:p>
          <a:p>
            <a:pPr>
              <a:buNone/>
            </a:pPr>
            <a:endParaRPr lang="en-US" dirty="0" smtClean="0"/>
          </a:p>
          <a:p>
            <a:pPr>
              <a:buNone/>
            </a:pPr>
            <a:r>
              <a:rPr lang="en-US" dirty="0" smtClean="0"/>
              <a:t>Decision-making:  tends to be more distributed, rules and policies less constrictive, two-way communication, management more collaborative.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7"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Assumptions about relationships:</a:t>
            </a:r>
            <a:endParaRPr lang="en-US" sz="4000" dirty="0"/>
          </a:p>
        </p:txBody>
      </p:sp>
      <p:sp>
        <p:nvSpPr>
          <p:cNvPr id="4" name="Text Placeholder 3"/>
          <p:cNvSpPr>
            <a:spLocks noGrp="1"/>
          </p:cNvSpPr>
          <p:nvPr>
            <p:ph type="body" idx="1"/>
          </p:nvPr>
        </p:nvSpPr>
        <p:spPr>
          <a:solidFill>
            <a:schemeClr val="accent1"/>
          </a:solidFill>
        </p:spPr>
        <p:txBody>
          <a:bodyPr/>
          <a:lstStyle/>
          <a:p>
            <a:r>
              <a:rPr lang="en-US" dirty="0" smtClean="0"/>
              <a:t>Age = experience/wisdom</a:t>
            </a:r>
            <a:endParaRPr lang="en-US" dirty="0"/>
          </a:p>
        </p:txBody>
      </p:sp>
      <p:sp>
        <p:nvSpPr>
          <p:cNvPr id="6" name="Text Placeholder 5"/>
          <p:cNvSpPr>
            <a:spLocks noGrp="1"/>
          </p:cNvSpPr>
          <p:nvPr>
            <p:ph type="body" sz="half" idx="3"/>
          </p:nvPr>
        </p:nvSpPr>
        <p:spPr>
          <a:solidFill>
            <a:schemeClr val="accent1"/>
          </a:solidFill>
        </p:spPr>
        <p:txBody>
          <a:bodyPr/>
          <a:lstStyle/>
          <a:p>
            <a:r>
              <a:rPr lang="en-US" dirty="0" smtClean="0"/>
              <a:t>Experience/wisdom distributed</a:t>
            </a:r>
            <a:endParaRPr lang="en-US" dirty="0"/>
          </a:p>
        </p:txBody>
      </p:sp>
      <p:sp>
        <p:nvSpPr>
          <p:cNvPr id="5" name="Content Placeholder 4"/>
          <p:cNvSpPr>
            <a:spLocks noGrp="1"/>
          </p:cNvSpPr>
          <p:nvPr>
            <p:ph sz="quarter" idx="2"/>
          </p:nvPr>
        </p:nvSpPr>
        <p:spPr/>
        <p:txBody>
          <a:bodyPr/>
          <a:lstStyle/>
          <a:p>
            <a:pPr>
              <a:spcBef>
                <a:spcPts val="0"/>
              </a:spcBef>
              <a:buNone/>
            </a:pPr>
            <a:r>
              <a:rPr lang="en-US" dirty="0" smtClean="0"/>
              <a:t>Employees told what to do.</a:t>
            </a:r>
          </a:p>
          <a:p>
            <a:pPr>
              <a:spcBef>
                <a:spcPts val="0"/>
              </a:spcBef>
              <a:buNone/>
            </a:pPr>
            <a:r>
              <a:rPr lang="en-US" dirty="0" smtClean="0"/>
              <a:t>Work structured individually.</a:t>
            </a:r>
          </a:p>
          <a:p>
            <a:pPr>
              <a:spcBef>
                <a:spcPts val="0"/>
              </a:spcBef>
              <a:buNone/>
            </a:pPr>
            <a:r>
              <a:rPr lang="en-US" dirty="0" smtClean="0"/>
              <a:t>Hierarchical communication.</a:t>
            </a:r>
          </a:p>
          <a:p>
            <a:pPr>
              <a:spcBef>
                <a:spcPts val="0"/>
              </a:spcBef>
              <a:buNone/>
            </a:pPr>
            <a:r>
              <a:rPr lang="en-US" dirty="0" smtClean="0"/>
              <a:t>Decisions from top down.</a:t>
            </a:r>
          </a:p>
          <a:p>
            <a:pPr>
              <a:spcBef>
                <a:spcPts val="0"/>
              </a:spcBef>
              <a:buNone/>
            </a:pPr>
            <a:r>
              <a:rPr lang="en-US" dirty="0" smtClean="0"/>
              <a:t>Tends for formality.</a:t>
            </a:r>
            <a:endParaRPr lang="en-US" dirty="0"/>
          </a:p>
        </p:txBody>
      </p:sp>
      <p:sp>
        <p:nvSpPr>
          <p:cNvPr id="7" name="Content Placeholder 6"/>
          <p:cNvSpPr>
            <a:spLocks noGrp="1"/>
          </p:cNvSpPr>
          <p:nvPr>
            <p:ph sz="quarter" idx="4"/>
          </p:nvPr>
        </p:nvSpPr>
        <p:spPr/>
        <p:txBody>
          <a:bodyPr/>
          <a:lstStyle/>
          <a:p>
            <a:pPr>
              <a:spcBef>
                <a:spcPts val="0"/>
              </a:spcBef>
              <a:buNone/>
            </a:pPr>
            <a:r>
              <a:rPr lang="en-US" dirty="0" smtClean="0"/>
              <a:t>Employees invited to discuss challenges.</a:t>
            </a:r>
          </a:p>
          <a:p>
            <a:pPr>
              <a:spcBef>
                <a:spcPts val="0"/>
              </a:spcBef>
              <a:buNone/>
            </a:pPr>
            <a:r>
              <a:rPr lang="en-US" dirty="0" smtClean="0"/>
              <a:t>Flatter organizational structure.</a:t>
            </a:r>
          </a:p>
          <a:p>
            <a:pPr>
              <a:spcBef>
                <a:spcPts val="0"/>
              </a:spcBef>
              <a:buNone/>
            </a:pPr>
            <a:r>
              <a:rPr lang="en-US" dirty="0" smtClean="0"/>
              <a:t>Multi-directional communication.</a:t>
            </a:r>
          </a:p>
          <a:p>
            <a:pPr>
              <a:spcBef>
                <a:spcPts val="0"/>
              </a:spcBef>
              <a:buNone/>
            </a:pPr>
            <a:r>
              <a:rPr lang="en-US" dirty="0" smtClean="0"/>
              <a:t>Participatory decision-making.</a:t>
            </a:r>
          </a:p>
          <a:p>
            <a:pPr>
              <a:spcBef>
                <a:spcPts val="0"/>
              </a:spcBef>
              <a:buNone/>
            </a:pPr>
            <a:r>
              <a:rPr lang="en-US" dirty="0" smtClean="0"/>
              <a:t>Tends to informality.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Assumptions about time and space:</a:t>
            </a:r>
            <a:endParaRPr lang="en-US" sz="4000" dirty="0"/>
          </a:p>
        </p:txBody>
      </p:sp>
      <p:sp>
        <p:nvSpPr>
          <p:cNvPr id="5" name="Content Placeholder 4"/>
          <p:cNvSpPr>
            <a:spLocks noGrp="1"/>
          </p:cNvSpPr>
          <p:nvPr>
            <p:ph idx="1"/>
          </p:nvPr>
        </p:nvSpPr>
        <p:spPr/>
        <p:txBody>
          <a:bodyPr>
            <a:normAutofit fontScale="92500"/>
          </a:bodyPr>
          <a:lstStyle/>
          <a:p>
            <a:pPr>
              <a:buNone/>
            </a:pPr>
            <a:r>
              <a:rPr lang="en-US" dirty="0" smtClean="0"/>
              <a:t>Time is money—use it carefully.  Symbolic meaning to arriving early/late (high commitment or low efficiency/low commitment or high efficiency).</a:t>
            </a:r>
          </a:p>
          <a:p>
            <a:pPr>
              <a:buNone/>
            </a:pPr>
            <a:endParaRPr lang="en-US" dirty="0" smtClean="0"/>
          </a:p>
          <a:p>
            <a:pPr>
              <a:spcBef>
                <a:spcPts val="0"/>
              </a:spcBef>
              <a:buNone/>
            </a:pPr>
            <a:r>
              <a:rPr lang="en-US" dirty="0" smtClean="0"/>
              <a:t>Space:  size, location, and furnishings of office</a:t>
            </a:r>
          </a:p>
          <a:p>
            <a:pPr>
              <a:spcBef>
                <a:spcPts val="0"/>
              </a:spcBef>
              <a:buNone/>
            </a:pPr>
            <a:r>
              <a:rPr lang="en-US" dirty="0" smtClean="0"/>
              <a:t>		  open office—facilitates communication</a:t>
            </a:r>
          </a:p>
          <a:p>
            <a:pPr>
              <a:spcBef>
                <a:spcPts val="0"/>
              </a:spcBef>
              <a:buNone/>
            </a:pPr>
            <a:r>
              <a:rPr lang="en-US" dirty="0" smtClean="0"/>
              <a:t>		  closed office—need to be alone…</a:t>
            </a:r>
          </a:p>
          <a:p>
            <a:pPr>
              <a:spcBef>
                <a:spcPts val="0"/>
              </a:spcBef>
              <a:buNone/>
            </a:pPr>
            <a:r>
              <a:rPr lang="en-US" dirty="0" smtClean="0"/>
              <a:t>		  failure to obtain appropriate space</a:t>
            </a:r>
          </a:p>
          <a:p>
            <a:pPr>
              <a:spcBef>
                <a:spcPts val="0"/>
              </a:spcBef>
              <a:buNone/>
            </a:pPr>
            <a:r>
              <a:rPr lang="en-US" dirty="0" smtClean="0"/>
              <a:t>			reward is interpreted negatively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spcBef>
                <a:spcPts val="0"/>
              </a:spcBef>
              <a:buNone/>
            </a:pPr>
            <a:r>
              <a:rPr lang="en-US" dirty="0" smtClean="0"/>
              <a:t>Managers/supervisors are the bearers and transmitters of cultural assumptions.  Employee assumptions about the workplace culture are largely influenced by managerial attitudes.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Assumptions about ethics:</a:t>
            </a:r>
            <a:endParaRPr lang="en-US" sz="4000" dirty="0"/>
          </a:p>
        </p:txBody>
      </p:sp>
      <p:sp>
        <p:nvSpPr>
          <p:cNvPr id="6" name="Text Placeholder 5"/>
          <p:cNvSpPr>
            <a:spLocks noGrp="1"/>
          </p:cNvSpPr>
          <p:nvPr>
            <p:ph type="body" idx="1"/>
          </p:nvPr>
        </p:nvSpPr>
        <p:spPr>
          <a:solidFill>
            <a:schemeClr val="accent1"/>
          </a:solidFill>
        </p:spPr>
        <p:txBody>
          <a:bodyPr/>
          <a:lstStyle/>
          <a:p>
            <a:pPr algn="ctr"/>
            <a:r>
              <a:rPr lang="en-US" dirty="0" smtClean="0"/>
              <a:t>Entity A</a:t>
            </a:r>
            <a:endParaRPr lang="en-US" dirty="0"/>
          </a:p>
        </p:txBody>
      </p:sp>
      <p:sp>
        <p:nvSpPr>
          <p:cNvPr id="7" name="Text Placeholder 6"/>
          <p:cNvSpPr>
            <a:spLocks noGrp="1"/>
          </p:cNvSpPr>
          <p:nvPr>
            <p:ph type="body" sz="half" idx="3"/>
          </p:nvPr>
        </p:nvSpPr>
        <p:spPr>
          <a:solidFill>
            <a:schemeClr val="accent1"/>
          </a:solidFill>
        </p:spPr>
        <p:txBody>
          <a:bodyPr/>
          <a:lstStyle/>
          <a:p>
            <a:pPr algn="ctr"/>
            <a:r>
              <a:rPr lang="en-US" dirty="0" smtClean="0"/>
              <a:t>Entity B</a:t>
            </a:r>
            <a:endParaRPr lang="en-US" dirty="0"/>
          </a:p>
        </p:txBody>
      </p:sp>
      <p:sp>
        <p:nvSpPr>
          <p:cNvPr id="4" name="Content Placeholder 3"/>
          <p:cNvSpPr>
            <a:spLocks noGrp="1"/>
          </p:cNvSpPr>
          <p:nvPr>
            <p:ph sz="quarter" idx="2"/>
          </p:nvPr>
        </p:nvSpPr>
        <p:spPr/>
        <p:txBody>
          <a:bodyPr/>
          <a:lstStyle/>
          <a:p>
            <a:pPr>
              <a:spcBef>
                <a:spcPts val="0"/>
              </a:spcBef>
              <a:buNone/>
            </a:pPr>
            <a:r>
              <a:rPr lang="en-US" dirty="0" smtClean="0"/>
              <a:t>Honesty</a:t>
            </a:r>
          </a:p>
          <a:p>
            <a:pPr>
              <a:spcBef>
                <a:spcPts val="0"/>
              </a:spcBef>
              <a:buNone/>
            </a:pPr>
            <a:r>
              <a:rPr lang="en-US" dirty="0" smtClean="0"/>
              <a:t>Integrity</a:t>
            </a:r>
          </a:p>
          <a:p>
            <a:pPr>
              <a:spcBef>
                <a:spcPts val="0"/>
              </a:spcBef>
              <a:buNone/>
            </a:pPr>
            <a:r>
              <a:rPr lang="en-US" dirty="0" smtClean="0"/>
              <a:t>Trust</a:t>
            </a:r>
          </a:p>
          <a:p>
            <a:pPr>
              <a:spcBef>
                <a:spcPts val="0"/>
              </a:spcBef>
              <a:buNone/>
            </a:pPr>
            <a:r>
              <a:rPr lang="en-US" dirty="0" smtClean="0"/>
              <a:t>Hard work</a:t>
            </a:r>
          </a:p>
          <a:p>
            <a:pPr>
              <a:spcBef>
                <a:spcPts val="0"/>
              </a:spcBef>
              <a:buNone/>
            </a:pPr>
            <a:r>
              <a:rPr lang="en-US" dirty="0" smtClean="0"/>
              <a:t>Loyalty</a:t>
            </a:r>
          </a:p>
          <a:p>
            <a:pPr>
              <a:spcBef>
                <a:spcPts val="0"/>
              </a:spcBef>
              <a:buNone/>
            </a:pPr>
            <a:r>
              <a:rPr lang="en-US" dirty="0" smtClean="0"/>
              <a:t>Commitment</a:t>
            </a:r>
          </a:p>
          <a:p>
            <a:pPr>
              <a:spcBef>
                <a:spcPts val="0"/>
              </a:spcBef>
              <a:buNone/>
            </a:pPr>
            <a:r>
              <a:rPr lang="en-US" dirty="0" smtClean="0"/>
              <a:t>Respect</a:t>
            </a:r>
          </a:p>
          <a:p>
            <a:pPr>
              <a:spcBef>
                <a:spcPts val="0"/>
              </a:spcBef>
              <a:buNone/>
            </a:pPr>
            <a:r>
              <a:rPr lang="en-US" dirty="0" smtClean="0"/>
              <a:t>Fairness</a:t>
            </a:r>
            <a:endParaRPr lang="en-US" dirty="0"/>
          </a:p>
        </p:txBody>
      </p:sp>
      <p:sp>
        <p:nvSpPr>
          <p:cNvPr id="5" name="Content Placeholder 4"/>
          <p:cNvSpPr>
            <a:spLocks noGrp="1"/>
          </p:cNvSpPr>
          <p:nvPr>
            <p:ph sz="quarter" idx="4"/>
          </p:nvPr>
        </p:nvSpPr>
        <p:spPr/>
        <p:txBody>
          <a:bodyPr/>
          <a:lstStyle/>
          <a:p>
            <a:pPr>
              <a:spcBef>
                <a:spcPts val="0"/>
              </a:spcBef>
              <a:buNone/>
            </a:pPr>
            <a:r>
              <a:rPr lang="en-US" dirty="0" smtClean="0"/>
              <a:t>Competition (win at any cost)</a:t>
            </a:r>
          </a:p>
          <a:p>
            <a:pPr>
              <a:spcBef>
                <a:spcPts val="0"/>
              </a:spcBef>
              <a:buNone/>
            </a:pPr>
            <a:r>
              <a:rPr lang="en-US" dirty="0" smtClean="0"/>
              <a:t>Individualism</a:t>
            </a:r>
          </a:p>
          <a:p>
            <a:pPr>
              <a:spcBef>
                <a:spcPts val="0"/>
              </a:spcBef>
              <a:buNone/>
            </a:pPr>
            <a:r>
              <a:rPr lang="en-US" dirty="0" smtClean="0"/>
              <a:t>Ladder climbing</a:t>
            </a:r>
          </a:p>
          <a:p>
            <a:pPr>
              <a:spcBef>
                <a:spcPts val="0"/>
              </a:spcBef>
              <a:buNone/>
            </a:pPr>
            <a:r>
              <a:rPr lang="en-US" dirty="0" smtClean="0"/>
              <a:t>End justifies the means</a:t>
            </a:r>
          </a:p>
          <a:p>
            <a:pPr>
              <a:spcBef>
                <a:spcPts val="0"/>
              </a:spcBef>
              <a:buNone/>
            </a:pPr>
            <a:r>
              <a:rPr lang="en-US" dirty="0" smtClean="0"/>
              <a:t>Power over others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7"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Mistreatment of employees can be viewed by employees as justifying retaliatory responses (theft, less productivity, absenteeism, noncompliance).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p:txBody>
          <a:bodyPr/>
          <a:lstStyle/>
          <a:p>
            <a:r>
              <a:rPr lang="en-US" sz="2800" dirty="0" smtClean="0"/>
              <a:t>Legal Notice and Terms of Use</a:t>
            </a:r>
          </a:p>
        </p:txBody>
      </p:sp>
      <p:sp>
        <p:nvSpPr>
          <p:cNvPr id="5" name="Content Placeholder 4"/>
          <p:cNvSpPr>
            <a:spLocks noGrp="1"/>
          </p:cNvSpPr>
          <p:nvPr>
            <p:ph type="body" idx="1"/>
          </p:nvPr>
        </p:nvSpPr>
        <p:spPr/>
        <p:txBody>
          <a:bodyPr>
            <a:normAutofit fontScale="92500"/>
          </a:bodyPr>
          <a:lstStyle/>
          <a:p>
            <a:pPr marL="0" indent="0">
              <a:buFont typeface="Wingdings 2" pitchFamily="18" charset="2"/>
              <a:buNone/>
              <a:defRPr/>
            </a:pPr>
            <a:r>
              <a:rPr lang="en-US" sz="1200" dirty="0" smtClean="0"/>
              <a:t>Copyright 2010 by the General Conference of Seventh-day Adventists®.  All rights reserved.</a:t>
            </a:r>
            <a:r>
              <a:rPr lang="en-US" sz="1200" b="1" dirty="0" smtClean="0"/>
              <a:t>  </a:t>
            </a:r>
            <a:r>
              <a:rPr lang="en-US" sz="1200" dirty="0" smtClean="0"/>
              <a:t>The information is provided for training purposes only</a:t>
            </a:r>
            <a:r>
              <a:rPr lang="en-US" sz="1200" b="1" i="1" dirty="0" smtClean="0"/>
              <a:t> </a:t>
            </a:r>
            <a:r>
              <a:rPr lang="en-US" sz="1200" dirty="0" smtClean="0"/>
              <a:t>and  is not intended nor</a:t>
            </a:r>
            <a:r>
              <a:rPr lang="en-US" sz="1200" b="1" i="1" dirty="0" smtClean="0"/>
              <a:t> </a:t>
            </a:r>
            <a:r>
              <a:rPr lang="en-US" sz="1200" dirty="0" smtClean="0"/>
              <a:t>should it be used as legal counsel.  This program may not be used or reformulated for any commercial purposes; neither shall it be published by any person or agency other than an official organizational unit of the Seventh-day Adventist® Church,</a:t>
            </a:r>
            <a:r>
              <a:rPr lang="en-US" sz="1200" b="1" i="1" dirty="0" smtClean="0"/>
              <a:t> </a:t>
            </a:r>
            <a:r>
              <a:rPr lang="en-US" sz="1200" dirty="0" smtClean="0"/>
              <a:t>unless prior written authorization is obtained from the General Conference of Seventh-day Adventists® Office of Global Leadership Development.</a:t>
            </a:r>
            <a:r>
              <a:rPr lang="en-US" sz="1200" b="1" i="1" dirty="0" smtClean="0"/>
              <a:t>  </a:t>
            </a:r>
            <a:r>
              <a:rPr lang="en-US" sz="1200" dirty="0" smtClean="0"/>
              <a:t>Subject to the foregoing terms, unlimited permission to copy or use this program is hereby granted upon inclusion of the copyright notice above. “Seventh-day Adventist” and “Adventist” are registered trademarks of the General Conference of Seventh-day Adventists® and may not be used by non-Seventh-day Adventist entities without prior written authorization from the General Conference.  Use of all or any part of this program constitutes acceptance by the User of these terms.</a:t>
            </a:r>
            <a:endParaRPr lang="en-US" dirty="0" smtClean="0"/>
          </a:p>
          <a:p>
            <a:pPr>
              <a:defRPr/>
            </a:pPr>
            <a:endParaRPr lang="en-US" sz="4000" dirty="0" smtClean="0"/>
          </a:p>
          <a:p>
            <a:pPr>
              <a:buFont typeface="Wingdings 2" pitchFamily="18" charset="2"/>
              <a:buNone/>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workplace culture:</a:t>
            </a:r>
            <a:endParaRPr lang="en-US" dirty="0"/>
          </a:p>
        </p:txBody>
      </p:sp>
      <p:sp>
        <p:nvSpPr>
          <p:cNvPr id="6" name="Text Placeholder 5"/>
          <p:cNvSpPr>
            <a:spLocks noGrp="1"/>
          </p:cNvSpPr>
          <p:nvPr>
            <p:ph type="body" idx="1"/>
          </p:nvPr>
        </p:nvSpPr>
        <p:spPr>
          <a:solidFill>
            <a:schemeClr val="accent1"/>
          </a:solidFill>
        </p:spPr>
        <p:txBody>
          <a:bodyPr/>
          <a:lstStyle/>
          <a:p>
            <a:pPr algn="ctr"/>
            <a:r>
              <a:rPr lang="en-US" dirty="0" smtClean="0"/>
              <a:t>Environmental</a:t>
            </a:r>
            <a:endParaRPr lang="en-US" dirty="0"/>
          </a:p>
        </p:txBody>
      </p:sp>
      <p:sp>
        <p:nvSpPr>
          <p:cNvPr id="8" name="Text Placeholder 7"/>
          <p:cNvSpPr>
            <a:spLocks noGrp="1"/>
          </p:cNvSpPr>
          <p:nvPr>
            <p:ph type="body" sz="half" idx="3"/>
          </p:nvPr>
        </p:nvSpPr>
        <p:spPr>
          <a:solidFill>
            <a:schemeClr val="accent1"/>
          </a:solidFill>
        </p:spPr>
        <p:txBody>
          <a:bodyPr/>
          <a:lstStyle/>
          <a:p>
            <a:pPr algn="ctr"/>
            <a:r>
              <a:rPr lang="en-US" dirty="0" smtClean="0"/>
              <a:t>Behavioral</a:t>
            </a:r>
            <a:endParaRPr lang="en-US" dirty="0"/>
          </a:p>
        </p:txBody>
      </p:sp>
      <p:sp>
        <p:nvSpPr>
          <p:cNvPr id="7" name="Content Placeholder 6"/>
          <p:cNvSpPr>
            <a:spLocks noGrp="1"/>
          </p:cNvSpPr>
          <p:nvPr>
            <p:ph sz="quarter" idx="2"/>
          </p:nvPr>
        </p:nvSpPr>
        <p:spPr/>
        <p:txBody>
          <a:bodyPr/>
          <a:lstStyle/>
          <a:p>
            <a:pPr>
              <a:spcBef>
                <a:spcPts val="0"/>
              </a:spcBef>
              <a:buNone/>
            </a:pPr>
            <a:r>
              <a:rPr lang="en-US" dirty="0" smtClean="0"/>
              <a:t>Polices, rules, regulations</a:t>
            </a:r>
          </a:p>
          <a:p>
            <a:pPr>
              <a:spcBef>
                <a:spcPts val="0"/>
              </a:spcBef>
              <a:buNone/>
            </a:pPr>
            <a:r>
              <a:rPr lang="en-US" dirty="0" smtClean="0"/>
              <a:t>Compensation and benefits</a:t>
            </a:r>
          </a:p>
          <a:p>
            <a:pPr>
              <a:spcBef>
                <a:spcPts val="0"/>
              </a:spcBef>
              <a:buNone/>
            </a:pPr>
            <a:r>
              <a:rPr lang="en-US" dirty="0" smtClean="0"/>
              <a:t>Organizational structure</a:t>
            </a:r>
          </a:p>
          <a:p>
            <a:pPr>
              <a:spcBef>
                <a:spcPts val="0"/>
              </a:spcBef>
              <a:buNone/>
            </a:pPr>
            <a:r>
              <a:rPr lang="en-US" dirty="0" smtClean="0"/>
              <a:t>Job design</a:t>
            </a:r>
          </a:p>
          <a:p>
            <a:pPr>
              <a:spcBef>
                <a:spcPts val="0"/>
              </a:spcBef>
              <a:buNone/>
            </a:pPr>
            <a:r>
              <a:rPr lang="en-US" dirty="0" smtClean="0"/>
              <a:t>Physical workplace</a:t>
            </a:r>
            <a:endParaRPr lang="en-US" dirty="0"/>
          </a:p>
        </p:txBody>
      </p:sp>
      <p:sp>
        <p:nvSpPr>
          <p:cNvPr id="9" name="Content Placeholder 8"/>
          <p:cNvSpPr>
            <a:spLocks noGrp="1"/>
          </p:cNvSpPr>
          <p:nvPr>
            <p:ph sz="quarter" idx="4"/>
          </p:nvPr>
        </p:nvSpPr>
        <p:spPr/>
        <p:txBody>
          <a:bodyPr/>
          <a:lstStyle/>
          <a:p>
            <a:pPr>
              <a:spcBef>
                <a:spcPts val="0"/>
              </a:spcBef>
              <a:buNone/>
            </a:pPr>
            <a:r>
              <a:rPr lang="en-US" dirty="0" smtClean="0"/>
              <a:t>Patterns of communication</a:t>
            </a:r>
          </a:p>
          <a:p>
            <a:pPr>
              <a:spcBef>
                <a:spcPts val="0"/>
              </a:spcBef>
              <a:buNone/>
            </a:pPr>
            <a:r>
              <a:rPr lang="en-US" dirty="0" smtClean="0"/>
              <a:t>Management style</a:t>
            </a:r>
          </a:p>
          <a:p>
            <a:pPr>
              <a:spcBef>
                <a:spcPts val="0"/>
              </a:spcBef>
              <a:buNone/>
            </a:pPr>
            <a:r>
              <a:rPr lang="en-US" dirty="0" smtClean="0"/>
              <a:t>Decision-making processes</a:t>
            </a:r>
          </a:p>
          <a:p>
            <a:pPr>
              <a:spcBef>
                <a:spcPts val="0"/>
              </a:spcBef>
              <a:buNone/>
            </a:pPr>
            <a:r>
              <a:rPr lang="en-US" dirty="0" smtClean="0"/>
              <a:t>Degree of feedback and appraisal</a:t>
            </a:r>
          </a:p>
          <a:p>
            <a:pPr>
              <a:spcBef>
                <a:spcPts val="0"/>
              </a:spcBef>
              <a:buNone/>
            </a:pPr>
            <a:r>
              <a:rPr lang="en-US" dirty="0" smtClean="0"/>
              <a:t>Degree of control or autonomy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cultural assumptions</a:t>
            </a:r>
            <a:endParaRPr lang="en-US" dirty="0"/>
          </a:p>
        </p:txBody>
      </p:sp>
      <p:sp>
        <p:nvSpPr>
          <p:cNvPr id="3" name="Content Placeholder 2"/>
          <p:cNvSpPr>
            <a:spLocks noGrp="1"/>
          </p:cNvSpPr>
          <p:nvPr>
            <p:ph idx="1"/>
          </p:nvPr>
        </p:nvSpPr>
        <p:spPr/>
        <p:txBody>
          <a:bodyPr/>
          <a:lstStyle/>
          <a:p>
            <a:pPr>
              <a:spcBef>
                <a:spcPts val="0"/>
              </a:spcBef>
              <a:buNone/>
            </a:pPr>
            <a:r>
              <a:rPr lang="en-US" dirty="0" smtClean="0"/>
              <a:t>Private </a:t>
            </a:r>
            <a:r>
              <a:rPr lang="en-US" dirty="0" err="1" smtClean="0"/>
              <a:t>vs</a:t>
            </a:r>
            <a:r>
              <a:rPr lang="en-US" dirty="0" smtClean="0"/>
              <a:t> public</a:t>
            </a:r>
          </a:p>
          <a:p>
            <a:pPr>
              <a:spcBef>
                <a:spcPts val="0"/>
              </a:spcBef>
              <a:buNone/>
            </a:pPr>
            <a:r>
              <a:rPr lang="en-US" dirty="0" smtClean="0"/>
              <a:t>For profit </a:t>
            </a:r>
            <a:r>
              <a:rPr lang="en-US" dirty="0" err="1" smtClean="0"/>
              <a:t>vs</a:t>
            </a:r>
            <a:r>
              <a:rPr lang="en-US" dirty="0" smtClean="0"/>
              <a:t> Not-for-profit</a:t>
            </a:r>
          </a:p>
          <a:p>
            <a:pPr>
              <a:spcBef>
                <a:spcPts val="0"/>
              </a:spcBef>
              <a:buNone/>
            </a:pPr>
            <a:r>
              <a:rPr lang="en-US" dirty="0" smtClean="0"/>
              <a:t>Service </a:t>
            </a:r>
            <a:r>
              <a:rPr lang="en-US" dirty="0" err="1" smtClean="0"/>
              <a:t>vs</a:t>
            </a:r>
            <a:r>
              <a:rPr lang="en-US" dirty="0" smtClean="0"/>
              <a:t> acquisition</a:t>
            </a:r>
          </a:p>
          <a:p>
            <a:pPr>
              <a:spcBef>
                <a:spcPts val="0"/>
              </a:spcBef>
              <a:buNone/>
            </a:pPr>
            <a:r>
              <a:rPr lang="en-US" dirty="0" smtClean="0"/>
              <a:t>Goals</a:t>
            </a:r>
          </a:p>
          <a:p>
            <a:pPr>
              <a:spcBef>
                <a:spcPts val="0"/>
              </a:spcBef>
              <a:buNone/>
            </a:pPr>
            <a:r>
              <a:rPr lang="en-US" dirty="0" smtClean="0"/>
              <a:t>Spiritual values (</a:t>
            </a:r>
            <a:r>
              <a:rPr lang="en-US" dirty="0" err="1" smtClean="0"/>
              <a:t>Christlikeness</a:t>
            </a:r>
            <a:r>
              <a:rPr lang="en-US" dirty="0" smtClean="0"/>
              <a:t>, conversion/baptisms)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Productivity and customer satisfaction are much higher in </a:t>
            </a:r>
            <a:r>
              <a:rPr lang="en-US" smtClean="0"/>
              <a:t>participatory organizations.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culture in the workplace</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 Way</a:t>
            </a:r>
            <a:endParaRPr lang="en-US" dirty="0"/>
          </a:p>
        </p:txBody>
      </p:sp>
      <p:sp>
        <p:nvSpPr>
          <p:cNvPr id="3" name="Content Placeholder 2"/>
          <p:cNvSpPr>
            <a:spLocks noGrp="1"/>
          </p:cNvSpPr>
          <p:nvPr>
            <p:ph idx="1"/>
          </p:nvPr>
        </p:nvSpPr>
        <p:spPr/>
        <p:txBody>
          <a:bodyPr>
            <a:noAutofit/>
          </a:bodyPr>
          <a:lstStyle/>
          <a:p>
            <a:pPr>
              <a:buNone/>
            </a:pPr>
            <a:r>
              <a:rPr lang="en-US" sz="2400" dirty="0" smtClean="0"/>
              <a:t>A guiding principle at HP: Get the best people, stress teamwork and get employees fired up to work there. </a:t>
            </a:r>
          </a:p>
          <a:p>
            <a:pPr lvl="1"/>
            <a:r>
              <a:rPr lang="en-US" sz="2000" dirty="0" smtClean="0"/>
              <a:t>Personal communication was often necessary to back up written communication. </a:t>
            </a:r>
          </a:p>
          <a:p>
            <a:pPr lvl="1"/>
            <a:r>
              <a:rPr lang="en-US" sz="2000" dirty="0" smtClean="0"/>
              <a:t>Much of the success was from management by walking around.</a:t>
            </a:r>
          </a:p>
          <a:p>
            <a:pPr lvl="1"/>
            <a:r>
              <a:rPr lang="en-US" sz="2000" dirty="0" smtClean="0"/>
              <a:t>Individuals need to be treated with consideration and respect. </a:t>
            </a:r>
          </a:p>
          <a:p>
            <a:pPr lvl="1"/>
            <a:r>
              <a:rPr lang="en-US" sz="2000" dirty="0" smtClean="0"/>
              <a:t>People need the challenge to be their best, to realize their potential and to be recognized for their achievements. </a:t>
            </a:r>
          </a:p>
          <a:p>
            <a:pPr lvl="1"/>
            <a:r>
              <a:rPr lang="en-US" sz="2000" dirty="0" smtClean="0"/>
              <a:t>Personnel's job is to support management, not to supplant it. </a:t>
            </a:r>
          </a:p>
          <a:p>
            <a:pPr lvl="1"/>
            <a:r>
              <a:rPr lang="en-US" sz="2000" dirty="0" smtClean="0"/>
              <a:t>The betterment of our society is not a job to be limited to a few; it is a responsibility to be shared by all. </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VERIZON COMMITMENT AND VALUES</a:t>
            </a:r>
            <a:endParaRPr lang="en-US" dirty="0"/>
          </a:p>
        </p:txBody>
      </p:sp>
      <p:sp>
        <p:nvSpPr>
          <p:cNvPr id="3" name="Content Placeholder 2"/>
          <p:cNvSpPr>
            <a:spLocks noGrp="1"/>
          </p:cNvSpPr>
          <p:nvPr>
            <p:ph idx="1"/>
          </p:nvPr>
        </p:nvSpPr>
        <p:spPr/>
        <p:txBody>
          <a:bodyPr>
            <a:noAutofit/>
          </a:bodyPr>
          <a:lstStyle/>
          <a:p>
            <a:pPr>
              <a:buNone/>
            </a:pPr>
            <a:r>
              <a:rPr lang="en-US" sz="2000" dirty="0" smtClean="0"/>
              <a:t>…to put our customers first by providing excellent service and great communications experiences. This is what we do and this is why we exist…</a:t>
            </a:r>
          </a:p>
          <a:p>
            <a:pPr>
              <a:buNone/>
            </a:pPr>
            <a:r>
              <a:rPr lang="en-US" sz="2000" b="1" dirty="0" smtClean="0"/>
              <a:t>INTEGRITY</a:t>
            </a:r>
            <a:r>
              <a:rPr lang="en-US" sz="2000" dirty="0" smtClean="0"/>
              <a:t>:  the heart of everything we do. We are honest, ethical and upfront because trust is at the foundation of our relationships…</a:t>
            </a:r>
          </a:p>
          <a:p>
            <a:pPr>
              <a:buNone/>
            </a:pPr>
            <a:r>
              <a:rPr lang="en-US" sz="2000" b="1" dirty="0" smtClean="0"/>
              <a:t>RESPECT</a:t>
            </a:r>
            <a:r>
              <a:rPr lang="en-US" sz="2000" dirty="0" smtClean="0"/>
              <a:t> …(for everyone).  We champion diversity, embrace individuality and listen carefully when others speak.</a:t>
            </a:r>
          </a:p>
          <a:p>
            <a:pPr>
              <a:buNone/>
            </a:pPr>
            <a:r>
              <a:rPr lang="en-US" sz="2000" b="1" dirty="0" smtClean="0"/>
              <a:t>PERFORMANCE EXCELLENCE</a:t>
            </a:r>
            <a:r>
              <a:rPr lang="en-US" sz="2000" dirty="0" smtClean="0"/>
              <a:t>:  very high standard of performance. We prize innovative ideas and teamwork. We never stop asking how we can make the customer experience better, and every day, we find an answer.</a:t>
            </a:r>
          </a:p>
          <a:p>
            <a:pPr>
              <a:buNone/>
            </a:pPr>
            <a:r>
              <a:rPr lang="en-US" sz="2000" b="1" dirty="0" smtClean="0"/>
              <a:t>ACCOUNTABILITY</a:t>
            </a:r>
            <a:r>
              <a:rPr lang="en-US" sz="2000" dirty="0" smtClean="0"/>
              <a:t>:  take responsibility for our actions as individuals, as team members, and as an organization. We work together, support one another and never let the customer — or our coworkers — down.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 statement of values:</a:t>
            </a:r>
            <a:endParaRPr lang="en-US" dirty="0"/>
          </a:p>
        </p:txBody>
      </p:sp>
      <p:sp>
        <p:nvSpPr>
          <p:cNvPr id="3" name="Content Placeholder 2"/>
          <p:cNvSpPr>
            <a:spLocks noGrp="1"/>
          </p:cNvSpPr>
          <p:nvPr>
            <p:ph idx="1"/>
          </p:nvPr>
        </p:nvSpPr>
        <p:spPr/>
        <p:txBody>
          <a:bodyPr>
            <a:noAutofit/>
          </a:bodyPr>
          <a:lstStyle/>
          <a:p>
            <a:pPr>
              <a:spcBef>
                <a:spcPts val="0"/>
              </a:spcBef>
            </a:pPr>
            <a:r>
              <a:rPr lang="en-US" sz="2400" i="1" dirty="0" smtClean="0"/>
              <a:t>Bible</a:t>
            </a:r>
            <a:r>
              <a:rPr lang="en-US" sz="2400" dirty="0" smtClean="0"/>
              <a:t> as the primary reference for life’s direction and qualities.</a:t>
            </a:r>
          </a:p>
          <a:p>
            <a:pPr>
              <a:spcBef>
                <a:spcPts val="0"/>
              </a:spcBef>
            </a:pPr>
            <a:r>
              <a:rPr lang="en-US" sz="2400" dirty="0" smtClean="0"/>
              <a:t>E</a:t>
            </a:r>
            <a:r>
              <a:rPr lang="en-US" sz="2400" i="1" dirty="0" smtClean="0"/>
              <a:t>xcellence</a:t>
            </a:r>
            <a:r>
              <a:rPr lang="en-US" sz="2400" dirty="0" smtClean="0"/>
              <a:t> in all that we do.</a:t>
            </a:r>
          </a:p>
          <a:p>
            <a:pPr>
              <a:spcBef>
                <a:spcPts val="0"/>
              </a:spcBef>
            </a:pPr>
            <a:r>
              <a:rPr lang="en-US" sz="2400" dirty="0" smtClean="0"/>
              <a:t>E</a:t>
            </a:r>
            <a:r>
              <a:rPr lang="en-US" sz="2400" i="1" dirty="0" smtClean="0"/>
              <a:t>thical and moral conduct</a:t>
            </a:r>
            <a:r>
              <a:rPr lang="en-US" sz="2400" dirty="0" smtClean="0"/>
              <a:t> at all times and in all relationships.</a:t>
            </a:r>
          </a:p>
          <a:p>
            <a:pPr>
              <a:spcBef>
                <a:spcPts val="0"/>
              </a:spcBef>
            </a:pPr>
            <a:r>
              <a:rPr lang="en-US" sz="2400" dirty="0" smtClean="0"/>
              <a:t>C</a:t>
            </a:r>
            <a:r>
              <a:rPr lang="en-US" sz="2400" i="1" dirty="0" smtClean="0"/>
              <a:t>reativity and innovation</a:t>
            </a:r>
            <a:r>
              <a:rPr lang="en-US" sz="2400" dirty="0" smtClean="0"/>
              <a:t> in the completion of our mission.</a:t>
            </a:r>
          </a:p>
          <a:p>
            <a:pPr>
              <a:spcBef>
                <a:spcPts val="0"/>
              </a:spcBef>
            </a:pPr>
            <a:r>
              <a:rPr lang="en-US" sz="2400" dirty="0" smtClean="0"/>
              <a:t>H</a:t>
            </a:r>
            <a:r>
              <a:rPr lang="en-US" sz="2400" i="1" dirty="0" smtClean="0"/>
              <a:t>onesty, integrity, and courage</a:t>
            </a:r>
            <a:r>
              <a:rPr lang="en-US" sz="2400" dirty="0" smtClean="0"/>
              <a:t> as the foundation of all our actions.</a:t>
            </a:r>
          </a:p>
          <a:p>
            <a:pPr>
              <a:spcBef>
                <a:spcPts val="0"/>
              </a:spcBef>
            </a:pPr>
            <a:r>
              <a:rPr lang="en-US" sz="2400" dirty="0" smtClean="0"/>
              <a:t>T</a:t>
            </a:r>
            <a:r>
              <a:rPr lang="en-US" sz="2400" i="1" dirty="0" smtClean="0"/>
              <a:t>rust</a:t>
            </a:r>
            <a:r>
              <a:rPr lang="en-US" sz="2400" dirty="0" smtClean="0"/>
              <a:t> placed in us by colleagues and by the world Church membership.</a:t>
            </a:r>
          </a:p>
          <a:p>
            <a:pPr>
              <a:spcBef>
                <a:spcPts val="0"/>
              </a:spcBef>
            </a:pPr>
            <a:r>
              <a:rPr lang="en-US" sz="2400" dirty="0" smtClean="0"/>
              <a:t>P</a:t>
            </a:r>
            <a:r>
              <a:rPr lang="en-US" sz="2400" i="1" dirty="0" smtClean="0"/>
              <a:t>eople</a:t>
            </a:r>
            <a:r>
              <a:rPr lang="en-US" sz="2400" dirty="0" smtClean="0"/>
              <a:t> as children of God and therefore brothers and sisters of one family.</a:t>
            </a:r>
          </a:p>
          <a:p>
            <a:pPr>
              <a:spcBef>
                <a:spcPts val="0"/>
              </a:spcBef>
              <a:buNone/>
            </a:pP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 as employer:</a:t>
            </a:r>
            <a:endParaRPr lang="en-US" dirty="0"/>
          </a:p>
        </p:txBody>
      </p:sp>
      <p:sp>
        <p:nvSpPr>
          <p:cNvPr id="3" name="Content Placeholder 2"/>
          <p:cNvSpPr>
            <a:spLocks noGrp="1"/>
          </p:cNvSpPr>
          <p:nvPr>
            <p:ph idx="1"/>
          </p:nvPr>
        </p:nvSpPr>
        <p:spPr/>
        <p:txBody>
          <a:bodyPr>
            <a:normAutofit/>
          </a:bodyPr>
          <a:lstStyle/>
          <a:p>
            <a:pPr lvl="0">
              <a:spcBef>
                <a:spcPts val="0"/>
              </a:spcBef>
            </a:pPr>
            <a:r>
              <a:rPr lang="en-US" sz="2800" i="1" dirty="0" smtClean="0"/>
              <a:t>Equal opportunity employment</a:t>
            </a:r>
            <a:r>
              <a:rPr lang="en-US" sz="2800" dirty="0" smtClean="0"/>
              <a:t>. </a:t>
            </a:r>
          </a:p>
          <a:p>
            <a:pPr lvl="0">
              <a:spcBef>
                <a:spcPts val="0"/>
              </a:spcBef>
            </a:pPr>
            <a:r>
              <a:rPr lang="en-US" sz="2800" i="1" dirty="0" smtClean="0"/>
              <a:t>Equity, fairness and non-discrimination</a:t>
            </a:r>
            <a:r>
              <a:rPr lang="en-US" sz="2800" dirty="0" smtClean="0"/>
              <a:t>. </a:t>
            </a:r>
          </a:p>
          <a:p>
            <a:pPr>
              <a:spcBef>
                <a:spcPts val="0"/>
              </a:spcBef>
            </a:pPr>
            <a:r>
              <a:rPr lang="en-US" sz="2800" i="1" dirty="0" smtClean="0"/>
              <a:t>Compliance with laws of the land.</a:t>
            </a:r>
            <a:endParaRPr lang="en-US" sz="2800" dirty="0" smtClean="0"/>
          </a:p>
          <a:p>
            <a:pPr>
              <a:spcBef>
                <a:spcPts val="0"/>
              </a:spcBef>
            </a:pPr>
            <a:r>
              <a:rPr lang="en-US" sz="2800" i="1" dirty="0" smtClean="0"/>
              <a:t>Loyalty and fulfillment of contractual obligations.</a:t>
            </a:r>
            <a:endParaRPr lang="en-US" sz="2800" dirty="0" smtClean="0"/>
          </a:p>
          <a:p>
            <a:pPr>
              <a:spcBef>
                <a:spcPts val="0"/>
              </a:spcBef>
            </a:pPr>
            <a:r>
              <a:rPr lang="en-US" sz="2800" i="1" dirty="0" smtClean="0"/>
              <a:t>Atmosphere of safety and happiness.</a:t>
            </a:r>
            <a:r>
              <a:rPr lang="en-US" sz="2800" dirty="0" smtClean="0"/>
              <a:t> </a:t>
            </a:r>
          </a:p>
          <a:p>
            <a:pPr>
              <a:spcBef>
                <a:spcPts val="0"/>
              </a:spcBef>
            </a:pPr>
            <a:r>
              <a:rPr lang="en-US" sz="2800" i="1" dirty="0" smtClean="0"/>
              <a:t>Respect for human dignity and individuality.</a:t>
            </a: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 employees:</a:t>
            </a:r>
            <a:endParaRPr lang="en-US" dirty="0"/>
          </a:p>
        </p:txBody>
      </p:sp>
      <p:sp>
        <p:nvSpPr>
          <p:cNvPr id="3" name="Content Placeholder 2"/>
          <p:cNvSpPr>
            <a:spLocks noGrp="1"/>
          </p:cNvSpPr>
          <p:nvPr>
            <p:ph idx="1"/>
          </p:nvPr>
        </p:nvSpPr>
        <p:spPr/>
        <p:txBody>
          <a:bodyPr>
            <a:normAutofit/>
          </a:bodyPr>
          <a:lstStyle/>
          <a:p>
            <a:pPr lvl="0">
              <a:spcBef>
                <a:spcPts val="0"/>
              </a:spcBef>
            </a:pPr>
            <a:r>
              <a:rPr lang="en-US" sz="2800" i="1" dirty="0" smtClean="0"/>
              <a:t>Life consistent with church message and mission.</a:t>
            </a:r>
          </a:p>
          <a:p>
            <a:pPr lvl="0">
              <a:spcBef>
                <a:spcPts val="0"/>
              </a:spcBef>
            </a:pPr>
            <a:r>
              <a:rPr lang="en-US" sz="2800" i="1" dirty="0" smtClean="0"/>
              <a:t>Respect for Church-owned assets</a:t>
            </a:r>
            <a:r>
              <a:rPr lang="en-US" sz="2800" dirty="0" smtClean="0"/>
              <a:t>.</a:t>
            </a:r>
          </a:p>
          <a:p>
            <a:pPr lvl="0">
              <a:spcBef>
                <a:spcPts val="0"/>
              </a:spcBef>
            </a:pPr>
            <a:r>
              <a:rPr lang="en-US" sz="2800" i="1" dirty="0" smtClean="0"/>
              <a:t>Respect for colleagues.</a:t>
            </a:r>
          </a:p>
          <a:p>
            <a:pPr lvl="0">
              <a:spcBef>
                <a:spcPts val="0"/>
              </a:spcBef>
            </a:pPr>
            <a:r>
              <a:rPr lang="en-US" sz="2800" i="1" dirty="0" smtClean="0"/>
              <a:t>Efficiency and attention on the job.</a:t>
            </a:r>
          </a:p>
          <a:p>
            <a:pPr lvl="0">
              <a:spcBef>
                <a:spcPts val="0"/>
              </a:spcBef>
            </a:pPr>
            <a:r>
              <a:rPr lang="en-US" sz="2800" i="1" dirty="0" smtClean="0"/>
              <a:t>Personal integrity in financial matters.</a:t>
            </a:r>
          </a:p>
          <a:p>
            <a:pPr lvl="0">
              <a:spcBef>
                <a:spcPts val="0"/>
              </a:spcBef>
            </a:pPr>
            <a:r>
              <a:rPr lang="en-US" sz="2800" i="1" dirty="0" smtClean="0"/>
              <a:t>Avoiding inappropriate influence.</a:t>
            </a:r>
          </a:p>
          <a:p>
            <a:pPr lvl="0">
              <a:spcBef>
                <a:spcPts val="0"/>
              </a:spcBef>
            </a:pPr>
            <a:r>
              <a:rPr lang="en-US" sz="2800" i="1" dirty="0" smtClean="0"/>
              <a:t>Maintaining an ethical environment in the workplace.</a:t>
            </a:r>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and embedding culture</a:t>
            </a:r>
            <a:endParaRPr lang="en-US" dirty="0"/>
          </a:p>
        </p:txBody>
      </p:sp>
      <p:sp>
        <p:nvSpPr>
          <p:cNvPr id="3" name="Content Placeholder 2"/>
          <p:cNvSpPr>
            <a:spLocks noGrp="1"/>
          </p:cNvSpPr>
          <p:nvPr>
            <p:ph idx="1"/>
          </p:nvPr>
        </p:nvSpPr>
        <p:spPr/>
        <p:txBody>
          <a:bodyPr/>
          <a:lstStyle/>
          <a:p>
            <a:pPr>
              <a:spcBef>
                <a:spcPts val="0"/>
              </a:spcBef>
            </a:pPr>
            <a:r>
              <a:rPr lang="en-US" dirty="0" smtClean="0"/>
              <a:t>The effect of leadership charisma—not always predictable or sustainable</a:t>
            </a:r>
          </a:p>
          <a:p>
            <a:pPr>
              <a:spcBef>
                <a:spcPts val="0"/>
              </a:spcBef>
            </a:pPr>
            <a:r>
              <a:rPr lang="en-US" dirty="0" smtClean="0"/>
              <a:t>Testing/experimenting with solutions to problems</a:t>
            </a:r>
          </a:p>
          <a:p>
            <a:pPr>
              <a:spcBef>
                <a:spcPts val="0"/>
              </a:spcBef>
            </a:pPr>
            <a:r>
              <a:rPr lang="en-US" dirty="0" smtClean="0"/>
              <a:t>Establishing systems to monitor, measure, control, reward</a:t>
            </a:r>
          </a:p>
          <a:p>
            <a:pPr>
              <a:spcBef>
                <a:spcPts val="0"/>
              </a:spcBef>
            </a:pPr>
            <a:r>
              <a:rPr lang="en-US" dirty="0" smtClean="0"/>
              <a:t>The power of stories and leadership example</a:t>
            </a:r>
          </a:p>
          <a:p>
            <a:pPr>
              <a:spcBef>
                <a:spcPts val="0"/>
              </a:spcBef>
            </a:pPr>
            <a:r>
              <a:rPr lang="en-US" dirty="0" smtClean="0"/>
              <a:t>Formalized statements</a:t>
            </a:r>
          </a:p>
          <a:p>
            <a:r>
              <a:rPr lang="en-US" dirty="0" smtClean="0"/>
              <a:t>“Little by little” rather than “all of a sudden”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eaLnBrk="1" fontAlgn="auto" hangingPunct="1">
              <a:spcAft>
                <a:spcPts val="0"/>
              </a:spcAft>
              <a:defRPr/>
            </a:pPr>
            <a:r>
              <a:rPr lang="en-US" sz="4000" dirty="0" smtClean="0"/>
              <a:t>Three leadership priorities:</a:t>
            </a:r>
            <a:endParaRPr lang="en-US" sz="4000" dirty="0"/>
          </a:p>
        </p:txBody>
      </p:sp>
      <p:sp>
        <p:nvSpPr>
          <p:cNvPr id="9219" name="Content Placeholder 2"/>
          <p:cNvSpPr>
            <a:spLocks noGrp="1"/>
          </p:cNvSpPr>
          <p:nvPr>
            <p:ph idx="1"/>
          </p:nvPr>
        </p:nvSpPr>
        <p:spPr/>
        <p:txBody>
          <a:bodyPr/>
          <a:lstStyle/>
          <a:p>
            <a:pPr marL="650875" indent="-514350" eaLnBrk="1" hangingPunct="1">
              <a:buFont typeface="Lucida Sans" pitchFamily="34" charset="0"/>
              <a:buAutoNum type="arabicPeriod"/>
            </a:pPr>
            <a:r>
              <a:rPr lang="en-US" dirty="0" smtClean="0"/>
              <a:t>Articulate mission, vision, values</a:t>
            </a:r>
          </a:p>
          <a:p>
            <a:pPr marL="650875" indent="-514350" eaLnBrk="1" hangingPunct="1">
              <a:buFont typeface="Lucida Sans" pitchFamily="34" charset="0"/>
              <a:buAutoNum type="arabicPeriod"/>
            </a:pPr>
            <a:r>
              <a:rPr lang="en-US" dirty="0" smtClean="0"/>
              <a:t>Build trust</a:t>
            </a:r>
          </a:p>
          <a:p>
            <a:pPr marL="650875" indent="-514350" eaLnBrk="1" hangingPunct="1">
              <a:buFont typeface="Lucida Sans" pitchFamily="34" charset="0"/>
              <a:buAutoNum type="arabicPeriod"/>
            </a:pPr>
            <a:r>
              <a:rPr lang="en-US" dirty="0" smtClean="0"/>
              <a:t>Empower others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defTabSz="1195388">
              <a:defRPr/>
            </a:pPr>
            <a:fld id="{9AACBDBB-483F-4B27-9F13-A9572432A08A}" type="slidenum">
              <a:rPr lang="en-US">
                <a:latin typeface="+mn-lt"/>
              </a:rPr>
              <a:pPr defTabSz="1195388">
                <a:defRPr/>
              </a:pPr>
              <a:t>30</a:t>
            </a:fld>
            <a:endParaRPr lang="en-US">
              <a:latin typeface="+mn-lt"/>
            </a:endParaRPr>
          </a:p>
        </p:txBody>
      </p:sp>
      <p:sp>
        <p:nvSpPr>
          <p:cNvPr id="56323" name="Rectangle 2"/>
          <p:cNvSpPr>
            <a:spLocks noGrp="1" noChangeArrowheads="1"/>
          </p:cNvSpPr>
          <p:nvPr>
            <p:ph type="title"/>
          </p:nvPr>
        </p:nvSpPr>
        <p:spPr/>
        <p:txBody>
          <a:bodyPr/>
          <a:lstStyle/>
          <a:p>
            <a:pPr eaLnBrk="1" hangingPunct="1"/>
            <a:endParaRPr lang="en-US" smtClean="0"/>
          </a:p>
        </p:txBody>
      </p:sp>
      <p:sp>
        <p:nvSpPr>
          <p:cNvPr id="56324" name="Rectangle 3"/>
          <p:cNvSpPr>
            <a:spLocks noGrp="1" noChangeArrowheads="1"/>
          </p:cNvSpPr>
          <p:nvPr>
            <p:ph type="body" idx="1"/>
          </p:nvPr>
        </p:nvSpPr>
        <p:spPr/>
        <p:txBody>
          <a:bodyPr/>
          <a:lstStyle/>
          <a:p>
            <a:pPr eaLnBrk="1" hangingPunct="1">
              <a:spcBef>
                <a:spcPts val="0"/>
              </a:spcBef>
              <a:buFontTx/>
              <a:buNone/>
            </a:pPr>
            <a:r>
              <a:rPr lang="en-US" sz="2800" dirty="0" smtClean="0"/>
              <a:t>Employees stunned most academics by saying that the code of ethics for their company had very little influence on whether they made ethically correct choices.  It was the culture of their companies and the examples set by their leaders that influenced their conduct.</a:t>
            </a:r>
          </a:p>
          <a:p>
            <a:pPr algn="r" eaLnBrk="1" hangingPunct="1">
              <a:spcBef>
                <a:spcPts val="0"/>
              </a:spcBef>
              <a:buFontTx/>
              <a:buNone/>
            </a:pPr>
            <a:r>
              <a:rPr lang="en-US" sz="1800" dirty="0" smtClean="0"/>
              <a:t>—from a 2004 study by the Journal of Business Ethics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lstStyle/>
          <a:p>
            <a:r>
              <a:rPr lang="en-US" dirty="0" smtClean="0"/>
              <a:t>Elements of SDA culture</a:t>
            </a:r>
            <a:endParaRPr lang="en-US" dirty="0"/>
          </a:p>
        </p:txBody>
      </p:sp>
      <p:sp>
        <p:nvSpPr>
          <p:cNvPr id="3" name="Content Placeholder 2"/>
          <p:cNvSpPr>
            <a:spLocks noGrp="1"/>
          </p:cNvSpPr>
          <p:nvPr>
            <p:ph idx="1"/>
          </p:nvPr>
        </p:nvSpPr>
        <p:spPr>
          <a:xfrm>
            <a:off x="457200" y="1828800"/>
            <a:ext cx="8229600" cy="4419600"/>
          </a:xfrm>
        </p:spPr>
        <p:txBody>
          <a:bodyPr>
            <a:normAutofit lnSpcReduction="10000"/>
          </a:bodyPr>
          <a:lstStyle/>
          <a:p>
            <a:pPr marL="514350" indent="-514350">
              <a:spcBef>
                <a:spcPts val="0"/>
              </a:spcBef>
              <a:buFont typeface="+mj-lt"/>
              <a:buAutoNum type="arabicPeriod"/>
            </a:pPr>
            <a:r>
              <a:rPr lang="en-US" sz="2800" dirty="0" smtClean="0"/>
              <a:t>A “called” community</a:t>
            </a:r>
          </a:p>
          <a:p>
            <a:pPr marL="514350" indent="-514350">
              <a:spcBef>
                <a:spcPts val="0"/>
              </a:spcBef>
              <a:buFont typeface="+mj-lt"/>
              <a:buAutoNum type="arabicPeriod"/>
            </a:pPr>
            <a:r>
              <a:rPr lang="en-US" sz="2800" dirty="0" smtClean="0"/>
              <a:t>A global family (what is the meaning of unity?)</a:t>
            </a:r>
          </a:p>
          <a:p>
            <a:pPr marL="514350" indent="-514350">
              <a:spcBef>
                <a:spcPts val="0"/>
              </a:spcBef>
              <a:buFont typeface="+mj-lt"/>
              <a:buAutoNum type="arabicPeriod"/>
            </a:pPr>
            <a:r>
              <a:rPr lang="en-US" sz="2800" dirty="0" smtClean="0"/>
              <a:t>Bearers of “truth” (attitude of superiority??)</a:t>
            </a:r>
          </a:p>
          <a:p>
            <a:pPr marL="514350" indent="-514350">
              <a:spcBef>
                <a:spcPts val="0"/>
              </a:spcBef>
              <a:buFont typeface="+mj-lt"/>
              <a:buAutoNum type="arabicPeriod"/>
            </a:pPr>
            <a:r>
              <a:rPr lang="en-US" sz="2800" dirty="0" smtClean="0"/>
              <a:t>Authority of Bible and Spirit of Prophecy</a:t>
            </a:r>
          </a:p>
          <a:p>
            <a:pPr marL="514350" indent="-514350">
              <a:spcBef>
                <a:spcPts val="0"/>
              </a:spcBef>
              <a:buFont typeface="+mj-lt"/>
              <a:buAutoNum type="arabicPeriod"/>
            </a:pPr>
            <a:r>
              <a:rPr lang="en-US" sz="2800" dirty="0" smtClean="0"/>
              <a:t>All are gifted, all are needed</a:t>
            </a:r>
          </a:p>
          <a:p>
            <a:pPr marL="514350" indent="-514350">
              <a:spcBef>
                <a:spcPts val="0"/>
              </a:spcBef>
              <a:buFont typeface="+mj-lt"/>
              <a:buAutoNum type="arabicPeriod"/>
            </a:pPr>
            <a:r>
              <a:rPr lang="en-US" sz="2800" dirty="0" smtClean="0"/>
              <a:t>Shared resources</a:t>
            </a:r>
          </a:p>
          <a:p>
            <a:pPr marL="514350" indent="-514350">
              <a:spcBef>
                <a:spcPts val="0"/>
              </a:spcBef>
              <a:buFont typeface="+mj-lt"/>
              <a:buAutoNum type="arabicPeriod"/>
            </a:pPr>
            <a:r>
              <a:rPr lang="en-US" sz="2800" dirty="0" smtClean="0"/>
              <a:t>Representative decision-making process</a:t>
            </a:r>
          </a:p>
          <a:p>
            <a:pPr marL="514350" indent="-514350">
              <a:spcBef>
                <a:spcPts val="0"/>
              </a:spcBef>
              <a:buFont typeface="+mj-lt"/>
              <a:buAutoNum type="arabicPeriod"/>
            </a:pPr>
            <a:r>
              <a:rPr lang="en-US" sz="2800" dirty="0" smtClean="0"/>
              <a:t>Laity/clergy roles fairly distinct</a:t>
            </a:r>
          </a:p>
          <a:p>
            <a:pPr marL="514350" indent="-514350">
              <a:spcBef>
                <a:spcPts val="0"/>
              </a:spcBef>
              <a:buFont typeface="+mj-lt"/>
              <a:buAutoNum type="arabicPeriod"/>
            </a:pPr>
            <a:r>
              <a:rPr lang="en-US" sz="2800" dirty="0" smtClean="0"/>
              <a:t>Time is short, “end-of-time” tests and hardships</a:t>
            </a:r>
          </a:p>
          <a:p>
            <a:pPr marL="514350" indent="-514350">
              <a:spcBef>
                <a:spcPts val="0"/>
              </a:spcBef>
              <a:buFont typeface="+mj-lt"/>
              <a:buAutoNum type="arabicPeriod"/>
            </a:pPr>
            <a:r>
              <a:rPr lang="en-US" sz="2800" dirty="0" smtClean="0"/>
              <a:t>Local church/conference/union/division/GC relationship</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consideration:</a:t>
            </a:r>
            <a:endParaRPr lang="en-US" dirty="0"/>
          </a:p>
        </p:txBody>
      </p:sp>
      <p:sp>
        <p:nvSpPr>
          <p:cNvPr id="3" name="Content Placeholder 2"/>
          <p:cNvSpPr>
            <a:spLocks noGrp="1"/>
          </p:cNvSpPr>
          <p:nvPr>
            <p:ph idx="1"/>
          </p:nvPr>
        </p:nvSpPr>
        <p:spPr/>
        <p:txBody>
          <a:bodyPr>
            <a:normAutofit lnSpcReduction="10000"/>
          </a:bodyPr>
          <a:lstStyle/>
          <a:p>
            <a:pPr marL="514350" indent="-514350">
              <a:spcBef>
                <a:spcPts val="0"/>
              </a:spcBef>
              <a:buFont typeface="+mj-lt"/>
              <a:buAutoNum type="arabicPeriod"/>
            </a:pPr>
            <a:r>
              <a:rPr lang="en-US" dirty="0" smtClean="0"/>
              <a:t>What assumptions (about people, space, time, relationships, ethics, identity) are most helpful in accomplishing mission?  What assumptions merit review and adjustment?</a:t>
            </a:r>
            <a:endParaRPr lang="en-US" dirty="0"/>
          </a:p>
          <a:p>
            <a:pPr marL="514350" indent="-514350">
              <a:spcBef>
                <a:spcPts val="0"/>
              </a:spcBef>
              <a:buFont typeface="+mj-lt"/>
              <a:buAutoNum type="arabicPeriod"/>
            </a:pPr>
            <a:r>
              <a:rPr lang="en-US" dirty="0" smtClean="0"/>
              <a:t>How do the SDA cultural assumptions stimulate or limit engagement in mission?</a:t>
            </a:r>
          </a:p>
          <a:p>
            <a:pPr marL="514350" indent="-514350">
              <a:spcBef>
                <a:spcPts val="0"/>
              </a:spcBef>
              <a:buFont typeface="+mj-lt"/>
              <a:buAutoNum type="arabicPeriod"/>
            </a:pPr>
            <a:r>
              <a:rPr lang="en-US" dirty="0" smtClean="0"/>
              <a:t>What can I do in my leadership role to effect positive cultural change in my workplace/church?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Acknowledgements:</a:t>
            </a:r>
            <a:endParaRPr lang="en-US" dirty="0"/>
          </a:p>
        </p:txBody>
      </p:sp>
      <p:sp>
        <p:nvSpPr>
          <p:cNvPr id="3" name="Content Placeholder 2"/>
          <p:cNvSpPr>
            <a:spLocks noGrp="1"/>
          </p:cNvSpPr>
          <p:nvPr>
            <p:ph idx="1"/>
          </p:nvPr>
        </p:nvSpPr>
        <p:spPr/>
        <p:txBody>
          <a:bodyPr>
            <a:normAutofit/>
          </a:bodyPr>
          <a:lstStyle/>
          <a:p>
            <a:pPr>
              <a:buNone/>
            </a:pPr>
            <a:r>
              <a:rPr lang="en-US" sz="1800" dirty="0" smtClean="0"/>
              <a:t>Schein, Edgar H, Organizational and Cultural Leadership</a:t>
            </a: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eaLnBrk="1" fontAlgn="auto" hangingPunct="1">
              <a:spcAft>
                <a:spcPts val="0"/>
              </a:spcAft>
              <a:defRPr/>
            </a:pPr>
            <a:r>
              <a:rPr lang="en-US" sz="4000" dirty="0" smtClean="0"/>
              <a:t>Three leadership priorities:</a:t>
            </a:r>
            <a:endParaRPr lang="en-US" sz="4000" dirty="0"/>
          </a:p>
        </p:txBody>
      </p:sp>
      <p:sp>
        <p:nvSpPr>
          <p:cNvPr id="9219" name="Content Placeholder 2"/>
          <p:cNvSpPr>
            <a:spLocks noGrp="1"/>
          </p:cNvSpPr>
          <p:nvPr>
            <p:ph idx="1"/>
          </p:nvPr>
        </p:nvSpPr>
        <p:spPr/>
        <p:txBody>
          <a:bodyPr/>
          <a:lstStyle/>
          <a:p>
            <a:pPr marL="650875" indent="-514350" eaLnBrk="1" hangingPunct="1">
              <a:buFont typeface="Lucida Sans" pitchFamily="34" charset="0"/>
              <a:buAutoNum type="arabicPeriod"/>
            </a:pPr>
            <a:r>
              <a:rPr lang="en-US" dirty="0" smtClean="0"/>
              <a:t>Articulate mission, vision, values</a:t>
            </a:r>
          </a:p>
          <a:p>
            <a:pPr marL="650875" indent="-514350" eaLnBrk="1" hangingPunct="1">
              <a:buFont typeface="Lucida Sans" pitchFamily="34" charset="0"/>
              <a:buAutoNum type="arabicPeriod"/>
            </a:pPr>
            <a:r>
              <a:rPr lang="en-US" dirty="0" smtClean="0"/>
              <a:t>Build trust</a:t>
            </a:r>
          </a:p>
          <a:p>
            <a:pPr marL="650875" indent="-514350" eaLnBrk="1" hangingPunct="1">
              <a:buFont typeface="Lucida Sans" pitchFamily="34" charset="0"/>
              <a:buAutoNum type="arabicPeriod"/>
            </a:pPr>
            <a:r>
              <a:rPr lang="en-US" dirty="0" smtClean="0"/>
              <a:t>Empower others</a:t>
            </a:r>
            <a:r>
              <a:rPr lang="en-US" dirty="0" smtClean="0">
                <a:solidFill>
                  <a:srgbClr val="FFC000"/>
                </a:solidFill>
              </a:rPr>
              <a:t>—influencing organizational culture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organizational culture?</a:t>
            </a:r>
            <a:endParaRPr lang="en-US" dirty="0"/>
          </a:p>
        </p:txBody>
      </p:sp>
      <p:sp>
        <p:nvSpPr>
          <p:cNvPr id="3" name="Content Placeholder 2"/>
          <p:cNvSpPr>
            <a:spLocks noGrp="1"/>
          </p:cNvSpPr>
          <p:nvPr>
            <p:ph idx="1"/>
          </p:nvPr>
        </p:nvSpPr>
        <p:spPr>
          <a:xfrm>
            <a:off x="533400" y="2209800"/>
            <a:ext cx="8229600" cy="4114800"/>
          </a:xfrm>
        </p:spPr>
        <p:txBody>
          <a:bodyPr>
            <a:normAutofit/>
          </a:bodyPr>
          <a:lstStyle/>
          <a:p>
            <a:pPr>
              <a:buNone/>
            </a:pPr>
            <a:r>
              <a:rPr lang="en-US" dirty="0" smtClean="0"/>
              <a:t>Culture refers to those elements of a group or organization that are the most stable and least malleable.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organizational culture?</a:t>
            </a:r>
            <a:endParaRPr lang="en-US" dirty="0"/>
          </a:p>
        </p:txBody>
      </p:sp>
      <p:sp>
        <p:nvSpPr>
          <p:cNvPr id="3" name="Content Placeholder 2"/>
          <p:cNvSpPr>
            <a:spLocks noGrp="1"/>
          </p:cNvSpPr>
          <p:nvPr>
            <p:ph idx="1"/>
          </p:nvPr>
        </p:nvSpPr>
        <p:spPr>
          <a:xfrm>
            <a:off x="533400" y="2209800"/>
            <a:ext cx="8229600" cy="4114800"/>
          </a:xfrm>
        </p:spPr>
        <p:txBody>
          <a:bodyPr>
            <a:normAutofit/>
          </a:bodyPr>
          <a:lstStyle/>
          <a:p>
            <a:pPr>
              <a:buNone/>
            </a:pPr>
            <a:r>
              <a:rPr lang="en-US" dirty="0" smtClean="0"/>
              <a:t>Underlying and often unexpressed assumptions, values, beliefs, and attitudes that have been jointly learned and taken for granted.</a:t>
            </a:r>
          </a:p>
          <a:p>
            <a:pPr>
              <a:lnSpc>
                <a:spcPct val="110000"/>
              </a:lnSpc>
              <a:spcBef>
                <a:spcPts val="0"/>
              </a:spcBef>
              <a:buNone/>
            </a:pPr>
            <a:r>
              <a:rPr lang="en-US" dirty="0" smtClean="0"/>
              <a:t>Assumptions:</a:t>
            </a:r>
          </a:p>
          <a:p>
            <a:pPr lvl="2">
              <a:spcBef>
                <a:spcPts val="0"/>
              </a:spcBef>
            </a:pPr>
            <a:r>
              <a:rPr lang="en-US" dirty="0" smtClean="0"/>
              <a:t>about people</a:t>
            </a:r>
          </a:p>
          <a:p>
            <a:pPr lvl="2">
              <a:spcBef>
                <a:spcPts val="0"/>
              </a:spcBef>
            </a:pPr>
            <a:r>
              <a:rPr lang="en-US" dirty="0" smtClean="0"/>
              <a:t>about power and relationships</a:t>
            </a:r>
          </a:p>
          <a:p>
            <a:pPr lvl="2">
              <a:spcBef>
                <a:spcPts val="0"/>
              </a:spcBef>
            </a:pPr>
            <a:r>
              <a:rPr lang="en-US" dirty="0" smtClean="0"/>
              <a:t>about time and space</a:t>
            </a:r>
          </a:p>
          <a:p>
            <a:pPr lvl="2">
              <a:spcBef>
                <a:spcPts val="0"/>
              </a:spcBef>
            </a:pPr>
            <a:r>
              <a:rPr lang="en-US" dirty="0" smtClean="0"/>
              <a:t>about ethics</a:t>
            </a:r>
          </a:p>
          <a:p>
            <a:pPr lvl="2">
              <a:spcBef>
                <a:spcPts val="0"/>
              </a:spcBef>
            </a:pPr>
            <a:r>
              <a:rPr lang="en-US" dirty="0" smtClean="0"/>
              <a:t>about identity and purpose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spcBef>
                <a:spcPts val="0"/>
              </a:spcBef>
              <a:buNone/>
            </a:pPr>
            <a:r>
              <a:rPr lang="en-US" sz="2800" dirty="0" smtClean="0"/>
              <a:t>It can be argued that the only thing of real importance that leaders do is to create and manage culture; that the unique talent of leaders is their ability to understand and work within culture; and that it is an ultimate act of leadership to destroy culture when it is viewed as dysfunctional.</a:t>
            </a:r>
            <a:endParaRPr lang="en-US" dirty="0" smtClean="0"/>
          </a:p>
          <a:p>
            <a:pPr algn="r">
              <a:buNone/>
            </a:pPr>
            <a:r>
              <a:rPr lang="en-US" sz="1800" dirty="0" smtClean="0"/>
              <a:t>—Edgar H </a:t>
            </a:r>
            <a:r>
              <a:rPr lang="en-US" sz="1800" dirty="0" err="1" smtClean="0"/>
              <a:t>Shein</a:t>
            </a:r>
            <a:r>
              <a:rPr lang="en-US" sz="1800" dirty="0" smtClean="0"/>
              <a:t>, </a:t>
            </a:r>
            <a:r>
              <a:rPr lang="en-US" sz="1800" i="1" dirty="0" smtClean="0"/>
              <a:t>Organizational Culture and Leadership</a:t>
            </a:r>
            <a:endParaRPr lang="en-US" sz="18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spcBef>
                <a:spcPts val="0"/>
              </a:spcBef>
              <a:buNone/>
            </a:pPr>
            <a:r>
              <a:rPr lang="en-US" sz="2800" dirty="0" smtClean="0"/>
              <a:t>Leadership creates and changes cultures, while management and administration act within a culture.</a:t>
            </a:r>
          </a:p>
          <a:p>
            <a:pPr algn="r">
              <a:buNone/>
            </a:pPr>
            <a:r>
              <a:rPr lang="en-US" sz="1800" dirty="0" smtClean="0"/>
              <a:t>—Edgar H </a:t>
            </a:r>
            <a:r>
              <a:rPr lang="en-US" sz="1800" dirty="0" err="1" smtClean="0"/>
              <a:t>Shein</a:t>
            </a:r>
            <a:r>
              <a:rPr lang="en-US" sz="1800" dirty="0" smtClean="0"/>
              <a:t>, </a:t>
            </a:r>
            <a:r>
              <a:rPr lang="en-US" sz="1800" i="1" dirty="0" smtClean="0"/>
              <a:t>Organizational Culture and Leadership</a:t>
            </a:r>
            <a:endParaRPr lang="en-US" sz="18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spcBef>
                <a:spcPts val="0"/>
              </a:spcBef>
              <a:buNone/>
            </a:pPr>
            <a:r>
              <a:rPr lang="en-US" sz="2800" dirty="0" smtClean="0"/>
              <a:t>The bottom line for leaders is that if they do not become conscious of the cultures in which they are embedded, those cultures will manage them.  Cultural understanding is desirable for all of us, but it is essential to leaders if they are to lead.</a:t>
            </a:r>
            <a:endParaRPr lang="en-US" sz="3200" dirty="0" smtClean="0"/>
          </a:p>
          <a:p>
            <a:pPr algn="r">
              <a:spcBef>
                <a:spcPts val="0"/>
              </a:spcBef>
              <a:buNone/>
            </a:pPr>
            <a:r>
              <a:rPr lang="en-US" sz="1800" dirty="0" smtClean="0"/>
              <a:t>—Edgar H </a:t>
            </a:r>
            <a:r>
              <a:rPr lang="en-US" sz="1800" dirty="0" err="1" smtClean="0"/>
              <a:t>Shein</a:t>
            </a:r>
            <a:r>
              <a:rPr lang="en-US" sz="1800" dirty="0" smtClean="0"/>
              <a:t>, </a:t>
            </a:r>
            <a:r>
              <a:rPr lang="en-US" sz="1800" i="1" dirty="0" smtClean="0"/>
              <a:t>Organizational Culture and Leadership</a:t>
            </a:r>
            <a:endParaRPr lang="en-US" sz="18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Lowell Cooper</TermName>
          <TermId xmlns="http://schemas.microsoft.com/office/infopath/2007/PartnerControls">51c5e201-a5c8-49cd-93de-3340c066a941</TermId>
        </TermInfo>
      </Terms>
    </gc564d6ebf4248c7833a610fa17582d5>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Empowering People</TermName>
          <TermId xmlns="http://schemas.microsoft.com/office/infopath/2007/PartnerControls">ddecca6e-4980-4b4e-9750-4e0f7805e1e6</TermId>
        </TermInfo>
      </Terms>
    </j2a840a341ce45988eab089c2d811663>
  </documentManagement>
</p:properties>
</file>

<file path=customXml/itemProps1.xml><?xml version="1.0" encoding="utf-8"?>
<ds:datastoreItem xmlns:ds="http://schemas.openxmlformats.org/officeDocument/2006/customXml" ds:itemID="{AF5CA2EA-4D08-49CA-A335-99FC139968F7}"/>
</file>

<file path=customXml/itemProps2.xml><?xml version="1.0" encoding="utf-8"?>
<ds:datastoreItem xmlns:ds="http://schemas.openxmlformats.org/officeDocument/2006/customXml" ds:itemID="{F66EEBDD-5747-4C8F-9970-84BA1F3652EA}"/>
</file>

<file path=customXml/itemProps3.xml><?xml version="1.0" encoding="utf-8"?>
<ds:datastoreItem xmlns:ds="http://schemas.openxmlformats.org/officeDocument/2006/customXml" ds:itemID="{8E917EC4-940C-4642-B6C4-8F32AA73E4E4}"/>
</file>

<file path=docProps/app.xml><?xml version="1.0" encoding="utf-8"?>
<Properties xmlns="http://schemas.openxmlformats.org/officeDocument/2006/extended-properties" xmlns:vt="http://schemas.openxmlformats.org/officeDocument/2006/docPropsVTypes">
  <Template>Deluxe</Template>
  <TotalTime>1006</TotalTime>
  <Words>1499</Words>
  <Application>Microsoft Office PowerPoint</Application>
  <PresentationFormat>On-screen Show (4:3)</PresentationFormat>
  <Paragraphs>189</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Deluxe</vt:lpstr>
      <vt:lpstr>Shaping Organizational Culture</vt:lpstr>
      <vt:lpstr>Legal Notice and Terms of Use</vt:lpstr>
      <vt:lpstr>Three leadership priorities:</vt:lpstr>
      <vt:lpstr>Three leadership priorities:</vt:lpstr>
      <vt:lpstr>What is organizational culture?</vt:lpstr>
      <vt:lpstr>What is organizational culture?</vt:lpstr>
      <vt:lpstr>Slide 7</vt:lpstr>
      <vt:lpstr>Slide 8</vt:lpstr>
      <vt:lpstr>Slide 9</vt:lpstr>
      <vt:lpstr>Organizational cultural assumptions:</vt:lpstr>
      <vt:lpstr>Assumptions about people:</vt:lpstr>
      <vt:lpstr>Slide 12</vt:lpstr>
      <vt:lpstr>A meaningful workplace:</vt:lpstr>
      <vt:lpstr>Slide 14</vt:lpstr>
      <vt:lpstr>Assumptions about relationships:</vt:lpstr>
      <vt:lpstr>Assumptions about time and space:</vt:lpstr>
      <vt:lpstr>Slide 17</vt:lpstr>
      <vt:lpstr>Assumptions about ethics:</vt:lpstr>
      <vt:lpstr>Slide 19</vt:lpstr>
      <vt:lpstr>Elements of workplace culture:</vt:lpstr>
      <vt:lpstr>Other cultural assumptions</vt:lpstr>
      <vt:lpstr>Slide 22</vt:lpstr>
      <vt:lpstr>Ethical culture in the workplace</vt:lpstr>
      <vt:lpstr>HP Way</vt:lpstr>
      <vt:lpstr>VERIZON COMMITMENT AND VALUES</vt:lpstr>
      <vt:lpstr>GC statement of values:</vt:lpstr>
      <vt:lpstr>GC as employer:</vt:lpstr>
      <vt:lpstr>GC employees:</vt:lpstr>
      <vt:lpstr>Creating and embedding culture</vt:lpstr>
      <vt:lpstr>Slide 30</vt:lpstr>
      <vt:lpstr>Elements of SDA culture</vt:lpstr>
      <vt:lpstr>For consideration:</vt:lpstr>
      <vt:lpstr>Acknowledgements:</vt:lpstr>
    </vt:vector>
  </TitlesOfParts>
  <Company>General Conference of Seventh-day Adventists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Shaping Organizational Culture</dc:title>
  <dc:creator>Lowell Cooper</dc:creator>
  <cp:lastModifiedBy>Ellen Missah</cp:lastModifiedBy>
  <cp:revision>63</cp:revision>
  <dcterms:created xsi:type="dcterms:W3CDTF">2010-01-22T14:29:31Z</dcterms:created>
  <dcterms:modified xsi:type="dcterms:W3CDTF">2010-04-05T15:24:26Z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16;#Lowell Cooper|51c5e201-a5c8-49cd-93de-3340c066a941</vt:lpwstr>
  </property>
  <property fmtid="{D5CDD505-2E9C-101B-9397-08002B2CF9AE}" pid="4" name="CurriculumCategories">
    <vt:lpwstr>47;#Empowering People|ddecca6e-4980-4b4e-9750-4e0f7805e1e6</vt:lpwstr>
  </property>
</Properties>
</file>