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7620000" cx="10160000"/>
  <p:notesSz cy="10160000" cx="7620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slide" Target="slides/slide13.xml"/><Relationship Id="rId13" Type="http://schemas.openxmlformats.org/officeDocument/2006/relationships/slide" Target="slides/slide8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" Type="http://schemas.openxmlformats.org/officeDocument/2006/relationships/tableStyles" Target="tableStyles.xml"/><Relationship Id="rId17" Type="http://schemas.openxmlformats.org/officeDocument/2006/relationships/slide" Target="slides/slide12.xml"/><Relationship Id="rId12" Type="http://schemas.openxmlformats.org/officeDocument/2006/relationships/slide" Target="slides/slide7.xml"/><Relationship Id="rId25" Type="http://schemas.openxmlformats.org/officeDocument/2006/relationships/slide" Target="slides/slide20.xml"/><Relationship Id="rId7" Type="http://schemas.openxmlformats.org/officeDocument/2006/relationships/slide" Target="slides/slide2.xml"/><Relationship Id="rId33" Type="http://schemas.openxmlformats.org/officeDocument/2006/relationships/customXml" Target="../customXml/item3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2" Type="http://schemas.openxmlformats.org/officeDocument/2006/relationships/presProps" Target="presProps.xml"/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" Type="http://schemas.openxmlformats.org/officeDocument/2006/relationships/theme" Target="theme/theme1.xml"/><Relationship Id="rId24" Type="http://schemas.openxmlformats.org/officeDocument/2006/relationships/slide" Target="slides/slide19.xml"/><Relationship Id="rId6" Type="http://schemas.openxmlformats.org/officeDocument/2006/relationships/slide" Target="slides/slide1.xml"/><Relationship Id="rId32" Type="http://schemas.openxmlformats.org/officeDocument/2006/relationships/customXml" Target="../customXml/item2.xml"/><Relationship Id="rId15" Type="http://schemas.openxmlformats.org/officeDocument/2006/relationships/slide" Target="slides/slide10.xml"/><Relationship Id="rId28" Type="http://schemas.openxmlformats.org/officeDocument/2006/relationships/slide" Target="slides/slide23.xml"/><Relationship Id="rId23" Type="http://schemas.openxmlformats.org/officeDocument/2006/relationships/slide" Target="slides/slide18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10" Type="http://schemas.openxmlformats.org/officeDocument/2006/relationships/slide" Target="slides/slide5.xml"/><Relationship Id="rId31" Type="http://schemas.openxmlformats.org/officeDocument/2006/relationships/customXml" Target="../customXml/item1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27" Type="http://schemas.openxmlformats.org/officeDocument/2006/relationships/slide" Target="slides/slide22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5" name="Shape 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6" name="Shape 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" name="Shape 7"/>
          <p:cNvSpPr txBox="1"/>
          <p:nvPr>
            <p:ph type="ctrTitle"/>
          </p:nvPr>
        </p:nvSpPr>
        <p:spPr>
          <a:xfrm>
            <a:off y="3048000" x="914400"/>
            <a:ext cy="1219199" cx="8331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/>
        </p:txBody>
      </p:sp>
      <p:sp>
        <p:nvSpPr>
          <p:cNvPr id="8" name="Shape 8"/>
          <p:cNvSpPr txBox="1"/>
          <p:nvPr>
            <p:ph idx="1" type="subTitle"/>
          </p:nvPr>
        </p:nvSpPr>
        <p:spPr>
          <a:xfrm>
            <a:off y="4572000" x="1828800"/>
            <a:ext cy="914400" cx="6502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9" name="Shape 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y="1828800" x="304800"/>
            <a:ext cy="54863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828800" x="30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  <p:sp>
        <p:nvSpPr>
          <p:cNvPr id="15" name="Shape 15"/>
          <p:cNvSpPr txBox="1"/>
          <p:nvPr>
            <p:ph idx="2" type="body"/>
          </p:nvPr>
        </p:nvSpPr>
        <p:spPr>
          <a:xfrm>
            <a:off y="1828800" x="538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idx="1" type="body"/>
          </p:nvPr>
        </p:nvSpPr>
        <p:spPr>
          <a:xfrm>
            <a:off y="6705600" x="304800"/>
            <a:ext cy="6095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theme/theme3.xml" Type="http://schemas.openxmlformats.org/officeDocument/2006/relationships/theme" Id="rId6"/><Relationship Target="../slideLayouts/slideLayout5.xml" Type="http://schemas.openxmlformats.org/officeDocument/2006/relationships/slideLayout" Id="rId5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y="1236475" x="610300"/>
            <a:ext cy="2412206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444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Organizational and Operational</a:t>
            </a:r>
            <a:br>
              <a:rPr sz="4444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4444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Principles of the </a:t>
            </a:r>
            <a:br>
              <a:rPr sz="4444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4444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Seventh-day Adventist Church</a:t>
            </a:r>
          </a:p>
        </p:txBody>
      </p:sp>
      <p:sp>
        <p:nvSpPr>
          <p:cNvPr id="20" name="Shape 20"/>
          <p:cNvSpPr txBox="1"/>
          <p:nvPr/>
        </p:nvSpPr>
        <p:spPr>
          <a:xfrm>
            <a:off y="5046475" x="4504950"/>
            <a:ext cy="1136275" cx="4443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r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3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General Conference of Seventh-day Adventists</a:t>
            </a:r>
          </a:p>
          <a:p>
            <a:pPr algn="r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3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Office of Global Leadership Development</a:t>
            </a:r>
          </a:p>
          <a:p>
            <a:pPr algn="r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3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Prepared by: Lowell C Cooper</a:t>
            </a:r>
          </a:p>
          <a:p>
            <a:pPr algn="r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3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January 2010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Union conference/mission: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76577" marL="381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family of local missions/conferences, in a specific geographic area, which has been granted, by a General Conference session, official status as a Seventh-day Adventist union mission/union conference.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General Conference: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76577" marL="381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worldwide “family” of union missions/union conferences and other directly attached fields.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Divisions: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76577" marL="381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b="1" sz="3555" lang="en-US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regional</a:t>
            </a: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office of the General Conference which has been assigned general supervisory responsibilities for a specific group of unions or other church units within a geographic area.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Companies of believers: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76577" marL="381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preliminary stage of organization for individual members who, under the supervision of a person authorized by the local mission/conference, begin to function as a congregation or family of members. A company elects a </a:t>
            </a:r>
            <a:r>
              <a:rPr b="1" sz="3555" lang="en-US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leader</a:t>
            </a: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not officers. Membership is held in the mission/conference church.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“conference church”: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76577" marL="381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group of Seventh-day Adventist members who, for reasons of geographic isolation, are unable to have regular fellowship with a nearby local Seventh-day Adventist church. The conference/mission committee serves as </a:t>
            </a:r>
            <a:r>
              <a:rPr b="1" sz="3555" lang="en-US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board</a:t>
            </a: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and business meeting of the conference church, president serves as head elder.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Institutions/agencies/services: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76577" marL="381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Subsidiary organizations, with </a:t>
            </a:r>
            <a:r>
              <a:rPr b="1" sz="3555" lang="en-US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defined administrative powers</a:t>
            </a: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established and operated by local missions or conferences, unions, divisions or the General Conference. 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Departments: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76577" marL="381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Groupings of specific </a:t>
            </a:r>
            <a:r>
              <a:rPr b="1" sz="3555" lang="en-US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non-administrative</a:t>
            </a: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program functions supporting the general administration and leadership of churches, missions, conferences, unions, divisions, General Conference, institutions, services, agencies, etc.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Constituency session: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76577" marL="381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 official business meeting of the members of an official administrative level of church organization. 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Basic operating principles: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1. Defined </a:t>
            </a:r>
            <a:r>
              <a:rPr b="1" sz="3555" lang="en-US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membership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person can only be a member of one church at a time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must be a member in order to hold office or to participate in the business meetings of the local church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boards and committees also have defined memberships (invitees role?)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to become a member: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76577" marL="381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By vote of members in an official local church upon:</a:t>
            </a:r>
          </a:p>
          <a:p>
            <a:pPr algn="l" lvl="1" marR="0" indent="-248355" marL="762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00358"/>
              <a:buFont typeface="Courier New"/>
              <a:buChar char="o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baptism by immersion</a:t>
            </a:r>
          </a:p>
          <a:p>
            <a:pPr algn="l" lvl="1" marR="0" indent="-248355" marL="762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00358"/>
              <a:buFont typeface="Courier New"/>
              <a:buChar char="o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profession of faith</a:t>
            </a:r>
          </a:p>
          <a:p>
            <a:pPr algn="l" lvl="1" marR="0" indent="-248355" marL="762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00358"/>
              <a:buFont typeface="Courier New"/>
              <a:buChar char="o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transfer of membership from some other SDA congregation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y="2337150" x="1033625"/>
            <a:ext cy="621673" cx="8168900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l" marR="0" indent="0" mar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Legal Notice and Terms of Use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y="3268475" x="1033625"/>
            <a:ext cy="2683225" cx="81689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3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Copyright 2010 by the General Conference of Seventh-day Adventists®.  All rights reserved.</a:t>
            </a:r>
            <a:r>
              <a:rPr b="1" sz="13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3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information is provided for training purposes only</a:t>
            </a:r>
            <a:r>
              <a:rPr b="1" sz="1333" lang="en-US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3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and  is not intended nor</a:t>
            </a:r>
            <a:r>
              <a:rPr b="1" sz="1333" lang="en-US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3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should it be used as legal counsel.  This program may not be used or reformulated for any commercial purposes; neither shall it be published by any person or agency other than an official organizational unit of the Seventh-day Adventist® Church,</a:t>
            </a:r>
            <a:r>
              <a:rPr b="1" sz="1333" lang="en-US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3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unless prior written authorization is obtained from the General Conference of Seventh-day Adventists® Office of Global Leadership Development.</a:t>
            </a:r>
            <a:r>
              <a:rPr b="1" sz="1333" lang="en-US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3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Subject to the foregoing terms, unlimited permission to copy or use this program is hereby granted upon inclusion of the copyright notice above. “Seventh-day Adventist” and “Adventist” are registered trademarks of the General Conference of Seventh-day Adventists® and may not be used by non-Seventh-day Adventist entities without prior written authorization from the General Conference.  Use of all or any part of this program constitutes acceptance by the User of these terms.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Basic operating principles: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b="1" sz="3555" lang="en-US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Conferred</a:t>
            </a: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status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membership in a church is always a privilege that is granted by a group (e.g. no one can baptize himself/herself); organizational status is never self-proclaimed nor self-derived nor automatically </a:t>
            </a:r>
            <a:r>
              <a:rPr b="1" sz="3111" lang="en-US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perpetual</a:t>
            </a: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it is always conferred/entrusted by others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membership is not a right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membership can be withdrawn by the same group that granted it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Basic operating principles: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b="1" sz="3555" lang="en-US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Authority</a:t>
            </a: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ascends to a group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final authority is always in a group not in one individual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every elected/appointed leader is accountable to a group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 group or committee has greater authority than the group that appointed it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Basic operating principles: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4. Authority is </a:t>
            </a:r>
            <a:r>
              <a:rPr b="1" sz="3555" lang="en-US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distributed</a:t>
            </a: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throughout the organization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different types of authority reside at different places in the organization (i.e. membership, ministerial ordination, doctrine)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distribution of authority helps to unite the church–no one part complete in itself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Basic operating principles: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5. Representative democracy process 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 a direct democracy every member can vote on each decision–particularly in the choice of leaders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representative democracy involves the selection of representatives who then vote in the decision-making process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Basic operating principles: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6. </a:t>
            </a:r>
            <a:r>
              <a:rPr b="1" sz="3555" lang="en-US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Shared</a:t>
            </a: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identity—concurrent elements of local and global identity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local SDA church is an official church but it is not the whole church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world church is more than merely the sum of local churches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Basic operating principles: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76577" marL="381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Arial"/>
              <a:buAutoNum type="arabicPeriod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Defined membership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Arial"/>
              <a:buAutoNum type="arabicPeriod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Conferred membership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Arial"/>
              <a:buAutoNum type="arabicPeriod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Ultimate authority in groups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Arial"/>
              <a:buAutoNum type="arabicPeriod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Distributed authority at various levels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Arial"/>
              <a:buAutoNum type="arabicPeriod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Representative democracy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Arial"/>
              <a:buAutoNum type="arabicPeriod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Shared identity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Biblical Pictures of the Church </a:t>
            </a:r>
          </a:p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76577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Arial"/>
              <a:buAutoNum type="arabicPeriod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Sheep with a shepherd</a:t>
            </a: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222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(Isa 40:11, Jn 10:14-16)</a:t>
            </a:r>
          </a:p>
          <a:p>
            <a:pPr algn="l" lvl="0" marR="0" indent="-276577" marL="38100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FFF00"/>
              </a:buClr>
              <a:buSzPct val="98765"/>
              <a:buFont typeface="Arial"/>
              <a:buAutoNum type="arabicPeriod"/>
            </a:pPr>
            <a:r>
              <a:rPr b="1" sz="3555" lang="en-US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Body of Christ</a:t>
            </a: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(Rom 12:5, 1Cor 12:27, Eph 1:23)</a:t>
            </a:r>
          </a:p>
          <a:p>
            <a:pPr algn="l" lvl="0" marR="0" indent="-276577" marL="38100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Arial"/>
              <a:buAutoNum type="arabicPeriod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Vine and branches</a:t>
            </a: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(Jn 15:5)</a:t>
            </a:r>
          </a:p>
          <a:p>
            <a:pPr algn="l" lvl="0" marR="0" indent="-276577" marL="38100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FFF00"/>
              </a:buClr>
              <a:buSzPct val="98765"/>
              <a:buFont typeface="Arial"/>
              <a:buAutoNum type="arabicPeriod"/>
            </a:pPr>
            <a:r>
              <a:rPr b="1" sz="3555" lang="en-US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Household of faith</a:t>
            </a: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(Eph 2:19, 1Tim 3:15)</a:t>
            </a:r>
          </a:p>
          <a:p>
            <a:pPr algn="l" lvl="0" marR="0" indent="-276577" marL="38100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Arial"/>
              <a:buAutoNum type="arabicPeriod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Family of God</a:t>
            </a: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(Deut 14:2, Rom 8:15, Gal 4:5-6)</a:t>
            </a:r>
          </a:p>
          <a:p>
            <a:pPr algn="l" lvl="0" marR="0" indent="-276577" marL="38100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Arial"/>
              <a:buAutoNum type="arabicPeriod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Children of God</a:t>
            </a: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(Matt 5:9, Rom 9:26, 1Jn 3:1-10)</a:t>
            </a:r>
          </a:p>
          <a:p>
            <a:pPr algn="l" lvl="0" marR="0" indent="-276577" marL="38100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FFF00"/>
              </a:buClr>
              <a:buSzPct val="98765"/>
              <a:buFont typeface="Arial"/>
              <a:buAutoNum type="arabicPeriod"/>
            </a:pPr>
            <a:r>
              <a:rPr sz="3555" lang="en-US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Building</a:t>
            </a: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(Mt 16:18, 1Cor 3:10, Eph 2:21, 1Pet 2:5)</a:t>
            </a:r>
          </a:p>
          <a:p>
            <a:pPr algn="l" lvl="0" marR="0" indent="-276577" marL="38100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FFF00"/>
              </a:buClr>
              <a:buSzPct val="98765"/>
              <a:buFont typeface="Arial"/>
              <a:buAutoNum type="arabicPeriod"/>
            </a:pPr>
            <a:r>
              <a:rPr sz="3555" lang="en-US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Bride</a:t>
            </a: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222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(Isa 62:5, 2Cor 11:2, Rev 19:7)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Multiple Meaning of “Church”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76577" marL="381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particular group of believers in a town or city.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larger family of faith, of which the </a:t>
            </a:r>
            <a:r>
              <a:rPr b="1" sz="3555" lang="en-US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local church is a part</a:t>
            </a: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One of many Christian denominations.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1" sz="3555" lang="en-US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universal</a:t>
            </a: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family of God.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Multiple nature of the Church: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76577" marL="381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Dual reality—</a:t>
            </a:r>
            <a:r>
              <a:rPr b="1" sz="3555" lang="en-US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divine</a:t>
            </a: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and human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Participation is </a:t>
            </a:r>
            <a:r>
              <a:rPr b="1" sz="3555" lang="en-US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voluntary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Invisible boundaries (“other sheep”)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Visible </a:t>
            </a:r>
            <a:r>
              <a:rPr b="1" sz="3555" lang="en-US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structure</a:t>
            </a: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as an organization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Has “civil personality”</a:t>
            </a:r>
          </a:p>
          <a:p>
            <a:pPr algn="l" lvl="1" marR="0" indent="-248355" marL="762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00358"/>
              <a:buFont typeface="Courier New"/>
              <a:buChar char="o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Can </a:t>
            </a:r>
            <a:r>
              <a:rPr b="1" sz="3111" lang="en-US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own</a:t>
            </a: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property/assets, hire people, establish institutions, etc.</a:t>
            </a:r>
          </a:p>
          <a:p>
            <a:pPr algn="l" lvl="1" marR="0" indent="-248355" marL="762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00358"/>
              <a:buFont typeface="Courier New"/>
              <a:buChar char="o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Can be sued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Understanding structure: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76577" marL="381000">
              <a:lnSpc>
                <a:spcPct val="107812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Local church</a:t>
            </a:r>
          </a:p>
          <a:p>
            <a:pPr algn="l" lvl="0" marR="0" indent="-276577" marL="381000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Local conference/mission</a:t>
            </a:r>
          </a:p>
          <a:p>
            <a:pPr algn="l" lvl="0" marR="0" indent="-276577" marL="381000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Union conference/mission</a:t>
            </a:r>
          </a:p>
          <a:p>
            <a:pPr algn="l" lvl="0" marR="0" indent="-276577" marL="381000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Division</a:t>
            </a:r>
          </a:p>
          <a:p>
            <a:pPr algn="l" lvl="0" marR="0" indent="-276577" marL="381000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General Conference</a:t>
            </a:r>
          </a:p>
          <a:p>
            <a:pPr algn="l" lvl="0" marR="0" indent="-276577" marL="381000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Institutions and agencies</a:t>
            </a:r>
          </a:p>
          <a:p>
            <a:pPr algn="l" lvl="0" marR="0" indent="-276577" marL="381000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Constituency sessions</a:t>
            </a:r>
          </a:p>
          <a:p>
            <a:pPr algn="l" lvl="0" marR="0" indent="-276577" marL="381000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Departments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local church: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local church: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76577" marL="381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“family” of SDA members who have been granted, by the constituency session of a local mission/conference, official status as a Seventh-day Adventist Church.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Local mission or conference: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76577" marL="381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family of churches, in a </a:t>
            </a:r>
            <a:r>
              <a:rPr b="1" sz="3555" lang="en-US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specific geographic area</a:t>
            </a: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which has been granted, by a division executive committee action, official status as a Seventh-day Adventist local mission/conference.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6931C23B4E154BA7E8104755D6A6CD" ma:contentTypeVersion="1" ma:contentTypeDescription="Create a new document." ma:contentTypeScope="" ma:versionID="c8eee80a9397e942757032f22530b6af">
  <xsd:schema xmlns:xsd="http://www.w3.org/2001/XMLSchema" xmlns:xs="http://www.w3.org/2001/XMLSchema" xmlns:p="http://schemas.microsoft.com/office/2006/metadata/properties" xmlns:ns2="708c96bb-742e-4249-8e2b-6d89ee2a2a12" targetNamespace="http://schemas.microsoft.com/office/2006/metadata/properties" ma:root="true" ma:fieldsID="ed20ab612628702c9de8aa0a98ebc27b" ns2:_="">
    <xsd:import namespace="708c96bb-742e-4249-8e2b-6d89ee2a2a12"/>
    <xsd:element name="properties">
      <xsd:complexType>
        <xsd:sequence>
          <xsd:element name="documentManagement">
            <xsd:complexType>
              <xsd:all>
                <xsd:element ref="ns2:j2a840a341ce45988eab089c2d811663" minOccurs="0"/>
                <xsd:element ref="ns2:gc564d6ebf4248c7833a610fa17582d5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c96bb-742e-4249-8e2b-6d89ee2a2a12" elementFormDefault="qualified">
    <xsd:import namespace="http://schemas.microsoft.com/office/2006/documentManagement/types"/>
    <xsd:import namespace="http://schemas.microsoft.com/office/infopath/2007/PartnerControls"/>
    <xsd:element name="j2a840a341ce45988eab089c2d811663" ma:index="9" nillable="true" ma:taxonomy="true" ma:internalName="j2a840a341ce45988eab089c2d811663" ma:taxonomyFieldName="CurriculumCategories" ma:displayName="CurriculumCategories" ma:default="" ma:fieldId="{32a840a3-41ce-4598-8eab-089c2d811663}" ma:taxonomyMulti="true" ma:sspId="b5610599-cc4b-4dc8-9e5a-d998835b68b3" ma:termSetId="bf1c4c82-3a44-4d16-bb71-072355a7d51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gc564d6ebf4248c7833a610fa17582d5" ma:index="11" nillable="true" ma:taxonomy="true" ma:internalName="gc564d6ebf4248c7833a610fa17582d5" ma:taxonomyFieldName="Authors" ma:displayName="Authors" ma:default="" ma:fieldId="{0c564d6e-bf42-48c7-833a-610fa17582d5}" ma:taxonomyMulti="true" ma:sspId="b5610599-cc4b-4dc8-9e5a-d998835b68b3" ma:termSetId="f7ac89c2-ea02-468b-b02c-fe613d55204b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c564d6ebf4248c7833a610fa17582d5 xmlns="708c96bb-742e-4249-8e2b-6d89ee2a2a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Lowell Cooper</TermName>
          <TermId xmlns="http://schemas.microsoft.com/office/infopath/2007/PartnerControls">51c5e201-a5c8-49cd-93de-3340c066a941</TermId>
        </TermInfo>
      </Terms>
    </gc564d6ebf4248c7833a610fa17582d5>
    <j2a840a341ce45988eab089c2d811663 xmlns="708c96bb-742e-4249-8e2b-6d89ee2a2a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Operational Principles</TermName>
          <TermId xmlns="http://schemas.microsoft.com/office/infopath/2007/PartnerControls">9d02ca2e-a5a9-4b8d-898d-211b8268a819</TermId>
        </TermInfo>
      </Terms>
    </j2a840a341ce45988eab089c2d811663>
  </documentManagement>
</p:properties>
</file>

<file path=customXml/itemProps1.xml><?xml version="1.0" encoding="utf-8"?>
<ds:datastoreItem xmlns:ds="http://schemas.openxmlformats.org/officeDocument/2006/customXml" ds:itemID="{2814C3ED-3EFA-4896-A0D5-743F1DABF7C7}"/>
</file>

<file path=customXml/itemProps2.xml><?xml version="1.0" encoding="utf-8"?>
<ds:datastoreItem xmlns:ds="http://schemas.openxmlformats.org/officeDocument/2006/customXml" ds:itemID="{D86BD17D-B249-48CA-98E7-D849DD2038B3}"/>
</file>

<file path=customXml/itemProps3.xml><?xml version="1.0" encoding="utf-8"?>
<ds:datastoreItem xmlns:ds="http://schemas.openxmlformats.org/officeDocument/2006/customXml" ds:itemID="{6C8F073F-58AC-43FE-ADE5-E06E2C2AD265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and Operational Principles of the SDA Church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0x010100606931C23B4E154BA7E8104755D6A6CD</vt:lpwstr>
  </property>
  <property fmtid="{D5CDD505-2E9C-101B-9397-08002B2CF9AE}" pid="3" name="Authors">
    <vt:lpwstr>16;#Lowell Cooper|51c5e201-a5c8-49cd-93de-3340c066a941</vt:lpwstr>
  </property>
  <property fmtid="{D5CDD505-2E9C-101B-9397-08002B2CF9AE}" pid="4" name="CurriculumCategories">
    <vt:lpwstr>46;#Operational Principles|9d02ca2e-a5a9-4b8d-898d-211b8268a819</vt:lpwstr>
  </property>
</Properties>
</file>