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949FCB-DF36-4B2B-BE32-548D8E4E7A76}">
  <a:tblStyle styleName="Table_0" styleId="{90949FCB-DF36-4B2B-BE32-548D8E4E7A76}"/>
  <a:tblStyle styleName="Table_1" styleId="{3C1D7F46-3111-4C63-BA92-68BE77ED587A}"/>
</a:tblStyleLst>
</file>

<file path=ppt/_rels/presentation.xml.rels><?xml version="1.0" encoding="UTF-8" standalone="yes"?>
<Relationships xmlns="http://schemas.openxmlformats.org/package/2006/relationships"><Relationship Id="rId18" Type="http://schemas.openxmlformats.org/officeDocument/2006/relationships/slide" Target="slides/slide13.xml"/><Relationship Id="rId13" Type="http://schemas.openxmlformats.org/officeDocument/2006/relationships/slide" Target="slides/slide8.xml"/><Relationship Id="rId8" Type="http://schemas.openxmlformats.org/officeDocument/2006/relationships/slide" Target="slides/slide3.xml"/><Relationship Id="rId21" Type="http://schemas.openxmlformats.org/officeDocument/2006/relationships/slide" Target="slides/slide16.xml"/><Relationship Id="rId3" Type="http://schemas.openxmlformats.org/officeDocument/2006/relationships/tableStyles" Target="tableStyles.xml"/><Relationship Id="rId17" Type="http://schemas.openxmlformats.org/officeDocument/2006/relationships/slide" Target="slides/slide12.xml"/><Relationship Id="rId12" Type="http://schemas.openxmlformats.org/officeDocument/2006/relationships/slide" Target="slides/slide7.xml"/><Relationship Id="rId7" Type="http://schemas.openxmlformats.org/officeDocument/2006/relationships/slide" Target="slides/slide2.xml"/><Relationship Id="rId25"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1.xml"/><Relationship Id="rId19" Type="http://schemas.openxmlformats.org/officeDocument/2006/relationships/slide" Target="slides/slide14.xml"/><Relationship Id="rId10" Type="http://schemas.openxmlformats.org/officeDocument/2006/relationships/slide" Target="slides/slide5.xml"/><Relationship Id="rId14" Type="http://schemas.openxmlformats.org/officeDocument/2006/relationships/slide" Target="slides/slide9.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Balancing Power and Authority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At the time of your appointment, you are given the authority to do a job; however, it is when the people recognize you, accept you and consent on having you as a leader that your influence will increase to the level of power that you need. Your authority should remain as “a backdrop” as you go about your work.</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The ideal is to go through life without even invoking your authority, but rather operate on a collegial basis, where mutual understanding provides all the elements for you to succeed. Persuade, influence and convince by strength of character and integrity. Invoke your authority as little as possible, especially to your fellow officers.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Bernard M. Bass, </a:t>
            </a:r>
            <a:r>
              <a:rPr sz="1466" lang="en-US" i="1">
                <a:solidFill>
                  <a:srgbClr val="000000"/>
                </a:solidFill>
                <a:latin typeface="Arial"/>
                <a:ea typeface="Arial"/>
                <a:cs typeface="Arial"/>
                <a:sym typeface="Arial"/>
              </a:rPr>
              <a:t>Bass &amp; Stogdill’s Handbook of Leadership</a:t>
            </a:r>
            <a:r>
              <a:rPr sz="1466" lang="en-US">
                <a:solidFill>
                  <a:srgbClr val="000000"/>
                </a:solidFill>
                <a:latin typeface="Arial"/>
                <a:ea typeface="Arial"/>
                <a:cs typeface="Arial"/>
                <a:sym typeface="Arial"/>
              </a:rPr>
              <a:t>, 3</a:t>
            </a:r>
            <a:r>
              <a:rPr baseline="30000" sz="1466" lang="en-US">
                <a:solidFill>
                  <a:srgbClr val="000000"/>
                </a:solidFill>
                <a:latin typeface="Arial"/>
                <a:ea typeface="Arial"/>
                <a:cs typeface="Arial"/>
                <a:sym typeface="Arial"/>
              </a:rPr>
              <a:t>rd</a:t>
            </a:r>
            <a:r>
              <a:rPr sz="1466" lang="en-US">
                <a:solidFill>
                  <a:srgbClr val="000000"/>
                </a:solidFill>
                <a:latin typeface="Arial"/>
                <a:ea typeface="Arial"/>
                <a:cs typeface="Arial"/>
                <a:sym typeface="Arial"/>
              </a:rPr>
              <a:t> ed., The Free Press, New York, 1990, pp. 305-307.</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J. Thomas Wren, </a:t>
            </a:r>
            <a:r>
              <a:rPr sz="1466" lang="en-US" i="1">
                <a:solidFill>
                  <a:srgbClr val="000000"/>
                </a:solidFill>
                <a:latin typeface="Arial"/>
                <a:ea typeface="Arial"/>
                <a:cs typeface="Arial"/>
                <a:sym typeface="Arial"/>
              </a:rPr>
              <a:t>The Leader’s Companion</a:t>
            </a:r>
            <a:r>
              <a:rPr sz="1466" lang="en-US">
                <a:solidFill>
                  <a:srgbClr val="000000"/>
                </a:solidFill>
                <a:latin typeface="Arial"/>
                <a:ea typeface="Arial"/>
                <a:cs typeface="Arial"/>
                <a:sym typeface="Arial"/>
              </a:rPr>
              <a:t>, The Free Press, New York, 1995, pp. 339-348. </a:t>
            </a:r>
          </a:p>
          <a:p>
            <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Knowing the developmental phase you are experiencing helps you define your needs of affirmation, support and collegiate interaction with other executive officers. It is important that you neither overestimate, nor underestimate yourself and your abilities. </a:t>
            </a:r>
          </a:p>
          <a:p>
            <a: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5" name="Shape 10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1" name="Shape 1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 name="Shape 27"/>
        <p:cNvGrpSpPr/>
        <p:nvPr/>
      </p:nvGrpSpPr>
      <p:grpSpPr>
        <a:xfrm>
          <a:off y="0" x="0"/>
          <a:ext cy="0" cx="0"/>
          <a:chOff y="0" x="0"/>
          <a:chExt cy="0" cx="0"/>
        </a:xfrm>
      </p:grpSpPr>
      <p:sp>
        <p:nvSpPr>
          <p:cNvPr id="28" name="Shape 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 name="Shape 29"/>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“Searching for Balanced Relationships”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Finding a perspective to examine the relationship between executive officers of a local conference is not a simple task. Treasurers may be at different maturity level and talent-mix, and their abilities may vary as much as the entities they serve. Depending on the size, location, demographic, culture, conferences may be large, medium, small, metropolitan, urban, suburban, agricultural, culturally diverse, majority guided, institutionally endowed or congregationally driven, financially healthy or financially challenged. As the need is, so is the financial talent mix.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 have chosen a descriptive approach to the nature of both functions – Executive and Financial that may be summarized as follows: </a:t>
            </a:r>
            <a:r>
              <a:rPr b="1" sz="1466" lang="en-US" i="1">
                <a:solidFill>
                  <a:srgbClr val="000000"/>
                </a:solidFill>
                <a:latin typeface="Arial"/>
                <a:ea typeface="Arial"/>
                <a:cs typeface="Arial"/>
                <a:sym typeface="Arial"/>
              </a:rPr>
              <a:t>when properly understood, managing and leading functions are complementary</a:t>
            </a:r>
            <a:r>
              <a:rPr sz="1466" lang="en-US" i="1">
                <a:solidFill>
                  <a:srgbClr val="000000"/>
                </a:solidFill>
                <a:latin typeface="Arial"/>
                <a:ea typeface="Arial"/>
                <a:cs typeface="Arial"/>
                <a:sym typeface="Arial"/>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 name="Shape 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 name="Shape 4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3" name="Shape 5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3" name="Shape 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4.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4"/><Relationship Target="../media/image04.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08.png" Type="http://schemas.openxmlformats.org/officeDocument/2006/relationships/image" Id="rId4"/><Relationship Target="../media/image04.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media/image04.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04.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4"/><Relationship Target="../media/image04.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4"/><Relationship Target="../media/image0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4"/><Relationship Target="../media/image04.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4"/><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4"/><Relationship Target="../media/image0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http://www.1000ventures.com/business_guide/crosscuttings/leadership_main.html" Type="http://schemas.openxmlformats.org/officeDocument/2006/relationships/hyperlink" TargetMode="External" Id="rId4"/><Relationship Target="../media/image04.png" Type="http://schemas.openxmlformats.org/officeDocument/2006/relationships/image" Id="rId3"/><Relationship Target="http://changingminds.org/disciplines/leadership/styles/transformational_leadership.htm" Type="http://schemas.openxmlformats.org/officeDocument/2006/relationships/hyperlink" TargetMode="External"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4"/><Relationship Target="../media/image04.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1153575" x="116400"/>
            <a:ext cy="2635224" cx="10043574"/>
          </a:xfrm>
          <a:prstGeom prst="rect">
            <a:avLst/>
          </a:prstGeom>
          <a:blipFill>
            <a:blip r:embed="rId4"/>
            <a:stretch>
              <a:fillRect/>
            </a:stretch>
          </a:blipFill>
        </p:spPr>
      </p:sp>
      <p:sp>
        <p:nvSpPr>
          <p:cNvPr id="20" name="Shape 20"/>
          <p:cNvSpPr txBox="1"/>
          <p:nvPr>
            <p:ph idx="1" type="subTitle"/>
          </p:nvPr>
        </p:nvSpPr>
        <p:spPr>
          <a:xfrm>
            <a:off y="3753550" x="1626300"/>
            <a:ext cy="1921225" cx="6983575"/>
          </a:xfrm>
          <a:prstGeom prst="rect">
            <a:avLst/>
          </a:prstGeom>
        </p:spPr>
        <p:txBody>
          <a:bodyPr bIns="38100" rIns="38100" lIns="38100" tIns="38100" anchor="t" anchorCtr="0">
            <a:noAutofit/>
          </a:bodyPr>
          <a:lstStyle/>
          <a:p>
            <a:pPr algn="ctr" marR="0" indent="0" marL="0">
              <a:lnSpc>
                <a:spcPct val="100000"/>
              </a:lnSpc>
              <a:spcBef>
                <a:spcPts val="438"/>
              </a:spcBef>
              <a:spcAft>
                <a:spcPts val="0"/>
              </a:spcAft>
              <a:buNone/>
            </a:pPr>
            <a:r>
              <a:rPr sz="2444" lang="en-US">
                <a:solidFill>
                  <a:srgbClr val="FFFFFF"/>
                </a:solidFill>
                <a:latin typeface="Arial"/>
                <a:ea typeface="Arial"/>
                <a:cs typeface="Arial"/>
                <a:sym typeface="Arial"/>
              </a:rPr>
              <a:t>
</a:t>
            </a:r>
          </a:p>
          <a:p>
            <a:pPr algn="r" marR="0" indent="0" marL="0">
              <a:lnSpc>
                <a:spcPct val="100000"/>
              </a:lnSpc>
              <a:spcBef>
                <a:spcPts val="438"/>
              </a:spcBef>
              <a:spcAft>
                <a:spcPts val="0"/>
              </a:spcAft>
              <a:buNone/>
            </a:pPr>
            <a:r>
              <a:rPr sz="2444" lang="en-US">
                <a:solidFill>
                  <a:srgbClr val="FFFFFF"/>
                </a:solidFill>
                <a:latin typeface="Arial"/>
                <a:ea typeface="Arial"/>
                <a:cs typeface="Arial"/>
                <a:sym typeface="Arial"/>
              </a:rPr>
              <a:t>Barry Gane PhD </a:t>
            </a:r>
          </a:p>
          <a:p>
            <a:pPr algn="r" marR="0" indent="0" marL="0">
              <a:lnSpc>
                <a:spcPct val="100000"/>
              </a:lnSpc>
              <a:spcBef>
                <a:spcPts val="438"/>
              </a:spcBef>
              <a:spcAft>
                <a:spcPts val="0"/>
              </a:spcAft>
              <a:buNone/>
            </a:pPr>
            <a:r>
              <a:rPr sz="2444" lang="en-US">
                <a:solidFill>
                  <a:srgbClr val="FFFFFF"/>
                </a:solidFill>
                <a:latin typeface="Arial"/>
                <a:ea typeface="Arial"/>
                <a:cs typeface="Arial"/>
                <a:sym typeface="Arial"/>
              </a:rPr>
              <a:t>with thanks to Hal Thomsen DMin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0" name="Shape 70"/>
        <p:cNvGrpSpPr/>
        <p:nvPr/>
      </p:nvGrpSpPr>
      <p:grpSpPr>
        <a:xfrm>
          <a:off y="0" x="0"/>
          <a:ext cy="0" cx="0"/>
          <a:chOff y="0" x="0"/>
          <a:chExt cy="0" cx="0"/>
        </a:xfrm>
      </p:grpSpPr>
      <p:sp>
        <p:nvSpPr>
          <p:cNvPr id="71" name="Shape 71"/>
          <p:cNvSpPr/>
          <p:nvPr/>
        </p:nvSpPr>
        <p:spPr>
          <a:xfrm>
            <a:off y="296325" x="497400"/>
            <a:ext cy="1291150" cx="9165149"/>
          </a:xfrm>
          <a:prstGeom prst="rect">
            <a:avLst/>
          </a:prstGeom>
          <a:blipFill>
            <a:blip r:embed="rId4"/>
            <a:stretch>
              <a:fillRect/>
            </a:stretch>
          </a:blipFill>
        </p:spPr>
      </p:sp>
      <p:sp>
        <p:nvSpPr>
          <p:cNvPr id="72" name="Shape 72"/>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you discuss values, issues and programs periodically?</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you have or recognize the need of a mentor?</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you trust each other?</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you enjoy each other’s company?</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you have questions about integrity, motive and character?</a:t>
            </a:r>
          </a:p>
          <a:p>
            <a:r>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6" name="Shape 76"/>
        <p:cNvGrpSpPr/>
        <p:nvPr/>
      </p:nvGrpSpPr>
      <p:grpSpPr>
        <a:xfrm>
          <a:off y="0" x="0"/>
          <a:ext cy="0" cx="0"/>
          <a:chOff y="0" x="0"/>
          <a:chExt cy="0" cx="0"/>
        </a:xfrm>
      </p:grpSpPr>
      <p:sp>
        <p:nvSpPr>
          <p:cNvPr id="77" name="Shape 77"/>
          <p:cNvSpPr/>
          <p:nvPr/>
        </p:nvSpPr>
        <p:spPr>
          <a:xfrm>
            <a:off y="296325" x="497400"/>
            <a:ext cy="1291150" cx="9165149"/>
          </a:xfrm>
          <a:prstGeom prst="rect">
            <a:avLst/>
          </a:prstGeom>
          <a:blipFill>
            <a:blip r:embed="rId4"/>
            <a:stretch>
              <a:fillRect/>
            </a:stretch>
          </a:blipFill>
        </p:spPr>
      </p:sp>
      <p:sp>
        <p:nvSpPr>
          <p:cNvPr id="78" name="Shape 78"/>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What are your ultimate objectives in life?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Can you live with less than perfection?</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you know your limitations?</a:t>
            </a:r>
          </a:p>
          <a:p>
            <a:r>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2" name="Shape 82"/>
        <p:cNvGrpSpPr/>
        <p:nvPr/>
      </p:nvGrpSpPr>
      <p:grpSpPr>
        <a:xfrm>
          <a:off y="0" x="0"/>
          <a:ext cy="0" cx="0"/>
          <a:chOff y="0" x="0"/>
          <a:chExt cy="0" cx="0"/>
        </a:xfrm>
      </p:grpSpPr>
      <p:sp>
        <p:nvSpPr>
          <p:cNvPr id="83" name="Shape 83"/>
          <p:cNvSpPr/>
          <p:nvPr/>
        </p:nvSpPr>
        <p:spPr>
          <a:xfrm>
            <a:off y="1005400" x="497400"/>
            <a:ext cy="4857750" cx="9165149"/>
          </a:xfrm>
          <a:prstGeom prst="rect">
            <a:avLst/>
          </a:prstGeom>
          <a:blipFill>
            <a:blip r:embed="rId4"/>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7" name="Shape 87"/>
        <p:cNvGrpSpPr/>
        <p:nvPr/>
      </p:nvGrpSpPr>
      <p:grpSpPr>
        <a:xfrm>
          <a:off y="0" x="0"/>
          <a:ext cy="0" cx="0"/>
          <a:chOff y="0" x="0"/>
          <a:chExt cy="0" cx="0"/>
        </a:xfrm>
      </p:grpSpPr>
      <p:sp>
        <p:nvSpPr>
          <p:cNvPr id="88" name="Shape 88"/>
          <p:cNvSpPr/>
          <p:nvPr/>
        </p:nvSpPr>
        <p:spPr>
          <a:xfrm>
            <a:off y="296325" x="497400"/>
            <a:ext cy="1291150" cx="9165149"/>
          </a:xfrm>
          <a:prstGeom prst="rect">
            <a:avLst/>
          </a:prstGeom>
          <a:blipFill>
            <a:blip r:embed="rId4"/>
            <a:stretch>
              <a:fillRect/>
            </a:stretch>
          </a:blipFill>
        </p:spPr>
      </p:sp>
      <p:sp>
        <p:nvSpPr>
          <p:cNvPr id="89" name="Shape 89"/>
          <p:cNvSpPr txBox="1"/>
          <p:nvPr/>
        </p:nvSpPr>
        <p:spPr>
          <a:xfrm>
            <a:off y="1829150" x="610300"/>
            <a:ext cy="5205575" cx="9015574"/>
          </a:xfrm>
          <a:prstGeom prst="rect">
            <a:avLst/>
          </a:prstGeom>
        </p:spPr>
        <p:txBody>
          <a:bodyPr bIns="38100" rIns="38100" lIns="38100" tIns="38100" anchor="t" anchorCtr="0">
            <a:noAutofit/>
          </a:bodyPr>
          <a:lstStyle/>
          <a:p>
            <a:pPr algn="l" lvl="0" marR="0" indent="-234244" marL="381000">
              <a:lnSpc>
                <a:spcPct val="108173"/>
              </a:lnSpc>
              <a:spcBef>
                <a:spcPts val="0"/>
              </a:spcBef>
              <a:spcAft>
                <a:spcPts val="0"/>
              </a:spcAft>
              <a:buClr>
                <a:srgbClr val="FFFFFF"/>
              </a:buClr>
              <a:buSzPct val="166028"/>
              <a:buFont typeface="Arial"/>
              <a:buChar char="•"/>
            </a:pPr>
            <a:r>
              <a:rPr sz="2888" lang="en-US">
                <a:solidFill>
                  <a:srgbClr val="FFFFFF"/>
                </a:solidFill>
                <a:latin typeface="Arial"/>
                <a:ea typeface="Arial"/>
                <a:cs typeface="Arial"/>
                <a:sym typeface="Arial"/>
              </a:rPr>
              <a:t>What is position power?</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What is personal Power?</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Other types of Power</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Financial </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Information</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Social</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Reputation</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Skill/Expertise</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Referent</a:t>
            </a:r>
          </a:p>
          <a:p>
            <a:pPr algn="l" lvl="1" marR="0" indent="-206022" marL="762000">
              <a:lnSpc>
                <a:spcPct val="108173"/>
              </a:lnSpc>
              <a:spcBef>
                <a:spcPts val="438"/>
              </a:spcBef>
              <a:spcAft>
                <a:spcPts val="0"/>
              </a:spcAft>
              <a:buClr>
                <a:srgbClr val="FFFFFF"/>
              </a:buClr>
              <a:buSzPct val="101851"/>
              <a:buFont typeface="Courier New"/>
              <a:buChar char="o"/>
            </a:pPr>
            <a:r>
              <a:rPr sz="2444" lang="en-US">
                <a:solidFill>
                  <a:srgbClr val="FFFFFF"/>
                </a:solidFill>
                <a:latin typeface="Arial"/>
                <a:ea typeface="Arial"/>
                <a:cs typeface="Arial"/>
                <a:sym typeface="Arial"/>
              </a:rPr>
              <a:t>Coercive</a:t>
            </a:r>
          </a:p>
          <a:p>
            <a:pPr algn="l" lvl="1" marR="0" indent="-234244" marL="762000">
              <a:lnSpc>
                <a:spcPct val="108173"/>
              </a:lnSpc>
              <a:spcBef>
                <a:spcPts val="521"/>
              </a:spcBef>
              <a:spcAft>
                <a:spcPts val="0"/>
              </a:spcAft>
              <a:buClr>
                <a:srgbClr val="FFFFFF"/>
              </a:buClr>
              <a:buSzPct val="99616"/>
              <a:buFont typeface="Courier New"/>
              <a:buChar char="o"/>
            </a:pPr>
            <a:r>
              <a:rPr sz="2888" lang="en-US">
                <a:solidFill>
                  <a:srgbClr val="FFFFFF"/>
                </a:solidFill>
                <a:latin typeface="Arial"/>
                <a:ea typeface="Arial"/>
                <a:cs typeface="Arial"/>
                <a:sym typeface="Arial"/>
              </a:rPr>
              <a:t>What are limits that need to be placed on the use of power?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3" name="Shape 93"/>
        <p:cNvGrpSpPr/>
        <p:nvPr/>
      </p:nvGrpSpPr>
      <p:grpSpPr>
        <a:xfrm>
          <a:off y="0" x="0"/>
          <a:ext cy="0" cx="0"/>
          <a:chOff y="0" x="0"/>
          <a:chExt cy="0" cx="0"/>
        </a:xfrm>
      </p:grpSpPr>
      <p:sp>
        <p:nvSpPr>
          <p:cNvPr id="94" name="Shape 94"/>
          <p:cNvSpPr/>
          <p:nvPr/>
        </p:nvSpPr>
        <p:spPr>
          <a:xfrm>
            <a:off y="31725" x="497400"/>
            <a:ext cy="1608650" cx="9165149"/>
          </a:xfrm>
          <a:prstGeom prst="rect">
            <a:avLst/>
          </a:prstGeom>
          <a:blipFill>
            <a:blip r:embed="rId4"/>
            <a:stretch>
              <a:fillRect/>
            </a:stretch>
          </a:blipFill>
        </p:spPr>
      </p:sp>
      <p:sp>
        <p:nvSpPr>
          <p:cNvPr id="95" name="Shape 95"/>
          <p:cNvSpPr txBox="1"/>
          <p:nvPr/>
        </p:nvSpPr>
        <p:spPr>
          <a:xfrm>
            <a:off y="1829150" x="271625"/>
            <a:ext cy="5205575" cx="9608249"/>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sz="2444" lang="en-US">
                <a:solidFill>
                  <a:srgbClr val="FFFFFF"/>
                </a:solidFill>
                <a:latin typeface="Arial"/>
                <a:ea typeface="Arial"/>
                <a:cs typeface="Arial"/>
                <a:sym typeface="Arial"/>
              </a:rPr>
              <a:t>Phase I Sovereign Foundations </a:t>
            </a:r>
            <a:r>
              <a:rPr b="1" sz="2444" lang="en-US">
                <a:solidFill>
                  <a:srgbClr val="FFFFFF"/>
                </a:solidFill>
                <a:latin typeface="Arial"/>
                <a:ea typeface="Arial"/>
                <a:cs typeface="Arial"/>
                <a:sym typeface="Arial"/>
              </a:rPr>
              <a:t>Early Experiences</a:t>
            </a:r>
          </a:p>
          <a:p>
            <a:r>
              <a:t/>
            </a:r>
          </a:p>
          <a:p>
            <a:pPr algn="l" marR="0" indent="0" marL="0">
              <a:lnSpc>
                <a:spcPct val="119886"/>
              </a:lnSpc>
              <a:spcBef>
                <a:spcPts val="438"/>
              </a:spcBef>
              <a:spcAft>
                <a:spcPts val="0"/>
              </a:spcAft>
              <a:buNone/>
            </a:pPr>
            <a:r>
              <a:rPr sz="2444" lang="en-US">
                <a:solidFill>
                  <a:srgbClr val="FFFFFF"/>
                </a:solidFill>
                <a:latin typeface="Arial"/>
                <a:ea typeface="Arial"/>
                <a:cs typeface="Arial"/>
                <a:sym typeface="Arial"/>
              </a:rPr>
              <a:t>Phase II Inner-Life Growth </a:t>
            </a:r>
            <a:r>
              <a:rPr b="1" sz="2444" lang="en-US">
                <a:solidFill>
                  <a:srgbClr val="FFFFFF"/>
                </a:solidFill>
                <a:latin typeface="Arial"/>
                <a:ea typeface="Arial"/>
                <a:cs typeface="Arial"/>
                <a:sym typeface="Arial"/>
              </a:rPr>
              <a:t>Personal Life Growth</a:t>
            </a:r>
          </a:p>
          <a:p>
            <a:r>
              <a:t/>
            </a:r>
          </a:p>
          <a:p>
            <a:pPr algn="l" marR="0" indent="0" marL="0">
              <a:lnSpc>
                <a:spcPct val="119886"/>
              </a:lnSpc>
              <a:spcBef>
                <a:spcPts val="438"/>
              </a:spcBef>
              <a:spcAft>
                <a:spcPts val="0"/>
              </a:spcAft>
              <a:buNone/>
            </a:pPr>
            <a:r>
              <a:rPr sz="2444" lang="en-US">
                <a:solidFill>
                  <a:srgbClr val="FFFFFF"/>
                </a:solidFill>
                <a:latin typeface="Arial"/>
                <a:ea typeface="Arial"/>
                <a:cs typeface="Arial"/>
                <a:sym typeface="Arial"/>
              </a:rPr>
              <a:t>Phase III Ministry Maturing </a:t>
            </a:r>
            <a:r>
              <a:rPr b="1" sz="2444" lang="en-US">
                <a:solidFill>
                  <a:srgbClr val="FFFFFF"/>
                </a:solidFill>
                <a:latin typeface="Arial"/>
                <a:ea typeface="Arial"/>
                <a:cs typeface="Arial"/>
                <a:sym typeface="Arial"/>
              </a:rPr>
              <a:t>Professional Maturing</a:t>
            </a:r>
          </a:p>
          <a:p>
            <a:r>
              <a:t/>
            </a:r>
          </a:p>
          <a:p>
            <a:pPr algn="l" marR="0" indent="0" marL="0">
              <a:lnSpc>
                <a:spcPct val="119886"/>
              </a:lnSpc>
              <a:spcBef>
                <a:spcPts val="438"/>
              </a:spcBef>
              <a:spcAft>
                <a:spcPts val="0"/>
              </a:spcAft>
              <a:buNone/>
            </a:pPr>
            <a:r>
              <a:rPr sz="2444" lang="en-US">
                <a:solidFill>
                  <a:srgbClr val="FFFFFF"/>
                </a:solidFill>
                <a:latin typeface="Arial"/>
                <a:ea typeface="Arial"/>
                <a:cs typeface="Arial"/>
                <a:sym typeface="Arial"/>
              </a:rPr>
              <a:t>Phase IV Life Maturing </a:t>
            </a:r>
            <a:r>
              <a:rPr b="1" sz="2444" lang="en-US">
                <a:solidFill>
                  <a:srgbClr val="FFFFFF"/>
                </a:solidFill>
                <a:latin typeface="Arial"/>
                <a:ea typeface="Arial"/>
                <a:cs typeface="Arial"/>
                <a:sym typeface="Arial"/>
              </a:rPr>
              <a:t>Life Maturing</a:t>
            </a:r>
          </a:p>
          <a:p>
            <a:r>
              <a:t/>
            </a:r>
          </a:p>
          <a:p>
            <a:pPr algn="l" marR="0" indent="0" marL="0">
              <a:lnSpc>
                <a:spcPct val="119886"/>
              </a:lnSpc>
              <a:spcBef>
                <a:spcPts val="438"/>
              </a:spcBef>
              <a:spcAft>
                <a:spcPts val="0"/>
              </a:spcAft>
              <a:buNone/>
            </a:pPr>
            <a:r>
              <a:rPr sz="2444" lang="en-US">
                <a:solidFill>
                  <a:srgbClr val="FFFFFF"/>
                </a:solidFill>
                <a:latin typeface="Arial"/>
                <a:ea typeface="Arial"/>
                <a:cs typeface="Arial"/>
                <a:sym typeface="Arial"/>
              </a:rPr>
              <a:t>Phase V Convergence </a:t>
            </a:r>
            <a:r>
              <a:rPr b="1" sz="2444" lang="en-US">
                <a:solidFill>
                  <a:srgbClr val="FFFFFF"/>
                </a:solidFill>
                <a:latin typeface="Arial"/>
                <a:ea typeface="Arial"/>
                <a:cs typeface="Arial"/>
                <a:sym typeface="Arial"/>
              </a:rPr>
              <a:t>Convergence</a:t>
            </a:r>
          </a:p>
          <a:p>
            <a:r>
              <a:t/>
            </a:r>
          </a:p>
          <a:p>
            <a:pPr algn="l" marR="0" indent="0" marL="0">
              <a:lnSpc>
                <a:spcPct val="119886"/>
              </a:lnSpc>
              <a:spcBef>
                <a:spcPts val="438"/>
              </a:spcBef>
              <a:spcAft>
                <a:spcPts val="0"/>
              </a:spcAft>
              <a:buNone/>
            </a:pPr>
            <a:r>
              <a:rPr sz="2444" lang="en-US">
                <a:solidFill>
                  <a:srgbClr val="FFFFFF"/>
                </a:solidFill>
                <a:latin typeface="Arial"/>
                <a:ea typeface="Arial"/>
                <a:cs typeface="Arial"/>
                <a:sym typeface="Arial"/>
              </a:rPr>
              <a:t>Phase VI Celebration or Afterglow </a:t>
            </a:r>
            <a:r>
              <a:rPr b="1" sz="2444" lang="en-US">
                <a:solidFill>
                  <a:srgbClr val="FFFFFF"/>
                </a:solidFill>
                <a:latin typeface="Arial"/>
                <a:ea typeface="Arial"/>
                <a:cs typeface="Arial"/>
                <a:sym typeface="Arial"/>
              </a:rPr>
              <a:t>Conclusion</a:t>
            </a:r>
          </a:p>
          <a:p>
            <a: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9" name="Shape 99"/>
        <p:cNvGrpSpPr/>
        <p:nvPr/>
      </p:nvGrpSpPr>
      <p:grpSpPr>
        <a:xfrm>
          <a:off y="0" x="0"/>
          <a:ext cy="0" cx="0"/>
          <a:chOff y="0" x="0"/>
          <a:chExt cy="0" cx="0"/>
        </a:xfrm>
      </p:grpSpPr>
      <p:sp>
        <p:nvSpPr>
          <p:cNvPr id="100" name="Shape 100"/>
          <p:cNvSpPr/>
          <p:nvPr/>
        </p:nvSpPr>
        <p:spPr>
          <a:xfrm>
            <a:off y="179900" x="497400"/>
            <a:ext cy="1407575" cx="9165149"/>
          </a:xfrm>
          <a:prstGeom prst="rect">
            <a:avLst/>
          </a:prstGeom>
          <a:blipFill>
            <a:blip r:embed="rId4"/>
            <a:stretch>
              <a:fillRect/>
            </a:stretch>
          </a:blipFill>
        </p:spPr>
      </p:sp>
      <p:sp>
        <p:nvSpPr>
          <p:cNvPr id="101" name="Shape 101"/>
          <p:cNvSpPr txBox="1"/>
          <p:nvPr/>
        </p:nvSpPr>
        <p:spPr>
          <a:xfrm>
            <a:off y="1829150" x="610300"/>
            <a:ext cy="5002725" cx="4358900"/>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2444" lang="en-US">
                <a:solidFill>
                  <a:srgbClr val="FFFFFF"/>
                </a:solidFill>
                <a:latin typeface="Arial"/>
                <a:ea typeface="Arial"/>
                <a:cs typeface="Arial"/>
                <a:sym typeface="Arial"/>
              </a:rPr>
              <a:t>Immaturity </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Passive </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Dependence </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Behave in a few ways </a:t>
            </a:r>
          </a:p>
          <a:p>
            <a:r>
              <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Erratic shallow interests</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Short time perspective</a:t>
            </a:r>
          </a:p>
          <a:p>
            <a:r>
              <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Subordinate position </a:t>
            </a:r>
          </a:p>
          <a:p>
            <a:r>
              <a:t/>
            </a:r>
          </a:p>
          <a:p>
            <a:pPr algn="l" marR="0" indent="0" marL="0">
              <a:lnSpc>
                <a:spcPct val="127840"/>
              </a:lnSpc>
              <a:spcBef>
                <a:spcPts val="521"/>
              </a:spcBef>
              <a:spcAft>
                <a:spcPts val="0"/>
              </a:spcAft>
              <a:buNone/>
            </a:pPr>
            <a:r>
              <a:rPr sz="2444" lang="en-US">
                <a:solidFill>
                  <a:srgbClr val="FFFFFF"/>
                </a:solidFill>
                <a:latin typeface="Arial"/>
                <a:ea typeface="Arial"/>
                <a:cs typeface="Arial"/>
                <a:sym typeface="Arial"/>
              </a:rPr>
              <a:t>Lack of awareness of self</a:t>
            </a:r>
            <a:r>
              <a:rPr sz="2888" lang="en-US">
                <a:solidFill>
                  <a:srgbClr val="FFFFFF"/>
                </a:solidFill>
                <a:latin typeface="Arial"/>
                <a:ea typeface="Arial"/>
                <a:cs typeface="Arial"/>
                <a:sym typeface="Arial"/>
              </a:rPr>
              <a:t> </a:t>
            </a:r>
          </a:p>
          <a:p>
            <a:r>
              <a:t/>
            </a:r>
          </a:p>
        </p:txBody>
      </p:sp>
      <p:sp>
        <p:nvSpPr>
          <p:cNvPr id="102" name="Shape 102"/>
          <p:cNvSpPr txBox="1"/>
          <p:nvPr/>
        </p:nvSpPr>
        <p:spPr>
          <a:xfrm>
            <a:off y="1829150" x="5266950"/>
            <a:ext cy="5002725" cx="4358900"/>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2444" lang="en-US">
                <a:solidFill>
                  <a:srgbClr val="FFFFFF"/>
                </a:solidFill>
                <a:latin typeface="Arial"/>
                <a:ea typeface="Arial"/>
                <a:cs typeface="Arial"/>
                <a:sym typeface="Arial"/>
              </a:rPr>
              <a:t>Maturity</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Active</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Independence</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Capable of behaving in many ways</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Deeper and stronger interests</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Long time perspective (past and future) </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Equal or superordinate position</a:t>
            </a:r>
          </a:p>
          <a:p>
            <a:pPr algn="l" marR="0" indent="0" marL="0">
              <a:lnSpc>
                <a:spcPct val="107954"/>
              </a:lnSpc>
              <a:spcBef>
                <a:spcPts val="438"/>
              </a:spcBef>
              <a:spcAft>
                <a:spcPts val="0"/>
              </a:spcAft>
              <a:buNone/>
            </a:pPr>
            <a:r>
              <a:rPr sz="2444" lang="en-US">
                <a:solidFill>
                  <a:srgbClr val="FFFFFF"/>
                </a:solidFill>
                <a:latin typeface="Arial"/>
                <a:ea typeface="Arial"/>
                <a:cs typeface="Arial"/>
                <a:sym typeface="Arial"/>
              </a:rPr>
              <a:t>Awareness and control over self</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6" name="Shape 106"/>
        <p:cNvGrpSpPr/>
        <p:nvPr/>
      </p:nvGrpSpPr>
      <p:grpSpPr>
        <a:xfrm>
          <a:off y="0" x="0"/>
          <a:ext cy="0" cx="0"/>
          <a:chOff y="0" x="0"/>
          <a:chExt cy="0" cx="0"/>
        </a:xfrm>
      </p:grpSpPr>
      <p:sp>
        <p:nvSpPr>
          <p:cNvPr id="107" name="Shape 107"/>
          <p:cNvSpPr/>
          <p:nvPr/>
        </p:nvSpPr>
        <p:spPr>
          <a:xfrm>
            <a:off y="296325" x="497400"/>
            <a:ext cy="1291150" cx="9228650"/>
          </a:xfrm>
          <a:prstGeom prst="rect">
            <a:avLst/>
          </a:prstGeom>
          <a:blipFill>
            <a:blip r:embed="rId4"/>
            <a:stretch>
              <a:fillRect/>
            </a:stretch>
          </a:blipFill>
        </p:spPr>
      </p:sp>
      <p:sp>
        <p:nvSpPr>
          <p:cNvPr id="108" name="Shape 108"/>
          <p:cNvSpPr txBox="1"/>
          <p:nvPr/>
        </p:nvSpPr>
        <p:spPr>
          <a:xfrm>
            <a:off y="1829150" x="610300"/>
            <a:ext cy="5205575" cx="9015574"/>
          </a:xfrm>
          <a:prstGeom prst="rect">
            <a:avLst/>
          </a:prstGeom>
        </p:spPr>
        <p:txBody>
          <a:bodyPr bIns="38100" rIns="38100" lIns="38100" tIns="38100" anchor="t" anchorCtr="0">
            <a:noAutofit/>
          </a:bodyPr>
          <a:lstStyle/>
          <a:p>
            <a:pPr algn="l" lvl="0" marR="0" indent="-234244" marL="381000">
              <a:lnSpc>
                <a:spcPct val="108173"/>
              </a:lnSpc>
              <a:spcBef>
                <a:spcPts val="0"/>
              </a:spcBef>
              <a:spcAft>
                <a:spcPts val="0"/>
              </a:spcAft>
              <a:buClr>
                <a:srgbClr val="FFFFFF"/>
              </a:buClr>
              <a:buSzPct val="166028"/>
              <a:buFont typeface="Arial"/>
              <a:buChar char="•"/>
            </a:pPr>
            <a:r>
              <a:rPr b="1" sz="2888" lang="en-US">
                <a:solidFill>
                  <a:srgbClr val="FFFFFF"/>
                </a:solidFill>
                <a:latin typeface="Arial"/>
                <a:ea typeface="Arial"/>
                <a:cs typeface="Arial"/>
                <a:sym typeface="Arial"/>
              </a:rPr>
              <a:t>John Gardner</a:t>
            </a:r>
            <a:r>
              <a:rPr sz="2888" lang="en-US">
                <a:solidFill>
                  <a:srgbClr val="FFFFFF"/>
                </a:solidFill>
                <a:latin typeface="Arial"/>
                <a:ea typeface="Arial"/>
                <a:cs typeface="Arial"/>
                <a:sym typeface="Arial"/>
              </a:rPr>
              <a:t> warns, </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"All too often on the long road up young leaders become </a:t>
            </a:r>
            <a:r>
              <a:rPr sz="2888" lang="en-US" i="1">
                <a:solidFill>
                  <a:srgbClr val="FFFFFF"/>
                </a:solidFill>
                <a:latin typeface="Arial"/>
                <a:ea typeface="Arial"/>
                <a:cs typeface="Arial"/>
                <a:sym typeface="Arial"/>
              </a:rPr>
              <a:t>servants of what is</a:t>
            </a:r>
            <a:r>
              <a:rPr sz="2888" lang="en-US">
                <a:solidFill>
                  <a:srgbClr val="FFFFFF"/>
                </a:solidFill>
                <a:latin typeface="Arial"/>
                <a:ea typeface="Arial"/>
                <a:cs typeface="Arial"/>
                <a:sym typeface="Arial"/>
              </a:rPr>
              <a:t> rather than </a:t>
            </a:r>
            <a:r>
              <a:rPr sz="2888" lang="en-US" i="1">
                <a:solidFill>
                  <a:srgbClr val="FFFFFF"/>
                </a:solidFill>
                <a:latin typeface="Arial"/>
                <a:ea typeface="Arial"/>
                <a:cs typeface="Arial"/>
                <a:sym typeface="Arial"/>
              </a:rPr>
              <a:t>shapers of what might be</a:t>
            </a:r>
            <a:r>
              <a:rPr sz="2888" lang="en-US">
                <a:solidFill>
                  <a:srgbClr val="FFFFFF"/>
                </a:solidFill>
                <a:latin typeface="Arial"/>
                <a:ea typeface="Arial"/>
                <a:cs typeface="Arial"/>
                <a:sym typeface="Arial"/>
              </a:rPr>
              <a:t>. In the long process of learning how the system works, they are rewarded for playing within the intricate structure of existing rules, and by the time they reach the top are likely to be trained prisoners of the structure." </a:t>
            </a:r>
          </a:p>
          <a:p>
            <a:r>
              <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“To the extent that leaders enable followers to develop their own initiative, they are creating something that can survive their own departure."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2" name="Shape 112"/>
        <p:cNvGrpSpPr/>
        <p:nvPr/>
      </p:nvGrpSpPr>
      <p:grpSpPr>
        <a:xfrm>
          <a:off y="0" x="0"/>
          <a:ext cy="0" cx="0"/>
          <a:chOff y="0" x="0"/>
          <a:chExt cy="0" cx="0"/>
        </a:xfrm>
      </p:grpSpPr>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1513400" x="455075"/>
            <a:ext cy="2053149" cx="9165149"/>
          </a:xfrm>
          <a:prstGeom prst="rect">
            <a:avLst/>
          </a:prstGeom>
          <a:blipFill>
            <a:blip r:embed="rId4"/>
            <a:stretch>
              <a:fillRect/>
            </a:stretch>
          </a:blipFill>
        </p:spPr>
      </p:sp>
      <p:sp>
        <p:nvSpPr>
          <p:cNvPr id="26" name="Shape 26"/>
          <p:cNvSpPr txBox="1"/>
          <p:nvPr>
            <p:ph idx="1" type="subTitle"/>
          </p:nvPr>
        </p:nvSpPr>
        <p:spPr>
          <a:xfrm>
            <a:off y="1490475" x="1626300"/>
            <a:ext cy="2598550" cx="6983575"/>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FFFFFF"/>
                </a:solidFill>
                <a:latin typeface="Arial"/>
                <a:ea typeface="Arial"/>
                <a:cs typeface="Arial"/>
                <a:sym typeface="Arial"/>
              </a:rPr>
              <a:t>When properly understood, the leading and managing functions of president and treasurer are complementary</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 name="Shape 30"/>
        <p:cNvGrpSpPr/>
        <p:nvPr/>
      </p:nvGrpSpPr>
      <p:grpSpPr>
        <a:xfrm>
          <a:off y="0" x="0"/>
          <a:ext cy="0" cx="0"/>
          <a:chOff y="0" x="0"/>
          <a:chExt cy="0" cx="0"/>
        </a:xfrm>
      </p:grpSpPr>
      <p:sp>
        <p:nvSpPr>
          <p:cNvPr id="31" name="Shape 31"/>
          <p:cNvSpPr/>
          <p:nvPr/>
        </p:nvSpPr>
        <p:spPr>
          <a:xfrm>
            <a:off y="105825" x="497400"/>
            <a:ext cy="1566325" cx="9165149"/>
          </a:xfrm>
          <a:prstGeom prst="rect">
            <a:avLst/>
          </a:prstGeom>
          <a:blipFill>
            <a:blip r:embed="rId4"/>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 name="Shape 35"/>
        <p:cNvGrpSpPr/>
        <p:nvPr/>
      </p:nvGrpSpPr>
      <p:grpSpPr>
        <a:xfrm>
          <a:off y="0" x="0"/>
          <a:ext cy="0" cx="0"/>
          <a:chOff y="0" x="0"/>
          <a:chExt cy="0" cx="0"/>
        </a:xfrm>
      </p:grpSpPr>
      <p:sp>
        <p:nvSpPr>
          <p:cNvPr id="36" name="Shape 36"/>
          <p:cNvSpPr/>
          <p:nvPr/>
        </p:nvSpPr>
        <p:spPr>
          <a:xfrm>
            <a:off y="296325" x="391575"/>
            <a:ext cy="1291150" cx="9493250"/>
          </a:xfrm>
          <a:prstGeom prst="rect">
            <a:avLst/>
          </a:prstGeom>
          <a:blipFill>
            <a:blip r:embed="rId4"/>
            <a:stretch>
              <a:fillRect/>
            </a:stretch>
          </a:blipFill>
        </p:spPr>
      </p:sp>
      <p:sp>
        <p:nvSpPr>
          <p:cNvPr id="37" name="Shape 37"/>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00000"/>
              </a:lnSpc>
              <a:spcBef>
                <a:spcPts val="0"/>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seize opportunities; Managers avert threats. </a:t>
            </a:r>
          </a:p>
          <a:p>
            <a:pPr algn="l" lvl="0" marR="0" indent="-220133" marL="381000">
              <a:lnSpc>
                <a:spcPct val="100000"/>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amplify strengths; Managers reduce weaknesses. </a:t>
            </a:r>
          </a:p>
          <a:p>
            <a:pPr algn="l" lvl="0" marR="0" indent="-220133" marL="381000">
              <a:lnSpc>
                <a:spcPct val="100000"/>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optimise the upside; Managers minimise the downside. </a:t>
            </a:r>
          </a:p>
          <a:p>
            <a:pPr algn="l" lvl="0" marR="0" indent="-220133" marL="381000">
              <a:lnSpc>
                <a:spcPct val="100000"/>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envision possibilities; Managers calculate probabilities. </a:t>
            </a:r>
          </a:p>
          <a:p>
            <a:pPr algn="l" lvl="0" marR="0" indent="-220133" marL="381000">
              <a:lnSpc>
                <a:spcPct val="100000"/>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focus on the ends; Managers focus on the means. </a:t>
            </a:r>
          </a:p>
          <a:p>
            <a:pPr algn="l" lvl="0" marR="0" indent="-220133" marL="381000">
              <a:lnSpc>
                <a:spcPct val="100000"/>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focus on the what; Managers focus on the how. </a:t>
            </a:r>
          </a:p>
          <a:p>
            <a: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1" name="Shape 41"/>
        <p:cNvGrpSpPr/>
        <p:nvPr/>
      </p:nvGrpSpPr>
      <p:grpSpPr>
        <a:xfrm>
          <a:off y="0" x="0"/>
          <a:ext cy="0" cx="0"/>
          <a:chOff y="0" x="0"/>
          <a:chExt cy="0" cx="0"/>
        </a:xfrm>
      </p:grpSpPr>
      <p:sp>
        <p:nvSpPr>
          <p:cNvPr id="42" name="Shape 42"/>
          <p:cNvSpPr/>
          <p:nvPr/>
        </p:nvSpPr>
        <p:spPr>
          <a:xfrm>
            <a:off y="296325" x="391575"/>
            <a:ext cy="1291150" cx="9493250"/>
          </a:xfrm>
          <a:prstGeom prst="rect">
            <a:avLst/>
          </a:prstGeom>
          <a:blipFill>
            <a:blip r:embed="rId4"/>
            <a:stretch>
              <a:fillRect/>
            </a:stretch>
          </a:blipFill>
        </p:spPr>
      </p:sp>
      <p:sp>
        <p:nvSpPr>
          <p:cNvPr id="43" name="Shape 43"/>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07812"/>
              </a:lnSpc>
              <a:spcBef>
                <a:spcPts val="0"/>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prepare beyond the limits; Managers focus execution within limits.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generate energy; Managers preserve energy.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are the first ones on the battlefield; Managers are the last ones off.</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provide vision; Managers provide execution.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do the right things; Managers do things right.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Leaders rive change; Managers maintain consistency. </a:t>
            </a:r>
          </a:p>
          <a:p>
            <a: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7" name="Shape 47"/>
        <p:cNvGrpSpPr/>
        <p:nvPr/>
      </p:nvGrpSpPr>
      <p:grpSpPr>
        <a:xfrm>
          <a:off y="0" x="0"/>
          <a:ext cy="0" cx="0"/>
          <a:chOff y="0" x="0"/>
          <a:chExt cy="0" cx="0"/>
        </a:xfrm>
      </p:grpSpPr>
      <p:sp>
        <p:nvSpPr>
          <p:cNvPr id="48" name="Shape 48"/>
          <p:cNvSpPr/>
          <p:nvPr/>
        </p:nvSpPr>
        <p:spPr>
          <a:xfrm>
            <a:off y="296325" x="497400"/>
            <a:ext cy="1291150" cx="9165149"/>
          </a:xfrm>
          <a:prstGeom prst="rect">
            <a:avLst/>
          </a:prstGeom>
          <a:blipFill>
            <a:blip r:embed="rId4"/>
            <a:stretch>
              <a:fillRect/>
            </a:stretch>
          </a:blipFill>
        </p:spPr>
      </p:sp>
      <p:sp>
        <p:nvSpPr>
          <p:cNvPr id="49" name="Shape 49"/>
          <p:cNvSpPr txBox="1"/>
          <p:nvPr/>
        </p:nvSpPr>
        <p:spPr>
          <a:xfrm>
            <a:off y="1829150" x="610300"/>
            <a:ext cy="5002725" cx="4358900"/>
          </a:xfrm>
          <a:prstGeom prst="rect">
            <a:avLst/>
          </a:prstGeom>
        </p:spPr>
        <p:txBody>
          <a:bodyPr bIns="38100" rIns="38100" lIns="38100" tIns="38100" anchor="t" anchorCtr="0">
            <a:noAutofit/>
          </a:bodyPr>
          <a:lstStyle/>
          <a:p>
            <a:pPr algn="l" lvl="0" marR="0" indent="-234244" marL="381000">
              <a:lnSpc>
                <a:spcPct val="120192"/>
              </a:lnSpc>
              <a:spcBef>
                <a:spcPts val="0"/>
              </a:spcBef>
              <a:spcAft>
                <a:spcPts val="0"/>
              </a:spcAft>
              <a:buClr>
                <a:srgbClr val="FFFFFF"/>
              </a:buClr>
              <a:buSzPct val="166028"/>
              <a:buFont typeface="Arial"/>
              <a:buChar char="•"/>
            </a:pPr>
            <a:r>
              <a:rPr sz="2888" lang="en-US">
                <a:solidFill>
                  <a:srgbClr val="FFFFFF"/>
                </a:solidFill>
                <a:latin typeface="Arial"/>
                <a:ea typeface="Arial"/>
                <a:cs typeface="Arial"/>
                <a:sym typeface="Arial"/>
              </a:rPr>
              <a:t>Direction</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Values</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Purpose</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Family feeling </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Motives</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Effectiveness</a:t>
            </a:r>
          </a:p>
          <a:p>
            <a:r>
              <a:t/>
            </a:r>
          </a:p>
        </p:txBody>
      </p:sp>
      <p:sp>
        <p:nvSpPr>
          <p:cNvPr id="50" name="Shape 50"/>
          <p:cNvSpPr txBox="1"/>
          <p:nvPr/>
        </p:nvSpPr>
        <p:spPr>
          <a:xfrm>
            <a:off y="1829150" x="5266950"/>
            <a:ext cy="5002725" cx="4358900"/>
          </a:xfrm>
          <a:prstGeom prst="rect">
            <a:avLst/>
          </a:prstGeom>
        </p:spPr>
        <p:txBody>
          <a:bodyPr bIns="38100" rIns="38100" lIns="38100" tIns="38100" anchor="t" anchorCtr="0">
            <a:noAutofit/>
          </a:bodyPr>
          <a:lstStyle/>
          <a:p>
            <a:pPr algn="l" lvl="0" marR="0" indent="-234244" marL="381000">
              <a:lnSpc>
                <a:spcPct val="120192"/>
              </a:lnSpc>
              <a:spcBef>
                <a:spcPts val="0"/>
              </a:spcBef>
              <a:spcAft>
                <a:spcPts val="0"/>
              </a:spcAft>
              <a:buClr>
                <a:srgbClr val="FFFFFF"/>
              </a:buClr>
              <a:buSzPct val="166028"/>
              <a:buFont typeface="Arial"/>
              <a:buChar char="•"/>
            </a:pPr>
            <a:r>
              <a:rPr sz="2888" lang="en-US">
                <a:solidFill>
                  <a:srgbClr val="FFFFFF"/>
                </a:solidFill>
                <a:latin typeface="Arial"/>
                <a:ea typeface="Arial"/>
                <a:cs typeface="Arial"/>
                <a:sym typeface="Arial"/>
              </a:rPr>
              <a:t>Control</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Rules and Policies</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Process</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Implementation</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Operation</a:t>
            </a:r>
          </a:p>
          <a:p>
            <a:pPr algn="l" lvl="0" marR="0" indent="-234244" marL="381000">
              <a:lnSpc>
                <a:spcPct val="120192"/>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Efficiency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4" name="Shape 54"/>
        <p:cNvGrpSpPr/>
        <p:nvPr/>
      </p:nvGrpSpPr>
      <p:grpSpPr>
        <a:xfrm>
          <a:off y="0" x="0"/>
          <a:ext cy="0" cx="0"/>
          <a:chOff y="0" x="0"/>
          <a:chExt cy="0" cx="0"/>
        </a:xfrm>
      </p:grpSpPr>
      <p:graphicFrame>
        <p:nvGraphicFramePr>
          <p:cNvPr id="55" name="Shape 55"/>
          <p:cNvGraphicFramePr/>
          <p:nvPr/>
        </p:nvGraphicFramePr>
        <p:xfrm>
          <a:off y="931325" x="1185325"/>
          <a:ext cy="3000000" cx="3000000"/>
        </p:xfrm>
        <a:graphic>
          <a:graphicData uri="http://schemas.openxmlformats.org/drawingml/2006/table">
            <a:tbl>
              <a:tblPr>
                <a:noFill/>
                <a:tableStyleId>{90949FCB-DF36-4B2B-BE32-548D8E4E7A76}</a:tableStyleId>
              </a:tblPr>
              <a:tblGrid>
                <a:gridCol w="1693325"/>
                <a:gridCol w="2963325"/>
                <a:gridCol w="3301975"/>
              </a:tblGrid>
              <a:tr h="455075">
                <a:tc>
                  <a:txBody>
                    <a:bodyPr>
                      <a:noAutofit/>
                    </a:bodyPr>
                    <a:lstStyle/>
                    <a:p>
                      <a:pPr algn="ctr" marR="0" indent="0" marL="0">
                        <a:lnSpc>
                          <a:spcPct val="120000"/>
                        </a:lnSpc>
                        <a:spcBef>
                          <a:spcPts val="0"/>
                        </a:spcBef>
                        <a:spcAft>
                          <a:spcPts val="0"/>
                        </a:spcAft>
                        <a:buNone/>
                      </a:pPr>
                      <a:r>
                        <a:rPr b="1" sz="2222" lang="en-US">
                          <a:solidFill>
                            <a:srgbClr val="69676D"/>
                          </a:solidFill>
                          <a:latin typeface="Arial"/>
                          <a:ea typeface="Arial"/>
                          <a:cs typeface="Arial"/>
                          <a:sym typeface="Arial"/>
                        </a:rPr>
                        <a:t>Subject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9C2D1"/>
                    </a:solidFill>
                  </a:tcPr>
                </a:tc>
                <a:tc>
                  <a:txBody>
                    <a:bodyPr>
                      <a:noAutofit/>
                    </a:bodyPr>
                    <a:lstStyle/>
                    <a:p>
                      <a:pPr algn="ctr" marR="0" indent="0" marL="0">
                        <a:lnSpc>
                          <a:spcPct val="120000"/>
                        </a:lnSpc>
                        <a:spcBef>
                          <a:spcPts val="0"/>
                        </a:spcBef>
                        <a:spcAft>
                          <a:spcPts val="0"/>
                        </a:spcAft>
                        <a:buNone/>
                      </a:pPr>
                      <a:r>
                        <a:rPr b="1" sz="2222" lang="en-US">
                          <a:solidFill>
                            <a:srgbClr val="69676D"/>
                          </a:solidFill>
                          <a:latin typeface="Arial"/>
                          <a:ea typeface="Arial"/>
                          <a:cs typeface="Arial"/>
                          <a:sym typeface="Arial"/>
                        </a:rPr>
                        <a:t>Leader</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9C2D1"/>
                    </a:solidFill>
                  </a:tcPr>
                </a:tc>
                <a:tc>
                  <a:txBody>
                    <a:bodyPr>
                      <a:noAutofit/>
                    </a:bodyPr>
                    <a:lstStyle/>
                    <a:p>
                      <a:pPr algn="ctr" marR="0" indent="0" marL="0">
                        <a:lnSpc>
                          <a:spcPct val="120000"/>
                        </a:lnSpc>
                        <a:spcBef>
                          <a:spcPts val="0"/>
                        </a:spcBef>
                        <a:spcAft>
                          <a:spcPts val="0"/>
                        </a:spcAft>
                        <a:buNone/>
                      </a:pPr>
                      <a:r>
                        <a:rPr b="1" sz="2222" lang="en-US">
                          <a:solidFill>
                            <a:srgbClr val="69676D"/>
                          </a:solidFill>
                          <a:latin typeface="Arial"/>
                          <a:ea typeface="Arial"/>
                          <a:cs typeface="Arial"/>
                          <a:sym typeface="Arial"/>
                        </a:rPr>
                        <a:t>Manager</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9C2D1"/>
                    </a:solidFill>
                  </a:tcPr>
                </a:tc>
              </a:tr>
              <a:tr h="45682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Essence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Change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Stability</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507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Focus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Leading people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Managing work</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682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Have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Followers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Subordinates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507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Horizon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Long-term</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Short-term</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682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Seeks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Vision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Objectives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507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Approach</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Sets direction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 Plans detail</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682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Decision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Facilitates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Makes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507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Power</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Personal charisma</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Formal authority</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682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Appeal to</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Heart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Head</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507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Energy</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Passion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Control</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682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Dynamic</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Proactive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Reactive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55075">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Persuasion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Sell</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Tell</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9" name="Shape 59"/>
        <p:cNvGrpSpPr/>
        <p:nvPr/>
      </p:nvGrpSpPr>
      <p:grpSpPr>
        <a:xfrm>
          <a:off y="0" x="0"/>
          <a:ext cy="0" cx="0"/>
          <a:chOff y="0" x="0"/>
          <a:chExt cy="0" cx="0"/>
        </a:xfrm>
      </p:grpSpPr>
      <p:graphicFrame>
        <p:nvGraphicFramePr>
          <p:cNvPr id="60" name="Shape 60"/>
          <p:cNvGraphicFramePr/>
          <p:nvPr/>
        </p:nvGraphicFramePr>
        <p:xfrm>
          <a:off y="931325" x="677325"/>
          <a:ext cy="3000000" cx="3000000"/>
        </p:xfrm>
        <a:graphic>
          <a:graphicData uri="http://schemas.openxmlformats.org/drawingml/2006/table">
            <a:tbl>
              <a:tblPr>
                <a:noFill/>
                <a:tableStyleId>{3C1D7F46-3111-4C63-BA92-68BE77ED587A}</a:tableStyleId>
              </a:tblPr>
              <a:tblGrid>
                <a:gridCol w="1523975"/>
                <a:gridCol w="3778225"/>
                <a:gridCol w="3249075"/>
              </a:tblGrid>
              <a:tr h="478000">
                <a:tc>
                  <a:txBody>
                    <a:bodyPr>
                      <a:noAutofit/>
                    </a:bodyPr>
                    <a:lstStyle/>
                    <a:p>
                      <a:pPr algn="ctr" marR="0" indent="0" marL="0">
                        <a:lnSpc>
                          <a:spcPct val="120000"/>
                        </a:lnSpc>
                        <a:spcBef>
                          <a:spcPts val="0"/>
                        </a:spcBef>
                        <a:spcAft>
                          <a:spcPts val="0"/>
                        </a:spcAft>
                        <a:buNone/>
                      </a:pPr>
                      <a:r>
                        <a:rPr b="1" sz="2222" lang="en-US">
                          <a:solidFill>
                            <a:srgbClr val="69676D"/>
                          </a:solidFill>
                          <a:latin typeface="Arial"/>
                          <a:ea typeface="Arial"/>
                          <a:cs typeface="Arial"/>
                          <a:sym typeface="Arial"/>
                        </a:rPr>
                        <a:t>Subject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9C2D1"/>
                    </a:solidFill>
                  </a:tcPr>
                </a:tc>
                <a:tc>
                  <a:txBody>
                    <a:bodyPr>
                      <a:noAutofit/>
                    </a:bodyPr>
                    <a:lstStyle/>
                    <a:p>
                      <a:pPr algn="ctr" marR="0" indent="0" marL="0">
                        <a:lnSpc>
                          <a:spcPct val="120000"/>
                        </a:lnSpc>
                        <a:spcBef>
                          <a:spcPts val="0"/>
                        </a:spcBef>
                        <a:spcAft>
                          <a:spcPts val="0"/>
                        </a:spcAft>
                        <a:buNone/>
                      </a:pPr>
                      <a:r>
                        <a:rPr b="1" sz="2222" lang="en-US">
                          <a:solidFill>
                            <a:srgbClr val="69676D"/>
                          </a:solidFill>
                          <a:latin typeface="Arial"/>
                          <a:ea typeface="Arial"/>
                          <a:cs typeface="Arial"/>
                          <a:sym typeface="Arial"/>
                        </a:rPr>
                        <a:t>Leader</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9C2D1"/>
                    </a:solidFill>
                  </a:tcPr>
                </a:tc>
                <a:tc>
                  <a:txBody>
                    <a:bodyPr>
                      <a:noAutofit/>
                    </a:bodyPr>
                    <a:lstStyle/>
                    <a:p>
                      <a:pPr algn="ctr" marR="0" indent="0" marL="0">
                        <a:lnSpc>
                          <a:spcPct val="120000"/>
                        </a:lnSpc>
                        <a:spcBef>
                          <a:spcPts val="0"/>
                        </a:spcBef>
                        <a:spcAft>
                          <a:spcPts val="0"/>
                        </a:spcAft>
                        <a:buNone/>
                      </a:pPr>
                      <a:r>
                        <a:rPr b="1" sz="2222" lang="en-US">
                          <a:solidFill>
                            <a:srgbClr val="69676D"/>
                          </a:solidFill>
                          <a:latin typeface="Arial"/>
                          <a:ea typeface="Arial"/>
                          <a:cs typeface="Arial"/>
                          <a:sym typeface="Arial"/>
                        </a:rPr>
                        <a:t>Manager</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9C2D1"/>
                    </a:solidFill>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Style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u="sng" sz="2222" lang="en-US">
                          <a:solidFill>
                            <a:srgbClr val="410082"/>
                          </a:solidFill>
                          <a:latin typeface="Arial"/>
                          <a:ea typeface="Arial"/>
                          <a:cs typeface="Arial"/>
                          <a:sym typeface="Arial"/>
                          <a:hlinkClick r:id="rId4"/>
                        </a:rPr>
                        <a:t>Transformational</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u="sng" sz="2222" lang="en-US">
                          <a:solidFill>
                            <a:srgbClr val="410082"/>
                          </a:solidFill>
                          <a:latin typeface="Arial"/>
                          <a:ea typeface="Arial"/>
                          <a:cs typeface="Arial"/>
                          <a:sym typeface="Arial"/>
                          <a:hlinkClick r:id="rId5"/>
                        </a:rPr>
                        <a:t>Transactional</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Exchange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Excitement for work</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Money for work</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Likes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Striving</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Action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52915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Wants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Achievement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Results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Risk</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Takes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Minimizes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Rules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Breaks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Makes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Conflict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Uses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Avoids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Direction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New roads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Existing roads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Truth</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Seeks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Establishes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Concern</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What is right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Being right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Credit</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Gives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Takes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r h="478000">
                <a:tc>
                  <a:txBody>
                    <a:bodyPr>
                      <a:noAutofit/>
                    </a:bodyPr>
                    <a:lstStyle/>
                    <a:p>
                      <a:pPr algn="ctr" marR="0" indent="0" marL="0">
                        <a:lnSpc>
                          <a:spcPct val="120000"/>
                        </a:lnSpc>
                        <a:spcBef>
                          <a:spcPts val="0"/>
                        </a:spcBef>
                        <a:spcAft>
                          <a:spcPts val="0"/>
                        </a:spcAft>
                        <a:buNone/>
                      </a:pPr>
                      <a:r>
                        <a:rPr sz="2222" lang="en-US">
                          <a:solidFill>
                            <a:srgbClr val="69676D"/>
                          </a:solidFill>
                          <a:latin typeface="Arial"/>
                          <a:ea typeface="Arial"/>
                          <a:cs typeface="Arial"/>
                          <a:sym typeface="Arial"/>
                        </a:rPr>
                        <a:t>Blame</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solidFill>
                      <a:srgbClr val="CCFFFF"/>
                    </a:solidFill>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Takes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c>
                  <a:txBody>
                    <a:bodyPr>
                      <a:noAutofit/>
                    </a:bodyPr>
                    <a:lstStyle/>
                    <a:p>
                      <a:pPr algn="ctr" marR="0" indent="0" marL="0">
                        <a:lnSpc>
                          <a:spcPct val="120000"/>
                        </a:lnSpc>
                        <a:spcBef>
                          <a:spcPts val="0"/>
                        </a:spcBef>
                        <a:spcAft>
                          <a:spcPts val="0"/>
                        </a:spcAft>
                        <a:buNone/>
                      </a:pPr>
                      <a:r>
                        <a:rPr sz="2222" lang="en-US">
                          <a:solidFill>
                            <a:srgbClr val="FFFFFF"/>
                          </a:solidFill>
                          <a:latin typeface="Arial"/>
                          <a:ea typeface="Arial"/>
                          <a:cs typeface="Arial"/>
                          <a:sym typeface="Arial"/>
                        </a:rPr>
                        <a:t>Blames</a:t>
                      </a:r>
                    </a:p>
                  </a:txBody>
                  <a:tcPr marR="28575" marB="28575" marT="28575" anchor="ctr" marL="28575">
                    <a:lnL w="9525" cap="flat">
                      <a:solidFill>
                        <a:srgbClr val="000080"/>
                      </a:solidFill>
                      <a:prstDash val="solid"/>
                      <a:round/>
                      <a:headEnd w="med" len="med" type="none"/>
                      <a:tailEnd w="med" len="med" type="none"/>
                    </a:lnL>
                    <a:lnR w="9525" cap="flat">
                      <a:solidFill>
                        <a:srgbClr val="000080"/>
                      </a:solidFill>
                      <a:prstDash val="solid"/>
                      <a:round/>
                      <a:headEnd w="med" len="med" type="none"/>
                      <a:tailEnd w="med" len="med" type="none"/>
                    </a:lnR>
                    <a:lnT w="9525" cap="flat">
                      <a:solidFill>
                        <a:srgbClr val="000080"/>
                      </a:solidFill>
                      <a:prstDash val="solid"/>
                      <a:round/>
                      <a:headEnd w="med" len="med" type="none"/>
                      <a:tailEnd w="med" len="med" type="none"/>
                    </a:lnT>
                    <a:lnB w="9525" cap="flat">
                      <a:solidFill>
                        <a:srgbClr val="000080"/>
                      </a:solidFill>
                      <a:prstDash val="solid"/>
                      <a:round/>
                      <a:headEnd w="med" len="med" type="none"/>
                      <a:tailEnd w="med" len="med" type="none"/>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4" name="Shape 64"/>
        <p:cNvGrpSpPr/>
        <p:nvPr/>
      </p:nvGrpSpPr>
      <p:grpSpPr>
        <a:xfrm>
          <a:off y="0" x="0"/>
          <a:ext cy="0" cx="0"/>
          <a:chOff y="0" x="0"/>
          <a:chExt cy="0" cx="0"/>
        </a:xfrm>
      </p:grpSpPr>
      <p:sp>
        <p:nvSpPr>
          <p:cNvPr id="65" name="Shape 65"/>
          <p:cNvSpPr/>
          <p:nvPr/>
        </p:nvSpPr>
        <p:spPr>
          <a:xfrm>
            <a:off y="126975" x="497400"/>
            <a:ext cy="1576899" cx="9165149"/>
          </a:xfrm>
          <a:prstGeom prst="rect">
            <a:avLst/>
          </a:prstGeom>
          <a:blipFill>
            <a:blip r:embed="rId4"/>
            <a:stretch>
              <a:fillRect/>
            </a:stretch>
          </a:blipFill>
        </p:spPr>
      </p:sp>
      <p:sp>
        <p:nvSpPr>
          <p:cNvPr id="66" name="Shape 66"/>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Why did you accept the job?</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Do I know what the priorities are?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What are the unexpressed fears?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Have you established a working capital and liquidity philosophy?</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What is the financial moment of the organization?</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Is there a strategic plan?</a:t>
            </a:r>
          </a:p>
          <a:p>
            <a:r>
              <a:t/>
            </a:r>
          </a:p>
          <a:p>
            <a:r>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Barry Gane</TermName>
          <TermId xmlns="http://schemas.microsoft.com/office/infopath/2007/PartnerControls">f7785d2f-a871-499e-af8d-af25a8ee20a1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Leadership vs. Management</TermName>
          <TermId xmlns="http://schemas.microsoft.com/office/infopath/2007/PartnerControls">2389ebea-6f12-4f91-9173-3b0408a856a6</TermId>
        </TermInfo>
      </Terms>
    </j2a840a341ce45988eab089c2d811663>
  </documentManagement>
</p:properties>
</file>

<file path=customXml/itemProps1.xml><?xml version="1.0" encoding="utf-8"?>
<ds:datastoreItem xmlns:ds="http://schemas.openxmlformats.org/officeDocument/2006/customXml" ds:itemID="{7EF454DA-848F-4106-AB49-4C2B753A1542}"/>
</file>

<file path=customXml/itemProps2.xml><?xml version="1.0" encoding="utf-8"?>
<ds:datastoreItem xmlns:ds="http://schemas.openxmlformats.org/officeDocument/2006/customXml" ds:itemID="{F9FA9875-9108-4511-84F2-9BD04B356086}"/>
</file>

<file path=customXml/itemProps3.xml><?xml version="1.0" encoding="utf-8"?>
<ds:datastoreItem xmlns:ds="http://schemas.openxmlformats.org/officeDocument/2006/customXml" ds:itemID="{15ACF508-78F0-4ECD-9899-43DE04A0F75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and Management-- The Search for Balanced Relationships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3;#Barry Gane|f7785d2f-a871-499e-af8d-af25a8ee20a1</vt:lpwstr>
  </property>
  <property fmtid="{D5CDD505-2E9C-101B-9397-08002B2CF9AE}" pid="4" name="CurriculumCategories">
    <vt:lpwstr>45;#Leadership vs. Management|2389ebea-6f12-4f91-9173-3b0408a856a6</vt:lpwstr>
  </property>
</Properties>
</file>