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47" Type="http://schemas.openxmlformats.org/officeDocument/2006/relationships/slide" Target="slides/slide42.xml"/><Relationship Id="rId42" Type="http://schemas.openxmlformats.org/officeDocument/2006/relationships/slide" Target="slides/slide37.xml"/><Relationship Id="rId50" Type="http://schemas.openxmlformats.org/officeDocument/2006/relationships/slide" Target="slides/slide45.xml"/><Relationship Id="rId21" Type="http://schemas.openxmlformats.org/officeDocument/2006/relationships/slide" Target="slides/slide16.xml"/><Relationship Id="rId55"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slide" Target="slides/slide24.xml"/><Relationship Id="rId37" Type="http://schemas.openxmlformats.org/officeDocument/2006/relationships/slide" Target="slides/slide32.xml"/><Relationship Id="rId32" Type="http://schemas.openxmlformats.org/officeDocument/2006/relationships/slide" Target="slides/slide27.xml"/><Relationship Id="rId40" Type="http://schemas.openxmlformats.org/officeDocument/2006/relationships/slide" Target="slides/slide35.xml"/><Relationship Id="rId45" Type="http://schemas.openxmlformats.org/officeDocument/2006/relationships/slide" Target="slides/slide40.xml"/><Relationship Id="rId11" Type="http://schemas.openxmlformats.org/officeDocument/2006/relationships/slide" Target="slides/slide6.xml"/><Relationship Id="rId24" Type="http://schemas.openxmlformats.org/officeDocument/2006/relationships/slide" Target="slides/slide19.xml"/><Relationship Id="rId53" Type="http://schemas.openxmlformats.org/officeDocument/2006/relationships/customXml" Target="../customXml/item1.xml"/><Relationship Id="rId5" Type="http://schemas.openxmlformats.org/officeDocument/2006/relationships/notesMaster" Target="notesMasters/notesMaster1.xml"/><Relationship Id="rId31" Type="http://schemas.openxmlformats.org/officeDocument/2006/relationships/slide" Target="slides/slide26.xml"/><Relationship Id="rId44" Type="http://schemas.openxmlformats.org/officeDocument/2006/relationships/slide" Target="slides/slide39.xml"/><Relationship Id="rId19" Type="http://schemas.openxmlformats.org/officeDocument/2006/relationships/slide" Target="slides/slide14.xml"/><Relationship Id="rId10" Type="http://schemas.openxmlformats.org/officeDocument/2006/relationships/slide" Target="slides/slide5.xml"/><Relationship Id="rId52" Type="http://schemas.openxmlformats.org/officeDocument/2006/relationships/slide" Target="slides/slide47.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slide" Target="slides/slide43.xml"/><Relationship Id="rId4" Type="http://schemas.openxmlformats.org/officeDocument/2006/relationships/slideMaster" Target="slideMasters/slideMaster1.xml"/><Relationship Id="rId43" Type="http://schemas.openxmlformats.org/officeDocument/2006/relationships/slide" Target="slides/slide38.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slide" Target="slides/slide22.xml"/><Relationship Id="rId22" Type="http://schemas.openxmlformats.org/officeDocument/2006/relationships/slide" Target="slides/slide17.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customXml" Target="../customXml/item2.xml"/><Relationship Id="rId1" Type="http://schemas.openxmlformats.org/officeDocument/2006/relationships/theme" Target="theme/theme3.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28" Type="http://schemas.openxmlformats.org/officeDocument/2006/relationships/slide" Target="slides/slide23.xml"/><Relationship Id="rId23"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3" name="Shape 11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2" name="Shape 12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1" name="Shape 1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6" name="Shape 136"/>
        <p:cNvGrpSpPr/>
        <p:nvPr/>
      </p:nvGrpSpPr>
      <p:grpSpPr>
        <a:xfrm>
          <a:off y="0" x="0"/>
          <a:ext cy="0" cx="0"/>
          <a:chOff y="0" x="0"/>
          <a:chExt cy="0" cx="0"/>
        </a:xfrm>
      </p:grpSpPr>
      <p:sp>
        <p:nvSpPr>
          <p:cNvPr id="137" name="Shape 13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8" name="Shape 13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5" name="Shape 14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2" name="Shape 15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8" name="Shape 15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6" name="Shape 1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0" name="Shape 170"/>
        <p:cNvGrpSpPr/>
        <p:nvPr/>
      </p:nvGrpSpPr>
      <p:grpSpPr>
        <a:xfrm>
          <a:off y="0" x="0"/>
          <a:ext cy="0" cx="0"/>
          <a:chOff y="0" x="0"/>
          <a:chExt cy="0" cx="0"/>
        </a:xfrm>
      </p:grpSpPr>
      <p:sp>
        <p:nvSpPr>
          <p:cNvPr id="171" name="Shape 17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2" name="Shape 17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7" name="Shape 177"/>
        <p:cNvGrpSpPr/>
        <p:nvPr/>
      </p:nvGrpSpPr>
      <p:grpSpPr>
        <a:xfrm>
          <a:off y="0" x="0"/>
          <a:ext cy="0" cx="0"/>
          <a:chOff y="0" x="0"/>
          <a:chExt cy="0" cx="0"/>
        </a:xfrm>
      </p:grpSpPr>
      <p:sp>
        <p:nvSpPr>
          <p:cNvPr id="178" name="Shape 17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9" name="Shape 17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 name="Shape 29"/>
        <p:cNvGrpSpPr/>
        <p:nvPr/>
      </p:nvGrpSpPr>
      <p:grpSpPr>
        <a:xfrm>
          <a:off y="0" x="0"/>
          <a:ext cy="0" cx="0"/>
          <a:chOff y="0" x="0"/>
          <a:chExt cy="0" cx="0"/>
        </a:xfrm>
      </p:grpSpPr>
      <p:sp>
        <p:nvSpPr>
          <p:cNvPr id="30" name="Shape 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 name="Shape 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5" name="Shape 18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0" name="Shape 190"/>
        <p:cNvGrpSpPr/>
        <p:nvPr/>
      </p:nvGrpSpPr>
      <p:grpSpPr>
        <a:xfrm>
          <a:off y="0" x="0"/>
          <a:ext cy="0" cx="0"/>
          <a:chOff y="0" x="0"/>
          <a:chExt cy="0" cx="0"/>
        </a:xfrm>
      </p:grpSpPr>
      <p:sp>
        <p:nvSpPr>
          <p:cNvPr id="191" name="Shape 19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2" name="Shape 19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8" name="Shape 19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4" name="Shape 20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1" name="Shape 21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7" name="Shape 21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4" name="Shape 22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0" name="Shape 2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6" name="Shape 2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3" name="Shape 24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8" name="Shape 4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8" name="Shape 248"/>
        <p:cNvGrpSpPr/>
        <p:nvPr/>
      </p:nvGrpSpPr>
      <p:grpSpPr>
        <a:xfrm>
          <a:off y="0" x="0"/>
          <a:ext cy="0" cx="0"/>
          <a:chOff y="0" x="0"/>
          <a:chExt cy="0" cx="0"/>
        </a:xfrm>
      </p:grpSpPr>
      <p:sp>
        <p:nvSpPr>
          <p:cNvPr id="249" name="Shape 24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0" name="Shape 25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8" name="Shape 25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3" name="Shape 263"/>
        <p:cNvGrpSpPr/>
        <p:nvPr/>
      </p:nvGrpSpPr>
      <p:grpSpPr>
        <a:xfrm>
          <a:off y="0" x="0"/>
          <a:ext cy="0" cx="0"/>
          <a:chOff y="0" x="0"/>
          <a:chExt cy="0" cx="0"/>
        </a:xfrm>
      </p:grpSpPr>
      <p:sp>
        <p:nvSpPr>
          <p:cNvPr id="264" name="Shape 2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5" name="Shape 2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9" name="Shape 269"/>
        <p:cNvGrpSpPr/>
        <p:nvPr/>
      </p:nvGrpSpPr>
      <p:grpSpPr>
        <a:xfrm>
          <a:off y="0" x="0"/>
          <a:ext cy="0" cx="0"/>
          <a:chOff y="0" x="0"/>
          <a:chExt cy="0" cx="0"/>
        </a:xfrm>
      </p:grpSpPr>
      <p:sp>
        <p:nvSpPr>
          <p:cNvPr id="270" name="Shape 2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1" name="Shape 27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7" name="Shape 27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1" name="Shape 281"/>
        <p:cNvGrpSpPr/>
        <p:nvPr/>
      </p:nvGrpSpPr>
      <p:grpSpPr>
        <a:xfrm>
          <a:off y="0" x="0"/>
          <a:ext cy="0" cx="0"/>
          <a:chOff y="0" x="0"/>
          <a:chExt cy="0" cx="0"/>
        </a:xfrm>
      </p:grpSpPr>
      <p:sp>
        <p:nvSpPr>
          <p:cNvPr id="282" name="Shape 28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3" name="Shape 28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9" name="Shape 28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5" name="Shape 2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9" name="Shape 299"/>
        <p:cNvGrpSpPr/>
        <p:nvPr/>
      </p:nvGrpSpPr>
      <p:grpSpPr>
        <a:xfrm>
          <a:off y="0" x="0"/>
          <a:ext cy="0" cx="0"/>
          <a:chOff y="0" x="0"/>
          <a:chExt cy="0" cx="0"/>
        </a:xfrm>
      </p:grpSpPr>
      <p:sp>
        <p:nvSpPr>
          <p:cNvPr id="300" name="Shape 3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1" name="Shape 3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7" name="Shape 307"/>
        <p:cNvGrpSpPr/>
        <p:nvPr/>
      </p:nvGrpSpPr>
      <p:grpSpPr>
        <a:xfrm>
          <a:off y="0" x="0"/>
          <a:ext cy="0" cx="0"/>
          <a:chOff y="0" x="0"/>
          <a:chExt cy="0" cx="0"/>
        </a:xfrm>
      </p:grpSpPr>
      <p:sp>
        <p:nvSpPr>
          <p:cNvPr id="308" name="Shape 30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9" name="Shape 30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4" name="Shape 6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4" name="Shape 314"/>
        <p:cNvGrpSpPr/>
        <p:nvPr/>
      </p:nvGrpSpPr>
      <p:grpSpPr>
        <a:xfrm>
          <a:off y="0" x="0"/>
          <a:ext cy="0" cx="0"/>
          <a:chOff y="0" x="0"/>
          <a:chExt cy="0" cx="0"/>
        </a:xfrm>
      </p:grpSpPr>
      <p:sp>
        <p:nvSpPr>
          <p:cNvPr id="315" name="Shape 31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6" name="Shape 31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0" name="Shape 320"/>
        <p:cNvGrpSpPr/>
        <p:nvPr/>
      </p:nvGrpSpPr>
      <p:grpSpPr>
        <a:xfrm>
          <a:off y="0" x="0"/>
          <a:ext cy="0" cx="0"/>
          <a:chOff y="0" x="0"/>
          <a:chExt cy="0" cx="0"/>
        </a:xfrm>
      </p:grpSpPr>
      <p:sp>
        <p:nvSpPr>
          <p:cNvPr id="321" name="Shape 32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2" name="Shape 32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8" name="Shape 328"/>
        <p:cNvGrpSpPr/>
        <p:nvPr/>
      </p:nvGrpSpPr>
      <p:grpSpPr>
        <a:xfrm>
          <a:off y="0" x="0"/>
          <a:ext cy="0" cx="0"/>
          <a:chOff y="0" x="0"/>
          <a:chExt cy="0" cx="0"/>
        </a:xfrm>
      </p:grpSpPr>
      <p:sp>
        <p:nvSpPr>
          <p:cNvPr id="329" name="Shape 3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0" name="Shape 3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4" name="Shape 334"/>
        <p:cNvGrpSpPr/>
        <p:nvPr/>
      </p:nvGrpSpPr>
      <p:grpSpPr>
        <a:xfrm>
          <a:off y="0" x="0"/>
          <a:ext cy="0" cx="0"/>
          <a:chOff y="0" x="0"/>
          <a:chExt cy="0" cx="0"/>
        </a:xfrm>
      </p:grpSpPr>
      <p:sp>
        <p:nvSpPr>
          <p:cNvPr id="335" name="Shape 3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6" name="Shape 3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7" name="Shape 347"/>
        <p:cNvGrpSpPr/>
        <p:nvPr/>
      </p:nvGrpSpPr>
      <p:grpSpPr>
        <a:xfrm>
          <a:off y="0" x="0"/>
          <a:ext cy="0" cx="0"/>
          <a:chOff y="0" x="0"/>
          <a:chExt cy="0" cx="0"/>
        </a:xfrm>
      </p:grpSpPr>
      <p:sp>
        <p:nvSpPr>
          <p:cNvPr id="348" name="Shape 34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9" name="Shape 34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0" name="Shape 360"/>
        <p:cNvGrpSpPr/>
        <p:nvPr/>
      </p:nvGrpSpPr>
      <p:grpSpPr>
        <a:xfrm>
          <a:off y="0" x="0"/>
          <a:ext cy="0" cx="0"/>
          <a:chOff y="0" x="0"/>
          <a:chExt cy="0" cx="0"/>
        </a:xfrm>
      </p:grpSpPr>
      <p:sp>
        <p:nvSpPr>
          <p:cNvPr id="361" name="Shape 36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2" name="Shape 36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6" name="Shape 366"/>
        <p:cNvGrpSpPr/>
        <p:nvPr/>
      </p:nvGrpSpPr>
      <p:grpSpPr>
        <a:xfrm>
          <a:off y="0" x="0"/>
          <a:ext cy="0" cx="0"/>
          <a:chOff y="0" x="0"/>
          <a:chExt cy="0" cx="0"/>
        </a:xfrm>
      </p:grpSpPr>
      <p:sp>
        <p:nvSpPr>
          <p:cNvPr id="367" name="Shape 36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8" name="Shape 36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6" name="Shape 376"/>
        <p:cNvGrpSpPr/>
        <p:nvPr/>
      </p:nvGrpSpPr>
      <p:grpSpPr>
        <a:xfrm>
          <a:off y="0" x="0"/>
          <a:ext cy="0" cx="0"/>
          <a:chOff y="0" x="0"/>
          <a:chExt cy="0" cx="0"/>
        </a:xfrm>
      </p:grpSpPr>
      <p:sp>
        <p:nvSpPr>
          <p:cNvPr id="377" name="Shape 37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8" name="Shape 37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1" name="Shape 7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9" name="Shape 7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0" name="Shape 9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7" name="Shape 9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5" name="Shape 10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11.jpg" Type="http://schemas.openxmlformats.org/officeDocument/2006/relationships/image" Id="rId4"/><Relationship Target="../media/image12.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12.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4"/><Relationship Target="../media/image12.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17.jpg" Type="http://schemas.openxmlformats.org/officeDocument/2006/relationships/image" Id="rId4"/><Relationship Target="../media/image12.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12.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12.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25.jpg" Type="http://schemas.openxmlformats.org/officeDocument/2006/relationships/image" Id="rId4"/><Relationship Target="../media/image12.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24.jpg" Type="http://schemas.openxmlformats.org/officeDocument/2006/relationships/image" Id="rId4"/><Relationship Target="../media/image12.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23.jpg" Type="http://schemas.openxmlformats.org/officeDocument/2006/relationships/image" Id="rId4"/><Relationship Target="../media/image12.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9.jpg" Type="http://schemas.openxmlformats.org/officeDocument/2006/relationships/image" Id="rId4"/><Relationship Target="../media/image12.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12.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10.jpg" Type="http://schemas.openxmlformats.org/officeDocument/2006/relationships/image" Id="rId4"/><Relationship Target="../media/image12.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26.jpg" Type="http://schemas.openxmlformats.org/officeDocument/2006/relationships/image" Id="rId4"/><Relationship Target="../media/image12.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27.jpg" Type="http://schemas.openxmlformats.org/officeDocument/2006/relationships/image" Id="rId4"/><Relationship Target="../media/image12.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12.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30.jpg" Type="http://schemas.openxmlformats.org/officeDocument/2006/relationships/image" Id="rId4"/><Relationship Target="../media/image12.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12.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32.jpg" Type="http://schemas.openxmlformats.org/officeDocument/2006/relationships/image" Id="rId4"/><Relationship Target="../media/image12.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34.jpg" Type="http://schemas.openxmlformats.org/officeDocument/2006/relationships/image" Id="rId4"/><Relationship Target="../media/image12.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36.jpg" Type="http://schemas.openxmlformats.org/officeDocument/2006/relationships/image" Id="rId4"/><Relationship Target="../media/image12.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38.jpg" Type="http://schemas.openxmlformats.org/officeDocument/2006/relationships/image" Id="rId4"/><Relationship Target="../media/image12.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33.jpg" Type="http://schemas.openxmlformats.org/officeDocument/2006/relationships/image" Id="rId4"/><Relationship Target="../media/image12.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13.jpg" Type="http://schemas.openxmlformats.org/officeDocument/2006/relationships/image" Id="rId4"/><Relationship Target="../media/image12.png" Type="http://schemas.openxmlformats.org/officeDocument/2006/relationships/image" Id="rId3"/><Relationship Target="../media/image02.png" Type="http://schemas.openxmlformats.org/officeDocument/2006/relationships/image" Id="rId6"/><Relationship Target="../media/image00.png" Type="http://schemas.openxmlformats.org/officeDocument/2006/relationships/image" Id="rId5"/><Relationship Target="../media/image01.png" Type="http://schemas.openxmlformats.org/officeDocument/2006/relationships/image" Id="rId8"/><Relationship Target="../media/image03.png" Type="http://schemas.openxmlformats.org/officeDocument/2006/relationships/image" Id="rId7"/></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39.jpg" Type="http://schemas.openxmlformats.org/officeDocument/2006/relationships/image" Id="rId4"/><Relationship Target="../media/image12.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35.jpg" Type="http://schemas.openxmlformats.org/officeDocument/2006/relationships/image" Id="rId4"/><Relationship Target="../media/image12.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12.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24.jpg" Type="http://schemas.openxmlformats.org/officeDocument/2006/relationships/image" Id="rId4"/><Relationship Target="../media/image12.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4"/><Relationship Target="../media/image12.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43.jpg" Type="http://schemas.openxmlformats.org/officeDocument/2006/relationships/image" Id="rId4"/><Relationship Target="../media/image12.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37.jpg" Type="http://schemas.openxmlformats.org/officeDocument/2006/relationships/image" Id="rId4"/><Relationship Target="../media/image12.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44.jpg" Type="http://schemas.openxmlformats.org/officeDocument/2006/relationships/image" Id="rId4"/><Relationship Target="../media/image12.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42.jpg" Type="http://schemas.openxmlformats.org/officeDocument/2006/relationships/image" Id="rId4"/><Relationship Target="../media/image12.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45.jpg" Type="http://schemas.openxmlformats.org/officeDocument/2006/relationships/image" Id="rId4"/><Relationship Target="../media/image12.png" Type="http://schemas.openxmlformats.org/officeDocument/2006/relationships/image" Id="rId3"/></Relationships>
</file>

<file path=ppt/slides/_rels/slide4.xml.rels><?xml version="1.0" encoding="UTF-8" standalone="yes"?><Relationships xmlns="http://schemas.openxmlformats.org/package/2006/relationships"><Relationship Target="../media/image09.png" Type="http://schemas.openxmlformats.org/officeDocument/2006/relationships/image" Id="rId12"/><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10"/><Relationship Target="../media/image14.jpg" Type="http://schemas.openxmlformats.org/officeDocument/2006/relationships/image" Id="rId4"/><Relationship Target="../media/image08.png" Type="http://schemas.openxmlformats.org/officeDocument/2006/relationships/image" Id="rId11"/><Relationship Target="../media/image12.png" Type="http://schemas.openxmlformats.org/officeDocument/2006/relationships/image" Id="rId3"/><Relationship Target="../media/image06.png" Type="http://schemas.openxmlformats.org/officeDocument/2006/relationships/image" Id="rId9"/><Relationship Target="../media/image01.png" Type="http://schemas.openxmlformats.org/officeDocument/2006/relationships/image" Id="rId6"/><Relationship Target="../media/image03.png" Type="http://schemas.openxmlformats.org/officeDocument/2006/relationships/image" Id="rId5"/><Relationship Target="../media/image05.png" Type="http://schemas.openxmlformats.org/officeDocument/2006/relationships/image" Id="rId8"/><Relationship Target="../media/image04.png" Type="http://schemas.openxmlformats.org/officeDocument/2006/relationships/image" Id="rId7"/></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12.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46.jpg" Type="http://schemas.openxmlformats.org/officeDocument/2006/relationships/image" Id="rId4"/><Relationship Target="../media/image12.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45.jpg" Type="http://schemas.openxmlformats.org/officeDocument/2006/relationships/image" Id="rId4"/><Relationship Target="../media/image12.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12.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51.jpg" Type="http://schemas.openxmlformats.org/officeDocument/2006/relationships/image" Id="rId4"/><Relationship Target="../media/image12.png" Type="http://schemas.openxmlformats.org/officeDocument/2006/relationships/image" Id="rId3"/><Relationship Target="../media/image48.png" Type="http://schemas.openxmlformats.org/officeDocument/2006/relationships/image" Id="rId6"/><Relationship Target="../media/image49.png" Type="http://schemas.openxmlformats.org/officeDocument/2006/relationships/image" Id="rId5"/><Relationship Target="../media/image41.png" Type="http://schemas.openxmlformats.org/officeDocument/2006/relationships/image" Id="rId7"/></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55.png" Type="http://schemas.openxmlformats.org/officeDocument/2006/relationships/image" Id="rId10"/><Relationship Target="../media/image56.jpg" Type="http://schemas.openxmlformats.org/officeDocument/2006/relationships/image" Id="rId4"/><Relationship Target="../media/image12.png" Type="http://schemas.openxmlformats.org/officeDocument/2006/relationships/image" Id="rId3"/><Relationship Target="../media/image53.png" Type="http://schemas.openxmlformats.org/officeDocument/2006/relationships/image" Id="rId9"/><Relationship Target="../media/image52.png" Type="http://schemas.openxmlformats.org/officeDocument/2006/relationships/image" Id="rId6"/><Relationship Target="../media/image54.png" Type="http://schemas.openxmlformats.org/officeDocument/2006/relationships/image" Id="rId5"/><Relationship Target="../media/image50.png" Type="http://schemas.openxmlformats.org/officeDocument/2006/relationships/image" Id="rId8"/><Relationship Target="../media/image47.png" Type="http://schemas.openxmlformats.org/officeDocument/2006/relationships/image" Id="rId7"/></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57.jpg" Type="http://schemas.openxmlformats.org/officeDocument/2006/relationships/image" Id="rId4"/><Relationship Target="../media/image12.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12.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4"/><Relationship Target="../media/image12.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18.jpg" Type="http://schemas.openxmlformats.org/officeDocument/2006/relationships/image" Id="rId4"/><Relationship Target="../media/image12.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22.jpg" Type="http://schemas.openxmlformats.org/officeDocument/2006/relationships/image" Id="rId4"/><Relationship Target="../media/image12.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4"/><Relationship Target="../media/image12.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20.jpg" Type="http://schemas.openxmlformats.org/officeDocument/2006/relationships/image" Id="rId4"/><Relationship Target="../media/image12.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0" x="0"/>
            <a:ext cy="7620000" cx="10160000"/>
          </a:xfrm>
          <a:prstGeom prst="rect">
            <a:avLst/>
          </a:prstGeom>
          <a:blipFill>
            <a:blip r:embed="rId4"/>
            <a:stretch>
              <a:fillRect/>
            </a:stretch>
          </a:blipFill>
        </p:spPr>
      </p:sp>
      <p:sp>
        <p:nvSpPr>
          <p:cNvPr id="20" name="Shape 20"/>
          <p:cNvSpPr txBox="1"/>
          <p:nvPr/>
        </p:nvSpPr>
        <p:spPr>
          <a:xfrm>
            <a:off y="5385150" x="1541625"/>
            <a:ext cy="1892999" cx="7406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FFFFFF"/>
                </a:solidFill>
                <a:latin typeface="Arial"/>
                <a:ea typeface="Arial"/>
                <a:cs typeface="Arial"/>
                <a:sym typeface="Arial"/>
              </a:rPr>
              <a:t>A LEADERSHIP WORKSHOP</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Based on the Collected Papers</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from the Leadership Symposium</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General Conference Session</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July 3-7, 2005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6" name="Shape 106"/>
        <p:cNvGrpSpPr/>
        <p:nvPr/>
      </p:nvGrpSpPr>
      <p:grpSpPr>
        <a:xfrm>
          <a:off y="0" x="0"/>
          <a:ext cy="0" cx="0"/>
          <a:chOff y="0" x="0"/>
          <a:chExt cy="0" cx="0"/>
        </a:xfrm>
      </p:grpSpPr>
      <p:sp>
        <p:nvSpPr>
          <p:cNvPr id="107" name="Shape 107"/>
          <p:cNvSpPr/>
          <p:nvPr/>
        </p:nvSpPr>
        <p:spPr>
          <a:xfrm>
            <a:off y="275150" x="0"/>
            <a:ext cy="7344825" cx="10160000"/>
          </a:xfrm>
          <a:prstGeom prst="rect">
            <a:avLst/>
          </a:prstGeom>
          <a:blipFill>
            <a:blip r:embed="rId4"/>
            <a:stretch>
              <a:fillRect/>
            </a:stretch>
          </a:blipFill>
        </p:spPr>
      </p:sp>
      <p:sp>
        <p:nvSpPr>
          <p:cNvPr id="108" name="Shape 108"/>
          <p:cNvSpPr txBox="1"/>
          <p:nvPr/>
        </p:nvSpPr>
        <p:spPr>
          <a:xfrm>
            <a:off y="2116650" x="1439325"/>
            <a:ext cy="4563525" cx="3565150"/>
          </a:xfrm>
          <a:prstGeom prst="rect">
            <a:avLst/>
          </a:prstGeom>
        </p:spPr>
        <p:txBody>
          <a:bodyPr bIns="38100" rIns="38100" lIns="38100" tIns="38100" anchor="t" anchorCtr="0">
            <a:noAutofit/>
          </a:bodyPr>
          <a:lstStyle/>
          <a:p>
            <a:pPr algn="l" marR="0" indent="0" marL="0">
              <a:lnSpc>
                <a:spcPct val="114423"/>
              </a:lnSpc>
              <a:spcBef>
                <a:spcPts val="0"/>
              </a:spcBef>
              <a:spcAft>
                <a:spcPts val="0"/>
              </a:spcAft>
              <a:buNone/>
            </a:pPr>
            <a:r>
              <a:rPr baseline="30000" sz="2888" lang="en-US">
                <a:solidFill>
                  <a:srgbClr val="000000"/>
                </a:solidFill>
                <a:latin typeface="Arial"/>
                <a:ea typeface="Arial"/>
                <a:cs typeface="Arial"/>
                <a:sym typeface="Arial"/>
              </a:rPr>
              <a:t>15</a:t>
            </a:r>
            <a:r>
              <a:rPr sz="2888" lang="en-US">
                <a:solidFill>
                  <a:srgbClr val="000000"/>
                </a:solidFill>
                <a:latin typeface="Arial"/>
                <a:ea typeface="Arial"/>
                <a:cs typeface="Arial"/>
                <a:sym typeface="Arial"/>
              </a:rPr>
              <a:t>“. . . and I lay down my life for the sheep. . . .</a:t>
            </a:r>
          </a:p>
          <a:p>
            <a:pPr algn="l" marR="0" indent="0" marL="0">
              <a:lnSpc>
                <a:spcPct val="114423"/>
              </a:lnSpc>
              <a:spcBef>
                <a:spcPts val="0"/>
              </a:spcBef>
              <a:spcAft>
                <a:spcPts val="0"/>
              </a:spcAft>
              <a:buNone/>
            </a:pPr>
            <a:r>
              <a:rPr baseline="30000" sz="2888" lang="en-US">
                <a:solidFill>
                  <a:srgbClr val="000000"/>
                </a:solidFill>
                <a:latin typeface="Arial"/>
                <a:ea typeface="Arial"/>
                <a:cs typeface="Arial"/>
                <a:sym typeface="Arial"/>
              </a:rPr>
              <a:t>18</a:t>
            </a:r>
            <a:r>
              <a:rPr sz="2888" lang="en-US">
                <a:solidFill>
                  <a:srgbClr val="000000"/>
                </a:solidFill>
                <a:latin typeface="Arial"/>
                <a:ea typeface="Arial"/>
                <a:cs typeface="Arial"/>
                <a:sym typeface="Arial"/>
              </a:rPr>
              <a:t>No one takes it from me, but I lay it down of my own accord. I have authority to lay it down and authority to take it up again…” </a:t>
            </a:r>
          </a:p>
          <a:p>
            <a:pPr algn="l" marR="0" indent="0" marL="0">
              <a:lnSpc>
                <a:spcPct val="113888"/>
              </a:lnSpc>
              <a:spcBef>
                <a:spcPts val="0"/>
              </a:spcBef>
              <a:spcAft>
                <a:spcPts val="0"/>
              </a:spcAft>
              <a:buNone/>
            </a:pPr>
            <a:r>
              <a:rPr sz="2000" lang="en-US" i="1">
                <a:solidFill>
                  <a:srgbClr val="000000"/>
                </a:solidFill>
                <a:latin typeface="Arial"/>
                <a:ea typeface="Arial"/>
                <a:cs typeface="Arial"/>
                <a:sym typeface="Arial"/>
              </a:rPr>
              <a:t>John 10:15,18 (NIV)</a:t>
            </a:r>
          </a:p>
        </p:txBody>
      </p:sp>
      <p:sp>
        <p:nvSpPr>
          <p:cNvPr id="109" name="Shape 109"/>
          <p:cNvSpPr txBox="1"/>
          <p:nvPr/>
        </p:nvSpPr>
        <p:spPr>
          <a:xfrm>
            <a:off y="2031975" x="5418650"/>
            <a:ext cy="3806799" cx="3226500"/>
          </a:xfrm>
          <a:prstGeom prst="rect">
            <a:avLst/>
          </a:prstGeom>
        </p:spPr>
        <p:txBody>
          <a:bodyPr bIns="38100" rIns="38100" lIns="38100" tIns="38100" anchor="t" anchorCtr="0">
            <a:noAutofit/>
          </a:bodyPr>
          <a:lstStyle/>
          <a:p>
            <a:pPr algn="l" marR="0" indent="0" marL="0">
              <a:lnSpc>
                <a:spcPct val="132211"/>
              </a:lnSpc>
              <a:spcBef>
                <a:spcPts val="0"/>
              </a:spcBef>
              <a:spcAft>
                <a:spcPts val="0"/>
              </a:spcAft>
              <a:buNone/>
            </a:pPr>
            <a:r>
              <a:rPr baseline="30000" sz="2888" lang="en-US">
                <a:solidFill>
                  <a:srgbClr val="000000"/>
                </a:solidFill>
                <a:latin typeface="Arial"/>
                <a:ea typeface="Arial"/>
                <a:cs typeface="Arial"/>
                <a:sym typeface="Arial"/>
              </a:rPr>
              <a:t>16</a:t>
            </a:r>
            <a:r>
              <a:rPr sz="2888" lang="en-US">
                <a:solidFill>
                  <a:srgbClr val="000000"/>
                </a:solidFill>
                <a:latin typeface="Arial"/>
                <a:ea typeface="Arial"/>
                <a:cs typeface="Arial"/>
                <a:sym typeface="Arial"/>
              </a:rPr>
              <a:t>I am not ashamed of the gospel, because it is the power of God for the salvation of everyone who believes . . . </a:t>
            </a:r>
          </a:p>
          <a:p>
            <a:pPr algn="l" marR="0" indent="0" marL="0">
              <a:lnSpc>
                <a:spcPct val="131944"/>
              </a:lnSpc>
              <a:spcBef>
                <a:spcPts val="0"/>
              </a:spcBef>
              <a:spcAft>
                <a:spcPts val="0"/>
              </a:spcAft>
              <a:buNone/>
            </a:pPr>
            <a:r>
              <a:rPr sz="2000" lang="en-US" i="1">
                <a:solidFill>
                  <a:srgbClr val="000000"/>
                </a:solidFill>
                <a:latin typeface="Arial"/>
                <a:ea typeface="Arial"/>
                <a:cs typeface="Arial"/>
                <a:sym typeface="Arial"/>
              </a:rPr>
              <a:t>Rom 1:16 (NIV)</a:t>
            </a:r>
          </a:p>
        </p:txBody>
      </p:sp>
      <p:sp>
        <p:nvSpPr>
          <p:cNvPr id="110" name="Shape 110"/>
          <p:cNvSpPr txBox="1"/>
          <p:nvPr/>
        </p:nvSpPr>
        <p:spPr>
          <a:xfrm>
            <a:off y="813150" x="1372300"/>
            <a:ext cy="6864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He is Redeemer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4" name="Shape 114"/>
        <p:cNvGrpSpPr/>
        <p:nvPr/>
      </p:nvGrpSpPr>
      <p:grpSpPr>
        <a:xfrm>
          <a:off y="0" x="0"/>
          <a:ext cy="0" cx="0"/>
          <a:chOff y="0" x="0"/>
          <a:chExt cy="0" cx="0"/>
        </a:xfrm>
      </p:grpSpPr>
      <p:sp>
        <p:nvSpPr>
          <p:cNvPr id="115" name="Shape 115"/>
          <p:cNvSpPr/>
          <p:nvPr/>
        </p:nvSpPr>
        <p:spPr>
          <a:xfrm>
            <a:off y="275150" x="0"/>
            <a:ext cy="7344825" cx="10160000"/>
          </a:xfrm>
          <a:prstGeom prst="rect">
            <a:avLst/>
          </a:prstGeom>
          <a:blipFill>
            <a:blip r:embed="rId4"/>
            <a:stretch>
              <a:fillRect/>
            </a:stretch>
          </a:blipFill>
        </p:spPr>
      </p:sp>
      <p:sp>
        <p:nvSpPr>
          <p:cNvPr id="116" name="Shape 116"/>
          <p:cNvSpPr txBox="1"/>
          <p:nvPr/>
        </p:nvSpPr>
        <p:spPr>
          <a:xfrm>
            <a:off y="762000" x="1016000"/>
            <a:ext cy="1700725" cx="82042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will of the Creator and Redeemer </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stands above any other will</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is to be recognized as supreme</a:t>
            </a:r>
          </a:p>
        </p:txBody>
      </p:sp>
      <p:sp>
        <p:nvSpPr>
          <p:cNvPr id="117" name="Shape 117"/>
          <p:cNvSpPr txBox="1"/>
          <p:nvPr/>
        </p:nvSpPr>
        <p:spPr>
          <a:xfrm>
            <a:off y="3455450" x="2753425"/>
            <a:ext cy="686499" cx="4664075"/>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FFFFFF"/>
                </a:solidFill>
                <a:latin typeface="Arial"/>
                <a:ea typeface="Arial"/>
                <a:cs typeface="Arial"/>
                <a:sym typeface="Arial"/>
              </a:rPr>
              <a:t>THE WILL OF GOD</a:t>
            </a:r>
          </a:p>
        </p:txBody>
      </p:sp>
      <p:sp>
        <p:nvSpPr>
          <p:cNvPr id="118" name="Shape 118"/>
          <p:cNvSpPr txBox="1"/>
          <p:nvPr/>
        </p:nvSpPr>
        <p:spPr>
          <a:xfrm>
            <a:off y="4453800" x="2896300"/>
            <a:ext cy="996924" cx="4309524"/>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3777" lang="en-US">
                <a:solidFill>
                  <a:srgbClr val="FFFFFF"/>
                </a:solidFill>
                <a:latin typeface="Arial"/>
                <a:ea typeface="Arial"/>
                <a:cs typeface="Arial"/>
                <a:sym typeface="Arial"/>
              </a:rPr>
              <a:t>The will of</a:t>
            </a:r>
          </a:p>
          <a:p>
            <a:pPr algn="ctr" marR="0" indent="0" marL="0">
              <a:lnSpc>
                <a:spcPct val="100000"/>
              </a:lnSpc>
              <a:spcBef>
                <a:spcPts val="0"/>
              </a:spcBef>
              <a:spcAft>
                <a:spcPts val="0"/>
              </a:spcAft>
              <a:buNone/>
            </a:pPr>
            <a:r>
              <a:rPr sz="3777" lang="en-US">
                <a:solidFill>
                  <a:srgbClr val="FFFFFF"/>
                </a:solidFill>
                <a:latin typeface="Arial"/>
                <a:ea typeface="Arial"/>
                <a:cs typeface="Arial"/>
                <a:sym typeface="Arial"/>
              </a:rPr>
              <a:t>civil governments</a:t>
            </a:r>
          </a:p>
        </p:txBody>
      </p:sp>
      <p:sp>
        <p:nvSpPr>
          <p:cNvPr id="119" name="Shape 119"/>
          <p:cNvSpPr txBox="1"/>
          <p:nvPr/>
        </p:nvSpPr>
        <p:spPr>
          <a:xfrm>
            <a:off y="5893150" x="2980950"/>
            <a:ext cy="996924" cx="4309524"/>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3777" lang="en-US">
                <a:solidFill>
                  <a:srgbClr val="FFFFFF"/>
                </a:solidFill>
                <a:latin typeface="Arial"/>
                <a:ea typeface="Arial"/>
                <a:cs typeface="Arial"/>
                <a:sym typeface="Arial"/>
              </a:rPr>
              <a:t>The will of</a:t>
            </a:r>
          </a:p>
          <a:p>
            <a:pPr algn="ctr" marR="0" indent="0" marL="0">
              <a:lnSpc>
                <a:spcPct val="100000"/>
              </a:lnSpc>
              <a:spcBef>
                <a:spcPts val="0"/>
              </a:spcBef>
              <a:spcAft>
                <a:spcPts val="0"/>
              </a:spcAft>
              <a:buNone/>
            </a:pPr>
            <a:r>
              <a:rPr sz="3777" lang="en-US">
                <a:solidFill>
                  <a:srgbClr val="FFFFFF"/>
                </a:solidFill>
                <a:latin typeface="Arial"/>
                <a:ea typeface="Arial"/>
                <a:cs typeface="Arial"/>
                <a:sym typeface="Arial"/>
              </a:rPr>
              <a:t>church leaders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3" name="Shape 123"/>
        <p:cNvGrpSpPr/>
        <p:nvPr/>
      </p:nvGrpSpPr>
      <p:grpSpPr>
        <a:xfrm>
          <a:off y="0" x="0"/>
          <a:ext cy="0" cx="0"/>
          <a:chOff y="0" x="0"/>
          <a:chExt cy="0" cx="0"/>
        </a:xfrm>
      </p:grpSpPr>
      <p:sp>
        <p:nvSpPr>
          <p:cNvPr id="124" name="Shape 124"/>
          <p:cNvSpPr/>
          <p:nvPr/>
        </p:nvSpPr>
        <p:spPr>
          <a:xfrm>
            <a:off y="275150" x="0"/>
            <a:ext cy="7344825" cx="10160000"/>
          </a:xfrm>
          <a:prstGeom prst="rect">
            <a:avLst/>
          </a:prstGeom>
          <a:blipFill>
            <a:blip r:embed="rId4"/>
            <a:stretch>
              <a:fillRect/>
            </a:stretch>
          </a:blipFill>
        </p:spPr>
      </p:sp>
      <p:sp>
        <p:nvSpPr>
          <p:cNvPr id="125" name="Shape 125"/>
          <p:cNvSpPr txBox="1"/>
          <p:nvPr/>
        </p:nvSpPr>
        <p:spPr>
          <a:xfrm>
            <a:off y="846650" x="1270000"/>
            <a:ext cy="1420275" cx="7696199"/>
          </a:xfrm>
          <a:prstGeom prst="rect">
            <a:avLst/>
          </a:prstGeom>
        </p:spPr>
        <p:txBody>
          <a:bodyPr bIns="38100" rIns="38100" lIns="38100" tIns="38100" anchor="t" anchorCtr="0">
            <a:noAutofit/>
          </a:bodyPr>
          <a:lstStyle/>
          <a:p>
            <a:pPr algn="ctr" marR="0" indent="0" marL="0">
              <a:lnSpc>
                <a:spcPct val="132291"/>
              </a:lnSpc>
              <a:spcBef>
                <a:spcPts val="0"/>
              </a:spcBef>
              <a:spcAft>
                <a:spcPts val="0"/>
              </a:spcAft>
              <a:buNone/>
            </a:pPr>
            <a:r>
              <a:rPr sz="4000" lang="en-US">
                <a:solidFill>
                  <a:srgbClr val="000000"/>
                </a:solidFill>
                <a:latin typeface="Arial"/>
                <a:ea typeface="Arial"/>
                <a:cs typeface="Arial"/>
                <a:sym typeface="Arial"/>
              </a:rPr>
              <a:t>God’s authority and power are part of His very nature.</a:t>
            </a:r>
          </a:p>
        </p:txBody>
      </p:sp>
      <p:sp>
        <p:nvSpPr>
          <p:cNvPr id="126" name="Shape 126"/>
          <p:cNvSpPr txBox="1"/>
          <p:nvPr/>
        </p:nvSpPr>
        <p:spPr>
          <a:xfrm>
            <a:off y="4538475" x="4039300"/>
            <a:ext cy="869949" cx="2242250"/>
          </a:xfrm>
          <a:prstGeom prst="rect">
            <a:avLst/>
          </a:prstGeom>
        </p:spPr>
        <p:txBody>
          <a:bodyPr bIns="38100" rIns="38100" lIns="38100" tIns="38100" anchor="t" anchorCtr="0">
            <a:noAutofit/>
          </a:bodyPr>
          <a:lstStyle/>
          <a:p>
            <a:pPr algn="ctr" marR="0" indent="0" marL="0">
              <a:lnSpc>
                <a:spcPct val="156250"/>
              </a:lnSpc>
              <a:spcBef>
                <a:spcPts val="0"/>
              </a:spcBef>
              <a:spcAft>
                <a:spcPts val="0"/>
              </a:spcAft>
              <a:buNone/>
            </a:pPr>
            <a:r>
              <a:rPr b="1" sz="2000" lang="en-US">
                <a:solidFill>
                  <a:srgbClr val="FFFFFF"/>
                </a:solidFill>
                <a:latin typeface="Arial"/>
                <a:ea typeface="Arial"/>
                <a:cs typeface="Arial"/>
                <a:sym typeface="Arial"/>
              </a:rPr>
              <a:t>AUTHORITY</a:t>
            </a:r>
          </a:p>
          <a:p>
            <a:pPr algn="ctr" marR="0" indent="0" marL="0">
              <a:lnSpc>
                <a:spcPct val="156250"/>
              </a:lnSpc>
              <a:spcBef>
                <a:spcPts val="0"/>
              </a:spcBef>
              <a:spcAft>
                <a:spcPts val="0"/>
              </a:spcAft>
              <a:buNone/>
            </a:pPr>
            <a:r>
              <a:rPr b="1" sz="2000" lang="en-US">
                <a:solidFill>
                  <a:srgbClr val="FFFFFF"/>
                </a:solidFill>
                <a:latin typeface="Arial"/>
                <a:ea typeface="Arial"/>
                <a:cs typeface="Arial"/>
                <a:sym typeface="Arial"/>
              </a:rPr>
              <a:t>POWER</a:t>
            </a:r>
          </a:p>
        </p:txBody>
      </p:sp>
      <p:sp>
        <p:nvSpPr>
          <p:cNvPr id="127" name="Shape 127"/>
          <p:cNvSpPr txBox="1"/>
          <p:nvPr/>
        </p:nvSpPr>
        <p:spPr>
          <a:xfrm>
            <a:off y="3437800" x="4039300"/>
            <a:ext cy="381349" cx="224225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GOD IS LOVE</a:t>
            </a:r>
          </a:p>
        </p:txBody>
      </p:sp>
      <p:sp>
        <p:nvSpPr>
          <p:cNvPr id="128" name="Shape 128"/>
          <p:cNvSpPr txBox="1"/>
          <p:nvPr/>
        </p:nvSpPr>
        <p:spPr>
          <a:xfrm>
            <a:off y="6062475" x="4674300"/>
            <a:ext cy="381349" cx="101457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LOVE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2" name="Shape 132"/>
        <p:cNvGrpSpPr/>
        <p:nvPr/>
      </p:nvGrpSpPr>
      <p:grpSpPr>
        <a:xfrm>
          <a:off y="0" x="0"/>
          <a:ext cy="0" cx="0"/>
          <a:chOff y="0" x="0"/>
          <a:chExt cy="0" cx="0"/>
        </a:xfrm>
      </p:grpSpPr>
      <p:sp>
        <p:nvSpPr>
          <p:cNvPr id="133" name="Shape 133"/>
          <p:cNvSpPr/>
          <p:nvPr/>
        </p:nvSpPr>
        <p:spPr>
          <a:xfrm>
            <a:off y="275150" x="0"/>
            <a:ext cy="7344825" cx="10160000"/>
          </a:xfrm>
          <a:prstGeom prst="rect">
            <a:avLst/>
          </a:prstGeom>
          <a:blipFill>
            <a:blip r:embed="rId4"/>
            <a:stretch>
              <a:fillRect/>
            </a:stretch>
          </a:blipFill>
        </p:spPr>
      </p:sp>
      <p:sp>
        <p:nvSpPr>
          <p:cNvPr id="134" name="Shape 134"/>
          <p:cNvSpPr txBox="1"/>
          <p:nvPr/>
        </p:nvSpPr>
        <p:spPr>
          <a:xfrm>
            <a:off y="762000" x="1270000"/>
            <a:ext cy="6864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authority and power of God</a:t>
            </a:r>
          </a:p>
        </p:txBody>
      </p:sp>
      <p:sp>
        <p:nvSpPr>
          <p:cNvPr id="135" name="Shape 135"/>
          <p:cNvSpPr txBox="1"/>
          <p:nvPr/>
        </p:nvSpPr>
        <p:spPr>
          <a:xfrm>
            <a:off y="1524000" x="1016000"/>
            <a:ext cy="5491325" cx="8204200"/>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are exercised in love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are constantly seeking the best for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His creatures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provide requirements to preserve the lives of His creatures.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establish what is indispensable for us to enjoy.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are not limiting.</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facilitate our self-realization. </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promote development of our potential.</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9" name="Shape 139"/>
        <p:cNvGrpSpPr/>
        <p:nvPr/>
      </p:nvGrpSpPr>
      <p:grpSpPr>
        <a:xfrm>
          <a:off y="0" x="0"/>
          <a:ext cy="0" cx="0"/>
          <a:chOff y="0" x="0"/>
          <a:chExt cy="0" cx="0"/>
        </a:xfrm>
      </p:grpSpPr>
      <p:sp>
        <p:nvSpPr>
          <p:cNvPr id="140" name="Shape 140"/>
          <p:cNvSpPr/>
          <p:nvPr/>
        </p:nvSpPr>
        <p:spPr>
          <a:xfrm>
            <a:off y="275150" x="0"/>
            <a:ext cy="7344825" cx="10160000"/>
          </a:xfrm>
          <a:prstGeom prst="rect">
            <a:avLst/>
          </a:prstGeom>
          <a:blipFill>
            <a:blip r:embed="rId4"/>
            <a:stretch>
              <a:fillRect/>
            </a:stretch>
          </a:blipFill>
        </p:spPr>
      </p:sp>
      <p:sp>
        <p:nvSpPr>
          <p:cNvPr id="141" name="Shape 141"/>
          <p:cNvSpPr txBox="1"/>
          <p:nvPr/>
        </p:nvSpPr>
        <p:spPr>
          <a:xfrm>
            <a:off y="507975"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God does not use His authority and power as a despot</a:t>
            </a:r>
          </a:p>
        </p:txBody>
      </p:sp>
      <p:sp>
        <p:nvSpPr>
          <p:cNvPr id="142" name="Shape 142"/>
          <p:cNvSpPr txBox="1"/>
          <p:nvPr/>
        </p:nvSpPr>
        <p:spPr>
          <a:xfrm>
            <a:off y="1903225" x="1270000"/>
            <a:ext cy="2609125" cx="7696199"/>
          </a:xfrm>
          <a:prstGeom prst="rect">
            <a:avLst/>
          </a:prstGeom>
        </p:spPr>
        <p:txBody>
          <a:bodyPr bIns="38100" rIns="38100" lIns="38100" tIns="38100" anchor="t" anchorCtr="0">
            <a:noAutofit/>
          </a:bodyPr>
          <a:lstStyle/>
          <a:p>
            <a:pPr algn="l" lvl="0" marR="0" indent="-290688" marL="381000">
              <a:lnSpc>
                <a:spcPct val="131985"/>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for self-satisfaction and </a:t>
            </a:r>
            <a:br>
              <a:rPr sz="3777" lang="en-US" i="1">
                <a:solidFill>
                  <a:srgbClr val="000000"/>
                </a:solidFill>
                <a:latin typeface="Arial"/>
                <a:ea typeface="Arial"/>
                <a:cs typeface="Arial"/>
                <a:sym typeface="Arial"/>
              </a:rPr>
            </a:br>
            <a:r>
              <a:rPr sz="3777" lang="en-US" i="1">
                <a:solidFill>
                  <a:srgbClr val="000000"/>
                </a:solidFill>
                <a:latin typeface="Arial"/>
                <a:ea typeface="Arial"/>
                <a:cs typeface="Arial"/>
                <a:sym typeface="Arial"/>
              </a:rPr>
              <a:t>self-aggrandizement</a:t>
            </a:r>
          </a:p>
          <a:p>
            <a:pPr algn="l" lvl="0" marR="0" indent="-290688" marL="381000">
              <a:lnSpc>
                <a:spcPct val="131985"/>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to display selfish power or egotistical dominion over others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6" name="Shape 146"/>
        <p:cNvGrpSpPr/>
        <p:nvPr/>
      </p:nvGrpSpPr>
      <p:grpSpPr>
        <a:xfrm>
          <a:off y="0" x="0"/>
          <a:ext cy="0" cx="0"/>
          <a:chOff y="0" x="0"/>
          <a:chExt cy="0" cx="0"/>
        </a:xfrm>
      </p:grpSpPr>
      <p:sp>
        <p:nvSpPr>
          <p:cNvPr id="147" name="Shape 147"/>
          <p:cNvSpPr/>
          <p:nvPr/>
        </p:nvSpPr>
        <p:spPr>
          <a:xfrm>
            <a:off y="275150" x="0"/>
            <a:ext cy="7344825" cx="10160000"/>
          </a:xfrm>
          <a:prstGeom prst="rect">
            <a:avLst/>
          </a:prstGeom>
          <a:blipFill>
            <a:blip r:embed="rId4"/>
            <a:stretch>
              <a:fillRect/>
            </a:stretch>
          </a:blipFill>
        </p:spPr>
      </p:sp>
      <p:sp>
        <p:nvSpPr>
          <p:cNvPr id="148" name="Shape 148"/>
          <p:cNvSpPr txBox="1"/>
          <p:nvPr/>
        </p:nvSpPr>
        <p:spPr>
          <a:xfrm>
            <a:off y="721425"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Rather, He uses His authority and power</a:t>
            </a:r>
          </a:p>
        </p:txBody>
      </p:sp>
      <p:sp>
        <p:nvSpPr>
          <p:cNvPr id="149" name="Shape 149"/>
          <p:cNvSpPr txBox="1"/>
          <p:nvPr/>
        </p:nvSpPr>
        <p:spPr>
          <a:xfrm>
            <a:off y="2222475" x="1270000"/>
            <a:ext cy="2242250"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show His love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sustain and preserve His creation</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in acts of benevolence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toward others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3" name="Shape 153"/>
        <p:cNvGrpSpPr/>
        <p:nvPr/>
      </p:nvGrpSpPr>
      <p:grpSpPr>
        <a:xfrm>
          <a:off y="0" x="0"/>
          <a:ext cy="0" cx="0"/>
          <a:chOff y="0" x="0"/>
          <a:chExt cy="0" cx="0"/>
        </a:xfrm>
      </p:grpSpPr>
      <p:sp>
        <p:nvSpPr>
          <p:cNvPr id="154" name="Shape 154"/>
          <p:cNvSpPr/>
          <p:nvPr/>
        </p:nvSpPr>
        <p:spPr>
          <a:xfrm>
            <a:off y="275150" x="0"/>
            <a:ext cy="7344825" cx="10160000"/>
          </a:xfrm>
          <a:prstGeom prst="rect">
            <a:avLst/>
          </a:prstGeom>
          <a:blipFill>
            <a:blip r:embed="rId4"/>
            <a:stretch>
              <a:fillRect/>
            </a:stretch>
          </a:blipFill>
        </p:spPr>
      </p:sp>
      <p:sp>
        <p:nvSpPr>
          <p:cNvPr id="155" name="Shape 155"/>
          <p:cNvSpPr txBox="1"/>
          <p:nvPr/>
        </p:nvSpPr>
        <p:spPr>
          <a:xfrm>
            <a:off y="762000" x="1270000"/>
            <a:ext cy="3127725"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Because God’s power is incorruptible and unique,</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Scripture does not acknowledge the existence of any other supreme power.</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9" name="Shape 159"/>
        <p:cNvGrpSpPr/>
        <p:nvPr/>
      </p:nvGrpSpPr>
      <p:grpSpPr>
        <a:xfrm>
          <a:off y="0" x="0"/>
          <a:ext cy="0" cx="0"/>
          <a:chOff y="0" x="0"/>
          <a:chExt cy="0" cx="0"/>
        </a:xfrm>
      </p:grpSpPr>
      <p:sp>
        <p:nvSpPr>
          <p:cNvPr id="160" name="Shape 160"/>
          <p:cNvSpPr/>
          <p:nvPr/>
        </p:nvSpPr>
        <p:spPr>
          <a:xfrm>
            <a:off y="275150" x="0"/>
            <a:ext cy="7344825" cx="10160000"/>
          </a:xfrm>
          <a:prstGeom prst="rect">
            <a:avLst/>
          </a:prstGeom>
          <a:blipFill>
            <a:blip r:embed="rId4"/>
            <a:stretch>
              <a:fillRect/>
            </a:stretch>
          </a:blipFill>
        </p:spPr>
      </p:sp>
      <p:sp>
        <p:nvSpPr>
          <p:cNvPr id="161" name="Shape 161"/>
          <p:cNvSpPr txBox="1"/>
          <p:nvPr/>
        </p:nvSpPr>
        <p:spPr>
          <a:xfrm>
            <a:off y="507975" x="1270000"/>
            <a:ext cy="1541974" cx="76961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000000"/>
                </a:solidFill>
                <a:latin typeface="Arial"/>
                <a:ea typeface="Arial"/>
                <a:cs typeface="Arial"/>
                <a:sym typeface="Arial"/>
              </a:rPr>
              <a:t>Other powers have enslaved humans, but Christ defeated those powers.</a:t>
            </a:r>
          </a:p>
        </p:txBody>
      </p:sp>
      <p:sp>
        <p:nvSpPr>
          <p:cNvPr id="162" name="Shape 162"/>
          <p:cNvSpPr txBox="1"/>
          <p:nvPr/>
        </p:nvSpPr>
        <p:spPr>
          <a:xfrm>
            <a:off y="2539975" x="1354650"/>
            <a:ext cy="4644650" cx="3311149"/>
          </a:xfrm>
          <a:prstGeom prst="rect">
            <a:avLst/>
          </a:prstGeom>
        </p:spPr>
        <p:txBody>
          <a:bodyPr bIns="38100" rIns="38100" lIns="38100" tIns="38100" anchor="t" anchorCtr="0">
            <a:noAutofit/>
          </a:bodyPr>
          <a:lstStyle/>
          <a:p>
            <a:pPr algn="l" marR="0" indent="0" marL="0">
              <a:lnSpc>
                <a:spcPct val="132142"/>
              </a:lnSpc>
              <a:spcBef>
                <a:spcPts val="0"/>
              </a:spcBef>
              <a:spcAft>
                <a:spcPts val="0"/>
              </a:spcAft>
              <a:buNone/>
            </a:pPr>
            <a:r>
              <a:rPr baseline="30000" sz="3111" lang="en-US">
                <a:solidFill>
                  <a:srgbClr val="000000"/>
                </a:solidFill>
                <a:latin typeface="Arial"/>
                <a:ea typeface="Arial"/>
                <a:cs typeface="Arial"/>
                <a:sym typeface="Arial"/>
              </a:rPr>
              <a:t>15</a:t>
            </a:r>
            <a:r>
              <a:rPr sz="3111" lang="en-US">
                <a:solidFill>
                  <a:srgbClr val="000000"/>
                </a:solidFill>
                <a:latin typeface="Arial"/>
                <a:ea typeface="Arial"/>
                <a:cs typeface="Arial"/>
                <a:sym typeface="Arial"/>
              </a:rPr>
              <a:t>And having disarmed the powers and authorities, he made a public spectacle of them, triumphing over them by the cross. </a:t>
            </a:r>
            <a:r>
              <a:rPr sz="2333" lang="en-US" i="1">
                <a:solidFill>
                  <a:srgbClr val="000000"/>
                </a:solidFill>
                <a:latin typeface="Arial"/>
                <a:ea typeface="Arial"/>
                <a:cs typeface="Arial"/>
                <a:sym typeface="Arial"/>
              </a:rPr>
              <a:t>Col 2:15 (NIV)</a:t>
            </a:r>
          </a:p>
        </p:txBody>
      </p:sp>
      <p:sp>
        <p:nvSpPr>
          <p:cNvPr id="163" name="Shape 163"/>
          <p:cNvSpPr txBox="1"/>
          <p:nvPr/>
        </p:nvSpPr>
        <p:spPr>
          <a:xfrm>
            <a:off y="6909150" x="7976300"/>
            <a:ext cy="245525" cx="10568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808080"/>
                </a:solidFill>
                <a:latin typeface="Arial"/>
                <a:ea typeface="Arial"/>
                <a:cs typeface="Arial"/>
                <a:sym typeface="Arial"/>
              </a:rPr>
              <a:t>© It Is Written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7" name="Shape 167"/>
        <p:cNvGrpSpPr/>
        <p:nvPr/>
      </p:nvGrpSpPr>
      <p:grpSpPr>
        <a:xfrm>
          <a:off y="0" x="0"/>
          <a:ext cy="0" cx="0"/>
          <a:chOff y="0" x="0"/>
          <a:chExt cy="0" cx="0"/>
        </a:xfrm>
      </p:grpSpPr>
      <p:sp>
        <p:nvSpPr>
          <p:cNvPr id="168" name="Shape 168"/>
          <p:cNvSpPr/>
          <p:nvPr/>
        </p:nvSpPr>
        <p:spPr>
          <a:xfrm>
            <a:off y="275150" x="0"/>
            <a:ext cy="7344825" cx="10160000"/>
          </a:xfrm>
          <a:prstGeom prst="rect">
            <a:avLst/>
          </a:prstGeom>
          <a:blipFill>
            <a:blip r:embed="rId4"/>
            <a:stretch>
              <a:fillRect/>
            </a:stretch>
          </a:blipFill>
        </p:spPr>
      </p:sp>
      <p:sp>
        <p:nvSpPr>
          <p:cNvPr id="169" name="Shape 169"/>
          <p:cNvSpPr txBox="1"/>
          <p:nvPr/>
        </p:nvSpPr>
        <p:spPr>
          <a:xfrm>
            <a:off y="1100650" x="1016000"/>
            <a:ext cy="1907099" cx="820420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Because of the goodness of God’s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authority, we should submit to Him</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in worship and service.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3" name="Shape 173"/>
        <p:cNvGrpSpPr/>
        <p:nvPr/>
      </p:nvGrpSpPr>
      <p:grpSpPr>
        <a:xfrm>
          <a:off y="0" x="0"/>
          <a:ext cy="0" cx="0"/>
          <a:chOff y="0" x="0"/>
          <a:chExt cy="0" cx="0"/>
        </a:xfrm>
      </p:grpSpPr>
      <p:sp>
        <p:nvSpPr>
          <p:cNvPr id="174" name="Shape 174"/>
          <p:cNvSpPr/>
          <p:nvPr/>
        </p:nvSpPr>
        <p:spPr>
          <a:xfrm>
            <a:off y="275150" x="0"/>
            <a:ext cy="7344825" cx="10160000"/>
          </a:xfrm>
          <a:prstGeom prst="rect">
            <a:avLst/>
          </a:prstGeom>
          <a:blipFill>
            <a:blip r:embed="rId4"/>
            <a:stretch>
              <a:fillRect/>
            </a:stretch>
          </a:blipFill>
        </p:spPr>
      </p:sp>
      <p:sp>
        <p:nvSpPr>
          <p:cNvPr id="175" name="Shape 175"/>
          <p:cNvSpPr txBox="1"/>
          <p:nvPr/>
        </p:nvSpPr>
        <p:spPr>
          <a:xfrm>
            <a:off y="762000" x="1270000"/>
            <a:ext cy="4436524" cx="7696199"/>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sz="3666" lang="en-US">
                <a:solidFill>
                  <a:srgbClr val="000000"/>
                </a:solidFill>
                <a:latin typeface="Arial"/>
                <a:ea typeface="Arial"/>
                <a:cs typeface="Arial"/>
                <a:sym typeface="Arial"/>
              </a:rPr>
              <a:t>God works for the welfare of others.</a:t>
            </a:r>
          </a:p>
          <a:p>
            <a:pPr algn="l" marR="0" indent="0" marL="0">
              <a:lnSpc>
                <a:spcPct val="107954"/>
              </a:lnSpc>
              <a:spcBef>
                <a:spcPts val="1656"/>
              </a:spcBef>
              <a:spcAft>
                <a:spcPts val="0"/>
              </a:spcAft>
              <a:buNone/>
            </a:pPr>
            <a:r>
              <a:rPr sz="3666" lang="en-US">
                <a:solidFill>
                  <a:srgbClr val="000000"/>
                </a:solidFill>
                <a:latin typeface="Arial"/>
                <a:ea typeface="Arial"/>
                <a:cs typeface="Arial"/>
                <a:sym typeface="Arial"/>
              </a:rPr>
              <a:t>His authority sets limits to chaos and anarchy.</a:t>
            </a:r>
          </a:p>
          <a:p>
            <a:pPr algn="l" marR="0" indent="0" marL="0">
              <a:lnSpc>
                <a:spcPct val="107954"/>
              </a:lnSpc>
              <a:spcBef>
                <a:spcPts val="1656"/>
              </a:spcBef>
              <a:spcAft>
                <a:spcPts val="0"/>
              </a:spcAft>
              <a:buNone/>
            </a:pPr>
            <a:r>
              <a:rPr sz="3666" lang="en-US">
                <a:solidFill>
                  <a:srgbClr val="000000"/>
                </a:solidFill>
                <a:latin typeface="Arial"/>
                <a:ea typeface="Arial"/>
                <a:cs typeface="Arial"/>
                <a:sym typeface="Arial"/>
              </a:rPr>
              <a:t>Intelligent creatures cannot enjoy life in chaos.</a:t>
            </a:r>
          </a:p>
          <a:p>
            <a:pPr algn="l" marR="0" indent="0" marL="0">
              <a:lnSpc>
                <a:spcPct val="107954"/>
              </a:lnSpc>
              <a:spcBef>
                <a:spcPts val="1656"/>
              </a:spcBef>
              <a:spcAft>
                <a:spcPts val="0"/>
              </a:spcAft>
              <a:buNone/>
            </a:pPr>
            <a:r>
              <a:rPr sz="3666" lang="en-US">
                <a:solidFill>
                  <a:srgbClr val="000000"/>
                </a:solidFill>
                <a:latin typeface="Arial"/>
                <a:ea typeface="Arial"/>
                <a:cs typeface="Arial"/>
                <a:sym typeface="Arial"/>
              </a:rPr>
              <a:t>The authority of God opposes powers that </a:t>
            </a:r>
          </a:p>
        </p:txBody>
      </p:sp>
      <p:sp>
        <p:nvSpPr>
          <p:cNvPr id="176" name="Shape 176"/>
          <p:cNvSpPr txBox="1"/>
          <p:nvPr/>
        </p:nvSpPr>
        <p:spPr>
          <a:xfrm>
            <a:off y="5249325" x="1270000"/>
            <a:ext cy="1700725"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destroy development of the potential God gave us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distort His character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 name="Shape 24"/>
        <p:cNvGrpSpPr/>
        <p:nvPr/>
      </p:nvGrpSpPr>
      <p:grpSpPr>
        <a:xfrm>
          <a:off y="0" x="0"/>
          <a:ext cy="0" cx="0"/>
          <a:chOff y="0" x="0"/>
          <a:chExt cy="0" cx="0"/>
        </a:xfrm>
      </p:grpSpPr>
      <p:sp>
        <p:nvSpPr>
          <p:cNvPr id="25" name="Shape 25"/>
          <p:cNvSpPr/>
          <p:nvPr/>
        </p:nvSpPr>
        <p:spPr>
          <a:xfrm>
            <a:off y="0" x="0"/>
            <a:ext cy="7620000" cx="10160000"/>
          </a:xfrm>
          <a:prstGeom prst="rect">
            <a:avLst/>
          </a:prstGeom>
          <a:blipFill>
            <a:blip r:embed="rId4"/>
            <a:stretch>
              <a:fillRect/>
            </a:stretch>
          </a:blipFill>
        </p:spPr>
      </p:sp>
      <p:sp>
        <p:nvSpPr>
          <p:cNvPr id="26" name="Shape 26"/>
          <p:cNvSpPr txBox="1"/>
          <p:nvPr/>
        </p:nvSpPr>
        <p:spPr>
          <a:xfrm>
            <a:off y="220475" x="356300"/>
            <a:ext cy="2591669" cx="3427574"/>
          </a:xfrm>
          <a:prstGeom prst="rect">
            <a:avLst/>
          </a:prstGeom>
        </p:spPr>
        <p:txBody>
          <a:bodyPr bIns="38100" rIns="38100" lIns="38100" tIns="38100" anchor="ctr" anchorCtr="0">
            <a:noAutofit/>
          </a:bodyPr>
          <a:lstStyle/>
          <a:p>
            <a:pPr algn="l" marR="0" indent="0" marL="0">
              <a:lnSpc>
                <a:spcPct val="178214"/>
              </a:lnSpc>
              <a:spcBef>
                <a:spcPts val="0"/>
              </a:spcBef>
              <a:spcAft>
                <a:spcPts val="0"/>
              </a:spcAft>
              <a:buNone/>
            </a:pPr>
            <a:r>
              <a:rPr sz="3888" lang="en-US">
                <a:solidFill>
                  <a:srgbClr val="FFFFFF"/>
                </a:solidFill>
                <a:latin typeface="Arial"/>
                <a:ea typeface="Arial"/>
                <a:cs typeface="Arial"/>
                <a:sym typeface="Arial"/>
              </a:rPr>
              <a:t>SESSION</a:t>
            </a:r>
            <a:r>
              <a:rPr b="1" sz="3888" lang="en-US">
                <a:solidFill>
                  <a:srgbClr val="FFFFFF"/>
                </a:solidFill>
                <a:latin typeface="Arial"/>
                <a:ea typeface="Arial"/>
                <a:cs typeface="Arial"/>
                <a:sym typeface="Arial"/>
              </a:rPr>
              <a:t> </a:t>
            </a:r>
            <a:r>
              <a:rPr b="1" sz="5777" lang="en-US" i="1">
                <a:solidFill>
                  <a:srgbClr val="FFFFFF"/>
                </a:solidFill>
                <a:latin typeface="Arial"/>
                <a:ea typeface="Arial"/>
                <a:cs typeface="Arial"/>
                <a:sym typeface="Arial"/>
              </a:rPr>
              <a:t>six</a:t>
            </a:r>
          </a:p>
        </p:txBody>
      </p:sp>
      <p:sp>
        <p:nvSpPr>
          <p:cNvPr id="27" name="Shape 27"/>
          <p:cNvSpPr txBox="1"/>
          <p:nvPr/>
        </p:nvSpPr>
        <p:spPr>
          <a:xfrm>
            <a:off y="1151800" x="4335625"/>
            <a:ext cy="3614549" cx="5374900"/>
          </a:xfrm>
          <a:prstGeom prst="rect">
            <a:avLst/>
          </a:prstGeom>
        </p:spPr>
        <p:txBody>
          <a:bodyPr bIns="38100" rIns="38100" lIns="38100" tIns="38100" anchor="t" anchorCtr="0">
            <a:noAutofit/>
          </a:bodyPr>
          <a:lstStyle/>
          <a:p>
            <a:pPr algn="l" marR="0" indent="0" marL="0">
              <a:lnSpc>
                <a:spcPct val="108000"/>
              </a:lnSpc>
              <a:spcBef>
                <a:spcPts val="0"/>
              </a:spcBef>
              <a:spcAft>
                <a:spcPts val="0"/>
              </a:spcAft>
              <a:buNone/>
            </a:pPr>
            <a:r>
              <a:rPr sz="5555" lang="en-US">
                <a:solidFill>
                  <a:srgbClr val="000000"/>
                </a:solidFill>
                <a:latin typeface="Arial"/>
                <a:ea typeface="Arial"/>
                <a:cs typeface="Arial"/>
                <a:sym typeface="Arial"/>
              </a:rPr>
              <a:t>Leaders </a:t>
            </a:r>
            <a:r>
              <a:rPr sz="5555" lang="en-US" i="1">
                <a:solidFill>
                  <a:srgbClr val="000000"/>
                </a:solidFill>
                <a:latin typeface="Arial"/>
                <a:ea typeface="Arial"/>
                <a:cs typeface="Arial"/>
                <a:sym typeface="Arial"/>
              </a:rPr>
              <a:t>and</a:t>
            </a:r>
            <a:r>
              <a:rPr sz="5555" lang="en-US">
                <a:solidFill>
                  <a:srgbClr val="000000"/>
                </a:solidFill>
                <a:latin typeface="Arial"/>
                <a:ea typeface="Arial"/>
                <a:cs typeface="Arial"/>
                <a:sym typeface="Arial"/>
              </a:rPr>
              <a:t> Ecclesiastical Authority</a:t>
            </a:r>
            <a:r>
              <a:rPr sz="6111" lang="en-US">
                <a:solidFill>
                  <a:srgbClr val="000000"/>
                </a:solidFill>
                <a:latin typeface="Arial"/>
                <a:ea typeface="Arial"/>
                <a:cs typeface="Arial"/>
                <a:sym typeface="Arial"/>
              </a:rPr>
              <a:t>:</a:t>
            </a:r>
          </a:p>
          <a:p>
            <a:pPr algn="l" marR="0" indent="0" marL="0">
              <a:lnSpc>
                <a:spcPct val="107986"/>
              </a:lnSpc>
              <a:spcBef>
                <a:spcPts val="719"/>
              </a:spcBef>
              <a:spcAft>
                <a:spcPts val="0"/>
              </a:spcAft>
              <a:buNone/>
            </a:pPr>
            <a:r>
              <a:rPr sz="4000" lang="en-US" i="1">
                <a:solidFill>
                  <a:srgbClr val="000000"/>
                </a:solidFill>
                <a:latin typeface="Arial"/>
                <a:ea typeface="Arial"/>
                <a:cs typeface="Arial"/>
                <a:sym typeface="Arial"/>
              </a:rPr>
              <a:t>Acceptance of Authority–</a:t>
            </a:r>
          </a:p>
          <a:p>
            <a:pPr algn="l" marR="0" indent="0" marL="0">
              <a:lnSpc>
                <a:spcPct val="107812"/>
              </a:lnSpc>
              <a:spcBef>
                <a:spcPts val="635"/>
              </a:spcBef>
              <a:spcAft>
                <a:spcPts val="0"/>
              </a:spcAft>
              <a:buNone/>
            </a:pPr>
            <a:r>
              <a:rPr sz="3555" lang="en-US">
                <a:solidFill>
                  <a:srgbClr val="000000"/>
                </a:solidFill>
                <a:latin typeface="Arial"/>
                <a:ea typeface="Arial"/>
                <a:cs typeface="Arial"/>
                <a:sym typeface="Arial"/>
              </a:rPr>
              <a:t>PART 1</a:t>
            </a:r>
          </a:p>
        </p:txBody>
      </p:sp>
      <p:sp>
        <p:nvSpPr>
          <p:cNvPr id="28" name="Shape 28"/>
          <p:cNvSpPr txBox="1"/>
          <p:nvPr/>
        </p:nvSpPr>
        <p:spPr>
          <a:xfrm>
            <a:off y="5808475" x="4335625"/>
            <a:ext cy="1413224" cx="50362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Based on the Presentation by </a:t>
            </a:r>
          </a:p>
          <a:p>
            <a:pPr algn="l" marR="0" indent="0" marL="0">
              <a:lnSpc>
                <a:spcPct val="120161"/>
              </a:lnSpc>
              <a:spcBef>
                <a:spcPts val="0"/>
              </a:spcBef>
              <a:spcAft>
                <a:spcPts val="0"/>
              </a:spcAft>
              <a:buNone/>
            </a:pPr>
            <a:r>
              <a:rPr b="1" sz="3444" lang="en-US" i="1">
                <a:solidFill>
                  <a:srgbClr val="64090D"/>
                </a:solidFill>
                <a:latin typeface="Arial"/>
                <a:ea typeface="Arial"/>
                <a:cs typeface="Arial"/>
                <a:sym typeface="Arial"/>
              </a:rPr>
              <a:t>Ángel Manuel Rodríguez</a:t>
            </a:r>
          </a:p>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Biblical Research Institute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0" name="Shape 180"/>
        <p:cNvGrpSpPr/>
        <p:nvPr/>
      </p:nvGrpSpPr>
      <p:grpSpPr>
        <a:xfrm>
          <a:off y="0" x="0"/>
          <a:ext cy="0" cx="0"/>
          <a:chOff y="0" x="0"/>
          <a:chExt cy="0" cx="0"/>
        </a:xfrm>
      </p:grpSpPr>
      <p:sp>
        <p:nvSpPr>
          <p:cNvPr id="181" name="Shape 181"/>
          <p:cNvSpPr/>
          <p:nvPr/>
        </p:nvSpPr>
        <p:spPr>
          <a:xfrm>
            <a:off y="275150" x="0"/>
            <a:ext cy="7344825" cx="10160000"/>
          </a:xfrm>
          <a:prstGeom prst="rect">
            <a:avLst/>
          </a:prstGeom>
          <a:blipFill>
            <a:blip r:embed="rId4"/>
            <a:stretch>
              <a:fillRect/>
            </a:stretch>
          </a:blipFill>
        </p:spPr>
      </p:sp>
      <p:sp>
        <p:nvSpPr>
          <p:cNvPr id="182" name="Shape 182"/>
          <p:cNvSpPr txBox="1"/>
          <p:nvPr/>
        </p:nvSpPr>
        <p:spPr>
          <a:xfrm>
            <a:off y="423325" x="1270000"/>
            <a:ext cy="1109824" cx="7696199"/>
          </a:xfrm>
          <a:prstGeom prst="rect">
            <a:avLst/>
          </a:prstGeom>
        </p:spPr>
        <p:txBody>
          <a:bodyPr bIns="38100" rIns="38100" lIns="38100" tIns="38100" anchor="t" anchorCtr="0">
            <a:noAutofit/>
          </a:bodyPr>
          <a:lstStyle/>
          <a:p>
            <a:pPr algn="ctr" marR="0" indent="0" marL="0">
              <a:lnSpc>
                <a:spcPct val="107720"/>
              </a:lnSpc>
              <a:spcBef>
                <a:spcPts val="0"/>
              </a:spcBef>
              <a:spcAft>
                <a:spcPts val="0"/>
              </a:spcAft>
              <a:buNone/>
            </a:pPr>
            <a:r>
              <a:rPr b="1" sz="3777" lang="en-US">
                <a:solidFill>
                  <a:srgbClr val="64090D"/>
                </a:solidFill>
                <a:latin typeface="Arial"/>
                <a:ea typeface="Arial"/>
                <a:cs typeface="Arial"/>
                <a:sym typeface="Arial"/>
              </a:rPr>
              <a:t>God’s Authority Revealed </a:t>
            </a:r>
            <a:r>
              <a:rPr sz="3777" lang="en-US" i="1">
                <a:solidFill>
                  <a:srgbClr val="64090D"/>
                </a:solidFill>
                <a:latin typeface="Arial"/>
                <a:ea typeface="Arial"/>
                <a:cs typeface="Arial"/>
                <a:sym typeface="Arial"/>
              </a:rPr>
              <a:t>in the</a:t>
            </a:r>
            <a:r>
              <a:rPr b="1" sz="3777" lang="en-US">
                <a:solidFill>
                  <a:srgbClr val="64090D"/>
                </a:solidFill>
                <a:latin typeface="Arial"/>
                <a:ea typeface="Arial"/>
                <a:cs typeface="Arial"/>
                <a:sym typeface="Arial"/>
              </a:rPr>
              <a:t> Life </a:t>
            </a:r>
            <a:r>
              <a:rPr sz="3777" lang="en-US" i="1">
                <a:solidFill>
                  <a:srgbClr val="64090D"/>
                </a:solidFill>
                <a:latin typeface="Arial"/>
                <a:ea typeface="Arial"/>
                <a:cs typeface="Arial"/>
                <a:sym typeface="Arial"/>
              </a:rPr>
              <a:t>and</a:t>
            </a:r>
            <a:r>
              <a:rPr b="1" sz="3777" lang="en-US">
                <a:solidFill>
                  <a:srgbClr val="64090D"/>
                </a:solidFill>
                <a:latin typeface="Arial"/>
                <a:ea typeface="Arial"/>
                <a:cs typeface="Arial"/>
                <a:sym typeface="Arial"/>
              </a:rPr>
              <a:t> Ministry of Jesus.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6" name="Shape 186"/>
        <p:cNvGrpSpPr/>
        <p:nvPr/>
      </p:nvGrpSpPr>
      <p:grpSpPr>
        <a:xfrm>
          <a:off y="0" x="0"/>
          <a:ext cy="0" cx="0"/>
          <a:chOff y="0" x="0"/>
          <a:chExt cy="0" cx="0"/>
        </a:xfrm>
      </p:grpSpPr>
      <p:sp>
        <p:nvSpPr>
          <p:cNvPr id="187" name="Shape 187"/>
          <p:cNvSpPr/>
          <p:nvPr/>
        </p:nvSpPr>
        <p:spPr>
          <a:xfrm>
            <a:off y="275150" x="0"/>
            <a:ext cy="7344825" cx="10160000"/>
          </a:xfrm>
          <a:prstGeom prst="rect">
            <a:avLst/>
          </a:prstGeom>
          <a:blipFill>
            <a:blip r:embed="rId4"/>
            <a:stretch>
              <a:fillRect/>
            </a:stretch>
          </a:blipFill>
        </p:spPr>
      </p:sp>
      <p:sp>
        <p:nvSpPr>
          <p:cNvPr id="188" name="Shape 188"/>
          <p:cNvSpPr txBox="1"/>
          <p:nvPr/>
        </p:nvSpPr>
        <p:spPr>
          <a:xfrm>
            <a:off y="2370650" x="1524000"/>
            <a:ext cy="4708150" cx="3039525"/>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baseline="30000" sz="2444" lang="en-US">
                <a:solidFill>
                  <a:srgbClr val="000000"/>
                </a:solidFill>
                <a:latin typeface="Arial"/>
                <a:ea typeface="Arial"/>
                <a:cs typeface="Arial"/>
                <a:sym typeface="Arial"/>
              </a:rPr>
              <a:t>26</a:t>
            </a:r>
            <a:r>
              <a:rPr sz="2444" lang="en-US">
                <a:solidFill>
                  <a:srgbClr val="000000"/>
                </a:solidFill>
                <a:latin typeface="Arial"/>
                <a:ea typeface="Arial"/>
                <a:cs typeface="Arial"/>
                <a:sym typeface="Arial"/>
              </a:rPr>
              <a:t>He replied, “You of little faith, why are you so afraid?” Then he got up and rebuked the winds and the waves, and it was completely calm.</a:t>
            </a:r>
          </a:p>
          <a:p>
            <a:pPr algn="l" marR="0" indent="0" marL="0">
              <a:lnSpc>
                <a:spcPct val="107954"/>
              </a:lnSpc>
              <a:spcBef>
                <a:spcPts val="0"/>
              </a:spcBef>
              <a:spcAft>
                <a:spcPts val="0"/>
              </a:spcAft>
              <a:buNone/>
            </a:pPr>
            <a:r>
              <a:rPr baseline="30000" sz="2444" lang="en-US">
                <a:solidFill>
                  <a:srgbClr val="000000"/>
                </a:solidFill>
                <a:latin typeface="Arial"/>
                <a:ea typeface="Arial"/>
                <a:cs typeface="Arial"/>
                <a:sym typeface="Arial"/>
              </a:rPr>
              <a:t>27</a:t>
            </a:r>
            <a:r>
              <a:rPr sz="2444" lang="en-US">
                <a:solidFill>
                  <a:srgbClr val="000000"/>
                </a:solidFill>
                <a:latin typeface="Arial"/>
                <a:ea typeface="Arial"/>
                <a:cs typeface="Arial"/>
                <a:sym typeface="Arial"/>
              </a:rPr>
              <a:t>The men were amazed and asked, “What kind of man is this? Even the winds and the waves obey him!” </a:t>
            </a:r>
          </a:p>
          <a:p>
            <a:pPr algn="l" marR="0" indent="0" marL="0">
              <a:lnSpc>
                <a:spcPct val="108333"/>
              </a:lnSpc>
              <a:spcBef>
                <a:spcPts val="0"/>
              </a:spcBef>
              <a:spcAft>
                <a:spcPts val="0"/>
              </a:spcAft>
              <a:buNone/>
            </a:pPr>
            <a:r>
              <a:rPr sz="2000" lang="en-US" i="1">
                <a:solidFill>
                  <a:srgbClr val="000000"/>
                </a:solidFill>
                <a:latin typeface="Arial"/>
                <a:ea typeface="Arial"/>
                <a:cs typeface="Arial"/>
                <a:sym typeface="Arial"/>
              </a:rPr>
              <a:t>Matt 8:26,27 (NIV)</a:t>
            </a:r>
          </a:p>
        </p:txBody>
      </p:sp>
      <p:sp>
        <p:nvSpPr>
          <p:cNvPr id="189" name="Shape 189"/>
          <p:cNvSpPr txBox="1"/>
          <p:nvPr/>
        </p:nvSpPr>
        <p:spPr>
          <a:xfrm>
            <a:off y="592650" x="1270000"/>
            <a:ext cy="12967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He had authority over the destructive power of nature.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3" name="Shape 193"/>
        <p:cNvGrpSpPr/>
        <p:nvPr/>
      </p:nvGrpSpPr>
      <p:grpSpPr>
        <a:xfrm>
          <a:off y="0" x="0"/>
          <a:ext cy="0" cx="0"/>
          <a:chOff y="0" x="0"/>
          <a:chExt cy="0" cx="0"/>
        </a:xfrm>
      </p:grpSpPr>
      <p:sp>
        <p:nvSpPr>
          <p:cNvPr id="194" name="Shape 194"/>
          <p:cNvSpPr/>
          <p:nvPr/>
        </p:nvSpPr>
        <p:spPr>
          <a:xfrm>
            <a:off y="275150" x="0"/>
            <a:ext cy="7344825" cx="10160000"/>
          </a:xfrm>
          <a:prstGeom prst="rect">
            <a:avLst/>
          </a:prstGeom>
          <a:blipFill>
            <a:blip r:embed="rId4"/>
            <a:stretch>
              <a:fillRect/>
            </a:stretch>
          </a:blipFill>
        </p:spPr>
      </p:sp>
      <p:sp>
        <p:nvSpPr>
          <p:cNvPr id="195" name="Shape 195"/>
          <p:cNvSpPr txBox="1"/>
          <p:nvPr/>
        </p:nvSpPr>
        <p:spPr>
          <a:xfrm>
            <a:off y="762000" x="3386650"/>
            <a:ext cy="1702499" cx="5579525"/>
          </a:xfrm>
          <a:prstGeom prst="rect">
            <a:avLst/>
          </a:prstGeom>
        </p:spPr>
        <p:txBody>
          <a:bodyPr bIns="38100" rIns="38100" lIns="38100" tIns="38100" anchor="t" anchorCtr="0">
            <a:noAutofit/>
          </a:bodyPr>
          <a:lstStyle/>
          <a:p>
            <a:pPr algn="r" marR="0" indent="0" marL="0">
              <a:lnSpc>
                <a:spcPct val="144062"/>
              </a:lnSpc>
              <a:spcBef>
                <a:spcPts val="0"/>
              </a:spcBef>
              <a:spcAft>
                <a:spcPts val="0"/>
              </a:spcAft>
              <a:buNone/>
            </a:pPr>
            <a:r>
              <a:rPr sz="4444" lang="en-US">
                <a:solidFill>
                  <a:srgbClr val="000000"/>
                </a:solidFill>
                <a:latin typeface="Arial"/>
                <a:ea typeface="Arial"/>
                <a:cs typeface="Arial"/>
                <a:sym typeface="Arial"/>
              </a:rPr>
              <a:t>He had power </a:t>
            </a:r>
            <a:br>
              <a:rPr sz="4444" lang="en-US">
                <a:solidFill>
                  <a:srgbClr val="000000"/>
                </a:solidFill>
                <a:latin typeface="Arial"/>
                <a:ea typeface="Arial"/>
                <a:cs typeface="Arial"/>
                <a:sym typeface="Arial"/>
              </a:rPr>
            </a:br>
            <a:r>
              <a:rPr sz="4444" lang="en-US">
                <a:solidFill>
                  <a:srgbClr val="000000"/>
                </a:solidFill>
                <a:latin typeface="Arial"/>
                <a:ea typeface="Arial"/>
                <a:cs typeface="Arial"/>
                <a:sym typeface="Arial"/>
              </a:rPr>
              <a:t>over demons.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9" name="Shape 199"/>
        <p:cNvGrpSpPr/>
        <p:nvPr/>
      </p:nvGrpSpPr>
      <p:grpSpPr>
        <a:xfrm>
          <a:off y="0" x="0"/>
          <a:ext cy="0" cx="0"/>
          <a:chOff y="0" x="0"/>
          <a:chExt cy="0" cx="0"/>
        </a:xfrm>
      </p:grpSpPr>
      <p:sp>
        <p:nvSpPr>
          <p:cNvPr id="200" name="Shape 200"/>
          <p:cNvSpPr/>
          <p:nvPr/>
        </p:nvSpPr>
        <p:spPr>
          <a:xfrm>
            <a:off y="275150" x="0"/>
            <a:ext cy="7344825" cx="10160000"/>
          </a:xfrm>
          <a:prstGeom prst="rect">
            <a:avLst/>
          </a:prstGeom>
          <a:blipFill>
            <a:blip r:embed="rId4"/>
            <a:stretch>
              <a:fillRect/>
            </a:stretch>
          </a:blipFill>
        </p:spPr>
      </p:sp>
      <p:sp>
        <p:nvSpPr>
          <p:cNvPr id="201" name="Shape 201"/>
          <p:cNvSpPr txBox="1"/>
          <p:nvPr/>
        </p:nvSpPr>
        <p:spPr>
          <a:xfrm>
            <a:off y="762000"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He had authority over sickness.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5" name="Shape 205"/>
        <p:cNvGrpSpPr/>
        <p:nvPr/>
      </p:nvGrpSpPr>
      <p:grpSpPr>
        <a:xfrm>
          <a:off y="0" x="0"/>
          <a:ext cy="0" cx="0"/>
          <a:chOff y="0" x="0"/>
          <a:chExt cy="0" cx="0"/>
        </a:xfrm>
      </p:grpSpPr>
      <p:sp>
        <p:nvSpPr>
          <p:cNvPr id="206" name="Shape 206"/>
          <p:cNvSpPr/>
          <p:nvPr/>
        </p:nvSpPr>
        <p:spPr>
          <a:xfrm>
            <a:off y="275150" x="0"/>
            <a:ext cy="7344825" cx="10160000"/>
          </a:xfrm>
          <a:prstGeom prst="rect">
            <a:avLst/>
          </a:prstGeom>
          <a:blipFill>
            <a:blip r:embed="rId4"/>
            <a:stretch>
              <a:fillRect/>
            </a:stretch>
          </a:blipFill>
        </p:spPr>
      </p:sp>
      <p:sp>
        <p:nvSpPr>
          <p:cNvPr id="207" name="Shape 207"/>
          <p:cNvSpPr txBox="1"/>
          <p:nvPr/>
        </p:nvSpPr>
        <p:spPr>
          <a:xfrm>
            <a:off y="76200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When Jesus used His authority to overcome those forces, He was</a:t>
            </a:r>
          </a:p>
        </p:txBody>
      </p:sp>
      <p:sp>
        <p:nvSpPr>
          <p:cNvPr id="208" name="Shape 208"/>
          <p:cNvSpPr txBox="1"/>
          <p:nvPr/>
        </p:nvSpPr>
        <p:spPr>
          <a:xfrm>
            <a:off y="2116650" x="1270000"/>
            <a:ext cy="3242375" cx="7696199"/>
          </a:xfrm>
          <a:prstGeom prst="rect">
            <a:avLst/>
          </a:prstGeom>
        </p:spPr>
        <p:txBody>
          <a:bodyPr bIns="38100" rIns="38100" lIns="38100" tIns="38100" anchor="t" anchorCtr="0">
            <a:noAutofit/>
          </a:bodyPr>
          <a:lstStyle/>
          <a:p>
            <a:pPr algn="l" lvl="0" marR="0" indent="-290688" marL="381000">
              <a:lnSpc>
                <a:spcPct val="131985"/>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acting in behalf of human beings</a:t>
            </a:r>
          </a:p>
          <a:p>
            <a:pPr algn="l" lvl="0" marR="0" indent="-290688" marL="381000">
              <a:lnSpc>
                <a:spcPct val="131985"/>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offering them the chance to submit to Him in freedom</a:t>
            </a:r>
          </a:p>
          <a:p>
            <a:pPr algn="l" lvl="0" marR="0" indent="-290688" marL="381000">
              <a:lnSpc>
                <a:spcPct val="131985"/>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enabling them to become what God intended them to be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2" name="Shape 212"/>
        <p:cNvGrpSpPr/>
        <p:nvPr/>
      </p:nvGrpSpPr>
      <p:grpSpPr>
        <a:xfrm>
          <a:off y="0" x="0"/>
          <a:ext cy="0" cx="0"/>
          <a:chOff y="0" x="0"/>
          <a:chExt cy="0" cx="0"/>
        </a:xfrm>
      </p:grpSpPr>
      <p:sp>
        <p:nvSpPr>
          <p:cNvPr id="213" name="Shape 213"/>
          <p:cNvSpPr/>
          <p:nvPr/>
        </p:nvSpPr>
        <p:spPr>
          <a:xfrm>
            <a:off y="275150" x="0"/>
            <a:ext cy="7344825" cx="10160000"/>
          </a:xfrm>
          <a:prstGeom prst="rect">
            <a:avLst/>
          </a:prstGeom>
          <a:blipFill>
            <a:blip r:embed="rId4"/>
            <a:stretch>
              <a:fillRect/>
            </a:stretch>
          </a:blipFill>
        </p:spPr>
      </p:sp>
      <p:sp>
        <p:nvSpPr>
          <p:cNvPr id="214" name="Shape 214"/>
          <p:cNvSpPr txBox="1"/>
          <p:nvPr/>
        </p:nvSpPr>
        <p:spPr>
          <a:xfrm>
            <a:off y="677325" x="1270000"/>
            <a:ext cy="1430849"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He was mighty and powerful </a:t>
            </a:r>
          </a:p>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in speech</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8" name="Shape 218"/>
        <p:cNvGrpSpPr/>
        <p:nvPr/>
      </p:nvGrpSpPr>
      <p:grpSpPr>
        <a:xfrm>
          <a:off y="0" x="0"/>
          <a:ext cy="0" cx="0"/>
          <a:chOff y="0" x="0"/>
          <a:chExt cy="0" cx="0"/>
        </a:xfrm>
      </p:grpSpPr>
      <p:sp>
        <p:nvSpPr>
          <p:cNvPr id="219" name="Shape 219"/>
          <p:cNvSpPr/>
          <p:nvPr/>
        </p:nvSpPr>
        <p:spPr>
          <a:xfrm>
            <a:off y="275150" x="0"/>
            <a:ext cy="7344825" cx="10160000"/>
          </a:xfrm>
          <a:prstGeom prst="rect">
            <a:avLst/>
          </a:prstGeom>
          <a:blipFill>
            <a:blip r:embed="rId4"/>
            <a:stretch>
              <a:fillRect/>
            </a:stretch>
          </a:blipFill>
        </p:spPr>
      </p:sp>
      <p:sp>
        <p:nvSpPr>
          <p:cNvPr id="220" name="Shape 220"/>
          <p:cNvSpPr txBox="1"/>
          <p:nvPr/>
        </p:nvSpPr>
        <p:spPr>
          <a:xfrm>
            <a:off y="677325" x="1270000"/>
            <a:ext cy="1430849"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and in the interpretation of </a:t>
            </a:r>
          </a:p>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the Scriptures.</a:t>
            </a:r>
          </a:p>
        </p:txBody>
      </p:sp>
      <p:sp>
        <p:nvSpPr>
          <p:cNvPr id="221" name="Shape 221"/>
          <p:cNvSpPr txBox="1"/>
          <p:nvPr/>
        </p:nvSpPr>
        <p:spPr>
          <a:xfrm>
            <a:off y="6401150" x="8145625"/>
            <a:ext cy="245525" cx="10568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000000"/>
                </a:solidFill>
                <a:latin typeface="Arial"/>
                <a:ea typeface="Arial"/>
                <a:cs typeface="Arial"/>
                <a:sym typeface="Arial"/>
              </a:rPr>
              <a:t>© It Is Written</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5" name="Shape 225"/>
        <p:cNvGrpSpPr/>
        <p:nvPr/>
      </p:nvGrpSpPr>
      <p:grpSpPr>
        <a:xfrm>
          <a:off y="0" x="0"/>
          <a:ext cy="0" cx="0"/>
          <a:chOff y="0" x="0"/>
          <a:chExt cy="0" cx="0"/>
        </a:xfrm>
      </p:grpSpPr>
      <p:sp>
        <p:nvSpPr>
          <p:cNvPr id="226" name="Shape 226"/>
          <p:cNvSpPr/>
          <p:nvPr/>
        </p:nvSpPr>
        <p:spPr>
          <a:xfrm>
            <a:off y="275150" x="0"/>
            <a:ext cy="7344825" cx="10160000"/>
          </a:xfrm>
          <a:prstGeom prst="rect">
            <a:avLst/>
          </a:prstGeom>
          <a:blipFill>
            <a:blip r:embed="rId4"/>
            <a:stretch>
              <a:fillRect/>
            </a:stretch>
          </a:blipFill>
        </p:spPr>
      </p:sp>
      <p:sp>
        <p:nvSpPr>
          <p:cNvPr id="227" name="Shape 227"/>
          <p:cNvSpPr txBox="1"/>
          <p:nvPr/>
        </p:nvSpPr>
        <p:spPr>
          <a:xfrm>
            <a:off y="677325" x="1270000"/>
            <a:ext cy="25173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By His authority, He freed humans from the darkness of ignorance of God to the wonderful light of truth.</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1" name="Shape 231"/>
        <p:cNvGrpSpPr/>
        <p:nvPr/>
      </p:nvGrpSpPr>
      <p:grpSpPr>
        <a:xfrm>
          <a:off y="0" x="0"/>
          <a:ext cy="0" cx="0"/>
          <a:chOff y="0" x="0"/>
          <a:chExt cy="0" cx="0"/>
        </a:xfrm>
      </p:grpSpPr>
      <p:sp>
        <p:nvSpPr>
          <p:cNvPr id="232" name="Shape 232"/>
          <p:cNvSpPr/>
          <p:nvPr/>
        </p:nvSpPr>
        <p:spPr>
          <a:xfrm>
            <a:off y="275150" x="0"/>
            <a:ext cy="7344825" cx="10160000"/>
          </a:xfrm>
          <a:prstGeom prst="rect">
            <a:avLst/>
          </a:prstGeom>
          <a:blipFill>
            <a:blip r:embed="rId4"/>
            <a:stretch>
              <a:fillRect/>
            </a:stretch>
          </a:blipFill>
        </p:spPr>
      </p:sp>
      <p:sp>
        <p:nvSpPr>
          <p:cNvPr id="233" name="Shape 233"/>
          <p:cNvSpPr txBox="1"/>
          <p:nvPr/>
        </p:nvSpPr>
        <p:spPr>
          <a:xfrm>
            <a:off y="762000" x="1270000"/>
            <a:ext cy="495862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In a special way, Jesus’ authority was shown in His freedom to give His life as a sacrifice for us.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“No one takes it [my life] from me, but I lay it down of my own accord. I have authority to lay it down and authority to take it up again.” (John 10:18 NIV)</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7" name="Shape 237"/>
        <p:cNvGrpSpPr/>
        <p:nvPr/>
      </p:nvGrpSpPr>
      <p:grpSpPr>
        <a:xfrm>
          <a:off y="0" x="0"/>
          <a:ext cy="0" cx="0"/>
          <a:chOff y="0" x="0"/>
          <a:chExt cy="0" cx="0"/>
        </a:xfrm>
      </p:grpSpPr>
      <p:sp>
        <p:nvSpPr>
          <p:cNvPr id="238" name="Shape 238"/>
          <p:cNvSpPr/>
          <p:nvPr/>
        </p:nvSpPr>
        <p:spPr>
          <a:xfrm>
            <a:off y="275150" x="0"/>
            <a:ext cy="7344825" cx="10160000"/>
          </a:xfrm>
          <a:prstGeom prst="rect">
            <a:avLst/>
          </a:prstGeom>
          <a:blipFill>
            <a:blip r:embed="rId4"/>
            <a:stretch>
              <a:fillRect/>
            </a:stretch>
          </a:blipFill>
        </p:spPr>
      </p:sp>
      <p:sp>
        <p:nvSpPr>
          <p:cNvPr id="239" name="Shape 239"/>
          <p:cNvSpPr txBox="1"/>
          <p:nvPr/>
        </p:nvSpPr>
        <p:spPr>
          <a:xfrm>
            <a:off y="762000" x="1270000"/>
            <a:ext cy="19070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Our understanding of the divine authority in the life of Christ helps us understand</a:t>
            </a:r>
          </a:p>
        </p:txBody>
      </p:sp>
      <p:sp>
        <p:nvSpPr>
          <p:cNvPr id="240" name="Shape 240"/>
          <p:cNvSpPr txBox="1"/>
          <p:nvPr/>
        </p:nvSpPr>
        <p:spPr>
          <a:xfrm>
            <a:off y="2753425" x="1270000"/>
            <a:ext cy="2517399" cx="7696199"/>
          </a:xfrm>
          <a:prstGeom prst="rect">
            <a:avLst/>
          </a:prstGeom>
        </p:spPr>
        <p:txBody>
          <a:bodyPr bIns="38100" rIns="38100" lIns="38100" tIns="38100" anchor="t" anchorCtr="0">
            <a:noAutofit/>
          </a:bodyPr>
          <a:lstStyle/>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the nature of ecclesiastical authority</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how that authority should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be used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 name="Shape 32"/>
        <p:cNvGrpSpPr/>
        <p:nvPr/>
      </p:nvGrpSpPr>
      <p:grpSpPr>
        <a:xfrm>
          <a:off y="0" x="0"/>
          <a:ext cy="0" cx="0"/>
          <a:chOff y="0" x="0"/>
          <a:chExt cy="0" cx="0"/>
        </a:xfrm>
      </p:grpSpPr>
      <p:sp>
        <p:nvSpPr>
          <p:cNvPr id="33" name="Shape 33"/>
          <p:cNvSpPr/>
          <p:nvPr/>
        </p:nvSpPr>
        <p:spPr>
          <a:xfrm>
            <a:off y="275150" x="0"/>
            <a:ext cy="7344825" cx="10160000"/>
          </a:xfrm>
          <a:prstGeom prst="rect">
            <a:avLst/>
          </a:prstGeom>
          <a:blipFill>
            <a:blip r:embed="rId4"/>
            <a:stretch>
              <a:fillRect/>
            </a:stretch>
          </a:blipFill>
        </p:spPr>
      </p:sp>
      <p:sp>
        <p:nvSpPr>
          <p:cNvPr id="34" name="Shape 34"/>
          <p:cNvSpPr txBox="1"/>
          <p:nvPr/>
        </p:nvSpPr>
        <p:spPr>
          <a:xfrm>
            <a:off y="1778000" x="1016000"/>
            <a:ext cy="5350224" cx="82042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64090D"/>
                </a:solidFill>
                <a:latin typeface="Arial"/>
                <a:ea typeface="Arial"/>
                <a:cs typeface="Arial"/>
                <a:sym typeface="Arial"/>
              </a:rPr>
              <a:t>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is the difference between “authority” and “power” as these apply to the church?</a:t>
            </a:r>
          </a:p>
          <a:p>
            <a:pPr algn="ctr" marR="0" indent="0" marL="0">
              <a:lnSpc>
                <a:spcPct val="119791"/>
              </a:lnSpc>
              <a:spcBef>
                <a:spcPts val="1198"/>
              </a:spcBef>
              <a:spcAft>
                <a:spcPts val="0"/>
              </a:spcAft>
              <a:buNone/>
            </a:pPr>
            <a:r>
              <a:rPr b="1" sz="2666" lang="en-US">
                <a:solidFill>
                  <a:srgbClr val="64090D"/>
                </a:solidFill>
                <a:latin typeface="Arial"/>
                <a:ea typeface="Arial"/>
                <a:cs typeface="Arial"/>
                <a:sym typeface="Arial"/>
              </a:rPr>
              <a:t>2</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Why does God have supreme authority?</a:t>
            </a:r>
          </a:p>
          <a:p>
            <a:pPr algn="ctr" marR="0" indent="0" marL="0">
              <a:lnSpc>
                <a:spcPct val="119791"/>
              </a:lnSpc>
              <a:spcBef>
                <a:spcPts val="1198"/>
              </a:spcBef>
              <a:spcAft>
                <a:spcPts val="0"/>
              </a:spcAft>
              <a:buNone/>
            </a:pPr>
            <a:r>
              <a:rPr b="1" sz="2666" lang="en-US">
                <a:solidFill>
                  <a:srgbClr val="64090D"/>
                </a:solidFill>
                <a:latin typeface="Arial"/>
                <a:ea typeface="Arial"/>
                <a:cs typeface="Arial"/>
                <a:sym typeface="Arial"/>
              </a:rPr>
              <a:t>3</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does God use His power?</a:t>
            </a:r>
          </a:p>
          <a:p>
            <a:pPr algn="ctr" marR="0" indent="0" marL="0">
              <a:lnSpc>
                <a:spcPct val="119791"/>
              </a:lnSpc>
              <a:spcBef>
                <a:spcPts val="1198"/>
              </a:spcBef>
              <a:spcAft>
                <a:spcPts val="0"/>
              </a:spcAft>
              <a:buNone/>
            </a:pPr>
            <a:r>
              <a:rPr b="1" sz="2666" lang="en-US">
                <a:solidFill>
                  <a:srgbClr val="64090D"/>
                </a:solidFill>
                <a:latin typeface="Arial"/>
                <a:ea typeface="Arial"/>
                <a:cs typeface="Arial"/>
                <a:sym typeface="Arial"/>
              </a:rPr>
              <a:t>4</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In what ways did Jesus use His power and authority?</a:t>
            </a:r>
          </a:p>
          <a:p>
            <a:pPr algn="ctr" marR="0" indent="0" marL="0">
              <a:lnSpc>
                <a:spcPct val="119791"/>
              </a:lnSpc>
              <a:spcBef>
                <a:spcPts val="1198"/>
              </a:spcBef>
              <a:spcAft>
                <a:spcPts val="0"/>
              </a:spcAft>
              <a:buNone/>
            </a:pPr>
            <a:r>
              <a:rPr b="1" sz="2666" lang="en-US">
                <a:solidFill>
                  <a:srgbClr val="64090D"/>
                </a:solidFill>
                <a:latin typeface="Arial"/>
                <a:ea typeface="Arial"/>
                <a:cs typeface="Arial"/>
                <a:sym typeface="Arial"/>
              </a:rPr>
              <a:t>5</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Where does the authority of the church come from?</a:t>
            </a:r>
          </a:p>
        </p:txBody>
      </p:sp>
      <p:sp>
        <p:nvSpPr>
          <p:cNvPr id="35" name="Shape 35"/>
          <p:cNvSpPr/>
          <p:nvPr/>
        </p:nvSpPr>
        <p:spPr>
          <a:xfrm>
            <a:off y="1936725" x="1270000"/>
            <a:ext cy="52900" cx="3683000"/>
          </a:xfrm>
          <a:prstGeom prst="rect">
            <a:avLst/>
          </a:prstGeom>
          <a:blipFill>
            <a:blip r:embed="rId5"/>
            <a:stretch>
              <a:fillRect/>
            </a:stretch>
          </a:blipFill>
        </p:spPr>
      </p:sp>
      <p:sp>
        <p:nvSpPr>
          <p:cNvPr id="36" name="Shape 36"/>
          <p:cNvSpPr/>
          <p:nvPr/>
        </p:nvSpPr>
        <p:spPr>
          <a:xfrm>
            <a:off y="1936725" x="5207000"/>
            <a:ext cy="52900" cx="3704149"/>
          </a:xfrm>
          <a:prstGeom prst="rect">
            <a:avLst/>
          </a:prstGeom>
          <a:blipFill>
            <a:blip r:embed="rId6"/>
            <a:stretch>
              <a:fillRect/>
            </a:stretch>
          </a:blipFill>
        </p:spPr>
      </p:sp>
      <p:sp>
        <p:nvSpPr>
          <p:cNvPr id="37" name="Shape 37"/>
          <p:cNvSpPr txBox="1"/>
          <p:nvPr/>
        </p:nvSpPr>
        <p:spPr>
          <a:xfrm>
            <a:off y="416275" x="1626300"/>
            <a:ext cy="1053375" cx="6983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64090D"/>
                </a:solidFill>
                <a:latin typeface="Arial"/>
                <a:ea typeface="Arial"/>
                <a:cs typeface="Arial"/>
                <a:sym typeface="Arial"/>
              </a:rPr>
              <a:t>Session 6 will address </a:t>
            </a:r>
            <a:r>
              <a:rPr sz="4000" lang="en-US" i="1">
                <a:solidFill>
                  <a:srgbClr val="64090D"/>
                </a:solidFill>
                <a:latin typeface="Arial"/>
                <a:ea typeface="Arial"/>
                <a:cs typeface="Arial"/>
                <a:sym typeface="Arial"/>
              </a:rPr>
              <a:t>the</a:t>
            </a:r>
          </a:p>
          <a:p>
            <a:pPr algn="ctr" marR="0" indent="0" marL="0">
              <a:lnSpc>
                <a:spcPct val="100000"/>
              </a:lnSpc>
              <a:spcBef>
                <a:spcPts val="0"/>
              </a:spcBef>
              <a:spcAft>
                <a:spcPts val="0"/>
              </a:spcAft>
              <a:buNone/>
            </a:pPr>
            <a:r>
              <a:rPr sz="4000" lang="en-US">
                <a:solidFill>
                  <a:srgbClr val="64090D"/>
                </a:solidFill>
                <a:latin typeface="Arial"/>
                <a:ea typeface="Arial"/>
                <a:cs typeface="Arial"/>
                <a:sym typeface="Arial"/>
              </a:rPr>
              <a:t>following questions:</a:t>
            </a:r>
          </a:p>
        </p:txBody>
      </p:sp>
      <p:sp>
        <p:nvSpPr>
          <p:cNvPr id="38" name="Shape 38"/>
          <p:cNvSpPr/>
          <p:nvPr/>
        </p:nvSpPr>
        <p:spPr>
          <a:xfrm>
            <a:off y="3376075" x="1270000"/>
            <a:ext cy="42325" cx="3683000"/>
          </a:xfrm>
          <a:prstGeom prst="rect">
            <a:avLst/>
          </a:prstGeom>
          <a:blipFill>
            <a:blip r:embed="rId7"/>
            <a:stretch>
              <a:fillRect/>
            </a:stretch>
          </a:blipFill>
        </p:spPr>
      </p:sp>
      <p:sp>
        <p:nvSpPr>
          <p:cNvPr id="39" name="Shape 39"/>
          <p:cNvSpPr/>
          <p:nvPr/>
        </p:nvSpPr>
        <p:spPr>
          <a:xfrm>
            <a:off y="3376075" x="5207000"/>
            <a:ext cy="42325" cx="3704149"/>
          </a:xfrm>
          <a:prstGeom prst="rect">
            <a:avLst/>
          </a:prstGeom>
          <a:blipFill>
            <a:blip r:embed="rId8"/>
            <a:stretch>
              <a:fillRect/>
            </a:stretch>
          </a:blipFill>
        </p:spPr>
      </p:sp>
      <p:sp>
        <p:nvSpPr>
          <p:cNvPr id="40" name="Shape 40"/>
          <p:cNvSpPr/>
          <p:nvPr/>
        </p:nvSpPr>
        <p:spPr>
          <a:xfrm>
            <a:off y="4392075" x="1270000"/>
            <a:ext cy="42325" cx="3683000"/>
          </a:xfrm>
          <a:prstGeom prst="rect">
            <a:avLst/>
          </a:prstGeom>
          <a:blipFill>
            <a:blip r:embed="rId7"/>
            <a:stretch>
              <a:fillRect/>
            </a:stretch>
          </a:blipFill>
        </p:spPr>
      </p:sp>
      <p:sp>
        <p:nvSpPr>
          <p:cNvPr id="41" name="Shape 41"/>
          <p:cNvSpPr/>
          <p:nvPr/>
        </p:nvSpPr>
        <p:spPr>
          <a:xfrm>
            <a:off y="4392075" x="5207000"/>
            <a:ext cy="42325" cx="3704149"/>
          </a:xfrm>
          <a:prstGeom prst="rect">
            <a:avLst/>
          </a:prstGeom>
          <a:blipFill>
            <a:blip r:embed="rId8"/>
            <a:stretch>
              <a:fillRect/>
            </a:stretch>
          </a:blipFill>
        </p:spPr>
      </p:sp>
      <p:sp>
        <p:nvSpPr>
          <p:cNvPr id="42" name="Shape 42"/>
          <p:cNvSpPr/>
          <p:nvPr/>
        </p:nvSpPr>
        <p:spPr>
          <a:xfrm>
            <a:off y="5408075" x="1270000"/>
            <a:ext cy="42325" cx="3683000"/>
          </a:xfrm>
          <a:prstGeom prst="rect">
            <a:avLst/>
          </a:prstGeom>
          <a:blipFill>
            <a:blip r:embed="rId7"/>
            <a:stretch>
              <a:fillRect/>
            </a:stretch>
          </a:blipFill>
        </p:spPr>
      </p:sp>
      <p:sp>
        <p:nvSpPr>
          <p:cNvPr id="43" name="Shape 43"/>
          <p:cNvSpPr/>
          <p:nvPr/>
        </p:nvSpPr>
        <p:spPr>
          <a:xfrm>
            <a:off y="5408075" x="5207000"/>
            <a:ext cy="42325" cx="3704149"/>
          </a:xfrm>
          <a:prstGeom prst="rect">
            <a:avLst/>
          </a:prstGeom>
          <a:blipFill>
            <a:blip r:embed="rId8"/>
            <a:stretch>
              <a:fillRect/>
            </a:stretch>
          </a:blipFill>
        </p:spPr>
      </p:sp>
      <p:sp>
        <p:nvSpPr>
          <p:cNvPr id="44" name="Shape 44"/>
          <p:cNvSpPr/>
          <p:nvPr/>
        </p:nvSpPr>
        <p:spPr>
          <a:xfrm>
            <a:off y="6392325" x="1270000"/>
            <a:ext cy="42325" cx="3683000"/>
          </a:xfrm>
          <a:prstGeom prst="rect">
            <a:avLst/>
          </a:prstGeom>
          <a:blipFill>
            <a:blip r:embed="rId7"/>
            <a:stretch>
              <a:fillRect/>
            </a:stretch>
          </a:blipFill>
        </p:spPr>
      </p:sp>
      <p:sp>
        <p:nvSpPr>
          <p:cNvPr id="45" name="Shape 45"/>
          <p:cNvSpPr/>
          <p:nvPr/>
        </p:nvSpPr>
        <p:spPr>
          <a:xfrm>
            <a:off y="6392325" x="5207000"/>
            <a:ext cy="42325" cx="3704149"/>
          </a:xfrm>
          <a:prstGeom prst="rect">
            <a:avLst/>
          </a:prstGeom>
          <a:blipFill>
            <a:blip r:embed="rId8"/>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4" name="Shape 244"/>
        <p:cNvGrpSpPr/>
        <p:nvPr/>
      </p:nvGrpSpPr>
      <p:grpSpPr>
        <a:xfrm>
          <a:off y="0" x="0"/>
          <a:ext cy="0" cx="0"/>
          <a:chOff y="0" x="0"/>
          <a:chExt cy="0" cx="0"/>
        </a:xfrm>
      </p:grpSpPr>
      <p:sp>
        <p:nvSpPr>
          <p:cNvPr id="245" name="Shape 245"/>
          <p:cNvSpPr/>
          <p:nvPr/>
        </p:nvSpPr>
        <p:spPr>
          <a:xfrm>
            <a:off y="275150" x="0"/>
            <a:ext cy="7344825" cx="10160000"/>
          </a:xfrm>
          <a:prstGeom prst="rect">
            <a:avLst/>
          </a:prstGeom>
          <a:blipFill>
            <a:blip r:embed="rId4"/>
            <a:stretch>
              <a:fillRect/>
            </a:stretch>
          </a:blipFill>
        </p:spPr>
      </p:sp>
      <p:sp>
        <p:nvSpPr>
          <p:cNvPr id="246" name="Shape 246"/>
          <p:cNvSpPr txBox="1"/>
          <p:nvPr/>
        </p:nvSpPr>
        <p:spPr>
          <a:xfrm>
            <a:off y="423325" x="1270000"/>
            <a:ext cy="1721900"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b="1" sz="4000" lang="en-US">
                <a:solidFill>
                  <a:srgbClr val="000000"/>
                </a:solidFill>
                <a:latin typeface="Arial"/>
                <a:ea typeface="Arial"/>
                <a:cs typeface="Arial"/>
                <a:sym typeface="Arial"/>
              </a:rPr>
              <a:t>III. Understanding </a:t>
            </a:r>
            <a:r>
              <a:rPr sz="4000" lang="en-US" i="1">
                <a:solidFill>
                  <a:srgbClr val="000000"/>
                </a:solidFill>
                <a:latin typeface="Arial"/>
                <a:ea typeface="Arial"/>
                <a:cs typeface="Arial"/>
                <a:sym typeface="Arial"/>
              </a:rPr>
              <a:t>the</a:t>
            </a:r>
            <a:r>
              <a:rPr b="1" sz="4000" lang="en-US">
                <a:solidFill>
                  <a:srgbClr val="000000"/>
                </a:solidFill>
                <a:latin typeface="Arial"/>
                <a:ea typeface="Arial"/>
                <a:cs typeface="Arial"/>
                <a:sym typeface="Arial"/>
              </a:rPr>
              <a:t> Proper Use </a:t>
            </a:r>
            <a:r>
              <a:rPr sz="4000" lang="en-US" i="1">
                <a:solidFill>
                  <a:srgbClr val="000000"/>
                </a:solidFill>
                <a:latin typeface="Arial"/>
                <a:ea typeface="Arial"/>
                <a:cs typeface="Arial"/>
                <a:sym typeface="Arial"/>
              </a:rPr>
              <a:t>and the</a:t>
            </a:r>
            <a:r>
              <a:rPr b="1" sz="4000" lang="en-US">
                <a:solidFill>
                  <a:srgbClr val="000000"/>
                </a:solidFill>
                <a:latin typeface="Arial"/>
                <a:ea typeface="Arial"/>
                <a:cs typeface="Arial"/>
                <a:sym typeface="Arial"/>
              </a:rPr>
              <a:t> Limits </a:t>
            </a:r>
            <a:r>
              <a:rPr sz="4000" lang="en-US" i="1">
                <a:solidFill>
                  <a:srgbClr val="000000"/>
                </a:solidFill>
                <a:latin typeface="Arial"/>
                <a:ea typeface="Arial"/>
                <a:cs typeface="Arial"/>
                <a:sym typeface="Arial"/>
              </a:rPr>
              <a:t>of </a:t>
            </a:r>
            <a:r>
              <a:rPr b="1" sz="4000" lang="en-US">
                <a:solidFill>
                  <a:srgbClr val="000000"/>
                </a:solidFill>
                <a:latin typeface="Arial"/>
                <a:ea typeface="Arial"/>
                <a:cs typeface="Arial"/>
                <a:sym typeface="Arial"/>
              </a:rPr>
              <a:t>Ecclesiastical Authority</a:t>
            </a:r>
          </a:p>
        </p:txBody>
      </p:sp>
      <p:sp>
        <p:nvSpPr>
          <p:cNvPr id="247" name="Shape 247"/>
          <p:cNvSpPr txBox="1"/>
          <p:nvPr/>
        </p:nvSpPr>
        <p:spPr>
          <a:xfrm>
            <a:off y="2624650" x="1016000"/>
            <a:ext cy="4704625" cx="8204200"/>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b="1" sz="3777" lang="en-US">
                <a:solidFill>
                  <a:srgbClr val="64090D"/>
                </a:solidFill>
                <a:latin typeface="Arial"/>
                <a:ea typeface="Arial"/>
                <a:cs typeface="Arial"/>
                <a:sym typeface="Arial"/>
              </a:rPr>
              <a:t>A. Ecclesiastical Authority: Sources and Nature</a:t>
            </a:r>
          </a:p>
          <a:p>
            <a:pPr algn="l" marR="0" indent="0" marL="0">
              <a:lnSpc>
                <a:spcPct val="155833"/>
              </a:lnSpc>
              <a:spcBef>
                <a:spcPts val="0"/>
              </a:spcBef>
              <a:spcAft>
                <a:spcPts val="0"/>
              </a:spcAft>
              <a:buNone/>
            </a:pPr>
            <a:r>
              <a:rPr sz="3333" lang="en-US">
                <a:solidFill>
                  <a:srgbClr val="000000"/>
                </a:solidFill>
                <a:latin typeface="Arial"/>
                <a:ea typeface="Arial"/>
                <a:cs typeface="Arial"/>
                <a:sym typeface="Arial"/>
              </a:rPr>
              <a:t>The question of ecclesiastical authority—</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its nature,</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how it is expressed,</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recognition of church authority, and</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subjection to it—</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is one of the most challenging issues the Adventist Church faces.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1" name="Shape 251"/>
        <p:cNvGrpSpPr/>
        <p:nvPr/>
      </p:nvGrpSpPr>
      <p:grpSpPr>
        <a:xfrm>
          <a:off y="0" x="0"/>
          <a:ext cy="0" cx="0"/>
          <a:chOff y="0" x="0"/>
          <a:chExt cy="0" cx="0"/>
        </a:xfrm>
      </p:grpSpPr>
      <p:sp>
        <p:nvSpPr>
          <p:cNvPr id="252" name="Shape 252"/>
          <p:cNvSpPr/>
          <p:nvPr/>
        </p:nvSpPr>
        <p:spPr>
          <a:xfrm>
            <a:off y="275150" x="0"/>
            <a:ext cy="7344825" cx="10160000"/>
          </a:xfrm>
          <a:prstGeom prst="rect">
            <a:avLst/>
          </a:prstGeom>
          <a:blipFill>
            <a:blip r:embed="rId4"/>
            <a:stretch>
              <a:fillRect/>
            </a:stretch>
          </a:blipFill>
        </p:spPr>
      </p:sp>
      <p:sp>
        <p:nvSpPr>
          <p:cNvPr id="253" name="Shape 253"/>
          <p:cNvSpPr txBox="1"/>
          <p:nvPr/>
        </p:nvSpPr>
        <p:spPr>
          <a:xfrm>
            <a:off y="3217325" x="1778000"/>
            <a:ext cy="3685099" cx="3141824"/>
          </a:xfrm>
          <a:prstGeom prst="rect">
            <a:avLst/>
          </a:prstGeom>
        </p:spPr>
        <p:txBody>
          <a:bodyPr bIns="38100" rIns="38100" lIns="38100" tIns="38100" anchor="t" anchorCtr="0">
            <a:noAutofit/>
          </a:bodyPr>
          <a:lstStyle/>
          <a:p>
            <a:pPr algn="l" marR="0" indent="0" marL="0">
              <a:lnSpc>
                <a:spcPct val="131818"/>
              </a:lnSpc>
              <a:spcBef>
                <a:spcPts val="0"/>
              </a:spcBef>
              <a:spcAft>
                <a:spcPts val="0"/>
              </a:spcAft>
              <a:buNone/>
            </a:pPr>
            <a:r>
              <a:rPr baseline="30000" sz="2444" lang="en-US">
                <a:solidFill>
                  <a:srgbClr val="000000"/>
                </a:solidFill>
                <a:latin typeface="Arial"/>
                <a:ea typeface="Arial"/>
                <a:cs typeface="Arial"/>
                <a:sym typeface="Arial"/>
              </a:rPr>
              <a:t>19</a:t>
            </a:r>
            <a:r>
              <a:rPr sz="2444" lang="en-US">
                <a:solidFill>
                  <a:srgbClr val="000000"/>
                </a:solidFill>
                <a:latin typeface="Arial"/>
                <a:ea typeface="Arial"/>
                <a:cs typeface="Arial"/>
                <a:sym typeface="Arial"/>
              </a:rPr>
              <a:t>“I will give you the keys of the kingdom of heaven; whatever you bind on earth will be bound in heaven, and whatever you loose on earth will be loosed in heaven.” </a:t>
            </a:r>
            <a:r>
              <a:rPr sz="2000" lang="en-US" i="1">
                <a:solidFill>
                  <a:srgbClr val="000000"/>
                </a:solidFill>
                <a:latin typeface="Arial"/>
                <a:ea typeface="Arial"/>
                <a:cs typeface="Arial"/>
                <a:sym typeface="Arial"/>
              </a:rPr>
              <a:t>Matt 16:19 (NIV)</a:t>
            </a:r>
          </a:p>
        </p:txBody>
      </p:sp>
      <p:sp>
        <p:nvSpPr>
          <p:cNvPr id="254" name="Shape 254"/>
          <p:cNvSpPr txBox="1"/>
          <p:nvPr/>
        </p:nvSpPr>
        <p:spPr>
          <a:xfrm>
            <a:off y="592650" x="1270000"/>
            <a:ext cy="2035874" cx="8119525"/>
          </a:xfrm>
          <a:prstGeom prst="rect">
            <a:avLst/>
          </a:prstGeom>
        </p:spPr>
        <p:txBody>
          <a:bodyPr bIns="38100" rIns="38100" lIns="38100" tIns="38100" anchor="t" anchorCtr="0">
            <a:noAutofit/>
          </a:bodyPr>
          <a:lstStyle/>
          <a:p>
            <a:pPr algn="l" marR="0" indent="0" marL="0">
              <a:lnSpc>
                <a:spcPct val="107758"/>
              </a:lnSpc>
              <a:spcBef>
                <a:spcPts val="0"/>
              </a:spcBef>
              <a:spcAft>
                <a:spcPts val="0"/>
              </a:spcAft>
              <a:buNone/>
            </a:pPr>
            <a:r>
              <a:rPr sz="3222" lang="en-US">
                <a:solidFill>
                  <a:srgbClr val="000000"/>
                </a:solidFill>
                <a:latin typeface="Arial"/>
                <a:ea typeface="Arial"/>
                <a:cs typeface="Arial"/>
                <a:sym typeface="Arial"/>
              </a:rPr>
              <a:t>Ecclesiology is grounded in</a:t>
            </a:r>
          </a:p>
          <a:p>
            <a:pPr algn="l" lvl="0" marR="0" indent="-255411" marL="381000">
              <a:lnSpc>
                <a:spcPct val="107758"/>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the concept of authority</a:t>
            </a:r>
          </a:p>
          <a:p>
            <a:pPr algn="l" lvl="0" marR="0" indent="-255411" marL="381000">
              <a:lnSpc>
                <a:spcPct val="107758"/>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its recognition in the life of the church</a:t>
            </a:r>
          </a:p>
          <a:p>
            <a:pPr algn="l" marR="0" indent="0" marL="0">
              <a:lnSpc>
                <a:spcPct val="107758"/>
              </a:lnSpc>
              <a:spcBef>
                <a:spcPts val="1156"/>
              </a:spcBef>
              <a:spcAft>
                <a:spcPts val="0"/>
              </a:spcAft>
              <a:buNone/>
            </a:pPr>
            <a:r>
              <a:rPr sz="3222" lang="en-US">
                <a:solidFill>
                  <a:srgbClr val="000000"/>
                </a:solidFill>
                <a:latin typeface="Arial"/>
                <a:ea typeface="Arial"/>
                <a:cs typeface="Arial"/>
                <a:sym typeface="Arial"/>
              </a:rPr>
              <a:t>Christ endowed His church with authority.</a:t>
            </a:r>
          </a:p>
        </p:txBody>
      </p:sp>
      <p:sp>
        <p:nvSpPr>
          <p:cNvPr id="255" name="Shape 255"/>
          <p:cNvSpPr txBox="1"/>
          <p:nvPr/>
        </p:nvSpPr>
        <p:spPr>
          <a:xfrm>
            <a:off y="6824475" x="7637625"/>
            <a:ext cy="245525" cx="10568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808080"/>
                </a:solidFill>
                <a:latin typeface="Arial"/>
                <a:ea typeface="Arial"/>
                <a:cs typeface="Arial"/>
                <a:sym typeface="Arial"/>
              </a:rPr>
              <a:t>© It Is Written</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9" name="Shape 259"/>
        <p:cNvGrpSpPr/>
        <p:nvPr/>
      </p:nvGrpSpPr>
      <p:grpSpPr>
        <a:xfrm>
          <a:off y="0" x="0"/>
          <a:ext cy="0" cx="0"/>
          <a:chOff y="0" x="0"/>
          <a:chExt cy="0" cx="0"/>
        </a:xfrm>
      </p:grpSpPr>
      <p:sp>
        <p:nvSpPr>
          <p:cNvPr id="260" name="Shape 260"/>
          <p:cNvSpPr/>
          <p:nvPr/>
        </p:nvSpPr>
        <p:spPr>
          <a:xfrm>
            <a:off y="275150" x="0"/>
            <a:ext cy="7344825" cx="10160000"/>
          </a:xfrm>
          <a:prstGeom prst="rect">
            <a:avLst/>
          </a:prstGeom>
          <a:blipFill>
            <a:blip r:embed="rId4"/>
            <a:stretch>
              <a:fillRect/>
            </a:stretch>
          </a:blipFill>
        </p:spPr>
      </p:sp>
      <p:sp>
        <p:nvSpPr>
          <p:cNvPr id="261" name="Shape 261"/>
          <p:cNvSpPr txBox="1"/>
          <p:nvPr/>
        </p:nvSpPr>
        <p:spPr>
          <a:xfrm>
            <a:off y="76200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“entrusted” dimension of ecclesiastical authority</a:t>
            </a:r>
          </a:p>
        </p:txBody>
      </p:sp>
      <p:sp>
        <p:nvSpPr>
          <p:cNvPr id="262" name="Shape 262"/>
          <p:cNvSpPr txBox="1"/>
          <p:nvPr/>
        </p:nvSpPr>
        <p:spPr>
          <a:xfrm>
            <a:off y="2201325" x="1270000"/>
            <a:ext cy="4951574"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is of major importance in the community of believers.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is directly related to the Lordship of Christ over the church.</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should not be arbitrarily restricted to a limited group of individuals.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should be a basic consideration in any discussion of the nature of ecclesiastical authority.</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6" name="Shape 266"/>
        <p:cNvGrpSpPr/>
        <p:nvPr/>
      </p:nvGrpSpPr>
      <p:grpSpPr>
        <a:xfrm>
          <a:off y="0" x="0"/>
          <a:ext cy="0" cx="0"/>
          <a:chOff y="0" x="0"/>
          <a:chExt cy="0" cx="0"/>
        </a:xfrm>
      </p:grpSpPr>
      <p:sp>
        <p:nvSpPr>
          <p:cNvPr id="267" name="Shape 267"/>
          <p:cNvSpPr/>
          <p:nvPr/>
        </p:nvSpPr>
        <p:spPr>
          <a:xfrm>
            <a:off y="275150" x="0"/>
            <a:ext cy="7344825" cx="10160000"/>
          </a:xfrm>
          <a:prstGeom prst="rect">
            <a:avLst/>
          </a:prstGeom>
          <a:blipFill>
            <a:blip r:embed="rId4"/>
            <a:stretch>
              <a:fillRect/>
            </a:stretch>
          </a:blipFill>
        </p:spPr>
      </p:sp>
      <p:sp>
        <p:nvSpPr>
          <p:cNvPr id="268" name="Shape 268"/>
          <p:cNvSpPr txBox="1"/>
          <p:nvPr/>
        </p:nvSpPr>
        <p:spPr>
          <a:xfrm>
            <a:off y="762000" x="1270000"/>
            <a:ext cy="3367599"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God’s authority cannot be separated from its embodiment in the Bible.</a:t>
            </a:r>
          </a:p>
          <a:p>
            <a:r>
              <a:t/>
            </a:r>
          </a:p>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He continues to reveal Himself through His word.</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2" name="Shape 272"/>
        <p:cNvGrpSpPr/>
        <p:nvPr/>
      </p:nvGrpSpPr>
      <p:grpSpPr>
        <a:xfrm>
          <a:off y="0" x="0"/>
          <a:ext cy="0" cx="0"/>
          <a:chOff y="0" x="0"/>
          <a:chExt cy="0" cx="0"/>
        </a:xfrm>
      </p:grpSpPr>
      <p:sp>
        <p:nvSpPr>
          <p:cNvPr id="273" name="Shape 273"/>
          <p:cNvSpPr/>
          <p:nvPr/>
        </p:nvSpPr>
        <p:spPr>
          <a:xfrm>
            <a:off y="275150" x="0"/>
            <a:ext cy="7344825" cx="10160000"/>
          </a:xfrm>
          <a:prstGeom prst="rect">
            <a:avLst/>
          </a:prstGeom>
          <a:blipFill>
            <a:blip r:embed="rId4"/>
            <a:stretch>
              <a:fillRect/>
            </a:stretch>
          </a:blipFill>
        </p:spPr>
      </p:sp>
      <p:sp>
        <p:nvSpPr>
          <p:cNvPr id="274" name="Shape 274"/>
          <p:cNvSpPr txBox="1"/>
          <p:nvPr/>
        </p:nvSpPr>
        <p:spPr>
          <a:xfrm>
            <a:off y="762000" x="1270000"/>
            <a:ext cy="495862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Bible is </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the objective record of the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authority of God</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the source to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define and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understand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ecclesiastical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authority</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8" name="Shape 278"/>
        <p:cNvGrpSpPr/>
        <p:nvPr/>
      </p:nvGrpSpPr>
      <p:grpSpPr>
        <a:xfrm>
          <a:off y="0" x="0"/>
          <a:ext cy="0" cx="0"/>
          <a:chOff y="0" x="0"/>
          <a:chExt cy="0" cx="0"/>
        </a:xfrm>
      </p:grpSpPr>
      <p:sp>
        <p:nvSpPr>
          <p:cNvPr id="279" name="Shape 279"/>
          <p:cNvSpPr/>
          <p:nvPr/>
        </p:nvSpPr>
        <p:spPr>
          <a:xfrm>
            <a:off y="275150" x="0"/>
            <a:ext cy="7344825" cx="10160000"/>
          </a:xfrm>
          <a:prstGeom prst="rect">
            <a:avLst/>
          </a:prstGeom>
          <a:blipFill>
            <a:blip r:embed="rId4"/>
            <a:stretch>
              <a:fillRect/>
            </a:stretch>
          </a:blipFill>
        </p:spPr>
      </p:sp>
      <p:sp>
        <p:nvSpPr>
          <p:cNvPr id="280" name="Shape 280"/>
          <p:cNvSpPr txBox="1"/>
          <p:nvPr/>
        </p:nvSpPr>
        <p:spPr>
          <a:xfrm>
            <a:off y="762000" x="1270000"/>
            <a:ext cy="587584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role of the Spirit is relevant for the topic of church authority.</a:t>
            </a:r>
          </a:p>
          <a:p>
            <a:pPr algn="l" marR="0" indent="0" marL="0">
              <a:lnSpc>
                <a:spcPct val="120138"/>
              </a:lnSpc>
              <a:spcBef>
                <a:spcPts val="2708"/>
              </a:spcBef>
              <a:spcAft>
                <a:spcPts val="0"/>
              </a:spcAft>
              <a:buNone/>
            </a:pPr>
            <a:r>
              <a:rPr sz="4000" lang="en-US">
                <a:solidFill>
                  <a:srgbClr val="000000"/>
                </a:solidFill>
                <a:latin typeface="Arial"/>
                <a:ea typeface="Arial"/>
                <a:cs typeface="Arial"/>
                <a:sym typeface="Arial"/>
              </a:rPr>
              <a:t>The authority of the Spirit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is revealed through the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message of Scripture.</a:t>
            </a:r>
          </a:p>
          <a:p>
            <a:pPr algn="l" marR="0" indent="0" marL="0">
              <a:lnSpc>
                <a:spcPct val="120138"/>
              </a:lnSpc>
              <a:spcBef>
                <a:spcPts val="2708"/>
              </a:spcBef>
              <a:spcAft>
                <a:spcPts val="0"/>
              </a:spcAft>
              <a:buNone/>
            </a:pPr>
            <a:r>
              <a:rPr sz="4000" lang="en-US">
                <a:solidFill>
                  <a:srgbClr val="000000"/>
                </a:solidFill>
                <a:latin typeface="Arial"/>
                <a:ea typeface="Arial"/>
                <a:cs typeface="Arial"/>
                <a:sym typeface="Arial"/>
              </a:rPr>
              <a:t>Any claim of a manifestation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of the Spirit is to be tested by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 witness of Scripture.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4" name="Shape 284"/>
        <p:cNvGrpSpPr/>
        <p:nvPr/>
      </p:nvGrpSpPr>
      <p:grpSpPr>
        <a:xfrm>
          <a:off y="0" x="0"/>
          <a:ext cy="0" cx="0"/>
          <a:chOff y="0" x="0"/>
          <a:chExt cy="0" cx="0"/>
        </a:xfrm>
      </p:grpSpPr>
      <p:sp>
        <p:nvSpPr>
          <p:cNvPr id="285" name="Shape 285"/>
          <p:cNvSpPr/>
          <p:nvPr/>
        </p:nvSpPr>
        <p:spPr>
          <a:xfrm>
            <a:off y="275150" x="0"/>
            <a:ext cy="7344825" cx="10160000"/>
          </a:xfrm>
          <a:prstGeom prst="rect">
            <a:avLst/>
          </a:prstGeom>
          <a:blipFill>
            <a:blip r:embed="rId4"/>
            <a:stretch>
              <a:fillRect/>
            </a:stretch>
          </a:blipFill>
        </p:spPr>
      </p:sp>
      <p:sp>
        <p:nvSpPr>
          <p:cNvPr id="286" name="Shape 286"/>
          <p:cNvSpPr txBox="1"/>
          <p:nvPr/>
        </p:nvSpPr>
        <p:spPr>
          <a:xfrm>
            <a:off y="762000" x="1016000"/>
            <a:ext cy="3127725" cx="8204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Spirit,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Scripture,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world community of believers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work together in the exercise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of ecclesiastical authority.</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0" name="Shape 290"/>
        <p:cNvGrpSpPr/>
        <p:nvPr/>
      </p:nvGrpSpPr>
      <p:grpSpPr>
        <a:xfrm>
          <a:off y="0" x="0"/>
          <a:ext cy="0" cx="0"/>
          <a:chOff y="0" x="0"/>
          <a:chExt cy="0" cx="0"/>
        </a:xfrm>
      </p:grpSpPr>
      <p:sp>
        <p:nvSpPr>
          <p:cNvPr id="291" name="Shape 291"/>
          <p:cNvSpPr/>
          <p:nvPr/>
        </p:nvSpPr>
        <p:spPr>
          <a:xfrm>
            <a:off y="275150" x="0"/>
            <a:ext cy="7344825" cx="10160000"/>
          </a:xfrm>
          <a:prstGeom prst="rect">
            <a:avLst/>
          </a:prstGeom>
          <a:blipFill>
            <a:blip r:embed="rId4"/>
            <a:stretch>
              <a:fillRect/>
            </a:stretch>
          </a:blipFill>
        </p:spPr>
      </p:sp>
      <p:sp>
        <p:nvSpPr>
          <p:cNvPr id="292" name="Shape 292"/>
          <p:cNvSpPr txBox="1"/>
          <p:nvPr/>
        </p:nvSpPr>
        <p:spPr>
          <a:xfrm>
            <a:off y="846650" x="1270000"/>
            <a:ext cy="5535424" cx="7696199"/>
          </a:xfrm>
          <a:prstGeom prst="rect">
            <a:avLst/>
          </a:prstGeom>
        </p:spPr>
        <p:txBody>
          <a:bodyPr bIns="38100" rIns="38100" lIns="38100" tIns="38100" anchor="t" anchorCtr="0">
            <a:noAutofit/>
          </a:bodyPr>
          <a:lstStyle/>
          <a:p>
            <a:pPr algn="l" marR="0" indent="0" marL="0">
              <a:lnSpc>
                <a:spcPct val="131985"/>
              </a:lnSpc>
              <a:spcBef>
                <a:spcPts val="0"/>
              </a:spcBef>
              <a:spcAft>
                <a:spcPts val="0"/>
              </a:spcAft>
              <a:buNone/>
            </a:pPr>
            <a:r>
              <a:rPr sz="3777" lang="en-US">
                <a:solidFill>
                  <a:srgbClr val="000000"/>
                </a:solidFill>
                <a:latin typeface="Arial"/>
                <a:ea typeface="Arial"/>
                <a:cs typeface="Arial"/>
                <a:sym typeface="Arial"/>
              </a:rPr>
              <a:t>Ellen White’s “writings are a continuing and authoritative source of truth which provide for the church comfort, guidance, instruction, and correction. They also make clear that the Bible is the standard by which all teaching and experience must be tested.” </a:t>
            </a:r>
            <a:r>
              <a:rPr sz="2333" lang="en-US">
                <a:solidFill>
                  <a:srgbClr val="000000"/>
                </a:solidFill>
                <a:latin typeface="Arial"/>
                <a:ea typeface="Arial"/>
                <a:cs typeface="Arial"/>
                <a:sym typeface="Arial"/>
              </a:rPr>
              <a:t>(</a:t>
            </a:r>
            <a:r>
              <a:rPr sz="2333" lang="en-US" i="1">
                <a:solidFill>
                  <a:srgbClr val="000000"/>
                </a:solidFill>
                <a:latin typeface="Arial"/>
                <a:ea typeface="Arial"/>
                <a:cs typeface="Arial"/>
                <a:sym typeface="Arial"/>
              </a:rPr>
              <a:t>Fundamental Beliefs of Seventh-day Adventists</a:t>
            </a:r>
            <a:r>
              <a:rPr sz="2333" lang="en-US">
                <a:solidFill>
                  <a:srgbClr val="000000"/>
                </a:solidFill>
                <a:latin typeface="Arial"/>
                <a:ea typeface="Arial"/>
                <a:cs typeface="Arial"/>
                <a:sym typeface="Arial"/>
              </a:rPr>
              <a:t>: 17)</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6" name="Shape 296"/>
        <p:cNvGrpSpPr/>
        <p:nvPr/>
      </p:nvGrpSpPr>
      <p:grpSpPr>
        <a:xfrm>
          <a:off y="0" x="0"/>
          <a:ext cy="0" cx="0"/>
          <a:chOff y="0" x="0"/>
          <a:chExt cy="0" cx="0"/>
        </a:xfrm>
      </p:grpSpPr>
      <p:sp>
        <p:nvSpPr>
          <p:cNvPr id="297" name="Shape 297"/>
          <p:cNvSpPr/>
          <p:nvPr/>
        </p:nvSpPr>
        <p:spPr>
          <a:xfrm>
            <a:off y="275150" x="0"/>
            <a:ext cy="7344825" cx="10160000"/>
          </a:xfrm>
          <a:prstGeom prst="rect">
            <a:avLst/>
          </a:prstGeom>
          <a:blipFill>
            <a:blip r:embed="rId4"/>
            <a:stretch>
              <a:fillRect/>
            </a:stretch>
          </a:blipFill>
        </p:spPr>
      </p:sp>
      <p:sp>
        <p:nvSpPr>
          <p:cNvPr id="298" name="Shape 298"/>
          <p:cNvSpPr txBox="1"/>
          <p:nvPr/>
        </p:nvSpPr>
        <p:spPr>
          <a:xfrm>
            <a:off y="975425" x="1270000"/>
            <a:ext cy="617925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While the Bible defines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ecclesiastical authority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and determines the role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of that authority,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writings of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Ellen White should be used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to help us understand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illustrate the use of that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authority in the life of the Adventist Church today.</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2" name="Shape 302"/>
        <p:cNvGrpSpPr/>
        <p:nvPr/>
      </p:nvGrpSpPr>
      <p:grpSpPr>
        <a:xfrm>
          <a:off y="0" x="0"/>
          <a:ext cy="0" cx="0"/>
          <a:chOff y="0" x="0"/>
          <a:chExt cy="0" cx="0"/>
        </a:xfrm>
      </p:grpSpPr>
      <p:sp>
        <p:nvSpPr>
          <p:cNvPr id="303" name="Shape 303"/>
          <p:cNvSpPr/>
          <p:nvPr/>
        </p:nvSpPr>
        <p:spPr>
          <a:xfrm>
            <a:off y="275150" x="0"/>
            <a:ext cy="7344825" cx="10160000"/>
          </a:xfrm>
          <a:prstGeom prst="rect">
            <a:avLst/>
          </a:prstGeom>
          <a:blipFill>
            <a:blip r:embed="rId4"/>
            <a:stretch>
              <a:fillRect/>
            </a:stretch>
          </a:blipFill>
        </p:spPr>
      </p:sp>
      <p:sp>
        <p:nvSpPr>
          <p:cNvPr id="304" name="Shape 304"/>
          <p:cNvSpPr txBox="1"/>
          <p:nvPr/>
        </p:nvSpPr>
        <p:spPr>
          <a:xfrm>
            <a:off y="2539975" x="1947325"/>
            <a:ext cy="2498000" cx="244685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aseline="30000" sz="2777" lang="en-US">
                <a:solidFill>
                  <a:srgbClr val="000000"/>
                </a:solidFill>
                <a:latin typeface="Arial"/>
                <a:ea typeface="Arial"/>
                <a:cs typeface="Arial"/>
                <a:sym typeface="Arial"/>
              </a:rPr>
              <a:t>21</a:t>
            </a:r>
            <a:r>
              <a:rPr sz="2777" lang="en-US">
                <a:solidFill>
                  <a:srgbClr val="000000"/>
                </a:solidFill>
                <a:latin typeface="Arial"/>
                <a:ea typeface="Arial"/>
                <a:cs typeface="Arial"/>
                <a:sym typeface="Arial"/>
              </a:rPr>
              <a:t>Submit to one another out of reverence for Christ.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Eph 5:21 (NIV)</a:t>
            </a:r>
          </a:p>
        </p:txBody>
      </p:sp>
      <p:sp>
        <p:nvSpPr>
          <p:cNvPr id="305" name="Shape 305"/>
          <p:cNvSpPr txBox="1"/>
          <p:nvPr/>
        </p:nvSpPr>
        <p:spPr>
          <a:xfrm>
            <a:off y="2539975" x="5418650"/>
            <a:ext cy="4602324" cx="3547525"/>
          </a:xfrm>
          <a:prstGeom prst="rect">
            <a:avLst/>
          </a:prstGeom>
        </p:spPr>
        <p:txBody>
          <a:bodyPr bIns="38100" rIns="38100" lIns="38100" tIns="38100" anchor="t" anchorCtr="0">
            <a:noAutofit/>
          </a:bodyPr>
          <a:lstStyle/>
          <a:p>
            <a:pPr algn="l" marR="0" indent="0" marL="0">
              <a:lnSpc>
                <a:spcPct val="132000"/>
              </a:lnSpc>
              <a:spcBef>
                <a:spcPts val="0"/>
              </a:spcBef>
              <a:spcAft>
                <a:spcPts val="0"/>
              </a:spcAft>
              <a:buNone/>
            </a:pPr>
            <a:r>
              <a:rPr baseline="30000" sz="2777" lang="en-US">
                <a:solidFill>
                  <a:srgbClr val="000000"/>
                </a:solidFill>
                <a:latin typeface="Arial"/>
                <a:ea typeface="Arial"/>
                <a:cs typeface="Arial"/>
                <a:sym typeface="Arial"/>
              </a:rPr>
              <a:t>17</a:t>
            </a:r>
            <a:r>
              <a:rPr sz="2777" lang="en-US">
                <a:solidFill>
                  <a:srgbClr val="000000"/>
                </a:solidFill>
                <a:latin typeface="Arial"/>
                <a:ea typeface="Arial"/>
                <a:cs typeface="Arial"/>
                <a:sym typeface="Arial"/>
              </a:rPr>
              <a:t>Obey your leaders and submit to their authority. They keep watch over you as men who must give an account. Obey them so that their work will be a joy, not a burden . . . </a:t>
            </a:r>
          </a:p>
          <a:p>
            <a:pPr algn="l" marR="0" indent="0" marL="0">
              <a:lnSpc>
                <a:spcPct val="131944"/>
              </a:lnSpc>
              <a:spcBef>
                <a:spcPts val="0"/>
              </a:spcBef>
              <a:spcAft>
                <a:spcPts val="0"/>
              </a:spcAft>
              <a:buNone/>
            </a:pPr>
            <a:r>
              <a:rPr sz="2000" lang="en-US" i="1">
                <a:solidFill>
                  <a:srgbClr val="000000"/>
                </a:solidFill>
                <a:latin typeface="Arial"/>
                <a:ea typeface="Arial"/>
                <a:cs typeface="Arial"/>
                <a:sym typeface="Arial"/>
              </a:rPr>
              <a:t>Heb 13:17 (NIV)</a:t>
            </a:r>
          </a:p>
        </p:txBody>
      </p:sp>
      <p:sp>
        <p:nvSpPr>
          <p:cNvPr id="306" name="Shape 306"/>
          <p:cNvSpPr txBox="1"/>
          <p:nvPr/>
        </p:nvSpPr>
        <p:spPr>
          <a:xfrm>
            <a:off y="592650" x="1270000"/>
            <a:ext cy="1541974" cx="76961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000000"/>
                </a:solidFill>
                <a:latin typeface="Arial"/>
                <a:ea typeface="Arial"/>
                <a:cs typeface="Arial"/>
                <a:sym typeface="Arial"/>
              </a:rPr>
              <a:t>Scripture calls church members to submit to one another and to church leaders.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9" name="Shape 49"/>
        <p:cNvGrpSpPr/>
        <p:nvPr/>
      </p:nvGrpSpPr>
      <p:grpSpPr>
        <a:xfrm>
          <a:off y="0" x="0"/>
          <a:ext cy="0" cx="0"/>
          <a:chOff y="0" x="0"/>
          <a:chExt cy="0" cx="0"/>
        </a:xfrm>
      </p:grpSpPr>
      <p:sp>
        <p:nvSpPr>
          <p:cNvPr id="50" name="Shape 50"/>
          <p:cNvSpPr/>
          <p:nvPr/>
        </p:nvSpPr>
        <p:spPr>
          <a:xfrm>
            <a:off y="275150" x="0"/>
            <a:ext cy="7344825" cx="10160000"/>
          </a:xfrm>
          <a:prstGeom prst="rect">
            <a:avLst/>
          </a:prstGeom>
          <a:blipFill>
            <a:blip r:embed="rId4"/>
            <a:stretch>
              <a:fillRect/>
            </a:stretch>
          </a:blipFill>
        </p:spPr>
      </p:sp>
      <p:sp>
        <p:nvSpPr>
          <p:cNvPr id="51" name="Shape 51"/>
          <p:cNvSpPr txBox="1"/>
          <p:nvPr/>
        </p:nvSpPr>
        <p:spPr>
          <a:xfrm>
            <a:off y="507975" x="1270000"/>
            <a:ext cy="6810725" cx="7696199"/>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64090D"/>
                </a:solidFill>
                <a:latin typeface="Arial"/>
                <a:ea typeface="Arial"/>
                <a:cs typeface="Arial"/>
                <a:sym typeface="Arial"/>
              </a:rPr>
              <a:t>6</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is implied by the “entrusted” dimension of ecclesiastical authority? </a:t>
            </a:r>
          </a:p>
          <a:p>
            <a:pPr algn="ctr" marR="0" indent="0" marL="0">
              <a:lnSpc>
                <a:spcPct val="119791"/>
              </a:lnSpc>
              <a:spcBef>
                <a:spcPts val="958"/>
              </a:spcBef>
              <a:spcAft>
                <a:spcPts val="0"/>
              </a:spcAft>
              <a:buNone/>
            </a:pPr>
            <a:r>
              <a:rPr b="1" sz="2666" lang="en-US">
                <a:solidFill>
                  <a:srgbClr val="64090D"/>
                </a:solidFill>
                <a:latin typeface="Arial"/>
                <a:ea typeface="Arial"/>
                <a:cs typeface="Arial"/>
                <a:sym typeface="Arial"/>
              </a:rPr>
              <a:t>7</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three entities cooperate in exercising ecclesiastical authority?</a:t>
            </a:r>
          </a:p>
          <a:p>
            <a:pPr algn="ctr" marR="0" indent="0" marL="0">
              <a:lnSpc>
                <a:spcPct val="119791"/>
              </a:lnSpc>
              <a:spcBef>
                <a:spcPts val="958"/>
              </a:spcBef>
              <a:spcAft>
                <a:spcPts val="0"/>
              </a:spcAft>
              <a:buNone/>
            </a:pPr>
            <a:r>
              <a:rPr b="1" sz="2666" lang="en-US">
                <a:solidFill>
                  <a:srgbClr val="64090D"/>
                </a:solidFill>
                <a:latin typeface="Arial"/>
                <a:ea typeface="Arial"/>
                <a:cs typeface="Arial"/>
                <a:sym typeface="Arial"/>
              </a:rPr>
              <a:t>8</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is the role of Ellen White regarding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church authority?</a:t>
            </a:r>
          </a:p>
          <a:p>
            <a:pPr algn="ctr" marR="0" indent="0" marL="0">
              <a:lnSpc>
                <a:spcPct val="119791"/>
              </a:lnSpc>
              <a:spcBef>
                <a:spcPts val="958"/>
              </a:spcBef>
              <a:spcAft>
                <a:spcPts val="0"/>
              </a:spcAft>
              <a:buNone/>
            </a:pPr>
            <a:r>
              <a:rPr b="1" sz="2666" lang="en-US">
                <a:solidFill>
                  <a:srgbClr val="64090D"/>
                </a:solidFill>
                <a:latin typeface="Arial"/>
                <a:ea typeface="Arial"/>
                <a:cs typeface="Arial"/>
                <a:sym typeface="Arial"/>
              </a:rPr>
              <a:t>9</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functions does ecclesiastical authority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serve in the church?</a:t>
            </a:r>
          </a:p>
          <a:p>
            <a:pPr algn="ctr" marR="0" indent="0" marL="0">
              <a:lnSpc>
                <a:spcPct val="119791"/>
              </a:lnSpc>
              <a:spcBef>
                <a:spcPts val="958"/>
              </a:spcBef>
              <a:spcAft>
                <a:spcPts val="0"/>
              </a:spcAft>
              <a:buNone/>
            </a:pPr>
            <a:r>
              <a:rPr b="1" sz="2666" lang="en-US">
                <a:solidFill>
                  <a:srgbClr val="64090D"/>
                </a:solidFill>
                <a:latin typeface="Arial"/>
                <a:ea typeface="Arial"/>
                <a:cs typeface="Arial"/>
                <a:sym typeface="Arial"/>
              </a:rPr>
              <a:t>10</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do we mean by “delegated authority”? How does it work in the Adventist Church?</a:t>
            </a:r>
          </a:p>
        </p:txBody>
      </p:sp>
      <p:sp>
        <p:nvSpPr>
          <p:cNvPr id="52" name="Shape 52"/>
          <p:cNvSpPr/>
          <p:nvPr/>
        </p:nvSpPr>
        <p:spPr>
          <a:xfrm>
            <a:off y="666750" x="1270000"/>
            <a:ext cy="42325" cx="3683000"/>
          </a:xfrm>
          <a:prstGeom prst="rect">
            <a:avLst/>
          </a:prstGeom>
          <a:blipFill>
            <a:blip r:embed="rId5"/>
            <a:stretch>
              <a:fillRect/>
            </a:stretch>
          </a:blipFill>
        </p:spPr>
      </p:sp>
      <p:sp>
        <p:nvSpPr>
          <p:cNvPr id="53" name="Shape 53"/>
          <p:cNvSpPr/>
          <p:nvPr/>
        </p:nvSpPr>
        <p:spPr>
          <a:xfrm>
            <a:off y="666750" x="5207000"/>
            <a:ext cy="42325" cx="3704149"/>
          </a:xfrm>
          <a:prstGeom prst="rect">
            <a:avLst/>
          </a:prstGeom>
          <a:blipFill>
            <a:blip r:embed="rId6"/>
            <a:stretch>
              <a:fillRect/>
            </a:stretch>
          </a:blipFill>
        </p:spPr>
      </p:sp>
      <p:sp>
        <p:nvSpPr>
          <p:cNvPr id="54" name="Shape 54"/>
          <p:cNvSpPr/>
          <p:nvPr/>
        </p:nvSpPr>
        <p:spPr>
          <a:xfrm>
            <a:off y="2031975" x="1270000"/>
            <a:ext cy="52900" cx="3683000"/>
          </a:xfrm>
          <a:prstGeom prst="rect">
            <a:avLst/>
          </a:prstGeom>
          <a:blipFill>
            <a:blip r:embed="rId7"/>
            <a:stretch>
              <a:fillRect/>
            </a:stretch>
          </a:blipFill>
        </p:spPr>
      </p:sp>
      <p:sp>
        <p:nvSpPr>
          <p:cNvPr id="55" name="Shape 55"/>
          <p:cNvSpPr/>
          <p:nvPr/>
        </p:nvSpPr>
        <p:spPr>
          <a:xfrm>
            <a:off y="2031975" x="5207000"/>
            <a:ext cy="52900" cx="3704149"/>
          </a:xfrm>
          <a:prstGeom prst="rect">
            <a:avLst/>
          </a:prstGeom>
          <a:blipFill>
            <a:blip r:embed="rId8"/>
            <a:stretch>
              <a:fillRect/>
            </a:stretch>
          </a:blipFill>
        </p:spPr>
      </p:sp>
      <p:sp>
        <p:nvSpPr>
          <p:cNvPr id="56" name="Shape 56"/>
          <p:cNvSpPr/>
          <p:nvPr/>
        </p:nvSpPr>
        <p:spPr>
          <a:xfrm>
            <a:off y="3418400" x="1270000"/>
            <a:ext cy="42325" cx="3683000"/>
          </a:xfrm>
          <a:prstGeom prst="rect">
            <a:avLst/>
          </a:prstGeom>
          <a:blipFill>
            <a:blip r:embed="rId9"/>
            <a:stretch>
              <a:fillRect/>
            </a:stretch>
          </a:blipFill>
        </p:spPr>
      </p:sp>
      <p:sp>
        <p:nvSpPr>
          <p:cNvPr id="57" name="Shape 57"/>
          <p:cNvSpPr/>
          <p:nvPr/>
        </p:nvSpPr>
        <p:spPr>
          <a:xfrm>
            <a:off y="3418400" x="5207000"/>
            <a:ext cy="42325" cx="3704149"/>
          </a:xfrm>
          <a:prstGeom prst="rect">
            <a:avLst/>
          </a:prstGeom>
          <a:blipFill>
            <a:blip r:embed="rId10"/>
            <a:stretch>
              <a:fillRect/>
            </a:stretch>
          </a:blipFill>
        </p:spPr>
      </p:sp>
      <p:sp>
        <p:nvSpPr>
          <p:cNvPr id="58" name="Shape 58"/>
          <p:cNvSpPr/>
          <p:nvPr/>
        </p:nvSpPr>
        <p:spPr>
          <a:xfrm>
            <a:off y="4804825" x="1270000"/>
            <a:ext cy="42325" cx="3683000"/>
          </a:xfrm>
          <a:prstGeom prst="rect">
            <a:avLst/>
          </a:prstGeom>
          <a:blipFill>
            <a:blip r:embed="rId9"/>
            <a:stretch>
              <a:fillRect/>
            </a:stretch>
          </a:blipFill>
        </p:spPr>
      </p:sp>
      <p:sp>
        <p:nvSpPr>
          <p:cNvPr id="59" name="Shape 59"/>
          <p:cNvSpPr/>
          <p:nvPr/>
        </p:nvSpPr>
        <p:spPr>
          <a:xfrm>
            <a:off y="4804825" x="5207000"/>
            <a:ext cy="42325" cx="3704149"/>
          </a:xfrm>
          <a:prstGeom prst="rect">
            <a:avLst/>
          </a:prstGeom>
          <a:blipFill>
            <a:blip r:embed="rId10"/>
            <a:stretch>
              <a:fillRect/>
            </a:stretch>
          </a:blipFill>
        </p:spPr>
      </p:sp>
      <p:sp>
        <p:nvSpPr>
          <p:cNvPr id="60" name="Shape 60"/>
          <p:cNvSpPr/>
          <p:nvPr/>
        </p:nvSpPr>
        <p:spPr>
          <a:xfrm>
            <a:off y="6170075" x="1270000"/>
            <a:ext cy="42325" cx="3651250"/>
          </a:xfrm>
          <a:prstGeom prst="rect">
            <a:avLst/>
          </a:prstGeom>
          <a:blipFill>
            <a:blip r:embed="rId11"/>
            <a:stretch>
              <a:fillRect/>
            </a:stretch>
          </a:blipFill>
        </p:spPr>
      </p:sp>
      <p:sp>
        <p:nvSpPr>
          <p:cNvPr id="61" name="Shape 61"/>
          <p:cNvSpPr/>
          <p:nvPr/>
        </p:nvSpPr>
        <p:spPr>
          <a:xfrm>
            <a:off y="6170075" x="5281075"/>
            <a:ext cy="42325" cx="3630075"/>
          </a:xfrm>
          <a:prstGeom prst="rect">
            <a:avLst/>
          </a:prstGeom>
          <a:blipFill>
            <a:blip r:embed="rId12"/>
            <a:stretch>
              <a:fillRect/>
            </a:stretch>
          </a:blipFill>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0" name="Shape 310"/>
        <p:cNvGrpSpPr/>
        <p:nvPr/>
      </p:nvGrpSpPr>
      <p:grpSpPr>
        <a:xfrm>
          <a:off y="0" x="0"/>
          <a:ext cy="0" cx="0"/>
          <a:chOff y="0" x="0"/>
          <a:chExt cy="0" cx="0"/>
        </a:xfrm>
      </p:grpSpPr>
      <p:sp>
        <p:nvSpPr>
          <p:cNvPr id="311" name="Shape 311"/>
          <p:cNvSpPr/>
          <p:nvPr/>
        </p:nvSpPr>
        <p:spPr>
          <a:xfrm>
            <a:off y="275150" x="0"/>
            <a:ext cy="7344825" cx="10160000"/>
          </a:xfrm>
          <a:prstGeom prst="rect">
            <a:avLst/>
          </a:prstGeom>
          <a:blipFill>
            <a:blip r:embed="rId4"/>
            <a:stretch>
              <a:fillRect/>
            </a:stretch>
          </a:blipFill>
        </p:spPr>
      </p:sp>
      <p:sp>
        <p:nvSpPr>
          <p:cNvPr id="312" name="Shape 312"/>
          <p:cNvSpPr txBox="1"/>
          <p:nvPr/>
        </p:nvSpPr>
        <p:spPr>
          <a:xfrm>
            <a:off y="59265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When we obediently submit to others, we recognize</a:t>
            </a:r>
          </a:p>
        </p:txBody>
      </p:sp>
      <p:sp>
        <p:nvSpPr>
          <p:cNvPr id="313" name="Shape 313"/>
          <p:cNvSpPr txBox="1"/>
          <p:nvPr/>
        </p:nvSpPr>
        <p:spPr>
          <a:xfrm>
            <a:off y="1862650" x="1270000"/>
            <a:ext cy="5491325"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Christ as our Lord</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that He is Lord over the church</a:t>
            </a:r>
            <a:r>
              <a:rPr sz="3555" lang="en-US">
                <a:solidFill>
                  <a:srgbClr val="000000"/>
                </a:solidFill>
                <a:latin typeface="Arial"/>
                <a:ea typeface="Arial"/>
                <a:cs typeface="Arial"/>
                <a:sym typeface="Arial"/>
              </a:rPr>
              <a:t> </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Ecclesiastical authority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is dependent on the authority of Christ within the church.</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defines and determines the church’s message and mission.</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preserves the church in the midst of its conflict against opposing forces.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7" name="Shape 317"/>
        <p:cNvGrpSpPr/>
        <p:nvPr/>
      </p:nvGrpSpPr>
      <p:grpSpPr>
        <a:xfrm>
          <a:off y="0" x="0"/>
          <a:ext cy="0" cx="0"/>
          <a:chOff y="0" x="0"/>
          <a:chExt cy="0" cx="0"/>
        </a:xfrm>
      </p:grpSpPr>
      <p:sp>
        <p:nvSpPr>
          <p:cNvPr id="318" name="Shape 318"/>
          <p:cNvSpPr/>
          <p:nvPr/>
        </p:nvSpPr>
        <p:spPr>
          <a:xfrm>
            <a:off y="275150" x="0"/>
            <a:ext cy="7344825" cx="10160000"/>
          </a:xfrm>
          <a:prstGeom prst="rect">
            <a:avLst/>
          </a:prstGeom>
          <a:blipFill>
            <a:blip r:embed="rId4"/>
            <a:stretch>
              <a:fillRect/>
            </a:stretch>
          </a:blipFill>
        </p:spPr>
      </p:sp>
      <p:sp>
        <p:nvSpPr>
          <p:cNvPr id="319" name="Shape 319"/>
          <p:cNvSpPr txBox="1"/>
          <p:nvPr/>
        </p:nvSpPr>
        <p:spPr>
          <a:xfrm>
            <a:off y="592650" x="1270000"/>
            <a:ext cy="671194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4090D"/>
                </a:solidFill>
                <a:latin typeface="Arial"/>
                <a:ea typeface="Arial"/>
                <a:cs typeface="Arial"/>
                <a:sym typeface="Arial"/>
              </a:rPr>
              <a:t>B. Ecclesiastical Authority: Organization and Leadership</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Church authority is the freedom</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granted by Christ to the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church to work with Him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in fulfilling </a:t>
            </a:r>
            <a:r>
              <a:rPr sz="3555" lang="en-US" i="1">
                <a:solidFill>
                  <a:srgbClr val="000000"/>
                </a:solidFill>
                <a:latin typeface="Arial"/>
                <a:ea typeface="Arial"/>
                <a:cs typeface="Arial"/>
                <a:sym typeface="Arial"/>
              </a:rPr>
              <a:t>His</a:t>
            </a:r>
            <a:r>
              <a:rPr sz="3555" lang="en-US">
                <a:solidFill>
                  <a:srgbClr val="000000"/>
                </a:solidFill>
                <a:latin typeface="Arial"/>
                <a:ea typeface="Arial"/>
                <a:cs typeface="Arial"/>
                <a:sym typeface="Arial"/>
              </a:rPr>
              <a:t> mission.</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Organization is indispensable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for the church to effectively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use the authority the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Lord entrusted to it.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3" name="Shape 323"/>
        <p:cNvGrpSpPr/>
        <p:nvPr/>
      </p:nvGrpSpPr>
      <p:grpSpPr>
        <a:xfrm>
          <a:off y="0" x="0"/>
          <a:ext cy="0" cx="0"/>
          <a:chOff y="0" x="0"/>
          <a:chExt cy="0" cx="0"/>
        </a:xfrm>
      </p:grpSpPr>
      <p:sp>
        <p:nvSpPr>
          <p:cNvPr id="324" name="Shape 324"/>
          <p:cNvSpPr/>
          <p:nvPr/>
        </p:nvSpPr>
        <p:spPr>
          <a:xfrm>
            <a:off y="275150" x="0"/>
            <a:ext cy="7344825" cx="10160000"/>
          </a:xfrm>
          <a:prstGeom prst="rect">
            <a:avLst/>
          </a:prstGeom>
          <a:blipFill>
            <a:blip r:embed="rId4"/>
            <a:stretch>
              <a:fillRect/>
            </a:stretch>
          </a:blipFill>
        </p:spPr>
      </p:sp>
      <p:sp>
        <p:nvSpPr>
          <p:cNvPr id="325" name="Shape 325"/>
          <p:cNvSpPr txBox="1"/>
          <p:nvPr/>
        </p:nvSpPr>
        <p:spPr>
          <a:xfrm>
            <a:off y="507975" x="1270000"/>
            <a:ext cy="1721900"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Spiritual gifts help organize the church to build it up and enable it to fulfill its mission.</a:t>
            </a:r>
          </a:p>
        </p:txBody>
      </p:sp>
      <p:sp>
        <p:nvSpPr>
          <p:cNvPr id="326" name="Shape 326"/>
          <p:cNvSpPr txBox="1"/>
          <p:nvPr/>
        </p:nvSpPr>
        <p:spPr>
          <a:xfrm>
            <a:off y="2709325" x="1608650"/>
            <a:ext cy="4170174" cx="3293524"/>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11</a:t>
            </a:r>
            <a:r>
              <a:rPr sz="2444" lang="en-US">
                <a:solidFill>
                  <a:srgbClr val="000000"/>
                </a:solidFill>
                <a:latin typeface="Arial"/>
                <a:ea typeface="Arial"/>
                <a:cs typeface="Arial"/>
                <a:sym typeface="Arial"/>
              </a:rPr>
              <a:t>It was he who gave some to be apostles, some to be prophets, some to be evangelists, and some to be pastors and teachers, </a:t>
            </a:r>
            <a:r>
              <a:rPr baseline="30000" sz="2444" lang="en-US">
                <a:solidFill>
                  <a:srgbClr val="000000"/>
                </a:solidFill>
                <a:latin typeface="Arial"/>
                <a:ea typeface="Arial"/>
                <a:cs typeface="Arial"/>
                <a:sym typeface="Arial"/>
              </a:rPr>
              <a:t>12</a:t>
            </a:r>
            <a:r>
              <a:rPr sz="2444" lang="en-US">
                <a:solidFill>
                  <a:srgbClr val="000000"/>
                </a:solidFill>
                <a:latin typeface="Arial"/>
                <a:ea typeface="Arial"/>
                <a:cs typeface="Arial"/>
                <a:sym typeface="Arial"/>
              </a:rPr>
              <a:t>to prepare God’s people for works of service, so that the body of Christ may be built up</a:t>
            </a:r>
          </a:p>
        </p:txBody>
      </p:sp>
      <p:sp>
        <p:nvSpPr>
          <p:cNvPr id="327" name="Shape 327"/>
          <p:cNvSpPr txBox="1"/>
          <p:nvPr/>
        </p:nvSpPr>
        <p:spPr>
          <a:xfrm>
            <a:off y="2709325" x="5588000"/>
            <a:ext cy="3358775" cx="3124199"/>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13</a:t>
            </a:r>
            <a:r>
              <a:rPr sz="2444" lang="en-US">
                <a:solidFill>
                  <a:srgbClr val="000000"/>
                </a:solidFill>
                <a:latin typeface="Arial"/>
                <a:ea typeface="Arial"/>
                <a:cs typeface="Arial"/>
                <a:sym typeface="Arial"/>
              </a:rPr>
              <a:t>until we all reach unity in the faith and in the knowledge of the Son of God and become mature, attaining to the whole measure of the fullness of Christ.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Eph 4:11-13 (NIV)</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1" name="Shape 331"/>
        <p:cNvGrpSpPr/>
        <p:nvPr/>
      </p:nvGrpSpPr>
      <p:grpSpPr>
        <a:xfrm>
          <a:off y="0" x="0"/>
          <a:ext cy="0" cx="0"/>
          <a:chOff y="0" x="0"/>
          <a:chExt cy="0" cx="0"/>
        </a:xfrm>
      </p:grpSpPr>
      <p:sp>
        <p:nvSpPr>
          <p:cNvPr id="332" name="Shape 332"/>
          <p:cNvSpPr/>
          <p:nvPr/>
        </p:nvSpPr>
        <p:spPr>
          <a:xfrm>
            <a:off y="275150" x="0"/>
            <a:ext cy="7344825" cx="10160000"/>
          </a:xfrm>
          <a:prstGeom prst="rect">
            <a:avLst/>
          </a:prstGeom>
          <a:blipFill>
            <a:blip r:embed="rId4"/>
            <a:stretch>
              <a:fillRect/>
            </a:stretch>
          </a:blipFill>
        </p:spPr>
      </p:sp>
      <p:sp>
        <p:nvSpPr>
          <p:cNvPr id="333" name="Shape 333"/>
          <p:cNvSpPr txBox="1"/>
          <p:nvPr/>
        </p:nvSpPr>
        <p:spPr>
          <a:xfrm>
            <a:off y="677325" x="1270000"/>
            <a:ext cy="6477350"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Members exercise church authority through delegates. </a:t>
            </a:r>
          </a:p>
          <a:p>
            <a:pPr algn="ctr" marR="0" indent="0" marL="0">
              <a:lnSpc>
                <a:spcPct val="107986"/>
              </a:lnSpc>
              <a:spcBef>
                <a:spcPts val="1802"/>
              </a:spcBef>
              <a:spcAft>
                <a:spcPts val="0"/>
              </a:spcAft>
              <a:buNone/>
            </a:pPr>
            <a:r>
              <a:rPr sz="4000" lang="en-US">
                <a:solidFill>
                  <a:srgbClr val="000000"/>
                </a:solidFill>
                <a:latin typeface="Arial"/>
                <a:ea typeface="Arial"/>
                <a:cs typeface="Arial"/>
                <a:sym typeface="Arial"/>
              </a:rPr>
              <a:t>Delegates gather to make decisions on behalf of the whole church.</a:t>
            </a:r>
          </a:p>
          <a:p>
            <a:pPr algn="ctr" marR="0" indent="0" marL="0">
              <a:lnSpc>
                <a:spcPct val="107986"/>
              </a:lnSpc>
              <a:spcBef>
                <a:spcPts val="1802"/>
              </a:spcBef>
              <a:spcAft>
                <a:spcPts val="0"/>
              </a:spcAft>
              <a:buNone/>
            </a:pPr>
            <a:r>
              <a:rPr sz="4000" lang="en-US">
                <a:solidFill>
                  <a:srgbClr val="000000"/>
                </a:solidFill>
                <a:latin typeface="Arial"/>
                <a:ea typeface="Arial"/>
                <a:cs typeface="Arial"/>
                <a:sym typeface="Arial"/>
              </a:rPr>
              <a:t>The Bible set the pattern for delegated authority in the early church in Acts 15.</a:t>
            </a:r>
          </a:p>
          <a:p>
            <a:pPr algn="ctr" marR="0" indent="0" marL="0">
              <a:lnSpc>
                <a:spcPct val="107986"/>
              </a:lnSpc>
              <a:spcBef>
                <a:spcPts val="1802"/>
              </a:spcBef>
              <a:spcAft>
                <a:spcPts val="0"/>
              </a:spcAft>
              <a:buNone/>
            </a:pPr>
            <a:r>
              <a:rPr sz="4000" lang="en-US">
                <a:solidFill>
                  <a:srgbClr val="000000"/>
                </a:solidFill>
                <a:latin typeface="Arial"/>
                <a:ea typeface="Arial"/>
                <a:cs typeface="Arial"/>
                <a:sym typeface="Arial"/>
              </a:rPr>
              <a:t>These delegates are the appointed leaders of the church.</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7" name="Shape 337"/>
        <p:cNvGrpSpPr/>
        <p:nvPr/>
      </p:nvGrpSpPr>
      <p:grpSpPr>
        <a:xfrm>
          <a:off y="0" x="0"/>
          <a:ext cy="0" cx="0"/>
          <a:chOff y="0" x="0"/>
          <a:chExt cy="0" cx="0"/>
        </a:xfrm>
      </p:grpSpPr>
      <p:sp>
        <p:nvSpPr>
          <p:cNvPr id="338" name="Shape 338"/>
          <p:cNvSpPr/>
          <p:nvPr/>
        </p:nvSpPr>
        <p:spPr>
          <a:xfrm>
            <a:off y="275150" x="0"/>
            <a:ext cy="7344825" cx="10160000"/>
          </a:xfrm>
          <a:prstGeom prst="rect">
            <a:avLst/>
          </a:prstGeom>
          <a:blipFill>
            <a:blip r:embed="rId4"/>
            <a:stretch>
              <a:fillRect/>
            </a:stretch>
          </a:blipFill>
        </p:spPr>
      </p:sp>
      <p:sp>
        <p:nvSpPr>
          <p:cNvPr id="339" name="Shape 339"/>
          <p:cNvSpPr/>
          <p:nvPr/>
        </p:nvSpPr>
        <p:spPr>
          <a:xfrm>
            <a:off y="3079750" x="5154075"/>
            <a:ext cy="4540224" cx="5005899"/>
          </a:xfrm>
          <a:prstGeom prst="rect">
            <a:avLst/>
          </a:prstGeom>
          <a:blipFill>
            <a:blip r:embed="rId5"/>
            <a:stretch>
              <a:fillRect/>
            </a:stretch>
          </a:blipFill>
        </p:spPr>
      </p:sp>
      <p:sp>
        <p:nvSpPr>
          <p:cNvPr id="340" name="Shape 340"/>
          <p:cNvSpPr txBox="1"/>
          <p:nvPr/>
        </p:nvSpPr>
        <p:spPr>
          <a:xfrm>
            <a:off y="592650" x="1270000"/>
            <a:ext cy="2448625" cx="7696199"/>
          </a:xfrm>
          <a:prstGeom prst="rect">
            <a:avLst/>
          </a:prstGeom>
        </p:spPr>
        <p:txBody>
          <a:bodyPr bIns="38100" rIns="38100" lIns="38100" tIns="38100" anchor="t" anchorCtr="0">
            <a:noAutofit/>
          </a:bodyPr>
          <a:lstStyle/>
          <a:p>
            <a:pPr algn="ctr" marR="0" indent="0" marL="0">
              <a:lnSpc>
                <a:spcPct val="108035"/>
              </a:lnSpc>
              <a:spcBef>
                <a:spcPts val="0"/>
              </a:spcBef>
              <a:spcAft>
                <a:spcPts val="0"/>
              </a:spcAft>
              <a:buNone/>
            </a:pPr>
            <a:r>
              <a:rPr sz="3111" lang="en-US">
                <a:solidFill>
                  <a:srgbClr val="000000"/>
                </a:solidFill>
                <a:latin typeface="Arial"/>
                <a:ea typeface="Arial"/>
                <a:cs typeface="Arial"/>
                <a:sym typeface="Arial"/>
              </a:rPr>
              <a:t>Appointed leaders should use their delegated authority to help the church to realize its mission.</a:t>
            </a:r>
          </a:p>
          <a:p>
            <a:pPr algn="ctr" marR="0" indent="0" marL="0">
              <a:lnSpc>
                <a:spcPct val="108035"/>
              </a:lnSpc>
              <a:spcBef>
                <a:spcPts val="1406"/>
              </a:spcBef>
              <a:spcAft>
                <a:spcPts val="0"/>
              </a:spcAft>
              <a:buNone/>
            </a:pPr>
            <a:r>
              <a:rPr sz="3111" lang="en-US">
                <a:solidFill>
                  <a:srgbClr val="000000"/>
                </a:solidFill>
                <a:latin typeface="Arial"/>
                <a:ea typeface="Arial"/>
                <a:cs typeface="Arial"/>
                <a:sym typeface="Arial"/>
              </a:rPr>
              <a:t>The community of believers delegates authority, but does not surrender it.</a:t>
            </a:r>
          </a:p>
        </p:txBody>
      </p:sp>
      <p:sp>
        <p:nvSpPr>
          <p:cNvPr id="341" name="Shape 341"/>
          <p:cNvSpPr/>
          <p:nvPr/>
        </p:nvSpPr>
        <p:spPr>
          <a:xfrm>
            <a:off y="3079750" x="0"/>
            <a:ext cy="4540224" cx="4931824"/>
          </a:xfrm>
          <a:prstGeom prst="rect">
            <a:avLst/>
          </a:prstGeom>
          <a:blipFill>
            <a:blip r:embed="rId6"/>
            <a:stretch>
              <a:fillRect/>
            </a:stretch>
          </a:blipFill>
        </p:spPr>
      </p:sp>
      <p:sp>
        <p:nvSpPr>
          <p:cNvPr id="342" name="Shape 342"/>
          <p:cNvSpPr/>
          <p:nvPr/>
        </p:nvSpPr>
        <p:spPr>
          <a:xfrm>
            <a:off y="4042825" x="3884075"/>
            <a:ext cy="1481650" cx="2307149"/>
          </a:xfrm>
          <a:prstGeom prst="rect">
            <a:avLst/>
          </a:prstGeom>
          <a:blipFill>
            <a:blip r:embed="rId7"/>
            <a:stretch>
              <a:fillRect/>
            </a:stretch>
          </a:blipFill>
        </p:spPr>
      </p:sp>
      <p:sp>
        <p:nvSpPr>
          <p:cNvPr id="343" name="Shape 343"/>
          <p:cNvSpPr txBox="1"/>
          <p:nvPr/>
        </p:nvSpPr>
        <p:spPr>
          <a:xfrm>
            <a:off y="4452050" x="4002250"/>
            <a:ext cy="931924" cx="1889474"/>
          </a:xfrm>
          <a:prstGeom prst="rect">
            <a:avLst/>
          </a:prstGeom>
        </p:spPr>
        <p:txBody>
          <a:bodyPr bIns="38100" rIns="38100" lIns="38100" tIns="38100" anchor="ctr" anchorCtr="0">
            <a:noAutofit/>
          </a:bodyPr>
          <a:lstStyle/>
          <a:p>
            <a:pPr algn="ctr" marR="0" indent="0" marL="0">
              <a:lnSpc>
                <a:spcPct val="119886"/>
              </a:lnSpc>
              <a:spcBef>
                <a:spcPts val="0"/>
              </a:spcBef>
              <a:spcAft>
                <a:spcPts val="0"/>
              </a:spcAft>
              <a:buNone/>
            </a:pPr>
            <a:r>
              <a:rPr b="1" sz="2444" lang="en-US">
                <a:solidFill>
                  <a:srgbClr val="FFFFFF"/>
                </a:solidFill>
                <a:latin typeface="Arial"/>
                <a:ea typeface="Arial"/>
                <a:cs typeface="Arial"/>
                <a:sym typeface="Arial"/>
              </a:rPr>
              <a:t>delegated</a:t>
            </a:r>
          </a:p>
          <a:p>
            <a:pPr algn="ctr" marR="0" indent="0" marL="0">
              <a:lnSpc>
                <a:spcPct val="119886"/>
              </a:lnSpc>
              <a:spcBef>
                <a:spcPts val="0"/>
              </a:spcBef>
              <a:spcAft>
                <a:spcPts val="0"/>
              </a:spcAft>
              <a:buNone/>
            </a:pPr>
            <a:r>
              <a:rPr b="1" sz="2444" lang="en-US">
                <a:solidFill>
                  <a:srgbClr val="FFFFFF"/>
                </a:solidFill>
                <a:latin typeface="Arial"/>
                <a:ea typeface="Arial"/>
                <a:cs typeface="Arial"/>
                <a:sym typeface="Arial"/>
              </a:rPr>
              <a:t>authority</a:t>
            </a:r>
          </a:p>
        </p:txBody>
      </p:sp>
      <p:sp>
        <p:nvSpPr>
          <p:cNvPr id="344" name="Shape 344"/>
          <p:cNvSpPr txBox="1"/>
          <p:nvPr/>
        </p:nvSpPr>
        <p:spPr>
          <a:xfrm>
            <a:off y="6434650" x="1270000"/>
            <a:ext cy="1025150" cx="7696199"/>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The world church may withdraw this delegated authority.</a:t>
            </a:r>
          </a:p>
        </p:txBody>
      </p:sp>
      <p:sp>
        <p:nvSpPr>
          <p:cNvPr id="345" name="Shape 345"/>
          <p:cNvSpPr txBox="1"/>
          <p:nvPr/>
        </p:nvSpPr>
        <p:spPr>
          <a:xfrm>
            <a:off y="5554475" x="6621625"/>
            <a:ext cy="686499" cx="20728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Appointed Church Leaders</a:t>
            </a:r>
          </a:p>
        </p:txBody>
      </p:sp>
      <p:sp>
        <p:nvSpPr>
          <p:cNvPr id="346" name="Shape 346"/>
          <p:cNvSpPr txBox="1"/>
          <p:nvPr/>
        </p:nvSpPr>
        <p:spPr>
          <a:xfrm>
            <a:off y="5864925" x="1541625"/>
            <a:ext cy="381349" cx="20728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World Church</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0" name="Shape 350"/>
        <p:cNvGrpSpPr/>
        <p:nvPr/>
      </p:nvGrpSpPr>
      <p:grpSpPr>
        <a:xfrm>
          <a:off y="0" x="0"/>
          <a:ext cy="0" cx="0"/>
          <a:chOff y="0" x="0"/>
          <a:chExt cy="0" cx="0"/>
        </a:xfrm>
      </p:grpSpPr>
      <p:sp>
        <p:nvSpPr>
          <p:cNvPr id="351" name="Shape 351"/>
          <p:cNvSpPr/>
          <p:nvPr/>
        </p:nvSpPr>
        <p:spPr>
          <a:xfrm>
            <a:off y="275150" x="0"/>
            <a:ext cy="7344825" cx="10160000"/>
          </a:xfrm>
          <a:prstGeom prst="rect">
            <a:avLst/>
          </a:prstGeom>
          <a:blipFill>
            <a:blip r:embed="rId4"/>
            <a:stretch>
              <a:fillRect/>
            </a:stretch>
          </a:blipFill>
        </p:spPr>
      </p:sp>
      <p:sp>
        <p:nvSpPr>
          <p:cNvPr id="352" name="Shape 352"/>
          <p:cNvSpPr/>
          <p:nvPr/>
        </p:nvSpPr>
        <p:spPr>
          <a:xfrm>
            <a:off y="3873475" x="2952750"/>
            <a:ext cy="455075" cx="783149"/>
          </a:xfrm>
          <a:prstGeom prst="rect">
            <a:avLst/>
          </a:prstGeom>
          <a:blipFill>
            <a:blip r:embed="rId5"/>
            <a:stretch>
              <a:fillRect/>
            </a:stretch>
          </a:blipFill>
        </p:spPr>
      </p:sp>
      <p:sp>
        <p:nvSpPr>
          <p:cNvPr id="353" name="Shape 353"/>
          <p:cNvSpPr/>
          <p:nvPr/>
        </p:nvSpPr>
        <p:spPr>
          <a:xfrm>
            <a:off y="3873475" x="6635750"/>
            <a:ext cy="455075" cx="783149"/>
          </a:xfrm>
          <a:prstGeom prst="rect">
            <a:avLst/>
          </a:prstGeom>
          <a:blipFill>
            <a:blip r:embed="rId6"/>
            <a:stretch>
              <a:fillRect/>
            </a:stretch>
          </a:blipFill>
        </p:spPr>
      </p:sp>
      <p:sp>
        <p:nvSpPr>
          <p:cNvPr id="354" name="Shape 354"/>
          <p:cNvSpPr/>
          <p:nvPr/>
        </p:nvSpPr>
        <p:spPr>
          <a:xfrm>
            <a:off y="2243650" x="3894650"/>
            <a:ext cy="730225" cx="582074"/>
          </a:xfrm>
          <a:prstGeom prst="rect">
            <a:avLst/>
          </a:prstGeom>
          <a:blipFill>
            <a:blip r:embed="rId7"/>
            <a:stretch>
              <a:fillRect/>
            </a:stretch>
          </a:blipFill>
        </p:spPr>
      </p:sp>
      <p:sp>
        <p:nvSpPr>
          <p:cNvPr id="355" name="Shape 355"/>
          <p:cNvSpPr/>
          <p:nvPr/>
        </p:nvSpPr>
        <p:spPr>
          <a:xfrm>
            <a:off y="2254250" x="5926650"/>
            <a:ext cy="740825" cx="582074"/>
          </a:xfrm>
          <a:prstGeom prst="rect">
            <a:avLst/>
          </a:prstGeom>
          <a:blipFill>
            <a:blip r:embed="rId8"/>
            <a:stretch>
              <a:fillRect/>
            </a:stretch>
          </a:blipFill>
        </p:spPr>
      </p:sp>
      <p:sp>
        <p:nvSpPr>
          <p:cNvPr id="356" name="Shape 356"/>
          <p:cNvSpPr/>
          <p:nvPr/>
        </p:nvSpPr>
        <p:spPr>
          <a:xfrm>
            <a:off y="5238750" x="3884075"/>
            <a:ext cy="730225" cx="582074"/>
          </a:xfrm>
          <a:prstGeom prst="rect">
            <a:avLst/>
          </a:prstGeom>
          <a:blipFill>
            <a:blip r:embed="rId9"/>
            <a:stretch>
              <a:fillRect/>
            </a:stretch>
          </a:blipFill>
        </p:spPr>
      </p:sp>
      <p:sp>
        <p:nvSpPr>
          <p:cNvPr id="357" name="Shape 357"/>
          <p:cNvSpPr/>
          <p:nvPr/>
        </p:nvSpPr>
        <p:spPr>
          <a:xfrm>
            <a:off y="5207000" x="5947825"/>
            <a:ext cy="740825" cx="592650"/>
          </a:xfrm>
          <a:prstGeom prst="rect">
            <a:avLst/>
          </a:prstGeom>
          <a:blipFill>
            <a:blip r:embed="rId10"/>
            <a:stretch>
              <a:fillRect/>
            </a:stretch>
          </a:blipFill>
        </p:spPr>
      </p:sp>
      <p:sp>
        <p:nvSpPr>
          <p:cNvPr id="358" name="Shape 358"/>
          <p:cNvSpPr txBox="1"/>
          <p:nvPr/>
        </p:nvSpPr>
        <p:spPr>
          <a:xfrm>
            <a:off y="677325" x="1270000"/>
            <a:ext cy="1025150" cx="7696199"/>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Adventists see ecclesiastical authority as diffused throughout the world church.</a:t>
            </a:r>
          </a:p>
        </p:txBody>
      </p:sp>
      <p:sp>
        <p:nvSpPr>
          <p:cNvPr id="359" name="Shape 359"/>
          <p:cNvSpPr txBox="1"/>
          <p:nvPr/>
        </p:nvSpPr>
        <p:spPr>
          <a:xfrm>
            <a:off y="6265325" x="1270000"/>
            <a:ext cy="1025150" cx="7696199"/>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It has been delegated to leaders in local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fields and congregations.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3" name="Shape 363"/>
        <p:cNvGrpSpPr/>
        <p:nvPr/>
      </p:nvGrpSpPr>
      <p:grpSpPr>
        <a:xfrm>
          <a:off y="0" x="0"/>
          <a:ext cy="0" cx="0"/>
          <a:chOff y="0" x="0"/>
          <a:chExt cy="0" cx="0"/>
        </a:xfrm>
      </p:grpSpPr>
      <p:sp>
        <p:nvSpPr>
          <p:cNvPr id="364" name="Shape 364"/>
          <p:cNvSpPr/>
          <p:nvPr/>
        </p:nvSpPr>
        <p:spPr>
          <a:xfrm>
            <a:off y="275150" x="0"/>
            <a:ext cy="7344825" cx="10160000"/>
          </a:xfrm>
          <a:prstGeom prst="rect">
            <a:avLst/>
          </a:prstGeom>
          <a:blipFill>
            <a:blip r:embed="rId4"/>
            <a:stretch>
              <a:fillRect/>
            </a:stretch>
          </a:blipFill>
        </p:spPr>
      </p:sp>
      <p:sp>
        <p:nvSpPr>
          <p:cNvPr id="365" name="Shape 365"/>
          <p:cNvSpPr txBox="1"/>
          <p:nvPr/>
        </p:nvSpPr>
        <p:spPr>
          <a:xfrm>
            <a:off y="762000" x="1270000"/>
            <a:ext cy="617925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proper tendency among</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leaders is to work through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consensus.</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This takes place through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study of Scripture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and the work of the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Spirit in leading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 church into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all truth.</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9" name="Shape 369"/>
        <p:cNvGrpSpPr/>
        <p:nvPr/>
      </p:nvGrpSpPr>
      <p:grpSpPr>
        <a:xfrm>
          <a:off y="0" x="0"/>
          <a:ext cy="0" cx="0"/>
          <a:chOff y="0" x="0"/>
          <a:chExt cy="0" cx="0"/>
        </a:xfrm>
      </p:grpSpPr>
      <p:sp>
        <p:nvSpPr>
          <p:cNvPr id="370" name="Shape 370"/>
          <p:cNvSpPr/>
          <p:nvPr/>
        </p:nvSpPr>
        <p:spPr>
          <a:xfrm>
            <a:off y="275150" x="0"/>
            <a:ext cy="7344825" cx="10160000"/>
          </a:xfrm>
          <a:prstGeom prst="rect">
            <a:avLst/>
          </a:prstGeom>
          <a:blipFill>
            <a:blip r:embed="rId4"/>
            <a:stretch>
              <a:fillRect/>
            </a:stretch>
          </a:blipFill>
        </p:spPr>
      </p:sp>
      <p:sp>
        <p:nvSpPr>
          <p:cNvPr id="371" name="Shape 371"/>
          <p:cNvSpPr txBox="1"/>
          <p:nvPr/>
        </p:nvSpPr>
        <p:spPr>
          <a:xfrm>
            <a:off y="762000" x="1016000"/>
            <a:ext cy="5600699" cx="8204200"/>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Local congregations need to realize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that they participate in the </a:t>
            </a:r>
            <a:r>
              <a:rPr sz="3555" lang="en-US" i="1">
                <a:solidFill>
                  <a:srgbClr val="000000"/>
                </a:solidFill>
                <a:latin typeface="Arial"/>
                <a:ea typeface="Arial"/>
                <a:cs typeface="Arial"/>
                <a:sym typeface="Arial"/>
              </a:rPr>
              <a:t>fullness</a:t>
            </a:r>
            <a:r>
              <a:rPr sz="3555" lang="en-US">
                <a:solidFill>
                  <a:srgbClr val="000000"/>
                </a:solidFill>
                <a:latin typeface="Arial"/>
                <a:ea typeface="Arial"/>
                <a:cs typeface="Arial"/>
                <a:sym typeface="Arial"/>
              </a:rPr>
              <a:t>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of the church as long as they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identify themselves with the</a:t>
            </a:r>
          </a:p>
          <a:p>
            <a:r>
              <a:t/>
            </a:r>
          </a:p>
          <a:p>
            <a:r>
              <a:t/>
            </a:r>
          </a:p>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of the global church.</a:t>
            </a:r>
          </a:p>
          <a:p>
            <a:r>
              <a:t/>
            </a:r>
          </a:p>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This global perspective is essential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for the proper function of the church.</a:t>
            </a:r>
          </a:p>
        </p:txBody>
      </p:sp>
      <p:sp>
        <p:nvSpPr>
          <p:cNvPr id="372" name="Shape 372"/>
          <p:cNvSpPr txBox="1"/>
          <p:nvPr/>
        </p:nvSpPr>
        <p:spPr>
          <a:xfrm>
            <a:off y="3284350" x="1270000"/>
            <a:ext cy="686499" cx="26444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MESSAGE</a:t>
            </a:r>
          </a:p>
        </p:txBody>
      </p:sp>
      <p:sp>
        <p:nvSpPr>
          <p:cNvPr id="373" name="Shape 373"/>
          <p:cNvSpPr txBox="1"/>
          <p:nvPr/>
        </p:nvSpPr>
        <p:spPr>
          <a:xfrm>
            <a:off y="3284350" x="4318000"/>
            <a:ext cy="686499" cx="244685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MISSION</a:t>
            </a:r>
          </a:p>
        </p:txBody>
      </p:sp>
      <p:sp>
        <p:nvSpPr>
          <p:cNvPr id="374" name="Shape 374"/>
          <p:cNvSpPr txBox="1"/>
          <p:nvPr/>
        </p:nvSpPr>
        <p:spPr>
          <a:xfrm>
            <a:off y="3284350" x="7112000"/>
            <a:ext cy="686499" cx="176952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UNITY</a:t>
            </a:r>
          </a:p>
        </p:txBody>
      </p:sp>
      <p:sp>
        <p:nvSpPr>
          <p:cNvPr id="375" name="Shape 375"/>
          <p:cNvSpPr txBox="1"/>
          <p:nvPr/>
        </p:nvSpPr>
        <p:spPr>
          <a:xfrm>
            <a:off y="6993800" x="610300"/>
            <a:ext cy="651225" cx="9015574"/>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000000"/>
                </a:solidFill>
                <a:latin typeface="Arial"/>
                <a:ea typeface="Arial"/>
                <a:cs typeface="Arial"/>
                <a:sym typeface="Arial"/>
              </a:rPr>
              <a:t>WARNING: while you are free to copy and translate the text of the content of this DVD for training purposes within the Seventh-day Adventist Church, illustrations are owned by various entities that have provided us limited use rights. DO NOT COPY OR USE THE ILLUSTRATIONS WITHOUT OBTAINING LICENSES AND PERMISSION TO DO SO IN ADVANCE.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5" name="Shape 65"/>
        <p:cNvGrpSpPr/>
        <p:nvPr/>
      </p:nvGrpSpPr>
      <p:grpSpPr>
        <a:xfrm>
          <a:off y="0" x="0"/>
          <a:ext cy="0" cx="0"/>
          <a:chOff y="0" x="0"/>
          <a:chExt cy="0" cx="0"/>
        </a:xfrm>
      </p:grpSpPr>
      <p:sp>
        <p:nvSpPr>
          <p:cNvPr id="66" name="Shape 66"/>
          <p:cNvSpPr/>
          <p:nvPr/>
        </p:nvSpPr>
        <p:spPr>
          <a:xfrm>
            <a:off y="275150" x="0"/>
            <a:ext cy="7344825" cx="10160000"/>
          </a:xfrm>
          <a:prstGeom prst="rect">
            <a:avLst/>
          </a:prstGeom>
          <a:blipFill>
            <a:blip r:embed="rId4"/>
            <a:stretch>
              <a:fillRect/>
            </a:stretch>
          </a:blipFill>
        </p:spPr>
      </p:sp>
      <p:sp>
        <p:nvSpPr>
          <p:cNvPr id="67" name="Shape 67"/>
          <p:cNvSpPr txBox="1"/>
          <p:nvPr/>
        </p:nvSpPr>
        <p:spPr>
          <a:xfrm>
            <a:off y="1524000" x="1270000"/>
            <a:ext cy="495862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One of the most difficult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topics in developing the theological doctrine of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church (ecclesiology)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is defining and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establishing the nature,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extent, and function of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ecclesiastical authority.</a:t>
            </a:r>
          </a:p>
        </p:txBody>
      </p:sp>
      <p:sp>
        <p:nvSpPr>
          <p:cNvPr id="68" name="Shape 68"/>
          <p:cNvSpPr txBox="1"/>
          <p:nvPr/>
        </p:nvSpPr>
        <p:spPr>
          <a:xfrm>
            <a:off y="389800" x="1372300"/>
            <a:ext cy="6864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I. Introduction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2" name="Shape 72"/>
        <p:cNvGrpSpPr/>
        <p:nvPr/>
      </p:nvGrpSpPr>
      <p:grpSpPr>
        <a:xfrm>
          <a:off y="0" x="0"/>
          <a:ext cy="0" cx="0"/>
          <a:chOff y="0" x="0"/>
          <a:chExt cy="0" cx="0"/>
        </a:xfrm>
      </p:grpSpPr>
      <p:sp>
        <p:nvSpPr>
          <p:cNvPr id="73" name="Shape 73"/>
          <p:cNvSpPr/>
          <p:nvPr/>
        </p:nvSpPr>
        <p:spPr>
          <a:xfrm>
            <a:off y="275150" x="0"/>
            <a:ext cy="7344825" cx="10160000"/>
          </a:xfrm>
          <a:prstGeom prst="rect">
            <a:avLst/>
          </a:prstGeom>
          <a:blipFill>
            <a:blip r:embed="rId4"/>
            <a:stretch>
              <a:fillRect/>
            </a:stretch>
          </a:blipFill>
        </p:spPr>
      </p:sp>
      <p:sp>
        <p:nvSpPr>
          <p:cNvPr id="74" name="Shape 74"/>
          <p:cNvSpPr txBox="1"/>
          <p:nvPr/>
        </p:nvSpPr>
        <p:spPr>
          <a:xfrm>
            <a:off y="1606900" x="1270000"/>
            <a:ext cy="3399350" cx="769619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b="1" sz="3111" lang="en-US">
                <a:solidFill>
                  <a:srgbClr val="000000"/>
                </a:solidFill>
                <a:latin typeface="Arial"/>
                <a:ea typeface="Arial"/>
                <a:cs typeface="Arial"/>
                <a:sym typeface="Arial"/>
              </a:rPr>
              <a:t>Ecclesiology</a:t>
            </a:r>
            <a:r>
              <a:rPr sz="3111" lang="en-US">
                <a:solidFill>
                  <a:srgbClr val="000000"/>
                </a:solidFill>
                <a:latin typeface="Arial"/>
                <a:ea typeface="Arial"/>
                <a:cs typeface="Arial"/>
                <a:sym typeface="Arial"/>
              </a:rPr>
              <a:t>: “theological doctrine relating to the church” (</a:t>
            </a:r>
            <a:r>
              <a:rPr sz="3111" lang="en-US" i="1">
                <a:solidFill>
                  <a:srgbClr val="000000"/>
                </a:solidFill>
                <a:latin typeface="Arial"/>
                <a:ea typeface="Arial"/>
                <a:cs typeface="Arial"/>
                <a:sym typeface="Arial"/>
              </a:rPr>
              <a:t>Webster’s New Collegiate Dictionary</a:t>
            </a:r>
            <a:r>
              <a:rPr sz="3111" lang="en-US">
                <a:solidFill>
                  <a:srgbClr val="000000"/>
                </a:solidFill>
                <a:latin typeface="Arial"/>
                <a:ea typeface="Arial"/>
                <a:cs typeface="Arial"/>
                <a:sym typeface="Arial"/>
              </a:rPr>
              <a:t>)</a:t>
            </a:r>
          </a:p>
          <a:p>
            <a:pPr algn="l" marR="0" indent="0" marL="0">
              <a:lnSpc>
                <a:spcPct val="120089"/>
              </a:lnSpc>
              <a:spcBef>
                <a:spcPts val="1406"/>
              </a:spcBef>
              <a:spcAft>
                <a:spcPts val="0"/>
              </a:spcAft>
              <a:buNone/>
            </a:pPr>
            <a:r>
              <a:rPr b="1" sz="3111" lang="en-US">
                <a:solidFill>
                  <a:srgbClr val="000000"/>
                </a:solidFill>
                <a:latin typeface="Arial"/>
                <a:ea typeface="Arial"/>
                <a:cs typeface="Arial"/>
                <a:sym typeface="Arial"/>
              </a:rPr>
              <a:t>Ecclesiastical authority</a:t>
            </a:r>
            <a:r>
              <a:rPr sz="3111" lang="en-US">
                <a:solidFill>
                  <a:srgbClr val="000000"/>
                </a:solidFill>
                <a:latin typeface="Arial"/>
                <a:ea typeface="Arial"/>
                <a:cs typeface="Arial"/>
                <a:sym typeface="Arial"/>
              </a:rPr>
              <a:t>: the authority of the church</a:t>
            </a:r>
          </a:p>
          <a:p>
            <a:pPr algn="l" marR="0" indent="0" marL="0">
              <a:lnSpc>
                <a:spcPct val="120089"/>
              </a:lnSpc>
              <a:spcBef>
                <a:spcPts val="1406"/>
              </a:spcBef>
              <a:spcAft>
                <a:spcPts val="0"/>
              </a:spcAft>
              <a:buNone/>
            </a:pPr>
            <a:r>
              <a:rPr b="1" sz="3111" lang="en-US">
                <a:solidFill>
                  <a:srgbClr val="000000"/>
                </a:solidFill>
                <a:latin typeface="Arial"/>
                <a:ea typeface="Arial"/>
                <a:cs typeface="Arial"/>
                <a:sym typeface="Arial"/>
              </a:rPr>
              <a:t>Power</a:t>
            </a:r>
            <a:r>
              <a:rPr sz="3111" lang="en-US">
                <a:solidFill>
                  <a:srgbClr val="000000"/>
                </a:solidFill>
                <a:latin typeface="Arial"/>
                <a:ea typeface="Arial"/>
                <a:cs typeface="Arial"/>
                <a:sym typeface="Arial"/>
              </a:rPr>
              <a:t> (dunamis): </a:t>
            </a:r>
          </a:p>
        </p:txBody>
      </p:sp>
      <p:sp>
        <p:nvSpPr>
          <p:cNvPr id="75" name="Shape 75"/>
          <p:cNvSpPr txBox="1"/>
          <p:nvPr/>
        </p:nvSpPr>
        <p:spPr>
          <a:xfrm>
            <a:off y="389800" x="1372300"/>
            <a:ext cy="944025" cx="7491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3555" lang="en-US">
                <a:solidFill>
                  <a:srgbClr val="64090D"/>
                </a:solidFill>
                <a:latin typeface="Arial"/>
                <a:ea typeface="Arial"/>
                <a:cs typeface="Arial"/>
                <a:sym typeface="Arial"/>
              </a:rPr>
              <a:t>Ecclesiastical Authority</a:t>
            </a:r>
          </a:p>
          <a:p>
            <a:pPr algn="ctr" marR="0" indent="0" marL="0">
              <a:lnSpc>
                <a:spcPct val="100000"/>
              </a:lnSpc>
              <a:spcBef>
                <a:spcPts val="0"/>
              </a:spcBef>
              <a:spcAft>
                <a:spcPts val="0"/>
              </a:spcAft>
              <a:buNone/>
            </a:pPr>
            <a:r>
              <a:rPr b="1" sz="3555" lang="en-US">
                <a:solidFill>
                  <a:srgbClr val="64090D"/>
                </a:solidFill>
                <a:latin typeface="Arial"/>
                <a:ea typeface="Arial"/>
                <a:cs typeface="Arial"/>
                <a:sym typeface="Arial"/>
              </a:rPr>
              <a:t>Terms Defined</a:t>
            </a:r>
          </a:p>
        </p:txBody>
      </p:sp>
      <p:sp>
        <p:nvSpPr>
          <p:cNvPr id="76" name="Shape 76"/>
          <p:cNvSpPr txBox="1"/>
          <p:nvPr/>
        </p:nvSpPr>
        <p:spPr>
          <a:xfrm>
            <a:off y="4908900" x="1270000"/>
            <a:ext cy="2448625" cx="769619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“being able,” “ ‘capacity’ in virtue of an ability ” </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the capacity to carry something out</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usually associated with the ability to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produce change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0" name="Shape 80"/>
        <p:cNvGrpSpPr/>
        <p:nvPr/>
      </p:nvGrpSpPr>
      <p:grpSpPr>
        <a:xfrm>
          <a:off y="0" x="0"/>
          <a:ext cy="0" cx="0"/>
          <a:chOff y="0" x="0"/>
          <a:chExt cy="0" cx="0"/>
        </a:xfrm>
      </p:grpSpPr>
      <p:sp>
        <p:nvSpPr>
          <p:cNvPr id="81" name="Shape 81"/>
          <p:cNvSpPr/>
          <p:nvPr/>
        </p:nvSpPr>
        <p:spPr>
          <a:xfrm>
            <a:off y="275150" x="0"/>
            <a:ext cy="7344825" cx="10160000"/>
          </a:xfrm>
          <a:prstGeom prst="rect">
            <a:avLst/>
          </a:prstGeom>
          <a:blipFill>
            <a:blip r:embed="rId4"/>
            <a:stretch>
              <a:fillRect/>
            </a:stretch>
          </a:blipFill>
        </p:spPr>
      </p:sp>
      <p:sp>
        <p:nvSpPr>
          <p:cNvPr id="82" name="Shape 82"/>
          <p:cNvSpPr txBox="1"/>
          <p:nvPr/>
        </p:nvSpPr>
        <p:spPr>
          <a:xfrm>
            <a:off y="592650" x="1270000"/>
            <a:ext cy="1783625" cx="7696199"/>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b="1" sz="3111" lang="en-US">
                <a:solidFill>
                  <a:srgbClr val="000000"/>
                </a:solidFill>
                <a:latin typeface="Arial"/>
                <a:ea typeface="Arial"/>
                <a:cs typeface="Arial"/>
                <a:sym typeface="Arial"/>
              </a:rPr>
              <a:t>Authority</a:t>
            </a:r>
            <a:r>
              <a:rPr sz="3111" lang="en-US">
                <a:solidFill>
                  <a:srgbClr val="000000"/>
                </a:solidFill>
                <a:latin typeface="Arial"/>
                <a:ea typeface="Arial"/>
                <a:cs typeface="Arial"/>
                <a:sym typeface="Arial"/>
              </a:rPr>
              <a:t>: (exousia) </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freedom; ability; power, authority</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emphasizes the right of a person to exercise power</a:t>
            </a:r>
            <a:r>
              <a:rPr sz="3111" lang="en-US">
                <a:solidFill>
                  <a:srgbClr val="000000"/>
                </a:solidFill>
                <a:latin typeface="Arial"/>
                <a:ea typeface="Arial"/>
                <a:cs typeface="Arial"/>
                <a:sym typeface="Arial"/>
              </a:rPr>
              <a:t> </a:t>
            </a:r>
          </a:p>
        </p:txBody>
      </p:sp>
      <p:sp>
        <p:nvSpPr>
          <p:cNvPr id="83" name="Shape 83"/>
          <p:cNvSpPr txBox="1"/>
          <p:nvPr/>
        </p:nvSpPr>
        <p:spPr>
          <a:xfrm>
            <a:off y="5808475" x="3404300"/>
            <a:ext cy="481874" cx="10551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Power</a:t>
            </a:r>
          </a:p>
        </p:txBody>
      </p:sp>
      <p:sp>
        <p:nvSpPr>
          <p:cNvPr id="84" name="Shape 84"/>
          <p:cNvSpPr txBox="1"/>
          <p:nvPr/>
        </p:nvSpPr>
        <p:spPr>
          <a:xfrm>
            <a:off y="5808475" x="5605625"/>
            <a:ext cy="481874" cx="16001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Authority</a:t>
            </a:r>
          </a:p>
        </p:txBody>
      </p:sp>
      <p:sp>
        <p:nvSpPr>
          <p:cNvPr id="85" name="Shape 85"/>
          <p:cNvSpPr txBox="1"/>
          <p:nvPr/>
        </p:nvSpPr>
        <p:spPr>
          <a:xfrm>
            <a:off y="5469800" x="7552950"/>
            <a:ext cy="1293274" cx="17342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i="1">
                <a:solidFill>
                  <a:srgbClr val="000000"/>
                </a:solidFill>
                <a:latin typeface="Arial"/>
                <a:ea typeface="Arial"/>
                <a:cs typeface="Arial"/>
                <a:sym typeface="Arial"/>
              </a:rPr>
              <a:t>the right to exercise power</a:t>
            </a:r>
          </a:p>
        </p:txBody>
      </p:sp>
      <p:sp>
        <p:nvSpPr>
          <p:cNvPr id="86" name="Shape 86"/>
          <p:cNvSpPr txBox="1"/>
          <p:nvPr/>
        </p:nvSpPr>
        <p:spPr>
          <a:xfrm>
            <a:off y="5469800" x="1033625"/>
            <a:ext cy="1293274" cx="1734250"/>
          </a:xfrm>
          <a:prstGeom prst="rect">
            <a:avLst/>
          </a:prstGeom>
        </p:spPr>
        <p:txBody>
          <a:bodyPr bIns="38100" rIns="38100" lIns="38100" tIns="38100" anchor="t" anchorCtr="0">
            <a:noAutofit/>
          </a:bodyPr>
          <a:lstStyle/>
          <a:p>
            <a:pPr algn="r" marR="0" indent="0" marL="0">
              <a:lnSpc>
                <a:spcPct val="119791"/>
              </a:lnSpc>
              <a:spcBef>
                <a:spcPts val="0"/>
              </a:spcBef>
              <a:spcAft>
                <a:spcPts val="0"/>
              </a:spcAft>
              <a:buNone/>
            </a:pPr>
            <a:r>
              <a:rPr sz="2666" lang="en-US" i="1">
                <a:solidFill>
                  <a:srgbClr val="000000"/>
                </a:solidFill>
                <a:latin typeface="Arial"/>
                <a:ea typeface="Arial"/>
                <a:cs typeface="Arial"/>
                <a:sym typeface="Arial"/>
              </a:rPr>
              <a:t>the ability to produce change</a:t>
            </a:r>
          </a:p>
        </p:txBody>
      </p:sp>
      <p:sp>
        <p:nvSpPr>
          <p:cNvPr id="87" name="Shape 87"/>
          <p:cNvSpPr txBox="1"/>
          <p:nvPr/>
        </p:nvSpPr>
        <p:spPr>
          <a:xfrm>
            <a:off y="2709325" x="1270000"/>
            <a:ext cy="1688374" cx="7696199"/>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The Bible does not make a clear distinction between “authority” and “power.”</a:t>
            </a:r>
          </a:p>
          <a:p>
            <a:pPr algn="l" marR="0" indent="0" marL="0">
              <a:lnSpc>
                <a:spcPct val="108035"/>
              </a:lnSpc>
              <a:spcBef>
                <a:spcPts val="1958"/>
              </a:spcBef>
              <a:spcAft>
                <a:spcPts val="0"/>
              </a:spcAft>
              <a:buNone/>
            </a:pPr>
            <a:r>
              <a:rPr sz="3111" lang="en-US">
                <a:solidFill>
                  <a:srgbClr val="000000"/>
                </a:solidFill>
                <a:latin typeface="Arial"/>
                <a:ea typeface="Arial"/>
                <a:cs typeface="Arial"/>
                <a:sym typeface="Arial"/>
              </a:rPr>
              <a:t>Here we use them as follows: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1" name="Shape 91"/>
        <p:cNvGrpSpPr/>
        <p:nvPr/>
      </p:nvGrpSpPr>
      <p:grpSpPr>
        <a:xfrm>
          <a:off y="0" x="0"/>
          <a:ext cy="0" cx="0"/>
          <a:chOff y="0" x="0"/>
          <a:chExt cy="0" cx="0"/>
        </a:xfrm>
      </p:grpSpPr>
      <p:sp>
        <p:nvSpPr>
          <p:cNvPr id="92" name="Shape 92"/>
          <p:cNvSpPr/>
          <p:nvPr/>
        </p:nvSpPr>
        <p:spPr>
          <a:xfrm>
            <a:off y="275150" x="0"/>
            <a:ext cy="7344825" cx="10160000"/>
          </a:xfrm>
          <a:prstGeom prst="rect">
            <a:avLst/>
          </a:prstGeom>
          <a:blipFill>
            <a:blip r:embed="rId4"/>
            <a:stretch>
              <a:fillRect/>
            </a:stretch>
          </a:blipFill>
        </p:spPr>
      </p:sp>
      <p:sp>
        <p:nvSpPr>
          <p:cNvPr id="93" name="Shape 93"/>
          <p:cNvSpPr txBox="1"/>
          <p:nvPr/>
        </p:nvSpPr>
        <p:spPr>
          <a:xfrm>
            <a:off y="1778000" x="1016000"/>
            <a:ext cy="2637349" cx="803484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Where does supreme authority lie?</a:t>
            </a:r>
          </a:p>
          <a:p>
            <a:pPr algn="ctr" marR="0" indent="0" marL="0">
              <a:lnSpc>
                <a:spcPct val="107986"/>
              </a:lnSpc>
              <a:spcBef>
                <a:spcPts val="2167"/>
              </a:spcBef>
              <a:spcAft>
                <a:spcPts val="0"/>
              </a:spcAft>
              <a:buNone/>
            </a:pPr>
            <a:r>
              <a:rPr sz="4000" lang="en-US">
                <a:solidFill>
                  <a:srgbClr val="000000"/>
                </a:solidFill>
                <a:latin typeface="Arial"/>
                <a:ea typeface="Arial"/>
                <a:cs typeface="Arial"/>
                <a:sym typeface="Arial"/>
              </a:rPr>
              <a:t>In Christian theology,</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God has supreme authority.</a:t>
            </a:r>
          </a:p>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Man has limited authority.</a:t>
            </a:r>
          </a:p>
        </p:txBody>
      </p:sp>
      <p:sp>
        <p:nvSpPr>
          <p:cNvPr id="94" name="Shape 94"/>
          <p:cNvSpPr txBox="1"/>
          <p:nvPr/>
        </p:nvSpPr>
        <p:spPr>
          <a:xfrm>
            <a:off y="366875" x="1270000"/>
            <a:ext cy="1173325"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b="1" sz="4000" lang="en-US">
                <a:solidFill>
                  <a:srgbClr val="000000"/>
                </a:solidFill>
                <a:latin typeface="Arial"/>
                <a:ea typeface="Arial"/>
                <a:cs typeface="Arial"/>
                <a:sym typeface="Arial"/>
              </a:rPr>
              <a:t>II. Searching </a:t>
            </a:r>
            <a:r>
              <a:rPr sz="4000" lang="en-US" i="1">
                <a:solidFill>
                  <a:srgbClr val="000000"/>
                </a:solidFill>
                <a:latin typeface="Arial"/>
                <a:ea typeface="Arial"/>
                <a:cs typeface="Arial"/>
                <a:sym typeface="Arial"/>
              </a:rPr>
              <a:t>for a</a:t>
            </a:r>
            <a:r>
              <a:rPr b="1" sz="4000" lang="en-US">
                <a:solidFill>
                  <a:srgbClr val="000000"/>
                </a:solidFill>
                <a:latin typeface="Arial"/>
                <a:ea typeface="Arial"/>
                <a:cs typeface="Arial"/>
                <a:sym typeface="Arial"/>
              </a:rPr>
              <a:t> Model </a:t>
            </a:r>
            <a:r>
              <a:rPr sz="4000" lang="en-US" i="1">
                <a:solidFill>
                  <a:srgbClr val="000000"/>
                </a:solidFill>
                <a:latin typeface="Arial"/>
                <a:ea typeface="Arial"/>
                <a:cs typeface="Arial"/>
                <a:sym typeface="Arial"/>
              </a:rPr>
              <a:t>for</a:t>
            </a:r>
            <a:r>
              <a:rPr b="1" sz="4000" lang="en-US">
                <a:solidFill>
                  <a:srgbClr val="000000"/>
                </a:solidFill>
                <a:latin typeface="Arial"/>
                <a:ea typeface="Arial"/>
                <a:cs typeface="Arial"/>
                <a:sym typeface="Arial"/>
              </a:rPr>
              <a:t> Ecclesiastical Authority</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8" name="Shape 98"/>
        <p:cNvGrpSpPr/>
        <p:nvPr/>
      </p:nvGrpSpPr>
      <p:grpSpPr>
        <a:xfrm>
          <a:off y="0" x="0"/>
          <a:ext cy="0" cx="0"/>
          <a:chOff y="0" x="0"/>
          <a:chExt cy="0" cx="0"/>
        </a:xfrm>
      </p:grpSpPr>
      <p:sp>
        <p:nvSpPr>
          <p:cNvPr id="99" name="Shape 99"/>
          <p:cNvSpPr/>
          <p:nvPr/>
        </p:nvSpPr>
        <p:spPr>
          <a:xfrm>
            <a:off y="275150" x="0"/>
            <a:ext cy="7344825" cx="10160000"/>
          </a:xfrm>
          <a:prstGeom prst="rect">
            <a:avLst/>
          </a:prstGeom>
          <a:blipFill>
            <a:blip r:embed="rId4"/>
            <a:stretch>
              <a:fillRect/>
            </a:stretch>
          </a:blipFill>
        </p:spPr>
      </p:sp>
      <p:sp>
        <p:nvSpPr>
          <p:cNvPr id="100" name="Shape 100"/>
          <p:cNvSpPr txBox="1"/>
          <p:nvPr/>
        </p:nvSpPr>
        <p:spPr>
          <a:xfrm>
            <a:off y="575025" x="1270000"/>
            <a:ext cy="1025150" cx="7696199"/>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Reasons that God has supreme authority:</a:t>
            </a:r>
          </a:p>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He is Creator</a:t>
            </a:r>
          </a:p>
        </p:txBody>
      </p:sp>
      <p:sp>
        <p:nvSpPr>
          <p:cNvPr id="101" name="Shape 101"/>
          <p:cNvSpPr txBox="1"/>
          <p:nvPr/>
        </p:nvSpPr>
        <p:spPr>
          <a:xfrm>
            <a:off y="1947325" x="1608650"/>
            <a:ext cy="3909125" cx="3311149"/>
          </a:xfrm>
          <a:prstGeom prst="rect">
            <a:avLst/>
          </a:prstGeom>
        </p:spPr>
        <p:txBody>
          <a:bodyPr bIns="38100" rIns="38100" lIns="38100" tIns="38100" anchor="t" anchorCtr="0">
            <a:noAutofit/>
          </a:bodyPr>
          <a:lstStyle/>
          <a:p>
            <a:pPr algn="l" marR="0" indent="0" marL="0">
              <a:lnSpc>
                <a:spcPct val="120192"/>
              </a:lnSpc>
              <a:spcBef>
                <a:spcPts val="0"/>
              </a:spcBef>
              <a:spcAft>
                <a:spcPts val="0"/>
              </a:spcAft>
              <a:buNone/>
            </a:pPr>
            <a:r>
              <a:rPr baseline="30000" sz="2888" lang="en-US">
                <a:solidFill>
                  <a:srgbClr val="000000"/>
                </a:solidFill>
                <a:latin typeface="Arial"/>
                <a:ea typeface="Arial"/>
                <a:cs typeface="Arial"/>
                <a:sym typeface="Arial"/>
              </a:rPr>
              <a:t>17</a:t>
            </a:r>
            <a:r>
              <a:rPr sz="2888" lang="en-US">
                <a:solidFill>
                  <a:srgbClr val="000000"/>
                </a:solidFill>
                <a:latin typeface="Arial"/>
                <a:ea typeface="Arial"/>
                <a:cs typeface="Arial"/>
                <a:sym typeface="Arial"/>
              </a:rPr>
              <a:t>“Ah, Sovereign LORD, You have made the heavens and earth by your great power and outstretched arm. Nothing is too hard for you.”</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Jer 32:17 (NIV)</a:t>
            </a:r>
          </a:p>
        </p:txBody>
      </p:sp>
      <p:sp>
        <p:nvSpPr>
          <p:cNvPr id="102" name="Shape 102"/>
          <p:cNvSpPr txBox="1"/>
          <p:nvPr/>
        </p:nvSpPr>
        <p:spPr>
          <a:xfrm>
            <a:off y="1947325" x="5334000"/>
            <a:ext cy="4791075" cx="3547525"/>
          </a:xfrm>
          <a:prstGeom prst="rect">
            <a:avLst/>
          </a:prstGeom>
        </p:spPr>
        <p:txBody>
          <a:bodyPr bIns="38100" rIns="38100" lIns="38100" tIns="38100" anchor="t" anchorCtr="0">
            <a:noAutofit/>
          </a:bodyPr>
          <a:lstStyle/>
          <a:p>
            <a:pPr algn="l" marR="0" indent="0" marL="0">
              <a:lnSpc>
                <a:spcPct val="120192"/>
              </a:lnSpc>
              <a:spcBef>
                <a:spcPts val="0"/>
              </a:spcBef>
              <a:spcAft>
                <a:spcPts val="0"/>
              </a:spcAft>
              <a:buNone/>
            </a:pPr>
            <a:r>
              <a:rPr baseline="30000" sz="2888" lang="en-US">
                <a:solidFill>
                  <a:srgbClr val="000000"/>
                </a:solidFill>
                <a:latin typeface="Arial"/>
                <a:ea typeface="Arial"/>
                <a:cs typeface="Arial"/>
                <a:sym typeface="Arial"/>
              </a:rPr>
              <a:t>20</a:t>
            </a:r>
            <a:r>
              <a:rPr sz="2888" lang="en-US">
                <a:solidFill>
                  <a:srgbClr val="000000"/>
                </a:solidFill>
                <a:latin typeface="Arial"/>
                <a:ea typeface="Arial"/>
                <a:cs typeface="Arial"/>
                <a:sym typeface="Arial"/>
              </a:rPr>
              <a:t>For since the creation of the world God’s invisible qualities —his eternal power and divine nature—have been clearly seen, being understood from what has been made . . .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Rom 1:20 (NIV)</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Angel Rodriguez</TermName>
          <TermId xmlns="http://schemas.microsoft.com/office/infopath/2007/PartnerControls">bfaddbaa-77f9-4957-ac24-726c8e80abe0</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Leadership Issues</TermName>
          <TermId xmlns="http://schemas.microsoft.com/office/infopath/2007/PartnerControls">be811c14-876f-43cb-a8c7-39a8cdee0b29</TermId>
        </TermInfo>
      </Terms>
    </j2a840a341ce45988eab089c2d811663>
  </documentManagement>
</p:properties>
</file>

<file path=customXml/itemProps1.xml><?xml version="1.0" encoding="utf-8"?>
<ds:datastoreItem xmlns:ds="http://schemas.openxmlformats.org/officeDocument/2006/customXml" ds:itemID="{81705B1B-5B33-419C-AB89-C4F61A6F8563}"/>
</file>

<file path=customXml/itemProps2.xml><?xml version="1.0" encoding="utf-8"?>
<ds:datastoreItem xmlns:ds="http://schemas.openxmlformats.org/officeDocument/2006/customXml" ds:itemID="{860C567A-D83E-472D-BCA7-B78D1722600D}"/>
</file>

<file path=customXml/itemProps3.xml><?xml version="1.0" encoding="utf-8"?>
<ds:datastoreItem xmlns:ds="http://schemas.openxmlformats.org/officeDocument/2006/customXml" ds:itemID="{5483786B-772A-4879-80D4-C0E197A2299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 and Ecclesiastical Authority-- Acceptance of Authority - Part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7;#Angel Rodriguez|bfaddbaa-77f9-4957-ac24-726c8e80abe0</vt:lpwstr>
  </property>
  <property fmtid="{D5CDD505-2E9C-101B-9397-08002B2CF9AE}" pid="4" name="CurriculumCategories">
    <vt:lpwstr>6;#Leadership Issues|be811c14-876f-43cb-a8c7-39a8cdee0b29</vt:lpwstr>
  </property>
  <property fmtid="{D5CDD505-2E9C-101B-9397-08002B2CF9AE}" pid="5" name="TaxCatchAll">
    <vt:lpwstr>7;#;#6;#</vt:lpwstr>
  </property>
</Properties>
</file>