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5" Type="http://schemas.openxmlformats.org/officeDocument/2006/relationships/slide" Target="slides/slide50.xml"/><Relationship Id="rId50" Type="http://schemas.openxmlformats.org/officeDocument/2006/relationships/slide" Target="slides/slide45.xml"/><Relationship Id="rId21" Type="http://schemas.openxmlformats.org/officeDocument/2006/relationships/slide" Target="slides/slide16.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53" Type="http://schemas.openxmlformats.org/officeDocument/2006/relationships/slide" Target="slides/slide48.xml"/><Relationship Id="rId24" Type="http://schemas.openxmlformats.org/officeDocument/2006/relationships/slide" Target="slides/slide19.xml"/><Relationship Id="rId58" Type="http://schemas.openxmlformats.org/officeDocument/2006/relationships/customXml" Target="../customXml/item2.xml"/><Relationship Id="rId5" Type="http://schemas.openxmlformats.org/officeDocument/2006/relationships/notesMaster" Target="notesMasters/notesMaster1.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56" Type="http://schemas.openxmlformats.org/officeDocument/2006/relationships/slide" Target="slides/slide51.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59" Type="http://schemas.openxmlformats.org/officeDocument/2006/relationships/customXml" Target="../customXml/item3.xml"/><Relationship Id="rId41" Type="http://schemas.openxmlformats.org/officeDocument/2006/relationships/slide" Target="slides/slide36.xml"/><Relationship Id="rId54" Type="http://schemas.openxmlformats.org/officeDocument/2006/relationships/slide" Target="slides/slide49.xml"/><Relationship Id="rId20" Type="http://schemas.openxmlformats.org/officeDocument/2006/relationships/slide" Target="slides/slide15.xml"/><Relationship Id="rId1" Type="http://schemas.openxmlformats.org/officeDocument/2006/relationships/theme" Target="theme/theme2.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 Id="rId57" Type="http://schemas.openxmlformats.org/officeDocument/2006/relationships/customXml" Target="../customXml/item1.xml"/><Relationship Id="rId31" Type="http://schemas.openxmlformats.org/officeDocument/2006/relationships/slide" Target="slides/slide26.xml"/><Relationship Id="rId44" Type="http://schemas.openxmlformats.org/officeDocument/2006/relationships/slide" Target="slides/slide39.xml"/><Relationship Id="rId10" Type="http://schemas.openxmlformats.org/officeDocument/2006/relationships/slide" Target="slides/slide5.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 name="Shape 22"/>
        <p:cNvGrpSpPr/>
        <p:nvPr/>
      </p:nvGrpSpPr>
      <p:grpSpPr>
        <a:xfrm>
          <a:off y="0" x="0"/>
          <a:ext cy="0" cx="0"/>
          <a:chOff y="0" x="0"/>
          <a:chExt cy="0" cx="0"/>
        </a:xfrm>
      </p:grpSpPr>
      <p:sp>
        <p:nvSpPr>
          <p:cNvPr id="23" name="Shape 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 name="Shape 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 name="Shape 28"/>
        <p:cNvGrpSpPr/>
        <p:nvPr/>
      </p:nvGrpSpPr>
      <p:grpSpPr>
        <a:xfrm>
          <a:off y="0" x="0"/>
          <a:ext cy="0" cx="0"/>
          <a:chOff y="0" x="0"/>
          <a:chExt cy="0" cx="0"/>
        </a:xfrm>
      </p:grpSpPr>
      <p:sp>
        <p:nvSpPr>
          <p:cNvPr id="29" name="Shape 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 name="Shape 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6" name="Shape 14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1" name="Shape 1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 name="Shape 3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7" name="Shape 20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0" name="Shape 2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0" name="Shape 24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5" name="Shape 25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0" name="Shape 2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5" name="Shape 2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0" name="Shape 2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5" name="Shape 2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0" name="Shape 2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0" name="Shape 3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3" name="Shape 5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4"/><Relationship Target="../media/image05.png" Type="http://schemas.openxmlformats.org/officeDocument/2006/relationships/image" Id="rId3"/><Relationship Target="../media/image02.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4"/><Relationship Target="../media/image0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7.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07.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4"/><Relationship Target="../media/image07.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17.png" Type="http://schemas.openxmlformats.org/officeDocument/2006/relationships/image" Id="rId4"/><Relationship Target="../media/image07.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4"/><Relationship Target="../media/image0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4"/><Relationship Target="../media/image07.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07.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15.png" Type="http://schemas.openxmlformats.org/officeDocument/2006/relationships/image" Id="rId4"/><Relationship Target="../media/image0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19.png" Type="http://schemas.openxmlformats.org/officeDocument/2006/relationships/image" Id="rId4"/><Relationship Target="../media/image07.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18.png" Type="http://schemas.openxmlformats.org/officeDocument/2006/relationships/image" Id="rId4"/><Relationship Target="../media/image07.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7.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7.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7.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7.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07.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0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07.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07.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7.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7.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4"/><Relationship Target="../media/image0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4"/><Relationship Target="../media/image0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1227650" x="740825"/>
            <a:ext cy="2444725" cx="8858250"/>
          </a:xfrm>
          <a:prstGeom prst="rect">
            <a:avLst/>
          </a:prstGeom>
          <a:blipFill>
            <a:blip r:embed="rId4"/>
            <a:stretch>
              <a:fillRect/>
            </a:stretch>
          </a:blipFill>
        </p:spPr>
      </p:sp>
      <p:sp>
        <p:nvSpPr>
          <p:cNvPr id="20" name="Shape 20"/>
          <p:cNvSpPr/>
          <p:nvPr/>
        </p:nvSpPr>
        <p:spPr>
          <a:xfrm>
            <a:off y="3735900" x="2307150"/>
            <a:ext cy="1026574" cx="5016500"/>
          </a:xfrm>
          <a:prstGeom prst="rect">
            <a:avLst/>
          </a:prstGeom>
          <a:blipFill>
            <a:blip r:embed="rId5"/>
            <a:stretch>
              <a:fillRect/>
            </a:stretch>
          </a:blipFill>
        </p:spPr>
      </p:sp>
      <p:sp>
        <p:nvSpPr>
          <p:cNvPr id="21" name="Shape 21"/>
          <p:cNvSpPr txBox="1"/>
          <p:nvPr/>
        </p:nvSpPr>
        <p:spPr>
          <a:xfrm>
            <a:off y="5554475" x="4504950"/>
            <a:ext cy="1136275" cx="4443574"/>
          </a:xfrm>
          <a:prstGeom prst="rect">
            <a:avLst/>
          </a:prstGeom>
        </p:spPr>
        <p:txBody>
          <a:bodyPr bIns="38100" rIns="38100" lIns="38100" tIns="38100" anchor="t" anchorCtr="0">
            <a:noAutofit/>
          </a:bodyPr>
          <a:lstStyle/>
          <a:p>
            <a:pPr algn="r" marR="0" indent="0" marL="0">
              <a:lnSpc>
                <a:spcPct val="119791"/>
              </a:lnSpc>
              <a:spcBef>
                <a:spcPts val="0"/>
              </a:spcBef>
              <a:spcAft>
                <a:spcPts val="0"/>
              </a:spcAft>
              <a:buNone/>
            </a:pPr>
            <a:r>
              <a:rPr sz="1333" lang="en-US">
                <a:solidFill>
                  <a:srgbClr val="FFFFFF"/>
                </a:solidFill>
                <a:latin typeface="Arial"/>
                <a:ea typeface="Arial"/>
                <a:cs typeface="Arial"/>
                <a:sym typeface="Arial"/>
              </a:rPr>
              <a:t>General Conference of Seventh-day Adventists</a:t>
            </a:r>
          </a:p>
          <a:p>
            <a:pPr algn="r" marR="0" indent="0" marL="0">
              <a:lnSpc>
                <a:spcPct val="119791"/>
              </a:lnSpc>
              <a:spcBef>
                <a:spcPts val="0"/>
              </a:spcBef>
              <a:spcAft>
                <a:spcPts val="0"/>
              </a:spcAft>
              <a:buNone/>
            </a:pPr>
            <a:r>
              <a:rPr sz="1333" lang="en-US">
                <a:solidFill>
                  <a:srgbClr val="FFFFFF"/>
                </a:solidFill>
                <a:latin typeface="Arial"/>
                <a:ea typeface="Arial"/>
                <a:cs typeface="Arial"/>
                <a:sym typeface="Arial"/>
              </a:rPr>
              <a:t>Office of Global Leadership Development</a:t>
            </a:r>
          </a:p>
          <a:p>
            <a:pPr algn="r" marR="0" indent="0" marL="0">
              <a:lnSpc>
                <a:spcPct val="119791"/>
              </a:lnSpc>
              <a:spcBef>
                <a:spcPts val="0"/>
              </a:spcBef>
              <a:spcAft>
                <a:spcPts val="0"/>
              </a:spcAft>
              <a:buNone/>
            </a:pPr>
            <a:r>
              <a:rPr sz="1333" lang="en-US">
                <a:solidFill>
                  <a:srgbClr val="FFFFFF"/>
                </a:solidFill>
                <a:latin typeface="Arial"/>
                <a:ea typeface="Arial"/>
                <a:cs typeface="Arial"/>
                <a:sym typeface="Arial"/>
              </a:rPr>
              <a:t>Prepared by: Lowell C Cooper</a:t>
            </a:r>
          </a:p>
          <a:p>
            <a:pPr algn="r" marR="0" indent="0" marL="0">
              <a:lnSpc>
                <a:spcPct val="119791"/>
              </a:lnSpc>
              <a:spcBef>
                <a:spcPts val="0"/>
              </a:spcBef>
              <a:spcAft>
                <a:spcPts val="0"/>
              </a:spcAft>
              <a:buNone/>
            </a:pPr>
            <a:r>
              <a:rPr sz="1333" lang="en-US">
                <a:solidFill>
                  <a:srgbClr val="FFFFFF"/>
                </a:solidFill>
                <a:latin typeface="Arial"/>
                <a:ea typeface="Arial"/>
                <a:cs typeface="Arial"/>
                <a:sym typeface="Arial"/>
              </a:rPr>
              <a:t>January 2010</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1" name="Shape 71"/>
        <p:cNvGrpSpPr/>
        <p:nvPr/>
      </p:nvGrpSpPr>
      <p:grpSpPr>
        <a:xfrm>
          <a:off y="0" x="0"/>
          <a:ext cy="0" cx="0"/>
          <a:chOff y="0" x="0"/>
          <a:chExt cy="0" cx="0"/>
        </a:xfrm>
      </p:grpSpPr>
      <p:sp>
        <p:nvSpPr>
          <p:cNvPr id="72" name="Shape 72"/>
          <p:cNvSpPr txBox="1"/>
          <p:nvPr/>
        </p:nvSpPr>
        <p:spPr>
          <a:xfrm>
            <a:off y="1659800" x="1118300"/>
            <a:ext cy="4545875" cx="8168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In the USA, prior to 1820, all international mission societies were lay movements.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Current expressions of lay movements:</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Wycliffe Bible Translators</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Young Life YMCA</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Campus Crusade YWCA</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The Navigators Overseas Crusades</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Youth for Christ Sudan Interior Mission</a:t>
            </a:r>
          </a:p>
          <a:p>
            <a: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6" name="Shape 76"/>
        <p:cNvGrpSpPr/>
        <p:nvPr/>
      </p:nvGrpSpPr>
      <p:grpSpPr>
        <a:xfrm>
          <a:off y="0" x="0"/>
          <a:ext cy="0" cx="0"/>
          <a:chOff y="0" x="0"/>
          <a:chExt cy="0" cx="0"/>
        </a:xfrm>
      </p:grpSpPr>
      <p:sp>
        <p:nvSpPr>
          <p:cNvPr id="77" name="Shape 77"/>
          <p:cNvSpPr txBox="1"/>
          <p:nvPr/>
        </p:nvSpPr>
        <p:spPr>
          <a:xfrm>
            <a:off y="1659800" x="1118300"/>
            <a:ext cy="4545875" cx="79995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“When my church preaches about the ministry of the laity, it speaks in broad and idealistic terms, but when it comes to reality, my church sees lay ministry purely in terms of service to the institutional church... teaching, leading worship, visiting members, serving on committees, and giving time and money to the organization.”</a:t>
            </a:r>
          </a:p>
          <a:p>
            <a:pPr algn="r" marR="0" indent="0" marL="0">
              <a:lnSpc>
                <a:spcPct val="120138"/>
              </a:lnSpc>
              <a:spcBef>
                <a:spcPts val="365"/>
              </a:spcBef>
              <a:spcAft>
                <a:spcPts val="0"/>
              </a:spcAft>
              <a:buNone/>
            </a:pPr>
            <a:r>
              <a:rPr sz="2000" lang="en-US">
                <a:solidFill>
                  <a:srgbClr val="FFFFFF"/>
                </a:solidFill>
                <a:latin typeface="Arial"/>
                <a:ea typeface="Arial"/>
                <a:cs typeface="Arial"/>
                <a:sym typeface="Arial"/>
              </a:rPr>
              <a:t>—William Diehl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1" name="Shape 81"/>
        <p:cNvGrpSpPr/>
        <p:nvPr/>
      </p:nvGrpSpPr>
      <p:grpSpPr>
        <a:xfrm>
          <a:off y="0" x="0"/>
          <a:ext cy="0" cx="0"/>
          <a:chOff y="0" x="0"/>
          <a:chExt cy="0" cx="0"/>
        </a:xfrm>
      </p:grpSpPr>
      <p:sp>
        <p:nvSpPr>
          <p:cNvPr id="82" name="Shape 82"/>
          <p:cNvSpPr/>
          <p:nvPr/>
        </p:nvSpPr>
        <p:spPr>
          <a:xfrm>
            <a:off y="582075" x="84650"/>
            <a:ext cy="1756825" cx="9577900"/>
          </a:xfrm>
          <a:prstGeom prst="rect">
            <a:avLst/>
          </a:prstGeom>
          <a:blipFill>
            <a:blip r:embed="rId4"/>
            <a:stretch>
              <a:fillRect/>
            </a:stretch>
          </a:blipFill>
        </p:spPr>
      </p:sp>
      <p:sp>
        <p:nvSpPr>
          <p:cNvPr id="83" name="Shape 83"/>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To whom was the Gospel Commission given—to individuals or institutions?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How much authority does the Church have? How should it be used?</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To what extent should member resources be placed in the hands of the Church?</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7" name="Shape 87"/>
        <p:cNvGrpSpPr/>
        <p:nvPr/>
      </p:nvGrpSpPr>
      <p:grpSpPr>
        <a:xfrm>
          <a:off y="0" x="0"/>
          <a:ext cy="0" cx="0"/>
          <a:chOff y="0" x="0"/>
          <a:chExt cy="0" cx="0"/>
        </a:xfrm>
      </p:grpSpPr>
      <p:sp>
        <p:nvSpPr>
          <p:cNvPr id="88" name="Shape 88"/>
          <p:cNvSpPr/>
          <p:nvPr/>
        </p:nvSpPr>
        <p:spPr>
          <a:xfrm>
            <a:off y="582075" x="84650"/>
            <a:ext cy="1756825" cx="9577900"/>
          </a:xfrm>
          <a:prstGeom prst="rect">
            <a:avLst/>
          </a:prstGeom>
          <a:blipFill>
            <a:blip r:embed="rId4"/>
            <a:stretch>
              <a:fillRect/>
            </a:stretch>
          </a:blipFill>
        </p:spPr>
      </p:sp>
      <p:sp>
        <p:nvSpPr>
          <p:cNvPr id="89" name="Shape 89"/>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Who has the right to mobilize and employ people and resources?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Who really owns/is responsible for the results of evangelistic work?</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Is it appropriate for independent ministries to receive church members’ tithe?</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3" name="Shape 93"/>
        <p:cNvGrpSpPr/>
        <p:nvPr/>
      </p:nvGrpSpPr>
      <p:grpSpPr>
        <a:xfrm>
          <a:off y="0" x="0"/>
          <a:ext cy="0" cx="0"/>
          <a:chOff y="0" x="0"/>
          <a:chExt cy="0" cx="0"/>
        </a:xfrm>
      </p:grpSpPr>
      <p:sp>
        <p:nvSpPr>
          <p:cNvPr id="94" name="Shape 94"/>
          <p:cNvSpPr/>
          <p:nvPr/>
        </p:nvSpPr>
        <p:spPr>
          <a:xfrm>
            <a:off y="433900" x="84650"/>
            <a:ext cy="1905000" cx="9800149"/>
          </a:xfrm>
          <a:prstGeom prst="rect">
            <a:avLst/>
          </a:prstGeom>
          <a:blipFill>
            <a:blip r:embed="rId4"/>
            <a:stretch>
              <a:fillRect/>
            </a:stretch>
          </a:blipFill>
        </p:spPr>
      </p:sp>
      <p:sp>
        <p:nvSpPr>
          <p:cNvPr id="95" name="Shape 95"/>
          <p:cNvSpPr txBox="1"/>
          <p:nvPr/>
        </p:nvSpPr>
        <p:spPr>
          <a:xfrm>
            <a:off y="2472950" x="1118300"/>
            <a:ext cy="4545875" cx="7999574"/>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FFFFFF"/>
              </a:buClr>
              <a:buSzPct val="168350"/>
              <a:buFont typeface="Arial"/>
              <a:buChar char="•"/>
            </a:pPr>
            <a:r>
              <a:rPr sz="3333" lang="en-US">
                <a:solidFill>
                  <a:srgbClr val="FFFFFF"/>
                </a:solidFill>
                <a:latin typeface="Arial"/>
                <a:ea typeface="Arial"/>
                <a:cs typeface="Arial"/>
                <a:sym typeface="Arial"/>
              </a:rPr>
              <a:t>Keys of heaven given...whatever you bind (Matt 16:19, 18:18, John 20:23)</a:t>
            </a:r>
          </a:p>
          <a:p>
            <a:pPr algn="l" lvl="0" marR="0" indent="-262466" marL="381000">
              <a:lnSpc>
                <a:spcPct val="120000"/>
              </a:lnSpc>
              <a:spcBef>
                <a:spcPts val="604"/>
              </a:spcBef>
              <a:spcAft>
                <a:spcPts val="0"/>
              </a:spcAft>
              <a:buClr>
                <a:srgbClr val="FFFFFF"/>
              </a:buClr>
              <a:buSzPct val="168350"/>
              <a:buFont typeface="Arial"/>
              <a:buChar char="•"/>
            </a:pPr>
            <a:r>
              <a:rPr sz="3333" lang="en-US">
                <a:solidFill>
                  <a:srgbClr val="FFFFFF"/>
                </a:solidFill>
                <a:latin typeface="Arial"/>
                <a:ea typeface="Arial"/>
                <a:cs typeface="Arial"/>
                <a:sym typeface="Arial"/>
              </a:rPr>
              <a:t>“...delivered decisions of apostles and elders in Jerusalem for the people to obey” (Acts 16:4)</a:t>
            </a:r>
          </a:p>
          <a:p>
            <a:pPr algn="l" lvl="0" marR="0" indent="-262466" marL="381000">
              <a:lnSpc>
                <a:spcPct val="120000"/>
              </a:lnSpc>
              <a:spcBef>
                <a:spcPts val="604"/>
              </a:spcBef>
              <a:spcAft>
                <a:spcPts val="0"/>
              </a:spcAft>
              <a:buClr>
                <a:srgbClr val="FFFFFF"/>
              </a:buClr>
              <a:buSzPct val="168350"/>
              <a:buFont typeface="Arial"/>
              <a:buChar char="•"/>
            </a:pPr>
            <a:r>
              <a:rPr sz="3333" lang="en-US">
                <a:solidFill>
                  <a:srgbClr val="FFFFFF"/>
                </a:solidFill>
                <a:latin typeface="Arial"/>
                <a:ea typeface="Arial"/>
                <a:cs typeface="Arial"/>
                <a:sym typeface="Arial"/>
              </a:rPr>
              <a:t>“...hand this man over to Satan” (1 Cor 5:5)</a:t>
            </a:r>
          </a:p>
          <a:p>
            <a:pPr algn="l" lvl="0" marR="0" indent="-262466" marL="381000">
              <a:lnSpc>
                <a:spcPct val="120000"/>
              </a:lnSpc>
              <a:spcBef>
                <a:spcPts val="604"/>
              </a:spcBef>
              <a:spcAft>
                <a:spcPts val="0"/>
              </a:spcAft>
              <a:buClr>
                <a:srgbClr val="FFFFFF"/>
              </a:buClr>
              <a:buSzPct val="168350"/>
              <a:buFont typeface="Arial"/>
              <a:buChar char="•"/>
            </a:pPr>
            <a:r>
              <a:rPr sz="3333" lang="en-US">
                <a:solidFill>
                  <a:srgbClr val="FFFFFF"/>
                </a:solidFill>
                <a:latin typeface="Arial"/>
                <a:ea typeface="Arial"/>
                <a:cs typeface="Arial"/>
                <a:sym typeface="Arial"/>
              </a:rPr>
              <a:t>Advice to discipline members (1 Tim 1:20)</a:t>
            </a:r>
          </a:p>
          <a:p>
            <a:pPr algn="l" lvl="0" marR="0" indent="-262466" marL="381000">
              <a:lnSpc>
                <a:spcPct val="120000"/>
              </a:lnSpc>
              <a:spcBef>
                <a:spcPts val="604"/>
              </a:spcBef>
              <a:spcAft>
                <a:spcPts val="0"/>
              </a:spcAft>
              <a:buClr>
                <a:srgbClr val="FFFFFF"/>
              </a:buClr>
              <a:buSzPct val="168350"/>
              <a:buFont typeface="Arial"/>
              <a:buChar char="•"/>
            </a:pPr>
            <a:r>
              <a:rPr sz="3333" lang="en-US">
                <a:solidFill>
                  <a:srgbClr val="FFFFFF"/>
                </a:solidFill>
                <a:latin typeface="Arial"/>
                <a:ea typeface="Arial"/>
                <a:cs typeface="Arial"/>
                <a:sym typeface="Arial"/>
              </a:rPr>
              <a:t>Deal with divisive persons (Titus 3:10)</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9" name="Shape 99"/>
        <p:cNvGrpSpPr/>
        <p:nvPr/>
      </p:nvGrpSpPr>
      <p:grpSpPr>
        <a:xfrm>
          <a:off y="0" x="0"/>
          <a:ext cy="0" cx="0"/>
          <a:chOff y="0" x="0"/>
          <a:chExt cy="0" cx="0"/>
        </a:xfrm>
      </p:grpSpPr>
      <p:sp>
        <p:nvSpPr>
          <p:cNvPr id="100" name="Shape 100"/>
          <p:cNvSpPr/>
          <p:nvPr/>
        </p:nvSpPr>
        <p:spPr>
          <a:xfrm>
            <a:off y="433900" x="84650"/>
            <a:ext cy="1905000" cx="9577900"/>
          </a:xfrm>
          <a:prstGeom prst="rect">
            <a:avLst/>
          </a:prstGeom>
          <a:blipFill>
            <a:blip r:embed="rId4"/>
            <a:stretch>
              <a:fillRect/>
            </a:stretch>
          </a:blipFill>
        </p:spPr>
      </p:sp>
      <p:sp>
        <p:nvSpPr>
          <p:cNvPr id="101" name="Shape 101"/>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00000"/>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Now those who were scattered after the persecution that arose over Stephen traveled as far as Phoenicia, Cyprus, and Antioch, preaching the word to no one but the Jews only. But some of them were men from Cyprus and Cyrene, who, when they had come to Antioch, spoke to the Hellenists, preaching the Lord Jesus. And the hand of the Lord was with them, and a great number believed and turned to the Lord.</a:t>
            </a:r>
          </a:p>
          <a:p>
            <a:pPr algn="r" marR="0" indent="0" marL="0">
              <a:lnSpc>
                <a:spcPct val="100000"/>
              </a:lnSpc>
              <a:spcBef>
                <a:spcPts val="365"/>
              </a:spcBef>
              <a:spcAft>
                <a:spcPts val="0"/>
              </a:spcAft>
              <a:buNone/>
            </a:pPr>
            <a:r>
              <a:rPr sz="2000" lang="en-US">
                <a:solidFill>
                  <a:srgbClr val="FFFFFF"/>
                </a:solidFill>
                <a:latin typeface="Arial"/>
                <a:ea typeface="Arial"/>
                <a:cs typeface="Arial"/>
                <a:sym typeface="Arial"/>
              </a:rPr>
              <a:t>—Acts 11:19-21 (NKJV)</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5" name="Shape 105"/>
        <p:cNvGrpSpPr/>
        <p:nvPr/>
      </p:nvGrpSpPr>
      <p:grpSpPr>
        <a:xfrm>
          <a:off y="0" x="0"/>
          <a:ext cy="0" cx="0"/>
          <a:chOff y="0" x="0"/>
          <a:chExt cy="0" cx="0"/>
        </a:xfrm>
      </p:grpSpPr>
      <p:sp>
        <p:nvSpPr>
          <p:cNvPr id="106" name="Shape 106"/>
          <p:cNvSpPr txBox="1"/>
          <p:nvPr/>
        </p:nvSpPr>
        <p:spPr>
          <a:xfrm>
            <a:off y="1659800" x="610300"/>
            <a:ext cy="4597025" cx="4358900"/>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FFFFFF"/>
                </a:solidFill>
                <a:latin typeface="Arial"/>
                <a:ea typeface="Arial"/>
                <a:cs typeface="Arial"/>
                <a:sym typeface="Arial"/>
              </a:rPr>
              <a:t>And he gave some, apostles; and some, prophets; and some, evangelists; and some, pastors and teachers; For the perfecting of the saints, for the work of the ministry, for the edifying of the body of Christ:  </a:t>
            </a:r>
            <a:r>
              <a:rPr sz="1999" lang="en-US">
                <a:solidFill>
                  <a:srgbClr val="FFFFFF"/>
                </a:solidFill>
                <a:latin typeface="Arial"/>
                <a:ea typeface="Arial"/>
                <a:cs typeface="Arial"/>
                <a:sym typeface="Arial"/>
              </a:rPr>
              <a:t>—Ephesians 4:12 (KJV)</a:t>
            </a:r>
          </a:p>
        </p:txBody>
      </p:sp>
      <p:sp>
        <p:nvSpPr>
          <p:cNvPr id="107" name="Shape 107"/>
          <p:cNvSpPr txBox="1"/>
          <p:nvPr/>
        </p:nvSpPr>
        <p:spPr>
          <a:xfrm>
            <a:off y="1659800" x="5266950"/>
            <a:ext cy="4597025" cx="4358900"/>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FFFFFF"/>
                </a:solidFill>
                <a:latin typeface="Arial"/>
                <a:ea typeface="Arial"/>
                <a:cs typeface="Arial"/>
                <a:sym typeface="Arial"/>
              </a:rPr>
              <a:t>And He Himself gave some </a:t>
            </a:r>
            <a:r>
              <a:rPr sz="3111" lang="en-US" i="1">
                <a:solidFill>
                  <a:srgbClr val="FFFFFF"/>
                </a:solidFill>
                <a:latin typeface="Arial"/>
                <a:ea typeface="Arial"/>
                <a:cs typeface="Arial"/>
                <a:sym typeface="Arial"/>
              </a:rPr>
              <a:t>to be</a:t>
            </a:r>
            <a:r>
              <a:rPr sz="3111" lang="en-US">
                <a:solidFill>
                  <a:srgbClr val="FFFFFF"/>
                </a:solidFill>
                <a:latin typeface="Arial"/>
                <a:ea typeface="Arial"/>
                <a:cs typeface="Arial"/>
                <a:sym typeface="Arial"/>
              </a:rPr>
              <a:t> apostles, some prophets, some evangelists, and some pastors and teachers, for the equipping of the saints for the work of ministry, for the edifying of the body of Christ,</a:t>
            </a:r>
          </a:p>
          <a:p>
            <a:pPr algn="r" marR="0" indent="0" marL="0">
              <a:lnSpc>
                <a:spcPct val="108333"/>
              </a:lnSpc>
              <a:spcBef>
                <a:spcPts val="365"/>
              </a:spcBef>
              <a:spcAft>
                <a:spcPts val="0"/>
              </a:spcAft>
              <a:buNone/>
            </a:pPr>
            <a:r>
              <a:rPr sz="2000" lang="en-US">
                <a:solidFill>
                  <a:srgbClr val="FFFFFF"/>
                </a:solidFill>
                <a:latin typeface="Arial"/>
                <a:ea typeface="Arial"/>
                <a:cs typeface="Arial"/>
                <a:sym typeface="Arial"/>
              </a:rPr>
              <a:t>—Ephesians 4:12 (NKJV)</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1" name="Shape 111"/>
        <p:cNvGrpSpPr/>
        <p:nvPr/>
      </p:nvGrpSpPr>
      <p:grpSpPr>
        <a:xfrm>
          <a:off y="0" x="0"/>
          <a:ext cy="0" cx="0"/>
          <a:chOff y="0" x="0"/>
          <a:chExt cy="0" cx="0"/>
        </a:xfrm>
      </p:grpSpPr>
      <p:sp>
        <p:nvSpPr>
          <p:cNvPr id="112" name="Shape 112"/>
          <p:cNvSpPr/>
          <p:nvPr/>
        </p:nvSpPr>
        <p:spPr>
          <a:xfrm>
            <a:off y="582075" x="84650"/>
            <a:ext cy="1756825" cx="9577900"/>
          </a:xfrm>
          <a:prstGeom prst="rect">
            <a:avLst/>
          </a:prstGeom>
          <a:blipFill>
            <a:blip r:embed="rId4"/>
            <a:stretch>
              <a:fillRect/>
            </a:stretch>
          </a:blipFill>
        </p:spPr>
      </p:sp>
      <p:sp>
        <p:nvSpPr>
          <p:cNvPr id="113" name="Shape 113"/>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teacher said the principal is a fool.</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teacher, said the principal, is a fool.</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Those relics in the corner are my husband’s.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Those relics in the corner are my husbands.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7" name="Shape 117"/>
        <p:cNvGrpSpPr/>
        <p:nvPr/>
      </p:nvGrpSpPr>
      <p:grpSpPr>
        <a:xfrm>
          <a:off y="0" x="0"/>
          <a:ext cy="0" cx="0"/>
          <a:chOff y="0" x="0"/>
          <a:chExt cy="0" cx="0"/>
        </a:xfrm>
      </p:grpSpPr>
      <p:sp>
        <p:nvSpPr>
          <p:cNvPr id="118" name="Shape 118"/>
          <p:cNvSpPr txBox="1"/>
          <p:nvPr/>
        </p:nvSpPr>
        <p:spPr>
          <a:xfrm>
            <a:off y="1659800" x="610300"/>
            <a:ext cy="4597025" cx="4358900"/>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FFFFFF"/>
                </a:solidFill>
                <a:latin typeface="Arial"/>
                <a:ea typeface="Arial"/>
                <a:cs typeface="Arial"/>
                <a:sym typeface="Arial"/>
              </a:rPr>
              <a:t>And he gave some, apostles; and some, prophets; and some, evangelists; and some, pastors and teachers; For the perfecting of the saints, for the work of the ministry, for the edifying of the body of Christ:  </a:t>
            </a:r>
            <a:r>
              <a:rPr sz="1999" lang="en-US">
                <a:solidFill>
                  <a:srgbClr val="FFFFFF"/>
                </a:solidFill>
                <a:latin typeface="Arial"/>
                <a:ea typeface="Arial"/>
                <a:cs typeface="Arial"/>
                <a:sym typeface="Arial"/>
              </a:rPr>
              <a:t>—Ephesians 4:12 (KJV)</a:t>
            </a:r>
          </a:p>
        </p:txBody>
      </p:sp>
      <p:sp>
        <p:nvSpPr>
          <p:cNvPr id="119" name="Shape 119"/>
          <p:cNvSpPr txBox="1"/>
          <p:nvPr/>
        </p:nvSpPr>
        <p:spPr>
          <a:xfrm>
            <a:off y="1659800" x="5266950"/>
            <a:ext cy="4597025" cx="4358900"/>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FFFFFF"/>
                </a:solidFill>
                <a:latin typeface="Arial"/>
                <a:ea typeface="Arial"/>
                <a:cs typeface="Arial"/>
                <a:sym typeface="Arial"/>
              </a:rPr>
              <a:t>And He Himself gave some </a:t>
            </a:r>
            <a:r>
              <a:rPr sz="3111" lang="en-US" i="1">
                <a:solidFill>
                  <a:srgbClr val="FFFFFF"/>
                </a:solidFill>
                <a:latin typeface="Arial"/>
                <a:ea typeface="Arial"/>
                <a:cs typeface="Arial"/>
                <a:sym typeface="Arial"/>
              </a:rPr>
              <a:t>to be</a:t>
            </a:r>
            <a:r>
              <a:rPr sz="3111" lang="en-US">
                <a:solidFill>
                  <a:srgbClr val="FFFFFF"/>
                </a:solidFill>
                <a:latin typeface="Arial"/>
                <a:ea typeface="Arial"/>
                <a:cs typeface="Arial"/>
                <a:sym typeface="Arial"/>
              </a:rPr>
              <a:t> apostles, some prophets, some evangelists, and some pastors and teachers, for the equipping of the saints for the work of ministry, for the edifying of the body of Christ,</a:t>
            </a:r>
          </a:p>
          <a:p>
            <a:pPr algn="r" marR="0" indent="0" marL="0">
              <a:lnSpc>
                <a:spcPct val="108333"/>
              </a:lnSpc>
              <a:spcBef>
                <a:spcPts val="365"/>
              </a:spcBef>
              <a:spcAft>
                <a:spcPts val="0"/>
              </a:spcAft>
              <a:buNone/>
            </a:pPr>
            <a:r>
              <a:rPr sz="2000" lang="en-US">
                <a:solidFill>
                  <a:srgbClr val="FFFFFF"/>
                </a:solidFill>
                <a:latin typeface="Arial"/>
                <a:ea typeface="Arial"/>
                <a:cs typeface="Arial"/>
                <a:sym typeface="Arial"/>
              </a:rPr>
              <a:t>—Ephesians 4:12 (NKJV)</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3" name="Shape 123"/>
        <p:cNvGrpSpPr/>
        <p:nvPr/>
      </p:nvGrpSpPr>
      <p:grpSpPr>
        <a:xfrm>
          <a:off y="0" x="0"/>
          <a:ext cy="0" cx="0"/>
          <a:chOff y="0" x="0"/>
          <a:chExt cy="0" cx="0"/>
        </a:xfrm>
      </p:grpSpPr>
      <p:sp>
        <p:nvSpPr>
          <p:cNvPr id="124" name="Shape 124"/>
          <p:cNvSpPr/>
          <p:nvPr/>
        </p:nvSpPr>
        <p:spPr>
          <a:xfrm>
            <a:off y="582075" x="84650"/>
            <a:ext cy="1756825" cx="9577900"/>
          </a:xfrm>
          <a:prstGeom prst="rect">
            <a:avLst/>
          </a:prstGeom>
          <a:blipFill>
            <a:blip r:embed="rId4"/>
            <a:stretch>
              <a:fillRect/>
            </a:stretch>
          </a:blipFill>
        </p:spPr>
      </p:sp>
      <p:sp>
        <p:nvSpPr>
          <p:cNvPr id="125" name="Shape 125"/>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Theological understandings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Use /control of resources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Differing perceptions of priorities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 name="Shape 25"/>
        <p:cNvGrpSpPr/>
        <p:nvPr/>
      </p:nvGrpSpPr>
      <p:grpSpPr>
        <a:xfrm>
          <a:off y="0" x="0"/>
          <a:ext cy="0" cx="0"/>
          <a:chOff y="0" x="0"/>
          <a:chExt cy="0" cx="0"/>
        </a:xfrm>
      </p:grpSpPr>
      <p:sp>
        <p:nvSpPr>
          <p:cNvPr id="26" name="Shape 26"/>
          <p:cNvSpPr/>
          <p:nvPr/>
        </p:nvSpPr>
        <p:spPr>
          <a:xfrm>
            <a:off y="2275400" x="677325"/>
            <a:ext cy="677325" cx="8572500"/>
          </a:xfrm>
          <a:prstGeom prst="rect">
            <a:avLst/>
          </a:prstGeom>
          <a:blipFill>
            <a:blip r:embed="rId4"/>
            <a:stretch>
              <a:fillRect/>
            </a:stretch>
          </a:blipFill>
        </p:spPr>
      </p:sp>
      <p:sp>
        <p:nvSpPr>
          <p:cNvPr id="27" name="Shape 27"/>
          <p:cNvSpPr txBox="1"/>
          <p:nvPr/>
        </p:nvSpPr>
        <p:spPr>
          <a:xfrm>
            <a:off y="3268475" x="1033625"/>
            <a:ext cy="2683225" cx="81689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1333" lang="en-US">
                <a:solidFill>
                  <a:srgbClr val="FFFFFF"/>
                </a:solidFill>
                <a:latin typeface="Arial"/>
                <a:ea typeface="Arial"/>
                <a:cs typeface="Arial"/>
                <a:sym typeface="Arial"/>
              </a:rPr>
              <a:t>Copyright 2010 by the General Conference of Seventh-day Adventists®.  All rights reserved.</a:t>
            </a:r>
            <a:r>
              <a:rPr b="1" sz="1333" lang="en-US">
                <a:solidFill>
                  <a:srgbClr val="FFFFFF"/>
                </a:solidFill>
                <a:latin typeface="Arial"/>
                <a:ea typeface="Arial"/>
                <a:cs typeface="Arial"/>
                <a:sym typeface="Arial"/>
              </a:rPr>
              <a:t> </a:t>
            </a:r>
            <a:r>
              <a:rPr sz="1333" lang="en-US">
                <a:solidFill>
                  <a:srgbClr val="FFFFFF"/>
                </a:solidFill>
                <a:latin typeface="Arial"/>
                <a:ea typeface="Arial"/>
                <a:cs typeface="Arial"/>
                <a:sym typeface="Arial"/>
              </a:rPr>
              <a:t>The information is provided for training purposes only</a:t>
            </a:r>
            <a:r>
              <a:rPr b="1" sz="1333" lang="en-US" i="1">
                <a:solidFill>
                  <a:srgbClr val="FFFFFF"/>
                </a:solidFill>
                <a:latin typeface="Arial"/>
                <a:ea typeface="Arial"/>
                <a:cs typeface="Arial"/>
                <a:sym typeface="Arial"/>
              </a:rPr>
              <a:t> </a:t>
            </a:r>
            <a:r>
              <a:rPr sz="1333" lang="en-US">
                <a:solidFill>
                  <a:srgbClr val="FFFFFF"/>
                </a:solidFill>
                <a:latin typeface="Arial"/>
                <a:ea typeface="Arial"/>
                <a:cs typeface="Arial"/>
                <a:sym typeface="Arial"/>
              </a:rPr>
              <a:t>and  is not intended nor</a:t>
            </a:r>
            <a:r>
              <a:rPr b="1" sz="1333" lang="en-US" i="1">
                <a:solidFill>
                  <a:srgbClr val="FFFFFF"/>
                </a:solidFill>
                <a:latin typeface="Arial"/>
                <a:ea typeface="Arial"/>
                <a:cs typeface="Arial"/>
                <a:sym typeface="Arial"/>
              </a:rPr>
              <a:t> </a:t>
            </a:r>
            <a:r>
              <a:rPr sz="1333" lang="en-US">
                <a:solidFill>
                  <a:srgbClr val="FFFFFF"/>
                </a:solidFill>
                <a:latin typeface="Arial"/>
                <a:ea typeface="Arial"/>
                <a:cs typeface="Arial"/>
                <a:sym typeface="Arial"/>
              </a:rPr>
              <a:t>should it be used as legal counsel.  This program may not be used or reformulated for any commercial purposes; neither shall it be published by any person or agency other than an official organizational unit of the Seventh-day Adventist® Church,</a:t>
            </a:r>
            <a:r>
              <a:rPr b="1" sz="1333" lang="en-US" i="1">
                <a:solidFill>
                  <a:srgbClr val="FFFFFF"/>
                </a:solidFill>
                <a:latin typeface="Arial"/>
                <a:ea typeface="Arial"/>
                <a:cs typeface="Arial"/>
                <a:sym typeface="Arial"/>
              </a:rPr>
              <a:t> </a:t>
            </a:r>
            <a:r>
              <a:rPr sz="1333" lang="en-US">
                <a:solidFill>
                  <a:srgbClr val="FFFFFF"/>
                </a:solidFill>
                <a:latin typeface="Arial"/>
                <a:ea typeface="Arial"/>
                <a:cs typeface="Arial"/>
                <a:sym typeface="Arial"/>
              </a:rPr>
              <a:t>unless prior written authorization is obtained from the General Conference of Seventh-day Adventists® Office of Global Leadership Development.</a:t>
            </a:r>
            <a:r>
              <a:rPr b="1" sz="1333" lang="en-US" i="1">
                <a:solidFill>
                  <a:srgbClr val="FFFFFF"/>
                </a:solidFill>
                <a:latin typeface="Arial"/>
                <a:ea typeface="Arial"/>
                <a:cs typeface="Arial"/>
                <a:sym typeface="Arial"/>
              </a:rPr>
              <a:t> </a:t>
            </a:r>
            <a:r>
              <a:rPr sz="1333" lang="en-US">
                <a:solidFill>
                  <a:srgbClr val="FFFFFF"/>
                </a:solidFill>
                <a:latin typeface="Arial"/>
                <a:ea typeface="Arial"/>
                <a:cs typeface="Arial"/>
                <a:sym typeface="Arial"/>
              </a:rPr>
              <a:t>Subject to the foregoing terms, unlimited permission to copy or use this program is hereby granted upon inclusion of the copyright notice above. “Seventh-day Adventist” and “Adventist” are registered trademarks of the General Conference of Seventh-day Adventists® and may not be used by non-Seventh-day Adventist entities without prior written authorization from the General Conference.  Use of all or any part of this program constitutes acceptance by the User of these terms.</a:t>
            </a:r>
          </a:p>
          <a:p>
            <a:r>
              <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9" name="Shape 129"/>
        <p:cNvGrpSpPr/>
        <p:nvPr/>
      </p:nvGrpSpPr>
      <p:grpSpPr>
        <a:xfrm>
          <a:off y="0" x="0"/>
          <a:ext cy="0" cx="0"/>
          <a:chOff y="0" x="0"/>
          <a:chExt cy="0" cx="0"/>
        </a:xfrm>
      </p:grpSpPr>
      <p:sp>
        <p:nvSpPr>
          <p:cNvPr id="130" name="Shape 130"/>
          <p:cNvSpPr/>
          <p:nvPr/>
        </p:nvSpPr>
        <p:spPr>
          <a:xfrm>
            <a:off y="433900" x="84650"/>
            <a:ext cy="1905000" cx="9620250"/>
          </a:xfrm>
          <a:prstGeom prst="rect">
            <a:avLst/>
          </a:prstGeom>
          <a:blipFill>
            <a:blip r:embed="rId4"/>
            <a:stretch>
              <a:fillRect/>
            </a:stretch>
          </a:blipFill>
        </p:spPr>
      </p:sp>
      <p:sp>
        <p:nvSpPr>
          <p:cNvPr id="131" name="Shape 131"/>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Church needs individual and independent initiatives and vice-versa</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Each has strengths and limitations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5" name="Shape 135"/>
        <p:cNvGrpSpPr/>
        <p:nvPr/>
      </p:nvGrpSpPr>
      <p:grpSpPr>
        <a:xfrm>
          <a:off y="0" x="0"/>
          <a:ext cy="0" cx="0"/>
          <a:chOff y="0" x="0"/>
          <a:chExt cy="0" cx="0"/>
        </a:xfrm>
      </p:grpSpPr>
      <p:sp>
        <p:nvSpPr>
          <p:cNvPr id="136" name="Shape 136"/>
          <p:cNvSpPr/>
          <p:nvPr/>
        </p:nvSpPr>
        <p:spPr>
          <a:xfrm>
            <a:off y="582075" x="84650"/>
            <a:ext cy="1756825" cx="9577900"/>
          </a:xfrm>
          <a:prstGeom prst="rect">
            <a:avLst/>
          </a:prstGeom>
          <a:blipFill>
            <a:blip r:embed="rId4"/>
            <a:stretch>
              <a:fillRect/>
            </a:stretch>
          </a:blipFill>
        </p:spPr>
      </p:sp>
      <p:sp>
        <p:nvSpPr>
          <p:cNvPr id="137" name="Shape 137"/>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Preserve gospel teaching and prevent error</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Provide setting for worship, fellowship, nurture, and training for witness</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Awaken awareness of the global dimensions of mission</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Gather and distribute resources for orderly and sustainable growth (context and continuity)</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Provide member role in deciding and doing</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1" name="Shape 141"/>
        <p:cNvGrpSpPr/>
        <p:nvPr/>
      </p:nvGrpSpPr>
      <p:grpSpPr>
        <a:xfrm>
          <a:off y="0" x="0"/>
          <a:ext cy="0" cx="0"/>
          <a:chOff y="0" x="0"/>
          <a:chExt cy="0" cx="0"/>
        </a:xfrm>
      </p:grpSpPr>
      <p:sp>
        <p:nvSpPr>
          <p:cNvPr id="142" name="Shape 142"/>
          <p:cNvSpPr/>
          <p:nvPr/>
        </p:nvSpPr>
        <p:spPr>
          <a:xfrm>
            <a:off y="433900" x="84650"/>
            <a:ext cy="1905000" cx="9577900"/>
          </a:xfrm>
          <a:prstGeom prst="rect">
            <a:avLst/>
          </a:prstGeom>
          <a:blipFill>
            <a:blip r:embed="rId4"/>
            <a:stretch>
              <a:fillRect/>
            </a:stretch>
          </a:blipFill>
        </p:spPr>
      </p:sp>
      <p:sp>
        <p:nvSpPr>
          <p:cNvPr id="143" name="Shape 143"/>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Translate theology into practical life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Carry the gospel from the worship place to the marketplace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Influence others toward commitment to God and identification with the Church</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7" name="Shape 147"/>
        <p:cNvGrpSpPr/>
        <p:nvPr/>
      </p:nvGrpSpPr>
      <p:grpSpPr>
        <a:xfrm>
          <a:off y="0" x="0"/>
          <a:ext cy="0" cx="0"/>
          <a:chOff y="0" x="0"/>
          <a:chExt cy="0" cx="0"/>
        </a:xfrm>
      </p:grpSpPr>
      <p:sp>
        <p:nvSpPr>
          <p:cNvPr id="148" name="Shape 148"/>
          <p:cNvSpPr txBox="1"/>
          <p:nvPr/>
        </p:nvSpPr>
        <p:spPr>
          <a:xfrm>
            <a:off y="165980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distinctive roles outlined above should not be seen as placing the Church and independent ministries on an equal basis. The Church must clearly remain the focal point.</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Bible implies that the Church is the fullest expression of the Kingdom of God.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2" name="Shape 152"/>
        <p:cNvGrpSpPr/>
        <p:nvPr/>
      </p:nvGrpSpPr>
      <p:grpSpPr>
        <a:xfrm>
          <a:off y="0" x="0"/>
          <a:ext cy="0" cx="0"/>
          <a:chOff y="0" x="0"/>
          <a:chExt cy="0" cx="0"/>
        </a:xfrm>
      </p:grpSpPr>
      <p:sp>
        <p:nvSpPr>
          <p:cNvPr id="153" name="Shape 153"/>
          <p:cNvSpPr txBox="1"/>
          <p:nvPr/>
        </p:nvSpPr>
        <p:spPr>
          <a:xfrm>
            <a:off y="1659800" x="1118300"/>
            <a:ext cy="4545875" cx="79995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And He (God) put all </a:t>
            </a:r>
            <a:r>
              <a:rPr sz="3111" lang="en-US" i="1">
                <a:solidFill>
                  <a:srgbClr val="FFFFFF"/>
                </a:solidFill>
                <a:latin typeface="Arial"/>
                <a:ea typeface="Arial"/>
                <a:cs typeface="Arial"/>
                <a:sym typeface="Arial"/>
              </a:rPr>
              <a:t>things</a:t>
            </a:r>
            <a:r>
              <a:rPr sz="3111" lang="en-US">
                <a:solidFill>
                  <a:srgbClr val="FFFFFF"/>
                </a:solidFill>
                <a:latin typeface="Arial"/>
                <a:ea typeface="Arial"/>
                <a:cs typeface="Arial"/>
                <a:sym typeface="Arial"/>
              </a:rPr>
              <a:t> under His (Christ’s) feet, and gave Him </a:t>
            </a:r>
            <a:r>
              <a:rPr sz="3111" lang="en-US" i="1">
                <a:solidFill>
                  <a:srgbClr val="FFFFFF"/>
                </a:solidFill>
                <a:latin typeface="Arial"/>
                <a:ea typeface="Arial"/>
                <a:cs typeface="Arial"/>
                <a:sym typeface="Arial"/>
              </a:rPr>
              <a:t>to be</a:t>
            </a:r>
            <a:r>
              <a:rPr sz="3111" lang="en-US">
                <a:solidFill>
                  <a:srgbClr val="FFFFFF"/>
                </a:solidFill>
                <a:latin typeface="Arial"/>
                <a:ea typeface="Arial"/>
                <a:cs typeface="Arial"/>
                <a:sym typeface="Arial"/>
              </a:rPr>
              <a:t> head over all </a:t>
            </a:r>
            <a:r>
              <a:rPr sz="3111" lang="en-US" i="1">
                <a:solidFill>
                  <a:srgbClr val="FFFFFF"/>
                </a:solidFill>
                <a:latin typeface="Arial"/>
                <a:ea typeface="Arial"/>
                <a:cs typeface="Arial"/>
                <a:sym typeface="Arial"/>
              </a:rPr>
              <a:t>things</a:t>
            </a:r>
            <a:r>
              <a:rPr sz="3111" lang="en-US">
                <a:solidFill>
                  <a:srgbClr val="FFFFFF"/>
                </a:solidFill>
                <a:latin typeface="Arial"/>
                <a:ea typeface="Arial"/>
                <a:cs typeface="Arial"/>
                <a:sym typeface="Arial"/>
              </a:rPr>
              <a:t> to the church, which is His body, the fullness of Him who fills all in all.</a:t>
            </a:r>
          </a:p>
          <a:p>
            <a:pPr algn="r" marR="0" indent="0" marL="0">
              <a:lnSpc>
                <a:spcPct val="120138"/>
              </a:lnSpc>
              <a:spcBef>
                <a:spcPts val="365"/>
              </a:spcBef>
              <a:spcAft>
                <a:spcPts val="0"/>
              </a:spcAft>
              <a:buNone/>
            </a:pPr>
            <a:r>
              <a:rPr sz="2000" lang="en-US">
                <a:solidFill>
                  <a:srgbClr val="FFFFFF"/>
                </a:solidFill>
                <a:latin typeface="Arial"/>
                <a:ea typeface="Arial"/>
                <a:cs typeface="Arial"/>
                <a:sym typeface="Arial"/>
              </a:rPr>
              <a:t>—Ephesians 1:22, 23 (NKJV)</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7" name="Shape 157"/>
        <p:cNvGrpSpPr/>
        <p:nvPr/>
      </p:nvGrpSpPr>
      <p:grpSpPr>
        <a:xfrm>
          <a:off y="0" x="0"/>
          <a:ext cy="0" cx="0"/>
          <a:chOff y="0" x="0"/>
          <a:chExt cy="0" cx="0"/>
        </a:xfrm>
      </p:grpSpPr>
      <p:sp>
        <p:nvSpPr>
          <p:cNvPr id="158" name="Shape 158"/>
          <p:cNvSpPr txBox="1"/>
          <p:nvPr/>
        </p:nvSpPr>
        <p:spPr>
          <a:xfrm>
            <a:off y="1659800" x="1118300"/>
            <a:ext cy="4545875" cx="79995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“Very close and sacred is the relation between Christ and His church,--He the bridegroom, and the church the bride; He the head, and the church the body. Connection with Christ, then, involves connection with His church. “</a:t>
            </a:r>
          </a:p>
          <a:p>
            <a:pPr algn="l" marR="0" indent="0" marL="0">
              <a:lnSpc>
                <a:spcPct val="120089"/>
              </a:lnSpc>
              <a:spcBef>
                <a:spcPts val="563"/>
              </a:spcBef>
              <a:spcAft>
                <a:spcPts val="0"/>
              </a:spcAft>
              <a:buNone/>
            </a:pPr>
            <a:r>
              <a:rPr sz="1999" lang="en-US">
                <a:solidFill>
                  <a:srgbClr val="FFFFFF"/>
                </a:solidFill>
                <a:latin typeface="Arial"/>
                <a:ea typeface="Arial"/>
                <a:cs typeface="Arial"/>
                <a:sym typeface="Arial"/>
              </a:rPr>
              <a:t>—E G White, GCB, July 1, 1902 par. 13</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2" name="Shape 162"/>
        <p:cNvGrpSpPr/>
        <p:nvPr/>
      </p:nvGrpSpPr>
      <p:grpSpPr>
        <a:xfrm>
          <a:off y="0" x="0"/>
          <a:ext cy="0" cx="0"/>
          <a:chOff y="0" x="0"/>
          <a:chExt cy="0" cx="0"/>
        </a:xfrm>
      </p:grpSpPr>
      <p:sp>
        <p:nvSpPr>
          <p:cNvPr id="163" name="Shape 163"/>
          <p:cNvSpPr txBox="1"/>
          <p:nvPr/>
        </p:nvSpPr>
        <p:spPr>
          <a:xfrm>
            <a:off y="1659800" x="1118300"/>
            <a:ext cy="4545875" cx="79995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“The church is organized for service; and in a life of service to Christ, connection with the church is one of the first steps. Loyalty to Christ demands the faithful performance of church duties. This is an important part of one's training; and in a church imbued with its Master's life, will lead directly to effort for the world without." </a:t>
            </a:r>
            <a:r>
              <a:rPr sz="1999" lang="en-US">
                <a:solidFill>
                  <a:srgbClr val="FFFFFF"/>
                </a:solidFill>
                <a:latin typeface="Arial"/>
                <a:ea typeface="Arial"/>
                <a:cs typeface="Arial"/>
                <a:sym typeface="Arial"/>
              </a:rPr>
              <a:t>—E G White, GCB, July 1, 1902 par. 14</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txBox="1"/>
          <p:nvPr/>
        </p:nvSpPr>
        <p:spPr>
          <a:xfrm>
            <a:off y="165980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It is within the context of full commitment to God and the Church that individuals and groups can make their best contribution to the proclamation of the gospel.</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But the Church must provide its members with an adequate sense of engagement in mission.</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gospel commission is given to all.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2" name="Shape 172"/>
        <p:cNvGrpSpPr/>
        <p:nvPr/>
      </p:nvGrpSpPr>
      <p:grpSpPr>
        <a:xfrm>
          <a:off y="0" x="0"/>
          <a:ext cy="0" cx="0"/>
          <a:chOff y="0" x="0"/>
          <a:chExt cy="0" cx="0"/>
        </a:xfrm>
      </p:grpSpPr>
      <p:sp>
        <p:nvSpPr>
          <p:cNvPr id="173" name="Shape 173"/>
          <p:cNvSpPr/>
          <p:nvPr/>
        </p:nvSpPr>
        <p:spPr>
          <a:xfrm>
            <a:off y="582075" x="84650"/>
            <a:ext cy="1756825" cx="9577900"/>
          </a:xfrm>
          <a:prstGeom prst="rect">
            <a:avLst/>
          </a:prstGeom>
          <a:blipFill>
            <a:blip r:embed="rId4"/>
            <a:stretch>
              <a:fillRect/>
            </a:stretch>
          </a:blipFill>
        </p:spPr>
      </p:sp>
      <p:sp>
        <p:nvSpPr>
          <p:cNvPr id="174" name="Shape 174"/>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Supportive lay initiatives strongly affirmed.</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Caution against polarization of Church and laity.</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Clergy does not own or control the Church—they are its servants.</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Role of Church leadership is larger than control of resources. Funds distributed through the World Budget no longer dwarf that of other entities in the world field.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8" name="Shape 178"/>
        <p:cNvGrpSpPr/>
        <p:nvPr/>
      </p:nvGrpSpPr>
      <p:grpSpPr>
        <a:xfrm>
          <a:off y="0" x="0"/>
          <a:ext cy="0" cx="0"/>
          <a:chOff y="0" x="0"/>
          <a:chExt cy="0" cx="0"/>
        </a:xfrm>
      </p:grpSpPr>
      <p:sp>
        <p:nvSpPr>
          <p:cNvPr id="179" name="Shape 179"/>
          <p:cNvSpPr/>
          <p:nvPr/>
        </p:nvSpPr>
        <p:spPr>
          <a:xfrm>
            <a:off y="582075" x="84650"/>
            <a:ext cy="1756825" cx="9577900"/>
          </a:xfrm>
          <a:prstGeom prst="rect">
            <a:avLst/>
          </a:prstGeom>
          <a:blipFill>
            <a:blip r:embed="rId4"/>
            <a:stretch>
              <a:fillRect/>
            </a:stretch>
          </a:blipFill>
        </p:spPr>
      </p:sp>
      <p:sp>
        <p:nvSpPr>
          <p:cNvPr id="180" name="Shape 180"/>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New possibilities emerge. Technology gives small groups opportunities of ministry that formerly could only be achieved through large-scale collective action.</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goal of Church-lead and laity-lead action should be synergy not competition.</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Transparency/accountability builds trust.</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Project activity must not ignore the need for long-term sustainability.</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 name="Shape 31"/>
        <p:cNvGrpSpPr/>
        <p:nvPr/>
      </p:nvGrpSpPr>
      <p:grpSpPr>
        <a:xfrm>
          <a:off y="0" x="0"/>
          <a:ext cy="0" cx="0"/>
          <a:chOff y="0" x="0"/>
          <a:chExt cy="0" cx="0"/>
        </a:xfrm>
      </p:grpSpPr>
      <p:sp>
        <p:nvSpPr>
          <p:cNvPr id="32" name="Shape 32"/>
          <p:cNvSpPr txBox="1"/>
          <p:nvPr/>
        </p:nvSpPr>
        <p:spPr>
          <a:xfrm>
            <a:off y="1321150" x="1118300"/>
            <a:ext cy="4852799" cx="7999574"/>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3111" lang="en-US">
                <a:solidFill>
                  <a:srgbClr val="FFFFFF"/>
                </a:solidFill>
                <a:latin typeface="Arial"/>
                <a:ea typeface="Arial"/>
                <a:cs typeface="Arial"/>
                <a:sym typeface="Arial"/>
              </a:rPr>
              <a:t>Matthew 16:18 “... on this rock I will build My church, and the gates of Hades shall not prevail against it. ”</a:t>
            </a:r>
          </a:p>
          <a:p>
            <a:r>
              <a:t/>
            </a:r>
          </a:p>
          <a:p>
            <a:pPr algn="l" marR="0" indent="0" marL="0">
              <a:lnSpc>
                <a:spcPct val="100000"/>
              </a:lnSpc>
              <a:spcBef>
                <a:spcPts val="563"/>
              </a:spcBef>
              <a:spcAft>
                <a:spcPts val="0"/>
              </a:spcAft>
              <a:buNone/>
            </a:pPr>
            <a:r>
              <a:rPr sz="3111" lang="en-US">
                <a:solidFill>
                  <a:srgbClr val="FFFFFF"/>
                </a:solidFill>
                <a:latin typeface="Arial"/>
                <a:ea typeface="Arial"/>
                <a:cs typeface="Arial"/>
                <a:sym typeface="Arial"/>
              </a:rPr>
              <a:t>Matthew 28:18-20 “All authority has been given to Me in heaven and on earth. </a:t>
            </a:r>
            <a:r>
              <a:rPr baseline="30000" sz="3111" lang="en-US">
                <a:solidFill>
                  <a:srgbClr val="FFFFFF"/>
                </a:solidFill>
                <a:latin typeface="Arial"/>
                <a:ea typeface="Arial"/>
                <a:cs typeface="Arial"/>
                <a:sym typeface="Arial"/>
              </a:rPr>
              <a:t> </a:t>
            </a:r>
            <a:r>
              <a:rPr sz="3111" lang="en-US">
                <a:solidFill>
                  <a:srgbClr val="FFFFFF"/>
                </a:solidFill>
                <a:latin typeface="Arial"/>
                <a:ea typeface="Arial"/>
                <a:cs typeface="Arial"/>
                <a:sym typeface="Arial"/>
              </a:rPr>
              <a:t>Go therefore and make disciples of all the nations, baptizing them in the name of the Father and of the Son and of the Holy Spirit, teaching them to observe all things that I have commanded you; and lo, I am with you always, </a:t>
            </a:r>
            <a:r>
              <a:rPr sz="3111" lang="en-US" i="1">
                <a:solidFill>
                  <a:srgbClr val="FFFFFF"/>
                </a:solidFill>
                <a:latin typeface="Arial"/>
                <a:ea typeface="Arial"/>
                <a:cs typeface="Arial"/>
                <a:sym typeface="Arial"/>
              </a:rPr>
              <a:t>even</a:t>
            </a:r>
            <a:r>
              <a:rPr sz="3111" lang="en-US">
                <a:solidFill>
                  <a:srgbClr val="FFFFFF"/>
                </a:solidFill>
                <a:latin typeface="Arial"/>
                <a:ea typeface="Arial"/>
                <a:cs typeface="Arial"/>
                <a:sym typeface="Arial"/>
              </a:rPr>
              <a:t> to the end of the age.”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4" name="Shape 184"/>
        <p:cNvGrpSpPr/>
        <p:nvPr/>
      </p:nvGrpSpPr>
      <p:grpSpPr>
        <a:xfrm>
          <a:off y="0" x="0"/>
          <a:ext cy="0" cx="0"/>
          <a:chOff y="0" x="0"/>
          <a:chExt cy="0" cx="0"/>
        </a:xfrm>
      </p:grpSpPr>
      <p:sp>
        <p:nvSpPr>
          <p:cNvPr id="185" name="Shape 185"/>
          <p:cNvSpPr/>
          <p:nvPr/>
        </p:nvSpPr>
        <p:spPr>
          <a:xfrm>
            <a:off y="582075" x="84650"/>
            <a:ext cy="1756825" cx="9577900"/>
          </a:xfrm>
          <a:prstGeom prst="rect">
            <a:avLst/>
          </a:prstGeom>
          <a:blipFill>
            <a:blip r:embed="rId4"/>
            <a:stretch>
              <a:fillRect/>
            </a:stretch>
          </a:blipFill>
        </p:spPr>
      </p:sp>
      <p:sp>
        <p:nvSpPr>
          <p:cNvPr id="186" name="Shape 186"/>
          <p:cNvSpPr txBox="1"/>
          <p:nvPr/>
        </p:nvSpPr>
        <p:spPr>
          <a:xfrm>
            <a:off y="2472950" x="610300"/>
            <a:ext cy="45458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The leaders and representatives of supporting ministries shall be loyal members of the Seventh-day Adventist Church in good standing.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0" name="Shape 190"/>
        <p:cNvGrpSpPr/>
        <p:nvPr/>
      </p:nvGrpSpPr>
      <p:grpSpPr>
        <a:xfrm>
          <a:off y="0" x="0"/>
          <a:ext cy="0" cx="0"/>
          <a:chOff y="0" x="0"/>
          <a:chExt cy="0" cx="0"/>
        </a:xfrm>
      </p:grpSpPr>
      <p:sp>
        <p:nvSpPr>
          <p:cNvPr id="191" name="Shape 191"/>
          <p:cNvSpPr/>
          <p:nvPr/>
        </p:nvSpPr>
        <p:spPr>
          <a:xfrm>
            <a:off y="582075" x="84650"/>
            <a:ext cy="1756825" cx="9577900"/>
          </a:xfrm>
          <a:prstGeom prst="rect">
            <a:avLst/>
          </a:prstGeom>
          <a:blipFill>
            <a:blip r:embed="rId4"/>
            <a:stretch>
              <a:fillRect/>
            </a:stretch>
          </a:blipFill>
        </p:spPr>
      </p:sp>
      <p:sp>
        <p:nvSpPr>
          <p:cNvPr id="192" name="Shape 192"/>
          <p:cNvSpPr txBox="1"/>
          <p:nvPr/>
        </p:nvSpPr>
        <p:spPr>
          <a:xfrm>
            <a:off y="2472950" x="610300"/>
            <a:ext cy="45458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Leaders...loyal members ...in good standing</a:t>
            </a:r>
          </a:p>
          <a:p>
            <a:pPr algn="l" lvl="0" marR="0" indent="-248355" marL="381000">
              <a:lnSpc>
                <a:spcPct val="108035"/>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The theological positions of the supporting ministries and the emphasis placed upon them shall be in harmony with the fundamental beliefs of the Seventh-day Adventist Church. In supporting these beliefs, the context of both the biblical text and writings of Ellen G White will be faithfully used. Theological positions not addressed in the fundamental beliefs shall not be promoted.</a:t>
            </a:r>
          </a:p>
          <a:p>
            <a:r>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6" name="Shape 196"/>
        <p:cNvGrpSpPr/>
        <p:nvPr/>
      </p:nvGrpSpPr>
      <p:grpSpPr>
        <a:xfrm>
          <a:off y="0" x="0"/>
          <a:ext cy="0" cx="0"/>
          <a:chOff y="0" x="0"/>
          <a:chExt cy="0" cx="0"/>
        </a:xfrm>
      </p:grpSpPr>
      <p:sp>
        <p:nvSpPr>
          <p:cNvPr id="197" name="Shape 197"/>
          <p:cNvSpPr/>
          <p:nvPr/>
        </p:nvSpPr>
        <p:spPr>
          <a:xfrm>
            <a:off y="582075" x="84650"/>
            <a:ext cy="1756825" cx="9577900"/>
          </a:xfrm>
          <a:prstGeom prst="rect">
            <a:avLst/>
          </a:prstGeom>
          <a:blipFill>
            <a:blip r:embed="rId4"/>
            <a:stretch>
              <a:fillRect/>
            </a:stretch>
          </a:blipFill>
        </p:spPr>
      </p:sp>
      <p:sp>
        <p:nvSpPr>
          <p:cNvPr id="198" name="Shape 198"/>
          <p:cNvSpPr txBox="1"/>
          <p:nvPr/>
        </p:nvSpPr>
        <p:spPr>
          <a:xfrm>
            <a:off y="2472950" x="610300"/>
            <a:ext cy="4545875" cx="9015574"/>
          </a:xfrm>
          <a:prstGeom prst="rect">
            <a:avLst/>
          </a:prstGeom>
        </p:spPr>
        <p:txBody>
          <a:bodyPr bIns="38100" rIns="38100" lIns="38100" tIns="38100" anchor="t" anchorCtr="0">
            <a:noAutofit/>
          </a:bodyPr>
          <a:lstStyle/>
          <a:p>
            <a:pPr algn="l" lvl="0" marR="0" indent="-220133" marL="381000">
              <a:lnSpc>
                <a:spcPct val="119791"/>
              </a:lnSpc>
              <a:spcBef>
                <a:spcPts val="0"/>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Leaders...loyal members ...in good standing</a:t>
            </a:r>
          </a:p>
          <a:p>
            <a:pPr algn="l" lvl="0" marR="0" indent="-220133" marL="381000">
              <a:lnSpc>
                <a:spcPct val="119791"/>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Theological positions in harmony with ...SDA</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The leaders and representatives of supporting ministries shall support and cooperate with the goals and purposes of the Seventh-day Adventist Church in their words, actions, and publications. Their work shall positively supplement that of the Church in carrying out the gospel commission.</a:t>
            </a:r>
          </a:p>
          <a:p>
            <a:r>
              <a:t/>
            </a:r>
          </a:p>
          <a:p>
            <a: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2" name="Shape 202"/>
        <p:cNvGrpSpPr/>
        <p:nvPr/>
      </p:nvGrpSpPr>
      <p:grpSpPr>
        <a:xfrm>
          <a:off y="0" x="0"/>
          <a:ext cy="0" cx="0"/>
          <a:chOff y="0" x="0"/>
          <a:chExt cy="0" cx="0"/>
        </a:xfrm>
      </p:grpSpPr>
      <p:sp>
        <p:nvSpPr>
          <p:cNvPr id="203" name="Shape 203"/>
          <p:cNvSpPr/>
          <p:nvPr/>
        </p:nvSpPr>
        <p:spPr>
          <a:xfrm>
            <a:off y="582075" x="84650"/>
            <a:ext cy="1756825" cx="9577900"/>
          </a:xfrm>
          <a:prstGeom prst="rect">
            <a:avLst/>
          </a:prstGeom>
          <a:blipFill>
            <a:blip r:embed="rId4"/>
            <a:stretch>
              <a:fillRect/>
            </a:stretch>
          </a:blipFill>
        </p:spPr>
      </p:sp>
      <p:sp>
        <p:nvSpPr>
          <p:cNvPr id="204" name="Shape 204"/>
          <p:cNvSpPr txBox="1"/>
          <p:nvPr/>
        </p:nvSpPr>
        <p:spPr>
          <a:xfrm>
            <a:off y="2472950" x="610300"/>
            <a:ext cy="45458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Leaders...loyal members ...in good standing</a:t>
            </a:r>
          </a:p>
          <a:p>
            <a:pPr algn="l" lvl="0" marR="0" indent="-220133" marL="381000">
              <a:lnSpc>
                <a:spcPct val="107812"/>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Theological positions in harmony with ...SDA</a:t>
            </a:r>
          </a:p>
          <a:p>
            <a:pPr algn="l" lvl="0" marR="0" indent="-220133" marL="381000">
              <a:lnSpc>
                <a:spcPct val="107812"/>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Shall support and cooperate with the Church</a:t>
            </a:r>
          </a:p>
          <a:p>
            <a:pPr algn="l" lvl="0" marR="0" indent="-248355" marL="381000">
              <a:lnSpc>
                <a:spcPct val="108035"/>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Supporting ministries and their personnel shall clearly and explicitly state in their legal documents and in their dealings with third parties that they support the spiritual mission of the Church but are independent supporting ministries not controlled by or legally affiliated with the Church.</a:t>
            </a:r>
          </a:p>
          <a:p>
            <a:r>
              <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8" name="Shape 208"/>
        <p:cNvGrpSpPr/>
        <p:nvPr/>
      </p:nvGrpSpPr>
      <p:grpSpPr>
        <a:xfrm>
          <a:off y="0" x="0"/>
          <a:ext cy="0" cx="0"/>
          <a:chOff y="0" x="0"/>
          <a:chExt cy="0" cx="0"/>
        </a:xfrm>
      </p:grpSpPr>
      <p:sp>
        <p:nvSpPr>
          <p:cNvPr id="209" name="Shape 209"/>
          <p:cNvSpPr/>
          <p:nvPr/>
        </p:nvSpPr>
        <p:spPr>
          <a:xfrm>
            <a:off y="582075" x="84650"/>
            <a:ext cy="1756825" cx="9577900"/>
          </a:xfrm>
          <a:prstGeom prst="rect">
            <a:avLst/>
          </a:prstGeom>
          <a:blipFill>
            <a:blip r:embed="rId4"/>
            <a:stretch>
              <a:fillRect/>
            </a:stretch>
          </a:blipFill>
        </p:spPr>
      </p:sp>
      <p:sp>
        <p:nvSpPr>
          <p:cNvPr id="210" name="Shape 210"/>
          <p:cNvSpPr txBox="1"/>
          <p:nvPr/>
        </p:nvSpPr>
        <p:spPr>
          <a:xfrm>
            <a:off y="2472950" x="610300"/>
            <a:ext cy="45458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Leaders...loyal members ...in good standing</a:t>
            </a:r>
          </a:p>
          <a:p>
            <a:pPr algn="l" lvl="0" marR="0" indent="-220133" marL="381000">
              <a:lnSpc>
                <a:spcPct val="107812"/>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Theological positions in harmony with ...SDA</a:t>
            </a:r>
          </a:p>
          <a:p>
            <a:pPr algn="l" lvl="0" marR="0" indent="-220133" marL="381000">
              <a:lnSpc>
                <a:spcPct val="107812"/>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Shall support and cooperate with the Church</a:t>
            </a:r>
          </a:p>
          <a:p>
            <a:pPr algn="l" lvl="0" marR="0" indent="-220133" marL="381000">
              <a:lnSpc>
                <a:spcPct val="107812"/>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Declare not controlled by or legally affiliated with...</a:t>
            </a:r>
          </a:p>
          <a:p>
            <a:pPr algn="l" lvl="0" marR="0" indent="-248355" marL="381000">
              <a:lnSpc>
                <a:spcPct val="108035"/>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Supporting ministries shall not accept tithe from Seventh-day Adventist Church members but shall encourage their supporters to be faithful in returning tithe and appropriate offerings through the authorized channels of the Seventh-day Adventist Church.</a:t>
            </a:r>
          </a:p>
          <a:p>
            <a:r>
              <a:t/>
            </a:r>
          </a:p>
          <a:p>
            <a:r>
              <a:t/>
            </a:r>
          </a:p>
          <a:p>
            <a:r>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4" name="Shape 214"/>
        <p:cNvGrpSpPr/>
        <p:nvPr/>
      </p:nvGrpSpPr>
      <p:grpSpPr>
        <a:xfrm>
          <a:off y="0" x="0"/>
          <a:ext cy="0" cx="0"/>
          <a:chOff y="0" x="0"/>
          <a:chExt cy="0" cx="0"/>
        </a:xfrm>
      </p:grpSpPr>
      <p:sp>
        <p:nvSpPr>
          <p:cNvPr id="215" name="Shape 215"/>
          <p:cNvSpPr/>
          <p:nvPr/>
        </p:nvSpPr>
        <p:spPr>
          <a:xfrm>
            <a:off y="582075" x="84650"/>
            <a:ext cy="1756825" cx="9577900"/>
          </a:xfrm>
          <a:prstGeom prst="rect">
            <a:avLst/>
          </a:prstGeom>
          <a:blipFill>
            <a:blip r:embed="rId4"/>
            <a:stretch>
              <a:fillRect/>
            </a:stretch>
          </a:blipFill>
        </p:spPr>
      </p:sp>
      <p:sp>
        <p:nvSpPr>
          <p:cNvPr id="216" name="Shape 216"/>
          <p:cNvSpPr txBox="1"/>
          <p:nvPr/>
        </p:nvSpPr>
        <p:spPr>
          <a:xfrm>
            <a:off y="2472950" x="610300"/>
            <a:ext cy="4545875" cx="9015574"/>
          </a:xfrm>
          <a:prstGeom prst="rect">
            <a:avLst/>
          </a:prstGeom>
        </p:spPr>
        <p:txBody>
          <a:bodyPr bIns="38100" rIns="38100" lIns="38100" tIns="38100" anchor="t" anchorCtr="0">
            <a:noAutofit/>
          </a:bodyPr>
          <a:lstStyle/>
          <a:p>
            <a:pPr algn="l" lvl="0" marR="0" indent="-220133" marL="381000">
              <a:lnSpc>
                <a:spcPct val="100000"/>
              </a:lnSpc>
              <a:spcBef>
                <a:spcPts val="0"/>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Leaders...loyal members ...in good standing.</a:t>
            </a:r>
          </a:p>
          <a:p>
            <a:pPr algn="l" lvl="0" marR="0" indent="-220133" marL="381000">
              <a:lnSpc>
                <a:spcPct val="100000"/>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Theological positions in harmony with ...SDA</a:t>
            </a:r>
          </a:p>
          <a:p>
            <a:pPr algn="l" lvl="0" marR="0" indent="-220133" marL="381000">
              <a:lnSpc>
                <a:spcPct val="100000"/>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Shall support and cooperate with the Church</a:t>
            </a:r>
          </a:p>
          <a:p>
            <a:pPr algn="l" lvl="0" marR="0" indent="-220133" marL="381000">
              <a:lnSpc>
                <a:spcPct val="100000"/>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Declare not controlled by or legally affiliated with Church</a:t>
            </a:r>
          </a:p>
          <a:p>
            <a:pPr algn="l" lvl="0" marR="0" indent="-220133" marL="381000">
              <a:lnSpc>
                <a:spcPct val="100000"/>
              </a:lnSpc>
              <a:spcBef>
                <a:spcPts val="479"/>
              </a:spcBef>
              <a:spcAft>
                <a:spcPts val="0"/>
              </a:spcAft>
              <a:buClr>
                <a:srgbClr val="BFBFBF"/>
              </a:buClr>
              <a:buSzPct val="98765"/>
              <a:buFont typeface="Arial"/>
              <a:buAutoNum type="arabicPeriod"/>
            </a:pPr>
            <a:r>
              <a:rPr sz="2666" lang="en-US">
                <a:solidFill>
                  <a:srgbClr val="BFBFBF"/>
                </a:solidFill>
                <a:latin typeface="Arial"/>
                <a:ea typeface="Arial"/>
                <a:cs typeface="Arial"/>
                <a:sym typeface="Arial"/>
              </a:rPr>
              <a:t>Shall not accept tithe from SDA members...</a:t>
            </a:r>
          </a:p>
          <a:p>
            <a:pPr algn="l" lvl="0" marR="0" indent="-248355" marL="381000">
              <a:lnSpc>
                <a:spcPct val="100000"/>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Supporting ministries providing services outside their own division territory shall consult with, and secure approval from, the division administration concerned regarding the nature, extent and duration of services rendered within that division.</a:t>
            </a:r>
          </a:p>
          <a:p>
            <a:r>
              <a:t/>
            </a:r>
          </a:p>
          <a:p>
            <a:r>
              <a:t/>
            </a:r>
          </a:p>
          <a:p>
            <a:r>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0" name="Shape 220"/>
        <p:cNvGrpSpPr/>
        <p:nvPr/>
      </p:nvGrpSpPr>
      <p:grpSpPr>
        <a:xfrm>
          <a:off y="0" x="0"/>
          <a:ext cy="0" cx="0"/>
          <a:chOff y="0" x="0"/>
          <a:chExt cy="0" cx="0"/>
        </a:xfrm>
      </p:grpSpPr>
      <p:sp>
        <p:nvSpPr>
          <p:cNvPr id="221" name="Shape 221"/>
          <p:cNvSpPr/>
          <p:nvPr/>
        </p:nvSpPr>
        <p:spPr>
          <a:xfrm>
            <a:off y="582075" x="84650"/>
            <a:ext cy="1756825" cx="9577900"/>
          </a:xfrm>
          <a:prstGeom prst="rect">
            <a:avLst/>
          </a:prstGeom>
          <a:blipFill>
            <a:blip r:embed="rId4"/>
            <a:stretch>
              <a:fillRect/>
            </a:stretch>
          </a:blipFill>
        </p:spPr>
      </p:sp>
      <p:sp>
        <p:nvSpPr>
          <p:cNvPr id="222" name="Shape 222"/>
          <p:cNvSpPr txBox="1"/>
          <p:nvPr/>
        </p:nvSpPr>
        <p:spPr>
          <a:xfrm>
            <a:off y="2472950" x="610300"/>
            <a:ext cy="45458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Leaders...loyal members ...in good standing</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Theological positions in harmony with ...SDA</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Shall support and cooperate with the Church</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Declare not controlled by or legally affiliated...</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Shall not accept tithe from SDA members...</a:t>
            </a:r>
          </a:p>
          <a:p>
            <a:pPr algn="l" lvl="0" marR="0" indent="-248355" marL="381000">
              <a:lnSpc>
                <a:spcPct val="120089"/>
              </a:lnSpc>
              <a:spcBef>
                <a:spcPts val="563"/>
              </a:spcBef>
              <a:spcAft>
                <a:spcPts val="0"/>
              </a:spcAft>
              <a:buClr>
                <a:srgbClr val="FFFFFF"/>
              </a:buClr>
              <a:buSzPct val="100358"/>
              <a:buFont typeface="Arial"/>
              <a:buAutoNum type="arabicPeriod"/>
            </a:pPr>
            <a:r>
              <a:rPr sz="3111" lang="en-US">
                <a:solidFill>
                  <a:srgbClr val="FFFFFF"/>
                </a:solidFill>
                <a:latin typeface="Arial"/>
                <a:ea typeface="Arial"/>
                <a:cs typeface="Arial"/>
                <a:sym typeface="Arial"/>
              </a:rPr>
              <a:t>Shall secure approval for services abroad</a:t>
            </a:r>
          </a:p>
          <a:p>
            <a:r>
              <a:t/>
            </a:r>
          </a:p>
          <a:p>
            <a:r>
              <a:t/>
            </a:r>
          </a:p>
          <a:p>
            <a:r>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6" name="Shape 226"/>
        <p:cNvGrpSpPr/>
        <p:nvPr/>
      </p:nvGrpSpPr>
      <p:grpSpPr>
        <a:xfrm>
          <a:off y="0" x="0"/>
          <a:ext cy="0" cx="0"/>
          <a:chOff y="0" x="0"/>
          <a:chExt cy="0" cx="0"/>
        </a:xfrm>
      </p:grpSpPr>
      <p:sp>
        <p:nvSpPr>
          <p:cNvPr id="227" name="Shape 227"/>
          <p:cNvSpPr txBox="1"/>
          <p:nvPr>
            <p:ph idx="1" type="body"/>
          </p:nvPr>
        </p:nvSpPr>
        <p:spPr>
          <a:xfrm>
            <a:off y="1321150" x="864300"/>
            <a:ext cy="5477224" cx="8507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FFFFFF"/>
                </a:solidFill>
                <a:latin typeface="Arial"/>
                <a:ea typeface="Arial"/>
                <a:cs typeface="Arial"/>
                <a:sym typeface="Arial"/>
              </a:rPr>
              <a:t>A Symbol</a:t>
            </a:r>
          </a:p>
          <a:p>
            <a:pPr algn="ctr" marR="0" indent="0" marL="0">
              <a:lnSpc>
                <a:spcPct val="120000"/>
              </a:lnSpc>
              <a:spcBef>
                <a:spcPts val="802"/>
              </a:spcBef>
              <a:spcAft>
                <a:spcPts val="0"/>
              </a:spcAft>
              <a:buNone/>
            </a:pPr>
            <a:r>
              <a:rPr sz="4444" lang="en-US">
                <a:solidFill>
                  <a:srgbClr val="FFFFFF"/>
                </a:solidFill>
                <a:latin typeface="Arial"/>
                <a:ea typeface="Arial"/>
                <a:cs typeface="Arial"/>
                <a:sym typeface="Arial"/>
              </a:rPr>
              <a:t>of </a:t>
            </a:r>
          </a:p>
          <a:p>
            <a:pPr algn="ctr" marR="0" indent="0" marL="0">
              <a:lnSpc>
                <a:spcPct val="120000"/>
              </a:lnSpc>
              <a:spcBef>
                <a:spcPts val="802"/>
              </a:spcBef>
              <a:spcAft>
                <a:spcPts val="0"/>
              </a:spcAft>
              <a:buNone/>
            </a:pPr>
            <a:r>
              <a:rPr sz="4444" lang="en-US">
                <a:solidFill>
                  <a:srgbClr val="FFFFFF"/>
                </a:solidFill>
                <a:latin typeface="Arial"/>
                <a:ea typeface="Arial"/>
                <a:cs typeface="Arial"/>
                <a:sym typeface="Arial"/>
              </a:rPr>
              <a:t>Organizational Life</a:t>
            </a:r>
          </a:p>
          <a:p>
            <a:r>
              <a:t/>
            </a:r>
          </a:p>
          <a:p>
            <a:pPr algn="ctr" marR="0" indent="0" marL="0">
              <a:lnSpc>
                <a:spcPct val="120000"/>
              </a:lnSpc>
              <a:spcBef>
                <a:spcPts val="396"/>
              </a:spcBef>
              <a:spcAft>
                <a:spcPts val="0"/>
              </a:spcAft>
              <a:buNone/>
            </a:pPr>
            <a:r>
              <a:rPr sz="2222" lang="en-US">
                <a:solidFill>
                  <a:srgbClr val="FFFFFF"/>
                </a:solidFill>
                <a:latin typeface="Arial"/>
                <a:ea typeface="Arial"/>
                <a:cs typeface="Arial"/>
                <a:sym typeface="Arial"/>
              </a:rPr>
              <a:t>Excerpts from </a:t>
            </a:r>
          </a:p>
          <a:p>
            <a:pPr algn="ctr" marR="0" indent="0" marL="0">
              <a:lnSpc>
                <a:spcPct val="120000"/>
              </a:lnSpc>
              <a:spcBef>
                <a:spcPts val="396"/>
              </a:spcBef>
              <a:spcAft>
                <a:spcPts val="0"/>
              </a:spcAft>
              <a:buNone/>
            </a:pPr>
            <a:r>
              <a:rPr sz="2222" lang="en-US">
                <a:solidFill>
                  <a:srgbClr val="FFFFFF"/>
                </a:solidFill>
                <a:latin typeface="Arial"/>
                <a:ea typeface="Arial"/>
                <a:cs typeface="Arial"/>
                <a:sym typeface="Arial"/>
              </a:rPr>
              <a:t>1 Corinthians 12</a:t>
            </a:r>
          </a:p>
          <a:p>
            <a:pPr algn="ctr" marR="0" indent="0" marL="0">
              <a:lnSpc>
                <a:spcPct val="120000"/>
              </a:lnSpc>
              <a:spcBef>
                <a:spcPts val="396"/>
              </a:spcBef>
              <a:spcAft>
                <a:spcPts val="0"/>
              </a:spcAft>
              <a:buNone/>
            </a:pPr>
            <a:r>
              <a:rPr sz="2222" lang="en-US" i="1">
                <a:solidFill>
                  <a:srgbClr val="FFFFFF"/>
                </a:solidFill>
                <a:latin typeface="Arial"/>
                <a:ea typeface="Arial"/>
                <a:cs typeface="Arial"/>
                <a:sym typeface="Arial"/>
              </a:rPr>
              <a:t>The Message</a:t>
            </a:r>
            <a:r>
              <a:rPr sz="2222" lang="en-US">
                <a:solidFill>
                  <a:srgbClr val="FFFFFF"/>
                </a:solidFill>
                <a:latin typeface="Arial"/>
                <a:ea typeface="Arial"/>
                <a:cs typeface="Arial"/>
                <a:sym typeface="Arial"/>
              </a:rPr>
              <a:t>, by Eugene Peterson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1" name="Shape 231"/>
        <p:cNvGrpSpPr/>
        <p:nvPr/>
      </p:nvGrpSpPr>
      <p:grpSpPr>
        <a:xfrm>
          <a:off y="0" x="0"/>
          <a:ext cy="0" cx="0"/>
          <a:chOff y="0" x="0"/>
          <a:chExt cy="0" cx="0"/>
        </a:xfrm>
      </p:grpSpPr>
      <p:sp>
        <p:nvSpPr>
          <p:cNvPr id="232" name="Shape 232"/>
          <p:cNvSpPr txBox="1"/>
          <p:nvPr>
            <p:ph idx="1" type="body"/>
          </p:nvPr>
        </p:nvSpPr>
        <p:spPr>
          <a:xfrm>
            <a:off y="2167800" x="864300"/>
            <a:ext cy="3445224"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...God's various gifts are handed out everywhere; but they all originate in God's Spirit.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6" name="Shape 236"/>
        <p:cNvGrpSpPr/>
        <p:nvPr/>
      </p:nvGrpSpPr>
      <p:grpSpPr>
        <a:xfrm>
          <a:off y="0" x="0"/>
          <a:ext cy="0" cx="0"/>
          <a:chOff y="0" x="0"/>
          <a:chExt cy="0" cx="0"/>
        </a:xfrm>
      </p:grpSpPr>
      <p:sp>
        <p:nvSpPr>
          <p:cNvPr id="237" name="Shape 237"/>
          <p:cNvSpPr txBox="1"/>
          <p:nvPr>
            <p:ph idx="1" type="body"/>
          </p:nvPr>
        </p:nvSpPr>
        <p:spPr>
          <a:xfrm>
            <a:off y="2167800" x="864300"/>
            <a:ext cy="4037875"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God's various ministries are carried out everywhere; but they all originate in God's Spirit.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 name="Shape 36"/>
        <p:cNvGrpSpPr/>
        <p:nvPr/>
      </p:nvGrpSpPr>
      <p:grpSpPr>
        <a:xfrm>
          <a:off y="0" x="0"/>
          <a:ext cy="0" cx="0"/>
          <a:chOff y="0" x="0"/>
          <a:chExt cy="0" cx="0"/>
        </a:xfrm>
      </p:grpSpPr>
      <p:sp>
        <p:nvSpPr>
          <p:cNvPr id="37" name="Shape 37"/>
          <p:cNvSpPr/>
          <p:nvPr/>
        </p:nvSpPr>
        <p:spPr>
          <a:xfrm>
            <a:off y="582075" x="84650"/>
            <a:ext cy="1756825" cx="10011824"/>
          </a:xfrm>
          <a:prstGeom prst="rect">
            <a:avLst/>
          </a:prstGeom>
          <a:blipFill>
            <a:blip r:embed="rId4"/>
            <a:stretch>
              <a:fillRect/>
            </a:stretch>
          </a:blipFill>
        </p:spPr>
      </p:sp>
      <p:sp>
        <p:nvSpPr>
          <p:cNvPr id="38" name="Shape 38"/>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From its NT beginnings and for varied reasons the institutional Church gradually exercised increasing control of ecclesiastical functions and resources.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An uneasy coexistence of the institutionalized church and private initiative developed.</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History underscores the importance of organizational structure considerations.</a:t>
            </a:r>
          </a:p>
          <a:p>
            <a:r>
              <a:t/>
            </a:r>
          </a:p>
          <a:p>
            <a:r>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1" name="Shape 241"/>
        <p:cNvGrpSpPr/>
        <p:nvPr/>
      </p:nvGrpSpPr>
      <p:grpSpPr>
        <a:xfrm>
          <a:off y="0" x="0"/>
          <a:ext cy="0" cx="0"/>
          <a:chOff y="0" x="0"/>
          <a:chExt cy="0" cx="0"/>
        </a:xfrm>
      </p:grpSpPr>
      <p:sp>
        <p:nvSpPr>
          <p:cNvPr id="242" name="Shape 242"/>
          <p:cNvSpPr txBox="1"/>
          <p:nvPr>
            <p:ph idx="1" type="body"/>
          </p:nvPr>
        </p:nvSpPr>
        <p:spPr>
          <a:xfrm>
            <a:off y="2167800" x="864300"/>
            <a:ext cy="3614549"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God's various expressions of power are in action everywhere; but God himself is behind it all.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6" name="Shape 246"/>
        <p:cNvGrpSpPr/>
        <p:nvPr/>
      </p:nvGrpSpPr>
      <p:grpSpPr>
        <a:xfrm>
          <a:off y="0" x="0"/>
          <a:ext cy="0" cx="0"/>
          <a:chOff y="0" x="0"/>
          <a:chExt cy="0" cx="0"/>
        </a:xfrm>
      </p:grpSpPr>
      <p:sp>
        <p:nvSpPr>
          <p:cNvPr id="247" name="Shape 247"/>
          <p:cNvSpPr txBox="1"/>
          <p:nvPr>
            <p:ph idx="1" type="body"/>
          </p:nvPr>
        </p:nvSpPr>
        <p:spPr>
          <a:xfrm>
            <a:off y="2167800" x="864300"/>
            <a:ext cy="4207225"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Each person is given something to do that shows who God is: Everyone gets in on it, everyone benefits. All kinds of things are handed out by the Spirit, and to all kinds of people!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1" name="Shape 251"/>
        <p:cNvGrpSpPr/>
        <p:nvPr/>
      </p:nvGrpSpPr>
      <p:grpSpPr>
        <a:xfrm>
          <a:off y="0" x="0"/>
          <a:ext cy="0" cx="0"/>
          <a:chOff y="0" x="0"/>
          <a:chExt cy="0" cx="0"/>
        </a:xfrm>
      </p:grpSpPr>
      <p:sp>
        <p:nvSpPr>
          <p:cNvPr id="252" name="Shape 252"/>
          <p:cNvSpPr txBox="1"/>
          <p:nvPr>
            <p:ph idx="1" type="body"/>
          </p:nvPr>
        </p:nvSpPr>
        <p:spPr>
          <a:xfrm>
            <a:off y="2252475" x="864300"/>
            <a:ext cy="3868550" cx="8507575"/>
          </a:xfrm>
          <a:prstGeom prst="rect">
            <a:avLst/>
          </a:prstGeom>
        </p:spPr>
        <p:txBody>
          <a:bodyPr bIns="38100" rIns="38100" lIns="38100" tIns="38100" anchor="t" anchorCtr="0">
            <a:noAutofit/>
          </a:bodyPr>
          <a:lstStyle/>
          <a:p>
            <a:pPr algn="l" marR="0" indent="0" marL="0">
              <a:lnSpc>
                <a:spcPct val="107916"/>
              </a:lnSpc>
              <a:spcBef>
                <a:spcPts val="0"/>
              </a:spcBef>
              <a:spcAft>
                <a:spcPts val="0"/>
              </a:spcAft>
              <a:buNone/>
            </a:pPr>
            <a:r>
              <a:rPr sz="3333" lang="en-US">
                <a:solidFill>
                  <a:srgbClr val="FFFFFF"/>
                </a:solidFill>
                <a:latin typeface="Arial"/>
                <a:ea typeface="Arial"/>
                <a:cs typeface="Arial"/>
                <a:sym typeface="Arial"/>
              </a:rPr>
              <a:t>...You can easily enough see how this kind of thing works by looking no further than your own body. Your body has many parts--limbs, organs, cells--but no matter how many parts you can name, you're still one body. It's exactly the same with Christ.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6" name="Shape 256"/>
        <p:cNvGrpSpPr/>
        <p:nvPr/>
      </p:nvGrpSpPr>
      <p:grpSpPr>
        <a:xfrm>
          <a:off y="0" x="0"/>
          <a:ext cy="0" cx="0"/>
          <a:chOff y="0" x="0"/>
          <a:chExt cy="0" cx="0"/>
        </a:xfrm>
      </p:grpSpPr>
      <p:sp>
        <p:nvSpPr>
          <p:cNvPr id="257" name="Shape 257"/>
          <p:cNvSpPr txBox="1"/>
          <p:nvPr>
            <p:ph idx="1" type="body"/>
          </p:nvPr>
        </p:nvSpPr>
        <p:spPr>
          <a:xfrm>
            <a:off y="2167800" x="864300"/>
            <a:ext cy="4037875"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...We each used to independently call our own shots, but then we entered into a large and integrated life in which he has the final say in everything...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1" name="Shape 261"/>
        <p:cNvGrpSpPr/>
        <p:nvPr/>
      </p:nvGrpSpPr>
      <p:grpSpPr>
        <a:xfrm>
          <a:off y="0" x="0"/>
          <a:ext cy="0" cx="0"/>
          <a:chOff y="0" x="0"/>
          <a:chExt cy="0" cx="0"/>
        </a:xfrm>
      </p:grpSpPr>
      <p:sp>
        <p:nvSpPr>
          <p:cNvPr id="262" name="Shape 262"/>
          <p:cNvSpPr txBox="1"/>
          <p:nvPr>
            <p:ph idx="1" type="body"/>
          </p:nvPr>
        </p:nvSpPr>
        <p:spPr>
          <a:xfrm>
            <a:off y="2167800" x="864300"/>
            <a:ext cy="4291874"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I want you to think about how all this makes you more significant, not less. A body isn't just a single part blown up into something huge. It's all the different-but-similar parts arranged and functioning together.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6" name="Shape 266"/>
        <p:cNvGrpSpPr/>
        <p:nvPr/>
      </p:nvGrpSpPr>
      <p:grpSpPr>
        <a:xfrm>
          <a:off y="0" x="0"/>
          <a:ext cy="0" cx="0"/>
          <a:chOff y="0" x="0"/>
          <a:chExt cy="0" cx="0"/>
        </a:xfrm>
      </p:grpSpPr>
      <p:sp>
        <p:nvSpPr>
          <p:cNvPr id="267" name="Shape 267"/>
          <p:cNvSpPr txBox="1"/>
          <p:nvPr>
            <p:ph idx="1" type="body"/>
          </p:nvPr>
        </p:nvSpPr>
        <p:spPr>
          <a:xfrm>
            <a:off y="2167800" x="864300"/>
            <a:ext cy="3953224"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If Foot said, "I'm not elegant like Hand, embellished with rings; I guess I don't belong to this body," would that make it so?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1" name="Shape 271"/>
        <p:cNvGrpSpPr/>
        <p:nvPr/>
      </p:nvGrpSpPr>
      <p:grpSpPr>
        <a:xfrm>
          <a:off y="0" x="0"/>
          <a:ext cy="0" cx="0"/>
          <a:chOff y="0" x="0"/>
          <a:chExt cy="0" cx="0"/>
        </a:xfrm>
      </p:grpSpPr>
      <p:sp>
        <p:nvSpPr>
          <p:cNvPr id="272" name="Shape 272"/>
          <p:cNvSpPr txBox="1"/>
          <p:nvPr>
            <p:ph idx="1" type="body"/>
          </p:nvPr>
        </p:nvSpPr>
        <p:spPr>
          <a:xfrm>
            <a:off y="2167800" x="864300"/>
            <a:ext cy="3529875"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If Ear said, "I'm not beautiful like Eye, limpid and expressive; I don't deserve a place on the head," would you want to remove it from the body?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6" name="Shape 276"/>
        <p:cNvGrpSpPr/>
        <p:nvPr/>
      </p:nvGrpSpPr>
      <p:grpSpPr>
        <a:xfrm>
          <a:off y="0" x="0"/>
          <a:ext cy="0" cx="0"/>
          <a:chOff y="0" x="0"/>
          <a:chExt cy="0" cx="0"/>
        </a:xfrm>
      </p:grpSpPr>
      <p:sp>
        <p:nvSpPr>
          <p:cNvPr id="277" name="Shape 277"/>
          <p:cNvSpPr txBox="1"/>
          <p:nvPr>
            <p:ph idx="1" type="body"/>
          </p:nvPr>
        </p:nvSpPr>
        <p:spPr>
          <a:xfrm>
            <a:off y="2167800" x="864300"/>
            <a:ext cy="3106549"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If the body was all eye, how could it hear? If all ear, how could it smell?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1" name="Shape 281"/>
        <p:cNvGrpSpPr/>
        <p:nvPr/>
      </p:nvGrpSpPr>
      <p:grpSpPr>
        <a:xfrm>
          <a:off y="0" x="0"/>
          <a:ext cy="0" cx="0"/>
          <a:chOff y="0" x="0"/>
          <a:chExt cy="0" cx="0"/>
        </a:xfrm>
      </p:grpSpPr>
      <p:sp>
        <p:nvSpPr>
          <p:cNvPr id="282" name="Shape 282"/>
          <p:cNvSpPr txBox="1"/>
          <p:nvPr>
            <p:ph idx="1" type="body"/>
          </p:nvPr>
        </p:nvSpPr>
        <p:spPr>
          <a:xfrm>
            <a:off y="2252475" x="864300"/>
            <a:ext cy="4037875" cx="8507575"/>
          </a:xfrm>
          <a:prstGeom prst="rect">
            <a:avLst/>
          </a:prstGeom>
        </p:spPr>
        <p:txBody>
          <a:bodyPr bIns="38100" rIns="38100" lIns="38100" tIns="38100" anchor="t" anchorCtr="0">
            <a:noAutofit/>
          </a:bodyPr>
          <a:lstStyle/>
          <a:p>
            <a:pPr algn="l" marR="0" indent="0" marL="0">
              <a:lnSpc>
                <a:spcPct val="107916"/>
              </a:lnSpc>
              <a:spcBef>
                <a:spcPts val="0"/>
              </a:spcBef>
              <a:spcAft>
                <a:spcPts val="0"/>
              </a:spcAft>
              <a:buNone/>
            </a:pPr>
            <a:r>
              <a:rPr sz="3333" lang="en-US">
                <a:solidFill>
                  <a:srgbClr val="FFFFFF"/>
                </a:solidFill>
                <a:latin typeface="Arial"/>
                <a:ea typeface="Arial"/>
                <a:cs typeface="Arial"/>
                <a:sym typeface="Arial"/>
              </a:rPr>
              <a:t>But I also want you to think about how this keeps your significance from getting blown up into self-importance. For no matter how significant you are, it is only because of what you are a part of. An enormous eye or a gigantic hand wouldn't be a body, but a monster.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6" name="Shape 286"/>
        <p:cNvGrpSpPr/>
        <p:nvPr/>
      </p:nvGrpSpPr>
      <p:grpSpPr>
        <a:xfrm>
          <a:off y="0" x="0"/>
          <a:ext cy="0" cx="0"/>
          <a:chOff y="0" x="0"/>
          <a:chExt cy="0" cx="0"/>
        </a:xfrm>
      </p:grpSpPr>
      <p:sp>
        <p:nvSpPr>
          <p:cNvPr id="287" name="Shape 287"/>
          <p:cNvSpPr txBox="1"/>
          <p:nvPr>
            <p:ph idx="1" type="body"/>
          </p:nvPr>
        </p:nvSpPr>
        <p:spPr>
          <a:xfrm>
            <a:off y="2167800" x="864300"/>
            <a:ext cy="3529875"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...When it's a part of your own body you are concerned with, it makes no difference whether the part is visible or clothed, higher or lower. You give it dignity and honor just as it is, without comparisons.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2" name="Shape 42"/>
        <p:cNvGrpSpPr/>
        <p:nvPr/>
      </p:nvGrpSpPr>
      <p:grpSpPr>
        <a:xfrm>
          <a:off y="0" x="0"/>
          <a:ext cy="0" cx="0"/>
          <a:chOff y="0" x="0"/>
          <a:chExt cy="0" cx="0"/>
        </a:xfrm>
      </p:grpSpPr>
      <p:sp>
        <p:nvSpPr>
          <p:cNvPr id="43" name="Shape 43"/>
          <p:cNvSpPr/>
          <p:nvPr/>
        </p:nvSpPr>
        <p:spPr>
          <a:xfrm>
            <a:off y="582075" x="84650"/>
            <a:ext cy="1756825" cx="10011824"/>
          </a:xfrm>
          <a:prstGeom prst="rect">
            <a:avLst/>
          </a:prstGeom>
          <a:blipFill>
            <a:blip r:embed="rId4"/>
            <a:stretch>
              <a:fillRect/>
            </a:stretch>
          </a:blipFill>
        </p:spPr>
      </p:sp>
      <p:sp>
        <p:nvSpPr>
          <p:cNvPr id="44" name="Shape 44"/>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Church has always had to wrestle with its self-perception as an institution or a movement.</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Institutions tend to define, protect, and preserve their role.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Movements are always dynamic and run the risk of dissipation and loss of focus.</a:t>
            </a:r>
          </a:p>
          <a:p>
            <a:r>
              <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1" name="Shape 291"/>
        <p:cNvGrpSpPr/>
        <p:nvPr/>
      </p:nvGrpSpPr>
      <p:grpSpPr>
        <a:xfrm>
          <a:off y="0" x="0"/>
          <a:ext cy="0" cx="0"/>
          <a:chOff y="0" x="0"/>
          <a:chExt cy="0" cx="0"/>
        </a:xfrm>
      </p:grpSpPr>
      <p:sp>
        <p:nvSpPr>
          <p:cNvPr id="292" name="Shape 292"/>
          <p:cNvSpPr txBox="1"/>
          <p:nvPr>
            <p:ph idx="1" type="body"/>
          </p:nvPr>
        </p:nvSpPr>
        <p:spPr>
          <a:xfrm>
            <a:off y="2167800" x="864300"/>
            <a:ext cy="4291874"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...The way God designed our bodies is a model for understanding our lives together... every part dependent on every other part, the parts we mention and the parts we don't, the parts we see and the parts we don't.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6" name="Shape 296"/>
        <p:cNvGrpSpPr/>
        <p:nvPr/>
      </p:nvGrpSpPr>
      <p:grpSpPr>
        <a:xfrm>
          <a:off y="0" x="0"/>
          <a:ext cy="0" cx="0"/>
          <a:chOff y="0" x="0"/>
          <a:chExt cy="0" cx="0"/>
        </a:xfrm>
      </p:grpSpPr>
      <p:sp>
        <p:nvSpPr>
          <p:cNvPr id="297" name="Shape 297"/>
          <p:cNvSpPr txBox="1"/>
          <p:nvPr>
            <p:ph idx="1" type="body"/>
          </p:nvPr>
        </p:nvSpPr>
        <p:spPr>
          <a:xfrm>
            <a:off y="2167800" x="864300"/>
            <a:ext cy="3445224" cx="8507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FFFFFF"/>
                </a:solidFill>
                <a:latin typeface="Arial"/>
                <a:ea typeface="Arial"/>
                <a:cs typeface="Arial"/>
                <a:sym typeface="Arial"/>
              </a:rPr>
              <a:t>...You are Christ's body--that's who you are! You must never forget this. Only as you accept your part of that body does your "part" mean anything.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 name="Shape 48"/>
        <p:cNvGrpSpPr/>
        <p:nvPr/>
      </p:nvGrpSpPr>
      <p:grpSpPr>
        <a:xfrm>
          <a:off y="0" x="0"/>
          <a:ext cy="0" cx="0"/>
          <a:chOff y="0" x="0"/>
          <a:chExt cy="0" cx="0"/>
        </a:xfrm>
      </p:grpSpPr>
      <p:sp>
        <p:nvSpPr>
          <p:cNvPr id="49" name="Shape 49"/>
          <p:cNvSpPr/>
          <p:nvPr/>
        </p:nvSpPr>
        <p:spPr>
          <a:xfrm>
            <a:off y="582075" x="84650"/>
            <a:ext cy="1756825" cx="9577900"/>
          </a:xfrm>
          <a:prstGeom prst="rect">
            <a:avLst/>
          </a:prstGeom>
          <a:blipFill>
            <a:blip r:embed="rId4"/>
            <a:stretch>
              <a:fillRect/>
            </a:stretch>
          </a:blipFill>
        </p:spPr>
      </p:sp>
      <p:sp>
        <p:nvSpPr>
          <p:cNvPr id="50" name="Shape 50"/>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12</a:t>
            </a:r>
            <a:r>
              <a:rPr baseline="30000" sz="3111" lang="en-US">
                <a:solidFill>
                  <a:srgbClr val="FFFFFF"/>
                </a:solidFill>
                <a:latin typeface="Arial"/>
                <a:ea typeface="Arial"/>
                <a:cs typeface="Arial"/>
                <a:sym typeface="Arial"/>
              </a:rPr>
              <a:t>th</a:t>
            </a:r>
            <a:r>
              <a:rPr sz="3111" lang="en-US">
                <a:solidFill>
                  <a:srgbClr val="FFFFFF"/>
                </a:solidFill>
                <a:latin typeface="Arial"/>
                <a:ea typeface="Arial"/>
                <a:cs typeface="Arial"/>
                <a:sym typeface="Arial"/>
              </a:rPr>
              <a:t> century French merchant</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Wanted to restore NT teachings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Translated scripture into vernacular</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Encouraged Bible study and memorization</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Was branded as a heretic</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Followers persecuted, scattered, and destroyed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4" name="Shape 54"/>
        <p:cNvGrpSpPr/>
        <p:nvPr/>
      </p:nvGrpSpPr>
      <p:grpSpPr>
        <a:xfrm>
          <a:off y="0" x="0"/>
          <a:ext cy="0" cx="0"/>
          <a:chOff y="0" x="0"/>
          <a:chExt cy="0" cx="0"/>
        </a:xfrm>
      </p:grpSpPr>
      <p:sp>
        <p:nvSpPr>
          <p:cNvPr id="55" name="Shape 55"/>
          <p:cNvSpPr/>
          <p:nvPr/>
        </p:nvSpPr>
        <p:spPr>
          <a:xfrm>
            <a:off y="582075" x="84650"/>
            <a:ext cy="1756825" cx="9577900"/>
          </a:xfrm>
          <a:prstGeom prst="rect">
            <a:avLst/>
          </a:prstGeom>
          <a:blipFill>
            <a:blip r:embed="rId4"/>
            <a:stretch>
              <a:fillRect/>
            </a:stretch>
          </a:blipFill>
        </p:spPr>
      </p:sp>
      <p:sp>
        <p:nvSpPr>
          <p:cNvPr id="56" name="Shape 56"/>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Native of England</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Translated Bible into language of masses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Taught that laity could participate in ministry</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Branded as a heretic, enemy of Church</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Died a natural death</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Council of Constance 40 years later, bones exhumed and publicly burned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0" name="Shape 60"/>
        <p:cNvGrpSpPr/>
        <p:nvPr/>
      </p:nvGrpSpPr>
      <p:grpSpPr>
        <a:xfrm>
          <a:off y="0" x="0"/>
          <a:ext cy="0" cx="0"/>
          <a:chOff y="0" x="0"/>
          <a:chExt cy="0" cx="0"/>
        </a:xfrm>
      </p:grpSpPr>
      <p:sp>
        <p:nvSpPr>
          <p:cNvPr id="61" name="Shape 61"/>
          <p:cNvSpPr/>
          <p:nvPr/>
        </p:nvSpPr>
        <p:spPr>
          <a:xfrm>
            <a:off y="582075" x="84650"/>
            <a:ext cy="1756825" cx="9577900"/>
          </a:xfrm>
          <a:prstGeom prst="rect">
            <a:avLst/>
          </a:prstGeom>
          <a:blipFill>
            <a:blip r:embed="rId4"/>
            <a:stretch>
              <a:fillRect/>
            </a:stretch>
          </a:blipFill>
        </p:spPr>
      </p:sp>
      <p:sp>
        <p:nvSpPr>
          <p:cNvPr id="62" name="Shape 62"/>
          <p:cNvSpPr txBox="1"/>
          <p:nvPr/>
        </p:nvSpPr>
        <p:spPr>
          <a:xfrm>
            <a:off y="2472950" x="1118300"/>
            <a:ext cy="4545875" cx="7999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Generally portrayed as theological revolt against papal distortion of forgiveness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Heart of the reformation was the conviction that all believers were priests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Every believer has right and responsibility to study Bible, to be involved in ministry, administer sacraments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txBox="1"/>
          <p:nvPr/>
        </p:nvSpPr>
        <p:spPr>
          <a:xfrm>
            <a:off y="1659800" x="1118300"/>
            <a:ext cy="4545875" cx="7999574"/>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FFFFFF"/>
              </a:buClr>
              <a:buSzPct val="168350"/>
              <a:buFont typeface="Arial"/>
              <a:buChar char="•"/>
            </a:pPr>
            <a:r>
              <a:rPr sz="3333" lang="en-US">
                <a:solidFill>
                  <a:srgbClr val="FFFFFF"/>
                </a:solidFill>
                <a:latin typeface="Arial"/>
                <a:ea typeface="Arial"/>
                <a:cs typeface="Arial"/>
                <a:sym typeface="Arial"/>
              </a:rPr>
              <a:t>Protestant advance on mission frontiers marked by independent lay initiatives</a:t>
            </a:r>
          </a:p>
          <a:p>
            <a:r>
              <a:t/>
            </a:r>
          </a:p>
          <a:p>
            <a:pPr algn="ctr" marR="0" indent="0" marL="0">
              <a:lnSpc>
                <a:spcPct val="120000"/>
              </a:lnSpc>
              <a:spcBef>
                <a:spcPts val="604"/>
              </a:spcBef>
              <a:spcAft>
                <a:spcPts val="0"/>
              </a:spcAft>
              <a:buNone/>
            </a:pPr>
            <a:r>
              <a:rPr sz="3333" lang="en-US">
                <a:solidFill>
                  <a:srgbClr val="FFFFFF"/>
                </a:solidFill>
                <a:latin typeface="Arial"/>
                <a:ea typeface="Arial"/>
                <a:cs typeface="Arial"/>
                <a:sym typeface="Arial"/>
              </a:rPr>
              <a:t>William Carey</a:t>
            </a:r>
          </a:p>
          <a:p>
            <a:pPr algn="ctr" marR="0" indent="0" marL="0">
              <a:lnSpc>
                <a:spcPct val="120000"/>
              </a:lnSpc>
              <a:spcBef>
                <a:spcPts val="604"/>
              </a:spcBef>
              <a:spcAft>
                <a:spcPts val="0"/>
              </a:spcAft>
              <a:buNone/>
            </a:pPr>
            <a:r>
              <a:rPr sz="3333" lang="en-US">
                <a:solidFill>
                  <a:srgbClr val="FFFFFF"/>
                </a:solidFill>
                <a:latin typeface="Arial"/>
                <a:ea typeface="Arial"/>
                <a:cs typeface="Arial"/>
                <a:sym typeface="Arial"/>
              </a:rPr>
              <a:t>Hudson Taylor</a:t>
            </a:r>
          </a:p>
          <a:p>
            <a:pPr algn="ctr" marR="0" indent="0" marL="0">
              <a:lnSpc>
                <a:spcPct val="120000"/>
              </a:lnSpc>
              <a:spcBef>
                <a:spcPts val="604"/>
              </a:spcBef>
              <a:spcAft>
                <a:spcPts val="0"/>
              </a:spcAft>
              <a:buNone/>
            </a:pPr>
            <a:r>
              <a:rPr sz="3333" lang="en-US">
                <a:solidFill>
                  <a:srgbClr val="FFFFFF"/>
                </a:solidFill>
                <a:latin typeface="Arial"/>
                <a:ea typeface="Arial"/>
                <a:cs typeface="Arial"/>
                <a:sym typeface="Arial"/>
              </a:rPr>
              <a:t>David Livingston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Lowell Cooper</TermName>
          <TermId xmlns="http://schemas.microsoft.com/office/infopath/2007/PartnerControls">51c5e201-a5c8-49cd-93de-3340c066a941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Initiative</TermName>
          <TermId xmlns="http://schemas.microsoft.com/office/infopath/2007/PartnerControls">2a11f84a-e879-476d-817e-167f15ab249a</TermId>
        </TermInfo>
      </Terms>
    </j2a840a341ce45988eab089c2d81166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D5B411-8A7F-4FF0-AAD3-7074566E713F}"/>
</file>

<file path=customXml/itemProps2.xml><?xml version="1.0" encoding="utf-8"?>
<ds:datastoreItem xmlns:ds="http://schemas.openxmlformats.org/officeDocument/2006/customXml" ds:itemID="{BC81C0AB-B971-4501-A9FA-4D05E5CACB6A}"/>
</file>

<file path=customXml/itemProps3.xml><?xml version="1.0" encoding="utf-8"?>
<ds:datastoreItem xmlns:ds="http://schemas.openxmlformats.org/officeDocument/2006/customXml" ds:itemID="{AEECD6A9-AE20-45E9-8E9A-BF4D3EC9779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Contours of Relationship-- Church Organization and Independent Initiatives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16;#Lowell Cooper|51c5e201-a5c8-49cd-93de-3340c066a941</vt:lpwstr>
  </property>
  <property fmtid="{D5CDD505-2E9C-101B-9397-08002B2CF9AE}" pid="4" name="CurriculumCategories">
    <vt:lpwstr>44;#Initiative|2a11f84a-e879-476d-817e-167f15ab249a</vt:lpwstr>
  </property>
</Properties>
</file>