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52.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51.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5.xml" ContentType="application/vnd.openxmlformats-officedocument.presentationml.slide+xml"/>
  <Override PartName="/ppt/slides/slide50.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2.xml" ContentType="application/vnd.openxmlformats-officedocument.presentationml.notesSlide+xml"/>
  <Override PartName="/ppt/notesSlides/notesSlide28.xml" ContentType="application/vnd.openxmlformats-officedocument.presentationml.notesSlide+xml"/>
  <Override PartName="/ppt/notesSlides/notesSlide3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51.xml" ContentType="application/vnd.openxmlformats-officedocument.presentationml.notesSlide+xml"/>
  <Override PartName="/ppt/notesSlides/notesSlide50.xml" ContentType="application/vnd.openxmlformats-officedocument.presentationml.notesSlide+xml"/>
  <Override PartName="/ppt/notesSlides/notesSlide33.xml" ContentType="application/vnd.openxmlformats-officedocument.presentationml.notesSlide+xml"/>
  <Override PartName="/ppt/notesSlides/notesSlide48.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49.xml" ContentType="application/vnd.openxmlformats-officedocument.presentationml.notesSlide+xml"/>
  <Override PartName="/ppt/notesSlides/notesSlide45.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386" r:id="rId2"/>
    <p:sldId id="406" r:id="rId3"/>
    <p:sldId id="394" r:id="rId4"/>
    <p:sldId id="408" r:id="rId5"/>
    <p:sldId id="311" r:id="rId6"/>
    <p:sldId id="265" r:id="rId7"/>
    <p:sldId id="324" r:id="rId8"/>
    <p:sldId id="393" r:id="rId9"/>
    <p:sldId id="259" r:id="rId10"/>
    <p:sldId id="260" r:id="rId11"/>
    <p:sldId id="261" r:id="rId12"/>
    <p:sldId id="399" r:id="rId13"/>
    <p:sldId id="401" r:id="rId14"/>
    <p:sldId id="402" r:id="rId15"/>
    <p:sldId id="403" r:id="rId16"/>
    <p:sldId id="273" r:id="rId17"/>
    <p:sldId id="349" r:id="rId18"/>
    <p:sldId id="266" r:id="rId19"/>
    <p:sldId id="267" r:id="rId20"/>
    <p:sldId id="409" r:id="rId21"/>
    <p:sldId id="405" r:id="rId22"/>
    <p:sldId id="300" r:id="rId23"/>
    <p:sldId id="354" r:id="rId24"/>
    <p:sldId id="407" r:id="rId25"/>
    <p:sldId id="341" r:id="rId26"/>
    <p:sldId id="368" r:id="rId27"/>
    <p:sldId id="375" r:id="rId28"/>
    <p:sldId id="276" r:id="rId29"/>
    <p:sldId id="277" r:id="rId30"/>
    <p:sldId id="279" r:id="rId31"/>
    <p:sldId id="360" r:id="rId32"/>
    <p:sldId id="281" r:id="rId33"/>
    <p:sldId id="284" r:id="rId34"/>
    <p:sldId id="286" r:id="rId35"/>
    <p:sldId id="382" r:id="rId36"/>
    <p:sldId id="377" r:id="rId37"/>
    <p:sldId id="378" r:id="rId38"/>
    <p:sldId id="379" r:id="rId39"/>
    <p:sldId id="287" r:id="rId40"/>
    <p:sldId id="288" r:id="rId41"/>
    <p:sldId id="290" r:id="rId42"/>
    <p:sldId id="291" r:id="rId43"/>
    <p:sldId id="292" r:id="rId44"/>
    <p:sldId id="400" r:id="rId45"/>
    <p:sldId id="294" r:id="rId46"/>
    <p:sldId id="295" r:id="rId47"/>
    <p:sldId id="352" r:id="rId48"/>
    <p:sldId id="359" r:id="rId49"/>
    <p:sldId id="361" r:id="rId50"/>
    <p:sldId id="362" r:id="rId51"/>
    <p:sldId id="410" r:id="rId52"/>
    <p:sldId id="398" r:id="rId53"/>
    <p:sldId id="369" r:id="rId54"/>
    <p:sldId id="296" r:id="rId55"/>
    <p:sldId id="297" r:id="rId56"/>
  </p:sldIdLst>
  <p:sldSz cx="9144000" cy="6858000" type="screen4x3"/>
  <p:notesSz cx="7315200" cy="96012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66"/>
    <a:srgbClr val="EBF0F1"/>
    <a:srgbClr val="E7F0F1"/>
    <a:srgbClr val="E2EDEE"/>
    <a:srgbClr val="000066"/>
    <a:srgbClr val="EAEAEA"/>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13" autoAdjust="0"/>
    <p:restoredTop sz="94671" autoAdjust="0"/>
  </p:normalViewPr>
  <p:slideViewPr>
    <p:cSldViewPr>
      <p:cViewPr>
        <p:scale>
          <a:sx n="75" d="100"/>
          <a:sy n="75" d="100"/>
        </p:scale>
        <p:origin x="-1860" y="-7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4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8" tIns="48325" rIns="96648" bIns="48325" numCol="1" anchor="t" anchorCtr="0" compatLnSpc="1">
            <a:prstTxWarp prst="textNoShape">
              <a:avLst/>
            </a:prstTxWarp>
          </a:bodyPr>
          <a:lstStyle>
            <a:lvl1pPr algn="l" defTabSz="966788">
              <a:defRPr sz="1300"/>
            </a:lvl1pPr>
          </a:lstStyle>
          <a:p>
            <a:pPr>
              <a:defRPr/>
            </a:pPr>
            <a:endParaRPr lang="en-US"/>
          </a:p>
        </p:txBody>
      </p:sp>
      <p:sp>
        <p:nvSpPr>
          <p:cNvPr id="179203"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648" tIns="48325" rIns="96648" bIns="48325" numCol="1" anchor="t" anchorCtr="0" compatLnSpc="1">
            <a:prstTxWarp prst="textNoShape">
              <a:avLst/>
            </a:prstTxWarp>
          </a:bodyPr>
          <a:lstStyle>
            <a:lvl1pPr algn="r" defTabSz="966788">
              <a:defRPr sz="1300"/>
            </a:lvl1pPr>
          </a:lstStyle>
          <a:p>
            <a:pPr>
              <a:defRPr/>
            </a:pPr>
            <a:endParaRPr lang="en-US"/>
          </a:p>
        </p:txBody>
      </p:sp>
      <p:sp>
        <p:nvSpPr>
          <p:cNvPr id="179204"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48" tIns="48325" rIns="96648" bIns="48325" numCol="1" anchor="b" anchorCtr="0" compatLnSpc="1">
            <a:prstTxWarp prst="textNoShape">
              <a:avLst/>
            </a:prstTxWarp>
          </a:bodyPr>
          <a:lstStyle>
            <a:lvl1pPr algn="l" defTabSz="966788">
              <a:defRPr sz="1300"/>
            </a:lvl1pPr>
          </a:lstStyle>
          <a:p>
            <a:pPr>
              <a:defRPr/>
            </a:pPr>
            <a:endParaRPr lang="en-US"/>
          </a:p>
        </p:txBody>
      </p:sp>
      <p:sp>
        <p:nvSpPr>
          <p:cNvPr id="179205"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48" tIns="48325" rIns="96648" bIns="48325" numCol="1" anchor="b" anchorCtr="0" compatLnSpc="1">
            <a:prstTxWarp prst="textNoShape">
              <a:avLst/>
            </a:prstTxWarp>
          </a:bodyPr>
          <a:lstStyle>
            <a:lvl1pPr algn="r" defTabSz="966788">
              <a:defRPr sz="1300"/>
            </a:lvl1pPr>
          </a:lstStyle>
          <a:p>
            <a:pPr>
              <a:defRPr/>
            </a:pPr>
            <a:fld id="{12A8028F-3DDE-462F-8F32-7894A8DDF02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48" tIns="48325" rIns="96648" bIns="48325" numCol="1" anchor="t" anchorCtr="0" compatLnSpc="1">
            <a:prstTxWarp prst="textNoShape">
              <a:avLst/>
            </a:prstTxWarp>
          </a:bodyPr>
          <a:lstStyle>
            <a:lvl1pPr algn="l" defTabSz="966788">
              <a:defRPr sz="1300"/>
            </a:lvl1pPr>
          </a:lstStyle>
          <a:p>
            <a:pPr>
              <a:defRPr/>
            </a:pPr>
            <a:endParaRPr lang="en-US"/>
          </a:p>
        </p:txBody>
      </p:sp>
      <p:sp>
        <p:nvSpPr>
          <p:cNvPr id="3075"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48" tIns="48325" rIns="96648" bIns="48325" numCol="1" anchor="t" anchorCtr="0" compatLnSpc="1">
            <a:prstTxWarp prst="textNoShape">
              <a:avLst/>
            </a:prstTxWarp>
          </a:bodyPr>
          <a:lstStyle>
            <a:lvl1pPr algn="r" defTabSz="966788">
              <a:defRPr sz="1300"/>
            </a:lvl1pPr>
          </a:lstStyle>
          <a:p>
            <a:pPr>
              <a:defRPr/>
            </a:pPr>
            <a:endParaRPr lang="en-US"/>
          </a:p>
        </p:txBody>
      </p:sp>
      <p:sp>
        <p:nvSpPr>
          <p:cNvPr id="7066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a:effectLst/>
        </p:spPr>
        <p:txBody>
          <a:bodyPr vert="horz" wrap="square" lIns="96648" tIns="48325" rIns="96648"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48" tIns="48325" rIns="96648" bIns="48325" numCol="1" anchor="b" anchorCtr="0" compatLnSpc="1">
            <a:prstTxWarp prst="textNoShape">
              <a:avLst/>
            </a:prstTxWarp>
          </a:bodyPr>
          <a:lstStyle>
            <a:lvl1pPr algn="l" defTabSz="966788">
              <a:defRPr sz="1300"/>
            </a:lvl1pPr>
          </a:lstStyle>
          <a:p>
            <a:pPr>
              <a:defRPr/>
            </a:pPr>
            <a:endParaRPr lang="en-US"/>
          </a:p>
        </p:txBody>
      </p:sp>
      <p:sp>
        <p:nvSpPr>
          <p:cNvPr id="3079"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48" tIns="48325" rIns="96648" bIns="48325" numCol="1" anchor="b" anchorCtr="0" compatLnSpc="1">
            <a:prstTxWarp prst="textNoShape">
              <a:avLst/>
            </a:prstTxWarp>
          </a:bodyPr>
          <a:lstStyle>
            <a:lvl1pPr algn="r" defTabSz="966788">
              <a:defRPr sz="1300"/>
            </a:lvl1pPr>
          </a:lstStyle>
          <a:p>
            <a:pPr>
              <a:defRPr/>
            </a:pPr>
            <a:fld id="{141C3A7F-C56C-425B-A55B-CCA81837ADA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E567C986-2069-4FC1-BFBB-44C3C3524EAE}" type="slidenum">
              <a:rPr lang="en-US" smtClean="0"/>
              <a:pPr/>
              <a:t>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6084E241-85E5-40EE-AABB-31EF50559368}" type="slidenum">
              <a:rPr lang="en-US" smtClean="0"/>
              <a:pPr/>
              <a:t>11</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59E94BA-E000-47BE-8890-46C0B80591A2}" type="slidenum">
              <a:rPr lang="en-US" smtClean="0"/>
              <a:pPr/>
              <a:t>12</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59E94BA-E000-47BE-8890-46C0B80591A2}" type="slidenum">
              <a:rPr lang="en-US" smtClean="0"/>
              <a:pPr/>
              <a:t>13</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59E94BA-E000-47BE-8890-46C0B80591A2}" type="slidenum">
              <a:rPr lang="en-US" smtClean="0"/>
              <a:pPr/>
              <a:t>14</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59E94BA-E000-47BE-8890-46C0B80591A2}" type="slidenum">
              <a:rPr lang="en-US" smtClean="0"/>
              <a:pPr/>
              <a:t>15</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0A60423-FC40-433F-BEE3-7394A0D279D9}" type="slidenum">
              <a:rPr lang="en-US" smtClean="0"/>
              <a:pPr/>
              <a:t>16</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B18B63E2-75D6-451C-9424-998DD6BE5936}" type="slidenum">
              <a:rPr lang="en-US" smtClean="0"/>
              <a:pPr/>
              <a:t>17</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49599DE-1D47-4329-9B11-D09C9B1B9F77}" type="slidenum">
              <a:rPr lang="en-US" smtClean="0"/>
              <a:pPr/>
              <a:t>18</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935656E-0AD8-4BE8-B23F-016A4002178E}" type="slidenum">
              <a:rPr lang="en-US" smtClean="0"/>
              <a:pPr/>
              <a:t>19</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DC7E1-0F24-45A7-887C-44839DC470F9}" type="slidenum">
              <a:rPr lang="en-US"/>
              <a:pPr/>
              <a:t>20</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08831BC-B90C-439E-BA05-9A4C8E8C1ADE}" type="slidenum">
              <a:rPr lang="en-US" smtClean="0"/>
              <a:pPr/>
              <a:t>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41C3A7F-C56C-425B-A55B-CCA81837ADA9}" type="slidenum">
              <a:rPr lang="en-US"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B9173B4A-16D1-4EBF-83D1-A8E475E1DB65}" type="slidenum">
              <a:rPr lang="en-US" smtClean="0"/>
              <a:pPr/>
              <a:t>22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B09C781-D28D-4563-BF27-929A0EF45B00}" type="slidenum">
              <a:rPr lang="en-US" smtClean="0"/>
              <a:pPr/>
              <a:t>23</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3B936F7-5E26-4D0E-920B-C7DDA298B810}" type="slidenum">
              <a:rPr lang="en-US" smtClean="0"/>
              <a:pPr/>
              <a:t>24</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33B936F7-5E26-4D0E-920B-C7DDA298B810}" type="slidenum">
              <a:rPr lang="en-US" smtClean="0"/>
              <a:pPr/>
              <a:t>25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7D8DB66-17B1-4F70-9194-2E6545E97A4E}" type="slidenum">
              <a:rPr lang="en-US" smtClean="0"/>
              <a:pPr/>
              <a:t>26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59A13F48-1794-4179-9051-A9E8857F28D3}" type="slidenum">
              <a:rPr lang="en-US" smtClean="0"/>
              <a:pPr/>
              <a:t>27</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FEED2C3E-AECF-47F7-A17E-1B75E4798122}" type="slidenum">
              <a:rPr lang="en-US" smtClean="0"/>
              <a:pPr/>
              <a:t>28</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A92B20CC-4B88-4E5B-AE5D-65AE71A46FB1}" type="slidenum">
              <a:rPr lang="en-US" smtClean="0"/>
              <a:pPr/>
              <a:t>29</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1F3EA1E-8E99-49EC-AD0E-C073CD66B182}" type="slidenum">
              <a:rPr lang="en-US" smtClean="0"/>
              <a:pPr/>
              <a:t>30</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A2B720C4-6A63-4E50-B98E-AD77E4957003}" type="slidenum">
              <a:rPr lang="en-US" smtClean="0"/>
              <a:pPr/>
              <a:t>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B0F820D-EF4F-483D-B370-0A2E148D962A}" type="slidenum">
              <a:rPr lang="en-US" smtClean="0"/>
              <a:pPr/>
              <a:t>31</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62D16253-E3DC-499D-A667-D77FCAE1E891}" type="slidenum">
              <a:rPr lang="en-US" smtClean="0"/>
              <a:pPr/>
              <a:t>32</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57C51E89-DCA7-42AC-A984-5E4AD1521823}" type="slidenum">
              <a:rPr lang="en-US" smtClean="0"/>
              <a:pPr/>
              <a:t>33</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1F03194B-705E-4AF1-9412-77A871B15860}" type="slidenum">
              <a:rPr lang="en-US" smtClean="0"/>
              <a:pPr/>
              <a:t>34</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A190682-11AF-4CB4-93F1-F8B99CDE04DF}" type="slidenum">
              <a:rPr lang="en-US" smtClean="0"/>
              <a:pPr/>
              <a:t>35</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DCBC5959-DB7E-408C-8DC1-853D622B69B6}" type="slidenum">
              <a:rPr lang="en-US" smtClean="0"/>
              <a:pPr/>
              <a:t>36</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B8F8E5FA-BA55-4EBB-97BD-B42A2A843A28}" type="slidenum">
              <a:rPr lang="en-US" smtClean="0"/>
              <a:pPr/>
              <a:t>37</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8A67A7C-8D91-4A6F-B994-C21AB9A79413}" type="slidenum">
              <a:rPr lang="en-US" smtClean="0"/>
              <a:pPr/>
              <a:t>38</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DA2C4D4-9677-437D-8B26-DD428274703E}" type="slidenum">
              <a:rPr lang="en-US" smtClean="0"/>
              <a:pPr/>
              <a:t>39</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43B1CD71-4C48-4C35-A408-15C83BB018CA}" type="slidenum">
              <a:rPr lang="en-US" smtClean="0"/>
              <a:pPr/>
              <a:t>40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25AA035F-AD7C-4E43-8994-FA5E378B7D55}" type="slidenum">
              <a:rPr lang="en-US" smtClean="0"/>
              <a:pPr/>
              <a:t>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C5D7F0F9-EFF2-4050-B93D-C9E67BAA0401}" type="slidenum">
              <a:rPr lang="en-US" smtClean="0"/>
              <a:pPr/>
              <a:t>41</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B7BF0A26-C057-493E-8855-21BB2766935C}" type="slidenum">
              <a:rPr lang="en-US" smtClean="0"/>
              <a:pPr/>
              <a:t>42</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A446781D-006C-46CC-A505-BB9A0722EFCD}" type="slidenum">
              <a:rPr lang="en-US" smtClean="0"/>
              <a:pPr/>
              <a:t>43</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41C3A7F-C56C-425B-A55B-CCA81837ADA9}" type="slidenum">
              <a:rPr lang="en-US" smtClean="0"/>
              <a:pPr>
                <a:defRPr/>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A7ABE1C4-0EAD-4CF5-A436-A878EFD915CB}" type="slidenum">
              <a:rPr lang="en-US" smtClean="0"/>
              <a:pPr/>
              <a:t>45</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FD54FBBB-F08A-4859-B09D-ADBCC7BF257E}" type="slidenum">
              <a:rPr lang="en-US" smtClean="0"/>
              <a:pPr/>
              <a:t>46</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0C59D145-ECC6-4FC2-8876-642C33CE63F2}" type="slidenum">
              <a:rPr lang="en-US" smtClean="0"/>
              <a:pPr/>
              <a:t>47</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24953E96-67FE-4538-8A8C-ED19FC025419}" type="slidenum">
              <a:rPr lang="en-US" smtClean="0"/>
              <a:pPr/>
              <a:t>48</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4897A598-A781-4C41-9659-CAF3C252BF2F}" type="slidenum">
              <a:rPr lang="en-US" smtClean="0"/>
              <a:pPr/>
              <a:t>49</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9C734084-BB05-456A-9DC1-7D140E84BEEB}" type="slidenum">
              <a:rPr lang="en-US" smtClean="0"/>
              <a:pPr/>
              <a:t>50</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FE4B12FE-85FA-4707-B530-A77B5B6D639F}" type="slidenum">
              <a:rPr lang="en-US" smtClean="0"/>
              <a:pPr/>
              <a:t>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9C734084-BB05-456A-9DC1-7D140E84BEEB}" type="slidenum">
              <a:rPr lang="en-US" smtClean="0"/>
              <a:pPr/>
              <a:t>52</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C757A131-1144-47E9-94B2-B870935A4847}" type="slidenum">
              <a:rPr lang="en-US" smtClean="0"/>
              <a:pPr/>
              <a:t>53</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66AFAFD3-2D9D-48D8-98FA-9E86C3C42FA2}" type="slidenum">
              <a:rPr lang="en-US" smtClean="0"/>
              <a:pPr/>
              <a:t>54</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EFA434E7-74AF-4B66-919C-8671F8119EC9}" type="slidenum">
              <a:rPr lang="en-US" smtClean="0"/>
              <a:pPr/>
              <a:t>55</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A87F5F9-CE17-4DC6-A97F-1CAF9A29F5BE}" type="slidenum">
              <a:rPr lang="en-US" smtClean="0"/>
              <a:pPr/>
              <a:t>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6E0BE9-BE5F-4BDE-9169-C649E2538898}"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F8347C8-CCFB-4FD3-B45E-2D01D49DD8F5}" type="slidenum">
              <a:rPr lang="en-US" smtClean="0"/>
              <a:pPr/>
              <a:t>9</a:t>
            </a:fld>
            <a:endParaRPr lang="en-US" smtClean="0"/>
          </a:p>
        </p:txBody>
      </p:sp>
      <p:sp>
        <p:nvSpPr>
          <p:cNvPr id="79875" name="Rectangle 2"/>
          <p:cNvSpPr>
            <a:spLocks noGrp="1" noRot="1" noChangeAspect="1" noChangeArrowheads="1" noTextEdit="1"/>
          </p:cNvSpPr>
          <p:nvPr>
            <p:ph type="sldImg"/>
          </p:nvPr>
        </p:nvSpPr>
        <p:spPr>
          <a:xfrm>
            <a:off x="349250" y="881063"/>
            <a:ext cx="2876550" cy="2157412"/>
          </a:xfrm>
          <a:ln/>
        </p:spPr>
      </p:sp>
      <p:sp>
        <p:nvSpPr>
          <p:cNvPr id="79876" name="Rectangle 3"/>
          <p:cNvSpPr>
            <a:spLocks noGrp="1" noChangeArrowheads="1"/>
          </p:cNvSpPr>
          <p:nvPr>
            <p:ph type="body" idx="1"/>
          </p:nvPr>
        </p:nvSpPr>
        <p:spPr>
          <a:xfrm>
            <a:off x="3576638" y="881063"/>
            <a:ext cx="3332162" cy="2157412"/>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8A8652F-AA0D-42C2-98BD-A77A8FD3AED4}" type="slidenum">
              <a:rPr lang="en-US" smtClean="0"/>
              <a:pPr/>
              <a:t>10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CF2E9B-ED82-45AA-A5C9-38BE61D9C3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86B933-568F-417B-A349-9F6C533404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5E7412-0E93-4BE1-859F-BD005B0809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229600" cy="582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70F72AA-430E-48C5-B071-FB644B01A6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E6AAD-00A4-4328-A439-15AE766967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EAB963-E15D-4868-9D28-63C7DCE51F9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B49202-214C-4764-BFBB-D64F81C243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940C23-41F0-4648-AEEF-101BAFE4B1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8DCC96-8975-4121-8D5B-85266818EF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1C2B9A9-E98D-4344-91A3-1C3DBB22E04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ABEFF9-0035-4E27-B4B3-7DB7D25819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C7B28F-C607-4CF7-B26F-D04810F90E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2F"/>
            </a:gs>
            <a:gs pos="50000">
              <a:srgbClr val="003366"/>
            </a:gs>
            <a:gs pos="100000">
              <a:srgbClr val="00182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pPr>
              <a:defRPr/>
            </a:pPr>
            <a:fld id="{8A1EDAE5-A36F-4599-830E-DBBCCE7C914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omic Sans MS" pitchFamily="66" charset="0"/>
        </a:defRPr>
      </a:lvl2pPr>
      <a:lvl3pPr algn="ctr" rtl="0" eaLnBrk="0" fontAlgn="base" hangingPunct="0">
        <a:spcBef>
          <a:spcPct val="0"/>
        </a:spcBef>
        <a:spcAft>
          <a:spcPct val="0"/>
        </a:spcAft>
        <a:defRPr sz="3600">
          <a:solidFill>
            <a:schemeClr val="bg1"/>
          </a:solidFill>
          <a:latin typeface="Comic Sans MS" pitchFamily="66" charset="0"/>
        </a:defRPr>
      </a:lvl3pPr>
      <a:lvl4pPr algn="ctr" rtl="0" eaLnBrk="0" fontAlgn="base" hangingPunct="0">
        <a:spcBef>
          <a:spcPct val="0"/>
        </a:spcBef>
        <a:spcAft>
          <a:spcPct val="0"/>
        </a:spcAft>
        <a:defRPr sz="3600">
          <a:solidFill>
            <a:schemeClr val="bg1"/>
          </a:solidFill>
          <a:latin typeface="Comic Sans MS" pitchFamily="66" charset="0"/>
        </a:defRPr>
      </a:lvl4pPr>
      <a:lvl5pPr algn="ctr" rtl="0" eaLnBrk="0" fontAlgn="base" hangingPunct="0">
        <a:spcBef>
          <a:spcPct val="0"/>
        </a:spcBef>
        <a:spcAft>
          <a:spcPct val="0"/>
        </a:spcAft>
        <a:defRPr sz="3600">
          <a:solidFill>
            <a:schemeClr val="bg1"/>
          </a:solidFill>
          <a:latin typeface="Comic Sans MS" pitchFamily="66" charset="0"/>
        </a:defRPr>
      </a:lvl5pPr>
      <a:lvl6pPr marL="457200" algn="ctr" rtl="0" fontAlgn="base">
        <a:spcBef>
          <a:spcPct val="0"/>
        </a:spcBef>
        <a:spcAft>
          <a:spcPct val="0"/>
        </a:spcAft>
        <a:defRPr sz="3600">
          <a:solidFill>
            <a:schemeClr val="bg1"/>
          </a:solidFill>
          <a:latin typeface="Comic Sans MS" pitchFamily="66" charset="0"/>
        </a:defRPr>
      </a:lvl6pPr>
      <a:lvl7pPr marL="914400" algn="ctr" rtl="0" fontAlgn="base">
        <a:spcBef>
          <a:spcPct val="0"/>
        </a:spcBef>
        <a:spcAft>
          <a:spcPct val="0"/>
        </a:spcAft>
        <a:defRPr sz="3600">
          <a:solidFill>
            <a:schemeClr val="bg1"/>
          </a:solidFill>
          <a:latin typeface="Comic Sans MS" pitchFamily="66" charset="0"/>
        </a:defRPr>
      </a:lvl7pPr>
      <a:lvl8pPr marL="1371600" algn="ctr" rtl="0" fontAlgn="base">
        <a:spcBef>
          <a:spcPct val="0"/>
        </a:spcBef>
        <a:spcAft>
          <a:spcPct val="0"/>
        </a:spcAft>
        <a:defRPr sz="3600">
          <a:solidFill>
            <a:schemeClr val="bg1"/>
          </a:solidFill>
          <a:latin typeface="Comic Sans MS" pitchFamily="66" charset="0"/>
        </a:defRPr>
      </a:lvl8pPr>
      <a:lvl9pPr marL="1828800" algn="ctr" rtl="0" fontAlgn="base">
        <a:spcBef>
          <a:spcPct val="0"/>
        </a:spcBef>
        <a:spcAft>
          <a:spcPct val="0"/>
        </a:spcAft>
        <a:defRPr sz="3600">
          <a:solidFill>
            <a:schemeClr val="bg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ideo" Target="file:///C:\Documents%20and%20Settings\CooperL\My%20Documents\My%20Videos\Rotating%20globe.wmv"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7"/>
          <p:cNvSpPr>
            <a:spLocks noChangeArrowheads="1"/>
          </p:cNvSpPr>
          <p:nvPr/>
        </p:nvSpPr>
        <p:spPr bwMode="auto">
          <a:xfrm>
            <a:off x="1600200" y="1752600"/>
            <a:ext cx="6302375" cy="2209800"/>
          </a:xfrm>
          <a:prstGeom prst="ellipse">
            <a:avLst/>
          </a:prstGeom>
          <a:solidFill>
            <a:srgbClr val="EBF0F1"/>
          </a:solidFill>
          <a:ln w="9525">
            <a:solidFill>
              <a:schemeClr val="tx1"/>
            </a:solidFill>
            <a:round/>
            <a:headEnd/>
            <a:tailEnd/>
          </a:ln>
        </p:spPr>
        <p:txBody>
          <a:bodyPr wrap="none" anchor="ctr"/>
          <a:lstStyle/>
          <a:p>
            <a:endParaRPr lang="en-US"/>
          </a:p>
        </p:txBody>
      </p:sp>
      <p:sp>
        <p:nvSpPr>
          <p:cNvPr id="3075" name="Text Box 14"/>
          <p:cNvSpPr txBox="1">
            <a:spLocks noChangeArrowheads="1"/>
          </p:cNvSpPr>
          <p:nvPr/>
        </p:nvSpPr>
        <p:spPr bwMode="auto">
          <a:xfrm>
            <a:off x="2133600" y="1066800"/>
            <a:ext cx="5410200" cy="579438"/>
          </a:xfrm>
          <a:prstGeom prst="rect">
            <a:avLst/>
          </a:prstGeom>
          <a:noFill/>
          <a:ln w="9525">
            <a:noFill/>
            <a:miter lim="800000"/>
            <a:headEnd/>
            <a:tailEnd/>
          </a:ln>
        </p:spPr>
        <p:txBody>
          <a:bodyPr>
            <a:spAutoFit/>
          </a:bodyPr>
          <a:lstStyle/>
          <a:p>
            <a:pPr>
              <a:spcBef>
                <a:spcPct val="50000"/>
              </a:spcBef>
            </a:pPr>
            <a:r>
              <a:rPr lang="en-US" sz="3200">
                <a:solidFill>
                  <a:schemeClr val="bg1"/>
                </a:solidFill>
                <a:latin typeface="Comic Sans MS" pitchFamily="66" charset="0"/>
              </a:rPr>
              <a:t>World Class Governance</a:t>
            </a:r>
          </a:p>
        </p:txBody>
      </p:sp>
      <p:pic>
        <p:nvPicPr>
          <p:cNvPr id="9234" name="Rotating globe.wmv">
            <a:hlinkClick r:id="" action="ppaction://media"/>
          </p:cNvPr>
          <p:cNvPicPr>
            <a:picLocks noGrp="1" noRot="1" noChangeAspect="1" noChangeArrowheads="1"/>
          </p:cNvPicPr>
          <p:nvPr>
            <p:ph/>
            <a:videoFile r:link="rId1"/>
          </p:nvPr>
        </p:nvPicPr>
        <p:blipFill>
          <a:blip r:embed="rId4" cstate="print"/>
          <a:srcRect/>
          <a:stretch>
            <a:fillRect/>
          </a:stretch>
        </p:blipFill>
        <p:spPr>
          <a:xfrm>
            <a:off x="3124200" y="2001838"/>
            <a:ext cx="3048000" cy="1706562"/>
          </a:xfrm>
        </p:spPr>
      </p:pic>
      <p:sp>
        <p:nvSpPr>
          <p:cNvPr id="7" name="TextBox 86"/>
          <p:cNvSpPr txBox="1">
            <a:spLocks noChangeArrowheads="1"/>
          </p:cNvSpPr>
          <p:nvPr/>
        </p:nvSpPr>
        <p:spPr bwMode="auto">
          <a:xfrm>
            <a:off x="3657600" y="4876800"/>
            <a:ext cx="4572000" cy="1046163"/>
          </a:xfrm>
          <a:prstGeom prst="rect">
            <a:avLst/>
          </a:prstGeom>
          <a:noFill/>
          <a:ln w="9525">
            <a:noFill/>
            <a:miter lim="800000"/>
            <a:headEnd/>
            <a:tailEnd/>
          </a:ln>
        </p:spPr>
        <p:txBody>
          <a:bodyPr wrap="square">
            <a:spAutoFit/>
          </a:bodyPr>
          <a:lstStyle/>
          <a:p>
            <a:pPr algn="r"/>
            <a:r>
              <a:rPr lang="en-US" sz="1200" dirty="0">
                <a:solidFill>
                  <a:schemeClr val="bg1"/>
                </a:solidFill>
                <a:latin typeface="Times New Roman" pitchFamily="18" charset="0"/>
                <a:cs typeface="Times New Roman" pitchFamily="18" charset="0"/>
              </a:rPr>
              <a:t>General Conference of Seventh-day Adventists</a:t>
            </a:r>
          </a:p>
          <a:p>
            <a:pPr algn="r"/>
            <a:r>
              <a:rPr lang="en-US" sz="1200" dirty="0">
                <a:solidFill>
                  <a:schemeClr val="bg1"/>
                </a:solidFill>
                <a:latin typeface="Times New Roman" pitchFamily="18" charset="0"/>
                <a:cs typeface="Times New Roman" pitchFamily="18" charset="0"/>
              </a:rPr>
              <a:t>Office of Global Leadership Development</a:t>
            </a:r>
          </a:p>
          <a:p>
            <a:pPr algn="r"/>
            <a:r>
              <a:rPr lang="en-US" sz="1200" dirty="0">
                <a:solidFill>
                  <a:schemeClr val="bg1"/>
                </a:solidFill>
                <a:latin typeface="Times New Roman" pitchFamily="18" charset="0"/>
                <a:cs typeface="Times New Roman" pitchFamily="18" charset="0"/>
              </a:rPr>
              <a:t>Prepared by:  Lowell C Cooper</a:t>
            </a:r>
          </a:p>
          <a:p>
            <a:pPr algn="r"/>
            <a:r>
              <a:rPr lang="en-US" sz="1200" dirty="0" smtClean="0">
                <a:solidFill>
                  <a:schemeClr val="bg1"/>
                </a:solidFill>
                <a:latin typeface="Times New Roman" pitchFamily="18" charset="0"/>
                <a:cs typeface="Times New Roman" pitchFamily="18" charset="0"/>
              </a:rPr>
              <a:t>Revised May </a:t>
            </a:r>
            <a:r>
              <a:rPr lang="en-US" sz="1200" dirty="0">
                <a:solidFill>
                  <a:schemeClr val="bg1"/>
                </a:solidFill>
                <a:latin typeface="Times New Roman" pitchFamily="18" charset="0"/>
                <a:cs typeface="Times New Roman" pitchFamily="18" charset="0"/>
              </a:rPr>
              <a:t>2010</a:t>
            </a:r>
          </a:p>
          <a:p>
            <a:pPr algn="r"/>
            <a:r>
              <a:rPr lang="en-US" sz="1200" dirty="0" smtClean="0">
                <a:solidFill>
                  <a:schemeClr val="bg1"/>
                </a:solidFill>
                <a:latin typeface="Times New Roman" pitchFamily="18" charset="0"/>
                <a:cs typeface="Times New Roman" pitchFamily="18" charset="0"/>
              </a:rPr>
              <a:t>http://www.leadershipdevelopment.adventist.org/</a:t>
            </a:r>
            <a:endParaRPr lang="en-US" sz="1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234"/>
                                        </p:tgtEl>
                                      </p:cBhvr>
                                    </p:cmd>
                                  </p:childTnLst>
                                </p:cTn>
                              </p:par>
                              <p:par>
                                <p:cTn id="7" presetID="2" presetClass="mediacall" presetSubtype="0" fill="hold" nodeType="withEffect">
                                  <p:stCondLst>
                                    <p:cond delay="0"/>
                                  </p:stCondLst>
                                  <p:childTnLst>
                                    <p:cmd type="call" cmd="togglePause">
                                      <p:cBhvr>
                                        <p:cTn id="8" dur="1" fill="hold"/>
                                        <p:tgtEl>
                                          <p:spTgt spid="923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9" repeatCount="indefinite" fill="hold" display="0">
                  <p:stCondLst>
                    <p:cond delay="indefinite"/>
                  </p:stCondLst>
                  <p:endCondLst>
                    <p:cond evt="onPrev" delay="0">
                      <p:tgtEl>
                        <p:sldTgt/>
                      </p:tgtEl>
                    </p:cond>
                  </p:endCondLst>
                </p:cTn>
                <p:tgtEl>
                  <p:spTgt spid="9234"/>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300230D1-1F9B-4C1B-9253-3E2ED4EE2598}" type="slidenum">
              <a:rPr lang="en-US" smtClean="0"/>
              <a:pPr/>
              <a:t>10</a:t>
            </a:fld>
            <a:endParaRPr lang="en-US" smtClean="0"/>
          </a:p>
        </p:txBody>
      </p:sp>
      <p:sp>
        <p:nvSpPr>
          <p:cNvPr id="11267" name="Rectangle 2"/>
          <p:cNvSpPr>
            <a:spLocks noGrp="1" noChangeArrowheads="1"/>
          </p:cNvSpPr>
          <p:nvPr>
            <p:ph type="ctrTitle"/>
          </p:nvPr>
        </p:nvSpPr>
        <p:spPr>
          <a:xfrm>
            <a:off x="1066800" y="685800"/>
            <a:ext cx="7010400" cy="1143000"/>
          </a:xfrm>
        </p:spPr>
        <p:txBody>
          <a:bodyPr/>
          <a:lstStyle/>
          <a:p>
            <a:pPr eaLnBrk="1" hangingPunct="1"/>
            <a:r>
              <a:rPr lang="en-US" sz="4000" dirty="0" smtClean="0"/>
              <a:t>7 Signs of Ethical Collapse:</a:t>
            </a:r>
          </a:p>
        </p:txBody>
      </p:sp>
      <p:sp>
        <p:nvSpPr>
          <p:cNvPr id="19459" name="Rectangle 3"/>
          <p:cNvSpPr>
            <a:spLocks noGrp="1" noChangeArrowheads="1"/>
          </p:cNvSpPr>
          <p:nvPr>
            <p:ph type="subTitle" idx="1"/>
          </p:nvPr>
        </p:nvSpPr>
        <p:spPr>
          <a:xfrm>
            <a:off x="990600" y="1752600"/>
            <a:ext cx="7391400" cy="3962400"/>
          </a:xfrm>
        </p:spPr>
        <p:txBody>
          <a:bodyPr/>
          <a:lstStyle/>
          <a:p>
            <a:pPr marL="609600" indent="-609600" algn="l" eaLnBrk="1" hangingPunct="1">
              <a:lnSpc>
                <a:spcPct val="80000"/>
              </a:lnSpc>
              <a:buFontTx/>
              <a:buAutoNum type="arabicPeriod"/>
            </a:pPr>
            <a:endParaRPr lang="en-US" sz="2400" dirty="0" smtClean="0"/>
          </a:p>
          <a:p>
            <a:pPr marL="609600" indent="-609600" algn="l" eaLnBrk="1" hangingPunct="1">
              <a:lnSpc>
                <a:spcPct val="80000"/>
              </a:lnSpc>
              <a:buFontTx/>
              <a:buAutoNum type="arabicPeriod"/>
            </a:pPr>
            <a:r>
              <a:rPr lang="en-US" sz="2400" dirty="0" smtClean="0"/>
              <a:t>Pressure to maintain those numbers</a:t>
            </a:r>
          </a:p>
          <a:p>
            <a:pPr marL="609600" indent="-609600" algn="l" eaLnBrk="1" hangingPunct="1">
              <a:lnSpc>
                <a:spcPct val="80000"/>
              </a:lnSpc>
              <a:buFontTx/>
              <a:buAutoNum type="arabicPeriod"/>
            </a:pPr>
            <a:r>
              <a:rPr lang="en-US" sz="2400" dirty="0" smtClean="0"/>
              <a:t>Fear and silence (dissent not tolerated)</a:t>
            </a:r>
          </a:p>
          <a:p>
            <a:pPr marL="609600" indent="-609600" algn="l" eaLnBrk="1" hangingPunct="1">
              <a:lnSpc>
                <a:spcPct val="80000"/>
              </a:lnSpc>
              <a:buFontTx/>
              <a:buAutoNum type="arabicPeriod"/>
            </a:pPr>
            <a:r>
              <a:rPr lang="en-US" sz="2400" dirty="0" smtClean="0"/>
              <a:t>Bigger-than-life president/CEO, aspiring colleagues</a:t>
            </a:r>
          </a:p>
          <a:p>
            <a:pPr marL="609600" indent="-609600" algn="l" eaLnBrk="1" hangingPunct="1">
              <a:lnSpc>
                <a:spcPct val="80000"/>
              </a:lnSpc>
              <a:buFontTx/>
              <a:buAutoNum type="arabicPeriod"/>
            </a:pPr>
            <a:r>
              <a:rPr lang="en-US" sz="2400" dirty="0" smtClean="0"/>
              <a:t>Weak boards</a:t>
            </a:r>
          </a:p>
          <a:p>
            <a:pPr marL="609600" indent="-609600" algn="l" eaLnBrk="1" hangingPunct="1">
              <a:lnSpc>
                <a:spcPct val="80000"/>
              </a:lnSpc>
              <a:buFontTx/>
              <a:buAutoNum type="arabicPeriod"/>
            </a:pPr>
            <a:r>
              <a:rPr lang="en-US" sz="2400" dirty="0" smtClean="0"/>
              <a:t>Conflicts of interest not addressed</a:t>
            </a:r>
          </a:p>
          <a:p>
            <a:pPr marL="609600" indent="-609600" algn="l" eaLnBrk="1" hangingPunct="1">
              <a:lnSpc>
                <a:spcPct val="80000"/>
              </a:lnSpc>
              <a:buFontTx/>
              <a:buAutoNum type="arabicPeriod"/>
            </a:pPr>
            <a:r>
              <a:rPr lang="en-US" sz="2400" dirty="0" smtClean="0"/>
              <a:t>Success is all that matters</a:t>
            </a:r>
          </a:p>
          <a:p>
            <a:pPr marL="609600" indent="-609600" algn="l" eaLnBrk="1" hangingPunct="1">
              <a:lnSpc>
                <a:spcPct val="80000"/>
              </a:lnSpc>
              <a:buFontTx/>
              <a:buAutoNum type="arabicPeriod"/>
            </a:pPr>
            <a:r>
              <a:rPr lang="en-US" sz="2400" dirty="0" smtClean="0"/>
              <a:t>Goodness in some areas atones for evil in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p>
            <a:fld id="{55BE4481-9232-4859-AC1F-F8980ACE3E94}" type="slidenum">
              <a:rPr lang="en-US" smtClean="0"/>
              <a:pPr/>
              <a:t>11</a:t>
            </a:fld>
            <a:endParaRPr lang="en-US" smtClean="0"/>
          </a:p>
        </p:txBody>
      </p:sp>
      <p:sp>
        <p:nvSpPr>
          <p:cNvPr id="12291" name="WordArt 2"/>
          <p:cNvSpPr>
            <a:spLocks noChangeArrowheads="1" noChangeShapeType="1" noTextEdit="1"/>
          </p:cNvSpPr>
          <p:nvPr/>
        </p:nvSpPr>
        <p:spPr bwMode="auto">
          <a:xfrm>
            <a:off x="1524000" y="381000"/>
            <a:ext cx="5410200" cy="638175"/>
          </a:xfrm>
          <a:prstGeom prst="rect">
            <a:avLst/>
          </a:prstGeom>
        </p:spPr>
        <p:txBody>
          <a:bodyPr wrap="none" fromWordArt="1">
            <a:prstTxWarp prst="textPlain">
              <a:avLst>
                <a:gd name="adj" fmla="val 50000"/>
              </a:avLst>
            </a:prstTxWarp>
          </a:bodyPr>
          <a:lstStyle/>
          <a:p>
            <a:r>
              <a:rPr lang="en-US" kern="10" dirty="0" smtClean="0">
                <a:ln w="9525">
                  <a:noFill/>
                  <a:round/>
                  <a:headEnd/>
                  <a:tailEnd/>
                </a:ln>
                <a:solidFill>
                  <a:schemeClr val="bg1"/>
                </a:solidFill>
                <a:effectLst>
                  <a:outerShdw dist="45791" dir="2021404" algn="ctr" rotWithShape="0">
                    <a:srgbClr val="B2B2B2">
                      <a:alpha val="79999"/>
                    </a:srgbClr>
                  </a:outerShdw>
                </a:effectLst>
                <a:latin typeface="Comic Sans MS"/>
              </a:rPr>
              <a:t>Defective </a:t>
            </a:r>
            <a:r>
              <a:rPr lang="en-US" u="sng" kern="10" dirty="0" smtClean="0">
                <a:ln w="9525">
                  <a:noFill/>
                  <a:round/>
                  <a:headEnd/>
                  <a:tailEnd/>
                </a:ln>
                <a:solidFill>
                  <a:schemeClr val="bg1"/>
                </a:solidFill>
                <a:effectLst>
                  <a:outerShdw dist="45791" dir="2021404" algn="ctr" rotWithShape="0">
                    <a:srgbClr val="B2B2B2">
                      <a:alpha val="79999"/>
                    </a:srgbClr>
                  </a:outerShdw>
                </a:effectLst>
                <a:latin typeface="Comic Sans MS"/>
              </a:rPr>
              <a:t>Effective</a:t>
            </a:r>
            <a:endParaRPr lang="en-US" u="sng" kern="10" dirty="0">
              <a:ln w="9525">
                <a:noFill/>
                <a:round/>
                <a:headEnd/>
                <a:tailEnd/>
              </a:ln>
              <a:solidFill>
                <a:schemeClr val="bg1"/>
              </a:solidFill>
              <a:effectLst>
                <a:outerShdw dist="45791" dir="2021404" algn="ctr" rotWithShape="0">
                  <a:srgbClr val="B2B2B2">
                    <a:alpha val="79999"/>
                  </a:srgbClr>
                </a:outerShdw>
              </a:effectLst>
              <a:latin typeface="Comic Sans MS"/>
            </a:endParaRPr>
          </a:p>
        </p:txBody>
      </p:sp>
      <p:sp>
        <p:nvSpPr>
          <p:cNvPr id="12292" name="Freeform 4"/>
          <p:cNvSpPr>
            <a:spLocks/>
          </p:cNvSpPr>
          <p:nvPr/>
        </p:nvSpPr>
        <p:spPr bwMode="auto">
          <a:xfrm>
            <a:off x="5143500" y="6869113"/>
            <a:ext cx="44450" cy="71437"/>
          </a:xfrm>
          <a:custGeom>
            <a:avLst/>
            <a:gdLst>
              <a:gd name="T0" fmla="*/ 5359 w 141"/>
              <a:gd name="T1" fmla="*/ 15805 h 226"/>
              <a:gd name="T2" fmla="*/ 22067 w 141"/>
              <a:gd name="T3" fmla="*/ 35719 h 226"/>
              <a:gd name="T4" fmla="*/ 18600 w 141"/>
              <a:gd name="T5" fmla="*/ 6322 h 226"/>
              <a:gd name="T6" fmla="*/ 20491 w 141"/>
              <a:gd name="T7" fmla="*/ 0 h 226"/>
              <a:gd name="T8" fmla="*/ 44450 w 141"/>
              <a:gd name="T9" fmla="*/ 27816 h 226"/>
              <a:gd name="T10" fmla="*/ 41613 w 141"/>
              <a:gd name="T11" fmla="*/ 52471 h 226"/>
              <a:gd name="T12" fmla="*/ 17339 w 141"/>
              <a:gd name="T13" fmla="*/ 71437 h 226"/>
              <a:gd name="T14" fmla="*/ 0 w 141"/>
              <a:gd name="T15" fmla="*/ 53420 h 226"/>
              <a:gd name="T16" fmla="*/ 5359 w 141"/>
              <a:gd name="T17" fmla="*/ 15805 h 226"/>
              <a:gd name="T18" fmla="*/ 5359 w 141"/>
              <a:gd name="T19" fmla="*/ 15805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1"/>
              <a:gd name="T31" fmla="*/ 0 h 226"/>
              <a:gd name="T32" fmla="*/ 141 w 141"/>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1" h="226">
                <a:moveTo>
                  <a:pt x="17" y="50"/>
                </a:moveTo>
                <a:lnTo>
                  <a:pt x="70" y="113"/>
                </a:lnTo>
                <a:lnTo>
                  <a:pt x="59" y="20"/>
                </a:lnTo>
                <a:lnTo>
                  <a:pt x="65" y="0"/>
                </a:lnTo>
                <a:lnTo>
                  <a:pt x="141" y="88"/>
                </a:lnTo>
                <a:lnTo>
                  <a:pt x="132" y="166"/>
                </a:lnTo>
                <a:lnTo>
                  <a:pt x="55" y="226"/>
                </a:lnTo>
                <a:lnTo>
                  <a:pt x="0" y="169"/>
                </a:lnTo>
                <a:lnTo>
                  <a:pt x="17" y="50"/>
                </a:lnTo>
                <a:close/>
              </a:path>
            </a:pathLst>
          </a:custGeom>
          <a:solidFill>
            <a:srgbClr val="FFEDD4"/>
          </a:solidFill>
          <a:ln w="9525">
            <a:noFill/>
            <a:round/>
            <a:headEnd/>
            <a:tailEnd/>
          </a:ln>
        </p:spPr>
        <p:txBody>
          <a:bodyPr/>
          <a:lstStyle/>
          <a:p>
            <a:endParaRPr lang="en-US"/>
          </a:p>
        </p:txBody>
      </p:sp>
      <p:sp>
        <p:nvSpPr>
          <p:cNvPr id="12293" name="Rectangle 5"/>
          <p:cNvSpPr>
            <a:spLocks noChangeArrowheads="1"/>
          </p:cNvSpPr>
          <p:nvPr/>
        </p:nvSpPr>
        <p:spPr bwMode="auto">
          <a:xfrm>
            <a:off x="609600" y="228600"/>
            <a:ext cx="184150" cy="366713"/>
          </a:xfrm>
          <a:prstGeom prst="rect">
            <a:avLst/>
          </a:prstGeom>
          <a:noFill/>
          <a:ln w="9525">
            <a:noFill/>
            <a:miter lim="800000"/>
            <a:headEnd/>
            <a:tailEnd/>
          </a:ln>
        </p:spPr>
        <p:txBody>
          <a:bodyPr wrap="none" anchor="ctr">
            <a:spAutoFit/>
          </a:bodyPr>
          <a:lstStyle/>
          <a:p>
            <a:pPr algn="l"/>
            <a:endParaRPr lang="en-US"/>
          </a:p>
        </p:txBody>
      </p:sp>
      <p:sp>
        <p:nvSpPr>
          <p:cNvPr id="12294" name="Rectangle 6"/>
          <p:cNvSpPr>
            <a:spLocks noChangeArrowheads="1"/>
          </p:cNvSpPr>
          <p:nvPr/>
        </p:nvSpPr>
        <p:spPr bwMode="auto">
          <a:xfrm>
            <a:off x="0" y="884238"/>
            <a:ext cx="184150" cy="366712"/>
          </a:xfrm>
          <a:prstGeom prst="rect">
            <a:avLst/>
          </a:prstGeom>
          <a:noFill/>
          <a:ln w="9525">
            <a:noFill/>
            <a:miter lim="800000"/>
            <a:headEnd/>
            <a:tailEnd/>
          </a:ln>
        </p:spPr>
        <p:txBody>
          <a:bodyPr wrap="none" anchor="ctr">
            <a:spAutoFit/>
          </a:bodyPr>
          <a:lstStyle/>
          <a:p>
            <a:pPr algn="l"/>
            <a:endParaRPr lang="en-US"/>
          </a:p>
        </p:txBody>
      </p:sp>
      <p:sp>
        <p:nvSpPr>
          <p:cNvPr id="12295" name="Rectangle 7"/>
          <p:cNvSpPr>
            <a:spLocks noChangeArrowheads="1"/>
          </p:cNvSpPr>
          <p:nvPr/>
        </p:nvSpPr>
        <p:spPr bwMode="auto">
          <a:xfrm>
            <a:off x="1219200" y="1143000"/>
            <a:ext cx="6400800" cy="701675"/>
          </a:xfrm>
          <a:prstGeom prst="rect">
            <a:avLst/>
          </a:prstGeom>
          <a:noFill/>
          <a:ln w="9525">
            <a:noFill/>
            <a:miter lim="800000"/>
            <a:headEnd/>
            <a:tailEnd/>
          </a:ln>
        </p:spPr>
        <p:txBody>
          <a:bodyPr anchor="ctr">
            <a:spAutoFit/>
          </a:bodyPr>
          <a:lstStyle/>
          <a:p>
            <a:r>
              <a:rPr lang="en-US" sz="4000" dirty="0">
                <a:solidFill>
                  <a:schemeClr val="bg1"/>
                </a:solidFill>
                <a:latin typeface="Comic Sans MS" pitchFamily="66" charset="0"/>
                <a:ea typeface="Times New Roman" pitchFamily="18" charset="0"/>
                <a:cs typeface="Arial" charset="0"/>
              </a:rPr>
              <a:t>Boards and Committees</a:t>
            </a:r>
            <a:r>
              <a:rPr lang="en-US" dirty="0">
                <a:solidFill>
                  <a:schemeClr val="bg1"/>
                </a:solidFill>
                <a:latin typeface="Comic Sans MS" pitchFamily="66" charset="0"/>
                <a:ea typeface="Times New Roman" pitchFamily="18" charset="0"/>
                <a:cs typeface="Arial" charset="0"/>
              </a:rPr>
              <a:t> </a:t>
            </a:r>
            <a:endParaRPr lang="en-US" sz="1100" dirty="0">
              <a:solidFill>
                <a:schemeClr val="bg1"/>
              </a:solidFill>
              <a:latin typeface="Comic Sans MS" pitchFamily="66" charset="0"/>
              <a:ea typeface="Times New Roman" pitchFamily="18" charset="0"/>
              <a:cs typeface="Arial" charset="0"/>
            </a:endParaRPr>
          </a:p>
        </p:txBody>
      </p:sp>
      <p:pic>
        <p:nvPicPr>
          <p:cNvPr id="12296" name="Picture 9"/>
          <p:cNvPicPr>
            <a:picLocks noChangeAspect="1" noChangeArrowheads="1"/>
          </p:cNvPicPr>
          <p:nvPr/>
        </p:nvPicPr>
        <p:blipFill>
          <a:blip r:embed="rId3" cstate="print"/>
          <a:srcRect/>
          <a:stretch>
            <a:fillRect/>
          </a:stretch>
        </p:blipFill>
        <p:spPr bwMode="auto">
          <a:xfrm>
            <a:off x="1295400" y="1828800"/>
            <a:ext cx="6096000" cy="3978275"/>
          </a:xfrm>
          <a:prstGeom prst="rect">
            <a:avLst/>
          </a:prstGeom>
          <a:noFill/>
          <a:ln w="9525">
            <a:noFill/>
            <a:miter lim="800000"/>
            <a:headEnd/>
            <a:tailEnd/>
          </a:ln>
        </p:spPr>
      </p:pic>
      <p:cxnSp>
        <p:nvCxnSpPr>
          <p:cNvPr id="10" name="Straight Connector 9"/>
          <p:cNvCxnSpPr/>
          <p:nvPr/>
        </p:nvCxnSpPr>
        <p:spPr bwMode="auto">
          <a:xfrm flipV="1">
            <a:off x="1524000" y="609600"/>
            <a:ext cx="2590800" cy="381000"/>
          </a:xfrm>
          <a:prstGeom prst="line">
            <a:avLst/>
          </a:prstGeom>
          <a:solidFill>
            <a:srgbClr val="EAEAEA"/>
          </a:solidFill>
          <a:ln w="38100" cap="flat" cmpd="sng" algn="ctr">
            <a:solidFill>
              <a:schemeClr val="bg1"/>
            </a:solidFill>
            <a:prstDash val="solid"/>
            <a:round/>
            <a:headEnd type="none" w="med" len="med"/>
            <a:tailEnd type="none" w="med" len="med"/>
          </a:ln>
          <a:effectLst>
            <a:outerShdw dist="45791" dir="2021404" algn="ctr" rotWithShape="0">
              <a:srgbClr val="B2B2B2">
                <a:alpha val="80000"/>
              </a:srgbClr>
            </a:outerShdw>
          </a:effectLst>
        </p:spPr>
      </p:cxnSp>
      <p:cxnSp>
        <p:nvCxnSpPr>
          <p:cNvPr id="11" name="Straight Connector 10"/>
          <p:cNvCxnSpPr/>
          <p:nvPr/>
        </p:nvCxnSpPr>
        <p:spPr bwMode="auto">
          <a:xfrm>
            <a:off x="1524000" y="533400"/>
            <a:ext cx="2552700" cy="409575"/>
          </a:xfrm>
          <a:prstGeom prst="line">
            <a:avLst/>
          </a:prstGeom>
          <a:solidFill>
            <a:srgbClr val="EAEAEA"/>
          </a:solidFill>
          <a:ln w="38100" cap="flat" cmpd="sng" algn="ctr">
            <a:solidFill>
              <a:schemeClr val="bg1"/>
            </a:solidFill>
            <a:prstDash val="solid"/>
            <a:round/>
            <a:headEnd type="none" w="med" len="med"/>
            <a:tailEnd type="none" w="med" len="med"/>
          </a:ln>
          <a:effectLst>
            <a:outerShdw dist="45791" dir="2021404" algn="ctr" rotWithShape="0">
              <a:srgbClr val="B2B2B2">
                <a:alpha val="80000"/>
              </a:srgbClr>
            </a:outerShdw>
          </a:effectLst>
        </p:spPr>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l" eaLnBrk="1" hangingPunct="1"/>
            <a:r>
              <a:rPr lang="en-US" dirty="0" smtClean="0"/>
              <a:t>SDA Governance Structures:</a:t>
            </a:r>
          </a:p>
        </p:txBody>
      </p:sp>
      <p:sp>
        <p:nvSpPr>
          <p:cNvPr id="5" name="Content Placeholder 4"/>
          <p:cNvSpPr>
            <a:spLocks noGrp="1"/>
          </p:cNvSpPr>
          <p:nvPr>
            <p:ph sz="half" idx="1"/>
          </p:nvPr>
        </p:nvSpPr>
        <p:spPr/>
        <p:txBody>
          <a:bodyPr/>
          <a:lstStyle/>
          <a:p>
            <a:pPr>
              <a:buNone/>
            </a:pPr>
            <a:endParaRPr lang="en-US" u="sng" dirty="0" smtClean="0"/>
          </a:p>
          <a:p>
            <a:pPr>
              <a:buNone/>
            </a:pPr>
            <a:r>
              <a:rPr lang="en-US" u="sng" dirty="0" smtClean="0"/>
              <a:t>Boards</a:t>
            </a:r>
          </a:p>
        </p:txBody>
      </p:sp>
      <p:sp>
        <p:nvSpPr>
          <p:cNvPr id="6" name="Content Placeholder 5"/>
          <p:cNvSpPr>
            <a:spLocks noGrp="1"/>
          </p:cNvSpPr>
          <p:nvPr>
            <p:ph sz="half" idx="2"/>
          </p:nvPr>
        </p:nvSpPr>
        <p:spPr/>
        <p:txBody>
          <a:bodyPr/>
          <a:lstStyle/>
          <a:p>
            <a:pPr>
              <a:buNone/>
            </a:pPr>
            <a:endParaRPr lang="en-US" u="sng" dirty="0" smtClean="0"/>
          </a:p>
          <a:p>
            <a:pPr>
              <a:buNone/>
            </a:pPr>
            <a:r>
              <a:rPr lang="en-US" u="sng" dirty="0" smtClean="0"/>
              <a:t>Executive Committees</a:t>
            </a:r>
          </a:p>
          <a:p>
            <a:endParaRPr lang="en-US" sz="2400" dirty="0"/>
          </a:p>
        </p:txBody>
      </p:sp>
      <p:sp>
        <p:nvSpPr>
          <p:cNvPr id="13314" name="Slide Number Placeholder 5"/>
          <p:cNvSpPr>
            <a:spLocks noGrp="1"/>
          </p:cNvSpPr>
          <p:nvPr>
            <p:ph type="sldNum" sz="quarter" idx="12"/>
          </p:nvPr>
        </p:nvSpPr>
        <p:spPr>
          <a:noFill/>
        </p:spPr>
        <p:txBody>
          <a:bodyPr/>
          <a:lstStyle/>
          <a:p>
            <a:fld id="{AA26A1BA-1843-4C34-8257-DD387922E084}"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l" eaLnBrk="1" hangingPunct="1"/>
            <a:r>
              <a:rPr lang="en-US" dirty="0" smtClean="0"/>
              <a:t>SDA Governance Structures:</a:t>
            </a:r>
          </a:p>
        </p:txBody>
      </p:sp>
      <p:sp>
        <p:nvSpPr>
          <p:cNvPr id="5" name="Content Placeholder 4"/>
          <p:cNvSpPr>
            <a:spLocks noGrp="1"/>
          </p:cNvSpPr>
          <p:nvPr>
            <p:ph sz="half" idx="1"/>
          </p:nvPr>
        </p:nvSpPr>
        <p:spPr/>
        <p:txBody>
          <a:bodyPr/>
          <a:lstStyle/>
          <a:p>
            <a:pPr>
              <a:buNone/>
            </a:pPr>
            <a:endParaRPr lang="en-US" u="sng" dirty="0" smtClean="0"/>
          </a:p>
          <a:p>
            <a:pPr>
              <a:buNone/>
            </a:pPr>
            <a:r>
              <a:rPr lang="en-US" u="sng" dirty="0" smtClean="0"/>
              <a:t>Boards</a:t>
            </a:r>
          </a:p>
          <a:p>
            <a:r>
              <a:rPr lang="en-US" sz="2400" dirty="0" smtClean="0"/>
              <a:t>Stand-alone entities</a:t>
            </a:r>
          </a:p>
        </p:txBody>
      </p:sp>
      <p:sp>
        <p:nvSpPr>
          <p:cNvPr id="6" name="Content Placeholder 5"/>
          <p:cNvSpPr>
            <a:spLocks noGrp="1"/>
          </p:cNvSpPr>
          <p:nvPr>
            <p:ph sz="half" idx="2"/>
          </p:nvPr>
        </p:nvSpPr>
        <p:spPr/>
        <p:txBody>
          <a:bodyPr/>
          <a:lstStyle/>
          <a:p>
            <a:pPr>
              <a:buNone/>
            </a:pPr>
            <a:endParaRPr lang="en-US" u="sng" dirty="0" smtClean="0"/>
          </a:p>
          <a:p>
            <a:pPr>
              <a:buNone/>
            </a:pPr>
            <a:r>
              <a:rPr lang="en-US" u="sng" dirty="0" smtClean="0"/>
              <a:t>Executive Committees</a:t>
            </a:r>
          </a:p>
          <a:p>
            <a:r>
              <a:rPr lang="en-US" sz="2400" dirty="0" smtClean="0"/>
              <a:t>Part of a network</a:t>
            </a:r>
          </a:p>
        </p:txBody>
      </p:sp>
      <p:sp>
        <p:nvSpPr>
          <p:cNvPr id="13314" name="Slide Number Placeholder 5"/>
          <p:cNvSpPr>
            <a:spLocks noGrp="1"/>
          </p:cNvSpPr>
          <p:nvPr>
            <p:ph type="sldNum" sz="quarter" idx="12"/>
          </p:nvPr>
        </p:nvSpPr>
        <p:spPr>
          <a:noFill/>
        </p:spPr>
        <p:txBody>
          <a:bodyPr/>
          <a:lstStyle/>
          <a:p>
            <a:fld id="{AA26A1BA-1843-4C34-8257-DD387922E084}"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l" eaLnBrk="1" hangingPunct="1"/>
            <a:r>
              <a:rPr lang="en-US" dirty="0" smtClean="0"/>
              <a:t>SDA Governance Structures:</a:t>
            </a:r>
          </a:p>
        </p:txBody>
      </p:sp>
      <p:sp>
        <p:nvSpPr>
          <p:cNvPr id="5" name="Content Placeholder 4"/>
          <p:cNvSpPr>
            <a:spLocks noGrp="1"/>
          </p:cNvSpPr>
          <p:nvPr>
            <p:ph sz="half" idx="1"/>
          </p:nvPr>
        </p:nvSpPr>
        <p:spPr/>
        <p:txBody>
          <a:bodyPr/>
          <a:lstStyle/>
          <a:p>
            <a:pPr>
              <a:buNone/>
            </a:pPr>
            <a:endParaRPr lang="en-US" u="sng" dirty="0" smtClean="0"/>
          </a:p>
          <a:p>
            <a:pPr>
              <a:buNone/>
            </a:pPr>
            <a:r>
              <a:rPr lang="en-US" u="sng" dirty="0" smtClean="0"/>
              <a:t>Boards</a:t>
            </a:r>
          </a:p>
          <a:p>
            <a:r>
              <a:rPr lang="en-US" sz="2400" dirty="0" smtClean="0"/>
              <a:t>Stand-alone entities</a:t>
            </a:r>
          </a:p>
          <a:p>
            <a:r>
              <a:rPr lang="en-US" sz="2400" dirty="0" smtClean="0"/>
              <a:t>One employee member</a:t>
            </a:r>
          </a:p>
        </p:txBody>
      </p:sp>
      <p:sp>
        <p:nvSpPr>
          <p:cNvPr id="6" name="Content Placeholder 5"/>
          <p:cNvSpPr>
            <a:spLocks noGrp="1"/>
          </p:cNvSpPr>
          <p:nvPr>
            <p:ph sz="half" idx="2"/>
          </p:nvPr>
        </p:nvSpPr>
        <p:spPr/>
        <p:txBody>
          <a:bodyPr/>
          <a:lstStyle/>
          <a:p>
            <a:pPr>
              <a:buNone/>
            </a:pPr>
            <a:endParaRPr lang="en-US" u="sng" dirty="0" smtClean="0"/>
          </a:p>
          <a:p>
            <a:pPr>
              <a:buNone/>
            </a:pPr>
            <a:r>
              <a:rPr lang="en-US" u="sng" dirty="0" smtClean="0"/>
              <a:t>Executive Committees</a:t>
            </a:r>
          </a:p>
          <a:p>
            <a:r>
              <a:rPr lang="en-US" sz="2400" dirty="0" smtClean="0"/>
              <a:t>Part of a network</a:t>
            </a:r>
          </a:p>
          <a:p>
            <a:r>
              <a:rPr lang="en-US" sz="2400" dirty="0" smtClean="0"/>
              <a:t>Many employee members</a:t>
            </a:r>
          </a:p>
        </p:txBody>
      </p:sp>
      <p:sp>
        <p:nvSpPr>
          <p:cNvPr id="13314" name="Slide Number Placeholder 5"/>
          <p:cNvSpPr>
            <a:spLocks noGrp="1"/>
          </p:cNvSpPr>
          <p:nvPr>
            <p:ph type="sldNum" sz="quarter" idx="12"/>
          </p:nvPr>
        </p:nvSpPr>
        <p:spPr>
          <a:noFill/>
        </p:spPr>
        <p:txBody>
          <a:bodyPr/>
          <a:lstStyle/>
          <a:p>
            <a:fld id="{AA26A1BA-1843-4C34-8257-DD387922E084}"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algn="l" eaLnBrk="1" hangingPunct="1"/>
            <a:r>
              <a:rPr lang="en-US" dirty="0" smtClean="0"/>
              <a:t>SDA Governance Structures:</a:t>
            </a:r>
          </a:p>
        </p:txBody>
      </p:sp>
      <p:sp>
        <p:nvSpPr>
          <p:cNvPr id="5" name="Content Placeholder 4"/>
          <p:cNvSpPr>
            <a:spLocks noGrp="1"/>
          </p:cNvSpPr>
          <p:nvPr>
            <p:ph sz="half" idx="1"/>
          </p:nvPr>
        </p:nvSpPr>
        <p:spPr/>
        <p:txBody>
          <a:bodyPr/>
          <a:lstStyle/>
          <a:p>
            <a:pPr>
              <a:buNone/>
            </a:pPr>
            <a:endParaRPr lang="en-US" u="sng" dirty="0" smtClean="0"/>
          </a:p>
          <a:p>
            <a:pPr>
              <a:buNone/>
            </a:pPr>
            <a:r>
              <a:rPr lang="en-US" u="sng" dirty="0" smtClean="0"/>
              <a:t>Boards</a:t>
            </a:r>
          </a:p>
          <a:p>
            <a:r>
              <a:rPr lang="en-US" sz="2400" dirty="0" smtClean="0"/>
              <a:t>Stand-alone entities</a:t>
            </a:r>
          </a:p>
          <a:p>
            <a:r>
              <a:rPr lang="en-US" sz="2400" dirty="0" smtClean="0"/>
              <a:t>One employee member</a:t>
            </a:r>
          </a:p>
          <a:p>
            <a:r>
              <a:rPr lang="en-US" sz="2400" dirty="0" smtClean="0"/>
              <a:t>External chairperson</a:t>
            </a:r>
          </a:p>
          <a:p>
            <a:r>
              <a:rPr lang="en-US" sz="2400" dirty="0" smtClean="0"/>
              <a:t>Limited hiring decisions</a:t>
            </a:r>
          </a:p>
          <a:p>
            <a:r>
              <a:rPr lang="en-US" sz="2400" dirty="0" smtClean="0"/>
              <a:t>Incorporated status</a:t>
            </a:r>
          </a:p>
        </p:txBody>
      </p:sp>
      <p:sp>
        <p:nvSpPr>
          <p:cNvPr id="6" name="Content Placeholder 5"/>
          <p:cNvSpPr>
            <a:spLocks noGrp="1"/>
          </p:cNvSpPr>
          <p:nvPr>
            <p:ph sz="half" idx="2"/>
          </p:nvPr>
        </p:nvSpPr>
        <p:spPr/>
        <p:txBody>
          <a:bodyPr/>
          <a:lstStyle/>
          <a:p>
            <a:pPr>
              <a:buNone/>
            </a:pPr>
            <a:endParaRPr lang="en-US" u="sng" dirty="0" smtClean="0"/>
          </a:p>
          <a:p>
            <a:pPr>
              <a:buNone/>
            </a:pPr>
            <a:r>
              <a:rPr lang="en-US" u="sng" dirty="0" smtClean="0"/>
              <a:t>Executive Committees</a:t>
            </a:r>
          </a:p>
          <a:p>
            <a:r>
              <a:rPr lang="en-US" sz="2400" dirty="0" smtClean="0"/>
              <a:t>Part of a network</a:t>
            </a:r>
          </a:p>
          <a:p>
            <a:r>
              <a:rPr lang="en-US" sz="2400" dirty="0" smtClean="0"/>
              <a:t>Many employee members</a:t>
            </a:r>
          </a:p>
          <a:p>
            <a:r>
              <a:rPr lang="en-US" sz="2400" dirty="0" smtClean="0"/>
              <a:t>Internal chairperson</a:t>
            </a:r>
          </a:p>
          <a:p>
            <a:r>
              <a:rPr lang="en-US" sz="2400" dirty="0" smtClean="0"/>
              <a:t>Multiple hiring decisions</a:t>
            </a:r>
          </a:p>
          <a:p>
            <a:r>
              <a:rPr lang="en-US" sz="2400" dirty="0" smtClean="0"/>
              <a:t>Unincorporated status</a:t>
            </a:r>
          </a:p>
        </p:txBody>
      </p:sp>
      <p:sp>
        <p:nvSpPr>
          <p:cNvPr id="13314" name="Slide Number Placeholder 5"/>
          <p:cNvSpPr>
            <a:spLocks noGrp="1"/>
          </p:cNvSpPr>
          <p:nvPr>
            <p:ph type="sldNum" sz="quarter" idx="12"/>
          </p:nvPr>
        </p:nvSpPr>
        <p:spPr>
          <a:noFill/>
        </p:spPr>
        <p:txBody>
          <a:bodyPr/>
          <a:lstStyle/>
          <a:p>
            <a:fld id="{AA26A1BA-1843-4C34-8257-DD387922E084}" type="slidenum">
              <a:rPr lang="en-US" smtClean="0"/>
              <a:pPr/>
              <a:t>15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A63A7B7-0560-454F-9E8F-E83D086D035A}" type="slidenum">
              <a:rPr lang="en-US" smtClean="0"/>
              <a:pPr/>
              <a:t>16</a:t>
            </a:fld>
            <a:endParaRPr lang="en-US" smtClean="0"/>
          </a:p>
        </p:txBody>
      </p:sp>
      <p:sp>
        <p:nvSpPr>
          <p:cNvPr id="23555" name="Rectangle 2"/>
          <p:cNvSpPr>
            <a:spLocks noGrp="1" noChangeArrowheads="1"/>
          </p:cNvSpPr>
          <p:nvPr>
            <p:ph type="title"/>
          </p:nvPr>
        </p:nvSpPr>
        <p:spPr/>
        <p:txBody>
          <a:bodyPr/>
          <a:lstStyle/>
          <a:p>
            <a:pPr algn="l" eaLnBrk="1" hangingPunct="1"/>
            <a:r>
              <a:rPr lang="en-US" dirty="0" smtClean="0"/>
              <a:t>Governing board</a:t>
            </a:r>
          </a:p>
        </p:txBody>
      </p:sp>
      <p:sp>
        <p:nvSpPr>
          <p:cNvPr id="49155" name="Rectangle 3"/>
          <p:cNvSpPr>
            <a:spLocks noGrp="1" noChangeArrowheads="1"/>
          </p:cNvSpPr>
          <p:nvPr>
            <p:ph type="body" idx="1"/>
          </p:nvPr>
        </p:nvSpPr>
        <p:spPr/>
        <p:txBody>
          <a:bodyPr/>
          <a:lstStyle/>
          <a:p>
            <a:pPr eaLnBrk="1" hangingPunct="1"/>
            <a:r>
              <a:rPr lang="en-US" sz="2800" dirty="0" smtClean="0"/>
              <a:t>Has </a:t>
            </a:r>
            <a:r>
              <a:rPr lang="en-US" sz="2800" u="sng" dirty="0" smtClean="0"/>
              <a:t>ultimate</a:t>
            </a:r>
            <a:r>
              <a:rPr lang="en-US" sz="2800" dirty="0" smtClean="0"/>
              <a:t> </a:t>
            </a:r>
            <a:r>
              <a:rPr lang="en-US" sz="2800" u="sng" dirty="0" smtClean="0"/>
              <a:t>corporate</a:t>
            </a:r>
            <a:r>
              <a:rPr lang="en-US" sz="2800" dirty="0" smtClean="0"/>
              <a:t> </a:t>
            </a:r>
            <a:r>
              <a:rPr lang="en-US" sz="2800" u="sng" dirty="0" smtClean="0"/>
              <a:t>authority</a:t>
            </a:r>
          </a:p>
          <a:p>
            <a:pPr eaLnBrk="1" hangingPunct="1"/>
            <a:r>
              <a:rPr lang="en-US" sz="2800" dirty="0" smtClean="0"/>
              <a:t>Total </a:t>
            </a:r>
            <a:r>
              <a:rPr lang="en-US" sz="2800" u="sng" dirty="0" smtClean="0"/>
              <a:t>authority</a:t>
            </a:r>
            <a:r>
              <a:rPr lang="en-US" sz="2800" dirty="0" smtClean="0"/>
              <a:t> matched by total </a:t>
            </a:r>
            <a:r>
              <a:rPr lang="en-US" sz="2800" u="sng" dirty="0" smtClean="0"/>
              <a:t>accountability</a:t>
            </a:r>
          </a:p>
          <a:p>
            <a:pPr eaLnBrk="1" hangingPunct="1"/>
            <a:r>
              <a:rPr lang="en-US" sz="2800" dirty="0" smtClean="0"/>
              <a:t>Can be superseded only by organization’s </a:t>
            </a:r>
            <a:r>
              <a:rPr lang="en-US" sz="2800" u="sng" dirty="0" smtClean="0"/>
              <a:t>owners</a:t>
            </a:r>
            <a:r>
              <a:rPr lang="en-US" sz="2800" dirty="0" smtClean="0"/>
              <a:t> or by the </a:t>
            </a:r>
            <a:r>
              <a:rPr lang="en-US" sz="2800" u="sng" dirty="0" smtClean="0"/>
              <a:t>state</a:t>
            </a:r>
          </a:p>
          <a:p>
            <a:pPr eaLnBrk="1" hangingPunct="1"/>
            <a:r>
              <a:rPr lang="en-US" sz="2800" dirty="0" smtClean="0"/>
              <a:t>In SDA structure the owner is the constituency, or “membership” defined in the bylaws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lgn="l" eaLnBrk="1" hangingPunct="1"/>
            <a:r>
              <a:rPr lang="en-US" smtClean="0"/>
              <a:t>Governance and management:</a:t>
            </a:r>
          </a:p>
        </p:txBody>
      </p:sp>
      <p:sp>
        <p:nvSpPr>
          <p:cNvPr id="26628" name="Rectangle 3"/>
          <p:cNvSpPr>
            <a:spLocks noGrp="1" noChangeArrowheads="1"/>
          </p:cNvSpPr>
          <p:nvPr>
            <p:ph sz="half" idx="1"/>
          </p:nvPr>
        </p:nvSpPr>
        <p:spPr/>
        <p:txBody>
          <a:bodyPr/>
          <a:lstStyle/>
          <a:p>
            <a:pPr eaLnBrk="1" hangingPunct="1">
              <a:lnSpc>
                <a:spcPct val="90000"/>
              </a:lnSpc>
              <a:buNone/>
            </a:pPr>
            <a:r>
              <a:rPr lang="en-US" dirty="0" smtClean="0"/>
              <a:t>Governance:</a:t>
            </a:r>
          </a:p>
          <a:p>
            <a:pPr lvl="1" eaLnBrk="1" hangingPunct="1">
              <a:lnSpc>
                <a:spcPct val="90000"/>
              </a:lnSpc>
            </a:pPr>
            <a:r>
              <a:rPr lang="en-US" dirty="0" smtClean="0"/>
              <a:t>Requiring accountability by setting goals and evaluating performance</a:t>
            </a:r>
          </a:p>
          <a:p>
            <a:pPr lvl="1" eaLnBrk="1" hangingPunct="1">
              <a:lnSpc>
                <a:spcPct val="90000"/>
              </a:lnSpc>
            </a:pPr>
            <a:r>
              <a:rPr lang="en-US" dirty="0" smtClean="0"/>
              <a:t>Setting strategic plans and major policies</a:t>
            </a:r>
          </a:p>
          <a:p>
            <a:pPr lvl="1" eaLnBrk="1" hangingPunct="1">
              <a:lnSpc>
                <a:spcPct val="90000"/>
              </a:lnSpc>
            </a:pPr>
            <a:r>
              <a:rPr lang="en-US" dirty="0" smtClean="0"/>
              <a:t>Overseeing implementation of plans/policies</a:t>
            </a:r>
          </a:p>
        </p:txBody>
      </p:sp>
      <p:sp>
        <p:nvSpPr>
          <p:cNvPr id="5" name="Content Placeholder 4"/>
          <p:cNvSpPr>
            <a:spLocks noGrp="1"/>
          </p:cNvSpPr>
          <p:nvPr>
            <p:ph sz="half" idx="2"/>
          </p:nvPr>
        </p:nvSpPr>
        <p:spPr/>
        <p:txBody>
          <a:bodyPr/>
          <a:lstStyle/>
          <a:p>
            <a:pPr eaLnBrk="1" hangingPunct="1">
              <a:lnSpc>
                <a:spcPct val="90000"/>
              </a:lnSpc>
              <a:buNone/>
            </a:pPr>
            <a:r>
              <a:rPr lang="en-US" dirty="0" smtClean="0"/>
              <a:t>Management:</a:t>
            </a:r>
          </a:p>
          <a:p>
            <a:pPr lvl="1" eaLnBrk="1" hangingPunct="1">
              <a:lnSpc>
                <a:spcPct val="90000"/>
              </a:lnSpc>
            </a:pPr>
            <a:r>
              <a:rPr lang="en-US" dirty="0" smtClean="0"/>
              <a:t>Implementing plans and policies</a:t>
            </a:r>
          </a:p>
          <a:p>
            <a:pPr lvl="1" eaLnBrk="1" hangingPunct="1">
              <a:lnSpc>
                <a:spcPct val="90000"/>
              </a:lnSpc>
            </a:pPr>
            <a:r>
              <a:rPr lang="en-US" dirty="0" smtClean="0"/>
              <a:t>Managing day-to-day operations</a:t>
            </a:r>
          </a:p>
          <a:p>
            <a:pPr lvl="1" eaLnBrk="1" hangingPunct="1">
              <a:lnSpc>
                <a:spcPct val="90000"/>
              </a:lnSpc>
            </a:pPr>
            <a:r>
              <a:rPr lang="en-US" dirty="0" smtClean="0"/>
              <a:t>Reporting on performance</a:t>
            </a:r>
          </a:p>
          <a:p>
            <a:pPr>
              <a:buNone/>
            </a:pPr>
            <a:endParaRPr lang="en-US" dirty="0"/>
          </a:p>
        </p:txBody>
      </p:sp>
      <p:sp>
        <p:nvSpPr>
          <p:cNvPr id="26626" name="Slide Number Placeholder 5"/>
          <p:cNvSpPr>
            <a:spLocks noGrp="1"/>
          </p:cNvSpPr>
          <p:nvPr>
            <p:ph type="sldNum" sz="quarter" idx="12"/>
          </p:nvPr>
        </p:nvSpPr>
        <p:spPr>
          <a:noFill/>
        </p:spPr>
        <p:txBody>
          <a:bodyPr/>
          <a:lstStyle/>
          <a:p>
            <a:fld id="{5D331ED7-C7B1-441F-9EB2-2BD185A70155}" type="slidenum">
              <a:rPr lang="en-US" smtClean="0"/>
              <a:pPr/>
              <a:t>17</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6628">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62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BCF3D989-44EE-4EB6-9ECB-7C544DDEEC0F}" type="slidenum">
              <a:rPr lang="en-US" smtClean="0"/>
              <a:pPr/>
              <a:t>18</a:t>
            </a:fld>
            <a:endParaRPr lang="en-US" dirty="0" smtClean="0"/>
          </a:p>
        </p:txBody>
      </p:sp>
      <p:sp>
        <p:nvSpPr>
          <p:cNvPr id="16387" name="Rectangle 2"/>
          <p:cNvSpPr>
            <a:spLocks noGrp="1" noChangeArrowheads="1"/>
          </p:cNvSpPr>
          <p:nvPr>
            <p:ph type="title"/>
          </p:nvPr>
        </p:nvSpPr>
        <p:spPr/>
        <p:txBody>
          <a:bodyPr/>
          <a:lstStyle/>
          <a:p>
            <a:pPr algn="l" eaLnBrk="1" hangingPunct="1"/>
            <a:r>
              <a:rPr lang="en-US" sz="4000" smtClean="0"/>
              <a:t>What good boards do:</a:t>
            </a:r>
          </a:p>
        </p:txBody>
      </p:sp>
      <p:sp>
        <p:nvSpPr>
          <p:cNvPr id="34819" name="Rectangle 3"/>
          <p:cNvSpPr>
            <a:spLocks noGrp="1" noChangeArrowheads="1"/>
          </p:cNvSpPr>
          <p:nvPr>
            <p:ph type="body" idx="1"/>
          </p:nvPr>
        </p:nvSpPr>
        <p:spPr/>
        <p:txBody>
          <a:bodyPr/>
          <a:lstStyle/>
          <a:p>
            <a:pPr marL="381000" indent="-381000" eaLnBrk="1" hangingPunct="1">
              <a:lnSpc>
                <a:spcPct val="80000"/>
              </a:lnSpc>
              <a:buFontTx/>
              <a:buAutoNum type="arabicPeriod"/>
            </a:pPr>
            <a:r>
              <a:rPr lang="en-US" dirty="0" smtClean="0"/>
              <a:t> </a:t>
            </a:r>
            <a:r>
              <a:rPr lang="en-US" sz="2800" dirty="0" smtClean="0"/>
              <a:t>Shape mission and strategic direction</a:t>
            </a:r>
          </a:p>
          <a:p>
            <a:pPr marL="381000" indent="-381000" eaLnBrk="1" hangingPunct="1">
              <a:lnSpc>
                <a:spcPct val="80000"/>
              </a:lnSpc>
              <a:buFontTx/>
              <a:buAutoNum type="arabicPeriod"/>
            </a:pPr>
            <a:r>
              <a:rPr lang="en-US" sz="2800" dirty="0" smtClean="0"/>
              <a:t> Maintain SDA identity of organization</a:t>
            </a:r>
          </a:p>
          <a:p>
            <a:pPr marL="381000" indent="-381000" eaLnBrk="1" hangingPunct="1">
              <a:lnSpc>
                <a:spcPct val="80000"/>
              </a:lnSpc>
              <a:buFontTx/>
              <a:buAutoNum type="arabicPeriod"/>
            </a:pPr>
            <a:r>
              <a:rPr lang="en-US" sz="2800" dirty="0" smtClean="0"/>
              <a:t> Establish key policies and strategies</a:t>
            </a:r>
          </a:p>
          <a:p>
            <a:pPr marL="381000" indent="-381000" eaLnBrk="1" hangingPunct="1">
              <a:lnSpc>
                <a:spcPct val="80000"/>
              </a:lnSpc>
              <a:buFontTx/>
              <a:buAutoNum type="arabicPeriod"/>
            </a:pPr>
            <a:r>
              <a:rPr lang="en-US" sz="2800" dirty="0" smtClean="0"/>
              <a:t> Select, develop, and evaluate officers</a:t>
            </a:r>
          </a:p>
          <a:p>
            <a:pPr marL="381000" indent="-381000" eaLnBrk="1" hangingPunct="1">
              <a:lnSpc>
                <a:spcPct val="80000"/>
              </a:lnSpc>
              <a:buFontTx/>
              <a:buAutoNum type="arabicPeriod"/>
            </a:pPr>
            <a:r>
              <a:rPr lang="en-US" sz="2800" dirty="0" smtClean="0"/>
              <a:t> Ensure adequate financial resources</a:t>
            </a:r>
          </a:p>
          <a:p>
            <a:pPr marL="381000" indent="-381000" eaLnBrk="1" hangingPunct="1">
              <a:lnSpc>
                <a:spcPct val="80000"/>
              </a:lnSpc>
              <a:buFontTx/>
              <a:buAutoNum type="arabicPeriod"/>
            </a:pPr>
            <a:r>
              <a:rPr lang="en-US" sz="2800" dirty="0" smtClean="0"/>
              <a:t> Build/enhance organization’s reputation</a:t>
            </a:r>
          </a:p>
          <a:p>
            <a:pPr marL="381000" indent="-381000" eaLnBrk="1" hangingPunct="1">
              <a:lnSpc>
                <a:spcPct val="80000"/>
              </a:lnSpc>
              <a:buFontTx/>
              <a:buAutoNum type="arabicPeriod"/>
            </a:pPr>
            <a:r>
              <a:rPr lang="en-US" sz="2800" dirty="0" smtClean="0"/>
              <a:t> Provide adequate risk management</a:t>
            </a:r>
          </a:p>
          <a:p>
            <a:pPr marL="381000" indent="-381000" eaLnBrk="1" hangingPunct="1">
              <a:lnSpc>
                <a:spcPct val="80000"/>
              </a:lnSpc>
              <a:buFontTx/>
              <a:buAutoNum type="arabicPeriod"/>
            </a:pPr>
            <a:r>
              <a:rPr lang="en-US" sz="2800" dirty="0" smtClean="0"/>
              <a:t> Assess performance against mission</a:t>
            </a:r>
          </a:p>
          <a:p>
            <a:pPr marL="381000" indent="-381000" eaLnBrk="1" hangingPunct="1">
              <a:lnSpc>
                <a:spcPct val="80000"/>
              </a:lnSpc>
              <a:buFontTx/>
              <a:buAutoNum type="arabicPeriod"/>
            </a:pPr>
            <a:r>
              <a:rPr lang="en-US" sz="2800" dirty="0" smtClean="0"/>
              <a:t> Improve board performance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81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1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81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81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B68D6413-24E2-429A-96EC-7A77DDB12EE9}" type="slidenum">
              <a:rPr lang="en-US" smtClean="0"/>
              <a:pPr/>
              <a:t>19</a:t>
            </a:fld>
            <a:endParaRPr lang="en-US" smtClean="0"/>
          </a:p>
        </p:txBody>
      </p:sp>
      <p:sp>
        <p:nvSpPr>
          <p:cNvPr id="17411" name="Rectangle 2"/>
          <p:cNvSpPr>
            <a:spLocks noGrp="1" noChangeArrowheads="1"/>
          </p:cNvSpPr>
          <p:nvPr>
            <p:ph type="title"/>
          </p:nvPr>
        </p:nvSpPr>
        <p:spPr/>
        <p:txBody>
          <a:bodyPr/>
          <a:lstStyle/>
          <a:p>
            <a:pPr algn="l" eaLnBrk="1" hangingPunct="1"/>
            <a:r>
              <a:rPr lang="en-US" dirty="0" smtClean="0"/>
              <a:t>What goes wrong on boards:</a:t>
            </a:r>
          </a:p>
        </p:txBody>
      </p:sp>
      <p:sp>
        <p:nvSpPr>
          <p:cNvPr id="36867" name="Rectangle 3"/>
          <p:cNvSpPr>
            <a:spLocks noGrp="1" noChangeArrowheads="1"/>
          </p:cNvSpPr>
          <p:nvPr>
            <p:ph type="body" idx="1"/>
          </p:nvPr>
        </p:nvSpPr>
        <p:spPr/>
        <p:txBody>
          <a:bodyPr/>
          <a:lstStyle/>
          <a:p>
            <a:pPr eaLnBrk="1" hangingPunct="1">
              <a:lnSpc>
                <a:spcPct val="90000"/>
              </a:lnSpc>
            </a:pPr>
            <a:r>
              <a:rPr lang="en-US" sz="2800" dirty="0" smtClean="0"/>
              <a:t>Time consumed is not proportional to results.</a:t>
            </a:r>
          </a:p>
          <a:p>
            <a:pPr eaLnBrk="1" hangingPunct="1">
              <a:lnSpc>
                <a:spcPct val="90000"/>
              </a:lnSpc>
            </a:pPr>
            <a:r>
              <a:rPr lang="en-US" sz="2800" dirty="0" smtClean="0"/>
              <a:t>Tendency to drift:</a:t>
            </a:r>
          </a:p>
          <a:p>
            <a:pPr lvl="1" eaLnBrk="1" hangingPunct="1">
              <a:lnSpc>
                <a:spcPct val="90000"/>
              </a:lnSpc>
            </a:pPr>
            <a:r>
              <a:rPr lang="en-US" sz="2000" dirty="0" smtClean="0"/>
              <a:t>from strategy to operations (from long-term to short-term)</a:t>
            </a:r>
          </a:p>
          <a:p>
            <a:pPr lvl="1" eaLnBrk="1" hangingPunct="1">
              <a:lnSpc>
                <a:spcPct val="90000"/>
              </a:lnSpc>
            </a:pPr>
            <a:r>
              <a:rPr lang="en-US" sz="2000" dirty="0" smtClean="0"/>
              <a:t>from governance to management</a:t>
            </a:r>
          </a:p>
          <a:p>
            <a:pPr lvl="1" eaLnBrk="1" hangingPunct="1">
              <a:lnSpc>
                <a:spcPct val="90000"/>
              </a:lnSpc>
            </a:pPr>
            <a:r>
              <a:rPr lang="en-US" sz="2000" dirty="0" smtClean="0"/>
              <a:t>from collective action to individual initiatives</a:t>
            </a:r>
          </a:p>
          <a:p>
            <a:pPr eaLnBrk="1" hangingPunct="1">
              <a:lnSpc>
                <a:spcPct val="90000"/>
              </a:lnSpc>
            </a:pPr>
            <a:r>
              <a:rPr lang="en-US" sz="2800" dirty="0" smtClean="0"/>
              <a:t>Driving by the rearview mirror</a:t>
            </a:r>
          </a:p>
          <a:p>
            <a:pPr eaLnBrk="1" hangingPunct="1">
              <a:lnSpc>
                <a:spcPct val="90000"/>
              </a:lnSpc>
            </a:pPr>
            <a:r>
              <a:rPr lang="en-US" sz="2800" dirty="0" smtClean="0"/>
              <a:t>Reactive stance rather than proactive</a:t>
            </a:r>
          </a:p>
          <a:p>
            <a:pPr eaLnBrk="1" hangingPunct="1"/>
            <a:r>
              <a:rPr lang="en-US" sz="2800" dirty="0" smtClean="0"/>
              <a:t>Leaky accountability</a:t>
            </a:r>
          </a:p>
          <a:p>
            <a:pPr eaLnBrk="1" hangingPunct="1"/>
            <a:r>
              <a:rPr lang="en-US" sz="2800" dirty="0" smtClean="0"/>
              <a:t>Uncertainty over boundaries of authority</a:t>
            </a:r>
          </a:p>
          <a:p>
            <a:pPr eaLnBrk="1" hangingPunct="1"/>
            <a:r>
              <a:rPr lang="en-US" sz="2800" dirty="0" smtClean="0"/>
              <a:t>Deluge of data, lack of big picture</a:t>
            </a:r>
          </a:p>
          <a:p>
            <a:pPr eaLnBrk="1" hangingPunct="1">
              <a:lnSpc>
                <a:spcPct val="90000"/>
              </a:lnSpc>
            </a:pP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68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68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686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68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6867">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36867">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3686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368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838200" y="2057400"/>
            <a:ext cx="7467600" cy="563563"/>
          </a:xfrm>
        </p:spPr>
        <p:txBody>
          <a:bodyPr/>
          <a:lstStyle/>
          <a:p>
            <a:r>
              <a:rPr lang="en-US" sz="2800" dirty="0" smtClean="0"/>
              <a:t>Legal Notice and Terms of Use</a:t>
            </a:r>
          </a:p>
        </p:txBody>
      </p:sp>
      <p:sp>
        <p:nvSpPr>
          <p:cNvPr id="5" name="Content Placeholder 4"/>
          <p:cNvSpPr>
            <a:spLocks noGrp="1"/>
          </p:cNvSpPr>
          <p:nvPr>
            <p:ph idx="1"/>
          </p:nvPr>
        </p:nvSpPr>
        <p:spPr>
          <a:xfrm>
            <a:off x="838200" y="2895600"/>
            <a:ext cx="7467600" cy="2438400"/>
          </a:xfrm>
        </p:spPr>
        <p:txBody>
          <a:bodyPr/>
          <a:lstStyle/>
          <a:p>
            <a:pPr marL="0" indent="0">
              <a:buFont typeface="Wingdings 2" pitchFamily="18" charset="2"/>
              <a:buNone/>
              <a:defRPr/>
            </a:pPr>
            <a:r>
              <a:rPr lang="en-US" sz="1200" dirty="0" smtClean="0"/>
              <a:t>Copyright 2010 by the General Conference of Seventh-day Adventists®.  All rights reserved.</a:t>
            </a:r>
            <a:r>
              <a:rPr lang="en-US" sz="1200" b="1" dirty="0" smtClean="0"/>
              <a:t>  </a:t>
            </a:r>
            <a:r>
              <a:rPr lang="en-US" sz="1200" dirty="0" smtClean="0"/>
              <a:t>The information is provided for training purposes only</a:t>
            </a:r>
            <a:r>
              <a:rPr lang="en-US" sz="1200" b="1" i="1" dirty="0" smtClean="0"/>
              <a:t> </a:t>
            </a:r>
            <a:r>
              <a:rPr lang="en-US" sz="1200" dirty="0" smtClean="0"/>
              <a:t>and  is not intended nor</a:t>
            </a:r>
            <a:r>
              <a:rPr lang="en-US" sz="1200" b="1" i="1" dirty="0" smtClean="0"/>
              <a:t> </a:t>
            </a:r>
            <a:r>
              <a:rPr lang="en-US" sz="1200" dirty="0" smtClean="0"/>
              <a:t>should it be used as legal counsel.  This program may not be used or reformulated for any commercial purposes; neither shall it be published by any person or agency other than an official organizational unit of the Seventh-day Adventist® Church,</a:t>
            </a:r>
            <a:r>
              <a:rPr lang="en-US" sz="1200" b="1" i="1" dirty="0" smtClean="0"/>
              <a:t> </a:t>
            </a:r>
            <a:r>
              <a:rPr lang="en-US" sz="1200" dirty="0" smtClean="0"/>
              <a:t>unless prior written authorization is obtained from the General Conference of Seventh-day Adventists® Office of Global Leadership Development.</a:t>
            </a:r>
            <a:r>
              <a:rPr lang="en-US" sz="1200" b="1" i="1" dirty="0" smtClean="0"/>
              <a:t>  </a:t>
            </a:r>
            <a:r>
              <a:rPr lang="en-US" sz="1200" dirty="0" smtClean="0"/>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endParaRPr lang="en-US" dirty="0" smtClean="0"/>
          </a:p>
          <a:p>
            <a:pPr>
              <a:defRPr/>
            </a:pPr>
            <a:endParaRPr lang="en-US" sz="4000" dirty="0" smtClean="0"/>
          </a:p>
          <a:p>
            <a:pPr>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4C3556B-C897-46E2-B14E-97E24E071145}" type="slidenum">
              <a:rPr lang="en-US"/>
              <a:pPr/>
              <a:t>20</a:t>
            </a:fld>
            <a:endParaRPr lang="en-US"/>
          </a:p>
        </p:txBody>
      </p:sp>
      <p:sp>
        <p:nvSpPr>
          <p:cNvPr id="47106" name="Rectangle 2"/>
          <p:cNvSpPr>
            <a:spLocks noGrp="1" noChangeArrowheads="1"/>
          </p:cNvSpPr>
          <p:nvPr>
            <p:ph type="title"/>
          </p:nvPr>
        </p:nvSpPr>
        <p:spPr/>
        <p:txBody>
          <a:bodyPr/>
          <a:lstStyle/>
          <a:p>
            <a:r>
              <a:rPr lang="en-US"/>
              <a:t>Complaints of board members:</a:t>
            </a:r>
          </a:p>
        </p:txBody>
      </p:sp>
      <p:sp>
        <p:nvSpPr>
          <p:cNvPr id="47107" name="Rectangle 3"/>
          <p:cNvSpPr>
            <a:spLocks noGrp="1" noChangeArrowheads="1"/>
          </p:cNvSpPr>
          <p:nvPr>
            <p:ph type="body" idx="1"/>
          </p:nvPr>
        </p:nvSpPr>
        <p:spPr/>
        <p:txBody>
          <a:bodyPr/>
          <a:lstStyle/>
          <a:p>
            <a:r>
              <a:rPr lang="en-US" dirty="0"/>
              <a:t>“My presence is basically immaterial to the outcome.  We are like accomplished musicians unable to play a symphony together</a:t>
            </a:r>
            <a:r>
              <a:rPr lang="en-US" dirty="0" smtClean="0"/>
              <a:t>.”</a:t>
            </a:r>
          </a:p>
          <a:p>
            <a:r>
              <a:rPr lang="en-US" dirty="0" smtClean="0"/>
              <a:t>“Meetings are boring, agenda tightly scripted, outcomes predetermined, opportunity to influence decisions severely limited.”</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Pathways to progress</a:t>
            </a:r>
            <a:endParaRPr lang="en-US" dirty="0"/>
          </a:p>
        </p:txBody>
      </p:sp>
      <p:sp>
        <p:nvSpPr>
          <p:cNvPr id="3" name="Content Placeholder 2"/>
          <p:cNvSpPr>
            <a:spLocks noGrp="1"/>
          </p:cNvSpPr>
          <p:nvPr>
            <p:ph idx="1"/>
          </p:nvPr>
        </p:nvSpPr>
        <p:spPr/>
        <p:txBody>
          <a:bodyPr/>
          <a:lstStyle/>
          <a:p>
            <a:pPr>
              <a:spcBef>
                <a:spcPts val="0"/>
              </a:spcBef>
            </a:pPr>
            <a:r>
              <a:rPr lang="en-US" sz="2800" dirty="0" smtClean="0"/>
              <a:t>Board/committee composition</a:t>
            </a:r>
          </a:p>
          <a:p>
            <a:pPr>
              <a:spcBef>
                <a:spcPts val="0"/>
              </a:spcBef>
            </a:pPr>
            <a:r>
              <a:rPr lang="en-US" sz="2800" dirty="0" smtClean="0"/>
              <a:t>Board policies</a:t>
            </a:r>
          </a:p>
          <a:p>
            <a:pPr>
              <a:spcBef>
                <a:spcPts val="0"/>
              </a:spcBef>
            </a:pPr>
            <a:r>
              <a:rPr lang="en-US" sz="2800" dirty="0" smtClean="0"/>
              <a:t>Director/trustee orientation</a:t>
            </a:r>
          </a:p>
          <a:p>
            <a:pPr>
              <a:spcBef>
                <a:spcPts val="0"/>
              </a:spcBef>
            </a:pPr>
            <a:r>
              <a:rPr lang="en-US" sz="2800" dirty="0" smtClean="0"/>
              <a:t>Conducting effective meetings</a:t>
            </a:r>
          </a:p>
          <a:p>
            <a:pPr>
              <a:spcBef>
                <a:spcPts val="0"/>
              </a:spcBef>
            </a:pPr>
            <a:r>
              <a:rPr lang="en-US" sz="2800" dirty="0" smtClean="0"/>
              <a:t>Role of the chairperson</a:t>
            </a:r>
          </a:p>
          <a:p>
            <a:pPr>
              <a:spcBef>
                <a:spcPts val="0"/>
              </a:spcBef>
            </a:pPr>
            <a:r>
              <a:rPr lang="en-US" sz="2800" dirty="0" smtClean="0"/>
              <a:t>Creating good social dynamics</a:t>
            </a:r>
          </a:p>
          <a:p>
            <a:pPr>
              <a:spcBef>
                <a:spcPts val="0"/>
              </a:spcBef>
            </a:pPr>
            <a:r>
              <a:rPr lang="en-US" sz="2800" dirty="0" smtClean="0"/>
              <a:t>‘999’ Plans</a:t>
            </a:r>
            <a:endParaRPr lang="en-US" sz="2800" dirty="0"/>
          </a:p>
        </p:txBody>
      </p:sp>
      <p:sp>
        <p:nvSpPr>
          <p:cNvPr id="4" name="Slide Number Placeholder 3"/>
          <p:cNvSpPr>
            <a:spLocks noGrp="1"/>
          </p:cNvSpPr>
          <p:nvPr>
            <p:ph type="sldNum" sz="quarter" idx="12"/>
          </p:nvPr>
        </p:nvSpPr>
        <p:spPr/>
        <p:txBody>
          <a:bodyPr/>
          <a:lstStyle/>
          <a:p>
            <a:pPr>
              <a:defRPr/>
            </a:pPr>
            <a:fld id="{3E7E6AAD-00A4-4328-A439-15AE766967C5}"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4BB31E17-AF83-4254-A5DF-9C899F536981}" type="slidenum">
              <a:rPr lang="en-US" smtClean="0"/>
              <a:pPr/>
              <a:t>22</a:t>
            </a:fld>
            <a:endParaRPr lang="en-US" smtClean="0"/>
          </a:p>
        </p:txBody>
      </p:sp>
      <p:sp>
        <p:nvSpPr>
          <p:cNvPr id="29699" name="Rectangle 2"/>
          <p:cNvSpPr>
            <a:spLocks noGrp="1" noChangeArrowheads="1"/>
          </p:cNvSpPr>
          <p:nvPr>
            <p:ph type="title"/>
          </p:nvPr>
        </p:nvSpPr>
        <p:spPr/>
        <p:txBody>
          <a:bodyPr/>
          <a:lstStyle/>
          <a:p>
            <a:pPr algn="l" eaLnBrk="1" hangingPunct="1"/>
            <a:r>
              <a:rPr lang="en-US" smtClean="0"/>
              <a:t>Board/Committee composition:</a:t>
            </a:r>
          </a:p>
        </p:txBody>
      </p:sp>
      <p:sp>
        <p:nvSpPr>
          <p:cNvPr id="29700" name="Rectangle 3"/>
          <p:cNvSpPr>
            <a:spLocks noGrp="1" noChangeArrowheads="1"/>
          </p:cNvSpPr>
          <p:nvPr>
            <p:ph type="body" idx="1"/>
          </p:nvPr>
        </p:nvSpPr>
        <p:spPr/>
        <p:txBody>
          <a:bodyPr/>
          <a:lstStyle/>
          <a:p>
            <a:pPr eaLnBrk="1" hangingPunct="1">
              <a:spcBef>
                <a:spcPts val="0"/>
              </a:spcBef>
            </a:pPr>
            <a:r>
              <a:rPr lang="en-US" sz="2800" dirty="0" smtClean="0"/>
              <a:t>Compliance with governance documents</a:t>
            </a:r>
          </a:p>
          <a:p>
            <a:pPr eaLnBrk="1" hangingPunct="1">
              <a:spcBef>
                <a:spcPts val="0"/>
              </a:spcBef>
            </a:pPr>
            <a:r>
              <a:rPr lang="en-US" sz="2800" dirty="0" smtClean="0"/>
              <a:t>Determine expertise/diversity range needed</a:t>
            </a:r>
          </a:p>
          <a:p>
            <a:pPr eaLnBrk="1" hangingPunct="1">
              <a:spcBef>
                <a:spcPts val="0"/>
              </a:spcBef>
            </a:pPr>
            <a:r>
              <a:rPr lang="en-US" sz="2800" dirty="0" smtClean="0"/>
              <a:t>Establish constituency representation pattern</a:t>
            </a:r>
          </a:p>
          <a:p>
            <a:pPr eaLnBrk="1" hangingPunct="1">
              <a:spcBef>
                <a:spcPts val="0"/>
              </a:spcBef>
            </a:pPr>
            <a:r>
              <a:rPr lang="en-US" sz="2800" dirty="0" smtClean="0"/>
              <a:t>Outline expectations of directors</a:t>
            </a:r>
          </a:p>
          <a:p>
            <a:pPr eaLnBrk="1" hangingPunct="1">
              <a:spcBef>
                <a:spcPts val="0"/>
              </a:spcBef>
            </a:pPr>
            <a:r>
              <a:rPr lang="en-US" sz="2800" dirty="0" smtClean="0"/>
              <a:t>Select people with expertise and time</a:t>
            </a:r>
          </a:p>
          <a:p>
            <a:pPr eaLnBrk="1" hangingPunct="1">
              <a:spcBef>
                <a:spcPts val="0"/>
              </a:spcBef>
            </a:pPr>
            <a:r>
              <a:rPr lang="en-US" sz="2800" dirty="0" smtClean="0"/>
              <a:t>Create a member education agenda</a:t>
            </a:r>
          </a:p>
          <a:p>
            <a:pPr eaLnBrk="1" hangingPunct="1">
              <a:spcBef>
                <a:spcPts val="0"/>
              </a:spcBef>
            </a:pPr>
            <a:r>
              <a:rPr lang="en-US" sz="2800" dirty="0" smtClean="0"/>
              <a:t>Consider the value of staggered terms</a:t>
            </a:r>
          </a:p>
          <a:p>
            <a:pPr eaLnBrk="1" hangingPunct="1">
              <a:spcBef>
                <a:spcPts val="0"/>
              </a:spcBef>
            </a:pPr>
            <a:r>
              <a:rPr lang="en-US" sz="2800" dirty="0" smtClean="0"/>
              <a:t>Factor the effect of  board size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p>
            <a:fld id="{466AD06B-0C42-43EF-BEA0-350F5DF48243}" type="slidenum">
              <a:rPr lang="en-US" smtClean="0"/>
              <a:pPr/>
              <a:t>23</a:t>
            </a:fld>
            <a:endParaRPr lang="en-US" smtClean="0"/>
          </a:p>
        </p:txBody>
      </p:sp>
      <p:sp>
        <p:nvSpPr>
          <p:cNvPr id="30723" name="Rectangle 2"/>
          <p:cNvSpPr>
            <a:spLocks noGrp="1" noChangeArrowheads="1"/>
          </p:cNvSpPr>
          <p:nvPr>
            <p:ph type="title"/>
          </p:nvPr>
        </p:nvSpPr>
        <p:spPr/>
        <p:txBody>
          <a:bodyPr/>
          <a:lstStyle/>
          <a:p>
            <a:pPr eaLnBrk="1" hangingPunct="1"/>
            <a:r>
              <a:rPr lang="en-US" smtClean="0"/>
              <a:t>Considerations for Board membership</a:t>
            </a:r>
          </a:p>
        </p:txBody>
      </p:sp>
      <p:sp>
        <p:nvSpPr>
          <p:cNvPr id="30724" name="Rectangle 3"/>
          <p:cNvSpPr>
            <a:spLocks noGrp="1" noChangeArrowheads="1"/>
          </p:cNvSpPr>
          <p:nvPr>
            <p:ph type="body" idx="1"/>
          </p:nvPr>
        </p:nvSpPr>
        <p:spPr/>
        <p:txBody>
          <a:bodyPr/>
          <a:lstStyle/>
          <a:p>
            <a:pPr eaLnBrk="1" hangingPunct="1">
              <a:spcBef>
                <a:spcPts val="0"/>
              </a:spcBef>
            </a:pPr>
            <a:r>
              <a:rPr lang="en-US" sz="2800" dirty="0" smtClean="0"/>
              <a:t>How well does the person work in a group?</a:t>
            </a:r>
          </a:p>
          <a:p>
            <a:pPr eaLnBrk="1" hangingPunct="1">
              <a:spcBef>
                <a:spcPts val="0"/>
              </a:spcBef>
            </a:pPr>
            <a:r>
              <a:rPr lang="en-US" sz="2800" dirty="0" smtClean="0"/>
              <a:t>What is the person’s reputation?</a:t>
            </a:r>
          </a:p>
          <a:p>
            <a:pPr eaLnBrk="1" hangingPunct="1">
              <a:spcBef>
                <a:spcPts val="0"/>
              </a:spcBef>
            </a:pPr>
            <a:r>
              <a:rPr lang="en-US" sz="2800" dirty="0" smtClean="0"/>
              <a:t>Is the person capable of understanding the institution’s mission and work?</a:t>
            </a:r>
          </a:p>
          <a:p>
            <a:pPr eaLnBrk="1" hangingPunct="1">
              <a:spcBef>
                <a:spcPts val="0"/>
              </a:spcBef>
            </a:pPr>
            <a:r>
              <a:rPr lang="en-US" sz="2800" dirty="0" smtClean="0"/>
              <a:t>Can the person overcome territorialism?</a:t>
            </a:r>
          </a:p>
          <a:p>
            <a:pPr eaLnBrk="1" hangingPunct="1">
              <a:spcBef>
                <a:spcPts val="0"/>
              </a:spcBef>
            </a:pPr>
            <a:r>
              <a:rPr lang="en-US" sz="2800" dirty="0" smtClean="0"/>
              <a:t>Can the person commit sufficient time?</a:t>
            </a:r>
          </a:p>
          <a:p>
            <a:pPr eaLnBrk="1" hangingPunct="1">
              <a:spcBef>
                <a:spcPts val="0"/>
              </a:spcBef>
            </a:pPr>
            <a:r>
              <a:rPr lang="en-US" sz="2800" dirty="0" smtClean="0"/>
              <a:t>Does the person contribute to the skill set?</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A11EDC6B-E2B3-4036-9AF7-618B7AE8C9F2}" type="slidenum">
              <a:rPr lang="en-US" smtClean="0"/>
              <a:pPr/>
              <a:t>24</a:t>
            </a:fld>
            <a:endParaRPr lang="en-US" smtClean="0"/>
          </a:p>
        </p:txBody>
      </p:sp>
      <p:sp>
        <p:nvSpPr>
          <p:cNvPr id="31747" name="Rectangle 2"/>
          <p:cNvSpPr>
            <a:spLocks noGrp="1" noChangeArrowheads="1"/>
          </p:cNvSpPr>
          <p:nvPr>
            <p:ph type="title"/>
          </p:nvPr>
        </p:nvSpPr>
        <p:spPr/>
        <p:txBody>
          <a:bodyPr/>
          <a:lstStyle/>
          <a:p>
            <a:pPr algn="l" eaLnBrk="1" hangingPunct="1"/>
            <a:r>
              <a:rPr lang="en-US" dirty="0" smtClean="0"/>
              <a:t>Board policies: (</a:t>
            </a:r>
            <a:r>
              <a:rPr lang="en-US" dirty="0" err="1" smtClean="0"/>
              <a:t>Sarbannes</a:t>
            </a:r>
            <a:r>
              <a:rPr lang="en-US" dirty="0" smtClean="0"/>
              <a:t>-Oxley)</a:t>
            </a:r>
          </a:p>
        </p:txBody>
      </p:sp>
      <p:sp>
        <p:nvSpPr>
          <p:cNvPr id="31748" name="Rectangle 3"/>
          <p:cNvSpPr>
            <a:spLocks noGrp="1" noChangeArrowheads="1"/>
          </p:cNvSpPr>
          <p:nvPr>
            <p:ph type="body" idx="1"/>
          </p:nvPr>
        </p:nvSpPr>
        <p:spPr/>
        <p:txBody>
          <a:bodyPr/>
          <a:lstStyle/>
          <a:p>
            <a:pPr>
              <a:spcBef>
                <a:spcPts val="0"/>
              </a:spcBef>
            </a:pPr>
            <a:r>
              <a:rPr lang="en-US" sz="2800" dirty="0" smtClean="0"/>
              <a:t>Conflict of Interest</a:t>
            </a:r>
          </a:p>
          <a:p>
            <a:pPr>
              <a:spcBef>
                <a:spcPts val="0"/>
              </a:spcBef>
            </a:pPr>
            <a:r>
              <a:rPr lang="en-US" sz="2800" dirty="0" smtClean="0"/>
              <a:t>Independent trustee</a:t>
            </a:r>
          </a:p>
          <a:p>
            <a:pPr>
              <a:spcBef>
                <a:spcPts val="0"/>
              </a:spcBef>
            </a:pPr>
            <a:r>
              <a:rPr lang="en-US" sz="2800" dirty="0" smtClean="0"/>
              <a:t>Executive compensation/bonuses</a:t>
            </a:r>
          </a:p>
          <a:p>
            <a:pPr>
              <a:spcBef>
                <a:spcPts val="0"/>
              </a:spcBef>
            </a:pPr>
            <a:r>
              <a:rPr lang="en-US" sz="2800" dirty="0" smtClean="0"/>
              <a:t>Contemporaneous documentation of meetings</a:t>
            </a:r>
          </a:p>
          <a:p>
            <a:pPr>
              <a:spcBef>
                <a:spcPts val="0"/>
              </a:spcBef>
            </a:pPr>
            <a:r>
              <a:rPr lang="en-US" sz="2800" dirty="0" smtClean="0"/>
              <a:t>Provide Form 990 to the Governing Body</a:t>
            </a:r>
          </a:p>
          <a:p>
            <a:pPr>
              <a:spcBef>
                <a:spcPts val="0"/>
              </a:spcBef>
            </a:pPr>
            <a:r>
              <a:rPr lang="en-US" sz="2800" dirty="0" smtClean="0"/>
              <a:t>Prohibition: retaliation against whistleblowers</a:t>
            </a:r>
          </a:p>
          <a:p>
            <a:pPr>
              <a:spcBef>
                <a:spcPts val="0"/>
              </a:spcBef>
            </a:pPr>
            <a:r>
              <a:rPr lang="en-US" sz="2800" dirty="0" smtClean="0"/>
              <a:t>Record retention and destruction policy</a:t>
            </a:r>
          </a:p>
          <a:p>
            <a:pPr>
              <a:spcBef>
                <a:spcPts val="0"/>
              </a:spcBef>
            </a:pPr>
            <a:r>
              <a:rPr lang="en-US" sz="2800" dirty="0" smtClean="0"/>
              <a:t>Rebuttable presumption of reasonableness</a:t>
            </a:r>
          </a:p>
          <a:p>
            <a:pPr>
              <a:spcBef>
                <a:spcPts val="0"/>
              </a:spcBef>
            </a:pPr>
            <a:r>
              <a:rPr lang="en-US" sz="2800" dirty="0" smtClean="0"/>
              <a:t>Joint ventures</a:t>
            </a:r>
          </a:p>
          <a:p>
            <a:pPr>
              <a:spcBef>
                <a:spcPts val="0"/>
              </a:spcBef>
            </a:pPr>
            <a:r>
              <a:rPr lang="en-US" sz="2800" dirty="0" smtClean="0"/>
              <a:t>Expenditure limits of execs</a:t>
            </a:r>
          </a:p>
          <a:p>
            <a:pPr>
              <a:spcBef>
                <a:spcPts val="0"/>
              </a:spcBef>
            </a:pPr>
            <a:r>
              <a:rPr lang="en-US" sz="2800" dirty="0" smtClean="0"/>
              <a:t>Number of meetings.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fld id="{A11EDC6B-E2B3-4036-9AF7-618B7AE8C9F2}" type="slidenum">
              <a:rPr lang="en-US" smtClean="0"/>
              <a:pPr/>
              <a:t>25</a:t>
            </a:fld>
            <a:endParaRPr lang="en-US" smtClean="0"/>
          </a:p>
        </p:txBody>
      </p:sp>
      <p:sp>
        <p:nvSpPr>
          <p:cNvPr id="31747" name="Rectangle 2"/>
          <p:cNvSpPr>
            <a:spLocks noGrp="1" noChangeArrowheads="1"/>
          </p:cNvSpPr>
          <p:nvPr>
            <p:ph type="title"/>
          </p:nvPr>
        </p:nvSpPr>
        <p:spPr/>
        <p:txBody>
          <a:bodyPr/>
          <a:lstStyle/>
          <a:p>
            <a:pPr algn="l" eaLnBrk="1" hangingPunct="1"/>
            <a:r>
              <a:rPr lang="en-US" smtClean="0"/>
              <a:t>Board policies:</a:t>
            </a:r>
          </a:p>
        </p:txBody>
      </p:sp>
      <p:sp>
        <p:nvSpPr>
          <p:cNvPr id="31748" name="Rectangle 3"/>
          <p:cNvSpPr>
            <a:spLocks noGrp="1" noChangeArrowheads="1"/>
          </p:cNvSpPr>
          <p:nvPr>
            <p:ph type="body" idx="1"/>
          </p:nvPr>
        </p:nvSpPr>
        <p:spPr/>
        <p:txBody>
          <a:bodyPr/>
          <a:lstStyle/>
          <a:p>
            <a:pPr eaLnBrk="1" hangingPunct="1">
              <a:spcBef>
                <a:spcPts val="0"/>
              </a:spcBef>
            </a:pPr>
            <a:r>
              <a:rPr lang="en-US" sz="2800" dirty="0" smtClean="0"/>
              <a:t>Code of ethics</a:t>
            </a:r>
          </a:p>
          <a:p>
            <a:pPr eaLnBrk="1" hangingPunct="1">
              <a:spcBef>
                <a:spcPts val="0"/>
              </a:spcBef>
            </a:pPr>
            <a:r>
              <a:rPr lang="en-US" sz="2800" dirty="0" smtClean="0"/>
              <a:t>Safe reporting mechanism for ethical conduct violations (non-retaliation policy)</a:t>
            </a:r>
          </a:p>
          <a:p>
            <a:pPr eaLnBrk="1" hangingPunct="1">
              <a:spcBef>
                <a:spcPts val="0"/>
              </a:spcBef>
            </a:pPr>
            <a:r>
              <a:rPr lang="en-US" sz="2800" dirty="0" smtClean="0"/>
              <a:t>Conflict of interest policy/procedures</a:t>
            </a:r>
          </a:p>
          <a:p>
            <a:pPr eaLnBrk="1" hangingPunct="1">
              <a:spcBef>
                <a:spcPts val="0"/>
              </a:spcBef>
            </a:pPr>
            <a:r>
              <a:rPr lang="en-US" sz="2800" dirty="0" smtClean="0"/>
              <a:t>Confidentiality</a:t>
            </a:r>
          </a:p>
          <a:p>
            <a:pPr eaLnBrk="1" hangingPunct="1">
              <a:spcBef>
                <a:spcPts val="0"/>
              </a:spcBef>
            </a:pPr>
            <a:r>
              <a:rPr lang="en-US" sz="2800" dirty="0" smtClean="0"/>
              <a:t>Conflict resolution--grievance/mediation</a:t>
            </a:r>
          </a:p>
          <a:p>
            <a:pPr eaLnBrk="1" hangingPunct="1">
              <a:spcBef>
                <a:spcPts val="0"/>
              </a:spcBef>
            </a:pPr>
            <a:r>
              <a:rPr lang="en-US" sz="2800" dirty="0" smtClean="0"/>
              <a:t>Number of meetings per year</a:t>
            </a:r>
          </a:p>
          <a:p>
            <a:pPr eaLnBrk="1" hangingPunct="1">
              <a:spcBef>
                <a:spcPts val="0"/>
              </a:spcBef>
            </a:pPr>
            <a:r>
              <a:rPr lang="en-US" sz="2800" dirty="0" smtClean="0"/>
              <a:t>Authority of execs and committees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p>
            <a:fld id="{039B4D98-5E80-4FD4-96F6-6CE0072507B1}" type="slidenum">
              <a:rPr lang="en-US" smtClean="0"/>
              <a:pPr/>
              <a:t>26</a:t>
            </a:fld>
            <a:endParaRPr lang="en-US" smtClean="0"/>
          </a:p>
        </p:txBody>
      </p:sp>
      <p:sp>
        <p:nvSpPr>
          <p:cNvPr id="32771" name="Rectangle 2"/>
          <p:cNvSpPr>
            <a:spLocks noGrp="1" noChangeArrowheads="1"/>
          </p:cNvSpPr>
          <p:nvPr>
            <p:ph type="body" idx="1"/>
          </p:nvPr>
        </p:nvSpPr>
        <p:spPr>
          <a:noFill/>
        </p:spPr>
        <p:txBody>
          <a:bodyPr/>
          <a:lstStyle/>
          <a:p>
            <a:pPr eaLnBrk="1" hangingPunct="1">
              <a:spcBef>
                <a:spcPts val="0"/>
              </a:spcBef>
              <a:buFontTx/>
              <a:buNone/>
            </a:pPr>
            <a:r>
              <a:rPr lang="en-US" sz="2800" dirty="0" smtClean="0"/>
              <a:t>Employees stunned most academics by saying that the code of ethics for their company had very little influence on whether they made ethically correct choices.  It was the culture of their companies and the examples set by their leaders that influenced their conduct.</a:t>
            </a:r>
          </a:p>
          <a:p>
            <a:pPr algn="r" eaLnBrk="1" hangingPunct="1">
              <a:buFontTx/>
              <a:buNone/>
            </a:pPr>
            <a:r>
              <a:rPr lang="en-US" sz="1800" dirty="0" smtClean="0"/>
              <a:t>—from a 2004 study by the Journal of Business Ethics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0E5A1813-1163-4B7B-B929-54AF9F0E1A71}" type="slidenum">
              <a:rPr lang="en-US" smtClean="0"/>
              <a:pPr/>
              <a:t>27</a:t>
            </a:fld>
            <a:endParaRPr lang="en-US" smtClean="0"/>
          </a:p>
        </p:txBody>
      </p:sp>
      <p:sp>
        <p:nvSpPr>
          <p:cNvPr id="33795" name="Rectangle 2"/>
          <p:cNvSpPr>
            <a:spLocks noGrp="1" noChangeArrowheads="1"/>
          </p:cNvSpPr>
          <p:nvPr>
            <p:ph type="title"/>
          </p:nvPr>
        </p:nvSpPr>
        <p:spPr/>
        <p:txBody>
          <a:bodyPr/>
          <a:lstStyle/>
          <a:p>
            <a:pPr algn="l" eaLnBrk="1" hangingPunct="1"/>
            <a:r>
              <a:rPr lang="en-US" dirty="0" smtClean="0"/>
              <a:t>Conflicts of interest:	</a:t>
            </a:r>
          </a:p>
        </p:txBody>
      </p:sp>
      <p:sp>
        <p:nvSpPr>
          <p:cNvPr id="33796" name="Rectangle 3"/>
          <p:cNvSpPr>
            <a:spLocks noGrp="1" noChangeArrowheads="1"/>
          </p:cNvSpPr>
          <p:nvPr>
            <p:ph type="body" idx="1"/>
          </p:nvPr>
        </p:nvSpPr>
        <p:spPr/>
        <p:txBody>
          <a:bodyPr/>
          <a:lstStyle/>
          <a:p>
            <a:pPr eaLnBrk="1" hangingPunct="1">
              <a:buFontTx/>
              <a:buNone/>
            </a:pPr>
            <a:endParaRPr lang="en-US" dirty="0" smtClean="0"/>
          </a:p>
          <a:p>
            <a:pPr eaLnBrk="1" hangingPunct="1">
              <a:buFontTx/>
              <a:buNone/>
            </a:pPr>
            <a:r>
              <a:rPr lang="en-US" dirty="0" smtClean="0"/>
              <a:t>Three basic rules:</a:t>
            </a:r>
          </a:p>
          <a:p>
            <a:pPr eaLnBrk="1" hangingPunct="1">
              <a:buFontTx/>
              <a:buNone/>
            </a:pPr>
            <a:r>
              <a:rPr lang="en-US" dirty="0" smtClean="0"/>
              <a:t>				Declare</a:t>
            </a:r>
          </a:p>
          <a:p>
            <a:pPr eaLnBrk="1" hangingPunct="1">
              <a:buFontTx/>
              <a:buNone/>
            </a:pPr>
            <a:r>
              <a:rPr lang="en-US" dirty="0" smtClean="0"/>
              <a:t>				Decide</a:t>
            </a:r>
          </a:p>
          <a:p>
            <a:pPr eaLnBrk="1" hangingPunct="1">
              <a:buFontTx/>
              <a:buNone/>
            </a:pPr>
            <a:r>
              <a:rPr lang="en-US" dirty="0" smtClean="0"/>
              <a:t>				Document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2A6135F9-67F1-469E-A03A-B4367EDFD073}" type="slidenum">
              <a:rPr lang="en-US" smtClean="0"/>
              <a:pPr/>
              <a:t>28</a:t>
            </a:fld>
            <a:endParaRPr lang="en-US" smtClean="0"/>
          </a:p>
        </p:txBody>
      </p:sp>
      <p:sp>
        <p:nvSpPr>
          <p:cNvPr id="35843" name="Rectangle 2"/>
          <p:cNvSpPr>
            <a:spLocks noGrp="1" noChangeArrowheads="1"/>
          </p:cNvSpPr>
          <p:nvPr>
            <p:ph type="title"/>
          </p:nvPr>
        </p:nvSpPr>
        <p:spPr/>
        <p:txBody>
          <a:bodyPr/>
          <a:lstStyle/>
          <a:p>
            <a:pPr eaLnBrk="1" hangingPunct="1"/>
            <a:r>
              <a:rPr lang="en-US" smtClean="0"/>
              <a:t>Directors/Trustees</a:t>
            </a:r>
          </a:p>
        </p:txBody>
      </p:sp>
      <p:sp>
        <p:nvSpPr>
          <p:cNvPr id="55299" name="Rectangle 3"/>
          <p:cNvSpPr>
            <a:spLocks noGrp="1" noChangeArrowheads="1"/>
          </p:cNvSpPr>
          <p:nvPr>
            <p:ph type="body" idx="1"/>
          </p:nvPr>
        </p:nvSpPr>
        <p:spPr/>
        <p:txBody>
          <a:bodyPr/>
          <a:lstStyle/>
          <a:p>
            <a:pPr eaLnBrk="1" hangingPunct="1">
              <a:lnSpc>
                <a:spcPct val="90000"/>
              </a:lnSpc>
            </a:pPr>
            <a:r>
              <a:rPr lang="en-US" sz="2800" dirty="0" smtClean="0"/>
              <a:t>As a body, a board of directors has </a:t>
            </a:r>
            <a:r>
              <a:rPr lang="en-US" sz="2800" u="sng" dirty="0" smtClean="0"/>
              <a:t>considerable</a:t>
            </a:r>
            <a:r>
              <a:rPr lang="en-US" sz="2800" dirty="0" smtClean="0"/>
              <a:t> power.  An individual director, acting alone, has </a:t>
            </a:r>
            <a:r>
              <a:rPr lang="en-US" sz="2800" u="sng" dirty="0" smtClean="0"/>
              <a:t>almost no power</a:t>
            </a:r>
            <a:r>
              <a:rPr lang="en-US" sz="2800" dirty="0" smtClean="0"/>
              <a:t>.</a:t>
            </a:r>
          </a:p>
          <a:p>
            <a:pPr eaLnBrk="1" hangingPunct="1">
              <a:lnSpc>
                <a:spcPct val="90000"/>
              </a:lnSpc>
            </a:pPr>
            <a:r>
              <a:rPr lang="en-US" sz="2800" dirty="0" smtClean="0"/>
              <a:t>Relate to several parties or interests:</a:t>
            </a:r>
          </a:p>
          <a:p>
            <a:pPr lvl="1" eaLnBrk="1" hangingPunct="1">
              <a:lnSpc>
                <a:spcPct val="90000"/>
              </a:lnSpc>
            </a:pPr>
            <a:r>
              <a:rPr lang="en-US" sz="2400" dirty="0" smtClean="0"/>
              <a:t>constituency which </a:t>
            </a:r>
            <a:r>
              <a:rPr lang="en-US" sz="2400" u="sng" dirty="0" smtClean="0"/>
              <a:t>elected/appointed</a:t>
            </a:r>
            <a:r>
              <a:rPr lang="en-US" sz="2400" dirty="0" smtClean="0"/>
              <a:t> him/her</a:t>
            </a:r>
          </a:p>
          <a:p>
            <a:pPr lvl="1" eaLnBrk="1" hangingPunct="1">
              <a:lnSpc>
                <a:spcPct val="90000"/>
              </a:lnSpc>
            </a:pPr>
            <a:r>
              <a:rPr lang="en-US" sz="2400" dirty="0" smtClean="0"/>
              <a:t>constituency of </a:t>
            </a:r>
            <a:r>
              <a:rPr lang="en-US" sz="2400" u="sng" dirty="0" smtClean="0"/>
              <a:t>service</a:t>
            </a:r>
            <a:r>
              <a:rPr lang="en-US" sz="2400" dirty="0" smtClean="0"/>
              <a:t> (i.e. students)</a:t>
            </a:r>
            <a:endParaRPr lang="en-US" sz="2400" u="sng" dirty="0" smtClean="0"/>
          </a:p>
          <a:p>
            <a:pPr lvl="1" eaLnBrk="1" hangingPunct="1">
              <a:lnSpc>
                <a:spcPct val="90000"/>
              </a:lnSpc>
            </a:pPr>
            <a:r>
              <a:rPr lang="en-US" sz="2400" dirty="0" smtClean="0"/>
              <a:t>constituency of </a:t>
            </a:r>
            <a:r>
              <a:rPr lang="en-US" sz="2400" u="sng" dirty="0" smtClean="0"/>
              <a:t>accountability (i.e. </a:t>
            </a:r>
            <a:r>
              <a:rPr lang="en-US" sz="2400" u="sng" dirty="0" err="1" smtClean="0"/>
              <a:t>gov’t</a:t>
            </a:r>
            <a:r>
              <a:rPr lang="en-US" sz="2400" u="sng"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2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F2D50169-8D01-4268-AF10-0A5B6400E689}" type="slidenum">
              <a:rPr lang="en-US" smtClean="0"/>
              <a:pPr/>
              <a:t>29</a:t>
            </a:fld>
            <a:endParaRPr lang="en-US" smtClean="0"/>
          </a:p>
        </p:txBody>
      </p:sp>
      <p:sp>
        <p:nvSpPr>
          <p:cNvPr id="36867" name="Rectangle 2"/>
          <p:cNvSpPr>
            <a:spLocks noGrp="1" noChangeArrowheads="1"/>
          </p:cNvSpPr>
          <p:nvPr>
            <p:ph type="title"/>
          </p:nvPr>
        </p:nvSpPr>
        <p:spPr/>
        <p:txBody>
          <a:bodyPr/>
          <a:lstStyle/>
          <a:p>
            <a:pPr eaLnBrk="1" hangingPunct="1"/>
            <a:r>
              <a:rPr lang="en-US" smtClean="0"/>
              <a:t>What directors need to know:</a:t>
            </a:r>
          </a:p>
        </p:txBody>
      </p:sp>
      <p:sp>
        <p:nvSpPr>
          <p:cNvPr id="57347" name="Rectangle 3"/>
          <p:cNvSpPr>
            <a:spLocks noGrp="1" noChangeArrowheads="1"/>
          </p:cNvSpPr>
          <p:nvPr>
            <p:ph type="body" idx="1"/>
          </p:nvPr>
        </p:nvSpPr>
        <p:spPr/>
        <p:txBody>
          <a:bodyPr/>
          <a:lstStyle/>
          <a:p>
            <a:pPr eaLnBrk="1" hangingPunct="1">
              <a:lnSpc>
                <a:spcPct val="90000"/>
              </a:lnSpc>
              <a:spcBef>
                <a:spcPts val="0"/>
              </a:spcBef>
            </a:pPr>
            <a:r>
              <a:rPr lang="en-US" sz="2800" dirty="0" smtClean="0"/>
              <a:t>Who selected him/her?</a:t>
            </a:r>
          </a:p>
          <a:p>
            <a:pPr eaLnBrk="1" hangingPunct="1">
              <a:lnSpc>
                <a:spcPct val="90000"/>
              </a:lnSpc>
              <a:spcBef>
                <a:spcPts val="0"/>
              </a:spcBef>
            </a:pPr>
            <a:r>
              <a:rPr lang="en-US" sz="2800" dirty="0" smtClean="0"/>
              <a:t>What is the term of service?  Re-electable?</a:t>
            </a:r>
          </a:p>
          <a:p>
            <a:pPr eaLnBrk="1" hangingPunct="1">
              <a:lnSpc>
                <a:spcPct val="90000"/>
              </a:lnSpc>
              <a:spcBef>
                <a:spcPts val="0"/>
              </a:spcBef>
            </a:pPr>
            <a:r>
              <a:rPr lang="en-US" sz="2800" dirty="0" smtClean="0"/>
              <a:t>What is expected from the director?</a:t>
            </a:r>
          </a:p>
          <a:p>
            <a:pPr eaLnBrk="1" hangingPunct="1">
              <a:lnSpc>
                <a:spcPct val="90000"/>
              </a:lnSpc>
              <a:spcBef>
                <a:spcPts val="0"/>
              </a:spcBef>
            </a:pPr>
            <a:r>
              <a:rPr lang="en-US" sz="2800" dirty="0" smtClean="0"/>
              <a:t>What is organization’s purpose?</a:t>
            </a:r>
          </a:p>
          <a:p>
            <a:pPr eaLnBrk="1" hangingPunct="1">
              <a:lnSpc>
                <a:spcPct val="90000"/>
              </a:lnSpc>
              <a:spcBef>
                <a:spcPts val="0"/>
              </a:spcBef>
            </a:pPr>
            <a:r>
              <a:rPr lang="en-US" sz="2800" dirty="0" smtClean="0"/>
              <a:t>What constituencies are served?</a:t>
            </a:r>
          </a:p>
          <a:p>
            <a:pPr eaLnBrk="1" hangingPunct="1">
              <a:lnSpc>
                <a:spcPct val="90000"/>
              </a:lnSpc>
              <a:spcBef>
                <a:spcPts val="0"/>
              </a:spcBef>
            </a:pPr>
            <a:r>
              <a:rPr lang="en-US" sz="2800" dirty="0" smtClean="0"/>
              <a:t>What corporate documents exist…?</a:t>
            </a:r>
            <a:endParaRPr lang="en-US" sz="2400" dirty="0" smtClean="0"/>
          </a:p>
          <a:p>
            <a:pPr eaLnBrk="1" hangingPunct="1">
              <a:lnSpc>
                <a:spcPct val="90000"/>
              </a:lnSpc>
              <a:spcBef>
                <a:spcPts val="0"/>
              </a:spcBef>
            </a:pPr>
            <a:r>
              <a:rPr lang="en-US" sz="2800" dirty="0" smtClean="0"/>
              <a:t>What parties can question decisions?</a:t>
            </a:r>
          </a:p>
          <a:p>
            <a:pPr eaLnBrk="1" hangingPunct="1">
              <a:lnSpc>
                <a:spcPct val="90000"/>
              </a:lnSpc>
              <a:spcBef>
                <a:spcPts val="0"/>
              </a:spcBef>
            </a:pPr>
            <a:r>
              <a:rPr lang="en-US" sz="2800" dirty="0" smtClean="0"/>
              <a:t>What protection is there against liability?</a:t>
            </a:r>
          </a:p>
          <a:p>
            <a:pPr eaLnBrk="1" hangingPunct="1">
              <a:lnSpc>
                <a:spcPct val="90000"/>
              </a:lnSpc>
              <a:spcBef>
                <a:spcPts val="0"/>
              </a:spcBef>
            </a:pPr>
            <a:r>
              <a:rPr lang="en-US" sz="2800" dirty="0" smtClean="0"/>
              <a:t>What are director/member’s rights?</a:t>
            </a:r>
            <a:endParaRPr lang="en-US" dirty="0" smtClean="0"/>
          </a:p>
          <a:p>
            <a:pPr lvl="1" eaLnBrk="1" hangingPunct="1">
              <a:lnSpc>
                <a:spcPct val="90000"/>
              </a:lnSpc>
            </a:pPr>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7347">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734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gn="l"/>
            <a:r>
              <a:rPr lang="en-US" dirty="0" smtClean="0"/>
              <a:t>Why board processes matter:</a:t>
            </a:r>
          </a:p>
        </p:txBody>
      </p:sp>
      <p:sp>
        <p:nvSpPr>
          <p:cNvPr id="8" name="Content Placeholder 7"/>
          <p:cNvSpPr>
            <a:spLocks noGrp="1"/>
          </p:cNvSpPr>
          <p:nvPr>
            <p:ph idx="1"/>
          </p:nvPr>
        </p:nvSpPr>
        <p:spPr/>
        <p:txBody>
          <a:bodyPr/>
          <a:lstStyle/>
          <a:p>
            <a:pPr marL="514350" lvl="0" indent="-514350">
              <a:buFont typeface="+mj-lt"/>
              <a:buAutoNum type="arabicPeriod"/>
            </a:pPr>
            <a:r>
              <a:rPr lang="en-US" sz="2400" dirty="0" smtClean="0"/>
              <a:t>Most leadership training is for individualized positions of responsibility.  Most major decisions are </a:t>
            </a:r>
            <a:r>
              <a:rPr lang="en-US" sz="2400" b="0" dirty="0" smtClean="0"/>
              <a:t>made in groups</a:t>
            </a:r>
            <a:r>
              <a:rPr lang="en-US" sz="2400" dirty="0" smtClean="0"/>
              <a:t>.</a:t>
            </a:r>
          </a:p>
          <a:p>
            <a:pPr marL="514350" indent="-514350">
              <a:buFont typeface="+mj-lt"/>
              <a:buAutoNum type="arabicPeriod"/>
            </a:pPr>
            <a:r>
              <a:rPr lang="en-US" sz="2400" dirty="0" smtClean="0"/>
              <a:t>Effective group decisions do not arise spontaneously.  They result from deliberate designs in structure and social dynamics.</a:t>
            </a:r>
          </a:p>
          <a:p>
            <a:pPr marL="514350" indent="-514350">
              <a:buFont typeface="+mj-lt"/>
              <a:buAutoNum type="arabicPeriod"/>
            </a:pPr>
            <a:r>
              <a:rPr lang="en-US" sz="2400" dirty="0" smtClean="0"/>
              <a:t>Many governance weaknesses and mistakes arise from inadequate attention to group responsibilities and processes.</a:t>
            </a:r>
          </a:p>
          <a:p>
            <a:pPr marL="514350" indent="-514350">
              <a:buFont typeface="+mj-lt"/>
              <a:buAutoNum type="arabicPeriod"/>
            </a:pPr>
            <a:r>
              <a:rPr lang="en-US" sz="2400" dirty="0" smtClean="0"/>
              <a:t>The pursuit of excellence in such matters is worthwhile…because </a:t>
            </a:r>
            <a:r>
              <a:rPr lang="en-US" sz="2400" b="1" dirty="0" smtClean="0"/>
              <a:t>God’s</a:t>
            </a:r>
            <a:r>
              <a:rPr lang="en-US" sz="2400" dirty="0" smtClean="0"/>
              <a:t> work deserves such.</a:t>
            </a:r>
          </a:p>
          <a:p>
            <a:pPr marL="514350" indent="-514350">
              <a:buFont typeface="+mj-lt"/>
              <a:buAutoNum type="arabicPeriod"/>
            </a:pPr>
            <a:endParaRPr lang="en-US" sz="2400" dirty="0" smtClean="0"/>
          </a:p>
          <a:p>
            <a:pPr marL="514350" indent="-514350">
              <a:buFont typeface="+mj-lt"/>
              <a:buAutoNum type="arabicPeriod"/>
            </a:pPr>
            <a:endParaRPr lang="en-US" sz="2800" dirty="0" smtClean="0"/>
          </a:p>
          <a:p>
            <a:pPr marL="514350" lvl="0" indent="-514350">
              <a:buFont typeface="+mj-lt"/>
              <a:buAutoNum type="arabicPeriod"/>
            </a:pPr>
            <a:endParaRPr lang="en-US" dirty="0" smtClean="0"/>
          </a:p>
        </p:txBody>
      </p:sp>
      <p:sp>
        <p:nvSpPr>
          <p:cNvPr id="4098" name="Slide Number Placeholder 5"/>
          <p:cNvSpPr>
            <a:spLocks noGrp="1"/>
          </p:cNvSpPr>
          <p:nvPr>
            <p:ph type="sldNum" sz="quarter" idx="12"/>
          </p:nvPr>
        </p:nvSpPr>
        <p:spPr/>
        <p:txBody>
          <a:bodyPr/>
          <a:lstStyle/>
          <a:p>
            <a:fld id="{77446210-41E3-496F-BCE0-10E69403501F}" type="slidenum">
              <a:rPr lang="en-US" smtClean="0"/>
              <a:pPr/>
              <a:t>3</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A410D38B-09CD-49B9-9933-3EFBE6562331}" type="slidenum">
              <a:rPr lang="en-US" smtClean="0"/>
              <a:pPr/>
              <a:t>30</a:t>
            </a:fld>
            <a:endParaRPr lang="en-US" smtClean="0"/>
          </a:p>
        </p:txBody>
      </p:sp>
      <p:sp>
        <p:nvSpPr>
          <p:cNvPr id="38915" name="Rectangle 2"/>
          <p:cNvSpPr>
            <a:spLocks noGrp="1" noChangeArrowheads="1"/>
          </p:cNvSpPr>
          <p:nvPr>
            <p:ph type="title"/>
          </p:nvPr>
        </p:nvSpPr>
        <p:spPr/>
        <p:txBody>
          <a:bodyPr/>
          <a:lstStyle/>
          <a:p>
            <a:pPr algn="l" eaLnBrk="1" hangingPunct="1"/>
            <a:r>
              <a:rPr lang="en-US" dirty="0" smtClean="0"/>
              <a:t>Director/member rights:</a:t>
            </a:r>
          </a:p>
        </p:txBody>
      </p:sp>
      <p:sp>
        <p:nvSpPr>
          <p:cNvPr id="61443" name="Rectangle 3"/>
          <p:cNvSpPr>
            <a:spLocks noGrp="1" noChangeArrowheads="1"/>
          </p:cNvSpPr>
          <p:nvPr>
            <p:ph type="body" idx="1"/>
          </p:nvPr>
        </p:nvSpPr>
        <p:spPr/>
        <p:txBody>
          <a:bodyPr/>
          <a:lstStyle/>
          <a:p>
            <a:pPr eaLnBrk="1" hangingPunct="1">
              <a:spcBef>
                <a:spcPts val="0"/>
              </a:spcBef>
            </a:pPr>
            <a:endParaRPr lang="en-US" sz="2800" dirty="0" smtClean="0"/>
          </a:p>
          <a:p>
            <a:pPr eaLnBrk="1" hangingPunct="1">
              <a:spcBef>
                <a:spcPts val="0"/>
              </a:spcBef>
            </a:pPr>
            <a:r>
              <a:rPr lang="en-US" sz="2800" dirty="0" smtClean="0"/>
              <a:t>Access to management</a:t>
            </a:r>
          </a:p>
          <a:p>
            <a:pPr eaLnBrk="1" hangingPunct="1">
              <a:spcBef>
                <a:spcPts val="0"/>
              </a:spcBef>
            </a:pPr>
            <a:r>
              <a:rPr lang="en-US" sz="2800" dirty="0" smtClean="0"/>
              <a:t>Access to records and documents</a:t>
            </a:r>
          </a:p>
          <a:p>
            <a:pPr eaLnBrk="1" hangingPunct="1">
              <a:spcBef>
                <a:spcPts val="0"/>
              </a:spcBef>
            </a:pPr>
            <a:r>
              <a:rPr lang="en-US" sz="2800" dirty="0" smtClean="0"/>
              <a:t>Attendance at meetings</a:t>
            </a:r>
          </a:p>
          <a:p>
            <a:pPr eaLnBrk="1" hangingPunct="1">
              <a:spcBef>
                <a:spcPts val="0"/>
              </a:spcBef>
            </a:pPr>
            <a:r>
              <a:rPr lang="en-US" sz="2800" dirty="0" smtClean="0"/>
              <a:t>Prerogative to vote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224D46B9-C33D-4868-92D7-4CC95ADB102E}" type="slidenum">
              <a:rPr lang="en-US" smtClean="0"/>
              <a:pPr/>
              <a:t>31</a:t>
            </a:fld>
            <a:endParaRPr lang="en-US" smtClean="0"/>
          </a:p>
        </p:txBody>
      </p:sp>
      <p:sp>
        <p:nvSpPr>
          <p:cNvPr id="39939" name="Rectangle 2"/>
          <p:cNvSpPr>
            <a:spLocks noGrp="1" noChangeArrowheads="1"/>
          </p:cNvSpPr>
          <p:nvPr>
            <p:ph type="title"/>
          </p:nvPr>
        </p:nvSpPr>
        <p:spPr/>
        <p:txBody>
          <a:bodyPr/>
          <a:lstStyle/>
          <a:p>
            <a:pPr eaLnBrk="1" hangingPunct="1"/>
            <a:r>
              <a:rPr lang="en-US" smtClean="0"/>
              <a:t>Duties of Board Members</a:t>
            </a:r>
          </a:p>
        </p:txBody>
      </p:sp>
      <p:sp>
        <p:nvSpPr>
          <p:cNvPr id="246787" name="Oval 3"/>
          <p:cNvSpPr>
            <a:spLocks noChangeArrowheads="1"/>
          </p:cNvSpPr>
          <p:nvPr/>
        </p:nvSpPr>
        <p:spPr bwMode="auto">
          <a:xfrm>
            <a:off x="2209800" y="1676400"/>
            <a:ext cx="4495800" cy="1752600"/>
          </a:xfrm>
          <a:prstGeom prst="ellipse">
            <a:avLst/>
          </a:prstGeom>
          <a:solidFill>
            <a:srgbClr val="EAEAEA"/>
          </a:solidFill>
          <a:ln w="9525" algn="ctr">
            <a:solidFill>
              <a:schemeClr val="tx1"/>
            </a:solidFill>
            <a:round/>
            <a:headEnd/>
            <a:tailEnd/>
          </a:ln>
          <a:effectLst>
            <a:outerShdw dist="45791" dir="2021404" algn="ctr" rotWithShape="0">
              <a:srgbClr val="B2B2B2">
                <a:alpha val="80000"/>
              </a:srgbClr>
            </a:outerShdw>
          </a:effectLst>
        </p:spPr>
        <p:txBody>
          <a:bodyPr wrap="none"/>
          <a:lstStyle/>
          <a:p>
            <a:pPr>
              <a:defRPr/>
            </a:pPr>
            <a:endParaRPr lang="en-US"/>
          </a:p>
          <a:p>
            <a:pPr>
              <a:defRPr/>
            </a:pPr>
            <a:r>
              <a:rPr lang="en-US" sz="2800">
                <a:solidFill>
                  <a:srgbClr val="000066"/>
                </a:solidFill>
                <a:latin typeface="Comic Sans MS" pitchFamily="66" charset="0"/>
              </a:rPr>
              <a:t>Care</a:t>
            </a:r>
          </a:p>
        </p:txBody>
      </p:sp>
      <p:sp>
        <p:nvSpPr>
          <p:cNvPr id="246788" name="Oval 4"/>
          <p:cNvSpPr>
            <a:spLocks noChangeArrowheads="1"/>
          </p:cNvSpPr>
          <p:nvPr/>
        </p:nvSpPr>
        <p:spPr bwMode="auto">
          <a:xfrm>
            <a:off x="304800" y="2819400"/>
            <a:ext cx="4495800" cy="1752600"/>
          </a:xfrm>
          <a:prstGeom prst="ellipse">
            <a:avLst/>
          </a:prstGeom>
          <a:solidFill>
            <a:srgbClr val="EAEAEA"/>
          </a:solidFill>
          <a:ln w="9525" algn="ctr">
            <a:solidFill>
              <a:schemeClr val="tx1"/>
            </a:solidFill>
            <a:round/>
            <a:headEnd/>
            <a:tailEnd/>
          </a:ln>
          <a:effectLst>
            <a:outerShdw dist="45791" dir="2021404" algn="ctr" rotWithShape="0">
              <a:srgbClr val="B2B2B2">
                <a:alpha val="80000"/>
              </a:srgbClr>
            </a:outerShdw>
          </a:effectLst>
        </p:spPr>
        <p:txBody>
          <a:bodyPr wrap="none"/>
          <a:lstStyle/>
          <a:p>
            <a:pPr>
              <a:defRPr/>
            </a:pPr>
            <a:endParaRPr lang="en-US"/>
          </a:p>
          <a:p>
            <a:pPr>
              <a:defRPr/>
            </a:pPr>
            <a:r>
              <a:rPr lang="en-US" sz="2800">
                <a:solidFill>
                  <a:srgbClr val="000066"/>
                </a:solidFill>
                <a:latin typeface="Comic Sans MS" pitchFamily="66" charset="0"/>
              </a:rPr>
              <a:t>Loyalty</a:t>
            </a:r>
          </a:p>
        </p:txBody>
      </p:sp>
      <p:sp>
        <p:nvSpPr>
          <p:cNvPr id="246789" name="Oval 5"/>
          <p:cNvSpPr>
            <a:spLocks noChangeArrowheads="1"/>
          </p:cNvSpPr>
          <p:nvPr/>
        </p:nvSpPr>
        <p:spPr bwMode="auto">
          <a:xfrm>
            <a:off x="4419600" y="2743200"/>
            <a:ext cx="4495800" cy="1752600"/>
          </a:xfrm>
          <a:prstGeom prst="ellipse">
            <a:avLst/>
          </a:prstGeom>
          <a:solidFill>
            <a:srgbClr val="EAEAEA"/>
          </a:solidFill>
          <a:ln w="9525" algn="ctr">
            <a:solidFill>
              <a:schemeClr val="tx1"/>
            </a:solidFill>
            <a:round/>
            <a:headEnd/>
            <a:tailEnd/>
          </a:ln>
          <a:effectLst>
            <a:outerShdw dist="45791" dir="2021404" algn="ctr" rotWithShape="0">
              <a:srgbClr val="B2B2B2">
                <a:alpha val="80000"/>
              </a:srgbClr>
            </a:outerShdw>
          </a:effectLst>
        </p:spPr>
        <p:txBody>
          <a:bodyPr wrap="none"/>
          <a:lstStyle/>
          <a:p>
            <a:pPr>
              <a:defRPr/>
            </a:pPr>
            <a:endParaRPr lang="en-US"/>
          </a:p>
          <a:p>
            <a:pPr>
              <a:defRPr/>
            </a:pPr>
            <a:r>
              <a:rPr lang="en-US" sz="2800">
                <a:solidFill>
                  <a:srgbClr val="000066"/>
                </a:solidFill>
                <a:latin typeface="Comic Sans MS" pitchFamily="66" charset="0"/>
              </a:rPr>
              <a:t>Obedience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8BB3A160-2BEA-42CF-94C3-A49EA8959EA6}" type="slidenum">
              <a:rPr lang="en-US" smtClean="0"/>
              <a:pPr/>
              <a:t>32</a:t>
            </a:fld>
            <a:endParaRPr lang="en-US" smtClean="0"/>
          </a:p>
        </p:txBody>
      </p:sp>
      <p:sp>
        <p:nvSpPr>
          <p:cNvPr id="40963" name="Rectangle 2"/>
          <p:cNvSpPr>
            <a:spLocks noGrp="1" noChangeArrowheads="1"/>
          </p:cNvSpPr>
          <p:nvPr>
            <p:ph type="title"/>
          </p:nvPr>
        </p:nvSpPr>
        <p:spPr/>
        <p:txBody>
          <a:bodyPr/>
          <a:lstStyle/>
          <a:p>
            <a:pPr algn="l" eaLnBrk="1" hangingPunct="1"/>
            <a:r>
              <a:rPr lang="en-US" dirty="0" smtClean="0"/>
              <a:t>The duty of care</a:t>
            </a:r>
          </a:p>
        </p:txBody>
      </p:sp>
      <p:sp>
        <p:nvSpPr>
          <p:cNvPr id="65539" name="Rectangle 3"/>
          <p:cNvSpPr>
            <a:spLocks noGrp="1" noChangeArrowheads="1"/>
          </p:cNvSpPr>
          <p:nvPr>
            <p:ph type="body" idx="1"/>
          </p:nvPr>
        </p:nvSpPr>
        <p:spPr>
          <a:xfrm>
            <a:off x="457200" y="1600200"/>
            <a:ext cx="8229600" cy="5105400"/>
          </a:xfrm>
        </p:spPr>
        <p:txBody>
          <a:bodyPr/>
          <a:lstStyle/>
          <a:p>
            <a:pPr eaLnBrk="1" hangingPunct="1">
              <a:spcBef>
                <a:spcPts val="0"/>
              </a:spcBef>
            </a:pPr>
            <a:r>
              <a:rPr lang="en-US" sz="2800" dirty="0" smtClean="0"/>
              <a:t>Refers to the level of </a:t>
            </a:r>
            <a:r>
              <a:rPr lang="en-US" sz="2800" u="sng" dirty="0" smtClean="0"/>
              <a:t>competence</a:t>
            </a:r>
            <a:r>
              <a:rPr lang="en-US" sz="2800" dirty="0" smtClean="0"/>
              <a:t> expected</a:t>
            </a:r>
            <a:endParaRPr lang="en-US" sz="2400" dirty="0" smtClean="0"/>
          </a:p>
          <a:p>
            <a:pPr eaLnBrk="1" hangingPunct="1">
              <a:spcBef>
                <a:spcPts val="0"/>
              </a:spcBef>
            </a:pPr>
            <a:r>
              <a:rPr lang="en-US" sz="2800" dirty="0" smtClean="0"/>
              <a:t>Common standard: “</a:t>
            </a:r>
            <a:r>
              <a:rPr lang="en-US" sz="2800" u="sng" dirty="0" smtClean="0"/>
              <a:t>ordinary</a:t>
            </a:r>
            <a:r>
              <a:rPr lang="en-US" sz="2800" dirty="0" smtClean="0"/>
              <a:t> </a:t>
            </a:r>
            <a:r>
              <a:rPr lang="en-US" sz="2800" u="sng" dirty="0" smtClean="0"/>
              <a:t>prudent</a:t>
            </a:r>
            <a:r>
              <a:rPr lang="en-US" sz="2800" dirty="0" smtClean="0"/>
              <a:t> </a:t>
            </a:r>
            <a:r>
              <a:rPr lang="en-US" sz="2800" u="sng" dirty="0" smtClean="0"/>
              <a:t>person</a:t>
            </a:r>
            <a:r>
              <a:rPr lang="en-US" sz="2800" dirty="0" smtClean="0"/>
              <a:t>”</a:t>
            </a:r>
          </a:p>
          <a:p>
            <a:pPr eaLnBrk="1" hangingPunct="1">
              <a:spcBef>
                <a:spcPts val="0"/>
              </a:spcBef>
            </a:pPr>
            <a:r>
              <a:rPr lang="en-US" sz="2800" dirty="0" smtClean="0"/>
              <a:t>Duty to </a:t>
            </a:r>
            <a:r>
              <a:rPr lang="en-US" sz="2800" u="sng" dirty="0" smtClean="0"/>
              <a:t>attend</a:t>
            </a:r>
            <a:r>
              <a:rPr lang="en-US" sz="2800" dirty="0" smtClean="0"/>
              <a:t> </a:t>
            </a:r>
            <a:r>
              <a:rPr lang="en-US" sz="2800" u="sng" dirty="0" smtClean="0"/>
              <a:t>meetings</a:t>
            </a:r>
            <a:r>
              <a:rPr lang="en-US" sz="2800" dirty="0" smtClean="0"/>
              <a:t> regularly</a:t>
            </a:r>
          </a:p>
          <a:p>
            <a:pPr eaLnBrk="1" hangingPunct="1">
              <a:spcBef>
                <a:spcPts val="0"/>
              </a:spcBef>
            </a:pPr>
            <a:r>
              <a:rPr lang="en-US" sz="2800" dirty="0" smtClean="0"/>
              <a:t>Duty to show </a:t>
            </a:r>
            <a:r>
              <a:rPr lang="en-US" sz="2800" u="sng" dirty="0" smtClean="0"/>
              <a:t>independent</a:t>
            </a:r>
            <a:r>
              <a:rPr lang="en-US" sz="2800" dirty="0" smtClean="0"/>
              <a:t> </a:t>
            </a:r>
            <a:r>
              <a:rPr lang="en-US" sz="2800" u="sng" dirty="0" smtClean="0"/>
              <a:t>judgment</a:t>
            </a:r>
            <a:r>
              <a:rPr lang="en-US" sz="2800" dirty="0" smtClean="0"/>
              <a:t> in voting</a:t>
            </a:r>
          </a:p>
          <a:p>
            <a:pPr eaLnBrk="1" hangingPunct="1">
              <a:spcBef>
                <a:spcPts val="0"/>
              </a:spcBef>
            </a:pPr>
            <a:r>
              <a:rPr lang="en-US" sz="2800" dirty="0" smtClean="0"/>
              <a:t>Duty to be i</a:t>
            </a:r>
            <a:r>
              <a:rPr lang="en-US" sz="2800" u="sng" dirty="0" smtClean="0"/>
              <a:t>nformed</a:t>
            </a:r>
            <a:endParaRPr lang="en-US" sz="2800" dirty="0" smtClean="0"/>
          </a:p>
          <a:p>
            <a:pPr eaLnBrk="1" hangingPunct="1">
              <a:spcBef>
                <a:spcPts val="0"/>
              </a:spcBef>
            </a:pPr>
            <a:r>
              <a:rPr lang="en-US" sz="2800" dirty="0" smtClean="0"/>
              <a:t>Duty to rely on/delegate to </a:t>
            </a:r>
            <a:r>
              <a:rPr lang="en-US" sz="2800" u="sng" dirty="0" smtClean="0"/>
              <a:t>trusted</a:t>
            </a:r>
            <a:r>
              <a:rPr lang="en-US" sz="2800" dirty="0" smtClean="0"/>
              <a:t> </a:t>
            </a:r>
            <a:r>
              <a:rPr lang="en-US" sz="2800" u="sng" dirty="0" smtClean="0"/>
              <a:t>sources</a:t>
            </a:r>
            <a:endParaRPr lang="en-US" sz="2800" dirty="0" smtClean="0"/>
          </a:p>
          <a:p>
            <a:pPr eaLnBrk="1" hangingPunct="1"/>
            <a:r>
              <a:rPr lang="en-US" sz="2800" dirty="0" smtClean="0"/>
              <a:t>Duty of </a:t>
            </a:r>
            <a:r>
              <a:rPr lang="en-US" sz="2800" u="sng" dirty="0" smtClean="0"/>
              <a:t>diligence</a:t>
            </a:r>
            <a:r>
              <a:rPr lang="en-US" sz="2800" dirty="0" smtClean="0"/>
              <a:t> </a:t>
            </a:r>
            <a:r>
              <a:rPr lang="en-US" sz="2400" dirty="0" smtClean="0"/>
              <a:t>(perfect judgment not required)</a:t>
            </a:r>
            <a:endParaRPr lang="en-US" sz="2800" dirty="0" smtClean="0"/>
          </a:p>
          <a:p>
            <a:pPr eaLnBrk="1" hangingPunct="1"/>
            <a:r>
              <a:rPr lang="en-US" sz="2800" dirty="0" smtClean="0"/>
              <a:t>Duty of </a:t>
            </a:r>
            <a:r>
              <a:rPr lang="en-US" sz="2800" u="sng" dirty="0" smtClean="0"/>
              <a:t>risk</a:t>
            </a:r>
            <a:r>
              <a:rPr lang="en-US" sz="2800" dirty="0" smtClean="0"/>
              <a:t> </a:t>
            </a:r>
            <a:r>
              <a:rPr lang="en-US" sz="2800" u="sng" dirty="0" smtClean="0"/>
              <a:t>management </a:t>
            </a:r>
            <a:r>
              <a:rPr lang="en-US" sz="2800" dirty="0" smtClean="0"/>
              <a:t>…</a:t>
            </a:r>
            <a:endParaRPr lang="en-US" sz="2800" u="sng" dirty="0" smtClean="0"/>
          </a:p>
          <a:p>
            <a:pPr eaLnBrk="1" hangingPunct="1"/>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55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5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610B8690-EA26-4489-BB98-F8B55C05A6A5}" type="slidenum">
              <a:rPr lang="en-US" smtClean="0"/>
              <a:pPr/>
              <a:t>33</a:t>
            </a:fld>
            <a:endParaRPr lang="en-US" smtClean="0"/>
          </a:p>
        </p:txBody>
      </p:sp>
      <p:sp>
        <p:nvSpPr>
          <p:cNvPr id="44035" name="Rectangle 2"/>
          <p:cNvSpPr>
            <a:spLocks noGrp="1" noChangeArrowheads="1"/>
          </p:cNvSpPr>
          <p:nvPr>
            <p:ph type="title"/>
          </p:nvPr>
        </p:nvSpPr>
        <p:spPr/>
        <p:txBody>
          <a:bodyPr/>
          <a:lstStyle/>
          <a:p>
            <a:pPr algn="l" eaLnBrk="1" hangingPunct="1"/>
            <a:r>
              <a:rPr lang="en-US" dirty="0" smtClean="0"/>
              <a:t>The duty of loyalty</a:t>
            </a:r>
          </a:p>
        </p:txBody>
      </p:sp>
      <p:sp>
        <p:nvSpPr>
          <p:cNvPr id="71683" name="Rectangle 3"/>
          <p:cNvSpPr>
            <a:spLocks noGrp="1" noChangeArrowheads="1"/>
          </p:cNvSpPr>
          <p:nvPr>
            <p:ph type="body" idx="1"/>
          </p:nvPr>
        </p:nvSpPr>
        <p:spPr/>
        <p:txBody>
          <a:bodyPr/>
          <a:lstStyle/>
          <a:p>
            <a:pPr eaLnBrk="1" hangingPunct="1">
              <a:spcBef>
                <a:spcPts val="0"/>
              </a:spcBef>
            </a:pPr>
            <a:r>
              <a:rPr lang="en-US" sz="2800" dirty="0" smtClean="0"/>
              <a:t>Corporate position not for </a:t>
            </a:r>
            <a:r>
              <a:rPr lang="en-US" sz="2800" u="sng" dirty="0" smtClean="0"/>
              <a:t>personal</a:t>
            </a:r>
            <a:r>
              <a:rPr lang="en-US" sz="2800" dirty="0" smtClean="0"/>
              <a:t> advantage</a:t>
            </a:r>
          </a:p>
          <a:p>
            <a:pPr eaLnBrk="1" hangingPunct="1">
              <a:spcBef>
                <a:spcPts val="0"/>
              </a:spcBef>
            </a:pPr>
            <a:r>
              <a:rPr lang="en-US" sz="2800" dirty="0" smtClean="0"/>
              <a:t>Standard of </a:t>
            </a:r>
            <a:r>
              <a:rPr lang="en-US" sz="2800" u="sng" dirty="0" smtClean="0"/>
              <a:t>faithfulness</a:t>
            </a:r>
            <a:r>
              <a:rPr lang="en-US" sz="2800" dirty="0" smtClean="0"/>
              <a:t> to the organization</a:t>
            </a:r>
          </a:p>
          <a:p>
            <a:pPr eaLnBrk="1" hangingPunct="1">
              <a:spcBef>
                <a:spcPts val="0"/>
              </a:spcBef>
            </a:pPr>
            <a:r>
              <a:rPr lang="en-US" sz="2800" u="sng" dirty="0" smtClean="0"/>
              <a:t>Undivided</a:t>
            </a:r>
            <a:r>
              <a:rPr lang="en-US" sz="2800" dirty="0" smtClean="0"/>
              <a:t> </a:t>
            </a:r>
            <a:r>
              <a:rPr lang="en-US" sz="2800" u="sng" dirty="0" smtClean="0"/>
              <a:t>allegiance</a:t>
            </a:r>
            <a:r>
              <a:rPr lang="en-US" sz="2800" dirty="0" smtClean="0"/>
              <a:t> when making decisions</a:t>
            </a:r>
          </a:p>
          <a:p>
            <a:pPr eaLnBrk="1" hangingPunct="1">
              <a:spcBef>
                <a:spcPts val="0"/>
              </a:spcBef>
            </a:pPr>
            <a:r>
              <a:rPr lang="en-US" sz="2800" dirty="0" smtClean="0"/>
              <a:t>Duty of loyalty breached when members use </a:t>
            </a:r>
            <a:r>
              <a:rPr lang="en-US" sz="2800" u="sng" dirty="0" smtClean="0"/>
              <a:t>organizational</a:t>
            </a:r>
            <a:r>
              <a:rPr lang="en-US" sz="2800" dirty="0" smtClean="0"/>
              <a:t> </a:t>
            </a:r>
            <a:r>
              <a:rPr lang="en-US" sz="2800" u="sng" dirty="0" smtClean="0"/>
              <a:t>property</a:t>
            </a:r>
            <a:r>
              <a:rPr lang="en-US" sz="2800" dirty="0" smtClean="0"/>
              <a:t> for personal purposes</a:t>
            </a:r>
          </a:p>
          <a:p>
            <a:pPr eaLnBrk="1" hangingPunct="1">
              <a:spcBef>
                <a:spcPts val="0"/>
              </a:spcBef>
            </a:pPr>
            <a:r>
              <a:rPr lang="en-US" sz="2800" dirty="0" smtClean="0"/>
              <a:t>Maintaining </a:t>
            </a:r>
            <a:r>
              <a:rPr lang="en-US" sz="2800" u="sng" dirty="0" smtClean="0"/>
              <a:t>confidentiality</a:t>
            </a:r>
            <a:r>
              <a:rPr lang="en-US" sz="2800" dirty="0" smtClean="0"/>
              <a:t> of privileged info</a:t>
            </a:r>
          </a:p>
          <a:p>
            <a:pPr eaLnBrk="1" hangingPunct="1">
              <a:spcBef>
                <a:spcPts val="0"/>
              </a:spcBef>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p>
            <a:fld id="{E95B24D1-6881-4CBE-8884-B4AC0AF5C684}" type="slidenum">
              <a:rPr lang="en-US" smtClean="0"/>
              <a:pPr/>
              <a:t>34</a:t>
            </a:fld>
            <a:endParaRPr lang="en-US" smtClean="0"/>
          </a:p>
        </p:txBody>
      </p:sp>
      <p:sp>
        <p:nvSpPr>
          <p:cNvPr id="46083" name="Rectangle 2"/>
          <p:cNvSpPr>
            <a:spLocks noGrp="1" noChangeArrowheads="1"/>
          </p:cNvSpPr>
          <p:nvPr>
            <p:ph type="title"/>
          </p:nvPr>
        </p:nvSpPr>
        <p:spPr/>
        <p:txBody>
          <a:bodyPr/>
          <a:lstStyle/>
          <a:p>
            <a:pPr algn="l" eaLnBrk="1" hangingPunct="1"/>
            <a:r>
              <a:rPr lang="en-US" dirty="0" smtClean="0"/>
              <a:t>The duty of obedience</a:t>
            </a:r>
          </a:p>
        </p:txBody>
      </p:sp>
      <p:sp>
        <p:nvSpPr>
          <p:cNvPr id="75779" name="Rectangle 3"/>
          <p:cNvSpPr>
            <a:spLocks noGrp="1" noChangeArrowheads="1"/>
          </p:cNvSpPr>
          <p:nvPr>
            <p:ph type="body" idx="1"/>
          </p:nvPr>
        </p:nvSpPr>
        <p:spPr/>
        <p:txBody>
          <a:bodyPr/>
          <a:lstStyle/>
          <a:p>
            <a:pPr eaLnBrk="1" hangingPunct="1">
              <a:spcBef>
                <a:spcPts val="0"/>
              </a:spcBef>
            </a:pPr>
            <a:r>
              <a:rPr lang="en-US" sz="2800" dirty="0" smtClean="0"/>
              <a:t>Making sure the organization remains </a:t>
            </a:r>
            <a:r>
              <a:rPr lang="en-US" sz="2800" u="sng" dirty="0" smtClean="0"/>
              <a:t>obedient</a:t>
            </a:r>
            <a:r>
              <a:rPr lang="en-US" sz="2800" dirty="0" smtClean="0"/>
              <a:t> </a:t>
            </a:r>
            <a:r>
              <a:rPr lang="en-US" sz="2800" u="sng" dirty="0" smtClean="0"/>
              <a:t>to</a:t>
            </a:r>
            <a:r>
              <a:rPr lang="en-US" sz="2800" dirty="0" smtClean="0"/>
              <a:t> </a:t>
            </a:r>
            <a:r>
              <a:rPr lang="en-US" sz="2800" u="sng" dirty="0" smtClean="0"/>
              <a:t>its</a:t>
            </a:r>
            <a:r>
              <a:rPr lang="en-US" sz="2800" dirty="0" smtClean="0"/>
              <a:t> </a:t>
            </a:r>
            <a:r>
              <a:rPr lang="en-US" sz="2800" u="sng" dirty="0" smtClean="0"/>
              <a:t>purpose</a:t>
            </a:r>
            <a:r>
              <a:rPr lang="en-US" sz="2800" dirty="0" smtClean="0"/>
              <a:t> </a:t>
            </a:r>
            <a:r>
              <a:rPr lang="en-US" sz="2800" u="sng" dirty="0" smtClean="0"/>
              <a:t>and</a:t>
            </a:r>
            <a:r>
              <a:rPr lang="en-US" sz="2800" dirty="0" smtClean="0"/>
              <a:t> </a:t>
            </a:r>
            <a:r>
              <a:rPr lang="en-US" sz="2800" u="sng" dirty="0" smtClean="0"/>
              <a:t>role</a:t>
            </a:r>
            <a:r>
              <a:rPr lang="en-US" sz="2800" dirty="0" smtClean="0"/>
              <a:t> </a:t>
            </a:r>
            <a:r>
              <a:rPr lang="en-US" sz="2400" dirty="0" smtClean="0"/>
              <a:t>(i.e. faithful to SDA mission, beliefs, culture, policies and practices)</a:t>
            </a:r>
            <a:endParaRPr lang="en-US" sz="2800" dirty="0" smtClean="0"/>
          </a:p>
          <a:p>
            <a:pPr eaLnBrk="1" hangingPunct="1">
              <a:spcBef>
                <a:spcPts val="0"/>
              </a:spcBef>
            </a:pPr>
            <a:r>
              <a:rPr lang="en-US" sz="2800" dirty="0" smtClean="0"/>
              <a:t>Duty of </a:t>
            </a:r>
            <a:r>
              <a:rPr lang="en-US" sz="2800" u="sng" dirty="0" smtClean="0"/>
              <a:t>compliance</a:t>
            </a:r>
            <a:r>
              <a:rPr lang="en-US" sz="2800" dirty="0" smtClean="0"/>
              <a:t> with laws</a:t>
            </a:r>
          </a:p>
          <a:p>
            <a:pPr eaLnBrk="1" hangingPunct="1">
              <a:spcBef>
                <a:spcPts val="0"/>
              </a:spcBef>
            </a:pPr>
            <a:r>
              <a:rPr lang="en-US" sz="2800" dirty="0" smtClean="0"/>
              <a:t>Fulfilling </a:t>
            </a:r>
            <a:r>
              <a:rPr lang="en-US" sz="2800" u="sng" dirty="0" smtClean="0"/>
              <a:t>commitments</a:t>
            </a:r>
            <a:r>
              <a:rPr lang="en-US" sz="2800" dirty="0" smtClean="0"/>
              <a:t>, including </a:t>
            </a:r>
            <a:r>
              <a:rPr lang="en-US" sz="2800" u="sng" dirty="0" smtClean="0"/>
              <a:t>previous</a:t>
            </a:r>
            <a:r>
              <a:rPr lang="en-US" sz="2800" dirty="0" smtClean="0"/>
              <a:t> ones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p>
            <a:fld id="{9AB4B71F-7228-46C7-94EB-47EB78E10413}" type="slidenum">
              <a:rPr lang="en-US" smtClean="0"/>
              <a:pPr/>
              <a:t>35</a:t>
            </a:fld>
            <a:endParaRPr lang="en-US" smtClean="0"/>
          </a:p>
        </p:txBody>
      </p:sp>
      <p:sp>
        <p:nvSpPr>
          <p:cNvPr id="47107" name="Rectangle 2"/>
          <p:cNvSpPr>
            <a:spLocks noGrp="1" noChangeArrowheads="1"/>
          </p:cNvSpPr>
          <p:nvPr>
            <p:ph type="title"/>
          </p:nvPr>
        </p:nvSpPr>
        <p:spPr/>
        <p:txBody>
          <a:bodyPr/>
          <a:lstStyle/>
          <a:p>
            <a:pPr algn="l" eaLnBrk="1" hangingPunct="1"/>
            <a:r>
              <a:rPr lang="en-US" dirty="0" smtClean="0"/>
              <a:t>Board member orientation:</a:t>
            </a:r>
          </a:p>
        </p:txBody>
      </p:sp>
      <p:sp>
        <p:nvSpPr>
          <p:cNvPr id="47108" name="Rectangle 3"/>
          <p:cNvSpPr>
            <a:spLocks noGrp="1" noChangeArrowheads="1"/>
          </p:cNvSpPr>
          <p:nvPr>
            <p:ph type="body" idx="1"/>
          </p:nvPr>
        </p:nvSpPr>
        <p:spPr/>
        <p:txBody>
          <a:bodyPr/>
          <a:lstStyle/>
          <a:p>
            <a:pPr eaLnBrk="1" hangingPunct="1">
              <a:spcBef>
                <a:spcPts val="0"/>
              </a:spcBef>
            </a:pPr>
            <a:r>
              <a:rPr lang="en-US" sz="2800" dirty="0" smtClean="0"/>
              <a:t>Director’s handbook</a:t>
            </a:r>
          </a:p>
          <a:p>
            <a:pPr eaLnBrk="1" hangingPunct="1">
              <a:spcBef>
                <a:spcPts val="0"/>
              </a:spcBef>
            </a:pPr>
            <a:r>
              <a:rPr lang="en-US" sz="2800" dirty="0" smtClean="0"/>
              <a:t>Legal documents</a:t>
            </a:r>
          </a:p>
          <a:p>
            <a:pPr eaLnBrk="1" hangingPunct="1">
              <a:spcBef>
                <a:spcPts val="0"/>
              </a:spcBef>
            </a:pPr>
            <a:r>
              <a:rPr lang="en-US" sz="2800" dirty="0" smtClean="0"/>
              <a:t>Organizational chart</a:t>
            </a:r>
          </a:p>
          <a:p>
            <a:pPr eaLnBrk="1" hangingPunct="1">
              <a:spcBef>
                <a:spcPts val="0"/>
              </a:spcBef>
            </a:pPr>
            <a:r>
              <a:rPr lang="en-US" sz="2800" dirty="0" smtClean="0"/>
              <a:t>Meetings (time and frequency)</a:t>
            </a:r>
          </a:p>
          <a:p>
            <a:pPr eaLnBrk="1" hangingPunct="1">
              <a:spcBef>
                <a:spcPts val="0"/>
              </a:spcBef>
            </a:pPr>
            <a:r>
              <a:rPr lang="en-US" sz="2800" dirty="0" smtClean="0"/>
              <a:t>Committee structures, if any</a:t>
            </a:r>
          </a:p>
          <a:p>
            <a:pPr eaLnBrk="1" hangingPunct="1">
              <a:spcBef>
                <a:spcPts val="0"/>
              </a:spcBef>
            </a:pPr>
            <a:r>
              <a:rPr lang="en-US" sz="2800" dirty="0" smtClean="0"/>
              <a:t>Fiduciary responsibilities</a:t>
            </a:r>
          </a:p>
          <a:p>
            <a:pPr eaLnBrk="1" hangingPunct="1">
              <a:spcBef>
                <a:spcPts val="0"/>
              </a:spcBef>
            </a:pPr>
            <a:r>
              <a:rPr lang="en-US" sz="2800" dirty="0" smtClean="0"/>
              <a:t>Expectations of trustees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Conducting effective meetings:</a:t>
            </a:r>
            <a:endParaRPr lang="en-US" dirty="0"/>
          </a:p>
        </p:txBody>
      </p:sp>
      <p:sp>
        <p:nvSpPr>
          <p:cNvPr id="289794" name="Rectangle 2"/>
          <p:cNvSpPr>
            <a:spLocks noGrp="1" noChangeArrowheads="1"/>
          </p:cNvSpPr>
          <p:nvPr>
            <p:ph idx="1"/>
          </p:nvPr>
        </p:nvSpPr>
        <p:spPr/>
        <p:txBody>
          <a:bodyPr/>
          <a:lstStyle/>
          <a:p>
            <a:pPr eaLnBrk="1" hangingPunct="1">
              <a:lnSpc>
                <a:spcPct val="90000"/>
              </a:lnSpc>
              <a:spcBef>
                <a:spcPts val="0"/>
              </a:spcBef>
            </a:pPr>
            <a:r>
              <a:rPr lang="en-US" sz="2800" dirty="0" smtClean="0"/>
              <a:t>Conduct meetings on a regular basis.</a:t>
            </a:r>
          </a:p>
          <a:p>
            <a:pPr eaLnBrk="1" hangingPunct="1">
              <a:lnSpc>
                <a:spcPct val="90000"/>
              </a:lnSpc>
              <a:spcBef>
                <a:spcPts val="0"/>
              </a:spcBef>
            </a:pPr>
            <a:r>
              <a:rPr lang="en-US" sz="2800" dirty="0" smtClean="0"/>
              <a:t>Supply agenda information and reports in advance.</a:t>
            </a:r>
          </a:p>
          <a:p>
            <a:pPr eaLnBrk="1" hangingPunct="1">
              <a:lnSpc>
                <a:spcPct val="90000"/>
              </a:lnSpc>
              <a:spcBef>
                <a:spcPts val="0"/>
              </a:spcBef>
            </a:pPr>
            <a:r>
              <a:rPr lang="en-US" sz="2800" dirty="0" smtClean="0"/>
              <a:t>Help senior management determine “what matters most” (avoid syndrome of “everything matters most”).</a:t>
            </a:r>
          </a:p>
          <a:p>
            <a:pPr eaLnBrk="1" hangingPunct="1">
              <a:lnSpc>
                <a:spcPct val="90000"/>
              </a:lnSpc>
              <a:spcBef>
                <a:spcPts val="0"/>
              </a:spcBef>
            </a:pPr>
            <a:r>
              <a:rPr lang="en-US" sz="2800" dirty="0" smtClean="0"/>
              <a:t>Careful attention to agenda sequencing.</a:t>
            </a:r>
          </a:p>
          <a:p>
            <a:pPr eaLnBrk="1" hangingPunct="1">
              <a:lnSpc>
                <a:spcPct val="90000"/>
              </a:lnSpc>
              <a:spcBef>
                <a:spcPts val="0"/>
              </a:spcBef>
            </a:pPr>
            <a:r>
              <a:rPr lang="en-US" sz="2800" dirty="0" smtClean="0"/>
              <a:t>Create opportunity for CEO to think out loud.</a:t>
            </a:r>
          </a:p>
        </p:txBody>
      </p:sp>
      <p:sp>
        <p:nvSpPr>
          <p:cNvPr id="49154" name="Slide Number Placeholder 5"/>
          <p:cNvSpPr>
            <a:spLocks noGrp="1"/>
          </p:cNvSpPr>
          <p:nvPr>
            <p:ph type="sldNum" sz="quarter" idx="12"/>
          </p:nvPr>
        </p:nvSpPr>
        <p:spPr>
          <a:noFill/>
        </p:spPr>
        <p:txBody>
          <a:bodyPr/>
          <a:lstStyle/>
          <a:p>
            <a:fld id="{726A62F9-F5AB-4640-91B9-1669479253E7}" type="slidenum">
              <a:rPr lang="en-US" smtClean="0"/>
              <a:pPr/>
              <a:t>36</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7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979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979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97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97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Conducting effective meetings:</a:t>
            </a:r>
            <a:endParaRPr lang="en-US" dirty="0"/>
          </a:p>
        </p:txBody>
      </p:sp>
      <p:sp>
        <p:nvSpPr>
          <p:cNvPr id="291842" name="Rectangle 2"/>
          <p:cNvSpPr>
            <a:spLocks noGrp="1" noChangeArrowheads="1"/>
          </p:cNvSpPr>
          <p:nvPr>
            <p:ph idx="1"/>
          </p:nvPr>
        </p:nvSpPr>
        <p:spPr/>
        <p:txBody>
          <a:bodyPr/>
          <a:lstStyle/>
          <a:p>
            <a:pPr eaLnBrk="1" hangingPunct="1">
              <a:spcBef>
                <a:spcPts val="0"/>
              </a:spcBef>
            </a:pPr>
            <a:r>
              <a:rPr lang="en-US" sz="2800" dirty="0" smtClean="0"/>
              <a:t>Encourage experimentation.</a:t>
            </a:r>
          </a:p>
          <a:p>
            <a:pPr eaLnBrk="1" hangingPunct="1">
              <a:spcBef>
                <a:spcPts val="0"/>
              </a:spcBef>
            </a:pPr>
            <a:r>
              <a:rPr lang="en-US" sz="2800" dirty="0" smtClean="0"/>
              <a:t>Monitor progress and performance (define the dimensions of success).</a:t>
            </a:r>
          </a:p>
          <a:p>
            <a:pPr eaLnBrk="1" hangingPunct="1">
              <a:spcBef>
                <a:spcPts val="0"/>
              </a:spcBef>
            </a:pPr>
            <a:r>
              <a:rPr lang="en-US" sz="2800" dirty="0" smtClean="0"/>
              <a:t>Model desired behaviors.</a:t>
            </a:r>
          </a:p>
          <a:p>
            <a:pPr eaLnBrk="1" hangingPunct="1">
              <a:spcBef>
                <a:spcPts val="0"/>
              </a:spcBef>
            </a:pPr>
            <a:r>
              <a:rPr lang="en-US" sz="2800" dirty="0" smtClean="0"/>
              <a:t>Establish basic rules of conduct.</a:t>
            </a:r>
          </a:p>
          <a:p>
            <a:pPr eaLnBrk="1" hangingPunct="1">
              <a:spcBef>
                <a:spcPts val="0"/>
              </a:spcBef>
            </a:pPr>
            <a:r>
              <a:rPr lang="en-US" sz="2800" dirty="0" smtClean="0"/>
              <a:t>Draft recommendations in advance.</a:t>
            </a:r>
          </a:p>
          <a:p>
            <a:pPr eaLnBrk="1" hangingPunct="1">
              <a:spcBef>
                <a:spcPts val="0"/>
              </a:spcBef>
            </a:pPr>
            <a:r>
              <a:rPr lang="en-US" sz="2800" dirty="0" smtClean="0"/>
              <a:t>Conduct orientation for new board members.</a:t>
            </a:r>
          </a:p>
          <a:p>
            <a:pPr eaLnBrk="1" hangingPunct="1">
              <a:spcBef>
                <a:spcPts val="0"/>
              </a:spcBef>
            </a:pPr>
            <a:r>
              <a:rPr lang="en-US" sz="2800" dirty="0" smtClean="0"/>
              <a:t>Involve all members.</a:t>
            </a:r>
          </a:p>
          <a:p>
            <a:pPr eaLnBrk="1" hangingPunct="1">
              <a:spcBef>
                <a:spcPts val="0"/>
              </a:spcBef>
            </a:pPr>
            <a:endParaRPr lang="en-US" sz="2800" dirty="0" smtClean="0"/>
          </a:p>
        </p:txBody>
      </p:sp>
      <p:sp>
        <p:nvSpPr>
          <p:cNvPr id="50178" name="Slide Number Placeholder 5"/>
          <p:cNvSpPr>
            <a:spLocks noGrp="1"/>
          </p:cNvSpPr>
          <p:nvPr>
            <p:ph type="sldNum" sz="quarter" idx="12"/>
          </p:nvPr>
        </p:nvSpPr>
        <p:spPr>
          <a:noFill/>
        </p:spPr>
        <p:txBody>
          <a:bodyPr/>
          <a:lstStyle/>
          <a:p>
            <a:fld id="{252CE6EC-B817-4FEA-92EE-B03CF53B1D4D}" type="slidenum">
              <a:rPr lang="en-US" smtClean="0"/>
              <a:pPr/>
              <a:t>37</a:t>
            </a:fld>
            <a:endParaRPr lang="en-US"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Conducting effective meetings:</a:t>
            </a:r>
            <a:endParaRPr lang="en-US" dirty="0"/>
          </a:p>
        </p:txBody>
      </p:sp>
      <p:sp>
        <p:nvSpPr>
          <p:cNvPr id="293890" name="Rectangle 2"/>
          <p:cNvSpPr>
            <a:spLocks noGrp="1" noChangeArrowheads="1"/>
          </p:cNvSpPr>
          <p:nvPr>
            <p:ph idx="1"/>
          </p:nvPr>
        </p:nvSpPr>
        <p:spPr/>
        <p:txBody>
          <a:bodyPr/>
          <a:lstStyle/>
          <a:p>
            <a:pPr eaLnBrk="1" hangingPunct="1">
              <a:spcBef>
                <a:spcPts val="0"/>
              </a:spcBef>
            </a:pPr>
            <a:r>
              <a:rPr lang="en-US" sz="2800" dirty="0" smtClean="0"/>
              <a:t>Affirm the appropriate role of the chair.</a:t>
            </a:r>
          </a:p>
          <a:p>
            <a:pPr eaLnBrk="1" hangingPunct="1">
              <a:spcBef>
                <a:spcPts val="0"/>
              </a:spcBef>
            </a:pPr>
            <a:r>
              <a:rPr lang="en-US" sz="2800" dirty="0" smtClean="0"/>
              <a:t>Think carefully about seating arrangements.</a:t>
            </a:r>
          </a:p>
          <a:p>
            <a:pPr eaLnBrk="1" hangingPunct="1">
              <a:spcBef>
                <a:spcPts val="0"/>
              </a:spcBef>
            </a:pPr>
            <a:r>
              <a:rPr lang="en-US" sz="2800" dirty="0" smtClean="0"/>
              <a:t>Focus on decision-making that is informed by the mission statement.</a:t>
            </a:r>
          </a:p>
          <a:p>
            <a:pPr eaLnBrk="1" hangingPunct="1">
              <a:spcBef>
                <a:spcPts val="0"/>
              </a:spcBef>
            </a:pPr>
            <a:r>
              <a:rPr lang="en-US" sz="2800" dirty="0" smtClean="0"/>
              <a:t>Timely publication of minutes.</a:t>
            </a:r>
          </a:p>
          <a:p>
            <a:pPr eaLnBrk="1" hangingPunct="1"/>
            <a:r>
              <a:rPr lang="en-US" sz="2800" dirty="0" smtClean="0"/>
              <a:t>Conduct board evaluation and retreats…</a:t>
            </a:r>
          </a:p>
          <a:p>
            <a:pPr eaLnBrk="1" hangingPunct="1"/>
            <a:r>
              <a:rPr lang="en-US" sz="2800" dirty="0" smtClean="0"/>
              <a:t>Encourage good social dynamics.</a:t>
            </a:r>
          </a:p>
          <a:p>
            <a:pPr eaLnBrk="1" hangingPunct="1"/>
            <a:r>
              <a:rPr lang="en-US" sz="2800" dirty="0" smtClean="0"/>
              <a:t>Regularly review the board’s code of ethics, including conflict of interest policies.</a:t>
            </a:r>
          </a:p>
          <a:p>
            <a:pPr eaLnBrk="1" hangingPunct="1">
              <a:spcBef>
                <a:spcPts val="0"/>
              </a:spcBef>
            </a:pPr>
            <a:endParaRPr lang="en-US" sz="2800" dirty="0" smtClean="0"/>
          </a:p>
        </p:txBody>
      </p:sp>
      <p:sp>
        <p:nvSpPr>
          <p:cNvPr id="51202" name="Slide Number Placeholder 5"/>
          <p:cNvSpPr>
            <a:spLocks noGrp="1"/>
          </p:cNvSpPr>
          <p:nvPr>
            <p:ph type="sldNum" sz="quarter" idx="12"/>
          </p:nvPr>
        </p:nvSpPr>
        <p:spPr>
          <a:noFill/>
        </p:spPr>
        <p:txBody>
          <a:bodyPr/>
          <a:lstStyle/>
          <a:p>
            <a:fld id="{4947DBBA-03B8-4189-914B-387B5DABDF74}" type="slidenum">
              <a:rPr lang="en-US" smtClean="0"/>
              <a:pPr/>
              <a:t>38</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9389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389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389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389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389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389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389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p>
            <a:fld id="{9964BF01-C306-4713-A768-05709CFD23B9}" type="slidenum">
              <a:rPr lang="en-US" smtClean="0"/>
              <a:pPr/>
              <a:t>39</a:t>
            </a:fld>
            <a:endParaRPr lang="en-US" smtClean="0"/>
          </a:p>
        </p:txBody>
      </p:sp>
      <p:sp>
        <p:nvSpPr>
          <p:cNvPr id="53251" name="Rectangle 2"/>
          <p:cNvSpPr>
            <a:spLocks noGrp="1" noChangeArrowheads="1"/>
          </p:cNvSpPr>
          <p:nvPr>
            <p:ph type="title"/>
          </p:nvPr>
        </p:nvSpPr>
        <p:spPr/>
        <p:txBody>
          <a:bodyPr/>
          <a:lstStyle/>
          <a:p>
            <a:pPr eaLnBrk="1" hangingPunct="1"/>
            <a:r>
              <a:rPr lang="en-US" smtClean="0"/>
              <a:t>The role of the chairperson</a:t>
            </a:r>
          </a:p>
        </p:txBody>
      </p:sp>
      <p:sp>
        <p:nvSpPr>
          <p:cNvPr id="53252"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algn="ctr" eaLnBrk="1" hangingPunct="1"/>
            <a:r>
              <a:rPr lang="en-US" smtClean="0"/>
              <a:t>Before the meeting begins.</a:t>
            </a:r>
          </a:p>
          <a:p>
            <a:pPr algn="ctr" eaLnBrk="1" hangingPunct="1"/>
            <a:r>
              <a:rPr lang="en-US" smtClean="0"/>
              <a:t>During the meeting.</a:t>
            </a:r>
          </a:p>
          <a:p>
            <a:pPr algn="ctr" eaLnBrk="1" hangingPunct="1"/>
            <a:r>
              <a:rPr lang="en-US" smtClean="0"/>
              <a:t>After the meeting.</a:t>
            </a:r>
          </a:p>
        </p:txBody>
      </p:sp>
      <p:pic>
        <p:nvPicPr>
          <p:cNvPr id="53253" name="Picture 4" descr="j0284035"/>
          <p:cNvPicPr>
            <a:picLocks noChangeAspect="1" noChangeArrowheads="1" noCrop="1"/>
          </p:cNvPicPr>
          <p:nvPr/>
        </p:nvPicPr>
        <p:blipFill>
          <a:blip r:embed="rId3" cstate="print"/>
          <a:srcRect/>
          <a:stretch>
            <a:fillRect/>
          </a:stretch>
        </p:blipFill>
        <p:spPr bwMode="auto">
          <a:xfrm>
            <a:off x="3581400" y="1295400"/>
            <a:ext cx="1568450" cy="15684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A44FAD8C-E5CB-4D7C-AA46-6BF6AB856D82}" type="slidenum">
              <a:rPr lang="en-US" smtClean="0"/>
              <a:pPr/>
              <a:t>4</a:t>
            </a:fld>
            <a:endParaRPr lang="en-US" smtClean="0"/>
          </a:p>
        </p:txBody>
      </p:sp>
      <p:sp>
        <p:nvSpPr>
          <p:cNvPr id="6147" name="Rectangle 2"/>
          <p:cNvSpPr>
            <a:spLocks noGrp="1" noChangeArrowheads="1"/>
          </p:cNvSpPr>
          <p:nvPr>
            <p:ph type="title"/>
          </p:nvPr>
        </p:nvSpPr>
        <p:spPr/>
        <p:txBody>
          <a:bodyPr/>
          <a:lstStyle/>
          <a:p>
            <a:pPr algn="l" eaLnBrk="1" hangingPunct="1"/>
            <a:r>
              <a:rPr lang="en-US" dirty="0" smtClean="0"/>
              <a:t>Our challenge:</a:t>
            </a:r>
          </a:p>
        </p:txBody>
      </p:sp>
      <p:sp>
        <p:nvSpPr>
          <p:cNvPr id="6148" name="Rectangle 3"/>
          <p:cNvSpPr>
            <a:spLocks noGrp="1" noChangeArrowheads="1"/>
          </p:cNvSpPr>
          <p:nvPr>
            <p:ph type="body" idx="1"/>
          </p:nvPr>
        </p:nvSpPr>
        <p:spPr/>
        <p:txBody>
          <a:bodyPr/>
          <a:lstStyle/>
          <a:p>
            <a:pPr algn="ctr" eaLnBrk="1" hangingPunct="1">
              <a:buFontTx/>
              <a:buNone/>
            </a:pPr>
            <a:r>
              <a:rPr lang="en-US" dirty="0" smtClean="0"/>
              <a:t>“…there is one thing all boards have in common, regardless of their legal position.</a:t>
            </a:r>
          </a:p>
          <a:p>
            <a:pPr algn="ctr" eaLnBrk="1" hangingPunct="1">
              <a:buFontTx/>
              <a:buNone/>
            </a:pPr>
            <a:r>
              <a:rPr lang="en-US" dirty="0" smtClean="0"/>
              <a:t>They</a:t>
            </a:r>
            <a:r>
              <a:rPr lang="en-US" dirty="0" smtClean="0">
                <a:solidFill>
                  <a:schemeClr val="accent1"/>
                </a:solidFill>
              </a:rPr>
              <a:t> </a:t>
            </a:r>
            <a:r>
              <a:rPr lang="en-US" dirty="0" smtClean="0"/>
              <a:t>do not function.”</a:t>
            </a:r>
          </a:p>
          <a:p>
            <a:pPr eaLnBrk="1" hangingPunct="1">
              <a:buFontTx/>
              <a:buNone/>
            </a:pPr>
            <a:r>
              <a:rPr lang="en-US" dirty="0" smtClean="0"/>
              <a:t>							</a:t>
            </a:r>
            <a:r>
              <a:rPr lang="en-US" sz="1800" dirty="0" smtClean="0"/>
              <a:t>Peter </a:t>
            </a:r>
            <a:r>
              <a:rPr lang="en-US" sz="1800" dirty="0" err="1" smtClean="0"/>
              <a:t>Drucker</a:t>
            </a:r>
            <a:endParaRPr lang="en-US" sz="18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p>
            <a:fld id="{E2368B06-ED62-43ED-99E9-BC32F0E29847}" type="slidenum">
              <a:rPr lang="en-US" smtClean="0"/>
              <a:pPr/>
              <a:t>40</a:t>
            </a:fld>
            <a:endParaRPr lang="en-US" smtClean="0"/>
          </a:p>
        </p:txBody>
      </p:sp>
      <p:sp>
        <p:nvSpPr>
          <p:cNvPr id="54275" name="Rectangle 2"/>
          <p:cNvSpPr>
            <a:spLocks noGrp="1" noChangeArrowheads="1"/>
          </p:cNvSpPr>
          <p:nvPr>
            <p:ph type="title"/>
          </p:nvPr>
        </p:nvSpPr>
        <p:spPr/>
        <p:txBody>
          <a:bodyPr/>
          <a:lstStyle/>
          <a:p>
            <a:pPr eaLnBrk="1" hangingPunct="1"/>
            <a:r>
              <a:rPr lang="en-US" b="1" smtClean="0"/>
              <a:t>Before the meeting begins:</a:t>
            </a:r>
          </a:p>
        </p:txBody>
      </p:sp>
      <p:sp>
        <p:nvSpPr>
          <p:cNvPr id="79875" name="Rectangle 3"/>
          <p:cNvSpPr>
            <a:spLocks noGrp="1" noChangeArrowheads="1"/>
          </p:cNvSpPr>
          <p:nvPr>
            <p:ph type="body" idx="1"/>
          </p:nvPr>
        </p:nvSpPr>
        <p:spPr/>
        <p:txBody>
          <a:bodyPr/>
          <a:lstStyle/>
          <a:p>
            <a:pPr eaLnBrk="1" hangingPunct="1">
              <a:spcBef>
                <a:spcPts val="0"/>
              </a:spcBef>
            </a:pPr>
            <a:r>
              <a:rPr lang="en-US" sz="2800" dirty="0" smtClean="0"/>
              <a:t>Orientation of new members</a:t>
            </a:r>
          </a:p>
          <a:p>
            <a:pPr eaLnBrk="1" hangingPunct="1">
              <a:spcBef>
                <a:spcPts val="0"/>
              </a:spcBef>
            </a:pPr>
            <a:r>
              <a:rPr lang="en-US" sz="2800" dirty="0" smtClean="0"/>
              <a:t>Appropriate notice of meeting</a:t>
            </a:r>
          </a:p>
          <a:p>
            <a:pPr eaLnBrk="1" hangingPunct="1">
              <a:spcBef>
                <a:spcPts val="0"/>
              </a:spcBef>
            </a:pPr>
            <a:r>
              <a:rPr lang="en-US" sz="2800" dirty="0" smtClean="0"/>
              <a:t>Conduct meetings on a regular basis</a:t>
            </a:r>
          </a:p>
          <a:p>
            <a:pPr eaLnBrk="1" hangingPunct="1">
              <a:spcBef>
                <a:spcPts val="0"/>
              </a:spcBef>
            </a:pPr>
            <a:r>
              <a:rPr lang="en-US" sz="2800" dirty="0" smtClean="0"/>
              <a:t>Supply agenda info and reports in advance</a:t>
            </a:r>
          </a:p>
          <a:p>
            <a:pPr eaLnBrk="1" hangingPunct="1">
              <a:spcBef>
                <a:spcPts val="0"/>
              </a:spcBef>
            </a:pPr>
            <a:r>
              <a:rPr lang="en-US" sz="2800" dirty="0" smtClean="0"/>
              <a:t>Awareness of agenda items</a:t>
            </a:r>
          </a:p>
          <a:p>
            <a:pPr eaLnBrk="1" hangingPunct="1">
              <a:lnSpc>
                <a:spcPct val="90000"/>
              </a:lnSpc>
              <a:spcBef>
                <a:spcPts val="0"/>
              </a:spcBef>
            </a:pPr>
            <a:r>
              <a:rPr lang="en-US" sz="2800" dirty="0" smtClean="0"/>
              <a:t>Determine pace and sequence of agenda</a:t>
            </a:r>
          </a:p>
          <a:p>
            <a:pPr eaLnBrk="1" hangingPunct="1">
              <a:lnSpc>
                <a:spcPct val="90000"/>
              </a:lnSpc>
              <a:spcBef>
                <a:spcPts val="0"/>
              </a:spcBef>
            </a:pPr>
            <a:r>
              <a:rPr lang="en-US" sz="2800" dirty="0" smtClean="0"/>
              <a:t>Use a consent agenda for items that can be approved without further discussion</a:t>
            </a:r>
          </a:p>
          <a:p>
            <a:pPr eaLnBrk="1" hangingPunct="1">
              <a:spcBef>
                <a:spcPts val="0"/>
              </a:spcBef>
            </a:pPr>
            <a:endParaRPr lang="en-US" sz="2800" dirty="0" smtClean="0"/>
          </a:p>
        </p:txBody>
      </p:sp>
      <p:pic>
        <p:nvPicPr>
          <p:cNvPr id="54277" name="Picture 4" descr="bd20211_"/>
          <p:cNvPicPr>
            <a:picLocks noChangeAspect="1" noChangeArrowheads="1"/>
          </p:cNvPicPr>
          <p:nvPr/>
        </p:nvPicPr>
        <p:blipFill>
          <a:blip r:embed="rId3" cstate="print"/>
          <a:srcRect/>
          <a:stretch>
            <a:fillRect/>
          </a:stretch>
        </p:blipFill>
        <p:spPr bwMode="auto">
          <a:xfrm>
            <a:off x="6858000" y="762000"/>
            <a:ext cx="1828800" cy="17303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p>
            <a:fld id="{569CEE21-7E72-4F55-B029-E5DDDDF8E112}" type="slidenum">
              <a:rPr lang="en-US" smtClean="0"/>
              <a:pPr/>
              <a:t>41</a:t>
            </a:fld>
            <a:endParaRPr lang="en-US" smtClean="0"/>
          </a:p>
        </p:txBody>
      </p:sp>
      <p:sp>
        <p:nvSpPr>
          <p:cNvPr id="57347" name="Rectangle 2"/>
          <p:cNvSpPr>
            <a:spLocks noGrp="1" noChangeArrowheads="1"/>
          </p:cNvSpPr>
          <p:nvPr>
            <p:ph type="title"/>
          </p:nvPr>
        </p:nvSpPr>
        <p:spPr/>
        <p:txBody>
          <a:bodyPr/>
          <a:lstStyle/>
          <a:p>
            <a:pPr eaLnBrk="1" hangingPunct="1"/>
            <a:r>
              <a:rPr lang="en-US" b="1" smtClean="0"/>
              <a:t>During the meeting:</a:t>
            </a:r>
          </a:p>
        </p:txBody>
      </p:sp>
      <p:sp>
        <p:nvSpPr>
          <p:cNvPr id="83971" name="Rectangle 3"/>
          <p:cNvSpPr>
            <a:spLocks noGrp="1" noChangeArrowheads="1"/>
          </p:cNvSpPr>
          <p:nvPr>
            <p:ph type="body" idx="1"/>
          </p:nvPr>
        </p:nvSpPr>
        <p:spPr/>
        <p:txBody>
          <a:bodyPr/>
          <a:lstStyle/>
          <a:p>
            <a:pPr eaLnBrk="1" hangingPunct="1">
              <a:spcBef>
                <a:spcPts val="0"/>
              </a:spcBef>
            </a:pPr>
            <a:r>
              <a:rPr lang="en-US" sz="2800" dirty="0" smtClean="0"/>
              <a:t>Call to order</a:t>
            </a:r>
          </a:p>
          <a:p>
            <a:pPr eaLnBrk="1" hangingPunct="1">
              <a:spcBef>
                <a:spcPts val="0"/>
              </a:spcBef>
            </a:pPr>
            <a:r>
              <a:rPr lang="en-US" sz="2800" dirty="0" smtClean="0"/>
              <a:t>Define the dimensions of success for the meeting</a:t>
            </a:r>
          </a:p>
          <a:p>
            <a:pPr eaLnBrk="1" hangingPunct="1">
              <a:spcBef>
                <a:spcPts val="0"/>
              </a:spcBef>
            </a:pPr>
            <a:r>
              <a:rPr lang="en-US" sz="2800" dirty="0" smtClean="0"/>
              <a:t>Establish basic rules of conduct (use of cell phones, private conversations)</a:t>
            </a:r>
          </a:p>
          <a:p>
            <a:pPr eaLnBrk="1" hangingPunct="1">
              <a:spcBef>
                <a:spcPts val="0"/>
              </a:spcBef>
            </a:pPr>
            <a:r>
              <a:rPr lang="en-US" sz="2800" dirty="0" smtClean="0"/>
              <a:t>Executive/privileged sessions</a:t>
            </a:r>
          </a:p>
          <a:p>
            <a:pPr eaLnBrk="1" hangingPunct="1">
              <a:spcBef>
                <a:spcPts val="0"/>
              </a:spcBef>
            </a:pPr>
            <a:r>
              <a:rPr lang="en-US" sz="2800" dirty="0" smtClean="0"/>
              <a:t>Keep group focus on agenda</a:t>
            </a:r>
          </a:p>
          <a:p>
            <a:pPr eaLnBrk="1" hangingPunct="1">
              <a:spcBef>
                <a:spcPts val="0"/>
              </a:spcBef>
            </a:pPr>
            <a:r>
              <a:rPr lang="en-US" sz="2800" dirty="0" smtClean="0"/>
              <a:t>Draft recommendations in advance</a:t>
            </a:r>
          </a:p>
          <a:p>
            <a:pPr eaLnBrk="1" hangingPunct="1"/>
            <a:endParaRPr lang="en-US" dirty="0" smtClean="0"/>
          </a:p>
        </p:txBody>
      </p:sp>
      <p:pic>
        <p:nvPicPr>
          <p:cNvPr id="57349" name="Picture 4" descr="j0296834"/>
          <p:cNvPicPr>
            <a:picLocks noChangeAspect="1" noChangeArrowheads="1" noCrop="1"/>
          </p:cNvPicPr>
          <p:nvPr/>
        </p:nvPicPr>
        <p:blipFill>
          <a:blip r:embed="rId3" cstate="print"/>
          <a:srcRect/>
          <a:stretch>
            <a:fillRect/>
          </a:stretch>
        </p:blipFill>
        <p:spPr bwMode="auto">
          <a:xfrm>
            <a:off x="5715000" y="228600"/>
            <a:ext cx="2438400" cy="21097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p:spPr>
        <p:txBody>
          <a:bodyPr/>
          <a:lstStyle/>
          <a:p>
            <a:fld id="{07EC3BEA-F6AD-46CD-8B3B-F469C93A49F4}" type="slidenum">
              <a:rPr lang="en-US" smtClean="0"/>
              <a:pPr/>
              <a:t>42</a:t>
            </a:fld>
            <a:endParaRPr lang="en-US" smtClean="0"/>
          </a:p>
        </p:txBody>
      </p:sp>
      <p:sp>
        <p:nvSpPr>
          <p:cNvPr id="58371" name="Rectangle 2"/>
          <p:cNvSpPr>
            <a:spLocks noGrp="1" noChangeArrowheads="1"/>
          </p:cNvSpPr>
          <p:nvPr>
            <p:ph type="title"/>
          </p:nvPr>
        </p:nvSpPr>
        <p:spPr/>
        <p:txBody>
          <a:bodyPr/>
          <a:lstStyle/>
          <a:p>
            <a:pPr algn="l" eaLnBrk="1" hangingPunct="1"/>
            <a:r>
              <a:rPr lang="en-US" b="1" dirty="0" smtClean="0"/>
              <a:t>During the meeting</a:t>
            </a:r>
            <a:r>
              <a:rPr lang="en-US" dirty="0" smtClean="0"/>
              <a:t> (</a:t>
            </a:r>
            <a:r>
              <a:rPr lang="en-US" sz="2000" dirty="0" smtClean="0"/>
              <a:t>cont’d</a:t>
            </a:r>
            <a:r>
              <a:rPr lang="en-US" dirty="0" smtClean="0"/>
              <a:t>):</a:t>
            </a:r>
          </a:p>
        </p:txBody>
      </p:sp>
      <p:sp>
        <p:nvSpPr>
          <p:cNvPr id="86019" name="Rectangle 3"/>
          <p:cNvSpPr>
            <a:spLocks noGrp="1" noChangeArrowheads="1"/>
          </p:cNvSpPr>
          <p:nvPr>
            <p:ph type="body" idx="1"/>
          </p:nvPr>
        </p:nvSpPr>
        <p:spPr/>
        <p:txBody>
          <a:bodyPr/>
          <a:lstStyle/>
          <a:p>
            <a:pPr eaLnBrk="1" hangingPunct="1">
              <a:spcBef>
                <a:spcPts val="0"/>
              </a:spcBef>
            </a:pPr>
            <a:r>
              <a:rPr lang="en-US" sz="2800" dirty="0" smtClean="0"/>
              <a:t>Maintain orderly processes (rules of order)</a:t>
            </a:r>
          </a:p>
          <a:p>
            <a:pPr eaLnBrk="1" hangingPunct="1">
              <a:spcBef>
                <a:spcPts val="0"/>
              </a:spcBef>
            </a:pPr>
            <a:r>
              <a:rPr lang="en-US" sz="2800" dirty="0" smtClean="0"/>
              <a:t>Encourage good social dynamics</a:t>
            </a:r>
          </a:p>
          <a:p>
            <a:pPr eaLnBrk="1" hangingPunct="1">
              <a:spcBef>
                <a:spcPts val="0"/>
              </a:spcBef>
            </a:pPr>
            <a:r>
              <a:rPr lang="en-US" sz="2800" dirty="0" smtClean="0"/>
              <a:t>Call for the vote (in favor and opposed)</a:t>
            </a:r>
          </a:p>
          <a:p>
            <a:pPr eaLnBrk="1" hangingPunct="1">
              <a:spcBef>
                <a:spcPts val="0"/>
              </a:spcBef>
            </a:pPr>
            <a:r>
              <a:rPr lang="en-US" sz="2800" dirty="0" smtClean="0"/>
              <a:t>Create opportunities to think aloud</a:t>
            </a:r>
          </a:p>
          <a:p>
            <a:pPr eaLnBrk="1" hangingPunct="1">
              <a:spcBef>
                <a:spcPts val="0"/>
              </a:spcBef>
            </a:pPr>
            <a:r>
              <a:rPr lang="en-US" sz="2800" dirty="0" smtClean="0"/>
              <a:t>Arrange for board/committee education</a:t>
            </a:r>
          </a:p>
          <a:p>
            <a:pPr eaLnBrk="1" hangingPunct="1">
              <a:spcBef>
                <a:spcPts val="0"/>
              </a:spcBef>
            </a:pPr>
            <a:r>
              <a:rPr lang="en-US" sz="2800" dirty="0" smtClean="0"/>
              <a:t>Close the meeting</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60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p>
            <a:fld id="{75D551BB-ECBC-4D9C-98D4-3B677694AC3A}" type="slidenum">
              <a:rPr lang="en-US" smtClean="0"/>
              <a:pPr/>
              <a:t>43</a:t>
            </a:fld>
            <a:endParaRPr lang="en-US" smtClean="0"/>
          </a:p>
        </p:txBody>
      </p:sp>
      <p:sp>
        <p:nvSpPr>
          <p:cNvPr id="59395" name="Rectangle 2"/>
          <p:cNvSpPr>
            <a:spLocks noGrp="1" noChangeArrowheads="1"/>
          </p:cNvSpPr>
          <p:nvPr>
            <p:ph type="title"/>
          </p:nvPr>
        </p:nvSpPr>
        <p:spPr/>
        <p:txBody>
          <a:bodyPr/>
          <a:lstStyle/>
          <a:p>
            <a:pPr algn="l" eaLnBrk="1" hangingPunct="1"/>
            <a:r>
              <a:rPr lang="en-US" dirty="0" smtClean="0"/>
              <a:t>Creating good social dynamics:</a:t>
            </a:r>
          </a:p>
        </p:txBody>
      </p:sp>
      <p:sp>
        <p:nvSpPr>
          <p:cNvPr id="88067" name="Rectangle 3"/>
          <p:cNvSpPr>
            <a:spLocks noGrp="1" noChangeArrowheads="1"/>
          </p:cNvSpPr>
          <p:nvPr>
            <p:ph type="body" idx="1"/>
          </p:nvPr>
        </p:nvSpPr>
        <p:spPr/>
        <p:txBody>
          <a:bodyPr/>
          <a:lstStyle/>
          <a:p>
            <a:pPr eaLnBrk="1" hangingPunct="1">
              <a:spcBef>
                <a:spcPts val="0"/>
              </a:spcBef>
            </a:pPr>
            <a:r>
              <a:rPr lang="en-US" sz="2800" dirty="0" smtClean="0"/>
              <a:t>Physical arrangements (seating, lighting, sound) of the meeting place.</a:t>
            </a:r>
          </a:p>
          <a:p>
            <a:pPr eaLnBrk="1" hangingPunct="1">
              <a:spcBef>
                <a:spcPts val="0"/>
              </a:spcBef>
            </a:pPr>
            <a:r>
              <a:rPr lang="en-US" sz="2800" dirty="0" smtClean="0"/>
              <a:t>A virtuous cycle of respect, trust and candor.</a:t>
            </a:r>
          </a:p>
          <a:p>
            <a:pPr eaLnBrk="1" hangingPunct="1">
              <a:spcBef>
                <a:spcPts val="0"/>
              </a:spcBef>
            </a:pPr>
            <a:r>
              <a:rPr lang="en-US" sz="2800" dirty="0" smtClean="0"/>
              <a:t>Minimal impact of political factions.</a:t>
            </a:r>
          </a:p>
          <a:p>
            <a:pPr eaLnBrk="1" hangingPunct="1">
              <a:spcBef>
                <a:spcPts val="0"/>
              </a:spcBef>
            </a:pPr>
            <a:r>
              <a:rPr lang="en-US" sz="2800" dirty="0" smtClean="0"/>
              <a:t>A culture of open dissent encouraged.</a:t>
            </a:r>
          </a:p>
          <a:p>
            <a:pPr eaLnBrk="1" hangingPunct="1">
              <a:spcBef>
                <a:spcPts val="0"/>
              </a:spcBef>
            </a:pPr>
            <a:r>
              <a:rPr lang="en-US" sz="2800" dirty="0" smtClean="0"/>
              <a:t>Be careful not to confuse dissent with disloyalty.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dirty="0" smtClean="0"/>
              <a:t>“…the highest-performing companies have extremely contentious boards that regard dissent as an obligation and that treat no subject as un-discussable.”  </a:t>
            </a:r>
            <a:r>
              <a:rPr lang="en-US" sz="2000" dirty="0" smtClean="0"/>
              <a:t>—</a:t>
            </a:r>
            <a:r>
              <a:rPr lang="en-US" sz="2000" dirty="0" err="1" smtClean="0"/>
              <a:t>Sonnenfeld</a:t>
            </a:r>
            <a:r>
              <a:rPr lang="en-US" sz="2000" dirty="0" smtClean="0"/>
              <a:t>, </a:t>
            </a:r>
            <a:r>
              <a:rPr lang="en-US" sz="2000" i="1" dirty="0" smtClean="0"/>
              <a:t>ibid</a:t>
            </a:r>
            <a:r>
              <a:rPr lang="en-US" sz="2000" dirty="0" smtClean="0"/>
              <a:t>.</a:t>
            </a:r>
            <a:endParaRPr lang="en-US" sz="2800" dirty="0"/>
          </a:p>
        </p:txBody>
      </p:sp>
      <p:sp>
        <p:nvSpPr>
          <p:cNvPr id="4" name="Slide Number Placeholder 3"/>
          <p:cNvSpPr>
            <a:spLocks noGrp="1"/>
          </p:cNvSpPr>
          <p:nvPr>
            <p:ph type="sldNum" sz="quarter" idx="12"/>
          </p:nvPr>
        </p:nvSpPr>
        <p:spPr/>
        <p:txBody>
          <a:bodyPr/>
          <a:lstStyle/>
          <a:p>
            <a:pPr>
              <a:defRPr/>
            </a:pPr>
            <a:fld id="{3E7E6AAD-00A4-4328-A439-15AE766967C5}"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p>
            <a:fld id="{54DF50C4-D201-4343-BE5F-ED647273C71D}" type="slidenum">
              <a:rPr lang="en-US" smtClean="0"/>
              <a:pPr/>
              <a:t>45</a:t>
            </a:fld>
            <a:endParaRPr lang="en-US" smtClean="0"/>
          </a:p>
        </p:txBody>
      </p:sp>
      <p:sp>
        <p:nvSpPr>
          <p:cNvPr id="61443" name="Rectangle 2"/>
          <p:cNvSpPr>
            <a:spLocks noGrp="1" noChangeArrowheads="1"/>
          </p:cNvSpPr>
          <p:nvPr>
            <p:ph type="title"/>
          </p:nvPr>
        </p:nvSpPr>
        <p:spPr/>
        <p:txBody>
          <a:bodyPr/>
          <a:lstStyle/>
          <a:p>
            <a:pPr algn="l" eaLnBrk="1" hangingPunct="1"/>
            <a:r>
              <a:rPr lang="en-US" dirty="0" smtClean="0"/>
              <a:t>Creating good social dynamics:</a:t>
            </a:r>
            <a:r>
              <a:rPr lang="en-US" sz="3200" b="1" dirty="0" smtClean="0"/>
              <a:t> </a:t>
            </a:r>
            <a:r>
              <a:rPr lang="en-US" sz="2000" dirty="0" smtClean="0"/>
              <a:t>(cont’d)</a:t>
            </a:r>
          </a:p>
        </p:txBody>
      </p:sp>
      <p:sp>
        <p:nvSpPr>
          <p:cNvPr id="92163" name="Rectangle 3"/>
          <p:cNvSpPr>
            <a:spLocks noGrp="1" noChangeArrowheads="1"/>
          </p:cNvSpPr>
          <p:nvPr>
            <p:ph type="body" idx="1"/>
          </p:nvPr>
        </p:nvSpPr>
        <p:spPr/>
        <p:txBody>
          <a:bodyPr/>
          <a:lstStyle/>
          <a:p>
            <a:pPr eaLnBrk="1" hangingPunct="1">
              <a:spcBef>
                <a:spcPts val="0"/>
              </a:spcBef>
            </a:pPr>
            <a:r>
              <a:rPr lang="en-US" sz="2800" dirty="0" smtClean="0"/>
              <a:t>Deliberately develop/examine alternatives.  Challenge cherished roles and assumptions.</a:t>
            </a:r>
          </a:p>
          <a:p>
            <a:pPr eaLnBrk="1" hangingPunct="1">
              <a:spcBef>
                <a:spcPts val="0"/>
              </a:spcBef>
            </a:pPr>
            <a:r>
              <a:rPr lang="en-US" sz="2800" dirty="0" smtClean="0"/>
              <a:t>Give board members meaningful tasks that involve accountability.</a:t>
            </a:r>
          </a:p>
          <a:p>
            <a:pPr eaLnBrk="1" hangingPunct="1">
              <a:spcBef>
                <a:spcPts val="0"/>
              </a:spcBef>
            </a:pPr>
            <a:r>
              <a:rPr lang="en-US" sz="2800" dirty="0" smtClean="0"/>
              <a:t>Regular evaluation of a group’s performance.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p>
            <a:fld id="{CAA6D641-F539-4555-B32B-ECB30C5343F1}" type="slidenum">
              <a:rPr lang="en-US" smtClean="0"/>
              <a:pPr/>
              <a:t>46</a:t>
            </a:fld>
            <a:endParaRPr lang="en-US" smtClean="0"/>
          </a:p>
        </p:txBody>
      </p:sp>
      <p:sp>
        <p:nvSpPr>
          <p:cNvPr id="62467" name="Rectangle 2"/>
          <p:cNvSpPr>
            <a:spLocks noGrp="1" noChangeArrowheads="1"/>
          </p:cNvSpPr>
          <p:nvPr>
            <p:ph type="title"/>
          </p:nvPr>
        </p:nvSpPr>
        <p:spPr/>
        <p:txBody>
          <a:bodyPr/>
          <a:lstStyle/>
          <a:p>
            <a:pPr algn="l" eaLnBrk="1" hangingPunct="1"/>
            <a:r>
              <a:rPr lang="en-US" b="1" dirty="0" smtClean="0"/>
              <a:t>Following the meeting:</a:t>
            </a:r>
          </a:p>
        </p:txBody>
      </p:sp>
      <p:sp>
        <p:nvSpPr>
          <p:cNvPr id="94211" name="Rectangle 3"/>
          <p:cNvSpPr>
            <a:spLocks noGrp="1" noChangeArrowheads="1"/>
          </p:cNvSpPr>
          <p:nvPr>
            <p:ph type="body" idx="1"/>
          </p:nvPr>
        </p:nvSpPr>
        <p:spPr/>
        <p:txBody>
          <a:bodyPr/>
          <a:lstStyle/>
          <a:p>
            <a:pPr eaLnBrk="1" hangingPunct="1">
              <a:spcBef>
                <a:spcPts val="0"/>
              </a:spcBef>
            </a:pPr>
            <a:r>
              <a:rPr lang="en-US" sz="2800" dirty="0" smtClean="0"/>
              <a:t>Verify accuracy of minutes</a:t>
            </a:r>
          </a:p>
          <a:p>
            <a:pPr eaLnBrk="1" hangingPunct="1">
              <a:spcBef>
                <a:spcPts val="0"/>
              </a:spcBef>
            </a:pPr>
            <a:r>
              <a:rPr lang="en-US" sz="2800" dirty="0" smtClean="0"/>
              <a:t>Keep in touch with absentees</a:t>
            </a:r>
          </a:p>
          <a:p>
            <a:pPr eaLnBrk="1" hangingPunct="1">
              <a:spcBef>
                <a:spcPts val="0"/>
              </a:spcBef>
            </a:pPr>
            <a:r>
              <a:rPr lang="en-US" sz="2800" dirty="0" smtClean="0"/>
              <a:t>Maintain communication with CEO</a:t>
            </a:r>
          </a:p>
          <a:p>
            <a:pPr eaLnBrk="1" hangingPunct="1">
              <a:spcBef>
                <a:spcPts val="0"/>
              </a:spcBef>
            </a:pPr>
            <a:r>
              <a:rPr lang="en-US" sz="2800" dirty="0" smtClean="0"/>
              <a:t>Monitor implementation of actions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p>
            <a:fld id="{967C4AE1-B11E-4A4A-9CE1-6AFFDB0BB153}" type="slidenum">
              <a:rPr lang="en-US" smtClean="0"/>
              <a:pPr/>
              <a:t>47</a:t>
            </a:fld>
            <a:endParaRPr lang="en-US" smtClean="0"/>
          </a:p>
        </p:txBody>
      </p:sp>
      <p:sp>
        <p:nvSpPr>
          <p:cNvPr id="63491" name="Rectangle 2"/>
          <p:cNvSpPr>
            <a:spLocks noGrp="1" noChangeArrowheads="1"/>
          </p:cNvSpPr>
          <p:nvPr>
            <p:ph type="body" idx="1"/>
          </p:nvPr>
        </p:nvSpPr>
        <p:spPr/>
        <p:txBody>
          <a:bodyPr/>
          <a:lstStyle/>
          <a:p>
            <a:pPr eaLnBrk="1" hangingPunct="1">
              <a:spcBef>
                <a:spcPts val="0"/>
              </a:spcBef>
              <a:buFontTx/>
              <a:buNone/>
            </a:pPr>
            <a:endParaRPr lang="en-US" sz="2800" dirty="0" smtClean="0"/>
          </a:p>
          <a:p>
            <a:pPr eaLnBrk="1" hangingPunct="1">
              <a:spcBef>
                <a:spcPts val="0"/>
              </a:spcBef>
              <a:buFontTx/>
              <a:buNone/>
            </a:pPr>
            <a:r>
              <a:rPr lang="en-US" sz="2800" dirty="0" smtClean="0"/>
              <a:t>And while the Great Ones repair to their dinner, the Secretary stays, growing thinner and thinner.  Racking his brains to record and report what he thinks they will think they ought to have thought.</a:t>
            </a:r>
          </a:p>
          <a:p>
            <a:pPr eaLnBrk="1" hangingPunct="1">
              <a:buFontTx/>
              <a:buNone/>
            </a:pPr>
            <a:r>
              <a:rPr lang="en-US" dirty="0" smtClean="0"/>
              <a:t>					</a:t>
            </a:r>
            <a:r>
              <a:rPr lang="en-US" sz="1800" dirty="0" smtClean="0"/>
              <a:t>London Institute of Directors</a:t>
            </a:r>
          </a:p>
          <a:p>
            <a:pPr eaLnBrk="1" hangingPunct="1">
              <a:buFontTx/>
              <a:buNone/>
            </a:pPr>
            <a:r>
              <a:rPr lang="en-US" sz="1800" dirty="0" smtClean="0"/>
              <a:t>					1971 Standard Manual</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p>
            <a:fld id="{12773E52-DE0E-4B72-A330-B7092ACC8F50}" type="slidenum">
              <a:rPr lang="en-US" smtClean="0"/>
              <a:pPr/>
              <a:t>48</a:t>
            </a:fld>
            <a:endParaRPr lang="en-US" smtClean="0"/>
          </a:p>
        </p:txBody>
      </p:sp>
      <p:sp>
        <p:nvSpPr>
          <p:cNvPr id="64515" name="Rectangle 2"/>
          <p:cNvSpPr>
            <a:spLocks noGrp="1" noChangeArrowheads="1"/>
          </p:cNvSpPr>
          <p:nvPr>
            <p:ph type="title"/>
          </p:nvPr>
        </p:nvSpPr>
        <p:spPr/>
        <p:txBody>
          <a:bodyPr/>
          <a:lstStyle/>
          <a:p>
            <a:pPr algn="l" eaLnBrk="1" hangingPunct="1"/>
            <a:r>
              <a:rPr lang="en-US" dirty="0" smtClean="0"/>
              <a:t>Board member preferences:</a:t>
            </a:r>
          </a:p>
        </p:txBody>
      </p:sp>
      <p:sp>
        <p:nvSpPr>
          <p:cNvPr id="64516" name="Rectangle 3"/>
          <p:cNvSpPr>
            <a:spLocks noGrp="1" noChangeArrowheads="1"/>
          </p:cNvSpPr>
          <p:nvPr>
            <p:ph type="body" idx="1"/>
          </p:nvPr>
        </p:nvSpPr>
        <p:spPr/>
        <p:txBody>
          <a:bodyPr/>
          <a:lstStyle/>
          <a:p>
            <a:pPr eaLnBrk="1" hangingPunct="1">
              <a:spcBef>
                <a:spcPts val="0"/>
              </a:spcBef>
            </a:pPr>
            <a:r>
              <a:rPr lang="en-US" sz="2800" dirty="0" smtClean="0"/>
              <a:t>Agenda materials—how and when received</a:t>
            </a:r>
          </a:p>
          <a:p>
            <a:pPr eaLnBrk="1" hangingPunct="1">
              <a:spcBef>
                <a:spcPts val="0"/>
              </a:spcBef>
            </a:pPr>
            <a:r>
              <a:rPr lang="en-US" sz="2800" dirty="0" smtClean="0"/>
              <a:t>Minutes—how and when received</a:t>
            </a:r>
          </a:p>
          <a:p>
            <a:pPr eaLnBrk="1" hangingPunct="1">
              <a:spcBef>
                <a:spcPts val="0"/>
              </a:spcBef>
            </a:pPr>
            <a:r>
              <a:rPr lang="en-US" sz="2800" dirty="0" smtClean="0"/>
              <a:t>Board meetings:</a:t>
            </a:r>
          </a:p>
          <a:p>
            <a:pPr lvl="1" eaLnBrk="1" hangingPunct="1">
              <a:spcBef>
                <a:spcPts val="0"/>
              </a:spcBef>
            </a:pPr>
            <a:r>
              <a:rPr lang="en-US" sz="2400" dirty="0" smtClean="0"/>
              <a:t>Reports:  when and how many</a:t>
            </a:r>
          </a:p>
          <a:p>
            <a:pPr lvl="1" eaLnBrk="1" hangingPunct="1">
              <a:spcBef>
                <a:spcPts val="0"/>
              </a:spcBef>
            </a:pPr>
            <a:r>
              <a:rPr lang="en-US" sz="2400" dirty="0" smtClean="0"/>
              <a:t>Major discussion issues:  first or last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p>
            <a:fld id="{3703D155-A752-4C1F-A9CF-F274ACFE1BC2}" type="slidenum">
              <a:rPr lang="en-US" smtClean="0"/>
              <a:pPr/>
              <a:t>49</a:t>
            </a:fld>
            <a:endParaRPr lang="en-US" smtClean="0"/>
          </a:p>
        </p:txBody>
      </p:sp>
      <p:sp>
        <p:nvSpPr>
          <p:cNvPr id="65539" name="Rectangle 2"/>
          <p:cNvSpPr>
            <a:spLocks noGrp="1" noChangeArrowheads="1"/>
          </p:cNvSpPr>
          <p:nvPr>
            <p:ph type="title"/>
          </p:nvPr>
        </p:nvSpPr>
        <p:spPr/>
        <p:txBody>
          <a:bodyPr/>
          <a:lstStyle/>
          <a:p>
            <a:pPr algn="l" eaLnBrk="1" hangingPunct="1"/>
            <a:r>
              <a:rPr lang="en-US" dirty="0" smtClean="0"/>
              <a:t>Governance best practices:</a:t>
            </a:r>
          </a:p>
        </p:txBody>
      </p:sp>
      <p:sp>
        <p:nvSpPr>
          <p:cNvPr id="65540" name="Rectangle 3"/>
          <p:cNvSpPr>
            <a:spLocks noGrp="1" noChangeArrowheads="1"/>
          </p:cNvSpPr>
          <p:nvPr>
            <p:ph type="body" idx="1"/>
          </p:nvPr>
        </p:nvSpPr>
        <p:spPr/>
        <p:txBody>
          <a:bodyPr/>
          <a:lstStyle/>
          <a:p>
            <a:pPr eaLnBrk="1" hangingPunct="1">
              <a:spcBef>
                <a:spcPts val="0"/>
              </a:spcBef>
            </a:pPr>
            <a:r>
              <a:rPr lang="en-US" sz="2400" dirty="0" smtClean="0"/>
              <a:t>Create and use board member selection criteria.</a:t>
            </a:r>
          </a:p>
          <a:p>
            <a:pPr eaLnBrk="1" hangingPunct="1">
              <a:spcBef>
                <a:spcPts val="0"/>
              </a:spcBef>
            </a:pPr>
            <a:r>
              <a:rPr lang="en-US" sz="2400" dirty="0" smtClean="0"/>
              <a:t>Insist on mandatory orientation and on-going educ.</a:t>
            </a:r>
          </a:p>
          <a:p>
            <a:pPr eaLnBrk="1" hangingPunct="1">
              <a:spcBef>
                <a:spcPts val="0"/>
              </a:spcBef>
            </a:pPr>
            <a:r>
              <a:rPr lang="en-US" sz="2400" dirty="0" smtClean="0"/>
              <a:t>Create master board calendar (and website).</a:t>
            </a:r>
          </a:p>
          <a:p>
            <a:pPr eaLnBrk="1" hangingPunct="1">
              <a:spcBef>
                <a:spcPts val="0"/>
              </a:spcBef>
            </a:pPr>
            <a:r>
              <a:rPr lang="en-US" sz="2400" dirty="0" smtClean="0"/>
              <a:t>Conduct board evaluations.</a:t>
            </a:r>
          </a:p>
          <a:p>
            <a:pPr eaLnBrk="1" hangingPunct="1">
              <a:spcBef>
                <a:spcPts val="0"/>
              </a:spcBef>
            </a:pPr>
            <a:r>
              <a:rPr lang="en-US" sz="2400" dirty="0" smtClean="0"/>
              <a:t>Review board structure, composition, and policies on a regular basis.</a:t>
            </a:r>
          </a:p>
          <a:p>
            <a:pPr eaLnBrk="1" hangingPunct="1">
              <a:spcBef>
                <a:spcPts val="0"/>
              </a:spcBef>
            </a:pPr>
            <a:r>
              <a:rPr lang="en-US" sz="2400" dirty="0" smtClean="0"/>
              <a:t>Conduct rigorous review of conflict of interest declarations.</a:t>
            </a:r>
          </a:p>
          <a:p>
            <a:pPr eaLnBrk="1" hangingPunct="1">
              <a:spcBef>
                <a:spcPts val="0"/>
              </a:spcBef>
            </a:pPr>
            <a:r>
              <a:rPr lang="en-US" sz="2400" dirty="0" smtClean="0"/>
              <a:t>Clarify roles, responsibilities, and authority.</a:t>
            </a:r>
          </a:p>
          <a:p>
            <a:pPr eaLnBrk="1" hangingPunct="1">
              <a:spcBef>
                <a:spcPts val="0"/>
              </a:spcBef>
            </a:pPr>
            <a:r>
              <a:rPr lang="en-US" sz="2400" dirty="0" smtClean="0"/>
              <a:t>Focus on effective meetings.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A635DC32-85A8-4440-9709-283588C34089}" type="slidenum">
              <a:rPr lang="en-US" smtClean="0"/>
              <a:pPr/>
              <a:t>5</a:t>
            </a:fld>
            <a:endParaRPr lang="en-US" smtClean="0"/>
          </a:p>
        </p:txBody>
      </p:sp>
      <p:sp>
        <p:nvSpPr>
          <p:cNvPr id="7171" name="Rectangle 2"/>
          <p:cNvSpPr>
            <a:spLocks noGrp="1" noChangeArrowheads="1"/>
          </p:cNvSpPr>
          <p:nvPr>
            <p:ph type="title"/>
          </p:nvPr>
        </p:nvSpPr>
        <p:spPr/>
        <p:txBody>
          <a:bodyPr/>
          <a:lstStyle/>
          <a:p>
            <a:pPr algn="l" eaLnBrk="1" hangingPunct="1"/>
            <a:r>
              <a:rPr lang="en-US" dirty="0" smtClean="0"/>
              <a:t>Our challenge:</a:t>
            </a:r>
          </a:p>
        </p:txBody>
      </p:sp>
      <p:sp>
        <p:nvSpPr>
          <p:cNvPr id="7172" name="Rectangle 3"/>
          <p:cNvSpPr>
            <a:spLocks noGrp="1" noChangeArrowheads="1"/>
          </p:cNvSpPr>
          <p:nvPr>
            <p:ph type="body" idx="1"/>
          </p:nvPr>
        </p:nvSpPr>
        <p:spPr/>
        <p:txBody>
          <a:bodyPr/>
          <a:lstStyle/>
          <a:p>
            <a:pPr algn="ctr" eaLnBrk="1" hangingPunct="1">
              <a:buFontTx/>
              <a:buNone/>
            </a:pPr>
            <a:r>
              <a:rPr lang="en-US" dirty="0" smtClean="0"/>
              <a:t>“Effective governance by the board of a nonprofit organization is a rare and unnatural act...”</a:t>
            </a:r>
          </a:p>
          <a:p>
            <a:pPr eaLnBrk="1" hangingPunct="1">
              <a:buFontTx/>
              <a:buNone/>
            </a:pPr>
            <a:r>
              <a:rPr lang="en-US" dirty="0" smtClean="0"/>
              <a:t>					</a:t>
            </a:r>
            <a:r>
              <a:rPr lang="en-US" sz="1800" dirty="0" smtClean="0"/>
              <a:t>Taylor, </a:t>
            </a:r>
            <a:r>
              <a:rPr lang="en-US" sz="1800" dirty="0" err="1" smtClean="0"/>
              <a:t>Chait</a:t>
            </a:r>
            <a:r>
              <a:rPr lang="en-US" sz="1800" dirty="0" smtClean="0"/>
              <a:t> and Holland</a:t>
            </a:r>
          </a:p>
          <a:p>
            <a:pPr eaLnBrk="1" hangingPunct="1">
              <a:buFontTx/>
              <a:buNone/>
            </a:pPr>
            <a:r>
              <a:rPr lang="en-US" sz="1800" dirty="0" smtClean="0"/>
              <a:t>					“The New Work of Nonprofit Boards”</a:t>
            </a:r>
          </a:p>
          <a:p>
            <a:pPr eaLnBrk="1" hangingPunct="1">
              <a:buFontTx/>
              <a:buNone/>
            </a:pPr>
            <a:r>
              <a:rPr lang="en-US" sz="1800" dirty="0" smtClean="0"/>
              <a:t>					Harvard Business Review, Sept-Oct 1996</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p>
            <a:fld id="{F8092B33-2C2C-4756-8D6C-1409D957D83A}" type="slidenum">
              <a:rPr lang="en-US" smtClean="0"/>
              <a:pPr/>
              <a:t>50</a:t>
            </a:fld>
            <a:endParaRPr lang="en-US" smtClean="0"/>
          </a:p>
        </p:txBody>
      </p:sp>
      <p:sp>
        <p:nvSpPr>
          <p:cNvPr id="66563" name="Rectangle 2"/>
          <p:cNvSpPr>
            <a:spLocks noGrp="1" noChangeArrowheads="1"/>
          </p:cNvSpPr>
          <p:nvPr>
            <p:ph type="title"/>
          </p:nvPr>
        </p:nvSpPr>
        <p:spPr/>
        <p:txBody>
          <a:bodyPr/>
          <a:lstStyle/>
          <a:p>
            <a:pPr algn="l" eaLnBrk="1" hangingPunct="1"/>
            <a:r>
              <a:rPr lang="en-US" dirty="0" smtClean="0"/>
              <a:t>Effective meetings:</a:t>
            </a:r>
          </a:p>
        </p:txBody>
      </p:sp>
      <p:sp>
        <p:nvSpPr>
          <p:cNvPr id="66564" name="Rectangle 3"/>
          <p:cNvSpPr>
            <a:spLocks noGrp="1" noChangeArrowheads="1"/>
          </p:cNvSpPr>
          <p:nvPr>
            <p:ph type="body" idx="1"/>
          </p:nvPr>
        </p:nvSpPr>
        <p:spPr/>
        <p:txBody>
          <a:bodyPr/>
          <a:lstStyle/>
          <a:p>
            <a:pPr eaLnBrk="1" hangingPunct="1">
              <a:spcBef>
                <a:spcPts val="0"/>
              </a:spcBef>
            </a:pPr>
            <a:r>
              <a:rPr lang="en-US" sz="2400" dirty="0" smtClean="0"/>
              <a:t>Stay on the governance level.</a:t>
            </a:r>
          </a:p>
          <a:p>
            <a:pPr eaLnBrk="1" hangingPunct="1">
              <a:spcBef>
                <a:spcPts val="0"/>
              </a:spcBef>
            </a:pPr>
            <a:r>
              <a:rPr lang="en-US" sz="2400" dirty="0" smtClean="0"/>
              <a:t>Provide agenda materials in standard formats, with executive summaries, in advance.</a:t>
            </a:r>
          </a:p>
          <a:p>
            <a:pPr eaLnBrk="1" hangingPunct="1">
              <a:spcBef>
                <a:spcPts val="0"/>
              </a:spcBef>
            </a:pPr>
            <a:r>
              <a:rPr lang="en-US" sz="2400" dirty="0" smtClean="0"/>
              <a:t>Use consent agenda for routine items.</a:t>
            </a:r>
          </a:p>
          <a:p>
            <a:pPr eaLnBrk="1" hangingPunct="1">
              <a:spcBef>
                <a:spcPts val="0"/>
              </a:spcBef>
            </a:pPr>
            <a:r>
              <a:rPr lang="en-US" sz="2400" dirty="0" smtClean="0"/>
              <a:t>Create and monitor ‘dashboard’ performance indicators.</a:t>
            </a:r>
          </a:p>
          <a:p>
            <a:pPr eaLnBrk="1" hangingPunct="1">
              <a:spcBef>
                <a:spcPts val="0"/>
              </a:spcBef>
            </a:pPr>
            <a:r>
              <a:rPr lang="en-US" sz="2400" dirty="0" smtClean="0"/>
              <a:t>Facilitate conversations that build consensus.  (Rules of order can be misused.)</a:t>
            </a:r>
          </a:p>
          <a:p>
            <a:pPr eaLnBrk="1" hangingPunct="1">
              <a:spcBef>
                <a:spcPts val="0"/>
              </a:spcBef>
            </a:pPr>
            <a:r>
              <a:rPr lang="en-US" sz="2400" dirty="0" smtClean="0"/>
              <a:t>Develop and support healthy board culture.</a:t>
            </a:r>
          </a:p>
          <a:p>
            <a:pPr eaLnBrk="1" hangingPunct="1">
              <a:spcBef>
                <a:spcPts val="0"/>
              </a:spcBef>
            </a:pPr>
            <a:r>
              <a:rPr lang="en-US" sz="2400" dirty="0" smtClean="0"/>
              <a:t>Use a meeting evaluation tool to obtain feedback.</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Effective governance culture:</a:t>
            </a:r>
            <a:endParaRPr lang="en-US" dirty="0"/>
          </a:p>
        </p:txBody>
      </p:sp>
      <p:sp>
        <p:nvSpPr>
          <p:cNvPr id="3" name="Content Placeholder 2"/>
          <p:cNvSpPr>
            <a:spLocks noGrp="1"/>
          </p:cNvSpPr>
          <p:nvPr>
            <p:ph idx="1"/>
          </p:nvPr>
        </p:nvSpPr>
        <p:spPr/>
        <p:txBody>
          <a:bodyPr/>
          <a:lstStyle/>
          <a:p>
            <a:pPr>
              <a:buNone/>
            </a:pPr>
            <a:r>
              <a:rPr lang="en-US" dirty="0" smtClean="0">
                <a:solidFill>
                  <a:srgbClr val="FFFF00"/>
                </a:solidFill>
              </a:rPr>
              <a:t>Expertise:</a:t>
            </a:r>
            <a:r>
              <a:rPr lang="en-US" dirty="0" smtClean="0"/>
              <a:t>  Quality and range of director expertise fits the organization.</a:t>
            </a:r>
          </a:p>
          <a:p>
            <a:pPr>
              <a:buNone/>
            </a:pPr>
            <a:r>
              <a:rPr lang="en-US" dirty="0" smtClean="0">
                <a:solidFill>
                  <a:srgbClr val="FFFF00"/>
                </a:solidFill>
              </a:rPr>
              <a:t>Environment:  </a:t>
            </a:r>
            <a:r>
              <a:rPr lang="en-US" dirty="0" smtClean="0"/>
              <a:t>Board meeting is a safe place to talk.</a:t>
            </a:r>
          </a:p>
          <a:p>
            <a:pPr>
              <a:buNone/>
            </a:pPr>
            <a:r>
              <a:rPr lang="en-US" dirty="0" smtClean="0">
                <a:solidFill>
                  <a:srgbClr val="FFFF00"/>
                </a:solidFill>
              </a:rPr>
              <a:t>Engagement:  </a:t>
            </a:r>
            <a:r>
              <a:rPr lang="en-US" dirty="0" smtClean="0"/>
              <a:t>Assumptions are examined, differing views are welcome.</a:t>
            </a:r>
          </a:p>
          <a:p>
            <a:pPr>
              <a:buNone/>
            </a:pPr>
            <a:r>
              <a:rPr lang="en-US" dirty="0" smtClean="0">
                <a:solidFill>
                  <a:srgbClr val="FFFF00"/>
                </a:solidFill>
              </a:rPr>
              <a:t>Emphasis:</a:t>
            </a:r>
            <a:r>
              <a:rPr lang="en-US" dirty="0" smtClean="0"/>
              <a:t>  Clarity of strategic intent informs decision-making.</a:t>
            </a:r>
            <a:endParaRPr lang="en-US" dirty="0"/>
          </a:p>
        </p:txBody>
      </p:sp>
      <p:sp>
        <p:nvSpPr>
          <p:cNvPr id="4" name="Slide Number Placeholder 3"/>
          <p:cNvSpPr>
            <a:spLocks noGrp="1"/>
          </p:cNvSpPr>
          <p:nvPr>
            <p:ph type="sldNum" sz="quarter" idx="12"/>
          </p:nvPr>
        </p:nvSpPr>
        <p:spPr/>
        <p:txBody>
          <a:bodyPr/>
          <a:lstStyle/>
          <a:p>
            <a:pPr>
              <a:defRPr/>
            </a:pPr>
            <a:fld id="{3E7E6AAD-00A4-4328-A439-15AE766967C5}" type="slidenum">
              <a:rPr lang="en-US" smtClean="0"/>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a:lstStyle/>
          <a:p>
            <a:pPr algn="l" eaLnBrk="1" hangingPunct="1"/>
            <a:r>
              <a:rPr lang="en-US" dirty="0" smtClean="0"/>
              <a:t>Ten Commandments for Trustees</a:t>
            </a:r>
          </a:p>
        </p:txBody>
      </p:sp>
      <p:sp>
        <p:nvSpPr>
          <p:cNvPr id="5" name="Content Placeholder 4"/>
          <p:cNvSpPr>
            <a:spLocks noGrp="1"/>
          </p:cNvSpPr>
          <p:nvPr>
            <p:ph sz="half" idx="1"/>
          </p:nvPr>
        </p:nvSpPr>
        <p:spPr/>
        <p:txBody>
          <a:bodyPr/>
          <a:lstStyle/>
          <a:p>
            <a:pPr lvl="0"/>
            <a:r>
              <a:rPr lang="en-US" sz="2000" dirty="0" smtClean="0"/>
              <a:t>Thou </a:t>
            </a:r>
            <a:r>
              <a:rPr lang="en-US" sz="2000" dirty="0" err="1" smtClean="0"/>
              <a:t>shalt</a:t>
            </a:r>
            <a:r>
              <a:rPr lang="en-US" sz="2000" dirty="0" smtClean="0"/>
              <a:t> remember that board members have no authority to act alone.</a:t>
            </a:r>
          </a:p>
          <a:p>
            <a:pPr lvl="0"/>
            <a:r>
              <a:rPr lang="en-US" sz="2000" dirty="0" smtClean="0"/>
              <a:t>Thou </a:t>
            </a:r>
            <a:r>
              <a:rPr lang="en-US" sz="2000" dirty="0" err="1" smtClean="0"/>
              <a:t>shalt</a:t>
            </a:r>
            <a:r>
              <a:rPr lang="en-US" sz="2000" dirty="0" smtClean="0"/>
              <a:t> love, honor, and support the organization.</a:t>
            </a:r>
          </a:p>
          <a:p>
            <a:pPr lvl="0"/>
            <a:r>
              <a:rPr lang="en-US" sz="2000" dirty="0" smtClean="0"/>
              <a:t>Thou </a:t>
            </a:r>
            <a:r>
              <a:rPr lang="en-US" sz="2000" dirty="0" err="1" smtClean="0"/>
              <a:t>shalt</a:t>
            </a:r>
            <a:r>
              <a:rPr lang="en-US" sz="2000" dirty="0" smtClean="0"/>
              <a:t> serve the interest of the owners and not </a:t>
            </a:r>
            <a:r>
              <a:rPr lang="en-US" sz="2000" dirty="0" err="1" smtClean="0"/>
              <a:t>thine</a:t>
            </a:r>
            <a:r>
              <a:rPr lang="en-US" sz="2000" dirty="0" smtClean="0"/>
              <a:t> own interests.</a:t>
            </a:r>
          </a:p>
          <a:p>
            <a:pPr lvl="0"/>
            <a:r>
              <a:rPr lang="en-US" sz="2000" dirty="0" smtClean="0"/>
              <a:t>Thou </a:t>
            </a:r>
            <a:r>
              <a:rPr lang="en-US" sz="2000" dirty="0" err="1" smtClean="0"/>
              <a:t>shalt</a:t>
            </a:r>
            <a:r>
              <a:rPr lang="en-US" sz="2000" dirty="0" smtClean="0"/>
              <a:t> do thy homework.</a:t>
            </a:r>
          </a:p>
          <a:p>
            <a:pPr lvl="0"/>
            <a:r>
              <a:rPr lang="en-US" sz="2000" dirty="0" smtClean="0"/>
              <a:t>Thou </a:t>
            </a:r>
            <a:r>
              <a:rPr lang="en-US" sz="2000" dirty="0" err="1" smtClean="0"/>
              <a:t>shalt</a:t>
            </a:r>
            <a:r>
              <a:rPr lang="en-US" sz="2000" dirty="0" smtClean="0"/>
              <a:t> present thyself at board meetings and pay attention.</a:t>
            </a:r>
          </a:p>
        </p:txBody>
      </p:sp>
      <p:sp>
        <p:nvSpPr>
          <p:cNvPr id="6" name="Content Placeholder 5"/>
          <p:cNvSpPr>
            <a:spLocks noGrp="1"/>
          </p:cNvSpPr>
          <p:nvPr>
            <p:ph sz="half" idx="2"/>
          </p:nvPr>
        </p:nvSpPr>
        <p:spPr/>
        <p:txBody>
          <a:bodyPr/>
          <a:lstStyle/>
          <a:p>
            <a:pPr lvl="0"/>
            <a:r>
              <a:rPr lang="en-US" sz="2000" dirty="0" smtClean="0"/>
              <a:t>Thou </a:t>
            </a:r>
            <a:r>
              <a:rPr lang="en-US" sz="2000" dirty="0" err="1" smtClean="0"/>
              <a:t>shalt</a:t>
            </a:r>
            <a:r>
              <a:rPr lang="en-US" sz="2000" dirty="0" smtClean="0"/>
              <a:t> trust the work of board committees.</a:t>
            </a:r>
          </a:p>
          <a:p>
            <a:pPr lvl="0"/>
            <a:r>
              <a:rPr lang="en-US" sz="2000" dirty="0" smtClean="0"/>
              <a:t>Thou </a:t>
            </a:r>
            <a:r>
              <a:rPr lang="en-US" sz="2000" dirty="0" err="1" smtClean="0"/>
              <a:t>shalt</a:t>
            </a:r>
            <a:r>
              <a:rPr lang="en-US" sz="2000" dirty="0" smtClean="0"/>
              <a:t> discipline thy mind before speaking it.</a:t>
            </a:r>
          </a:p>
          <a:p>
            <a:pPr lvl="0"/>
            <a:r>
              <a:rPr lang="en-US" sz="2000" dirty="0" smtClean="0"/>
              <a:t>Thou </a:t>
            </a:r>
            <a:r>
              <a:rPr lang="en-US" sz="2000" dirty="0" err="1" smtClean="0"/>
              <a:t>shalt</a:t>
            </a:r>
            <a:r>
              <a:rPr lang="en-US" sz="2000" dirty="0" smtClean="0"/>
              <a:t> not throw hand grenades at any time.</a:t>
            </a:r>
          </a:p>
          <a:p>
            <a:pPr lvl="0"/>
            <a:r>
              <a:rPr lang="en-US" sz="2000" dirty="0" smtClean="0"/>
              <a:t>Thou </a:t>
            </a:r>
            <a:r>
              <a:rPr lang="en-US" sz="2000" dirty="0" err="1" smtClean="0"/>
              <a:t>shalt</a:t>
            </a:r>
            <a:r>
              <a:rPr lang="en-US" sz="2000" dirty="0" smtClean="0"/>
              <a:t> let management manage.</a:t>
            </a:r>
          </a:p>
          <a:p>
            <a:r>
              <a:rPr lang="en-US" sz="2000" dirty="0" smtClean="0"/>
              <a:t>Thou </a:t>
            </a:r>
            <a:r>
              <a:rPr lang="en-US" sz="2000" dirty="0" err="1" smtClean="0"/>
              <a:t>shalt</a:t>
            </a:r>
            <a:r>
              <a:rPr lang="en-US" sz="2000" dirty="0" smtClean="0"/>
              <a:t> give thy attention to the organization’s mission and its future.</a:t>
            </a:r>
            <a:endParaRPr lang="en-US" dirty="0"/>
          </a:p>
        </p:txBody>
      </p:sp>
      <p:sp>
        <p:nvSpPr>
          <p:cNvPr id="66562" name="Slide Number Placeholder 5"/>
          <p:cNvSpPr>
            <a:spLocks noGrp="1"/>
          </p:cNvSpPr>
          <p:nvPr>
            <p:ph type="sldNum" sz="quarter" idx="12"/>
          </p:nvPr>
        </p:nvSpPr>
        <p:spPr>
          <a:noFill/>
        </p:spPr>
        <p:txBody>
          <a:bodyPr/>
          <a:lstStyle/>
          <a:p>
            <a:fld id="{F8092B33-2C2C-4756-8D6C-1409D957D83A}" type="slidenum">
              <a:rPr lang="en-US" smtClean="0"/>
              <a:pPr/>
              <a:t>52</a:t>
            </a:fld>
            <a:endParaRPr 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p>
            <a:fld id="{8DBC9606-CD1C-4A6F-A8EE-F4F6910B88E2}" type="slidenum">
              <a:rPr lang="en-US" smtClean="0"/>
              <a:pPr/>
              <a:t>53</a:t>
            </a:fld>
            <a:endParaRPr lang="en-US" smtClean="0"/>
          </a:p>
        </p:txBody>
      </p:sp>
      <p:sp>
        <p:nvSpPr>
          <p:cNvPr id="265218" name="Rectangle 2"/>
          <p:cNvSpPr>
            <a:spLocks noChangeArrowheads="1"/>
          </p:cNvSpPr>
          <p:nvPr/>
        </p:nvSpPr>
        <p:spPr bwMode="auto">
          <a:xfrm>
            <a:off x="685800" y="1676400"/>
            <a:ext cx="4343400" cy="1828800"/>
          </a:xfrm>
          <a:prstGeom prst="rect">
            <a:avLst/>
          </a:prstGeom>
          <a:solidFill>
            <a:srgbClr val="99CCFF"/>
          </a:solidFill>
          <a:ln w="9525" algn="ctr">
            <a:solidFill>
              <a:schemeClr val="tx1"/>
            </a:solidFill>
            <a:miter lim="800000"/>
            <a:headEnd/>
            <a:tailEnd/>
          </a:ln>
          <a:effectLst>
            <a:outerShdw dist="45791" dir="2021404" algn="ctr" rotWithShape="0">
              <a:srgbClr val="B2B2B2">
                <a:alpha val="80000"/>
              </a:srgbClr>
            </a:outerShdw>
          </a:effectLst>
        </p:spPr>
        <p:txBody>
          <a:bodyPr wrap="none"/>
          <a:lstStyle/>
          <a:p>
            <a:pPr algn="l">
              <a:defRPr/>
            </a:pPr>
            <a:r>
              <a:rPr lang="en-US" dirty="0"/>
              <a:t>What can be done to improve </a:t>
            </a:r>
            <a:r>
              <a:rPr lang="en-US" dirty="0" smtClean="0"/>
              <a:t>_____</a:t>
            </a:r>
          </a:p>
          <a:p>
            <a:pPr algn="l">
              <a:defRPr/>
            </a:pPr>
            <a:r>
              <a:rPr lang="en-US" dirty="0" smtClean="0"/>
              <a:t>Board </a:t>
            </a:r>
            <a:r>
              <a:rPr lang="en-US" dirty="0"/>
              <a:t>functioning in the next 9 days?</a:t>
            </a:r>
          </a:p>
        </p:txBody>
      </p:sp>
      <p:sp>
        <p:nvSpPr>
          <p:cNvPr id="265219" name="Rectangle 3"/>
          <p:cNvSpPr>
            <a:spLocks noChangeArrowheads="1"/>
          </p:cNvSpPr>
          <p:nvPr/>
        </p:nvSpPr>
        <p:spPr bwMode="auto">
          <a:xfrm>
            <a:off x="3962400" y="3124200"/>
            <a:ext cx="4343400" cy="1828800"/>
          </a:xfrm>
          <a:prstGeom prst="rect">
            <a:avLst/>
          </a:prstGeom>
          <a:solidFill>
            <a:srgbClr val="99CCFF"/>
          </a:solidFill>
          <a:ln w="9525" algn="ctr">
            <a:solidFill>
              <a:schemeClr val="tx1"/>
            </a:solidFill>
            <a:miter lim="800000"/>
            <a:headEnd/>
            <a:tailEnd/>
          </a:ln>
          <a:effectLst>
            <a:outerShdw dist="45791" dir="2021404" algn="ctr" rotWithShape="0">
              <a:srgbClr val="B2B2B2">
                <a:alpha val="80000"/>
              </a:srgbClr>
            </a:outerShdw>
          </a:effectLst>
        </p:spPr>
        <p:txBody>
          <a:bodyPr wrap="none"/>
          <a:lstStyle/>
          <a:p>
            <a:pPr algn="l">
              <a:defRPr/>
            </a:pPr>
            <a:r>
              <a:rPr lang="en-US" dirty="0"/>
              <a:t>What can be done to improve </a:t>
            </a:r>
            <a:r>
              <a:rPr lang="en-US" dirty="0" smtClean="0"/>
              <a:t>_____ </a:t>
            </a:r>
          </a:p>
          <a:p>
            <a:pPr algn="l">
              <a:defRPr/>
            </a:pPr>
            <a:r>
              <a:rPr lang="en-US" dirty="0" smtClean="0"/>
              <a:t>Board functioning </a:t>
            </a:r>
            <a:r>
              <a:rPr lang="en-US" dirty="0"/>
              <a:t>in the next 9 weeks?</a:t>
            </a:r>
          </a:p>
        </p:txBody>
      </p:sp>
      <p:sp>
        <p:nvSpPr>
          <p:cNvPr id="265220" name="Rectangle 4"/>
          <p:cNvSpPr>
            <a:spLocks noChangeArrowheads="1"/>
          </p:cNvSpPr>
          <p:nvPr/>
        </p:nvSpPr>
        <p:spPr bwMode="auto">
          <a:xfrm>
            <a:off x="1981200" y="4495800"/>
            <a:ext cx="4343400" cy="1828800"/>
          </a:xfrm>
          <a:prstGeom prst="rect">
            <a:avLst/>
          </a:prstGeom>
          <a:solidFill>
            <a:srgbClr val="99CCFF"/>
          </a:solidFill>
          <a:ln w="9525" algn="ctr">
            <a:solidFill>
              <a:schemeClr val="tx1"/>
            </a:solidFill>
            <a:miter lim="800000"/>
            <a:headEnd/>
            <a:tailEnd/>
          </a:ln>
          <a:effectLst>
            <a:outerShdw dist="45791" dir="2021404" algn="ctr" rotWithShape="0">
              <a:srgbClr val="B2B2B2">
                <a:alpha val="80000"/>
              </a:srgbClr>
            </a:outerShdw>
          </a:effectLst>
        </p:spPr>
        <p:txBody>
          <a:bodyPr wrap="none"/>
          <a:lstStyle/>
          <a:p>
            <a:pPr algn="l">
              <a:defRPr/>
            </a:pPr>
            <a:r>
              <a:rPr lang="en-US" dirty="0"/>
              <a:t>What can be done to improve </a:t>
            </a:r>
            <a:r>
              <a:rPr lang="en-US" dirty="0" smtClean="0"/>
              <a:t>____</a:t>
            </a:r>
          </a:p>
          <a:p>
            <a:pPr algn="l">
              <a:defRPr/>
            </a:pPr>
            <a:r>
              <a:rPr lang="en-US" dirty="0" smtClean="0"/>
              <a:t>Board functioning </a:t>
            </a:r>
            <a:r>
              <a:rPr lang="en-US" dirty="0"/>
              <a:t>in the next 9 months?</a:t>
            </a:r>
          </a:p>
          <a:p>
            <a:pPr algn="l">
              <a:defRPr/>
            </a:pPr>
            <a:endParaRPr lang="en-US" dirty="0"/>
          </a:p>
        </p:txBody>
      </p:sp>
      <p:sp>
        <p:nvSpPr>
          <p:cNvPr id="67590" name="Rectangle 5"/>
          <p:cNvSpPr>
            <a:spLocks noGrp="1" noChangeArrowheads="1"/>
          </p:cNvSpPr>
          <p:nvPr>
            <p:ph type="ctrTitle"/>
          </p:nvPr>
        </p:nvSpPr>
        <p:spPr>
          <a:xfrm>
            <a:off x="685800" y="381000"/>
            <a:ext cx="7772400" cy="1066800"/>
          </a:xfrm>
        </p:spPr>
        <p:txBody>
          <a:bodyPr/>
          <a:lstStyle/>
          <a:p>
            <a:pPr eaLnBrk="1" hangingPunct="1"/>
            <a:r>
              <a:rPr lang="en-US" smtClean="0"/>
              <a:t>‘999’ Plans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p>
            <a:fld id="{798A8653-74A1-4C32-96EE-86DD97214973}" type="slidenum">
              <a:rPr lang="en-US" smtClean="0"/>
              <a:pPr/>
              <a:t>54</a:t>
            </a:fld>
            <a:endParaRPr lang="en-US" smtClean="0"/>
          </a:p>
        </p:txBody>
      </p:sp>
      <p:sp>
        <p:nvSpPr>
          <p:cNvPr id="68611" name="Rectangle 2"/>
          <p:cNvSpPr>
            <a:spLocks noGrp="1" noChangeArrowheads="1"/>
          </p:cNvSpPr>
          <p:nvPr>
            <p:ph type="body" idx="1"/>
          </p:nvPr>
        </p:nvSpPr>
        <p:spPr>
          <a:xfrm>
            <a:off x="457200" y="685800"/>
            <a:ext cx="8229600" cy="5440363"/>
          </a:xfrm>
        </p:spPr>
        <p:txBody>
          <a:bodyPr/>
          <a:lstStyle/>
          <a:p>
            <a:pPr eaLnBrk="1" hangingPunct="1">
              <a:lnSpc>
                <a:spcPct val="80000"/>
              </a:lnSpc>
              <a:buFontTx/>
              <a:buNone/>
            </a:pPr>
            <a:r>
              <a:rPr lang="en-US" sz="2400" smtClean="0"/>
              <a:t>Acknowledgements:</a:t>
            </a:r>
          </a:p>
          <a:p>
            <a:pPr eaLnBrk="1" hangingPunct="1">
              <a:lnSpc>
                <a:spcPct val="80000"/>
              </a:lnSpc>
              <a:buFontTx/>
              <a:buNone/>
            </a:pPr>
            <a:endParaRPr lang="en-US" sz="2400" i="1" smtClean="0"/>
          </a:p>
          <a:p>
            <a:pPr eaLnBrk="1" hangingPunct="1">
              <a:lnSpc>
                <a:spcPct val="80000"/>
              </a:lnSpc>
            </a:pPr>
            <a:r>
              <a:rPr lang="en-US" sz="1800" i="1" smtClean="0"/>
              <a:t>Boards That Make a Difference</a:t>
            </a:r>
            <a:r>
              <a:rPr lang="en-US" sz="1800" smtClean="0"/>
              <a:t>, 2nd edition, John Carver, Jossey-Bass Publishers, San Francisco</a:t>
            </a:r>
            <a:endParaRPr lang="en-US" sz="1800" i="1" smtClean="0"/>
          </a:p>
          <a:p>
            <a:pPr eaLnBrk="1" hangingPunct="1">
              <a:lnSpc>
                <a:spcPct val="80000"/>
              </a:lnSpc>
            </a:pPr>
            <a:r>
              <a:rPr lang="en-US" sz="1800" i="1" smtClean="0"/>
              <a:t>Guidebook for Directors of Nonprofit Corporations</a:t>
            </a:r>
            <a:r>
              <a:rPr lang="en-US" sz="1800" smtClean="0"/>
              <a:t>, Section of Business Law, American Bar Association</a:t>
            </a:r>
            <a:endParaRPr lang="en-US" sz="1800" i="1" smtClean="0"/>
          </a:p>
          <a:p>
            <a:pPr eaLnBrk="1" hangingPunct="1">
              <a:lnSpc>
                <a:spcPct val="80000"/>
              </a:lnSpc>
            </a:pPr>
            <a:r>
              <a:rPr lang="en-US" sz="1800" i="1" smtClean="0"/>
              <a:t>Meeting the Challenge</a:t>
            </a:r>
            <a:r>
              <a:rPr lang="en-US" sz="1800" smtClean="0"/>
              <a:t>, Video, BoardSource—formerly the National Center for 	Nonprofit Boards</a:t>
            </a:r>
            <a:endParaRPr lang="en-US" sz="1800" i="1" smtClean="0"/>
          </a:p>
          <a:p>
            <a:pPr eaLnBrk="1" hangingPunct="1">
              <a:lnSpc>
                <a:spcPct val="80000"/>
              </a:lnSpc>
            </a:pPr>
            <a:r>
              <a:rPr lang="en-US" sz="1800" i="1" smtClean="0"/>
              <a:t>Ten Basic Responsibilities of Nonprofit Boards</a:t>
            </a:r>
            <a:r>
              <a:rPr lang="en-US" sz="1800" smtClean="0"/>
              <a:t>, Richard T Ingram, BoardSource</a:t>
            </a:r>
            <a:endParaRPr lang="en-US" sz="1800" i="1" smtClean="0"/>
          </a:p>
          <a:p>
            <a:pPr eaLnBrk="1" hangingPunct="1">
              <a:lnSpc>
                <a:spcPct val="80000"/>
              </a:lnSpc>
            </a:pPr>
            <a:r>
              <a:rPr lang="en-US" sz="1800" i="1" smtClean="0"/>
              <a:t>The Board Meeting Rescue Kit</a:t>
            </a:r>
            <a:r>
              <a:rPr lang="en-US" sz="1800" smtClean="0"/>
              <a:t>, BoardSource</a:t>
            </a:r>
            <a:endParaRPr lang="en-US" sz="1800" i="1" smtClean="0"/>
          </a:p>
          <a:p>
            <a:pPr eaLnBrk="1" hangingPunct="1">
              <a:lnSpc>
                <a:spcPct val="80000"/>
              </a:lnSpc>
            </a:pPr>
            <a:r>
              <a:rPr lang="en-US" sz="1800" i="1" smtClean="0"/>
              <a:t>What Boards Are Supposed To Do</a:t>
            </a:r>
            <a:r>
              <a:rPr lang="en-US" sz="1800" smtClean="0"/>
              <a:t>, The Governance Institute</a:t>
            </a:r>
          </a:p>
          <a:p>
            <a:pPr eaLnBrk="1" hangingPunct="1">
              <a:lnSpc>
                <a:spcPct val="80000"/>
              </a:lnSpc>
            </a:pPr>
            <a:r>
              <a:rPr lang="en-US" sz="1800" smtClean="0"/>
              <a:t>“What Makes Great Boards Great”, </a:t>
            </a:r>
            <a:r>
              <a:rPr lang="en-US" sz="1800" i="1" smtClean="0"/>
              <a:t>Harvard Business Review</a:t>
            </a:r>
            <a:r>
              <a:rPr lang="en-US" sz="1800" smtClean="0"/>
              <a:t>, September 2002</a:t>
            </a:r>
          </a:p>
          <a:p>
            <a:pPr eaLnBrk="1" hangingPunct="1">
              <a:lnSpc>
                <a:spcPct val="80000"/>
              </a:lnSpc>
            </a:pPr>
            <a:r>
              <a:rPr lang="en-US" sz="1800" smtClean="0"/>
              <a:t>The Association of Governing Boards, Washington, DC.</a:t>
            </a:r>
          </a:p>
          <a:p>
            <a:pPr eaLnBrk="1" hangingPunct="1">
              <a:lnSpc>
                <a:spcPct val="80000"/>
              </a:lnSpc>
              <a:buFontTx/>
              <a:buNone/>
            </a:pPr>
            <a:endParaRPr lang="en-US" sz="1800" smtClean="0"/>
          </a:p>
          <a:p>
            <a:pPr eaLnBrk="1" hangingPunct="1">
              <a:lnSpc>
                <a:spcPct val="80000"/>
              </a:lnSpc>
            </a:pPr>
            <a:r>
              <a:rPr lang="en-US" sz="1800" smtClean="0"/>
              <a:t>Hansen, Kent—Attorney, various documents and seminar presentations</a:t>
            </a:r>
          </a:p>
          <a:p>
            <a:pPr eaLnBrk="1" hangingPunct="1">
              <a:lnSpc>
                <a:spcPct val="80000"/>
              </a:lnSpc>
            </a:pPr>
            <a:r>
              <a:rPr lang="en-US" sz="1800" smtClean="0"/>
              <a:t>Hiroshima, Phil—Attorney, various documents and seminar presentations</a:t>
            </a:r>
          </a:p>
          <a:p>
            <a:pPr eaLnBrk="1" hangingPunct="1">
              <a:lnSpc>
                <a:spcPct val="80000"/>
              </a:lnSpc>
            </a:pPr>
            <a:r>
              <a:rPr lang="en-US" sz="1800" smtClean="0"/>
              <a:t>Nixon, Robert—Attorney, various conversations and presentations.</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p>
            <a:fld id="{0BE4E59D-2296-4410-9C85-342F1D24EF51}" type="slidenum">
              <a:rPr lang="en-US" smtClean="0"/>
              <a:pPr/>
              <a:t>55</a:t>
            </a:fld>
            <a:endParaRPr lang="en-US" smtClean="0"/>
          </a:p>
        </p:txBody>
      </p:sp>
      <p:sp>
        <p:nvSpPr>
          <p:cNvPr id="69635" name="Rectangle 2"/>
          <p:cNvSpPr>
            <a:spLocks noGrp="1" noChangeArrowheads="1"/>
          </p:cNvSpPr>
          <p:nvPr>
            <p:ph type="body" idx="1"/>
          </p:nvPr>
        </p:nvSpPr>
        <p:spPr/>
        <p:txBody>
          <a:bodyPr/>
          <a:lstStyle/>
          <a:p>
            <a:pPr algn="ctr" eaLnBrk="1" hangingPunct="1">
              <a:buFontTx/>
              <a:buNone/>
            </a:pPr>
            <a:endParaRPr lang="en-US" b="1" smtClean="0">
              <a:latin typeface="BernhardFashion BT" pitchFamily="82" charset="0"/>
            </a:endParaRPr>
          </a:p>
          <a:p>
            <a:pPr algn="ctr" eaLnBrk="1" hangingPunct="1">
              <a:buFontTx/>
              <a:buNone/>
            </a:pPr>
            <a:endParaRPr lang="en-US" b="1" smtClean="0">
              <a:latin typeface="BernhardFashion BT" pitchFamily="82" charset="0"/>
            </a:endParaRPr>
          </a:p>
          <a:p>
            <a:pPr algn="ctr" eaLnBrk="1" hangingPunct="1">
              <a:buFontTx/>
              <a:buNone/>
            </a:pPr>
            <a:r>
              <a:rPr lang="en-US" sz="1800" smtClean="0"/>
              <a:t>End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8649D90-241A-4070-A980-5CF11D705DFA}" type="slidenum">
              <a:rPr lang="en-US" smtClean="0"/>
              <a:pPr/>
              <a:t>6</a:t>
            </a:fld>
            <a:endParaRPr lang="en-US" smtClean="0"/>
          </a:p>
        </p:txBody>
      </p:sp>
      <p:sp>
        <p:nvSpPr>
          <p:cNvPr id="8195" name="Rectangle 2"/>
          <p:cNvSpPr>
            <a:spLocks noGrp="1" noChangeArrowheads="1"/>
          </p:cNvSpPr>
          <p:nvPr>
            <p:ph type="title"/>
          </p:nvPr>
        </p:nvSpPr>
        <p:spPr/>
        <p:txBody>
          <a:bodyPr/>
          <a:lstStyle/>
          <a:p>
            <a:pPr algn="l" eaLnBrk="1" hangingPunct="1"/>
            <a:r>
              <a:rPr lang="en-US" dirty="0" smtClean="0"/>
              <a:t>Our challenge:</a:t>
            </a:r>
          </a:p>
        </p:txBody>
      </p:sp>
      <p:sp>
        <p:nvSpPr>
          <p:cNvPr id="32771" name="Rectangle 3"/>
          <p:cNvSpPr>
            <a:spLocks noGrp="1" noChangeArrowheads="1"/>
          </p:cNvSpPr>
          <p:nvPr>
            <p:ph type="body" idx="1"/>
          </p:nvPr>
        </p:nvSpPr>
        <p:spPr/>
        <p:txBody>
          <a:bodyPr/>
          <a:lstStyle/>
          <a:p>
            <a:pPr algn="ctr" eaLnBrk="1" hangingPunct="1">
              <a:buFontTx/>
              <a:buNone/>
            </a:pPr>
            <a:r>
              <a:rPr lang="en-US" dirty="0" smtClean="0"/>
              <a:t>“Though possessed of ultimate organizational power, the governing board is understudied and underdeveloped…where opportunity for leadership is greatest,</a:t>
            </a:r>
            <a:r>
              <a:rPr lang="en-US" dirty="0" smtClean="0">
                <a:solidFill>
                  <a:schemeClr val="accent1"/>
                </a:solidFill>
              </a:rPr>
              <a:t> </a:t>
            </a:r>
            <a:r>
              <a:rPr lang="en-US" dirty="0" smtClean="0"/>
              <a:t>job design</a:t>
            </a:r>
            <a:r>
              <a:rPr lang="en-US" dirty="0" smtClean="0">
                <a:solidFill>
                  <a:schemeClr val="accent1"/>
                </a:solidFill>
              </a:rPr>
              <a:t> </a:t>
            </a:r>
            <a:r>
              <a:rPr lang="en-US" dirty="0" smtClean="0"/>
              <a:t>for leadership is poorest.”</a:t>
            </a:r>
            <a:endParaRPr lang="en-US" sz="2400" dirty="0" smtClean="0"/>
          </a:p>
          <a:p>
            <a:pPr algn="r" eaLnBrk="1" hangingPunct="1">
              <a:buFontTx/>
              <a:buNone/>
            </a:pPr>
            <a:r>
              <a:rPr lang="en-US" sz="2400" dirty="0" smtClean="0"/>
              <a:t>--John Carver</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32871502-965D-4F9E-811D-E28BC7755272}" type="slidenum">
              <a:rPr lang="en-US" smtClean="0"/>
              <a:pPr/>
              <a:t>7</a:t>
            </a:fld>
            <a:endParaRPr lang="en-US" smtClean="0"/>
          </a:p>
        </p:txBody>
      </p:sp>
      <p:sp>
        <p:nvSpPr>
          <p:cNvPr id="9219" name="Rectangle 2"/>
          <p:cNvSpPr>
            <a:spLocks noGrp="1" noChangeArrowheads="1"/>
          </p:cNvSpPr>
          <p:nvPr>
            <p:ph type="title"/>
          </p:nvPr>
        </p:nvSpPr>
        <p:spPr/>
        <p:txBody>
          <a:bodyPr/>
          <a:lstStyle/>
          <a:p>
            <a:pPr algn="l" eaLnBrk="1" hangingPunct="1"/>
            <a:r>
              <a:rPr lang="en-US" dirty="0" smtClean="0"/>
              <a:t>Our challenge:</a:t>
            </a:r>
          </a:p>
        </p:txBody>
      </p:sp>
      <p:sp>
        <p:nvSpPr>
          <p:cNvPr id="9220" name="Rectangle 3"/>
          <p:cNvSpPr>
            <a:spLocks noGrp="1" noChangeArrowheads="1"/>
          </p:cNvSpPr>
          <p:nvPr>
            <p:ph type="body" idx="1"/>
          </p:nvPr>
        </p:nvSpPr>
        <p:spPr/>
        <p:txBody>
          <a:bodyPr/>
          <a:lstStyle/>
          <a:p>
            <a:pPr algn="ctr" eaLnBrk="1" hangingPunct="1">
              <a:spcBef>
                <a:spcPts val="0"/>
              </a:spcBef>
              <a:buFontTx/>
              <a:buNone/>
            </a:pPr>
            <a:r>
              <a:rPr lang="en-US" dirty="0" smtClean="0"/>
              <a:t>“The development of all our powers</a:t>
            </a:r>
          </a:p>
          <a:p>
            <a:pPr algn="ctr" eaLnBrk="1" hangingPunct="1">
              <a:spcBef>
                <a:spcPts val="0"/>
              </a:spcBef>
              <a:buFontTx/>
              <a:buNone/>
            </a:pPr>
            <a:r>
              <a:rPr lang="en-US" dirty="0" smtClean="0"/>
              <a:t>is the first duty we owe</a:t>
            </a:r>
          </a:p>
          <a:p>
            <a:pPr algn="ctr" eaLnBrk="1" hangingPunct="1">
              <a:spcBef>
                <a:spcPts val="0"/>
              </a:spcBef>
              <a:buFontTx/>
              <a:buNone/>
            </a:pPr>
            <a:r>
              <a:rPr lang="en-US" dirty="0" smtClean="0"/>
              <a:t>to God and to our fellow men.</a:t>
            </a:r>
          </a:p>
          <a:p>
            <a:pPr algn="ctr" eaLnBrk="1" hangingPunct="1">
              <a:spcBef>
                <a:spcPts val="0"/>
              </a:spcBef>
              <a:buFontTx/>
              <a:buNone/>
            </a:pPr>
            <a:r>
              <a:rPr lang="en-US" dirty="0" smtClean="0"/>
              <a:t>No one who is not growing daily</a:t>
            </a:r>
          </a:p>
          <a:p>
            <a:pPr algn="ctr" eaLnBrk="1" hangingPunct="1">
              <a:spcBef>
                <a:spcPts val="0"/>
              </a:spcBef>
              <a:buFontTx/>
              <a:buNone/>
            </a:pPr>
            <a:r>
              <a:rPr lang="en-US" dirty="0" smtClean="0"/>
              <a:t>in capability and usefulness</a:t>
            </a:r>
          </a:p>
          <a:p>
            <a:pPr algn="ctr" eaLnBrk="1" hangingPunct="1">
              <a:spcBef>
                <a:spcPts val="0"/>
              </a:spcBef>
              <a:buFontTx/>
              <a:buNone/>
            </a:pPr>
            <a:r>
              <a:rPr lang="en-US" dirty="0" smtClean="0"/>
              <a:t>is fulfilling the purpose of life.”</a:t>
            </a:r>
          </a:p>
          <a:p>
            <a:pPr algn="r" eaLnBrk="1" hangingPunct="1">
              <a:buFontTx/>
              <a:buNone/>
            </a:pPr>
            <a:r>
              <a:rPr lang="en-US" sz="2400" dirty="0" smtClean="0">
                <a:solidFill>
                  <a:srgbClr val="66FFFF"/>
                </a:solidFill>
                <a:latin typeface="Times New Roman" pitchFamily="18" charset="0"/>
              </a:rPr>
              <a:t>      </a:t>
            </a:r>
            <a:r>
              <a:rPr lang="en-US" sz="1800" dirty="0" smtClean="0"/>
              <a:t>--E G White </a:t>
            </a:r>
            <a:r>
              <a:rPr lang="en-US" sz="1800" i="1" dirty="0" smtClean="0"/>
              <a:t>Christ’s Object Lessons</a:t>
            </a:r>
            <a:r>
              <a:rPr lang="en-US" sz="1800" dirty="0" smtClean="0"/>
              <a:t>, p 329-330</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3026664"/>
          </a:xfrm>
        </p:spPr>
        <p:txBody>
          <a:bodyPr/>
          <a:lstStyle/>
          <a:p>
            <a:pPr algn="ctr"/>
            <a:endParaRPr lang="en-US" sz="4800" dirty="0">
              <a:solidFill>
                <a:schemeClr val="tx1"/>
              </a:solidFill>
            </a:endParaRPr>
          </a:p>
        </p:txBody>
      </p:sp>
      <p:pic>
        <p:nvPicPr>
          <p:cNvPr id="21512" name="Picture 8" descr="C:\Documents and Settings\CooperL\Local Settings\Temporary Internet Files\Content.IE5\8PYL05QV\MPj03993890000[1].jpg"/>
          <p:cNvPicPr>
            <a:picLocks noChangeAspect="1" noChangeArrowheads="1"/>
          </p:cNvPicPr>
          <p:nvPr/>
        </p:nvPicPr>
        <p:blipFill>
          <a:blip r:embed="rId3" cstate="print"/>
          <a:srcRect/>
          <a:stretch>
            <a:fillRect/>
          </a:stretch>
        </p:blipFill>
        <p:spPr bwMode="auto">
          <a:xfrm>
            <a:off x="-573510" y="-1"/>
            <a:ext cx="10327110" cy="6882051"/>
          </a:xfrm>
          <a:prstGeom prst="rect">
            <a:avLst/>
          </a:prstGeom>
          <a:noFill/>
        </p:spPr>
      </p:pic>
      <p:sp>
        <p:nvSpPr>
          <p:cNvPr id="10" name="Rectangle 9"/>
          <p:cNvSpPr/>
          <p:nvPr/>
        </p:nvSpPr>
        <p:spPr>
          <a:xfrm>
            <a:off x="914400" y="4648200"/>
            <a:ext cx="7467600" cy="1066800"/>
          </a:xfrm>
          <a:prstGeom prst="rect">
            <a:avLst/>
          </a:prstGeom>
          <a:solidFill>
            <a:schemeClr val="accent1">
              <a:tint val="100000"/>
              <a:shade val="100000"/>
              <a:hueMod val="100000"/>
              <a:satMod val="10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“If things seem under control...you’re just not going fast enough.”</a:t>
            </a:r>
          </a:p>
          <a:p>
            <a:pPr algn="ctr"/>
            <a:r>
              <a:rPr lang="en-US" dirty="0" smtClean="0"/>
              <a:t>—Mario Andretti</a:t>
            </a:r>
            <a:endParaRPr lang="en-US" sz="1600" dirty="0"/>
          </a:p>
        </p:txBody>
      </p:sp>
      <p:sp>
        <p:nvSpPr>
          <p:cNvPr id="5" name="Slide Number Placeholder 4"/>
          <p:cNvSpPr>
            <a:spLocks noGrp="1"/>
          </p:cNvSpPr>
          <p:nvPr>
            <p:ph type="sldNum" sz="quarter" idx="12"/>
          </p:nvPr>
        </p:nvSpPr>
        <p:spPr/>
        <p:txBody>
          <a:bodyPr/>
          <a:lstStyle/>
          <a:p>
            <a:pPr>
              <a:defRPr/>
            </a:pPr>
            <a:fld id="{345559D0-E8DC-47A1-BE14-CD76229CFBC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CD013516-9408-4262-A0A5-00D004F45C5A}" type="slidenum">
              <a:rPr lang="en-US" smtClean="0"/>
              <a:pPr/>
              <a:t>9</a:t>
            </a:fld>
            <a:endParaRPr lang="en-US" smtClean="0"/>
          </a:p>
        </p:txBody>
      </p:sp>
      <p:pic>
        <p:nvPicPr>
          <p:cNvPr id="10243" name="Picture 2" descr="IMG_0676b"/>
          <p:cNvPicPr>
            <a:picLocks noChangeAspect="1" noChangeArrowheads="1"/>
          </p:cNvPicPr>
          <p:nvPr/>
        </p:nvPicPr>
        <p:blipFill>
          <a:blip r:embed="rId3" cstate="print"/>
          <a:srcRect/>
          <a:stretch>
            <a:fillRect/>
          </a:stretch>
        </p:blipFill>
        <p:spPr bwMode="auto">
          <a:xfrm rot="-846703">
            <a:off x="2371725" y="696913"/>
            <a:ext cx="4152900" cy="5538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outerShdw dist="45791" dir="2021404" algn="ctr" rotWithShape="0">
            <a:srgbClr val="B2B2B2">
              <a:alpha val="80000"/>
            </a:srgbClr>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AEAEA"/>
        </a:solidFill>
        <a:ln w="9525" cap="flat" cmpd="sng" algn="ctr">
          <a:solidFill>
            <a:schemeClr val="tx1"/>
          </a:solidFill>
          <a:prstDash val="solid"/>
          <a:round/>
          <a:headEnd type="none" w="med" len="med"/>
          <a:tailEnd type="none" w="med" len="med"/>
        </a:ln>
        <a:effectLst>
          <a:outerShdw dist="45791" dir="2021404" algn="ctr" rotWithShape="0">
            <a:srgbClr val="B2B2B2">
              <a:alpha val="80000"/>
            </a:srgbClr>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Board</TermName>
          <TermId xmlns="http://schemas.microsoft.com/office/infopath/2007/PartnerControls">49a9b168-859c-4e13-a876-7f43c85d5d5e</TermId>
        </TermInfo>
      </Terms>
    </j2a840a341ce45988eab089c2d811663>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D1BED-E4E6-4564-A2D0-B5CCCCBA786B}"/>
</file>

<file path=customXml/itemProps2.xml><?xml version="1.0" encoding="utf-8"?>
<ds:datastoreItem xmlns:ds="http://schemas.openxmlformats.org/officeDocument/2006/customXml" ds:itemID="{7A10A116-375F-4F8B-B10E-4622242FCCE3}"/>
</file>

<file path=customXml/itemProps3.xml><?xml version="1.0" encoding="utf-8"?>
<ds:datastoreItem xmlns:ds="http://schemas.openxmlformats.org/officeDocument/2006/customXml" ds:itemID="{ECE0302A-4CA3-41DD-BE0B-EC4A1888A2C2}"/>
</file>

<file path=docProps/app.xml><?xml version="1.0" encoding="utf-8"?>
<Properties xmlns="http://schemas.openxmlformats.org/officeDocument/2006/extended-properties" xmlns:vt="http://schemas.openxmlformats.org/officeDocument/2006/docPropsVTypes">
  <Template>Flow</Template>
  <TotalTime>3257</TotalTime>
  <Words>2180</Words>
  <Application>Microsoft Office PowerPoint</Application>
  <PresentationFormat>On-screen Show (4:3)</PresentationFormat>
  <Paragraphs>469</Paragraphs>
  <Slides>55</Slides>
  <Notes>53</Notes>
  <HiddenSlides>0</HiddenSlides>
  <MMClips>1</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Slide 1</vt:lpstr>
      <vt:lpstr>Legal Notice and Terms of Use</vt:lpstr>
      <vt:lpstr>Why board processes matter:</vt:lpstr>
      <vt:lpstr>Our challenge:</vt:lpstr>
      <vt:lpstr>Our challenge:</vt:lpstr>
      <vt:lpstr>Our challenge:</vt:lpstr>
      <vt:lpstr>Our challenge:</vt:lpstr>
      <vt:lpstr>Slide 8</vt:lpstr>
      <vt:lpstr>Slide 9</vt:lpstr>
      <vt:lpstr>7 Signs of Ethical Collapse:</vt:lpstr>
      <vt:lpstr>Slide 11</vt:lpstr>
      <vt:lpstr>SDA Governance Structures:</vt:lpstr>
      <vt:lpstr>SDA Governance Structures:</vt:lpstr>
      <vt:lpstr>SDA Governance Structures:</vt:lpstr>
      <vt:lpstr>SDA Governance Structures:</vt:lpstr>
      <vt:lpstr>Governing board</vt:lpstr>
      <vt:lpstr>Governance and management:</vt:lpstr>
      <vt:lpstr>What good boards do:</vt:lpstr>
      <vt:lpstr>What goes wrong on boards:</vt:lpstr>
      <vt:lpstr>Complaints of board members:</vt:lpstr>
      <vt:lpstr>Pathways to progress</vt:lpstr>
      <vt:lpstr>Board/Committee composition:</vt:lpstr>
      <vt:lpstr>Considerations for Board membership</vt:lpstr>
      <vt:lpstr>Board policies: (Sarbannes-Oxley)</vt:lpstr>
      <vt:lpstr>Board policies:</vt:lpstr>
      <vt:lpstr>Slide 26</vt:lpstr>
      <vt:lpstr>Conflicts of interest: </vt:lpstr>
      <vt:lpstr>Directors/Trustees</vt:lpstr>
      <vt:lpstr>What directors need to know:</vt:lpstr>
      <vt:lpstr>Director/member rights:</vt:lpstr>
      <vt:lpstr>Duties of Board Members</vt:lpstr>
      <vt:lpstr>The duty of care</vt:lpstr>
      <vt:lpstr>The duty of loyalty</vt:lpstr>
      <vt:lpstr>The duty of obedience</vt:lpstr>
      <vt:lpstr>Board member orientation:</vt:lpstr>
      <vt:lpstr>Conducting effective meetings:</vt:lpstr>
      <vt:lpstr>Conducting effective meetings:</vt:lpstr>
      <vt:lpstr>Conducting effective meetings:</vt:lpstr>
      <vt:lpstr>The role of the chairperson</vt:lpstr>
      <vt:lpstr>Before the meeting begins:</vt:lpstr>
      <vt:lpstr>During the meeting:</vt:lpstr>
      <vt:lpstr>During the meeting (cont’d):</vt:lpstr>
      <vt:lpstr>Creating good social dynamics:</vt:lpstr>
      <vt:lpstr>Slide 44</vt:lpstr>
      <vt:lpstr>Creating good social dynamics: (cont’d)</vt:lpstr>
      <vt:lpstr>Following the meeting:</vt:lpstr>
      <vt:lpstr>Slide 47</vt:lpstr>
      <vt:lpstr>Board member preferences:</vt:lpstr>
      <vt:lpstr>Governance best practices:</vt:lpstr>
      <vt:lpstr>Effective meetings:</vt:lpstr>
      <vt:lpstr>Effective governance culture:</vt:lpstr>
      <vt:lpstr>Ten Commandments for Trustees</vt:lpstr>
      <vt:lpstr>‘999’ Plans</vt:lpstr>
      <vt:lpstr>Slide 54</vt:lpstr>
      <vt:lpstr>Slide 55</vt:lpstr>
    </vt:vector>
  </TitlesOfParts>
  <Company>S.D.A. Church World Headquarters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Class Governance</dc:title>
  <dc:creator>Lowell Cooper</dc:creator>
  <cp:lastModifiedBy>Ellen Missah</cp:lastModifiedBy>
  <cp:revision>88</cp:revision>
  <dcterms:created xsi:type="dcterms:W3CDTF">2008-04-18T12:05:05Z</dcterms:created>
  <dcterms:modified xsi:type="dcterms:W3CDTF">2010-05-06T18:44:54Z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41;#Board|49a9b168-859c-4e13-a876-7f43c85d5d5e</vt:lpwstr>
  </property>
</Properties>
</file>