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1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6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7"/>
  </p:notesMasterIdLst>
  <p:sldIdLst>
    <p:sldId id="256" r:id="rId2"/>
    <p:sldId id="257" r:id="rId3"/>
    <p:sldId id="258" r:id="rId4"/>
    <p:sldId id="270" r:id="rId5"/>
    <p:sldId id="26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9" r:id="rId15"/>
    <p:sldId id="267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4" d="100"/>
          <a:sy n="114" d="100"/>
        </p:scale>
        <p:origin x="-1470" y="-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ustomXml" Target="../customXml/item2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C031CE-C93E-486A-84F3-0BAF23241F65}" type="datetimeFigureOut">
              <a:rPr lang="en-US" smtClean="0"/>
              <a:t>1/22/2014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28F8D1-DB1F-4CDD-886E-6443588C0D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9551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r>
              <a:rPr lang="en-US" smtClean="0"/>
              <a:t>1/20/2014</a:t>
            </a:r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r>
              <a:rPr lang="en-US" smtClean="0"/>
              <a:t>S.E. Patterson, PhD     SDATS</a:t>
            </a:r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4186CFF9-742D-4E39-BE5D-E108D0CC57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1/20/2014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S.E. Patterson, PhD     SDATS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6CFF9-742D-4E39-BE5D-E108D0CC57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1/20/2014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S.E. Patterson, PhD     SDATS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6CFF9-742D-4E39-BE5D-E108D0CC57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r>
              <a:rPr lang="en-US" smtClean="0"/>
              <a:t>1/20/2014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186CFF9-742D-4E39-BE5D-E108D0CC57C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r>
              <a:rPr lang="en-US" smtClean="0"/>
              <a:t>S.E. Patterson, PhD     SDATS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r>
              <a:rPr lang="en-US" smtClean="0"/>
              <a:t>1/20/2014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r>
              <a:rPr lang="en-US" smtClean="0"/>
              <a:t>S.E. Patterson, PhD     SDATS</a:t>
            </a:r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4186CFF9-742D-4E39-BE5D-E108D0CC57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1/20/2014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S.E. Patterson, PhD     SDATS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6CFF9-742D-4E39-BE5D-E108D0CC57C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1/20/2014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S.E. Patterson, PhD     SDATS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6CFF9-742D-4E39-BE5D-E108D0CC57C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r>
              <a:rPr lang="en-US" smtClean="0"/>
              <a:t>1/20/2014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186CFF9-742D-4E39-BE5D-E108D0CC57C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en-US" smtClean="0"/>
              <a:t>S.E. Patterson, PhD     SDATS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1/20/2014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S.E. Patterson, PhD     SDATS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6CFF9-742D-4E39-BE5D-E108D0CC57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r>
              <a:rPr lang="en-US" smtClean="0"/>
              <a:t>1/20/2014</a:t>
            </a:r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186CFF9-742D-4E39-BE5D-E108D0CC57C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r>
              <a:rPr lang="en-US" smtClean="0"/>
              <a:t>S.E. Patterson, PhD     SDATS</a:t>
            </a: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r>
              <a:rPr lang="en-US" smtClean="0"/>
              <a:t>1/20/2014</a:t>
            </a: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186CFF9-742D-4E39-BE5D-E108D0CC57C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en-US" smtClean="0"/>
              <a:t>S.E. Patterson, PhD     SDATS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1/20/2014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S.E. Patterson, PhD     SDATS</a:t>
            </a:r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4186CFF9-742D-4E39-BE5D-E108D0CC57C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Place of Authority </a:t>
            </a:r>
            <a:br>
              <a:rPr lang="en-US" dirty="0" smtClean="0"/>
            </a:br>
            <a:r>
              <a:rPr lang="en-US" dirty="0" smtClean="0"/>
              <a:t>in the SDA Church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Relationship Between Leadership and Governance</a:t>
            </a:r>
          </a:p>
          <a:p>
            <a:endParaRPr lang="en-US" dirty="0" smtClean="0"/>
          </a:p>
          <a:p>
            <a:r>
              <a:rPr lang="en-US" sz="1400" dirty="0" smtClean="0"/>
              <a:t>Stanley E. Patterson, PhD	    SDA Theological Seminary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Episcopal Model</a:t>
            </a:r>
            <a:endParaRPr lang="en-US" dirty="0"/>
          </a:p>
        </p:txBody>
      </p:sp>
      <p:grpSp>
        <p:nvGrpSpPr>
          <p:cNvPr id="29" name="Group 28"/>
          <p:cNvGrpSpPr/>
          <p:nvPr/>
        </p:nvGrpSpPr>
        <p:grpSpPr>
          <a:xfrm>
            <a:off x="1828800" y="1447800"/>
            <a:ext cx="6316641" cy="4788932"/>
            <a:chOff x="1828800" y="1447800"/>
            <a:chExt cx="6316641" cy="4788932"/>
          </a:xfrm>
        </p:grpSpPr>
        <p:sp>
          <p:nvSpPr>
            <p:cNvPr id="15" name="TextBox 14"/>
            <p:cNvSpPr txBox="1"/>
            <p:nvPr/>
          </p:nvSpPr>
          <p:spPr>
            <a:xfrm>
              <a:off x="2743200" y="5867400"/>
              <a:ext cx="340830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Members Subject to Authority</a:t>
              </a:r>
              <a:endParaRPr lang="en-US" dirty="0"/>
            </a:p>
          </p:txBody>
        </p:sp>
        <p:grpSp>
          <p:nvGrpSpPr>
            <p:cNvPr id="28" name="Group 27"/>
            <p:cNvGrpSpPr/>
            <p:nvPr/>
          </p:nvGrpSpPr>
          <p:grpSpPr>
            <a:xfrm>
              <a:off x="1828800" y="1447800"/>
              <a:ext cx="6316641" cy="4191000"/>
              <a:chOff x="1828800" y="1447800"/>
              <a:chExt cx="6316641" cy="4191000"/>
            </a:xfrm>
          </p:grpSpPr>
          <p:sp>
            <p:nvSpPr>
              <p:cNvPr id="4" name="Isosceles Triangle 3"/>
              <p:cNvSpPr/>
              <p:nvPr/>
            </p:nvSpPr>
            <p:spPr>
              <a:xfrm>
                <a:off x="1828800" y="1981200"/>
                <a:ext cx="5257800" cy="3657600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" name="TextBox 4"/>
              <p:cNvSpPr txBox="1"/>
              <p:nvPr/>
            </p:nvSpPr>
            <p:spPr>
              <a:xfrm>
                <a:off x="2819400" y="1447800"/>
                <a:ext cx="326371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Authority Vested in Three Bodies</a:t>
                </a:r>
                <a:endParaRPr lang="en-US" dirty="0"/>
              </a:p>
            </p:txBody>
          </p:sp>
          <p:cxnSp>
            <p:nvCxnSpPr>
              <p:cNvPr id="7" name="Straight Arrow Connector 6"/>
              <p:cNvCxnSpPr/>
              <p:nvPr/>
            </p:nvCxnSpPr>
            <p:spPr>
              <a:xfrm rot="5400000">
                <a:off x="1409700" y="2324100"/>
                <a:ext cx="3276600" cy="243840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Straight Arrow Connector 8"/>
              <p:cNvCxnSpPr/>
              <p:nvPr/>
            </p:nvCxnSpPr>
            <p:spPr>
              <a:xfrm rot="16200000" flipH="1">
                <a:off x="4229100" y="2324100"/>
                <a:ext cx="3352800" cy="251460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" name="TextBox 9"/>
              <p:cNvSpPr txBox="1"/>
              <p:nvPr/>
            </p:nvSpPr>
            <p:spPr>
              <a:xfrm>
                <a:off x="3505200" y="4572000"/>
                <a:ext cx="19050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smtClean="0"/>
                  <a:t>Some barriers or hindering buffers</a:t>
                </a:r>
                <a:endParaRPr lang="en-US" dirty="0"/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7162800" y="4724400"/>
                <a:ext cx="98264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Deacons</a:t>
                </a:r>
                <a:endParaRPr lang="en-US" dirty="0"/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5334000" y="2362200"/>
                <a:ext cx="90646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Bishops</a:t>
                </a:r>
                <a:endParaRPr lang="en-US" dirty="0"/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6248400" y="3505200"/>
                <a:ext cx="80567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Priests</a:t>
                </a:r>
                <a:endParaRPr lang="en-US" dirty="0"/>
              </a:p>
            </p:txBody>
          </p:sp>
          <p:cxnSp>
            <p:nvCxnSpPr>
              <p:cNvPr id="23" name="Straight Connector 22"/>
              <p:cNvCxnSpPr/>
              <p:nvPr/>
            </p:nvCxnSpPr>
            <p:spPr>
              <a:xfrm>
                <a:off x="3505200" y="2971800"/>
                <a:ext cx="1905000" cy="1588"/>
              </a:xfrm>
              <a:prstGeom prst="line">
                <a:avLst/>
              </a:prstGeom>
              <a:ln>
                <a:prstDash val="sysDash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/>
              <p:cNvCxnSpPr/>
              <p:nvPr/>
            </p:nvCxnSpPr>
            <p:spPr>
              <a:xfrm>
                <a:off x="2667000" y="4191000"/>
                <a:ext cx="3733800" cy="1588"/>
              </a:xfrm>
              <a:prstGeom prst="line">
                <a:avLst/>
              </a:prstGeom>
              <a:ln>
                <a:prstDash val="sysDash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6" name="TextBox 15"/>
              <p:cNvSpPr txBox="1"/>
              <p:nvPr/>
            </p:nvSpPr>
            <p:spPr>
              <a:xfrm rot="18441748">
                <a:off x="1598936" y="3233492"/>
                <a:ext cx="241444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Exercise of authority</a:t>
                </a:r>
                <a:endParaRPr lang="en-US" dirty="0"/>
              </a:p>
            </p:txBody>
          </p:sp>
        </p:grpSp>
      </p:grpSp>
      <p:sp>
        <p:nvSpPr>
          <p:cNvPr id="17" name="Date Placeholder 16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en-US" smtClean="0"/>
              <a:t>1/20/2014</a:t>
            </a: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186CFF9-742D-4E39-BE5D-E108D0CC57C8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smtClean="0"/>
              <a:t>S.E. Patterson, PhD     SDATS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Representative Model</a:t>
            </a:r>
            <a:endParaRPr lang="en-US" dirty="0"/>
          </a:p>
        </p:txBody>
      </p:sp>
      <p:cxnSp>
        <p:nvCxnSpPr>
          <p:cNvPr id="52" name="Straight Connector 51"/>
          <p:cNvCxnSpPr>
            <a:stCxn id="4" idx="2"/>
          </p:cNvCxnSpPr>
          <p:nvPr/>
        </p:nvCxnSpPr>
        <p:spPr>
          <a:xfrm flipH="1">
            <a:off x="1219200" y="5638800"/>
            <a:ext cx="495300" cy="762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>
            <a:stCxn id="4" idx="4"/>
          </p:cNvCxnSpPr>
          <p:nvPr/>
        </p:nvCxnSpPr>
        <p:spPr>
          <a:xfrm>
            <a:off x="6833937" y="5638800"/>
            <a:ext cx="709863" cy="762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8" name="Group 57"/>
          <p:cNvGrpSpPr/>
          <p:nvPr/>
        </p:nvGrpSpPr>
        <p:grpSpPr>
          <a:xfrm>
            <a:off x="304800" y="1447800"/>
            <a:ext cx="8458200" cy="4989731"/>
            <a:chOff x="304800" y="1447800"/>
            <a:chExt cx="8686800" cy="4989731"/>
          </a:xfrm>
        </p:grpSpPr>
        <p:sp>
          <p:nvSpPr>
            <p:cNvPr id="4" name="Isosceles Triangle 3"/>
            <p:cNvSpPr/>
            <p:nvPr/>
          </p:nvSpPr>
          <p:spPr>
            <a:xfrm>
              <a:off x="1752600" y="1981200"/>
              <a:ext cx="5257800" cy="3657600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6" name="Group 25"/>
            <p:cNvGrpSpPr/>
            <p:nvPr/>
          </p:nvGrpSpPr>
          <p:grpSpPr>
            <a:xfrm>
              <a:off x="304800" y="1447800"/>
              <a:ext cx="8686800" cy="4989731"/>
              <a:chOff x="304800" y="1447800"/>
              <a:chExt cx="8686800" cy="4989731"/>
            </a:xfrm>
          </p:grpSpPr>
          <p:cxnSp>
            <p:nvCxnSpPr>
              <p:cNvPr id="7" name="Straight Arrow Connector 6"/>
              <p:cNvCxnSpPr/>
              <p:nvPr/>
            </p:nvCxnSpPr>
            <p:spPr>
              <a:xfrm rot="5400000" flipH="1" flipV="1">
                <a:off x="457200" y="2590800"/>
                <a:ext cx="4267200" cy="304800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Straight Arrow Connector 8"/>
              <p:cNvCxnSpPr/>
              <p:nvPr/>
            </p:nvCxnSpPr>
            <p:spPr>
              <a:xfrm flipH="1" flipV="1">
                <a:off x="4572000" y="1981200"/>
                <a:ext cx="3124200" cy="426720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" name="TextBox 9"/>
              <p:cNvSpPr txBox="1"/>
              <p:nvPr/>
            </p:nvSpPr>
            <p:spPr>
              <a:xfrm>
                <a:off x="304800" y="1447800"/>
                <a:ext cx="19050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smtClean="0"/>
                  <a:t>barriers or hindering buffers</a:t>
                </a:r>
                <a:endParaRPr lang="en-US" dirty="0"/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5867400" y="4724400"/>
                <a:ext cx="31242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smtClean="0"/>
                  <a:t>Conference</a:t>
                </a:r>
              </a:p>
              <a:p>
                <a:pPr algn="ctr"/>
                <a:r>
                  <a:rPr lang="en-US" dirty="0" smtClean="0"/>
                  <a:t>(authority limited to term)</a:t>
                </a:r>
                <a:endParaRPr lang="en-US" dirty="0"/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5105400" y="2133600"/>
                <a:ext cx="3243197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dirty="0" smtClean="0"/>
                  <a:t>General Conference/Division</a:t>
                </a:r>
              </a:p>
              <a:p>
                <a:pPr algn="ctr"/>
                <a:r>
                  <a:rPr lang="en-US" dirty="0" smtClean="0"/>
                  <a:t>(authority limited to term)</a:t>
                </a:r>
                <a:endParaRPr lang="en-US" dirty="0"/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5562600" y="3276600"/>
                <a:ext cx="32004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smtClean="0"/>
                  <a:t>Union</a:t>
                </a:r>
              </a:p>
              <a:p>
                <a:pPr algn="ctr"/>
                <a:r>
                  <a:rPr lang="en-US" dirty="0" smtClean="0"/>
                  <a:t>(authority limited to term)</a:t>
                </a:r>
                <a:endParaRPr lang="en-US" dirty="0"/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1905000" y="5791200"/>
                <a:ext cx="50292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smtClean="0"/>
                  <a:t>Local Church</a:t>
                </a:r>
              </a:p>
              <a:p>
                <a:r>
                  <a:rPr lang="en-US" dirty="0" smtClean="0"/>
                  <a:t>(Authority vested in Collective Membership)</a:t>
                </a:r>
                <a:endParaRPr lang="en-US" dirty="0"/>
              </a:p>
            </p:txBody>
          </p:sp>
          <p:cxnSp>
            <p:nvCxnSpPr>
              <p:cNvPr id="23" name="Straight Connector 22"/>
              <p:cNvCxnSpPr/>
              <p:nvPr/>
            </p:nvCxnSpPr>
            <p:spPr>
              <a:xfrm flipV="1">
                <a:off x="3581400" y="2971800"/>
                <a:ext cx="1600200" cy="1588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/>
              <p:cNvCxnSpPr/>
              <p:nvPr/>
            </p:nvCxnSpPr>
            <p:spPr>
              <a:xfrm>
                <a:off x="2667000" y="4191000"/>
                <a:ext cx="3352800" cy="0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1" name="Straight Arrow Connector 20"/>
              <p:cNvCxnSpPr>
                <a:stCxn id="4" idx="0"/>
              </p:cNvCxnSpPr>
              <p:nvPr/>
            </p:nvCxnSpPr>
            <p:spPr>
              <a:xfrm rot="16200000" flipH="1">
                <a:off x="3905250" y="2457450"/>
                <a:ext cx="990600" cy="3810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0" name="Straight Arrow Connector 29"/>
              <p:cNvCxnSpPr/>
              <p:nvPr/>
            </p:nvCxnSpPr>
            <p:spPr>
              <a:xfrm rot="5400000">
                <a:off x="3238500" y="3390900"/>
                <a:ext cx="1143000" cy="45720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2" name="Straight Arrow Connector 31"/>
              <p:cNvCxnSpPr/>
              <p:nvPr/>
            </p:nvCxnSpPr>
            <p:spPr>
              <a:xfrm rot="16200000" flipH="1">
                <a:off x="4267200" y="3429000"/>
                <a:ext cx="1143000" cy="38100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8" name="Straight Arrow Connector 37"/>
              <p:cNvCxnSpPr/>
              <p:nvPr/>
            </p:nvCxnSpPr>
            <p:spPr>
              <a:xfrm rot="5400000">
                <a:off x="3734594" y="4952206"/>
                <a:ext cx="1371600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4" name="Straight Arrow Connector 43"/>
              <p:cNvCxnSpPr/>
              <p:nvPr/>
            </p:nvCxnSpPr>
            <p:spPr>
              <a:xfrm rot="5400000">
                <a:off x="2286000" y="4648200"/>
                <a:ext cx="1371600" cy="60960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6" name="Straight Arrow Connector 45"/>
              <p:cNvCxnSpPr/>
              <p:nvPr/>
            </p:nvCxnSpPr>
            <p:spPr>
              <a:xfrm rot="16200000" flipH="1">
                <a:off x="5105400" y="4572000"/>
                <a:ext cx="1371600" cy="76200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47" name="TextBox 46"/>
              <p:cNvSpPr txBox="1"/>
              <p:nvPr/>
            </p:nvSpPr>
            <p:spPr>
              <a:xfrm rot="18317370">
                <a:off x="1103963" y="3925964"/>
                <a:ext cx="234230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delegation of authority</a:t>
                </a:r>
                <a:endParaRPr lang="en-US" dirty="0"/>
              </a:p>
            </p:txBody>
          </p:sp>
          <p:cxnSp>
            <p:nvCxnSpPr>
              <p:cNvPr id="50" name="Straight Connector 49"/>
              <p:cNvCxnSpPr/>
              <p:nvPr/>
            </p:nvCxnSpPr>
            <p:spPr>
              <a:xfrm>
                <a:off x="914400" y="6400800"/>
                <a:ext cx="6934200" cy="1588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8" name="Straight Arrow Connector 67"/>
              <p:cNvCxnSpPr/>
              <p:nvPr/>
            </p:nvCxnSpPr>
            <p:spPr>
              <a:xfrm rot="16200000" flipH="1">
                <a:off x="914400" y="2667000"/>
                <a:ext cx="2133600" cy="76200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Straight Arrow Connector 69"/>
              <p:cNvCxnSpPr/>
              <p:nvPr/>
            </p:nvCxnSpPr>
            <p:spPr>
              <a:xfrm>
                <a:off x="1905000" y="2057400"/>
                <a:ext cx="1371600" cy="83820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Straight Connector 72"/>
              <p:cNvCxnSpPr/>
              <p:nvPr/>
            </p:nvCxnSpPr>
            <p:spPr>
              <a:xfrm>
                <a:off x="1600200" y="5638800"/>
                <a:ext cx="5562600" cy="0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28" name="Date Placeholder 2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en-US" smtClean="0"/>
              <a:t>1/20/2014</a:t>
            </a: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186CFF9-742D-4E39-BE5D-E108D0CC57C8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31" name="Footer Placeholder 3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smtClean="0"/>
              <a:t>S.E. Patterson, PhD     SDATS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Erosion of Representative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524000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Distance of Union, Division and GC from direct accountability with the membership</a:t>
            </a:r>
          </a:p>
          <a:p>
            <a:r>
              <a:rPr lang="en-US" dirty="0" smtClean="0"/>
              <a:t>Political maneuvering</a:t>
            </a:r>
          </a:p>
          <a:p>
            <a:r>
              <a:rPr lang="en-US" dirty="0" smtClean="0"/>
              <a:t>Expediency that avoids the cost and time necessary for representative process</a:t>
            </a:r>
          </a:p>
          <a:p>
            <a:r>
              <a:rPr lang="en-US" dirty="0" smtClean="0"/>
              <a:t>Natural tendency of people to avoid carrying responsibility/accountability that they can give to a leader</a:t>
            </a:r>
          </a:p>
          <a:p>
            <a:r>
              <a:rPr lang="en-US" dirty="0" smtClean="0"/>
              <a:t>Progressive impact of power on career leaders</a:t>
            </a:r>
          </a:p>
          <a:p>
            <a:r>
              <a:rPr lang="en-US" dirty="0" smtClean="0"/>
              <a:t>Abuse of power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en-US" smtClean="0"/>
              <a:t>1/20/2014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186CFF9-742D-4E39-BE5D-E108D0CC57C8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smtClean="0"/>
              <a:t>S.E. Patterson, PhD     SDATS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Guarding the Representative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many parts of the world we are functioning with an amalgamation of </a:t>
            </a:r>
            <a:r>
              <a:rPr lang="en-US" dirty="0" err="1" smtClean="0"/>
              <a:t>episcopal</a:t>
            </a:r>
            <a:r>
              <a:rPr lang="en-US" dirty="0" smtClean="0"/>
              <a:t> and representative forms of governance</a:t>
            </a:r>
          </a:p>
          <a:p>
            <a:r>
              <a:rPr lang="en-US" dirty="0" smtClean="0"/>
              <a:t>Distance from direct accountability at higher levels creates career administrators who face low levels of accountability for representative behavior and exaggerated perceptions of personal power </a:t>
            </a:r>
          </a:p>
          <a:p>
            <a:r>
              <a:rPr lang="en-US" dirty="0" smtClean="0"/>
              <a:t>Reverse the centralization of the Presidential model via “vice-president” designations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en-US" smtClean="0"/>
              <a:t>1/20/2014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186CFF9-742D-4E39-BE5D-E108D0CC57C8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smtClean="0"/>
              <a:t>S.E. Patterson, PhD     SDATS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575F6D"/>
                </a:solidFill>
              </a:rPr>
              <a:t>Guarding the Representative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>
              <a:buClr>
                <a:srgbClr val="FE8637"/>
              </a:buClr>
            </a:pPr>
            <a:r>
              <a:rPr lang="en-US" dirty="0">
                <a:solidFill>
                  <a:prstClr val="black"/>
                </a:solidFill>
              </a:rPr>
              <a:t>Membership is generally unaware of the nature of authority in the church and the responsibility that rests upon them</a:t>
            </a:r>
          </a:p>
          <a:p>
            <a:pPr lvl="0">
              <a:buClr>
                <a:srgbClr val="FE8637"/>
              </a:buClr>
            </a:pPr>
            <a:r>
              <a:rPr lang="en-US" dirty="0">
                <a:solidFill>
                  <a:prstClr val="black"/>
                </a:solidFill>
              </a:rPr>
              <a:t>Vigilance must be maintained if we are to avoid serious erosion of our prevalent system of </a:t>
            </a:r>
            <a:r>
              <a:rPr lang="en-US" dirty="0" smtClean="0">
                <a:solidFill>
                  <a:prstClr val="black"/>
                </a:solidFill>
              </a:rPr>
              <a:t>governance</a:t>
            </a:r>
          </a:p>
          <a:p>
            <a:pPr lvl="0">
              <a:buClr>
                <a:srgbClr val="FE8637"/>
              </a:buClr>
            </a:pPr>
            <a:r>
              <a:rPr lang="en-US" dirty="0" smtClean="0">
                <a:solidFill>
                  <a:prstClr val="black"/>
                </a:solidFill>
              </a:rPr>
              <a:t>Guard against the emphasis of position and dominance over service (Isa 14:12-15; </a:t>
            </a:r>
            <a:r>
              <a:rPr lang="en-US" dirty="0" err="1" smtClean="0">
                <a:solidFill>
                  <a:prstClr val="black"/>
                </a:solidFill>
              </a:rPr>
              <a:t>Eze</a:t>
            </a:r>
            <a:r>
              <a:rPr lang="en-US" dirty="0" smtClean="0">
                <a:solidFill>
                  <a:prstClr val="black"/>
                </a:solidFill>
              </a:rPr>
              <a:t> 28:12-15; Matt 20:20-28; Phil 2:1-11; 1 Peter 5:1-5)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en-US" smtClean="0"/>
              <a:t>1/20/2014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186CFF9-742D-4E39-BE5D-E108D0CC57C8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smtClean="0"/>
              <a:t>S.E. Patterson, PhD     SDATS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1355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Impact on Mission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If we are ever to re-invest ministry authority in the members of the church we must re-invigorate their understanding of the stewardship of authority that rests upon them</a:t>
            </a:r>
          </a:p>
          <a:p>
            <a:r>
              <a:rPr lang="en-US" dirty="0" smtClean="0"/>
              <a:t>Mental models of administrator (leaders) and member (followers) must be challenged.</a:t>
            </a:r>
          </a:p>
          <a:p>
            <a:pPr lvl="1"/>
            <a:r>
              <a:rPr lang="en-US" dirty="0" smtClean="0"/>
              <a:t>Why? Followers wait for leaders. We are </a:t>
            </a:r>
            <a:r>
              <a:rPr lang="en-US" u="sng" dirty="0" smtClean="0"/>
              <a:t>ALL</a:t>
            </a:r>
            <a:r>
              <a:rPr lang="en-US" dirty="0" smtClean="0"/>
              <a:t> called to lead within the context of our spiritual giftedness.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en-US" smtClean="0"/>
              <a:t>1/20/2014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186CFF9-742D-4E39-BE5D-E108D0CC57C8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smtClean="0"/>
              <a:t>S.E. Patterson, PhD     SDATS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Matthew 28:18-20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Vs. 18- all authority given to Jesus</a:t>
            </a:r>
          </a:p>
          <a:p>
            <a:r>
              <a:rPr lang="en-US" dirty="0" smtClean="0"/>
              <a:t>Vs. 19f- effective witness of believers predicated upon accessing the authority of Jesus</a:t>
            </a:r>
          </a:p>
          <a:p>
            <a:pPr lvl="1"/>
            <a:r>
              <a:rPr lang="en-US" dirty="0" smtClean="0"/>
              <a:t>Authority is never owned</a:t>
            </a:r>
          </a:p>
          <a:p>
            <a:pPr lvl="1"/>
            <a:r>
              <a:rPr lang="en-US" dirty="0" smtClean="0"/>
              <a:t>Authority is only loaned</a:t>
            </a:r>
          </a:p>
          <a:p>
            <a:r>
              <a:rPr lang="en-US" dirty="0" smtClean="0"/>
              <a:t>Authority is given in trust to the church</a:t>
            </a:r>
          </a:p>
          <a:p>
            <a:pPr lvl="1"/>
            <a:r>
              <a:rPr lang="en-US" dirty="0" smtClean="0"/>
              <a:t>The church (body of believers) is the steward of Christ’s authority on earth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en-US" dirty="0" smtClean="0"/>
              <a:t>1/20/2014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186CFF9-742D-4E39-BE5D-E108D0CC57C8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dirty="0" smtClean="0"/>
              <a:t>S.E. Patterson, PhD     SDATS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Matthew 18:18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delegation of authority for the purpose of governance as well as mission/ministry entrusts the church with the responsibility of making binding decisions.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en-US" smtClean="0"/>
              <a:t>1/20/2014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186CFF9-742D-4E39-BE5D-E108D0CC57C8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smtClean="0"/>
              <a:t>S.E. Patterson, PhD     SDATS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Clarify Definitions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i="1" dirty="0" smtClean="0"/>
              <a:t>Authority</a:t>
            </a:r>
            <a:r>
              <a:rPr lang="en-US" dirty="0" smtClean="0"/>
              <a:t>: </a:t>
            </a:r>
          </a:p>
          <a:p>
            <a:pPr lvl="1"/>
            <a:r>
              <a:rPr lang="en-US" dirty="0" smtClean="0"/>
              <a:t>permission to exercise power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i="1" dirty="0" smtClean="0"/>
              <a:t>Authoritarian</a:t>
            </a:r>
            <a:r>
              <a:rPr lang="en-US" dirty="0" smtClean="0"/>
              <a:t>: </a:t>
            </a:r>
          </a:p>
          <a:p>
            <a:pPr lvl="1"/>
            <a:r>
              <a:rPr lang="en-US" dirty="0" smtClean="0"/>
              <a:t>one who exercises power without permission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i="1" dirty="0" smtClean="0"/>
              <a:t>Authoritative</a:t>
            </a:r>
            <a:r>
              <a:rPr lang="en-US" dirty="0"/>
              <a:t>: </a:t>
            </a:r>
            <a:endParaRPr lang="en-US" dirty="0" smtClean="0"/>
          </a:p>
          <a:p>
            <a:pPr lvl="1"/>
            <a:r>
              <a:rPr lang="en-US" dirty="0" smtClean="0"/>
              <a:t>having </a:t>
            </a:r>
            <a:r>
              <a:rPr lang="en-US" dirty="0"/>
              <a:t>or proceeding from </a:t>
            </a:r>
            <a:r>
              <a:rPr lang="en-US" dirty="0" smtClean="0"/>
              <a:t>authority</a:t>
            </a:r>
            <a:endParaRPr lang="en-US" u="sng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en-US" smtClean="0"/>
              <a:t>1/20/2014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186CFF9-742D-4E39-BE5D-E108D0CC57C8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dirty="0" smtClean="0"/>
              <a:t>S.E. Patterson, PhD     SDATS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23037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/>
                </a:solidFill>
              </a:rPr>
              <a:t>The </a:t>
            </a:r>
            <a:r>
              <a:rPr lang="en-US" dirty="0">
                <a:solidFill>
                  <a:prstClr val="black"/>
                </a:solidFill>
              </a:rPr>
              <a:t>1901 GC Session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Clr>
                <a:srgbClr val="FE8637"/>
              </a:buClr>
            </a:pPr>
            <a:r>
              <a:rPr lang="en-US" dirty="0" smtClean="0">
                <a:solidFill>
                  <a:prstClr val="black"/>
                </a:solidFill>
              </a:rPr>
              <a:t>The </a:t>
            </a:r>
            <a:r>
              <a:rPr lang="en-US" dirty="0">
                <a:solidFill>
                  <a:prstClr val="black"/>
                </a:solidFill>
              </a:rPr>
              <a:t>SDA Church built its governance structure on the assumption that the authority was vested in the body—not in leaders, thus a representative system of governance.</a:t>
            </a:r>
          </a:p>
          <a:p>
            <a:pPr lvl="2">
              <a:buClr>
                <a:srgbClr val="FE8637">
                  <a:shade val="75000"/>
                </a:srgbClr>
              </a:buClr>
            </a:pPr>
            <a:r>
              <a:rPr lang="en-US" dirty="0">
                <a:solidFill>
                  <a:prstClr val="black"/>
                </a:solidFill>
              </a:rPr>
              <a:t>This was a hard fought struggle—centralized authority vs. distributed authority</a:t>
            </a:r>
          </a:p>
          <a:p>
            <a:pPr lvl="2">
              <a:buClr>
                <a:srgbClr val="FE8637">
                  <a:shade val="75000"/>
                </a:srgbClr>
              </a:buClr>
            </a:pPr>
            <a:r>
              <a:rPr lang="en-US" dirty="0">
                <a:solidFill>
                  <a:prstClr val="black"/>
                </a:solidFill>
              </a:rPr>
              <a:t>Happened on the heals of the “Kingly </a:t>
            </a:r>
            <a:r>
              <a:rPr lang="en-US" dirty="0" smtClean="0">
                <a:solidFill>
                  <a:prstClr val="black"/>
                </a:solidFill>
              </a:rPr>
              <a:t>Authority</a:t>
            </a:r>
            <a:r>
              <a:rPr lang="en-US" dirty="0">
                <a:solidFill>
                  <a:prstClr val="black"/>
                </a:solidFill>
              </a:rPr>
              <a:t>” </a:t>
            </a:r>
            <a:r>
              <a:rPr lang="en-US" dirty="0" smtClean="0">
                <a:solidFill>
                  <a:prstClr val="black"/>
                </a:solidFill>
              </a:rPr>
              <a:t>period</a:t>
            </a:r>
          </a:p>
          <a:p>
            <a:pPr lvl="1">
              <a:buClr>
                <a:srgbClr val="FE8637">
                  <a:shade val="75000"/>
                </a:srgbClr>
              </a:buClr>
            </a:pPr>
            <a:r>
              <a:rPr lang="en-US" dirty="0" smtClean="0">
                <a:solidFill>
                  <a:prstClr val="black"/>
                </a:solidFill>
              </a:rPr>
              <a:t>Caution must be exercised to avoid centralizing authority for the sake of expediency</a:t>
            </a:r>
          </a:p>
          <a:p>
            <a:pPr lvl="1">
              <a:buClr>
                <a:srgbClr val="FE8637">
                  <a:shade val="75000"/>
                </a:srgbClr>
              </a:buClr>
            </a:pPr>
            <a:r>
              <a:rPr lang="en-US" dirty="0" smtClean="0">
                <a:solidFill>
                  <a:prstClr val="black"/>
                </a:solidFill>
              </a:rPr>
              <a:t>The weakening of the delegate voice through manipulation of process or failure to maintain the Representative Model moves us back toward Kingly Authority.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en-US" smtClean="0"/>
              <a:t>1/20/2014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186CFF9-742D-4E39-BE5D-E108D0CC57C8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dirty="0" smtClean="0"/>
              <a:t>S.E. Patterson, PhD     SDATS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03684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Human Tendency to Consolidate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Babel</a:t>
            </a:r>
          </a:p>
          <a:p>
            <a:r>
              <a:rPr lang="en-US" dirty="0" smtClean="0"/>
              <a:t>Invitation for Gideon to become king</a:t>
            </a:r>
          </a:p>
          <a:p>
            <a:r>
              <a:rPr lang="en-US" dirty="0" smtClean="0"/>
              <a:t>Persistence of Israel’s request for a king</a:t>
            </a:r>
          </a:p>
          <a:p>
            <a:r>
              <a:rPr lang="en-US" dirty="0" smtClean="0"/>
              <a:t>Progression of early church from distributed organization to centralized papacy</a:t>
            </a:r>
          </a:p>
          <a:p>
            <a:r>
              <a:rPr lang="en-US" dirty="0" smtClean="0"/>
              <a:t>Cry (1905-1930) from SDA’s for pastors to be assigned to churches/districts</a:t>
            </a:r>
          </a:p>
          <a:p>
            <a:r>
              <a:rPr lang="en-US" dirty="0" smtClean="0"/>
              <a:t>General willingness of people to abdicate personal authority in favor of a central ruler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en-US" smtClean="0"/>
              <a:t>1/20/2014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186CFF9-742D-4E39-BE5D-E108D0CC57C8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smtClean="0"/>
              <a:t>S.E. Patterson, PhD     SDATS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God’s Consistent Response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Decentralize</a:t>
            </a:r>
          </a:p>
          <a:p>
            <a:pPr lvl="1"/>
            <a:r>
              <a:rPr lang="en-US" sz="2400" dirty="0" smtClean="0"/>
              <a:t>Babel</a:t>
            </a:r>
          </a:p>
          <a:p>
            <a:pPr lvl="1"/>
            <a:r>
              <a:rPr lang="en-US" sz="2400" dirty="0" smtClean="0"/>
              <a:t>Confederacy of tribes under judges</a:t>
            </a:r>
          </a:p>
          <a:p>
            <a:pPr lvl="1"/>
            <a:r>
              <a:rPr lang="en-US" sz="2400" dirty="0" smtClean="0"/>
              <a:t>Repeated dispersal of tribes/Israel</a:t>
            </a:r>
          </a:p>
          <a:p>
            <a:pPr lvl="1"/>
            <a:r>
              <a:rPr lang="en-US" sz="2400" dirty="0" smtClean="0"/>
              <a:t>“Priesthood of all believers” in early church</a:t>
            </a:r>
          </a:p>
          <a:p>
            <a:pPr lvl="1"/>
            <a:r>
              <a:rPr lang="en-US" sz="2400" dirty="0" smtClean="0"/>
              <a:t>Diaspora in 1</a:t>
            </a:r>
            <a:r>
              <a:rPr lang="en-US" sz="2400" baseline="30000" dirty="0" smtClean="0"/>
              <a:t>st</a:t>
            </a:r>
            <a:r>
              <a:rPr lang="en-US" sz="2400" dirty="0" smtClean="0"/>
              <a:t> century</a:t>
            </a:r>
          </a:p>
          <a:p>
            <a:pPr lvl="1"/>
            <a:r>
              <a:rPr lang="en-US" sz="2400" dirty="0" smtClean="0"/>
              <a:t>Catholic =&gt; Denominations (Reformation)</a:t>
            </a:r>
          </a:p>
          <a:p>
            <a:pPr lvl="1"/>
            <a:r>
              <a:rPr lang="en-US" sz="2400" dirty="0" smtClean="0"/>
              <a:t>Challenging efforts to re-empower laity in contemporary SDA pastor-centric culture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en-US" smtClean="0"/>
              <a:t>1/20/2014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186CFF9-742D-4E39-BE5D-E108D0CC57C8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smtClean="0"/>
              <a:t>S.E. Patterson, PhD     SDATS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Forms of Church Governance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Papal (ultimate authority vested in a person)</a:t>
            </a:r>
          </a:p>
          <a:p>
            <a:pPr lvl="1"/>
            <a:r>
              <a:rPr lang="en-US" dirty="0" smtClean="0"/>
              <a:t>Authority flows down from a person</a:t>
            </a:r>
          </a:p>
          <a:p>
            <a:r>
              <a:rPr lang="en-US" dirty="0" smtClean="0"/>
              <a:t>Episcopal (authority vested in a group[s])</a:t>
            </a:r>
          </a:p>
          <a:p>
            <a:pPr lvl="1"/>
            <a:r>
              <a:rPr lang="en-US" dirty="0" smtClean="0"/>
              <a:t>Authority flows down from groups</a:t>
            </a:r>
          </a:p>
          <a:p>
            <a:r>
              <a:rPr lang="en-US" dirty="0" smtClean="0"/>
              <a:t>Representative (authority vested in the body of believers)</a:t>
            </a:r>
          </a:p>
          <a:p>
            <a:pPr lvl="1"/>
            <a:r>
              <a:rPr lang="en-US" dirty="0" smtClean="0"/>
              <a:t>SDA model</a:t>
            </a:r>
          </a:p>
          <a:p>
            <a:pPr lvl="1"/>
            <a:r>
              <a:rPr lang="en-US" dirty="0" smtClean="0"/>
              <a:t>Authority flows up from the membership</a:t>
            </a:r>
          </a:p>
          <a:p>
            <a:r>
              <a:rPr lang="en-US" dirty="0" smtClean="0"/>
              <a:t>Independent (authority vested in independent local congregation—no central authority)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en-US" smtClean="0"/>
              <a:t>1/20/2014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186CFF9-742D-4E39-BE5D-E108D0CC57C8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smtClean="0"/>
              <a:t>S.E. Patterson, PhD     SDATS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Papal Model</a:t>
            </a:r>
            <a:endParaRPr lang="en-US" dirty="0"/>
          </a:p>
        </p:txBody>
      </p:sp>
      <p:grpSp>
        <p:nvGrpSpPr>
          <p:cNvPr id="27" name="Group 26"/>
          <p:cNvGrpSpPr/>
          <p:nvPr/>
        </p:nvGrpSpPr>
        <p:grpSpPr>
          <a:xfrm>
            <a:off x="1828800" y="1447800"/>
            <a:ext cx="5834870" cy="4788932"/>
            <a:chOff x="1828800" y="1447800"/>
            <a:chExt cx="5834870" cy="4788932"/>
          </a:xfrm>
        </p:grpSpPr>
        <p:sp>
          <p:nvSpPr>
            <p:cNvPr id="4" name="Isosceles Triangle 3"/>
            <p:cNvSpPr/>
            <p:nvPr/>
          </p:nvSpPr>
          <p:spPr>
            <a:xfrm>
              <a:off x="1828800" y="1981200"/>
              <a:ext cx="5257800" cy="3657600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3657600" y="1447800"/>
              <a:ext cx="163685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Papal Authority</a:t>
              </a:r>
              <a:endParaRPr lang="en-US" dirty="0"/>
            </a:p>
          </p:txBody>
        </p:sp>
        <p:cxnSp>
          <p:nvCxnSpPr>
            <p:cNvPr id="7" name="Straight Arrow Connector 6"/>
            <p:cNvCxnSpPr/>
            <p:nvPr/>
          </p:nvCxnSpPr>
          <p:spPr>
            <a:xfrm rot="5400000">
              <a:off x="1409700" y="2324100"/>
              <a:ext cx="3276600" cy="24384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 rot="16200000" flipH="1">
              <a:off x="4229100" y="2324100"/>
              <a:ext cx="3276600" cy="24384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3581400" y="3657600"/>
              <a:ext cx="190500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Few barriers </a:t>
              </a:r>
              <a:r>
                <a:rPr lang="en-US" smtClean="0"/>
                <a:t>or no hindering </a:t>
              </a:r>
              <a:r>
                <a:rPr lang="en-US" dirty="0" smtClean="0"/>
                <a:t>buffers</a:t>
              </a:r>
              <a:endParaRPr lang="en-US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5105400" y="2133600"/>
              <a:ext cx="104554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Cardinals</a:t>
              </a:r>
              <a:endParaRPr lang="en-US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638800" y="2743200"/>
              <a:ext cx="133267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Archbishops</a:t>
              </a:r>
              <a:endParaRPr lang="en-US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6324600" y="3505200"/>
              <a:ext cx="90646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Bishops</a:t>
              </a:r>
              <a:endParaRPr lang="en-US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858000" y="4419600"/>
              <a:ext cx="80567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Priests</a:t>
              </a:r>
              <a:endParaRPr lang="en-US" dirty="0"/>
            </a:p>
          </p:txBody>
        </p:sp>
        <p:sp>
          <p:nvSpPr>
            <p:cNvPr id="16" name="TextBox 15"/>
            <p:cNvSpPr txBox="1"/>
            <p:nvPr/>
          </p:nvSpPr>
          <p:spPr>
            <a:xfrm rot="18441748">
              <a:off x="1598936" y="3233492"/>
              <a:ext cx="24144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Exercise of authority</a:t>
              </a:r>
              <a:endParaRPr lang="en-US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743200" y="5867400"/>
              <a:ext cx="340830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Members Subject to Authority</a:t>
              </a:r>
              <a:endParaRPr lang="en-US" dirty="0"/>
            </a:p>
          </p:txBody>
        </p:sp>
      </p:grpSp>
      <p:sp>
        <p:nvSpPr>
          <p:cNvPr id="15" name="Date Placeholder 1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en-US" smtClean="0"/>
              <a:t>1/20/2014</a:t>
            </a: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186CFF9-742D-4E39-BE5D-E108D0CC57C8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smtClean="0"/>
              <a:t>S.E. Patterson, PhD     SDATS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06931C23B4E154BA7E8104755D6A6CD" ma:contentTypeVersion="1" ma:contentTypeDescription="Create a new document." ma:contentTypeScope="" ma:versionID="c8eee80a9397e942757032f22530b6af">
  <xsd:schema xmlns:xsd="http://www.w3.org/2001/XMLSchema" xmlns:xs="http://www.w3.org/2001/XMLSchema" xmlns:p="http://schemas.microsoft.com/office/2006/metadata/properties" xmlns:ns2="708c96bb-742e-4249-8e2b-6d89ee2a2a12" targetNamespace="http://schemas.microsoft.com/office/2006/metadata/properties" ma:root="true" ma:fieldsID="ed20ab612628702c9de8aa0a98ebc27b" ns2:_="">
    <xsd:import namespace="708c96bb-742e-4249-8e2b-6d89ee2a2a12"/>
    <xsd:element name="properties">
      <xsd:complexType>
        <xsd:sequence>
          <xsd:element name="documentManagement">
            <xsd:complexType>
              <xsd:all>
                <xsd:element ref="ns2:j2a840a341ce45988eab089c2d811663" minOccurs="0"/>
                <xsd:element ref="ns2:gc564d6ebf4248c7833a610fa17582d5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08c96bb-742e-4249-8e2b-6d89ee2a2a12" elementFormDefault="qualified">
    <xsd:import namespace="http://schemas.microsoft.com/office/2006/documentManagement/types"/>
    <xsd:import namespace="http://schemas.microsoft.com/office/infopath/2007/PartnerControls"/>
    <xsd:element name="j2a840a341ce45988eab089c2d811663" ma:index="9" nillable="true" ma:taxonomy="true" ma:internalName="j2a840a341ce45988eab089c2d811663" ma:taxonomyFieldName="CurriculumCategories" ma:displayName="CurriculumCategories" ma:default="" ma:fieldId="{32a840a3-41ce-4598-8eab-089c2d811663}" ma:taxonomyMulti="true" ma:sspId="b5610599-cc4b-4dc8-9e5a-d998835b68b3" ma:termSetId="bf1c4c82-3a44-4d16-bb71-072355a7d518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gc564d6ebf4248c7833a610fa17582d5" ma:index="11" nillable="true" ma:taxonomy="true" ma:internalName="gc564d6ebf4248c7833a610fa17582d5" ma:taxonomyFieldName="Authors" ma:displayName="Authors" ma:default="" ma:fieldId="{0c564d6e-bf42-48c7-833a-610fa17582d5}" ma:taxonomyMulti="true" ma:sspId="b5610599-cc4b-4dc8-9e5a-d998835b68b3" ma:termSetId="f7ac89c2-ea02-468b-b02c-fe613d55204b" ma:anchorId="00000000-0000-0000-0000-000000000000" ma:open="tru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gc564d6ebf4248c7833a610fa17582d5 xmlns="708c96bb-742e-4249-8e2b-6d89ee2a2a12">
      <Terms xmlns="http://schemas.microsoft.com/office/infopath/2007/PartnerControls">
        <TermInfo xmlns="http://schemas.microsoft.com/office/infopath/2007/PartnerControls">
          <TermName xmlns="http://schemas.microsoft.com/office/infopath/2007/PartnerControls">Stanley Patterson</TermName>
          <TermId xmlns="http://schemas.microsoft.com/office/infopath/2007/PartnerControls">32209404-67b6-46fb-9407-fa47a9e898a2</TermId>
        </TermInfo>
      </Terms>
    </gc564d6ebf4248c7833a610fa17582d5>
    <j2a840a341ce45988eab089c2d811663 xmlns="708c96bb-742e-4249-8e2b-6d89ee2a2a12">
      <Terms xmlns="http://schemas.microsoft.com/office/infopath/2007/PartnerControls">
        <TermInfo xmlns="http://schemas.microsoft.com/office/infopath/2007/PartnerControls">
          <TermName xmlns="http://schemas.microsoft.com/office/infopath/2007/PartnerControls">Principles for Adventist Leader</TermName>
          <TermId xmlns="http://schemas.microsoft.com/office/infopath/2007/PartnerControls">7190627f-5992-4a7b-b575-35cf9c8937a3</TermId>
        </TermInfo>
        <TermInfo xmlns="http://schemas.microsoft.com/office/infopath/2007/PartnerControls">
          <TermName xmlns="http://schemas.microsoft.com/office/infopath/2007/PartnerControls">Authority</TermName>
          <TermId xmlns="http://schemas.microsoft.com/office/infopath/2007/PartnerControls">fbd52fe7-5629-4a7b-aeb1-7386f32b6fff</TermId>
        </TermInfo>
        <TermInfo xmlns="http://schemas.microsoft.com/office/infopath/2007/PartnerControls">
          <TermName xmlns="http://schemas.microsoft.com/office/infopath/2007/PartnerControls">Working Effectiveness</TermName>
          <TermId xmlns="http://schemas.microsoft.com/office/infopath/2007/PartnerControls">55b2113e-6e1e-45b1-b861-6cc0427835a9</TermId>
        </TermInfo>
      </Terms>
    </j2a840a341ce45988eab089c2d811663>
  </documentManagement>
</p:properties>
</file>

<file path=customXml/itemProps1.xml><?xml version="1.0" encoding="utf-8"?>
<ds:datastoreItem xmlns:ds="http://schemas.openxmlformats.org/officeDocument/2006/customXml" ds:itemID="{B0560356-21AF-4C15-9580-5ED922A8F8F9}"/>
</file>

<file path=customXml/itemProps2.xml><?xml version="1.0" encoding="utf-8"?>
<ds:datastoreItem xmlns:ds="http://schemas.openxmlformats.org/officeDocument/2006/customXml" ds:itemID="{3B0BC26C-9738-4C34-AB66-A90E33276F63}"/>
</file>

<file path=customXml/itemProps3.xml><?xml version="1.0" encoding="utf-8"?>
<ds:datastoreItem xmlns:ds="http://schemas.openxmlformats.org/officeDocument/2006/customXml" ds:itemID="{325D1A2F-8A43-4621-AE31-C8A5682B931C}"/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1866</TotalTime>
  <Words>815</Words>
  <Application>Microsoft Office PowerPoint</Application>
  <PresentationFormat>On-screen Show (4:3)</PresentationFormat>
  <Paragraphs>142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Oriel</vt:lpstr>
      <vt:lpstr>The Place of Authority  in the SDA Church </vt:lpstr>
      <vt:lpstr>Matthew 28:18-20</vt:lpstr>
      <vt:lpstr>Matthew 18:18</vt:lpstr>
      <vt:lpstr>Clarify Definitions</vt:lpstr>
      <vt:lpstr>The 1901 GC Session </vt:lpstr>
      <vt:lpstr>Human Tendency to Consolidate</vt:lpstr>
      <vt:lpstr>God’s Consistent Response</vt:lpstr>
      <vt:lpstr>Forms of Church Governance</vt:lpstr>
      <vt:lpstr>Papal Model</vt:lpstr>
      <vt:lpstr>Episcopal Model</vt:lpstr>
      <vt:lpstr>Representative Model</vt:lpstr>
      <vt:lpstr>Erosion of Representative System</vt:lpstr>
      <vt:lpstr>Guarding the Representative System</vt:lpstr>
      <vt:lpstr>Guarding the Representative System</vt:lpstr>
      <vt:lpstr>Impact on Mission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Place of Authority  in the SDA Church</dc:title>
  <dc:creator>Stan Patterson</dc:creator>
  <cp:lastModifiedBy>Ellen Missah</cp:lastModifiedBy>
  <cp:revision>117</cp:revision>
  <dcterms:created xsi:type="dcterms:W3CDTF">2009-06-02T18:26:14Z</dcterms:created>
  <dcterms:modified xsi:type="dcterms:W3CDTF">2014-01-22T14:56:41Z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0x010100606931C23B4E154BA7E8104755D6A6CD</vt:lpwstr>
  </property>
  <property fmtid="{D5CDD505-2E9C-101B-9397-08002B2CF9AE}" pid="3" name="Authors">
    <vt:lpwstr>51;#Stanley Patterson|32209404-67b6-46fb-9407-fa47a9e898a2</vt:lpwstr>
  </property>
  <property fmtid="{D5CDD505-2E9C-101B-9397-08002B2CF9AE}" pid="4" name="CurriculumCategories">
    <vt:lpwstr>26;#Principles for Adventist Leader|7190627f-5992-4a7b-b575-35cf9c8937a3;#42;#Authority|fbd52fe7-5629-4a7b-aeb1-7386f32b6fff;#37;#Working Effectiveness|55b2113e-6e1e-45b1-b861-6cc0427835a9</vt:lpwstr>
  </property>
</Properties>
</file>