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4.xml" ContentType="application/vnd.openxmlformats-officedocument.presentationml.slide+xml"/>
  <Override PartName="/ppt/slides/slide58.xml" ContentType="application/vnd.openxmlformats-officedocument.presentationml.slide+xml"/>
  <Override PartName="/ppt/slides/slide60.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73.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6.xml" ContentType="application/vnd.openxmlformats-officedocument.presentationml.slide+xml"/>
  <Override PartName="/ppt/slides/slide74.xml" ContentType="application/vnd.openxmlformats-officedocument.presentationml.slide+xml"/>
  <Override PartName="/ppt/slides/slide68.xml" ContentType="application/vnd.openxmlformats-officedocument.presentationml.slide+xml"/>
  <Override PartName="/ppt/slides/slide72.xml" ContentType="application/vnd.openxmlformats-officedocument.presentationml.slide+xml"/>
  <Override PartName="/ppt/slides/slide71.xml" ContentType="application/vnd.openxmlformats-officedocument.presentationml.slide+xml"/>
  <Override PartName="/ppt/slides/slide67.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8" r:id="rId2"/>
    <p:sldId id="385" r:id="rId3"/>
    <p:sldId id="477" r:id="rId4"/>
    <p:sldId id="478" r:id="rId5"/>
    <p:sldId id="479" r:id="rId6"/>
    <p:sldId id="480" r:id="rId7"/>
    <p:sldId id="481" r:id="rId8"/>
    <p:sldId id="482" r:id="rId9"/>
    <p:sldId id="483" r:id="rId10"/>
    <p:sldId id="484" r:id="rId11"/>
    <p:sldId id="485" r:id="rId12"/>
    <p:sldId id="486" r:id="rId13"/>
    <p:sldId id="487" r:id="rId14"/>
    <p:sldId id="488" r:id="rId15"/>
    <p:sldId id="489" r:id="rId16"/>
    <p:sldId id="490" r:id="rId17"/>
    <p:sldId id="491" r:id="rId18"/>
    <p:sldId id="492" r:id="rId19"/>
    <p:sldId id="493" r:id="rId20"/>
    <p:sldId id="494" r:id="rId21"/>
    <p:sldId id="495" r:id="rId22"/>
    <p:sldId id="496" r:id="rId23"/>
    <p:sldId id="498" r:id="rId24"/>
    <p:sldId id="499" r:id="rId25"/>
    <p:sldId id="500" r:id="rId26"/>
    <p:sldId id="501" r:id="rId27"/>
    <p:sldId id="502" r:id="rId28"/>
    <p:sldId id="503" r:id="rId29"/>
    <p:sldId id="504" r:id="rId30"/>
    <p:sldId id="505" r:id="rId31"/>
    <p:sldId id="506" r:id="rId32"/>
    <p:sldId id="507" r:id="rId33"/>
    <p:sldId id="508" r:id="rId34"/>
    <p:sldId id="509" r:id="rId35"/>
    <p:sldId id="510" r:id="rId36"/>
    <p:sldId id="511" r:id="rId37"/>
    <p:sldId id="512" r:id="rId38"/>
    <p:sldId id="513" r:id="rId39"/>
    <p:sldId id="514" r:id="rId40"/>
    <p:sldId id="515" r:id="rId41"/>
    <p:sldId id="516" r:id="rId42"/>
    <p:sldId id="517" r:id="rId43"/>
    <p:sldId id="518" r:id="rId44"/>
    <p:sldId id="519" r:id="rId45"/>
    <p:sldId id="520" r:id="rId46"/>
    <p:sldId id="521" r:id="rId47"/>
    <p:sldId id="523" r:id="rId48"/>
    <p:sldId id="524" r:id="rId49"/>
    <p:sldId id="525" r:id="rId50"/>
    <p:sldId id="526" r:id="rId51"/>
    <p:sldId id="527" r:id="rId52"/>
    <p:sldId id="528" r:id="rId53"/>
    <p:sldId id="529" r:id="rId54"/>
    <p:sldId id="530" r:id="rId55"/>
    <p:sldId id="531" r:id="rId56"/>
    <p:sldId id="532" r:id="rId57"/>
    <p:sldId id="533" r:id="rId58"/>
    <p:sldId id="534" r:id="rId59"/>
    <p:sldId id="535" r:id="rId60"/>
    <p:sldId id="536" r:id="rId61"/>
    <p:sldId id="537" r:id="rId62"/>
    <p:sldId id="538" r:id="rId63"/>
    <p:sldId id="539" r:id="rId64"/>
    <p:sldId id="540" r:id="rId65"/>
    <p:sldId id="541" r:id="rId66"/>
    <p:sldId id="542" r:id="rId67"/>
    <p:sldId id="543" r:id="rId68"/>
    <p:sldId id="544" r:id="rId69"/>
    <p:sldId id="545" r:id="rId70"/>
    <p:sldId id="546" r:id="rId71"/>
    <p:sldId id="547" r:id="rId72"/>
    <p:sldId id="548" r:id="rId73"/>
    <p:sldId id="549" r:id="rId74"/>
    <p:sldId id="550" r:id="rId75"/>
    <p:sldId id="476" r:id="rId76"/>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CCFFFF"/>
    <a:srgbClr val="FFFF99"/>
    <a:srgbClr val="D5E81E"/>
    <a:srgbClr val="FF66FF"/>
    <a:srgbClr val="0FA120"/>
    <a:srgbClr val="0099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3671" autoAdjust="0"/>
  </p:normalViewPr>
  <p:slideViewPr>
    <p:cSldViewPr>
      <p:cViewPr varScale="1">
        <p:scale>
          <a:sx n="109" d="100"/>
          <a:sy n="109"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7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2.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85"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defTabSz="942975">
              <a:defRPr sz="1200"/>
            </a:lvl1pPr>
          </a:lstStyle>
          <a:p>
            <a:pPr>
              <a:defRPr/>
            </a:pPr>
            <a:endParaRPr lang="en-US"/>
          </a:p>
        </p:txBody>
      </p:sp>
      <p:sp>
        <p:nvSpPr>
          <p:cNvPr id="39939" name="Rectangle 3"/>
          <p:cNvSpPr>
            <a:spLocks noGrp="1" noChangeArrowheads="1"/>
          </p:cNvSpPr>
          <p:nvPr>
            <p:ph type="dt" sz="quarter" idx="1"/>
          </p:nvPr>
        </p:nvSpPr>
        <p:spPr bwMode="auto">
          <a:xfrm>
            <a:off x="4022725"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algn="r" defTabSz="942975">
              <a:defRPr sz="1200"/>
            </a:lvl1pPr>
          </a:lstStyle>
          <a:p>
            <a:pPr>
              <a:defRPr/>
            </a:pPr>
            <a:endParaRPr lang="en-US"/>
          </a:p>
        </p:txBody>
      </p:sp>
      <p:sp>
        <p:nvSpPr>
          <p:cNvPr id="39940" name="Rectangle 4"/>
          <p:cNvSpPr>
            <a:spLocks noGrp="1" noChangeArrowheads="1"/>
          </p:cNvSpPr>
          <p:nvPr>
            <p:ph type="ftr" sz="quarter" idx="2"/>
          </p:nvPr>
        </p:nvSpPr>
        <p:spPr bwMode="auto">
          <a:xfrm>
            <a:off x="0"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defTabSz="942975">
              <a:defRPr sz="1200"/>
            </a:lvl1pPr>
          </a:lstStyle>
          <a:p>
            <a:pPr>
              <a:defRPr/>
            </a:pPr>
            <a:endParaRPr lang="en-US"/>
          </a:p>
        </p:txBody>
      </p:sp>
      <p:sp>
        <p:nvSpPr>
          <p:cNvPr id="39941" name="Rectangle 5"/>
          <p:cNvSpPr>
            <a:spLocks noGrp="1" noChangeArrowheads="1"/>
          </p:cNvSpPr>
          <p:nvPr>
            <p:ph type="sldNum" sz="quarter" idx="3"/>
          </p:nvPr>
        </p:nvSpPr>
        <p:spPr bwMode="auto">
          <a:xfrm>
            <a:off x="4022725"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algn="r" defTabSz="942975">
              <a:defRPr sz="1200"/>
            </a:lvl1pPr>
          </a:lstStyle>
          <a:p>
            <a:pPr>
              <a:defRPr/>
            </a:pPr>
            <a:fld id="{2FB6F225-D66E-4B76-8417-AE00532ECC1B}" type="slidenum">
              <a:rPr lang="en-US"/>
              <a:pPr>
                <a:defRPr/>
              </a:pPr>
              <a:t>‹#›</a:t>
            </a:fld>
            <a:endParaRPr lang="en-US"/>
          </a:p>
        </p:txBody>
      </p:sp>
    </p:spTree>
    <p:extLst>
      <p:ext uri="{BB962C8B-B14F-4D97-AF65-F5344CB8AC3E}">
        <p14:creationId xmlns:p14="http://schemas.microsoft.com/office/powerpoint/2010/main" val="721155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defTabSz="942975">
              <a:defRPr sz="1200"/>
            </a:lvl1pPr>
          </a:lstStyle>
          <a:p>
            <a:pPr>
              <a:defRPr/>
            </a:pPr>
            <a:endParaRPr lang="en-US"/>
          </a:p>
        </p:txBody>
      </p:sp>
      <p:sp>
        <p:nvSpPr>
          <p:cNvPr id="4099" name="Rectangle 3"/>
          <p:cNvSpPr>
            <a:spLocks noGrp="1" noChangeArrowheads="1"/>
          </p:cNvSpPr>
          <p:nvPr>
            <p:ph type="dt" idx="1"/>
          </p:nvPr>
        </p:nvSpPr>
        <p:spPr bwMode="auto">
          <a:xfrm>
            <a:off x="4022725"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algn="r" defTabSz="942975">
              <a:defRPr sz="1200"/>
            </a:lvl1pPr>
          </a:lstStyle>
          <a:p>
            <a:pPr>
              <a:defRPr/>
            </a:pPr>
            <a:endParaRPr lang="en-US"/>
          </a:p>
        </p:txBody>
      </p:sp>
      <p:sp>
        <p:nvSpPr>
          <p:cNvPr id="78852"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3" y="4459288"/>
            <a:ext cx="5683250" cy="4224337"/>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defTabSz="942975">
              <a:defRPr sz="1200"/>
            </a:lvl1pPr>
          </a:lstStyle>
          <a:p>
            <a:pPr>
              <a:defRPr/>
            </a:pPr>
            <a:endParaRPr lang="en-US"/>
          </a:p>
        </p:txBody>
      </p:sp>
      <p:sp>
        <p:nvSpPr>
          <p:cNvPr id="4103" name="Rectangle 7"/>
          <p:cNvSpPr>
            <a:spLocks noGrp="1" noChangeArrowheads="1"/>
          </p:cNvSpPr>
          <p:nvPr>
            <p:ph type="sldNum" sz="quarter" idx="5"/>
          </p:nvPr>
        </p:nvSpPr>
        <p:spPr bwMode="auto">
          <a:xfrm>
            <a:off x="4022725"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algn="r" defTabSz="942975">
              <a:defRPr sz="1200"/>
            </a:lvl1pPr>
          </a:lstStyle>
          <a:p>
            <a:pPr>
              <a:defRPr/>
            </a:pPr>
            <a:fld id="{0AC49BE7-F425-4BC9-BAA0-BBED29021783}" type="slidenum">
              <a:rPr lang="en-US"/>
              <a:pPr>
                <a:defRPr/>
              </a:pPr>
              <a:t>‹#›</a:t>
            </a:fld>
            <a:endParaRPr lang="en-US"/>
          </a:p>
        </p:txBody>
      </p:sp>
    </p:spTree>
    <p:extLst>
      <p:ext uri="{BB962C8B-B14F-4D97-AF65-F5344CB8AC3E}">
        <p14:creationId xmlns:p14="http://schemas.microsoft.com/office/powerpoint/2010/main" val="2877656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l-PH" smtClean="0"/>
          </a:p>
        </p:txBody>
      </p:sp>
    </p:spTree>
    <p:extLst>
      <p:ext uri="{BB962C8B-B14F-4D97-AF65-F5344CB8AC3E}">
        <p14:creationId xmlns:p14="http://schemas.microsoft.com/office/powerpoint/2010/main" val="403549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AC49BE7-F425-4BC9-BAA0-BBED29021783}" type="slidenum">
              <a:rPr lang="en-US" smtClean="0"/>
              <a:pPr>
                <a:defRPr/>
              </a:pPr>
              <a:t>71</a:t>
            </a:fld>
            <a:endParaRPr lang="en-US"/>
          </a:p>
        </p:txBody>
      </p:sp>
    </p:spTree>
    <p:extLst>
      <p:ext uri="{BB962C8B-B14F-4D97-AF65-F5344CB8AC3E}">
        <p14:creationId xmlns:p14="http://schemas.microsoft.com/office/powerpoint/2010/main" val="19232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0F100D-74E5-461C-B915-A41E3659A5F4}" type="slidenum">
              <a:rPr lang="en-US"/>
              <a:pPr>
                <a:defRPr/>
              </a:pPr>
              <a:t>‹#›</a:t>
            </a:fld>
            <a:endParaRPr lang="en-US"/>
          </a:p>
        </p:txBody>
      </p:sp>
    </p:spTree>
    <p:extLst>
      <p:ext uri="{BB962C8B-B14F-4D97-AF65-F5344CB8AC3E}">
        <p14:creationId xmlns:p14="http://schemas.microsoft.com/office/powerpoint/2010/main" val="3381667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96EC27-E77B-44E4-A6E4-3B792D571DDC}" type="slidenum">
              <a:rPr lang="en-US"/>
              <a:pPr>
                <a:defRPr/>
              </a:pPr>
              <a:t>‹#›</a:t>
            </a:fld>
            <a:endParaRPr lang="en-US"/>
          </a:p>
        </p:txBody>
      </p:sp>
    </p:spTree>
    <p:extLst>
      <p:ext uri="{BB962C8B-B14F-4D97-AF65-F5344CB8AC3E}">
        <p14:creationId xmlns:p14="http://schemas.microsoft.com/office/powerpoint/2010/main" val="311468383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6B5A8A6-B288-4F31-9E9B-51DC1E9E1248}" type="slidenum">
              <a:rPr lang="en-US"/>
              <a:pPr>
                <a:defRPr/>
              </a:pPr>
              <a:t>‹#›</a:t>
            </a:fld>
            <a:endParaRPr lang="en-US"/>
          </a:p>
        </p:txBody>
      </p:sp>
    </p:spTree>
    <p:extLst>
      <p:ext uri="{BB962C8B-B14F-4D97-AF65-F5344CB8AC3E}">
        <p14:creationId xmlns:p14="http://schemas.microsoft.com/office/powerpoint/2010/main" val="40231540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6AD3623-8A9A-4F73-AA51-9726EB9B76D3}" type="slidenum">
              <a:rPr lang="en-US"/>
              <a:pPr>
                <a:defRPr/>
              </a:pPr>
              <a:t>‹#›</a:t>
            </a:fld>
            <a:endParaRPr lang="en-US"/>
          </a:p>
        </p:txBody>
      </p:sp>
    </p:spTree>
    <p:extLst>
      <p:ext uri="{BB962C8B-B14F-4D97-AF65-F5344CB8AC3E}">
        <p14:creationId xmlns:p14="http://schemas.microsoft.com/office/powerpoint/2010/main" val="89753120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9970CCF-609A-4572-964C-0F6944564F75}" type="slidenum">
              <a:rPr lang="en-US"/>
              <a:pPr>
                <a:defRPr/>
              </a:pPr>
              <a:t>‹#›</a:t>
            </a:fld>
            <a:endParaRPr lang="en-US"/>
          </a:p>
        </p:txBody>
      </p:sp>
    </p:spTree>
    <p:extLst>
      <p:ext uri="{BB962C8B-B14F-4D97-AF65-F5344CB8AC3E}">
        <p14:creationId xmlns:p14="http://schemas.microsoft.com/office/powerpoint/2010/main" val="184696668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9FA1836-EC17-4DAE-9958-A86EDC11E794}" type="slidenum">
              <a:rPr lang="en-US"/>
              <a:pPr>
                <a:defRPr/>
              </a:pPr>
              <a:t>‹#›</a:t>
            </a:fld>
            <a:endParaRPr lang="en-US"/>
          </a:p>
        </p:txBody>
      </p:sp>
    </p:spTree>
    <p:extLst>
      <p:ext uri="{BB962C8B-B14F-4D97-AF65-F5344CB8AC3E}">
        <p14:creationId xmlns:p14="http://schemas.microsoft.com/office/powerpoint/2010/main" val="338394469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6E5F825-E663-4AB5-80EC-23D517CDAA27}" type="slidenum">
              <a:rPr lang="en-US"/>
              <a:pPr>
                <a:defRPr/>
              </a:pPr>
              <a:t>‹#›</a:t>
            </a:fld>
            <a:endParaRPr lang="en-US"/>
          </a:p>
        </p:txBody>
      </p:sp>
    </p:spTree>
    <p:extLst>
      <p:ext uri="{BB962C8B-B14F-4D97-AF65-F5344CB8AC3E}">
        <p14:creationId xmlns:p14="http://schemas.microsoft.com/office/powerpoint/2010/main" val="24377439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83AD6BCD-DB38-4099-89F5-FC59AD0C0BB2}" type="slidenum">
              <a:rPr lang="en-US"/>
              <a:pPr>
                <a:defRPr/>
              </a:pPr>
              <a:t>‹#›</a:t>
            </a:fld>
            <a:endParaRPr lang="en-US"/>
          </a:p>
        </p:txBody>
      </p:sp>
    </p:spTree>
    <p:extLst>
      <p:ext uri="{BB962C8B-B14F-4D97-AF65-F5344CB8AC3E}">
        <p14:creationId xmlns:p14="http://schemas.microsoft.com/office/powerpoint/2010/main" val="321240842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BB01828-64E2-4D41-A9AC-D4CA30C5530F}" type="slidenum">
              <a:rPr lang="en-US"/>
              <a:pPr>
                <a:defRPr/>
              </a:pPr>
              <a:t>‹#›</a:t>
            </a:fld>
            <a:endParaRPr lang="en-US"/>
          </a:p>
        </p:txBody>
      </p:sp>
    </p:spTree>
    <p:extLst>
      <p:ext uri="{BB962C8B-B14F-4D97-AF65-F5344CB8AC3E}">
        <p14:creationId xmlns:p14="http://schemas.microsoft.com/office/powerpoint/2010/main" val="287971403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88EBD36A-F42C-4653-BE2E-EDA9C41B1101}" type="slidenum">
              <a:rPr lang="en-US"/>
              <a:pPr>
                <a:defRPr/>
              </a:pPr>
              <a:t>‹#›</a:t>
            </a:fld>
            <a:endParaRPr lang="en-US"/>
          </a:p>
        </p:txBody>
      </p:sp>
    </p:spTree>
    <p:extLst>
      <p:ext uri="{BB962C8B-B14F-4D97-AF65-F5344CB8AC3E}">
        <p14:creationId xmlns:p14="http://schemas.microsoft.com/office/powerpoint/2010/main" val="187408469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5490245-A06C-4C73-9C3A-EE29B0DE6146}" type="slidenum">
              <a:rPr lang="en-US"/>
              <a:pPr>
                <a:defRPr/>
              </a:pPr>
              <a:t>‹#›</a:t>
            </a:fld>
            <a:endParaRPr lang="en-US"/>
          </a:p>
        </p:txBody>
      </p:sp>
    </p:spTree>
    <p:extLst>
      <p:ext uri="{BB962C8B-B14F-4D97-AF65-F5344CB8AC3E}">
        <p14:creationId xmlns:p14="http://schemas.microsoft.com/office/powerpoint/2010/main" val="28553649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045657F-D1EA-4A4C-A35F-0E407BC50532}" type="slidenum">
              <a:rPr lang="en-US"/>
              <a:pPr>
                <a:defRPr/>
              </a:pPr>
              <a:t>‹#›</a:t>
            </a:fld>
            <a:endParaRPr lang="en-US"/>
          </a:p>
        </p:txBody>
      </p:sp>
    </p:spTree>
    <p:extLst>
      <p:ext uri="{BB962C8B-B14F-4D97-AF65-F5344CB8AC3E}">
        <p14:creationId xmlns:p14="http://schemas.microsoft.com/office/powerpoint/2010/main" val="426790802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7D8240C-0FC8-4C0C-BD42-58B08FBDB38D}" type="slidenum">
              <a:rPr lang="en-US"/>
              <a:pPr>
                <a:defRPr/>
              </a:pPr>
              <a:t>‹#›</a:t>
            </a:fld>
            <a:endParaRPr lang="en-US"/>
          </a:p>
        </p:txBody>
      </p:sp>
      <p:sp>
        <p:nvSpPr>
          <p:cNvPr id="1031" name="Rectangle 7"/>
          <p:cNvSpPr>
            <a:spLocks noChangeArrowheads="1"/>
          </p:cNvSpPr>
          <p:nvPr userDrawn="1"/>
        </p:nvSpPr>
        <p:spPr bwMode="auto">
          <a:xfrm>
            <a:off x="0" y="1143000"/>
            <a:ext cx="9144000" cy="5715000"/>
          </a:xfrm>
          <a:prstGeom prst="rect">
            <a:avLst/>
          </a:prstGeom>
          <a:gradFill rotWithShape="1">
            <a:gsLst>
              <a:gs pos="0">
                <a:srgbClr val="190032"/>
              </a:gs>
              <a:gs pos="50000">
                <a:srgbClr val="36006C"/>
              </a:gs>
              <a:gs pos="100000">
                <a:srgbClr val="190032"/>
              </a:gs>
            </a:gsLst>
            <a:lin ang="5400000" scaled="1"/>
          </a:gradFill>
          <a:ln w="9525">
            <a:solidFill>
              <a:schemeClr val="tx1"/>
            </a:solidFill>
            <a:miter lim="800000"/>
            <a:headEnd/>
            <a:tailEnd/>
          </a:ln>
        </p:spPr>
        <p:txBody>
          <a:bodyPr wrap="none" anchor="ctr"/>
          <a:lstStyle/>
          <a:p>
            <a:endParaRPr lang="fil-PH"/>
          </a:p>
        </p:txBody>
      </p:sp>
      <p:sp>
        <p:nvSpPr>
          <p:cNvPr id="1032" name="Rectangle 8"/>
          <p:cNvSpPr>
            <a:spLocks noChangeArrowheads="1"/>
          </p:cNvSpPr>
          <p:nvPr userDrawn="1"/>
        </p:nvSpPr>
        <p:spPr bwMode="auto">
          <a:xfrm>
            <a:off x="-76200" y="0"/>
            <a:ext cx="9220200" cy="1143000"/>
          </a:xfrm>
          <a:prstGeom prst="rect">
            <a:avLst/>
          </a:prstGeom>
          <a:gradFill rotWithShape="1">
            <a:gsLst>
              <a:gs pos="0">
                <a:srgbClr val="000000"/>
              </a:gs>
              <a:gs pos="50000">
                <a:srgbClr val="FFB547"/>
              </a:gs>
              <a:gs pos="100000">
                <a:srgbClr val="000000"/>
              </a:gs>
            </a:gsLst>
            <a:lin ang="0" scaled="1"/>
          </a:gradFill>
          <a:ln>
            <a:noFill/>
          </a:ln>
          <a:effectLst>
            <a:prstShdw prst="shdw17" dist="77251" dir="4832261">
              <a:srgbClr val="996D2B"/>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il-PH"/>
          </a:p>
        </p:txBody>
      </p:sp>
    </p:spTree>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 id="2147484304" r:id="rId12"/>
  </p:sldLayoutIdLst>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4400" b="1">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Arial" charset="0"/>
        </a:defRPr>
      </a:lvl2pPr>
      <a:lvl3pPr algn="ctr" rtl="0" eaLnBrk="0" fontAlgn="base" hangingPunct="0">
        <a:spcBef>
          <a:spcPct val="0"/>
        </a:spcBef>
        <a:spcAft>
          <a:spcPct val="0"/>
        </a:spcAft>
        <a:defRPr sz="4400" b="1">
          <a:solidFill>
            <a:schemeClr val="tx1"/>
          </a:solidFill>
          <a:latin typeface="Arial" charset="0"/>
        </a:defRPr>
      </a:lvl3pPr>
      <a:lvl4pPr algn="ctr" rtl="0" eaLnBrk="0" fontAlgn="base" hangingPunct="0">
        <a:spcBef>
          <a:spcPct val="0"/>
        </a:spcBef>
        <a:spcAft>
          <a:spcPct val="0"/>
        </a:spcAft>
        <a:defRPr sz="4400" b="1">
          <a:solidFill>
            <a:schemeClr val="tx1"/>
          </a:solidFill>
          <a:latin typeface="Arial" charset="0"/>
        </a:defRPr>
      </a:lvl4pPr>
      <a:lvl5pPr algn="ctr" rtl="0" eaLnBrk="0" fontAlgn="base" hangingPunct="0">
        <a:spcBef>
          <a:spcPct val="0"/>
        </a:spcBef>
        <a:spcAft>
          <a:spcPct val="0"/>
        </a:spcAft>
        <a:defRPr sz="4400" b="1">
          <a:solidFill>
            <a:schemeClr val="tx1"/>
          </a:solidFill>
          <a:latin typeface="Arial" charset="0"/>
        </a:defRPr>
      </a:lvl5pPr>
      <a:lvl6pPr marL="457200" algn="ctr" rtl="0" fontAlgn="base">
        <a:spcBef>
          <a:spcPct val="0"/>
        </a:spcBef>
        <a:spcAft>
          <a:spcPct val="0"/>
        </a:spcAft>
        <a:defRPr sz="4400" b="1">
          <a:solidFill>
            <a:schemeClr val="tx1"/>
          </a:solidFill>
          <a:latin typeface="Arial" charset="0"/>
        </a:defRPr>
      </a:lvl6pPr>
      <a:lvl7pPr marL="914400" algn="ctr" rtl="0" fontAlgn="base">
        <a:spcBef>
          <a:spcPct val="0"/>
        </a:spcBef>
        <a:spcAft>
          <a:spcPct val="0"/>
        </a:spcAft>
        <a:defRPr sz="4400" b="1">
          <a:solidFill>
            <a:schemeClr val="tx1"/>
          </a:solidFill>
          <a:latin typeface="Arial" charset="0"/>
        </a:defRPr>
      </a:lvl7pPr>
      <a:lvl8pPr marL="1371600" algn="ctr" rtl="0" fontAlgn="base">
        <a:spcBef>
          <a:spcPct val="0"/>
        </a:spcBef>
        <a:spcAft>
          <a:spcPct val="0"/>
        </a:spcAft>
        <a:defRPr sz="4400" b="1">
          <a:solidFill>
            <a:schemeClr val="tx1"/>
          </a:solidFill>
          <a:latin typeface="Arial" charset="0"/>
        </a:defRPr>
      </a:lvl8pPr>
      <a:lvl9pPr marL="1828800" algn="ctr" rtl="0" fontAlgn="base">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xt.egwwritings.org/publication.php?pubtype=Book&amp;bookCode=ED&amp;lang=es&amp;pagenumber=2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xt.egwwritings.org/publication.php?pubtype=Bible&amp;bookCode=KJV&amp;bookSubCode=Isaiah&amp;lang=en&amp;chapter=45&amp;verse=24"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text.egwwritings.org/publication.php?pubtype=Book&amp;bookCode=NB&amp;lang=es&amp;pagenumber=216"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5"/>
          <p:cNvSpPr>
            <a:spLocks noChangeArrowheads="1"/>
          </p:cNvSpPr>
          <p:nvPr/>
        </p:nvSpPr>
        <p:spPr bwMode="auto">
          <a:xfrm>
            <a:off x="-76200" y="5943600"/>
            <a:ext cx="9220200" cy="914400"/>
          </a:xfrm>
          <a:prstGeom prst="rect">
            <a:avLst/>
          </a:prstGeom>
          <a:gradFill rotWithShape="1">
            <a:gsLst>
              <a:gs pos="0">
                <a:srgbClr val="765E47"/>
              </a:gs>
              <a:gs pos="50000">
                <a:srgbClr val="FFCC99"/>
              </a:gs>
              <a:gs pos="100000">
                <a:srgbClr val="765E47"/>
              </a:gs>
            </a:gsLst>
            <a:lin ang="0" scaled="1"/>
          </a:gradFill>
          <a:ln>
            <a:noFill/>
          </a:ln>
          <a:effectLst>
            <a:prstShdw prst="shdw17" dist="52363" dir="4557825">
              <a:srgbClr val="997A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il-PH"/>
          </a:p>
        </p:txBody>
      </p:sp>
      <p:sp>
        <p:nvSpPr>
          <p:cNvPr id="34820" name="Text Box 6"/>
          <p:cNvSpPr txBox="1">
            <a:spLocks noChangeArrowheads="1"/>
          </p:cNvSpPr>
          <p:nvPr/>
        </p:nvSpPr>
        <p:spPr bwMode="auto">
          <a:xfrm>
            <a:off x="232299" y="6096000"/>
            <a:ext cx="266330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1600" b="1" dirty="0" smtClean="0">
                <a:latin typeface="Arial Narrow" pitchFamily="34" charset="0"/>
              </a:rPr>
              <a:t>IAD </a:t>
            </a:r>
            <a:r>
              <a:rPr lang="en-US" sz="1600" b="1" dirty="0" err="1" smtClean="0">
                <a:latin typeface="Arial Narrow" pitchFamily="34" charset="0"/>
              </a:rPr>
              <a:t>Conferencia</a:t>
            </a:r>
            <a:r>
              <a:rPr lang="en-US" sz="1600" b="1" dirty="0" smtClean="0">
                <a:latin typeface="Arial Narrow" pitchFamily="34" charset="0"/>
              </a:rPr>
              <a:t> de </a:t>
            </a:r>
            <a:r>
              <a:rPr lang="en-US" sz="1600" b="1" dirty="0" err="1" smtClean="0">
                <a:latin typeface="Arial Narrow" pitchFamily="34" charset="0"/>
              </a:rPr>
              <a:t>Liderazgo</a:t>
            </a:r>
            <a:r>
              <a:rPr lang="en-US" sz="1600" b="1" dirty="0">
                <a:latin typeface="Arial Narrow" pitchFamily="34" charset="0"/>
              </a:rPr>
              <a:t>  </a:t>
            </a:r>
            <a:r>
              <a:rPr lang="en-US" sz="1600" b="1" dirty="0" smtClean="0">
                <a:latin typeface="Arial Narrow" pitchFamily="34" charset="0"/>
              </a:rPr>
              <a:t> </a:t>
            </a:r>
            <a:r>
              <a:rPr lang="en-US" sz="1100" b="1" dirty="0" smtClean="0">
                <a:latin typeface="Arial Narrow" pitchFamily="34" charset="0"/>
              </a:rPr>
              <a:t>Sheraton Hotel, Miami, FL                                             10-12 Julio 2017</a:t>
            </a:r>
            <a:endParaRPr lang="en-US" sz="1100" b="1" dirty="0">
              <a:latin typeface="Arial Narrow" pitchFamily="34" charset="0"/>
            </a:endParaRPr>
          </a:p>
        </p:txBody>
      </p:sp>
      <p:sp>
        <p:nvSpPr>
          <p:cNvPr id="2055" name="Text Box 7"/>
          <p:cNvSpPr txBox="1">
            <a:spLocks noChangeArrowheads="1"/>
          </p:cNvSpPr>
          <p:nvPr/>
        </p:nvSpPr>
        <p:spPr bwMode="auto">
          <a:xfrm>
            <a:off x="5029200" y="6042212"/>
            <a:ext cx="40386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sz="1600" b="1" dirty="0" smtClean="0">
                <a:latin typeface="Arial Rounded MT Bold" pitchFamily="34" charset="0"/>
              </a:rPr>
              <a:t>Pastor. Guillermo Biaggi, </a:t>
            </a:r>
            <a:r>
              <a:rPr lang="en-US" sz="1600" b="1" dirty="0" err="1" smtClean="0">
                <a:latin typeface="Arial Rounded MT Bold" pitchFamily="34" charset="0"/>
              </a:rPr>
              <a:t>DMin</a:t>
            </a:r>
            <a:r>
              <a:rPr lang="en-US" sz="1600" b="1" dirty="0" smtClean="0">
                <a:latin typeface="Arial Rounded MT Bold" pitchFamily="34" charset="0"/>
              </a:rPr>
              <a:t>. AG VP</a:t>
            </a:r>
            <a:endParaRPr lang="en-US" sz="1600" b="1" dirty="0">
              <a:latin typeface="Arial Narrow" pitchFamily="34" charset="0"/>
            </a:endParaRPr>
          </a:p>
          <a:p>
            <a:pPr algn="ctr">
              <a:spcBef>
                <a:spcPct val="50000"/>
              </a:spcBef>
              <a:defRPr/>
            </a:pPr>
            <a:r>
              <a:rPr lang="en-US" sz="1200" b="1" dirty="0" smtClean="0">
                <a:latin typeface="Arial Narrow" pitchFamily="34" charset="0"/>
              </a:rPr>
              <a:t>GC General Vice President</a:t>
            </a:r>
            <a:endParaRPr lang="en-US" sz="2000" b="1" dirty="0" smtClean="0">
              <a:latin typeface="Arial Rounded MT Bold" pitchFamily="34" charset="0"/>
            </a:endParaRPr>
          </a:p>
        </p:txBody>
      </p:sp>
      <p:sp>
        <p:nvSpPr>
          <p:cNvPr id="2054" name="Rectangle 8"/>
          <p:cNvSpPr>
            <a:spLocks noChangeArrowheads="1"/>
          </p:cNvSpPr>
          <p:nvPr/>
        </p:nvSpPr>
        <p:spPr bwMode="auto">
          <a:xfrm>
            <a:off x="-6532" y="2133600"/>
            <a:ext cx="9150531" cy="85430"/>
          </a:xfrm>
          <a:prstGeom prst="rect">
            <a:avLst/>
          </a:prstGeom>
          <a:solidFill>
            <a:srgbClr val="FFCC99">
              <a:alpha val="43137"/>
            </a:srgbClr>
          </a:solidFill>
          <a:ln>
            <a:noFill/>
          </a:ln>
          <a:effectLst>
            <a:prstShdw prst="shdw17" dist="52363" dir="4557825">
              <a:srgbClr val="997A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il-PH"/>
          </a:p>
        </p:txBody>
      </p:sp>
      <p:sp>
        <p:nvSpPr>
          <p:cNvPr id="2" name="Rectangle 1"/>
          <p:cNvSpPr/>
          <p:nvPr/>
        </p:nvSpPr>
        <p:spPr>
          <a:xfrm>
            <a:off x="1429072" y="2371430"/>
            <a:ext cx="6521336" cy="1754326"/>
          </a:xfrm>
          <a:prstGeom prst="rect">
            <a:avLst/>
          </a:prstGeom>
          <a:noFill/>
        </p:spPr>
        <p:txBody>
          <a:bodyPr wrap="none" lIns="91440" tIns="45720" rIns="91440" bIns="45720">
            <a:spAutoFit/>
          </a:bodyPr>
          <a:lstStyle/>
          <a:p>
            <a:pPr algn="ctr"/>
            <a:r>
              <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“TEMAS EN CUESTIONES </a:t>
            </a:r>
          </a:p>
          <a:p>
            <a:pPr algn="ctr"/>
            <a:r>
              <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ADMINISTRATIVAS </a:t>
            </a:r>
          </a:p>
          <a:p>
            <a:pPr algn="ctr"/>
            <a:r>
              <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DE LIDERAZGO EN LA IASD</a:t>
            </a:r>
            <a:r>
              <a:rPr lang="en-US" sz="3600" b="1"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a:t>
            </a:r>
            <a:endPar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endParaRPr>
          </a:p>
        </p:txBody>
      </p:sp>
      <p:pic>
        <p:nvPicPr>
          <p:cNvPr id="1028"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19027" y="4343400"/>
            <a:ext cx="6141425" cy="400110"/>
          </a:xfrm>
          <a:prstGeom prst="rect">
            <a:avLst/>
          </a:prstGeom>
          <a:noFill/>
        </p:spPr>
        <p:txBody>
          <a:bodyPr wrap="none" lIns="91440" tIns="45720" rIns="91440" bIns="45720">
            <a:spAutoFit/>
          </a:bodyPr>
          <a:lstStyle/>
          <a:p>
            <a:pPr algn="ctr"/>
            <a:r>
              <a:rPr lang="en-US" sz="2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askerville Old Face" panose="02020602080505020303" pitchFamily="18" charset="0"/>
              </a:rPr>
              <a:t>“ISSUES IN SDA ADMINISTRATIVE LEADERSHIP”</a:t>
            </a:r>
            <a:endParaRPr lang="en-US" sz="2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askerville Old Face" panose="020206020805050203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CONGRESOS Y SU ASAMBLEA CONSTITUTIVA, JUNTAS Y COMISIONES.</a:t>
            </a:r>
            <a:r>
              <a:rPr lang="en-US" sz="2000" dirty="0"/>
              <a:t> </a:t>
            </a:r>
            <a:endParaRPr lang="en-US" sz="2000" dirty="0" smtClean="0"/>
          </a:p>
          <a:p>
            <a:pPr marL="0" indent="0">
              <a:buNone/>
            </a:pPr>
            <a:endParaRPr lang="en-US" sz="2000" dirty="0"/>
          </a:p>
          <a:p>
            <a:pPr marL="0" indent="0">
              <a:buNone/>
            </a:pPr>
            <a:r>
              <a:rPr lang="en-US" sz="2000" dirty="0" smtClean="0"/>
              <a:t>	R</a:t>
            </a:r>
            <a:r>
              <a:rPr lang="ru-RU" sz="2000" dirty="0" smtClean="0"/>
              <a:t>oles </a:t>
            </a:r>
            <a:r>
              <a:rPr lang="ru-RU" sz="2000" dirty="0"/>
              <a:t>de cada uno y niveles de autoridad.</a:t>
            </a:r>
            <a:endParaRPr lang="en-US" sz="2000" dirty="0"/>
          </a:p>
          <a:p>
            <a:pPr marL="0" indent="0">
              <a:buNone/>
            </a:pPr>
            <a:endParaRPr lang="en-US" sz="20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CONSTITUENCIES, BOARDS AND </a:t>
            </a:r>
            <a:r>
              <a:rPr lang="ru-RU" sz="1600" dirty="0" smtClean="0">
                <a:solidFill>
                  <a:srgbClr val="FFFF00"/>
                </a:solidFill>
              </a:rPr>
              <a:t>COMMITTEES.</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Roles </a:t>
            </a:r>
            <a:r>
              <a:rPr lang="ru-RU" sz="1600" dirty="0">
                <a:solidFill>
                  <a:srgbClr val="FFFF00"/>
                </a:solidFill>
              </a:rPr>
              <a:t>and authority.</a:t>
            </a:r>
            <a:endParaRPr lang="en-US" sz="1600" dirty="0">
              <a:solidFill>
                <a:srgbClr val="FFFF00"/>
              </a:solidFill>
            </a:endParaRPr>
          </a:p>
          <a:p>
            <a:pPr marL="0" indent="0">
              <a:buNone/>
            </a:pPr>
            <a:endParaRPr lang="en-US" sz="1600" dirty="0" smtClean="0"/>
          </a:p>
        </p:txBody>
      </p:sp>
    </p:spTree>
    <p:extLst>
      <p:ext uri="{BB962C8B-B14F-4D97-AF65-F5344CB8AC3E}">
        <p14:creationId xmlns:p14="http://schemas.microsoft.com/office/powerpoint/2010/main" val="337941708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MISIÓN – EVANGELISMO-  DESAFÍOS DE IDIOMAS Y CULTURAS</a:t>
            </a:r>
            <a:r>
              <a:rPr lang="ru-RU" sz="2000" dirty="0" smtClean="0"/>
              <a:t>.   </a:t>
            </a:r>
            <a:endParaRPr lang="en-US" sz="2000" dirty="0" smtClean="0"/>
          </a:p>
          <a:p>
            <a:pPr marL="0" indent="0">
              <a:buNone/>
            </a:pPr>
            <a:endParaRPr lang="en-US" sz="2000" dirty="0"/>
          </a:p>
          <a:p>
            <a:pPr marL="0" indent="0">
              <a:buNone/>
            </a:pPr>
            <a:r>
              <a:rPr lang="en-US" sz="2000" dirty="0" smtClean="0"/>
              <a:t>	</a:t>
            </a:r>
            <a:r>
              <a:rPr lang="ru-RU" sz="2000" dirty="0" smtClean="0"/>
              <a:t>Como </a:t>
            </a:r>
            <a:r>
              <a:rPr lang="ru-RU" sz="2000" dirty="0"/>
              <a:t>alcanzar a 7.5 billones de personas, con sus </a:t>
            </a:r>
            <a:r>
              <a:rPr lang="en-US" sz="2000" dirty="0" smtClean="0"/>
              <a:t>	</a:t>
            </a:r>
            <a:r>
              <a:rPr lang="ru-RU" sz="2000" dirty="0" smtClean="0"/>
              <a:t>propios </a:t>
            </a:r>
            <a:r>
              <a:rPr lang="ru-RU" sz="2000" dirty="0"/>
              <a:t>idiomas, y considerando las culturas de los </a:t>
            </a:r>
            <a:r>
              <a:rPr lang="en-US" sz="2000" dirty="0" smtClean="0"/>
              <a:t>	</a:t>
            </a:r>
            <a:r>
              <a:rPr lang="ru-RU" sz="2000" dirty="0" smtClean="0"/>
              <a:t>diversos </a:t>
            </a:r>
            <a:r>
              <a:rPr lang="en-US" sz="2000" dirty="0" smtClean="0"/>
              <a:t>“</a:t>
            </a:r>
            <a:r>
              <a:rPr lang="ru-RU" sz="2000" dirty="0" smtClean="0"/>
              <a:t>grupos </a:t>
            </a:r>
            <a:r>
              <a:rPr lang="ru-RU" sz="2000" dirty="0"/>
              <a:t>y </a:t>
            </a:r>
            <a:r>
              <a:rPr lang="ru-RU" sz="2000" dirty="0" smtClean="0"/>
              <a:t>etnias</a:t>
            </a:r>
            <a:r>
              <a:rPr lang="en-US" sz="2000" dirty="0" smtClean="0"/>
              <a:t>”</a:t>
            </a:r>
            <a:r>
              <a:rPr lang="ru-RU" sz="2000" dirty="0" smtClean="0"/>
              <a:t> </a:t>
            </a:r>
            <a:r>
              <a:rPr lang="ru-RU" sz="2000" dirty="0"/>
              <a:t>del mundo.</a:t>
            </a:r>
            <a:endParaRPr lang="en-US" sz="2000" dirty="0"/>
          </a:p>
          <a:p>
            <a:pPr marL="0" indent="0">
              <a:buNone/>
            </a:pPr>
            <a:endParaRPr lang="en-US" sz="20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MISSION - EVANGELISM - CHALLENGES OF LANGUAGES AND CULTURES</a:t>
            </a:r>
            <a:r>
              <a:rPr lang="ru-RU" sz="1600" dirty="0" smtClean="0">
                <a:solidFill>
                  <a:srgbClr val="FFFF00"/>
                </a:solidFill>
              </a:rPr>
              <a:t>. </a:t>
            </a:r>
            <a:endParaRPr lang="en-US" sz="1600" dirty="0" smtClean="0">
              <a:solidFill>
                <a:srgbClr val="FFFF00"/>
              </a:solidFill>
            </a:endParaRPr>
          </a:p>
          <a:p>
            <a:pPr marL="0" indent="0">
              <a:buNone/>
            </a:pPr>
            <a:endParaRPr lang="en-US" sz="1600" dirty="0">
              <a:solidFill>
                <a:srgbClr val="FFFF00"/>
              </a:solidFill>
            </a:endParaRPr>
          </a:p>
          <a:p>
            <a:pPr marL="0" indent="0">
              <a:buNone/>
            </a:pPr>
            <a:r>
              <a:rPr lang="en-US" sz="1600" dirty="0" smtClean="0">
                <a:solidFill>
                  <a:srgbClr val="FFFF00"/>
                </a:solidFill>
              </a:rPr>
              <a:t>	</a:t>
            </a:r>
            <a:r>
              <a:rPr lang="ru-RU" sz="1600" dirty="0" smtClean="0">
                <a:solidFill>
                  <a:srgbClr val="FFFF00"/>
                </a:solidFill>
              </a:rPr>
              <a:t>How </a:t>
            </a:r>
            <a:r>
              <a:rPr lang="ru-RU" sz="1600" dirty="0">
                <a:solidFill>
                  <a:srgbClr val="FFFF00"/>
                </a:solidFill>
              </a:rPr>
              <a:t>to reach 7.5 billion people in their own languages, taking into </a:t>
            </a:r>
            <a:r>
              <a:rPr lang="en-US" sz="1600" dirty="0" smtClean="0">
                <a:solidFill>
                  <a:srgbClr val="FFFF00"/>
                </a:solidFill>
              </a:rPr>
              <a:t>	</a:t>
            </a:r>
            <a:r>
              <a:rPr lang="ru-RU" sz="1600" dirty="0" smtClean="0">
                <a:solidFill>
                  <a:srgbClr val="FFFF00"/>
                </a:solidFill>
              </a:rPr>
              <a:t>consideration </a:t>
            </a:r>
            <a:r>
              <a:rPr lang="ru-RU" sz="1600" dirty="0">
                <a:solidFill>
                  <a:srgbClr val="FFFF00"/>
                </a:solidFill>
              </a:rPr>
              <a:t>people's groups.</a:t>
            </a:r>
            <a:endParaRPr lang="en-US" sz="1600" dirty="0">
              <a:solidFill>
                <a:srgbClr val="FFFF00"/>
              </a:solidFill>
            </a:endParaRPr>
          </a:p>
          <a:p>
            <a:pPr marL="0" indent="0">
              <a:buNone/>
            </a:pPr>
            <a:endParaRPr lang="en-US" sz="1600" dirty="0" smtClean="0"/>
          </a:p>
        </p:txBody>
      </p:sp>
    </p:spTree>
    <p:extLst>
      <p:ext uri="{BB962C8B-B14F-4D97-AF65-F5344CB8AC3E}">
        <p14:creationId xmlns:p14="http://schemas.microsoft.com/office/powerpoint/2010/main" val="22535623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328318"/>
            <a:ext cx="7924800" cy="2743200"/>
          </a:xfrm>
        </p:spPr>
        <p:txBody>
          <a:bodyPr/>
          <a:lstStyle/>
          <a:p>
            <a:pPr marL="0" lvl="0" indent="0">
              <a:buNone/>
            </a:pPr>
            <a:r>
              <a:rPr lang="ru-RU" sz="2000" u="sng" dirty="0" smtClean="0"/>
              <a:t>ROL DE LOS INFORMES Y ESTADÍSTICAS</a:t>
            </a:r>
            <a:r>
              <a:rPr lang="ru-RU" sz="2000" dirty="0" smtClean="0"/>
              <a:t>:  </a:t>
            </a:r>
            <a:r>
              <a:rPr lang="ru-RU" sz="2000" dirty="0"/>
              <a:t>Importancia de los mecanismos en la toma de decisiones y las fuentes de </a:t>
            </a:r>
            <a:r>
              <a:rPr lang="ru-RU" sz="2000" dirty="0" smtClean="0"/>
              <a:t>información</a:t>
            </a:r>
            <a:r>
              <a:rPr lang="en-US" sz="2000" dirty="0" smtClean="0"/>
              <a:t>:</a:t>
            </a:r>
            <a:endParaRPr lang="en-US" sz="2000" dirty="0"/>
          </a:p>
          <a:p>
            <a:pPr marL="457200" lvl="1" indent="0">
              <a:buNone/>
            </a:pPr>
            <a:r>
              <a:rPr lang="en-US" sz="2000" dirty="0" smtClean="0">
                <a:solidFill>
                  <a:schemeClr val="bg1"/>
                </a:solidFill>
              </a:rPr>
              <a:t>a.	</a:t>
            </a:r>
            <a:r>
              <a:rPr lang="ru-RU" sz="2000" dirty="0" smtClean="0">
                <a:solidFill>
                  <a:schemeClr val="bg1"/>
                </a:solidFill>
              </a:rPr>
              <a:t>Informes </a:t>
            </a:r>
            <a:r>
              <a:rPr lang="ru-RU" sz="2000" dirty="0">
                <a:solidFill>
                  <a:schemeClr val="bg1"/>
                </a:solidFill>
              </a:rPr>
              <a:t>de </a:t>
            </a:r>
            <a:r>
              <a:rPr lang="en-US" sz="2000" dirty="0" smtClean="0">
                <a:solidFill>
                  <a:schemeClr val="bg1"/>
                </a:solidFill>
              </a:rPr>
              <a:t>“</a:t>
            </a:r>
            <a:r>
              <a:rPr lang="ru-RU" sz="2000" dirty="0" smtClean="0">
                <a:solidFill>
                  <a:schemeClr val="bg1"/>
                </a:solidFill>
              </a:rPr>
              <a:t>Archivos</a:t>
            </a:r>
            <a:r>
              <a:rPr lang="ru-RU" sz="2000" dirty="0">
                <a:solidFill>
                  <a:schemeClr val="bg1"/>
                </a:solidFill>
              </a:rPr>
              <a:t>, Estadísticas e </a:t>
            </a:r>
            <a:r>
              <a:rPr lang="ru-RU" sz="2000" dirty="0" smtClean="0">
                <a:solidFill>
                  <a:schemeClr val="bg1"/>
                </a:solidFill>
              </a:rPr>
              <a:t>Investigaciones</a:t>
            </a:r>
            <a:r>
              <a:rPr lang="en-US" sz="2000" dirty="0" smtClean="0">
                <a:solidFill>
                  <a:schemeClr val="bg1"/>
                </a:solidFill>
              </a:rPr>
              <a:t>”</a:t>
            </a:r>
            <a:r>
              <a:rPr lang="ru-RU" sz="2000" dirty="0" smtClean="0">
                <a:solidFill>
                  <a:schemeClr val="bg1"/>
                </a:solidFill>
              </a:rPr>
              <a:t> </a:t>
            </a:r>
            <a:r>
              <a:rPr lang="ru-RU" sz="2000" dirty="0">
                <a:solidFill>
                  <a:schemeClr val="bg1"/>
                </a:solidFill>
              </a:rPr>
              <a:t>de la </a:t>
            </a:r>
            <a:r>
              <a:rPr lang="en-US" sz="2000" dirty="0" smtClean="0">
                <a:solidFill>
                  <a:schemeClr val="bg1"/>
                </a:solidFill>
              </a:rPr>
              <a:t>	</a:t>
            </a:r>
            <a:r>
              <a:rPr lang="ru-RU" sz="2000" dirty="0" smtClean="0">
                <a:solidFill>
                  <a:schemeClr val="bg1"/>
                </a:solidFill>
              </a:rPr>
              <a:t>AG </a:t>
            </a:r>
            <a:r>
              <a:rPr lang="ru-RU" sz="2000" dirty="0">
                <a:solidFill>
                  <a:schemeClr val="bg1"/>
                </a:solidFill>
              </a:rPr>
              <a:t>(GC ASTR).</a:t>
            </a:r>
            <a:endParaRPr lang="en-US" sz="2000" dirty="0">
              <a:solidFill>
                <a:schemeClr val="bg1"/>
              </a:solidFill>
            </a:endParaRPr>
          </a:p>
          <a:p>
            <a:pPr marL="457200" lvl="1" indent="0">
              <a:buNone/>
            </a:pPr>
            <a:r>
              <a:rPr lang="en-US" sz="2000" dirty="0" smtClean="0">
                <a:solidFill>
                  <a:schemeClr val="bg1"/>
                </a:solidFill>
              </a:rPr>
              <a:t>b.	</a:t>
            </a:r>
            <a:r>
              <a:rPr lang="ru-RU" sz="2000" dirty="0" smtClean="0">
                <a:solidFill>
                  <a:schemeClr val="bg1"/>
                </a:solidFill>
              </a:rPr>
              <a:t>Informes </a:t>
            </a:r>
            <a:r>
              <a:rPr lang="ru-RU" sz="2000" dirty="0">
                <a:solidFill>
                  <a:schemeClr val="bg1"/>
                </a:solidFill>
              </a:rPr>
              <a:t>Financieros.</a:t>
            </a:r>
            <a:endParaRPr lang="en-US" sz="2000" dirty="0">
              <a:solidFill>
                <a:schemeClr val="bg1"/>
              </a:solidFill>
            </a:endParaRPr>
          </a:p>
          <a:p>
            <a:pPr marL="457200" lvl="1" indent="0">
              <a:buNone/>
            </a:pPr>
            <a:r>
              <a:rPr lang="en-US" sz="2000" dirty="0" smtClean="0">
                <a:solidFill>
                  <a:schemeClr val="bg1"/>
                </a:solidFill>
              </a:rPr>
              <a:t>c.	</a:t>
            </a:r>
            <a:r>
              <a:rPr lang="ru-RU" sz="2000" dirty="0" smtClean="0">
                <a:solidFill>
                  <a:schemeClr val="bg1"/>
                </a:solidFill>
              </a:rPr>
              <a:t>Informes </a:t>
            </a:r>
            <a:r>
              <a:rPr lang="ru-RU" sz="2000" dirty="0">
                <a:solidFill>
                  <a:schemeClr val="bg1"/>
                </a:solidFill>
              </a:rPr>
              <a:t>de Auditoría/Rol.</a:t>
            </a:r>
            <a:endParaRPr lang="en-US" sz="2000" dirty="0">
              <a:solidFill>
                <a:schemeClr val="bg1"/>
              </a:solidFill>
            </a:endParaRPr>
          </a:p>
          <a:p>
            <a:pPr marL="457200" lvl="1" indent="0">
              <a:buNone/>
            </a:pPr>
            <a:r>
              <a:rPr lang="en-US" sz="2000" dirty="0" smtClean="0">
                <a:solidFill>
                  <a:schemeClr val="bg1"/>
                </a:solidFill>
              </a:rPr>
              <a:t>d.	</a:t>
            </a:r>
            <a:r>
              <a:rPr lang="ru-RU" sz="2000" dirty="0" smtClean="0">
                <a:solidFill>
                  <a:schemeClr val="bg1"/>
                </a:solidFill>
              </a:rPr>
              <a:t>Informes </a:t>
            </a:r>
            <a:r>
              <a:rPr lang="ru-RU" sz="2000" dirty="0">
                <a:solidFill>
                  <a:schemeClr val="bg1"/>
                </a:solidFill>
              </a:rPr>
              <a:t>de </a:t>
            </a:r>
            <a:r>
              <a:rPr lang="ru-RU" sz="2000" dirty="0" smtClean="0">
                <a:solidFill>
                  <a:schemeClr val="bg1"/>
                </a:solidFill>
              </a:rPr>
              <a:t>Secretaría/membresía </a:t>
            </a:r>
            <a:r>
              <a:rPr lang="ru-RU" sz="2000" dirty="0">
                <a:solidFill>
                  <a:schemeClr val="bg1"/>
                </a:solidFill>
              </a:rPr>
              <a:t>(sistema electrónico).</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85801" y="4191000"/>
            <a:ext cx="7924800"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lvl="0" indent="0">
              <a:buNone/>
            </a:pPr>
            <a:r>
              <a:rPr lang="ru-RU" sz="1600" u="sng" dirty="0" smtClean="0">
                <a:solidFill>
                  <a:srgbClr val="FFFF00"/>
                </a:solidFill>
              </a:rPr>
              <a:t>ROLE OF REPORTS AND STATISTICS: IMPORTANCE OF DECISION MAKING PROCESSES</a:t>
            </a:r>
            <a:r>
              <a:rPr lang="en-US" sz="1600" dirty="0">
                <a:solidFill>
                  <a:srgbClr val="FFFF00"/>
                </a:solidFill>
              </a:rPr>
              <a:t>:</a:t>
            </a:r>
          </a:p>
          <a:p>
            <a:pPr marL="0" lvl="0" indent="0">
              <a:buNone/>
            </a:pPr>
            <a:r>
              <a:rPr lang="en-US" sz="1600" dirty="0" smtClean="0">
                <a:solidFill>
                  <a:srgbClr val="FFFF00"/>
                </a:solidFill>
              </a:rPr>
              <a:t>	a.   </a:t>
            </a:r>
            <a:r>
              <a:rPr lang="ru-RU" sz="1600" dirty="0" smtClean="0">
                <a:solidFill>
                  <a:srgbClr val="FFFF00"/>
                </a:solidFill>
              </a:rPr>
              <a:t>ASTR Reports</a:t>
            </a:r>
            <a:endParaRPr lang="en-US" sz="1600" dirty="0">
              <a:solidFill>
                <a:srgbClr val="FFFF00"/>
              </a:solidFill>
            </a:endParaRPr>
          </a:p>
          <a:p>
            <a:pPr marL="0" lvl="0" indent="0">
              <a:buNone/>
            </a:pPr>
            <a:r>
              <a:rPr lang="en-US" sz="1600" dirty="0" smtClean="0">
                <a:solidFill>
                  <a:srgbClr val="FFFF00"/>
                </a:solidFill>
              </a:rPr>
              <a:t>	b.   </a:t>
            </a:r>
            <a:r>
              <a:rPr lang="ru-RU" sz="1600" dirty="0" smtClean="0">
                <a:solidFill>
                  <a:srgbClr val="FFFF00"/>
                </a:solidFill>
              </a:rPr>
              <a:t>Financial </a:t>
            </a:r>
            <a:r>
              <a:rPr lang="ru-RU" sz="1600" dirty="0">
                <a:solidFill>
                  <a:srgbClr val="FFFF00"/>
                </a:solidFill>
              </a:rPr>
              <a:t>Reports</a:t>
            </a:r>
            <a:endParaRPr lang="en-US" sz="1600" dirty="0">
              <a:solidFill>
                <a:srgbClr val="FFFF00"/>
              </a:solidFill>
            </a:endParaRPr>
          </a:p>
          <a:p>
            <a:pPr marL="0" lvl="0" indent="0">
              <a:buNone/>
            </a:pPr>
            <a:r>
              <a:rPr lang="en-US" sz="1600" dirty="0" smtClean="0">
                <a:solidFill>
                  <a:srgbClr val="FFFF00"/>
                </a:solidFill>
              </a:rPr>
              <a:t>	c.   </a:t>
            </a:r>
            <a:r>
              <a:rPr lang="ru-RU" sz="1600" dirty="0" smtClean="0">
                <a:solidFill>
                  <a:srgbClr val="FFFF00"/>
                </a:solidFill>
              </a:rPr>
              <a:t>Auditing </a:t>
            </a:r>
            <a:r>
              <a:rPr lang="ru-RU" sz="1600" dirty="0">
                <a:solidFill>
                  <a:srgbClr val="FFFF00"/>
                </a:solidFill>
              </a:rPr>
              <a:t>Reports/Role</a:t>
            </a:r>
            <a:endParaRPr lang="en-US" sz="1600" dirty="0">
              <a:solidFill>
                <a:srgbClr val="FFFF00"/>
              </a:solidFill>
            </a:endParaRPr>
          </a:p>
          <a:p>
            <a:pPr marL="0" lvl="0" indent="0">
              <a:buNone/>
            </a:pPr>
            <a:r>
              <a:rPr lang="en-US" sz="1600" dirty="0" smtClean="0">
                <a:solidFill>
                  <a:srgbClr val="FFFF00"/>
                </a:solidFill>
              </a:rPr>
              <a:t>	d.   </a:t>
            </a:r>
            <a:r>
              <a:rPr lang="ru-RU" sz="1600" dirty="0" smtClean="0">
                <a:solidFill>
                  <a:srgbClr val="FFFF00"/>
                </a:solidFill>
              </a:rPr>
              <a:t>Secretariat Reports/Membership</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4421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RED DE INSTITUCIONES EDUCATIVAS – LA IMPORTANCIA DEL ROL DE IDENTIDAD</a:t>
            </a:r>
            <a:r>
              <a:rPr lang="ru-RU" sz="2000" dirty="0" smtClean="0"/>
              <a:t>  </a:t>
            </a:r>
            <a:endParaRPr lang="en-US" sz="2000" dirty="0" smtClean="0"/>
          </a:p>
          <a:p>
            <a:pPr marL="0" indent="0">
              <a:buNone/>
            </a:pPr>
            <a:endParaRPr lang="en-US" sz="2000" dirty="0"/>
          </a:p>
          <a:p>
            <a:pPr marL="0" indent="0">
              <a:buNone/>
            </a:pPr>
            <a:r>
              <a:rPr lang="en-US" sz="2000" dirty="0" smtClean="0"/>
              <a:t>	</a:t>
            </a:r>
            <a:r>
              <a:rPr lang="ru-RU" sz="2000" dirty="0" smtClean="0"/>
              <a:t>Niveles </a:t>
            </a:r>
            <a:r>
              <a:rPr lang="ru-RU" sz="2000" dirty="0"/>
              <a:t>de calidad educativa.  Rol de la Comisión de </a:t>
            </a:r>
            <a:r>
              <a:rPr lang="en-US" sz="2000" dirty="0" smtClean="0"/>
              <a:t>	</a:t>
            </a:r>
            <a:r>
              <a:rPr lang="ru-RU" sz="2000" dirty="0" smtClean="0"/>
              <a:t>Educación </a:t>
            </a:r>
            <a:r>
              <a:rPr lang="ru-RU" sz="2000" dirty="0"/>
              <a:t>a nivel de División y de Uniones.  Rol de </a:t>
            </a:r>
            <a:r>
              <a:rPr lang="en-US" sz="2000" dirty="0" smtClean="0"/>
              <a:t>	</a:t>
            </a:r>
            <a:r>
              <a:rPr lang="ru-RU" sz="2000" dirty="0" smtClean="0"/>
              <a:t>AAA </a:t>
            </a:r>
            <a:r>
              <a:rPr lang="ru-RU" sz="2000" dirty="0"/>
              <a:t>(Sistema Educativo Adventista de Evaluación y </a:t>
            </a:r>
            <a:r>
              <a:rPr lang="en-US" sz="2000" dirty="0" smtClean="0"/>
              <a:t>	</a:t>
            </a:r>
            <a:r>
              <a:rPr lang="ru-RU" sz="2000" dirty="0" smtClean="0"/>
              <a:t>Acreditación</a:t>
            </a:r>
            <a:r>
              <a:rPr lang="ru-RU" sz="2000" dirty="0"/>
              <a:t>).</a:t>
            </a:r>
            <a:endParaRPr lang="en-US" sz="2000" dirty="0"/>
          </a:p>
          <a:p>
            <a:pPr marL="0" indent="0">
              <a:buNone/>
            </a:pP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EDUCATIONAL NET OF INSTITUTIONS - ROLE OF IDENTITY</a:t>
            </a:r>
            <a:r>
              <a:rPr lang="ru-RU" sz="1600" dirty="0" smtClean="0">
                <a:solidFill>
                  <a:srgbClr val="FFFF00"/>
                </a:solidFill>
              </a:rPr>
              <a:t>.  </a:t>
            </a:r>
            <a:endParaRPr lang="en-US" sz="1600" dirty="0" smtClean="0">
              <a:solidFill>
                <a:srgbClr val="FFFF00"/>
              </a:solidFill>
            </a:endParaRPr>
          </a:p>
          <a:p>
            <a:pPr marL="0" indent="0">
              <a:buNone/>
            </a:pPr>
            <a:endParaRPr lang="en-US" sz="1600" dirty="0">
              <a:solidFill>
                <a:srgbClr val="FFFF00"/>
              </a:solidFill>
            </a:endParaRPr>
          </a:p>
          <a:p>
            <a:pPr marL="0" indent="0">
              <a:buNone/>
            </a:pPr>
            <a:r>
              <a:rPr lang="en-US" sz="1600" dirty="0" smtClean="0">
                <a:solidFill>
                  <a:srgbClr val="FFFF00"/>
                </a:solidFill>
              </a:rPr>
              <a:t>	</a:t>
            </a:r>
            <a:r>
              <a:rPr lang="ru-RU" sz="1600" dirty="0" smtClean="0">
                <a:solidFill>
                  <a:srgbClr val="FFFF00"/>
                </a:solidFill>
              </a:rPr>
              <a:t>Standards</a:t>
            </a:r>
            <a:r>
              <a:rPr lang="ru-RU" sz="1600" dirty="0">
                <a:solidFill>
                  <a:srgbClr val="FFFF00"/>
                </a:solidFill>
              </a:rPr>
              <a:t>.  Role of Division and Union Education Committees.  Role </a:t>
            </a:r>
            <a:r>
              <a:rPr lang="en-US" sz="1600" dirty="0" smtClean="0">
                <a:solidFill>
                  <a:srgbClr val="FFFF00"/>
                </a:solidFill>
              </a:rPr>
              <a:t>	</a:t>
            </a:r>
            <a:r>
              <a:rPr lang="ru-RU" sz="1600" dirty="0" smtClean="0">
                <a:solidFill>
                  <a:srgbClr val="FFFF00"/>
                </a:solidFill>
              </a:rPr>
              <a:t>of </a:t>
            </a:r>
            <a:r>
              <a:rPr lang="ru-RU" sz="1600" dirty="0">
                <a:solidFill>
                  <a:srgbClr val="FFFF00"/>
                </a:solidFill>
              </a:rPr>
              <a:t>AAA.</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35833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0" lvl="0" indent="0">
              <a:buNone/>
            </a:pPr>
            <a:r>
              <a:rPr lang="ru-RU" sz="1800" u="sng" dirty="0" smtClean="0"/>
              <a:t>LA IMPORTANCIA DE TENER TEMPLOS/CAPILLAS</a:t>
            </a:r>
            <a:r>
              <a:rPr lang="ru-RU" sz="1800" dirty="0" smtClean="0"/>
              <a:t> </a:t>
            </a:r>
            <a:r>
              <a:rPr lang="ru-RU" sz="1800" dirty="0"/>
              <a:t>-  Infraestructura y el impacto en Misión.</a:t>
            </a:r>
            <a:endParaRPr lang="en-US" sz="1800" dirty="0"/>
          </a:p>
          <a:p>
            <a:pPr marL="457200" lvl="1" indent="0">
              <a:buNone/>
            </a:pPr>
            <a:r>
              <a:rPr lang="en-US" sz="1800" dirty="0" smtClean="0">
                <a:solidFill>
                  <a:schemeClr val="bg1"/>
                </a:solidFill>
              </a:rPr>
              <a:t>a.	</a:t>
            </a:r>
            <a:r>
              <a:rPr lang="ru-RU" sz="1800" dirty="0" smtClean="0">
                <a:solidFill>
                  <a:schemeClr val="bg1"/>
                </a:solidFill>
              </a:rPr>
              <a:t>Caso </a:t>
            </a:r>
            <a:r>
              <a:rPr lang="ru-RU" sz="1800" dirty="0">
                <a:solidFill>
                  <a:schemeClr val="bg1"/>
                </a:solidFill>
              </a:rPr>
              <a:t>de Reciente Ley en Rusia –Libertad de adorar a Dios sólo en </a:t>
            </a:r>
            <a:r>
              <a:rPr lang="en-US" sz="1800" dirty="0" smtClean="0">
                <a:solidFill>
                  <a:schemeClr val="bg1"/>
                </a:solidFill>
              </a:rPr>
              <a:t>	</a:t>
            </a:r>
            <a:r>
              <a:rPr lang="ru-RU" sz="1800" dirty="0" smtClean="0">
                <a:solidFill>
                  <a:schemeClr val="bg1"/>
                </a:solidFill>
              </a:rPr>
              <a:t>lugares </a:t>
            </a:r>
            <a:r>
              <a:rPr lang="ru-RU" sz="1800" dirty="0">
                <a:solidFill>
                  <a:schemeClr val="bg1"/>
                </a:solidFill>
              </a:rPr>
              <a:t>autorizados-o sea templos de propiedad (Se necesitan </a:t>
            </a:r>
            <a:r>
              <a:rPr lang="en-US" sz="1800" dirty="0" smtClean="0">
                <a:solidFill>
                  <a:schemeClr val="bg1"/>
                </a:solidFill>
              </a:rPr>
              <a:t>	</a:t>
            </a:r>
            <a:r>
              <a:rPr lang="ru-RU" sz="1800" dirty="0" smtClean="0">
                <a:solidFill>
                  <a:schemeClr val="bg1"/>
                </a:solidFill>
              </a:rPr>
              <a:t>más </a:t>
            </a:r>
            <a:r>
              <a:rPr lang="ru-RU" sz="1800" dirty="0">
                <a:solidFill>
                  <a:schemeClr val="bg1"/>
                </a:solidFill>
              </a:rPr>
              <a:t>Templos/Capillas).</a:t>
            </a:r>
            <a:endParaRPr lang="en-US" sz="1800" dirty="0">
              <a:solidFill>
                <a:schemeClr val="bg1"/>
              </a:solidFill>
            </a:endParaRPr>
          </a:p>
          <a:p>
            <a:pPr marL="457200" lvl="1" indent="0">
              <a:buNone/>
            </a:pPr>
            <a:r>
              <a:rPr lang="en-US" sz="1800" dirty="0" smtClean="0">
                <a:solidFill>
                  <a:schemeClr val="bg1"/>
                </a:solidFill>
              </a:rPr>
              <a:t>b.	</a:t>
            </a:r>
            <a:r>
              <a:rPr lang="ru-RU" sz="1800" dirty="0" smtClean="0">
                <a:solidFill>
                  <a:schemeClr val="bg1"/>
                </a:solidFill>
              </a:rPr>
              <a:t>Templos </a:t>
            </a:r>
            <a:r>
              <a:rPr lang="ru-RU" sz="1800" dirty="0">
                <a:solidFill>
                  <a:schemeClr val="bg1"/>
                </a:solidFill>
              </a:rPr>
              <a:t>y Logo de la IASD – apela y atrae a personas (caso </a:t>
            </a:r>
            <a:r>
              <a:rPr lang="en-US" sz="1800" dirty="0" smtClean="0">
                <a:solidFill>
                  <a:schemeClr val="bg1"/>
                </a:solidFill>
              </a:rPr>
              <a:t>	</a:t>
            </a:r>
            <a:r>
              <a:rPr lang="ru-RU" sz="1800" dirty="0" smtClean="0">
                <a:solidFill>
                  <a:schemeClr val="bg1"/>
                </a:solidFill>
              </a:rPr>
              <a:t>Nazaret-foto</a:t>
            </a:r>
            <a:r>
              <a:rPr lang="ru-RU" sz="1800" dirty="0">
                <a:solidFill>
                  <a:schemeClr val="bg1"/>
                </a:solidFill>
              </a:rPr>
              <a:t>).</a:t>
            </a:r>
            <a:endParaRPr lang="en-US" sz="1800" dirty="0">
              <a:solidFill>
                <a:schemeClr val="bg1"/>
              </a:solidFill>
            </a:endParaRPr>
          </a:p>
          <a:p>
            <a:pPr marL="457200" lvl="1" indent="0">
              <a:buNone/>
            </a:pPr>
            <a:r>
              <a:rPr lang="en-US" sz="1800" dirty="0" smtClean="0">
                <a:solidFill>
                  <a:schemeClr val="bg1"/>
                </a:solidFill>
              </a:rPr>
              <a:t>c.	</a:t>
            </a:r>
            <a:r>
              <a:rPr lang="ru-RU" sz="1800" dirty="0" smtClean="0">
                <a:solidFill>
                  <a:schemeClr val="bg1"/>
                </a:solidFill>
              </a:rPr>
              <a:t>Nuevo </a:t>
            </a:r>
            <a:r>
              <a:rPr lang="ru-RU" sz="1800" dirty="0">
                <a:solidFill>
                  <a:schemeClr val="bg1"/>
                </a:solidFill>
              </a:rPr>
              <a:t>Logo de la IASD – Implementación en todo el mundo.  </a:t>
            </a:r>
            <a:r>
              <a:rPr lang="en-US" sz="1800" dirty="0" smtClean="0">
                <a:solidFill>
                  <a:schemeClr val="bg1"/>
                </a:solidFill>
              </a:rPr>
              <a:t>	</a:t>
            </a:r>
            <a:r>
              <a:rPr lang="ru-RU" sz="1800" dirty="0" smtClean="0">
                <a:solidFill>
                  <a:schemeClr val="bg1"/>
                </a:solidFill>
              </a:rPr>
              <a:t>Identificación </a:t>
            </a:r>
            <a:r>
              <a:rPr lang="ru-RU" sz="1800" dirty="0">
                <a:solidFill>
                  <a:schemeClr val="bg1"/>
                </a:solidFill>
              </a:rPr>
              <a:t>de nuestros Templos, Oficinas e Instituciones. (Grilla </a:t>
            </a:r>
            <a:r>
              <a:rPr lang="en-US" sz="1800" dirty="0" smtClean="0">
                <a:solidFill>
                  <a:schemeClr val="bg1"/>
                </a:solidFill>
              </a:rPr>
              <a:t>	</a:t>
            </a:r>
            <a:r>
              <a:rPr lang="ru-RU" sz="1800" dirty="0" smtClean="0">
                <a:solidFill>
                  <a:schemeClr val="bg1"/>
                </a:solidFill>
              </a:rPr>
              <a:t>de </a:t>
            </a:r>
            <a:r>
              <a:rPr lang="ru-RU" sz="1800" dirty="0">
                <a:solidFill>
                  <a:schemeClr val="bg1"/>
                </a:solidFill>
              </a:rPr>
              <a:t>la Creación).</a:t>
            </a:r>
            <a:endParaRPr lang="en-US" sz="1800" dirty="0">
              <a:solidFill>
                <a:schemeClr val="bg1"/>
              </a:solidFill>
            </a:endParaRPr>
          </a:p>
          <a:p>
            <a:pPr marL="0" indent="0">
              <a:buNone/>
            </a:pPr>
            <a:endParaRPr lang="en-US" sz="1800" dirty="0" smtClean="0"/>
          </a:p>
        </p:txBody>
      </p:sp>
      <p:sp>
        <p:nvSpPr>
          <p:cNvPr id="6" name="Content Placeholder 2"/>
          <p:cNvSpPr txBox="1">
            <a:spLocks/>
          </p:cNvSpPr>
          <p:nvPr/>
        </p:nvSpPr>
        <p:spPr bwMode="auto">
          <a:xfrm>
            <a:off x="682870" y="4306686"/>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lvl="0" indent="0">
              <a:buNone/>
            </a:pPr>
            <a:r>
              <a:rPr lang="ru-RU" sz="1600" u="sng" dirty="0" smtClean="0">
                <a:solidFill>
                  <a:srgbClr val="FFFF00"/>
                </a:solidFill>
              </a:rPr>
              <a:t>IMPORTANCE OF CHAPELS </a:t>
            </a:r>
            <a:r>
              <a:rPr lang="ru-RU" sz="1600" dirty="0" smtClean="0">
                <a:solidFill>
                  <a:srgbClr val="FFFF00"/>
                </a:solidFill>
              </a:rPr>
              <a:t>- </a:t>
            </a:r>
            <a:r>
              <a:rPr lang="ru-RU" sz="1600" dirty="0">
                <a:solidFill>
                  <a:srgbClr val="FFFF00"/>
                </a:solidFill>
              </a:rPr>
              <a:t>Infrastructure and Mission</a:t>
            </a:r>
            <a:endParaRPr lang="en-US" sz="1600" dirty="0">
              <a:solidFill>
                <a:srgbClr val="FFFF00"/>
              </a:solidFill>
            </a:endParaRPr>
          </a:p>
          <a:p>
            <a:pPr lvl="0">
              <a:buAutoNum type="alphaLcPeriod"/>
            </a:pPr>
            <a:r>
              <a:rPr lang="ru-RU" sz="1600" dirty="0" smtClean="0">
                <a:solidFill>
                  <a:srgbClr val="FFFF00"/>
                </a:solidFill>
              </a:rPr>
              <a:t>Case </a:t>
            </a:r>
            <a:r>
              <a:rPr lang="ru-RU" sz="1600" dirty="0">
                <a:solidFill>
                  <a:srgbClr val="FFFF00"/>
                </a:solidFill>
              </a:rPr>
              <a:t>of Russia's Law - Liberty of worship at authorized places only </a:t>
            </a:r>
            <a:r>
              <a:rPr lang="ru-RU" sz="1600" dirty="0" smtClean="0">
                <a:solidFill>
                  <a:srgbClr val="FFFF00"/>
                </a:solidFill>
              </a:rPr>
              <a:t>(</a:t>
            </a:r>
            <a:r>
              <a:rPr lang="ru-RU" sz="1600" dirty="0">
                <a:solidFill>
                  <a:srgbClr val="FFFF00"/>
                </a:solidFill>
              </a:rPr>
              <a:t>Chapels </a:t>
            </a:r>
            <a:r>
              <a:rPr lang="ru-RU" sz="1600" dirty="0" smtClean="0">
                <a:solidFill>
                  <a:srgbClr val="FFFF00"/>
                </a:solidFill>
              </a:rPr>
              <a:t>needed).</a:t>
            </a:r>
            <a:endParaRPr lang="en-US" sz="1600" dirty="0">
              <a:solidFill>
                <a:srgbClr val="FFFF00"/>
              </a:solidFill>
            </a:endParaRPr>
          </a:p>
          <a:p>
            <a:pPr lvl="0">
              <a:buAutoNum type="alphaLcPeriod"/>
            </a:pPr>
            <a:r>
              <a:rPr lang="ru-RU" sz="1600" dirty="0" smtClean="0">
                <a:solidFill>
                  <a:srgbClr val="FFFF00"/>
                </a:solidFill>
              </a:rPr>
              <a:t>Chapel </a:t>
            </a:r>
            <a:r>
              <a:rPr lang="ru-RU" sz="1600" dirty="0">
                <a:solidFill>
                  <a:srgbClr val="FFFF00"/>
                </a:solidFill>
              </a:rPr>
              <a:t>and Logo - appeals and attraction of people (Case Nazareth-photos</a:t>
            </a:r>
            <a:r>
              <a:rPr lang="ru-RU" sz="1600" dirty="0" smtClean="0">
                <a:solidFill>
                  <a:srgbClr val="FFFF00"/>
                </a:solidFill>
              </a:rPr>
              <a:t>).</a:t>
            </a:r>
            <a:endParaRPr lang="en-US" sz="1600" dirty="0">
              <a:solidFill>
                <a:srgbClr val="FFFF00"/>
              </a:solidFill>
            </a:endParaRPr>
          </a:p>
          <a:p>
            <a:pPr lvl="0">
              <a:buAutoNum type="alphaLcPeriod"/>
            </a:pPr>
            <a:r>
              <a:rPr lang="ru-RU" sz="1600" dirty="0" smtClean="0">
                <a:solidFill>
                  <a:srgbClr val="FFFF00"/>
                </a:solidFill>
              </a:rPr>
              <a:t>New </a:t>
            </a:r>
            <a:r>
              <a:rPr lang="ru-RU" sz="1600" dirty="0">
                <a:solidFill>
                  <a:srgbClr val="FFFF00"/>
                </a:solidFill>
              </a:rPr>
              <a:t>SDA Logo -Implementation worldwide.  Identifying our Chapels, offices and Institutions.</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92823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1870" cy="2743200"/>
          </a:xfrm>
        </p:spPr>
        <p:txBody>
          <a:bodyPr/>
          <a:lstStyle/>
          <a:p>
            <a:pPr marL="0" indent="0">
              <a:buNone/>
            </a:pPr>
            <a:r>
              <a:rPr lang="ru-RU" sz="2000" u="sng" dirty="0" smtClean="0"/>
              <a:t>IMPORTANCIA DE LOS CENTROS DE MULTIMEDIA Y COMUNICACIONES </a:t>
            </a:r>
            <a:endParaRPr lang="en-US" sz="2000" dirty="0" smtClean="0"/>
          </a:p>
          <a:p>
            <a:pPr marL="0" indent="0">
              <a:buNone/>
            </a:pPr>
            <a:r>
              <a:rPr lang="en-US" sz="2000" dirty="0"/>
              <a:t>	</a:t>
            </a:r>
            <a:r>
              <a:rPr lang="ru-RU" sz="2000" dirty="0" smtClean="0"/>
              <a:t>(</a:t>
            </a:r>
            <a:r>
              <a:rPr lang="ru-RU" sz="2000" dirty="0"/>
              <a:t>TV, Radio, Publicaciones, Ministerio de Evangelismo </a:t>
            </a:r>
            <a:r>
              <a:rPr lang="en-US" sz="2000" dirty="0" smtClean="0"/>
              <a:t>	</a:t>
            </a:r>
            <a:r>
              <a:rPr lang="ru-RU" sz="2000" dirty="0" smtClean="0"/>
              <a:t>por Internet</a:t>
            </a:r>
            <a:r>
              <a:rPr lang="ru-RU" sz="2000" dirty="0"/>
              <a:t>), como medios y canales para llevar el </a:t>
            </a:r>
            <a:r>
              <a:rPr lang="en-US" sz="2000" dirty="0" smtClean="0"/>
              <a:t>	</a:t>
            </a:r>
            <a:r>
              <a:rPr lang="ru-RU" sz="2000" dirty="0" smtClean="0"/>
              <a:t>mensaje </a:t>
            </a:r>
            <a:r>
              <a:rPr lang="ru-RU" sz="2000" dirty="0"/>
              <a:t>y </a:t>
            </a:r>
            <a:r>
              <a:rPr lang="ru-RU" sz="2000" dirty="0" smtClean="0"/>
              <a:t>TODOS </a:t>
            </a:r>
            <a:r>
              <a:rPr lang="ru-RU" sz="2000" dirty="0"/>
              <a:t>los departamentos/ministerios </a:t>
            </a:r>
            <a:r>
              <a:rPr lang="en-US" sz="2000" dirty="0" smtClean="0"/>
              <a:t>	</a:t>
            </a:r>
            <a:r>
              <a:rPr lang="ru-RU" sz="2000" dirty="0" smtClean="0"/>
              <a:t>preparando </a:t>
            </a:r>
            <a:r>
              <a:rPr lang="ru-RU" sz="2000" dirty="0"/>
              <a:t>contenidos </a:t>
            </a:r>
            <a:r>
              <a:rPr lang="ru-RU" sz="2000" dirty="0" smtClean="0"/>
              <a:t>para </a:t>
            </a:r>
            <a:r>
              <a:rPr lang="ru-RU" sz="2000" dirty="0"/>
              <a:t>que TODOS estemos </a:t>
            </a:r>
            <a:r>
              <a:rPr lang="en-US" sz="2000" dirty="0" smtClean="0"/>
              <a:t>	</a:t>
            </a:r>
            <a:r>
              <a:rPr lang="ru-RU" sz="2000" dirty="0" smtClean="0"/>
              <a:t>involucrados </a:t>
            </a:r>
            <a:r>
              <a:rPr lang="ru-RU" sz="2000" dirty="0"/>
              <a:t>(TMI…..y explorar TPI, </a:t>
            </a:r>
            <a:r>
              <a:rPr lang="ru-RU" sz="2000" dirty="0" smtClean="0"/>
              <a:t>TLídI</a:t>
            </a:r>
            <a:r>
              <a:rPr lang="ru-RU" sz="2000" dirty="0"/>
              <a:t>, TEdI, </a:t>
            </a:r>
            <a:r>
              <a:rPr lang="en-US" sz="2000" dirty="0" smtClean="0"/>
              <a:t>	</a:t>
            </a:r>
            <a:r>
              <a:rPr lang="ru-RU" sz="2000" dirty="0" smtClean="0"/>
              <a:t>TMed/Sal </a:t>
            </a:r>
            <a:r>
              <a:rPr lang="ru-RU" sz="2000" dirty="0"/>
              <a:t>I, TJovI, TNiñI, TMujI, THombI, TFAl I, </a:t>
            </a:r>
            <a:r>
              <a:rPr lang="en-US" sz="2000" dirty="0" smtClean="0"/>
              <a:t>	</a:t>
            </a:r>
            <a:r>
              <a:rPr lang="ru-RU" sz="2000" dirty="0" smtClean="0"/>
              <a:t>TPubI</a:t>
            </a:r>
            <a:r>
              <a:rPr lang="ru-RU" sz="2000" dirty="0"/>
              <a:t>, TInternetI, TIdiomI, </a:t>
            </a:r>
            <a:r>
              <a:rPr lang="ru-RU" sz="2000" dirty="0" smtClean="0"/>
              <a:t>etc</a:t>
            </a:r>
            <a:r>
              <a:rPr lang="en-US" sz="2000" dirty="0" smtClean="0"/>
              <a:t>.</a:t>
            </a:r>
            <a:r>
              <a:rPr lang="ru-RU" sz="2000" dirty="0" smtClean="0"/>
              <a:t>)</a:t>
            </a:r>
            <a:endParaRPr lang="en-US" sz="2000" dirty="0"/>
          </a:p>
          <a:p>
            <a:pPr marL="0" indent="0">
              <a:buNone/>
            </a:pPr>
            <a:endParaRPr lang="en-US" sz="1800" dirty="0" smtClean="0"/>
          </a:p>
        </p:txBody>
      </p:sp>
      <p:sp>
        <p:nvSpPr>
          <p:cNvPr id="6" name="Content Placeholder 2"/>
          <p:cNvSpPr txBox="1">
            <a:spLocks/>
          </p:cNvSpPr>
          <p:nvPr/>
        </p:nvSpPr>
        <p:spPr bwMode="auto">
          <a:xfrm>
            <a:off x="682870" y="4306686"/>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IMPORTANCE OF MEDIA AND COMMUNICATIONS </a:t>
            </a:r>
            <a:endParaRPr lang="en-US" sz="1600" u="sng" dirty="0" smtClean="0">
              <a:solidFill>
                <a:srgbClr val="FFFF00"/>
              </a:solidFill>
            </a:endParaRPr>
          </a:p>
          <a:p>
            <a:pPr marL="0" indent="0">
              <a:buNone/>
            </a:pPr>
            <a:endParaRPr lang="en-US" sz="1600" u="sng" dirty="0">
              <a:solidFill>
                <a:srgbClr val="FFFF00"/>
              </a:solidFill>
            </a:endParaRPr>
          </a:p>
          <a:p>
            <a:pPr marL="0" indent="0">
              <a:buNone/>
            </a:pPr>
            <a:r>
              <a:rPr lang="en-US" sz="1600" dirty="0">
                <a:solidFill>
                  <a:srgbClr val="FFFF00"/>
                </a:solidFill>
              </a:rPr>
              <a:t>	</a:t>
            </a:r>
            <a:r>
              <a:rPr lang="ru-RU" sz="1600" dirty="0" smtClean="0">
                <a:solidFill>
                  <a:srgbClr val="FFFF00"/>
                </a:solidFill>
              </a:rPr>
              <a:t>(</a:t>
            </a:r>
            <a:r>
              <a:rPr lang="ru-RU" sz="1600" dirty="0">
                <a:solidFill>
                  <a:srgbClr val="FFFF00"/>
                </a:solidFill>
              </a:rPr>
              <a:t>TV, Radio, Publishing, Internet Ministries) as means to take the </a:t>
            </a:r>
            <a:r>
              <a:rPr lang="en-US" sz="1600" dirty="0" smtClean="0">
                <a:solidFill>
                  <a:srgbClr val="FFFF00"/>
                </a:solidFill>
              </a:rPr>
              <a:t>	</a:t>
            </a:r>
            <a:r>
              <a:rPr lang="ru-RU" sz="1600" dirty="0" smtClean="0">
                <a:solidFill>
                  <a:srgbClr val="FFFF00"/>
                </a:solidFill>
              </a:rPr>
              <a:t>message </a:t>
            </a:r>
            <a:r>
              <a:rPr lang="ru-RU" sz="1600" dirty="0">
                <a:solidFill>
                  <a:srgbClr val="FFFF00"/>
                </a:solidFill>
              </a:rPr>
              <a:t>and ALL departament/ministries to prepare its content and </a:t>
            </a:r>
            <a:r>
              <a:rPr lang="en-US" sz="1600" dirty="0" smtClean="0">
                <a:solidFill>
                  <a:srgbClr val="FFFF00"/>
                </a:solidFill>
              </a:rPr>
              <a:t>	</a:t>
            </a:r>
            <a:r>
              <a:rPr lang="ru-RU" sz="1600" dirty="0" smtClean="0">
                <a:solidFill>
                  <a:srgbClr val="FFFF00"/>
                </a:solidFill>
              </a:rPr>
              <a:t>ALL </a:t>
            </a:r>
            <a:r>
              <a:rPr lang="ru-RU" sz="1600" dirty="0">
                <a:solidFill>
                  <a:srgbClr val="FFFF00"/>
                </a:solidFill>
              </a:rPr>
              <a:t>of us to become involved (TMI…..explore TPI, TLeadI, TEdI, THeaI, </a:t>
            </a:r>
            <a:r>
              <a:rPr lang="en-US" sz="1600" dirty="0" smtClean="0">
                <a:solidFill>
                  <a:srgbClr val="FFFF00"/>
                </a:solidFill>
              </a:rPr>
              <a:t>	</a:t>
            </a:r>
            <a:r>
              <a:rPr lang="ru-RU" sz="1600" dirty="0" smtClean="0">
                <a:solidFill>
                  <a:srgbClr val="FFFF00"/>
                </a:solidFill>
              </a:rPr>
              <a:t>TYouI</a:t>
            </a:r>
            <a:r>
              <a:rPr lang="ru-RU" sz="1600" dirty="0">
                <a:solidFill>
                  <a:srgbClr val="FFFF00"/>
                </a:solidFill>
              </a:rPr>
              <a:t>, TChI, TWI, TMI, TFooI, TPubI, TInternetI, TLangI. </a:t>
            </a:r>
            <a:r>
              <a:rPr lang="en-US" sz="1600" dirty="0" smtClean="0">
                <a:solidFill>
                  <a:srgbClr val="FFFF00"/>
                </a:solidFill>
              </a:rPr>
              <a:t>E</a:t>
            </a:r>
            <a:r>
              <a:rPr lang="ru-RU" sz="1600" dirty="0" smtClean="0">
                <a:solidFill>
                  <a:srgbClr val="FFFF00"/>
                </a:solidFill>
              </a:rPr>
              <a:t>tc</a:t>
            </a:r>
            <a:r>
              <a:rPr lang="en-US" sz="1600" dirty="0" smtClean="0">
                <a:solidFill>
                  <a:srgbClr val="FFFF00"/>
                </a:solidFill>
              </a:rPr>
              <a:t>.</a:t>
            </a:r>
            <a:r>
              <a:rPr lang="ru-RU" sz="1600" dirty="0" smtClean="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05047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0" indent="0">
              <a:buNone/>
            </a:pPr>
            <a:r>
              <a:rPr lang="ru-RU" sz="2000" u="sng" dirty="0" smtClean="0"/>
              <a:t>PROGRAMAS SATELITALES </a:t>
            </a:r>
            <a:endParaRPr lang="en-US" sz="2000" dirty="0"/>
          </a:p>
          <a:p>
            <a:pPr marL="0" indent="0">
              <a:buNone/>
            </a:pPr>
            <a:endParaRPr lang="en-US" sz="2000" dirty="0" smtClean="0"/>
          </a:p>
          <a:p>
            <a:pPr marL="0" indent="0">
              <a:buNone/>
            </a:pPr>
            <a:r>
              <a:rPr lang="en-US" sz="2000" dirty="0"/>
              <a:t>	</a:t>
            </a:r>
            <a:r>
              <a:rPr lang="ru-RU" sz="2000" dirty="0" smtClean="0"/>
              <a:t>Para </a:t>
            </a:r>
            <a:r>
              <a:rPr lang="ru-RU" sz="2000" dirty="0"/>
              <a:t>alcanzar a millones (Radio-Podcasts).  El desafío </a:t>
            </a:r>
            <a:r>
              <a:rPr lang="en-US" sz="2000" dirty="0" smtClean="0"/>
              <a:t>	</a:t>
            </a:r>
            <a:r>
              <a:rPr lang="ru-RU" sz="2000" dirty="0" smtClean="0"/>
              <a:t>de </a:t>
            </a:r>
            <a:r>
              <a:rPr lang="ru-RU" sz="2000" dirty="0"/>
              <a:t>las grandes ciudades (Más del 51 % de la población </a:t>
            </a:r>
            <a:r>
              <a:rPr lang="en-US" sz="2000" dirty="0" smtClean="0"/>
              <a:t>	</a:t>
            </a:r>
            <a:r>
              <a:rPr lang="ru-RU" sz="2000" dirty="0" smtClean="0"/>
              <a:t>mundial </a:t>
            </a:r>
            <a:r>
              <a:rPr lang="ru-RU" sz="2000" dirty="0"/>
              <a:t>viviendo en grandes Ciudades).</a:t>
            </a:r>
            <a:endParaRPr lang="en-US" sz="2000" dirty="0"/>
          </a:p>
          <a:p>
            <a:pPr marL="0" indent="0">
              <a:buNone/>
            </a:pPr>
            <a:endParaRPr lang="en-US" sz="1800" dirty="0" smtClean="0"/>
          </a:p>
        </p:txBody>
      </p:sp>
      <p:sp>
        <p:nvSpPr>
          <p:cNvPr id="6" name="Content Placeholder 2"/>
          <p:cNvSpPr txBox="1">
            <a:spLocks/>
          </p:cNvSpPr>
          <p:nvPr/>
        </p:nvSpPr>
        <p:spPr bwMode="auto">
          <a:xfrm>
            <a:off x="685801" y="41148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SATELLITE PROGRAMS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Reaching </a:t>
            </a:r>
            <a:r>
              <a:rPr lang="ru-RU" sz="1600" dirty="0">
                <a:solidFill>
                  <a:srgbClr val="FFFF00"/>
                </a:solidFill>
              </a:rPr>
              <a:t>out to millions (Radio -Podcasts). The challenge of great </a:t>
            </a:r>
            <a:r>
              <a:rPr lang="en-US" sz="1600" dirty="0" smtClean="0">
                <a:solidFill>
                  <a:srgbClr val="FFFF00"/>
                </a:solidFill>
              </a:rPr>
              <a:t>	</a:t>
            </a:r>
            <a:r>
              <a:rPr lang="ru-RU" sz="1600" dirty="0" smtClean="0">
                <a:solidFill>
                  <a:srgbClr val="FFFF00"/>
                </a:solidFill>
              </a:rPr>
              <a:t>urban </a:t>
            </a:r>
            <a:r>
              <a:rPr lang="ru-RU" sz="1600" dirty="0">
                <a:solidFill>
                  <a:srgbClr val="FFFF00"/>
                </a:solidFill>
              </a:rPr>
              <a:t>centers (more than 51% of population living in large Cities).</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48946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0" lvl="0" indent="0">
              <a:buNone/>
            </a:pPr>
            <a:r>
              <a:rPr lang="ru-RU" sz="2000" u="sng" dirty="0" smtClean="0"/>
              <a:t>TODOS INVOLUCRADOS EN LA MISIÓN </a:t>
            </a:r>
            <a:r>
              <a:rPr lang="ru-RU" sz="2000" dirty="0" smtClean="0"/>
              <a:t>(</a:t>
            </a:r>
            <a:r>
              <a:rPr lang="ru-RU" sz="2000" dirty="0"/>
              <a:t>Como parte de nuestras responsabilidades de Mayordomía Cristiana Adventista).</a:t>
            </a:r>
            <a:endParaRPr lang="en-US" sz="2000" dirty="0"/>
          </a:p>
          <a:p>
            <a:pPr marL="457200" lvl="1" indent="0">
              <a:buNone/>
            </a:pPr>
            <a:r>
              <a:rPr lang="en-US" sz="2000" dirty="0" smtClean="0">
                <a:solidFill>
                  <a:schemeClr val="bg1"/>
                </a:solidFill>
              </a:rPr>
              <a:t>a.	</a:t>
            </a:r>
            <a:r>
              <a:rPr lang="ru-RU" sz="2000" dirty="0" smtClean="0">
                <a:solidFill>
                  <a:schemeClr val="bg1"/>
                </a:solidFill>
              </a:rPr>
              <a:t>Niños </a:t>
            </a:r>
            <a:r>
              <a:rPr lang="ru-RU" sz="2000" dirty="0">
                <a:solidFill>
                  <a:schemeClr val="bg1"/>
                </a:solidFill>
              </a:rPr>
              <a:t>y Jóvenes:  </a:t>
            </a:r>
            <a:r>
              <a:rPr lang="ru-RU" sz="2000" b="1" dirty="0">
                <a:solidFill>
                  <a:schemeClr val="bg1"/>
                </a:solidFill>
              </a:rPr>
              <a:t>“Con semejante ejército de obreros </a:t>
            </a:r>
            <a:r>
              <a:rPr lang="en-US" sz="2000" b="1" dirty="0" smtClean="0">
                <a:solidFill>
                  <a:schemeClr val="bg1"/>
                </a:solidFill>
              </a:rPr>
              <a:t>	</a:t>
            </a:r>
            <a:r>
              <a:rPr lang="ru-RU" sz="2000" b="1" dirty="0" smtClean="0">
                <a:solidFill>
                  <a:schemeClr val="bg1"/>
                </a:solidFill>
              </a:rPr>
              <a:t>como </a:t>
            </a:r>
            <a:r>
              <a:rPr lang="ru-RU" sz="2000" b="1" dirty="0">
                <a:solidFill>
                  <a:schemeClr val="bg1"/>
                </a:solidFill>
              </a:rPr>
              <a:t>el que nuestros jóvenes, bien preparados, </a:t>
            </a:r>
            <a:r>
              <a:rPr lang="en-US" sz="2000" b="1" dirty="0" smtClean="0">
                <a:solidFill>
                  <a:schemeClr val="bg1"/>
                </a:solidFill>
              </a:rPr>
              <a:t>	</a:t>
            </a:r>
            <a:r>
              <a:rPr lang="ru-RU" sz="2000" b="1" dirty="0" smtClean="0">
                <a:solidFill>
                  <a:schemeClr val="bg1"/>
                </a:solidFill>
              </a:rPr>
              <a:t>podrían </a:t>
            </a:r>
            <a:r>
              <a:rPr lang="ru-RU" sz="2000" b="1" dirty="0">
                <a:solidFill>
                  <a:schemeClr val="bg1"/>
                </a:solidFill>
              </a:rPr>
              <a:t>proveer, ¡cuán pronto se proclamaría a todo el </a:t>
            </a:r>
            <a:r>
              <a:rPr lang="en-US" sz="2000" b="1" dirty="0" smtClean="0">
                <a:solidFill>
                  <a:schemeClr val="bg1"/>
                </a:solidFill>
              </a:rPr>
              <a:t>	</a:t>
            </a:r>
            <a:r>
              <a:rPr lang="ru-RU" sz="2000" b="1" dirty="0" smtClean="0">
                <a:solidFill>
                  <a:schemeClr val="bg1"/>
                </a:solidFill>
              </a:rPr>
              <a:t>mundo </a:t>
            </a:r>
            <a:r>
              <a:rPr lang="ru-RU" sz="2000" b="1" dirty="0">
                <a:solidFill>
                  <a:schemeClr val="bg1"/>
                </a:solidFill>
              </a:rPr>
              <a:t>el mensaje </a:t>
            </a:r>
            <a:r>
              <a:rPr lang="ru-RU" sz="2000" dirty="0">
                <a:solidFill>
                  <a:schemeClr val="bg1"/>
                </a:solidFill>
              </a:rPr>
              <a:t>de un Salvador crucificado, resucitado y </a:t>
            </a:r>
            <a:r>
              <a:rPr lang="en-US" sz="2000" dirty="0" smtClean="0">
                <a:solidFill>
                  <a:schemeClr val="bg1"/>
                </a:solidFill>
              </a:rPr>
              <a:t>	</a:t>
            </a:r>
            <a:r>
              <a:rPr lang="ru-RU" sz="2000" dirty="0" smtClean="0">
                <a:solidFill>
                  <a:schemeClr val="bg1"/>
                </a:solidFill>
              </a:rPr>
              <a:t>próximo </a:t>
            </a:r>
            <a:r>
              <a:rPr lang="ru-RU" sz="2000" dirty="0">
                <a:solidFill>
                  <a:schemeClr val="bg1"/>
                </a:solidFill>
              </a:rPr>
              <a:t>a venir!”—</a:t>
            </a:r>
            <a:r>
              <a:rPr lang="ru-RU" sz="2000" u="sng" dirty="0">
                <a:solidFill>
                  <a:schemeClr val="bg1"/>
                </a:solidFill>
                <a:hlinkClick r:id="rId2"/>
              </a:rPr>
              <a:t>La Educación, 271</a:t>
            </a:r>
            <a:r>
              <a:rPr lang="ru-RU" sz="2000" dirty="0">
                <a:solidFill>
                  <a:schemeClr val="bg1"/>
                </a:solidFill>
              </a:rPr>
              <a:t>. MJ 11.3 )</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lvl="0" indent="0">
              <a:buNone/>
            </a:pPr>
            <a:r>
              <a:rPr lang="ru-RU" sz="1600" u="sng" dirty="0" smtClean="0">
                <a:solidFill>
                  <a:srgbClr val="FFFF00"/>
                </a:solidFill>
              </a:rPr>
              <a:t>ALL INVOLVED IN MISSION </a:t>
            </a:r>
            <a:r>
              <a:rPr lang="ru-RU" sz="1600" dirty="0" smtClean="0">
                <a:solidFill>
                  <a:srgbClr val="FFFF00"/>
                </a:solidFill>
              </a:rPr>
              <a:t>(</a:t>
            </a:r>
            <a:r>
              <a:rPr lang="ru-RU" sz="1600" dirty="0">
                <a:solidFill>
                  <a:srgbClr val="FFFF00"/>
                </a:solidFill>
              </a:rPr>
              <a:t>as part of our STW responsibilities)</a:t>
            </a:r>
            <a:endParaRPr lang="en-US" sz="1600" dirty="0">
              <a:solidFill>
                <a:srgbClr val="FFFF00"/>
              </a:solidFill>
            </a:endParaRPr>
          </a:p>
          <a:p>
            <a:pPr marL="0" lvl="0" indent="0">
              <a:buNone/>
            </a:pPr>
            <a:endParaRPr lang="en-US" sz="1600" dirty="0" smtClean="0">
              <a:solidFill>
                <a:srgbClr val="FFFF00"/>
              </a:solidFill>
            </a:endParaRPr>
          </a:p>
          <a:p>
            <a:pPr marL="0" lvl="0" indent="0">
              <a:buNone/>
            </a:pPr>
            <a:r>
              <a:rPr lang="en-US" sz="1600" dirty="0">
                <a:solidFill>
                  <a:srgbClr val="FFFF00"/>
                </a:solidFill>
              </a:rPr>
              <a:t>	</a:t>
            </a:r>
            <a:r>
              <a:rPr lang="en-US" sz="1600" dirty="0" smtClean="0">
                <a:solidFill>
                  <a:srgbClr val="FFFF00"/>
                </a:solidFill>
              </a:rPr>
              <a:t>a.  Children </a:t>
            </a:r>
            <a:r>
              <a:rPr lang="en-US" sz="1600" dirty="0">
                <a:solidFill>
                  <a:srgbClr val="FFFF00"/>
                </a:solidFill>
              </a:rPr>
              <a:t>and Youth: “</a:t>
            </a:r>
            <a:r>
              <a:rPr lang="en-US" sz="1600" i="1" dirty="0">
                <a:solidFill>
                  <a:srgbClr val="FFFF00"/>
                </a:solidFill>
              </a:rPr>
              <a:t>With such an army of workers as our </a:t>
            </a:r>
            <a:r>
              <a:rPr lang="en-US" sz="1600" i="1" dirty="0" smtClean="0">
                <a:solidFill>
                  <a:srgbClr val="FFFF00"/>
                </a:solidFill>
              </a:rPr>
              <a:t>		youth</a:t>
            </a:r>
            <a:r>
              <a:rPr lang="en-US" sz="1600" i="1" dirty="0">
                <a:solidFill>
                  <a:srgbClr val="FFFF00"/>
                </a:solidFill>
              </a:rPr>
              <a:t>, rightly trained, might furnish, how soon the message </a:t>
            </a:r>
            <a:r>
              <a:rPr lang="en-US" sz="1600" i="1" dirty="0" smtClean="0">
                <a:solidFill>
                  <a:srgbClr val="FFFF00"/>
                </a:solidFill>
              </a:rPr>
              <a:t>		of </a:t>
            </a:r>
            <a:r>
              <a:rPr lang="en-US" sz="1600" i="1" dirty="0">
                <a:solidFill>
                  <a:srgbClr val="FFFF00"/>
                </a:solidFill>
              </a:rPr>
              <a:t>a crucified, risen, and soon-coming </a:t>
            </a:r>
            <a:r>
              <a:rPr lang="en-US" sz="1600" i="1" dirty="0" err="1">
                <a:solidFill>
                  <a:srgbClr val="FFFF00"/>
                </a:solidFill>
              </a:rPr>
              <a:t>Saviour</a:t>
            </a:r>
            <a:r>
              <a:rPr lang="en-US" sz="1600" i="1" dirty="0">
                <a:solidFill>
                  <a:srgbClr val="FFFF00"/>
                </a:solidFill>
              </a:rPr>
              <a:t> might be </a:t>
            </a:r>
            <a:r>
              <a:rPr lang="en-US" sz="1600" i="1" dirty="0" smtClean="0">
                <a:solidFill>
                  <a:srgbClr val="FFFF00"/>
                </a:solidFill>
              </a:rPr>
              <a:t>			carried </a:t>
            </a:r>
            <a:r>
              <a:rPr lang="en-US" sz="1600" i="1" dirty="0">
                <a:solidFill>
                  <a:srgbClr val="FFFF00"/>
                </a:solidFill>
              </a:rPr>
              <a:t>to the whole world!”—</a:t>
            </a:r>
            <a:r>
              <a:rPr lang="en-US" sz="1600" dirty="0">
                <a:solidFill>
                  <a:srgbClr val="FFFF00"/>
                </a:solidFill>
              </a:rPr>
              <a:t> (EGW - “Education, p. 271). </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49209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457200" lvl="1" indent="0">
              <a:buNone/>
            </a:pPr>
            <a:r>
              <a:rPr lang="en-US" sz="2000" dirty="0">
                <a:solidFill>
                  <a:schemeClr val="bg1"/>
                </a:solidFill>
              </a:rPr>
              <a:t>b</a:t>
            </a:r>
            <a:r>
              <a:rPr lang="en-US" sz="2000" dirty="0" smtClean="0">
                <a:solidFill>
                  <a:schemeClr val="bg1"/>
                </a:solidFill>
              </a:rPr>
              <a:t>.	</a:t>
            </a:r>
            <a:r>
              <a:rPr lang="ru-RU" sz="2000" dirty="0">
                <a:solidFill>
                  <a:schemeClr val="bg1"/>
                </a:solidFill>
              </a:rPr>
              <a:t>Enfrentando el futuro:  </a:t>
            </a:r>
            <a:r>
              <a:rPr lang="ru-RU" sz="2000" b="1" dirty="0">
                <a:solidFill>
                  <a:schemeClr val="bg1"/>
                </a:solidFill>
              </a:rPr>
              <a:t>“Testifico ante mis hermanos y </a:t>
            </a:r>
            <a:r>
              <a:rPr lang="en-US" sz="2000" b="1" dirty="0" smtClean="0">
                <a:solidFill>
                  <a:schemeClr val="bg1"/>
                </a:solidFill>
              </a:rPr>
              <a:t>	</a:t>
            </a:r>
            <a:r>
              <a:rPr lang="ru-RU" sz="2000" b="1" dirty="0" smtClean="0">
                <a:solidFill>
                  <a:schemeClr val="bg1"/>
                </a:solidFill>
              </a:rPr>
              <a:t>hermanas </a:t>
            </a:r>
            <a:r>
              <a:rPr lang="ru-RU" sz="2000" b="1" dirty="0">
                <a:solidFill>
                  <a:schemeClr val="bg1"/>
                </a:solidFill>
              </a:rPr>
              <a:t>que la iglesia de Cristo, por debilitada y </a:t>
            </a:r>
            <a:r>
              <a:rPr lang="en-US" sz="2000" b="1" dirty="0" smtClean="0">
                <a:solidFill>
                  <a:schemeClr val="bg1"/>
                </a:solidFill>
              </a:rPr>
              <a:t>	</a:t>
            </a:r>
            <a:r>
              <a:rPr lang="ru-RU" sz="2000" b="1" dirty="0" smtClean="0">
                <a:solidFill>
                  <a:schemeClr val="bg1"/>
                </a:solidFill>
              </a:rPr>
              <a:t>defectuosa </a:t>
            </a:r>
            <a:r>
              <a:rPr lang="ru-RU" sz="2000" b="1" dirty="0">
                <a:solidFill>
                  <a:schemeClr val="bg1"/>
                </a:solidFill>
              </a:rPr>
              <a:t>que sea, es el único objeto en la tierra al </a:t>
            </a:r>
            <a:r>
              <a:rPr lang="en-US" sz="2000" b="1" dirty="0" smtClean="0">
                <a:solidFill>
                  <a:schemeClr val="bg1"/>
                </a:solidFill>
              </a:rPr>
              <a:t>	</a:t>
            </a:r>
            <a:r>
              <a:rPr lang="ru-RU" sz="2000" b="1" dirty="0" smtClean="0">
                <a:solidFill>
                  <a:schemeClr val="bg1"/>
                </a:solidFill>
              </a:rPr>
              <a:t>cual </a:t>
            </a:r>
            <a:r>
              <a:rPr lang="ru-RU" sz="2000" b="1" dirty="0">
                <a:solidFill>
                  <a:schemeClr val="bg1"/>
                </a:solidFill>
              </a:rPr>
              <a:t>él concede  su suprema consideración.”</a:t>
            </a:r>
            <a:r>
              <a:rPr lang="ru-RU" sz="2000" dirty="0">
                <a:solidFill>
                  <a:schemeClr val="bg1"/>
                </a:solidFill>
              </a:rPr>
              <a:t> </a:t>
            </a:r>
            <a:r>
              <a:rPr lang="en-US" sz="2000" dirty="0" smtClean="0">
                <a:solidFill>
                  <a:schemeClr val="bg1"/>
                </a:solidFill>
              </a:rPr>
              <a:t>	</a:t>
            </a:r>
            <a:r>
              <a:rPr lang="ru-RU" sz="2000" dirty="0" smtClean="0">
                <a:solidFill>
                  <a:schemeClr val="bg1"/>
                </a:solidFill>
              </a:rPr>
              <a:t>(</a:t>
            </a:r>
            <a:r>
              <a:rPr lang="ru-RU" sz="2000" dirty="0">
                <a:solidFill>
                  <a:schemeClr val="bg1"/>
                </a:solidFill>
              </a:rPr>
              <a:t>Testimonios para Ministros, p. 15).</a:t>
            </a:r>
            <a:endParaRPr lang="en-US" sz="2000" dirty="0">
              <a:solidFill>
                <a:schemeClr val="bg1"/>
              </a:solidFill>
            </a:endParaRPr>
          </a:p>
          <a:p>
            <a:pPr marL="457200" lvl="1" indent="0">
              <a:buNone/>
            </a:pPr>
            <a:r>
              <a:rPr lang="en-US" sz="2000" dirty="0" smtClean="0">
                <a:solidFill>
                  <a:schemeClr val="bg1"/>
                </a:solidFill>
              </a:rPr>
              <a:t>c.	</a:t>
            </a:r>
            <a:r>
              <a:rPr lang="ru-RU" sz="2000" dirty="0" smtClean="0">
                <a:solidFill>
                  <a:schemeClr val="bg1"/>
                </a:solidFill>
              </a:rPr>
              <a:t>Involucrando </a:t>
            </a:r>
            <a:r>
              <a:rPr lang="ru-RU" sz="2000" dirty="0">
                <a:solidFill>
                  <a:schemeClr val="bg1"/>
                </a:solidFill>
              </a:rPr>
              <a:t>a todos los miembros de Iglesia (el poder de </a:t>
            </a:r>
            <a:r>
              <a:rPr lang="en-US" sz="2000" dirty="0" smtClean="0">
                <a:solidFill>
                  <a:schemeClr val="bg1"/>
                </a:solidFill>
              </a:rPr>
              <a:t>	</a:t>
            </a:r>
            <a:r>
              <a:rPr lang="ru-RU" sz="2000" dirty="0" smtClean="0">
                <a:solidFill>
                  <a:schemeClr val="bg1"/>
                </a:solidFill>
              </a:rPr>
              <a:t>los </a:t>
            </a:r>
            <a:r>
              <a:rPr lang="ru-RU" sz="2000" dirty="0">
                <a:solidFill>
                  <a:schemeClr val="bg1"/>
                </a:solidFill>
              </a:rPr>
              <a:t>laicos) (Ejemplo en Rusia:  </a:t>
            </a:r>
            <a:r>
              <a:rPr lang="en-US" sz="2000" dirty="0" smtClean="0">
                <a:solidFill>
                  <a:schemeClr val="bg1"/>
                </a:solidFill>
              </a:rPr>
              <a:t>“</a:t>
            </a:r>
            <a:r>
              <a:rPr lang="ru-RU" sz="2000" dirty="0" smtClean="0">
                <a:solidFill>
                  <a:schemeClr val="bg1"/>
                </a:solidFill>
              </a:rPr>
              <a:t>El </a:t>
            </a:r>
            <a:r>
              <a:rPr lang="ru-RU" sz="2000" dirty="0">
                <a:solidFill>
                  <a:schemeClr val="bg1"/>
                </a:solidFill>
              </a:rPr>
              <a:t>Tesoro </a:t>
            </a:r>
            <a:r>
              <a:rPr lang="ru-RU" sz="2000" dirty="0" smtClean="0">
                <a:solidFill>
                  <a:schemeClr val="bg1"/>
                </a:solidFill>
              </a:rPr>
              <a:t>Escondido</a:t>
            </a:r>
            <a:r>
              <a:rPr lang="en-US" sz="2000" dirty="0" smtClean="0">
                <a:solidFill>
                  <a:schemeClr val="bg1"/>
                </a:solidFill>
              </a:rPr>
              <a:t>”</a:t>
            </a:r>
            <a:r>
              <a:rPr lang="ru-RU" sz="2000" dirty="0" smtClean="0">
                <a:solidFill>
                  <a:schemeClr val="bg1"/>
                </a:solidFill>
              </a:rPr>
              <a:t> --</a:t>
            </a:r>
            <a:r>
              <a:rPr lang="en-US" sz="2000" dirty="0" smtClean="0">
                <a:solidFill>
                  <a:schemeClr val="bg1"/>
                </a:solidFill>
              </a:rPr>
              <a:t>	</a:t>
            </a:r>
            <a:r>
              <a:rPr lang="ru-RU" sz="2000" dirty="0" smtClean="0">
                <a:solidFill>
                  <a:schemeClr val="bg1"/>
                </a:solidFill>
              </a:rPr>
              <a:t>Diario </a:t>
            </a:r>
            <a:r>
              <a:rPr lang="ru-RU" sz="2000" dirty="0">
                <a:solidFill>
                  <a:schemeClr val="bg1"/>
                </a:solidFill>
              </a:rPr>
              <a:t>Mensual –1.5 millones por mes de tirada¡).</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lvl="0">
              <a:buAutoNum type="alphaLcPeriod" startAt="2"/>
            </a:pPr>
            <a:r>
              <a:rPr lang="ru-RU" sz="1600" dirty="0" smtClean="0">
                <a:solidFill>
                  <a:srgbClr val="FFFF00"/>
                </a:solidFill>
              </a:rPr>
              <a:t>Facing </a:t>
            </a:r>
            <a:r>
              <a:rPr lang="ru-RU" sz="1600" dirty="0">
                <a:solidFill>
                  <a:srgbClr val="FFFF00"/>
                </a:solidFill>
              </a:rPr>
              <a:t>future:  </a:t>
            </a:r>
            <a:r>
              <a:rPr lang="en-US" sz="1600" i="1" dirty="0" smtClean="0">
                <a:solidFill>
                  <a:srgbClr val="FFFF00"/>
                </a:solidFill>
              </a:rPr>
              <a:t>“</a:t>
            </a:r>
            <a:r>
              <a:rPr lang="ru-RU" sz="1600" i="1" dirty="0" smtClean="0">
                <a:solidFill>
                  <a:srgbClr val="FFFF00"/>
                </a:solidFill>
              </a:rPr>
              <a:t>The </a:t>
            </a:r>
            <a:r>
              <a:rPr lang="ru-RU" sz="1600" i="1" dirty="0">
                <a:solidFill>
                  <a:srgbClr val="FFFF00"/>
                </a:solidFill>
              </a:rPr>
              <a:t>Church, enfeebled and defective, needing to be </a:t>
            </a:r>
            <a:r>
              <a:rPr lang="ru-RU" sz="1600" i="1" dirty="0" smtClean="0">
                <a:solidFill>
                  <a:srgbClr val="FFFF00"/>
                </a:solidFill>
              </a:rPr>
              <a:t>reproved</a:t>
            </a:r>
            <a:r>
              <a:rPr lang="ru-RU" sz="1600" i="1" dirty="0">
                <a:solidFill>
                  <a:srgbClr val="FFFF00"/>
                </a:solidFill>
              </a:rPr>
              <a:t>, warned, and counseled, is the only object upon earth upon </a:t>
            </a:r>
            <a:r>
              <a:rPr lang="ru-RU" sz="1600" i="1" dirty="0" smtClean="0">
                <a:solidFill>
                  <a:srgbClr val="FFFF00"/>
                </a:solidFill>
              </a:rPr>
              <a:t>which </a:t>
            </a:r>
            <a:r>
              <a:rPr lang="ru-RU" sz="1600" i="1" dirty="0">
                <a:solidFill>
                  <a:srgbClr val="FFFF00"/>
                </a:solidFill>
              </a:rPr>
              <a:t>Christs bestows His supreme regard</a:t>
            </a:r>
            <a:r>
              <a:rPr lang="ru-RU" sz="1600" i="1" dirty="0" smtClean="0">
                <a:solidFill>
                  <a:srgbClr val="FFFF00"/>
                </a:solidFill>
              </a:rPr>
              <a:t>.</a:t>
            </a:r>
            <a:r>
              <a:rPr lang="en-US" sz="1600" i="1" dirty="0" smtClean="0">
                <a:solidFill>
                  <a:srgbClr val="FFFF00"/>
                </a:solidFill>
              </a:rPr>
              <a:t>”</a:t>
            </a:r>
            <a:r>
              <a:rPr lang="ru-RU" sz="1600" i="1" dirty="0" smtClean="0">
                <a:solidFill>
                  <a:srgbClr val="FFFF00"/>
                </a:solidFill>
              </a:rPr>
              <a:t> </a:t>
            </a:r>
            <a:r>
              <a:rPr lang="ru-RU" sz="1600" dirty="0">
                <a:solidFill>
                  <a:srgbClr val="FFFF00"/>
                </a:solidFill>
              </a:rPr>
              <a:t>(EGW - TM, p. 48</a:t>
            </a:r>
            <a:r>
              <a:rPr lang="ru-RU" sz="1600" dirty="0" smtClean="0">
                <a:solidFill>
                  <a:srgbClr val="FFFF00"/>
                </a:solidFill>
              </a:rPr>
              <a:t>).</a:t>
            </a:r>
            <a:endParaRPr lang="en-US" sz="1600" dirty="0">
              <a:solidFill>
                <a:srgbClr val="FFFF00"/>
              </a:solidFill>
            </a:endParaRPr>
          </a:p>
          <a:p>
            <a:pPr lvl="0">
              <a:buAutoNum type="alphaLcPeriod" startAt="2"/>
            </a:pPr>
            <a:r>
              <a:rPr lang="ru-RU" sz="1600" dirty="0" smtClean="0">
                <a:solidFill>
                  <a:srgbClr val="FFFF00"/>
                </a:solidFill>
              </a:rPr>
              <a:t>Involving </a:t>
            </a:r>
            <a:r>
              <a:rPr lang="ru-RU" sz="1600" dirty="0">
                <a:solidFill>
                  <a:srgbClr val="FFFF00"/>
                </a:solidFill>
              </a:rPr>
              <a:t>all Church members (Laity) (Example Russia:  Hidden Treasurer--Monthly Newspaper--….1.5 mill monthly).</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49142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lvl="0" indent="0">
              <a:buNone/>
            </a:pPr>
            <a:r>
              <a:rPr lang="ru-RU" sz="2000" u="sng" dirty="0" smtClean="0"/>
              <a:t>ACEPTANDO LA VOLUNTAD DE DIOS A TRAVÉS DE LAS DECISIONES DE LAS JUNTAS QUE TIENE NUESTRA IGLESIA</a:t>
            </a:r>
            <a:r>
              <a:rPr lang="ru-RU" sz="2000" dirty="0" smtClean="0"/>
              <a:t>.  </a:t>
            </a:r>
            <a:r>
              <a:rPr lang="ru-RU" sz="2000" dirty="0"/>
              <a:t>Aceptando y respetando o no?</a:t>
            </a:r>
            <a:endParaRPr lang="en-US" sz="2000" dirty="0"/>
          </a:p>
          <a:p>
            <a:pPr marL="914400" lvl="1" indent="-457200">
              <a:buAutoNum type="alphaLcPeriod"/>
            </a:pPr>
            <a:r>
              <a:rPr lang="ru-RU" sz="2000" dirty="0" smtClean="0">
                <a:solidFill>
                  <a:schemeClr val="bg1"/>
                </a:solidFill>
              </a:rPr>
              <a:t>Congresos </a:t>
            </a:r>
            <a:r>
              <a:rPr lang="ru-RU" sz="2000" dirty="0">
                <a:solidFill>
                  <a:schemeClr val="bg1"/>
                </a:solidFill>
              </a:rPr>
              <a:t>mundiales </a:t>
            </a:r>
            <a:r>
              <a:rPr lang="en-US" sz="2000" dirty="0" smtClean="0">
                <a:solidFill>
                  <a:schemeClr val="bg1"/>
                </a:solidFill>
              </a:rPr>
              <a:t>“</a:t>
            </a:r>
            <a:r>
              <a:rPr lang="ru-RU" sz="2000" dirty="0" smtClean="0">
                <a:solidFill>
                  <a:schemeClr val="bg1"/>
                </a:solidFill>
              </a:rPr>
              <a:t>Familia </a:t>
            </a:r>
            <a:r>
              <a:rPr lang="ru-RU" sz="2000" dirty="0">
                <a:solidFill>
                  <a:schemeClr val="bg1"/>
                </a:solidFill>
              </a:rPr>
              <a:t>mundial de la </a:t>
            </a:r>
            <a:r>
              <a:rPr lang="ru-RU" sz="2000" dirty="0" smtClean="0">
                <a:solidFill>
                  <a:schemeClr val="bg1"/>
                </a:solidFill>
              </a:rPr>
              <a:t>Iglesia</a:t>
            </a:r>
            <a:r>
              <a:rPr lang="en-US" sz="2000" dirty="0" smtClean="0">
                <a:solidFill>
                  <a:schemeClr val="bg1"/>
                </a:solidFill>
              </a:rPr>
              <a:t>”</a:t>
            </a:r>
            <a:r>
              <a:rPr lang="ru-RU" sz="2000" dirty="0" smtClean="0">
                <a:solidFill>
                  <a:schemeClr val="bg1"/>
                </a:solidFill>
              </a:rPr>
              <a:t>- </a:t>
            </a:r>
            <a:r>
              <a:rPr lang="ru-RU" sz="2000" dirty="0">
                <a:solidFill>
                  <a:schemeClr val="bg1"/>
                </a:solidFill>
              </a:rPr>
              <a:t>sus </a:t>
            </a:r>
            <a:r>
              <a:rPr lang="ru-RU" sz="2000" dirty="0" smtClean="0">
                <a:solidFill>
                  <a:schemeClr val="bg1"/>
                </a:solidFill>
              </a:rPr>
              <a:t>decisiones-Aceptamos?</a:t>
            </a:r>
            <a:endParaRPr lang="en-US" sz="2000" dirty="0">
              <a:solidFill>
                <a:schemeClr val="bg1"/>
              </a:solidFill>
            </a:endParaRPr>
          </a:p>
          <a:p>
            <a:pPr marL="914400" lvl="1" indent="-457200">
              <a:buAutoNum type="alphaLcPeriod"/>
            </a:pPr>
            <a:r>
              <a:rPr lang="ru-RU" sz="2000" dirty="0" smtClean="0">
                <a:solidFill>
                  <a:schemeClr val="bg1"/>
                </a:solidFill>
              </a:rPr>
              <a:t>Uniones </a:t>
            </a:r>
            <a:r>
              <a:rPr lang="ru-RU" sz="2000" dirty="0">
                <a:solidFill>
                  <a:schemeClr val="bg1"/>
                </a:solidFill>
              </a:rPr>
              <a:t>–Ordenación –pero bajo directrices definidas en Congreso Mundial. Aceptamos?</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lvl="0" indent="0">
              <a:buNone/>
            </a:pPr>
            <a:r>
              <a:rPr lang="ru-RU" sz="1600" u="sng" dirty="0" smtClean="0">
                <a:solidFill>
                  <a:srgbClr val="FFFF00"/>
                </a:solidFill>
              </a:rPr>
              <a:t>ACCEPTING GOD'S WILL THROUGH CHURCH BODIES' DECISION</a:t>
            </a:r>
            <a:r>
              <a:rPr lang="ru-RU" sz="1600" dirty="0" smtClean="0">
                <a:solidFill>
                  <a:srgbClr val="FFFF00"/>
                </a:solidFill>
              </a:rPr>
              <a:t>.  </a:t>
            </a:r>
            <a:r>
              <a:rPr lang="ru-RU" sz="1600" dirty="0">
                <a:solidFill>
                  <a:srgbClr val="FFFF00"/>
                </a:solidFill>
              </a:rPr>
              <a:t>Accepting/submiting or not</a:t>
            </a:r>
            <a:r>
              <a:rPr lang="ru-RU" sz="1600" dirty="0" smtClean="0">
                <a:solidFill>
                  <a:srgbClr val="FFFF00"/>
                </a:solidFill>
              </a:rPr>
              <a:t>?</a:t>
            </a:r>
            <a:endParaRPr lang="en-US" sz="1600" dirty="0" smtClean="0">
              <a:solidFill>
                <a:srgbClr val="FFFF00"/>
              </a:solidFill>
            </a:endParaRPr>
          </a:p>
          <a:p>
            <a:pPr marL="0" lvl="0" indent="0">
              <a:buNone/>
            </a:pPr>
            <a:endParaRPr lang="en-US" sz="1600" dirty="0">
              <a:solidFill>
                <a:srgbClr val="FFFF00"/>
              </a:solidFill>
            </a:endParaRPr>
          </a:p>
          <a:p>
            <a:pPr lvl="0">
              <a:buAutoNum type="alphaLcPeriod"/>
            </a:pPr>
            <a:r>
              <a:rPr lang="ru-RU" sz="1600" dirty="0" smtClean="0">
                <a:solidFill>
                  <a:srgbClr val="FFFF00"/>
                </a:solidFill>
              </a:rPr>
              <a:t>GCS  </a:t>
            </a:r>
            <a:r>
              <a:rPr lang="ru-RU" sz="1600" dirty="0">
                <a:solidFill>
                  <a:srgbClr val="FFFF00"/>
                </a:solidFill>
              </a:rPr>
              <a:t>-«Worldwide Church family» decisions - </a:t>
            </a:r>
            <a:r>
              <a:rPr lang="ru-RU" sz="1600" dirty="0" smtClean="0">
                <a:solidFill>
                  <a:srgbClr val="FFFF00"/>
                </a:solidFill>
              </a:rPr>
              <a:t>Accept?</a:t>
            </a:r>
            <a:endParaRPr lang="en-US" sz="1600" dirty="0">
              <a:solidFill>
                <a:srgbClr val="FFFF00"/>
              </a:solidFill>
            </a:endParaRPr>
          </a:p>
          <a:p>
            <a:pPr lvl="0">
              <a:buAutoNum type="alphaLcPeriod"/>
            </a:pPr>
            <a:r>
              <a:rPr lang="ru-RU" sz="1600" dirty="0" smtClean="0">
                <a:solidFill>
                  <a:srgbClr val="FFFF00"/>
                </a:solidFill>
              </a:rPr>
              <a:t>Unions </a:t>
            </a:r>
            <a:r>
              <a:rPr lang="ru-RU" sz="1600" dirty="0">
                <a:solidFill>
                  <a:srgbClr val="FFFF00"/>
                </a:solidFill>
              </a:rPr>
              <a:t>-Ordination --but with guidelines defined by GC Session.  Accept?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84700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294707"/>
            <a:ext cx="8340202" cy="2743200"/>
          </a:xfrm>
        </p:spPr>
        <p:txBody>
          <a:bodyPr/>
          <a:lstStyle/>
          <a:p>
            <a:pPr marL="0" indent="0">
              <a:buNone/>
            </a:pPr>
            <a:endParaRPr lang="en-US" sz="2800" u="sng"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r>
              <a:rPr lang="ru-RU" sz="2000" u="sng" dirty="0" smtClean="0"/>
              <a:t>PLANIFICACIÓN ESTRATÉGICA</a:t>
            </a:r>
            <a:r>
              <a:rPr lang="en-US" sz="2000" dirty="0" smtClean="0"/>
              <a:t>.</a:t>
            </a:r>
            <a:r>
              <a:rPr lang="ru-RU" sz="2000" dirty="0" smtClean="0"/>
              <a:t>  </a:t>
            </a:r>
            <a:r>
              <a:rPr lang="ru-RU" sz="2000" dirty="0"/>
              <a:t>Rol de investigar, aprobar, ejecutar y evaluar.  Lemas direccionales:</a:t>
            </a:r>
            <a:endParaRPr lang="en-US" sz="2000" dirty="0"/>
          </a:p>
          <a:p>
            <a:pPr lvl="0"/>
            <a:r>
              <a:rPr lang="ru-RU" sz="2000" dirty="0"/>
              <a:t>2010-2015:  </a:t>
            </a:r>
            <a:r>
              <a:rPr lang="en-US" sz="2000" dirty="0" smtClean="0"/>
              <a:t>“</a:t>
            </a:r>
            <a:r>
              <a:rPr lang="ru-RU" sz="2000" dirty="0" smtClean="0"/>
              <a:t>Tell </a:t>
            </a:r>
            <a:r>
              <a:rPr lang="ru-RU" sz="2000" dirty="0"/>
              <a:t>the </a:t>
            </a:r>
            <a:r>
              <a:rPr lang="ru-RU" sz="2000" dirty="0" smtClean="0"/>
              <a:t>World</a:t>
            </a:r>
            <a:r>
              <a:rPr lang="en-US" sz="2000" dirty="0" smtClean="0"/>
              <a:t>”</a:t>
            </a:r>
            <a:r>
              <a:rPr lang="ru-RU" sz="2000" dirty="0" smtClean="0"/>
              <a:t> </a:t>
            </a:r>
            <a:r>
              <a:rPr lang="ru-RU" sz="2000" dirty="0"/>
              <a:t>=  </a:t>
            </a:r>
            <a:r>
              <a:rPr lang="en-US" sz="2000" dirty="0" smtClean="0"/>
              <a:t>“</a:t>
            </a:r>
            <a:r>
              <a:rPr lang="ru-RU" sz="2000" dirty="0" smtClean="0"/>
              <a:t>Dilo </a:t>
            </a:r>
            <a:r>
              <a:rPr lang="ru-RU" sz="2000" dirty="0"/>
              <a:t>al </a:t>
            </a:r>
            <a:r>
              <a:rPr lang="ru-RU" sz="2000" dirty="0" smtClean="0"/>
              <a:t>Mundo</a:t>
            </a:r>
            <a:r>
              <a:rPr lang="en-US" sz="2000" dirty="0" smtClean="0"/>
              <a:t>”</a:t>
            </a:r>
            <a:endParaRPr lang="en-US" sz="2000" dirty="0"/>
          </a:p>
          <a:p>
            <a:pPr lvl="0"/>
            <a:r>
              <a:rPr lang="ru-RU" sz="2000" dirty="0"/>
              <a:t>2015-2020:  </a:t>
            </a:r>
            <a:r>
              <a:rPr lang="en-US" sz="2000" dirty="0" smtClean="0"/>
              <a:t>“</a:t>
            </a:r>
            <a:r>
              <a:rPr lang="ru-RU" sz="2000" dirty="0" smtClean="0"/>
              <a:t>Reach </a:t>
            </a:r>
            <a:r>
              <a:rPr lang="ru-RU" sz="2000" dirty="0"/>
              <a:t>the </a:t>
            </a:r>
            <a:r>
              <a:rPr lang="ru-RU" sz="2000" dirty="0" smtClean="0"/>
              <a:t>World</a:t>
            </a:r>
            <a:r>
              <a:rPr lang="en-US" sz="2000" dirty="0" smtClean="0"/>
              <a:t>”</a:t>
            </a:r>
            <a:r>
              <a:rPr lang="ru-RU" sz="2000" dirty="0" smtClean="0"/>
              <a:t> </a:t>
            </a:r>
            <a:r>
              <a:rPr lang="ru-RU" sz="2000" dirty="0"/>
              <a:t>= </a:t>
            </a:r>
            <a:r>
              <a:rPr lang="en-US" sz="2000" dirty="0" smtClean="0"/>
              <a:t>“</a:t>
            </a:r>
            <a:r>
              <a:rPr lang="ru-RU" sz="2000" dirty="0" smtClean="0"/>
              <a:t>Alcanza </a:t>
            </a:r>
            <a:r>
              <a:rPr lang="ru-RU" sz="2000" dirty="0"/>
              <a:t>el </a:t>
            </a:r>
            <a:r>
              <a:rPr lang="ru-RU" sz="2000" dirty="0" smtClean="0"/>
              <a:t>Mundo</a:t>
            </a:r>
            <a:r>
              <a:rPr lang="en-US" sz="2000" dirty="0" smtClean="0"/>
              <a:t>”</a:t>
            </a:r>
            <a:r>
              <a:rPr lang="ru-RU" sz="2000" dirty="0" smtClean="0"/>
              <a:t> </a:t>
            </a:r>
            <a:r>
              <a:rPr lang="en-US" sz="2000" dirty="0" smtClean="0"/>
              <a:t>			</a:t>
            </a:r>
            <a:r>
              <a:rPr lang="ru-RU" sz="2000" dirty="0" smtClean="0"/>
              <a:t>(</a:t>
            </a:r>
            <a:r>
              <a:rPr lang="ru-RU" sz="2000" dirty="0"/>
              <a:t>Incluye un concepto de completar la </a:t>
            </a:r>
            <a:r>
              <a:rPr lang="en-US" sz="2000" dirty="0" smtClean="0"/>
              <a:t>				</a:t>
            </a:r>
            <a:r>
              <a:rPr lang="ru-RU" sz="2000" dirty="0" smtClean="0"/>
              <a:t>Misión </a:t>
            </a:r>
            <a:r>
              <a:rPr lang="ru-RU" sz="2000" dirty="0"/>
              <a:t>a través de la Gracia de Dios).</a:t>
            </a:r>
            <a:endParaRPr lang="en-US" sz="2000" dirty="0"/>
          </a:p>
          <a:p>
            <a:pPr marL="0" indent="0">
              <a:buNone/>
            </a:pPr>
            <a:endParaRPr lang="en-US"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562708" y="4305300"/>
            <a:ext cx="7971692"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OF THE CORE CONTENT</a:t>
            </a:r>
          </a:p>
          <a:p>
            <a:pPr marL="0" lvl="0" indent="0">
              <a:buNone/>
            </a:pPr>
            <a:endParaRPr lang="en-US" sz="1600" dirty="0" smtClean="0">
              <a:solidFill>
                <a:srgbClr val="FFFF00"/>
              </a:solidFill>
            </a:endParaRPr>
          </a:p>
          <a:p>
            <a:pPr marL="0" lvl="0" indent="0">
              <a:buNone/>
            </a:pPr>
            <a:r>
              <a:rPr lang="ru-RU" sz="1600" u="sng" dirty="0" smtClean="0">
                <a:solidFill>
                  <a:srgbClr val="FFFF00"/>
                </a:solidFill>
              </a:rPr>
              <a:t>STRATEGIC PLANNING</a:t>
            </a:r>
            <a:r>
              <a:rPr lang="ru-RU" sz="1600" dirty="0" smtClean="0">
                <a:solidFill>
                  <a:srgbClr val="FFFF00"/>
                </a:solidFill>
              </a:rPr>
              <a:t>.  </a:t>
            </a:r>
            <a:r>
              <a:rPr lang="ru-RU" sz="1600" dirty="0">
                <a:solidFill>
                  <a:srgbClr val="FFFF00"/>
                </a:solidFill>
              </a:rPr>
              <a:t>Role of searching, approving, executing and evaluating. Driving themes:</a:t>
            </a:r>
            <a:endParaRPr lang="en-US" sz="1600" dirty="0">
              <a:solidFill>
                <a:srgbClr val="FFFF00"/>
              </a:solidFill>
            </a:endParaRPr>
          </a:p>
          <a:p>
            <a:pPr lvl="0"/>
            <a:r>
              <a:rPr lang="ru-RU" sz="1600" dirty="0">
                <a:solidFill>
                  <a:srgbClr val="FFFF00"/>
                </a:solidFill>
              </a:rPr>
              <a:t>2010-2015:  Tell the World.</a:t>
            </a:r>
            <a:endParaRPr lang="en-US" sz="1600" dirty="0">
              <a:solidFill>
                <a:srgbClr val="FFFF00"/>
              </a:solidFill>
            </a:endParaRPr>
          </a:p>
          <a:p>
            <a:pPr lvl="0"/>
            <a:r>
              <a:rPr lang="ru-RU" sz="1600" dirty="0">
                <a:solidFill>
                  <a:srgbClr val="FFFF00"/>
                </a:solidFill>
              </a:rPr>
              <a:t>2015-2020:  Reach the World (Includes a concept of completion through God's grace).</a:t>
            </a: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80726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400" y="1589849"/>
            <a:ext cx="7924800" cy="2743200"/>
          </a:xfrm>
        </p:spPr>
        <p:txBody>
          <a:bodyPr/>
          <a:lstStyle/>
          <a:p>
            <a:pPr marL="914400" lvl="1" indent="-457200">
              <a:buAutoNum type="alphaLcPeriod" startAt="3"/>
            </a:pPr>
            <a:r>
              <a:rPr lang="ru-RU" sz="2000" dirty="0" smtClean="0">
                <a:solidFill>
                  <a:schemeClr val="bg1"/>
                </a:solidFill>
              </a:rPr>
              <a:t>Asociaciones </a:t>
            </a:r>
            <a:r>
              <a:rPr lang="ru-RU" sz="2000" dirty="0">
                <a:solidFill>
                  <a:schemeClr val="bg1"/>
                </a:solidFill>
              </a:rPr>
              <a:t>y Misiones – Se decide la rotación del </a:t>
            </a:r>
            <a:r>
              <a:rPr lang="en-US" sz="2000" dirty="0" smtClean="0">
                <a:solidFill>
                  <a:schemeClr val="bg1"/>
                </a:solidFill>
              </a:rPr>
              <a:t>	</a:t>
            </a:r>
            <a:r>
              <a:rPr lang="ru-RU" sz="2000" dirty="0" smtClean="0">
                <a:solidFill>
                  <a:schemeClr val="bg1"/>
                </a:solidFill>
              </a:rPr>
              <a:t>ministerio </a:t>
            </a:r>
            <a:r>
              <a:rPr lang="ru-RU" sz="2000" dirty="0">
                <a:solidFill>
                  <a:schemeClr val="bg1"/>
                </a:solidFill>
              </a:rPr>
              <a:t>de los pastores.  </a:t>
            </a:r>
            <a:r>
              <a:rPr lang="ru-RU" sz="2000" dirty="0" smtClean="0">
                <a:solidFill>
                  <a:schemeClr val="bg1"/>
                </a:solidFill>
              </a:rPr>
              <a:t>Aceptamos?</a:t>
            </a:r>
            <a:endParaRPr lang="en-US" sz="2000" dirty="0">
              <a:solidFill>
                <a:schemeClr val="bg1"/>
              </a:solidFill>
            </a:endParaRPr>
          </a:p>
          <a:p>
            <a:pPr marL="914400" lvl="1" indent="-457200">
              <a:buAutoNum type="alphaLcPeriod" startAt="3"/>
            </a:pPr>
            <a:r>
              <a:rPr lang="ru-RU" sz="2000" dirty="0" smtClean="0">
                <a:solidFill>
                  <a:schemeClr val="bg1"/>
                </a:solidFill>
              </a:rPr>
              <a:t>Iglesias </a:t>
            </a:r>
            <a:r>
              <a:rPr lang="ru-RU" sz="2000" dirty="0">
                <a:solidFill>
                  <a:schemeClr val="bg1"/>
                </a:solidFill>
              </a:rPr>
              <a:t>locales – se decide la aceptación de nuevos miembros y se decide en cuanto a disciplina – pero bajo directrices definidas en Congreso Mundial (MI). Aceptamos?</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lvl="0">
              <a:buAutoNum type="alphaLcPeriod" startAt="3"/>
            </a:pPr>
            <a:r>
              <a:rPr lang="ru-RU" sz="1600" dirty="0" smtClean="0">
                <a:solidFill>
                  <a:srgbClr val="FFFF00"/>
                </a:solidFill>
              </a:rPr>
              <a:t>Conference-Missions </a:t>
            </a:r>
            <a:r>
              <a:rPr lang="ru-RU" sz="1600" dirty="0">
                <a:solidFill>
                  <a:srgbClr val="FFFF00"/>
                </a:solidFill>
              </a:rPr>
              <a:t>--Decide rotation of pastors - </a:t>
            </a:r>
            <a:r>
              <a:rPr lang="ru-RU" sz="1600" dirty="0" smtClean="0">
                <a:solidFill>
                  <a:srgbClr val="FFFF00"/>
                </a:solidFill>
              </a:rPr>
              <a:t>Accept?</a:t>
            </a:r>
            <a:endParaRPr lang="en-US" sz="1600" dirty="0">
              <a:solidFill>
                <a:srgbClr val="FFFF00"/>
              </a:solidFill>
            </a:endParaRPr>
          </a:p>
          <a:p>
            <a:pPr lvl="0">
              <a:buAutoNum type="alphaLcPeriod" startAt="3"/>
            </a:pPr>
            <a:r>
              <a:rPr lang="ru-RU" sz="1600" dirty="0" smtClean="0">
                <a:solidFill>
                  <a:srgbClr val="FFFF00"/>
                </a:solidFill>
              </a:rPr>
              <a:t>Local </a:t>
            </a:r>
            <a:r>
              <a:rPr lang="ru-RU" sz="1600" dirty="0">
                <a:solidFill>
                  <a:srgbClr val="FFFF00"/>
                </a:solidFill>
              </a:rPr>
              <a:t>Churches - decide accept new members and decide about discipline -but under guidelines decided at GCS -CM.  Accept?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27907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indent="0">
              <a:buNone/>
            </a:pPr>
            <a:endParaRPr lang="en-US" sz="2000" dirty="0" smtClean="0"/>
          </a:p>
          <a:p>
            <a:pPr marL="0" indent="0">
              <a:buNone/>
            </a:pPr>
            <a:r>
              <a:rPr lang="ru-RU" sz="2000" u="sng" dirty="0" smtClean="0"/>
              <a:t>COBERTURAS DE SEGUROS –SU IMPORTANCIA </a:t>
            </a:r>
            <a:endParaRPr lang="en-US" sz="2000" dirty="0"/>
          </a:p>
          <a:p>
            <a:pPr marL="0" indent="0">
              <a:buNone/>
            </a:pPr>
            <a:endParaRPr lang="en-US" sz="2000" dirty="0" smtClean="0"/>
          </a:p>
          <a:p>
            <a:pPr marL="0" indent="0">
              <a:buNone/>
            </a:pPr>
            <a:r>
              <a:rPr lang="en-US" sz="2000" dirty="0"/>
              <a:t>	</a:t>
            </a:r>
            <a:r>
              <a:rPr lang="ru-RU" sz="2000" dirty="0" smtClean="0"/>
              <a:t>ARM </a:t>
            </a:r>
            <a:r>
              <a:rPr lang="ru-RU" sz="2000" dirty="0"/>
              <a:t>(Cía. De Seguros de la AG) –y reglamentos </a:t>
            </a:r>
            <a:r>
              <a:rPr lang="en-US" sz="2000" dirty="0" smtClean="0"/>
              <a:t>	</a:t>
            </a:r>
            <a:r>
              <a:rPr lang="ru-RU" sz="2000" dirty="0" smtClean="0"/>
              <a:t>centrales/fundamentales</a:t>
            </a:r>
            <a:r>
              <a:rPr lang="ru-RU" sz="2000" dirty="0"/>
              <a:t>.</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INSURANCE COVERAGES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ARM </a:t>
            </a:r>
            <a:r>
              <a:rPr lang="ru-RU" sz="1600" dirty="0">
                <a:solidFill>
                  <a:srgbClr val="FFFF00"/>
                </a:solidFill>
              </a:rPr>
              <a:t>- and Core policies.</a:t>
            </a: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22755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indent="0">
              <a:buNone/>
            </a:pPr>
            <a:endParaRPr lang="en-US" sz="2000" dirty="0" smtClean="0"/>
          </a:p>
          <a:p>
            <a:pPr marL="0" indent="0">
              <a:buNone/>
            </a:pPr>
            <a:r>
              <a:rPr lang="ru-RU" sz="2000" u="sng" dirty="0" smtClean="0"/>
              <a:t>CONTROLES INTERNOS Y SERVICIO DE AUDITORÍA DE LA AG </a:t>
            </a:r>
            <a:endParaRPr lang="en-US" sz="2000" u="sng" dirty="0" smtClean="0"/>
          </a:p>
          <a:p>
            <a:pPr marL="0" indent="0">
              <a:buNone/>
            </a:pPr>
            <a:endParaRPr lang="en-US" sz="2000" dirty="0" smtClean="0"/>
          </a:p>
          <a:p>
            <a:pPr marL="0" indent="0">
              <a:buNone/>
            </a:pPr>
            <a:r>
              <a:rPr lang="en-US" sz="2000" dirty="0"/>
              <a:t>	</a:t>
            </a:r>
            <a:r>
              <a:rPr lang="ru-RU" sz="2000" dirty="0" smtClean="0"/>
              <a:t>– Ayudando </a:t>
            </a:r>
            <a:r>
              <a:rPr lang="ru-RU" sz="2000" dirty="0"/>
              <a:t>con Integridad en el Liderazgo – </a:t>
            </a:r>
            <a:r>
              <a:rPr lang="en-US" sz="2000" dirty="0" smtClean="0"/>
              <a:t>	</a:t>
            </a:r>
            <a:r>
              <a:rPr lang="ru-RU" sz="2000" dirty="0" smtClean="0"/>
              <a:t>Transparencia </a:t>
            </a:r>
            <a:r>
              <a:rPr lang="ru-RU" sz="2000" dirty="0"/>
              <a:t>– Controles apropiados – Situaciones </a:t>
            </a:r>
            <a:r>
              <a:rPr lang="en-US" sz="2000" dirty="0" smtClean="0"/>
              <a:t>	</a:t>
            </a:r>
            <a:r>
              <a:rPr lang="ru-RU" sz="2000" dirty="0" smtClean="0"/>
              <a:t>Eticas </a:t>
            </a:r>
            <a:r>
              <a:rPr lang="ru-RU" sz="2000" dirty="0"/>
              <a:t>– Conflicto de Intereses.</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INTERNAL CONTROLS AND GCAS </a:t>
            </a:r>
            <a:r>
              <a:rPr lang="ru-RU" sz="1600" dirty="0" smtClean="0">
                <a:solidFill>
                  <a:srgbClr val="FFFF00"/>
                </a:solidFill>
              </a:rPr>
              <a:t> </a:t>
            </a:r>
            <a:endParaRPr lang="en-US" sz="1600" dirty="0" smtClean="0">
              <a:solidFill>
                <a:srgbClr val="FFFF00"/>
              </a:solidFill>
            </a:endParaRPr>
          </a:p>
          <a:p>
            <a:pPr marL="0" indent="0">
              <a:buNone/>
            </a:pPr>
            <a:endParaRPr lang="en-US" sz="1600" dirty="0">
              <a:solidFill>
                <a:srgbClr val="FFFF00"/>
              </a:solidFill>
            </a:endParaRPr>
          </a:p>
          <a:p>
            <a:pPr marL="0" indent="0">
              <a:buNone/>
            </a:pPr>
            <a:r>
              <a:rPr lang="en-US" sz="1600" dirty="0" smtClean="0">
                <a:solidFill>
                  <a:srgbClr val="FFFF00"/>
                </a:solidFill>
              </a:rPr>
              <a:t>	</a:t>
            </a:r>
            <a:r>
              <a:rPr lang="ru-RU" sz="1600" dirty="0" smtClean="0">
                <a:solidFill>
                  <a:srgbClr val="FFFF00"/>
                </a:solidFill>
              </a:rPr>
              <a:t>Helping </a:t>
            </a:r>
            <a:r>
              <a:rPr lang="ru-RU" sz="1600" dirty="0">
                <a:solidFill>
                  <a:srgbClr val="FFFF00"/>
                </a:solidFill>
              </a:rPr>
              <a:t>with Leadership Accountability - Transparency -  Proper </a:t>
            </a:r>
            <a:r>
              <a:rPr lang="en-US" sz="1600" dirty="0" smtClean="0">
                <a:solidFill>
                  <a:srgbClr val="FFFF00"/>
                </a:solidFill>
              </a:rPr>
              <a:t>	</a:t>
            </a:r>
            <a:r>
              <a:rPr lang="ru-RU" sz="1600" dirty="0" smtClean="0">
                <a:solidFill>
                  <a:srgbClr val="FFFF00"/>
                </a:solidFill>
              </a:rPr>
              <a:t>controls </a:t>
            </a:r>
            <a:r>
              <a:rPr lang="ru-RU" sz="1600" dirty="0">
                <a:solidFill>
                  <a:srgbClr val="FFFF00"/>
                </a:solidFill>
              </a:rPr>
              <a:t>-Ethical issues -Conflict of Interest.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06656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indent="0">
              <a:buNone/>
            </a:pPr>
            <a:endParaRPr lang="en-US" sz="2000" dirty="0" smtClean="0"/>
          </a:p>
          <a:p>
            <a:pPr marL="0" indent="0">
              <a:buNone/>
            </a:pPr>
            <a:r>
              <a:rPr lang="ru-RU" sz="2000" u="sng" dirty="0" smtClean="0"/>
              <a:t>PLANTANDO NUEVAS IGLESIAS </a:t>
            </a:r>
            <a:endParaRPr lang="en-US" sz="2000" dirty="0"/>
          </a:p>
          <a:p>
            <a:pPr marL="0" indent="0">
              <a:buNone/>
            </a:pPr>
            <a:endParaRPr lang="en-US" sz="2000" dirty="0" smtClean="0"/>
          </a:p>
          <a:p>
            <a:pPr marL="0" indent="0">
              <a:buNone/>
            </a:pPr>
            <a:r>
              <a:rPr lang="en-US" sz="2000" dirty="0"/>
              <a:t>	</a:t>
            </a:r>
            <a:r>
              <a:rPr lang="ru-RU" sz="2000" dirty="0" smtClean="0"/>
              <a:t>Estrategias </a:t>
            </a:r>
            <a:r>
              <a:rPr lang="ru-RU" sz="2000" dirty="0"/>
              <a:t>de desarrollo, madurez y crecimiento.</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PLANTING NEW CHURCHES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Strategies </a:t>
            </a:r>
            <a:r>
              <a:rPr lang="ru-RU" sz="1600" dirty="0">
                <a:solidFill>
                  <a:srgbClr val="FFFF00"/>
                </a:solidFill>
              </a:rPr>
              <a:t>to mature and grow.</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16225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ru-RU" sz="2000" u="sng" dirty="0" smtClean="0"/>
              <a:t>PREDICACIÓN DEL EVANGELIO DE MANERAS CREATIVAS E INNOVADORAS </a:t>
            </a:r>
            <a:endParaRPr lang="en-US" sz="2000" dirty="0"/>
          </a:p>
          <a:p>
            <a:pPr marL="0" indent="0">
              <a:buNone/>
            </a:pPr>
            <a:endParaRPr lang="en-US" sz="2000" dirty="0" smtClean="0"/>
          </a:p>
          <a:p>
            <a:pPr marL="0" indent="0">
              <a:buNone/>
            </a:pPr>
            <a:r>
              <a:rPr lang="en-US" sz="2000" dirty="0"/>
              <a:t>	</a:t>
            </a:r>
            <a:r>
              <a:rPr lang="ru-RU" sz="2000" dirty="0" smtClean="0"/>
              <a:t>En </a:t>
            </a:r>
            <a:r>
              <a:rPr lang="ru-RU" sz="2000" dirty="0"/>
              <a:t>una sociedad pos-moderna. (Rol de las Películas que </a:t>
            </a:r>
            <a:r>
              <a:rPr lang="en-US" sz="2000" dirty="0" smtClean="0"/>
              <a:t>	</a:t>
            </a:r>
            <a:r>
              <a:rPr lang="ru-RU" sz="2000" dirty="0" smtClean="0"/>
              <a:t>produce </a:t>
            </a:r>
            <a:r>
              <a:rPr lang="ru-RU" sz="2000" dirty="0"/>
              <a:t>la Iglesia, videos/ Youtube</a:t>
            </a:r>
            <a:r>
              <a:rPr lang="ru-RU" sz="2000" dirty="0" smtClean="0"/>
              <a:t>……</a:t>
            </a:r>
            <a:r>
              <a:rPr lang="en-US" sz="2000" dirty="0" smtClean="0"/>
              <a:t>”</a:t>
            </a:r>
            <a:r>
              <a:rPr lang="ru-RU" sz="2000" dirty="0" smtClean="0"/>
              <a:t>Iglesia </a:t>
            </a:r>
            <a:r>
              <a:rPr lang="ru-RU" sz="2000" dirty="0"/>
              <a:t>del </a:t>
            </a:r>
            <a:r>
              <a:rPr lang="en-US" sz="2000" dirty="0" smtClean="0"/>
              <a:t>	</a:t>
            </a:r>
            <a:r>
              <a:rPr lang="ru-RU" sz="2000" dirty="0" smtClean="0"/>
              <a:t>Sofá</a:t>
            </a:r>
            <a:r>
              <a:rPr lang="en-US" sz="2000" dirty="0" smtClean="0"/>
              <a:t>”</a:t>
            </a:r>
            <a:r>
              <a:rPr lang="ru-RU" sz="2000" dirty="0" smtClean="0"/>
              <a:t>  </a:t>
            </a:r>
            <a:r>
              <a:rPr lang="ru-RU" sz="2000" dirty="0"/>
              <a:t>-  Película del Descanso (REST).</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INNOVATIVE WAYS OF PREACHING THE GOSPEL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Postmodern </a:t>
            </a:r>
            <a:r>
              <a:rPr lang="ru-RU" sz="1600" dirty="0">
                <a:solidFill>
                  <a:srgbClr val="FFFF00"/>
                </a:solidFill>
              </a:rPr>
              <a:t>society.  (Role of Church Films, </a:t>
            </a:r>
            <a:r>
              <a:rPr lang="en-US" sz="1600" dirty="0" smtClean="0">
                <a:solidFill>
                  <a:srgbClr val="FFFF00"/>
                </a:solidFill>
              </a:rPr>
              <a:t>	</a:t>
            </a:r>
            <a:r>
              <a:rPr lang="ru-RU" sz="1600" dirty="0" smtClean="0">
                <a:solidFill>
                  <a:srgbClr val="FFFF00"/>
                </a:solidFill>
              </a:rPr>
              <a:t>videos/Youtube</a:t>
            </a:r>
            <a:r>
              <a:rPr lang="ru-RU" sz="1600" dirty="0">
                <a:solidFill>
                  <a:srgbClr val="FFFF00"/>
                </a:solidFill>
              </a:rPr>
              <a:t>…….»Church Sofa» </a:t>
            </a:r>
            <a:r>
              <a:rPr lang="ru-RU" sz="1600" dirty="0" smtClean="0">
                <a:solidFill>
                  <a:srgbClr val="FFFF00"/>
                </a:solidFill>
              </a:rPr>
              <a:t>-</a:t>
            </a:r>
            <a:r>
              <a:rPr lang="en-US" sz="1600" dirty="0" smtClean="0">
                <a:solidFill>
                  <a:srgbClr val="FFFF00"/>
                </a:solidFill>
              </a:rPr>
              <a:t> </a:t>
            </a:r>
            <a:r>
              <a:rPr lang="ru-RU" sz="1600" dirty="0" smtClean="0">
                <a:solidFill>
                  <a:srgbClr val="FFFF00"/>
                </a:solidFill>
              </a:rPr>
              <a:t>REST </a:t>
            </a:r>
            <a:r>
              <a:rPr lang="ru-RU" sz="1600" dirty="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5738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es-ES" sz="2000" u="sng" dirty="0" smtClean="0"/>
              <a:t>500 AÑOS DESDE LA REFORMA </a:t>
            </a:r>
            <a:r>
              <a:rPr lang="es-ES" sz="2000" dirty="0" smtClean="0"/>
              <a:t> </a:t>
            </a:r>
          </a:p>
          <a:p>
            <a:pPr marL="0" indent="0">
              <a:buNone/>
            </a:pPr>
            <a:endParaRPr lang="es-ES" sz="2000" dirty="0"/>
          </a:p>
          <a:p>
            <a:pPr marL="0" indent="0">
              <a:buNone/>
            </a:pPr>
            <a:r>
              <a:rPr lang="es-ES" sz="2000" dirty="0" smtClean="0"/>
              <a:t>	Caso </a:t>
            </a:r>
            <a:r>
              <a:rPr lang="es-ES" sz="2000" dirty="0"/>
              <a:t>Ucrania – TV Esperanza Ucrania invitada a ser la </a:t>
            </a:r>
            <a:r>
              <a:rPr lang="es-ES" sz="2000" dirty="0" smtClean="0"/>
              <a:t>	transmisora </a:t>
            </a:r>
            <a:r>
              <a:rPr lang="es-ES" sz="2000" dirty="0"/>
              <a:t>de TV nacional para todas las Iglesias </a:t>
            </a:r>
            <a:r>
              <a:rPr lang="es-ES" sz="2000" dirty="0" smtClean="0"/>
              <a:t>	Protestantes  </a:t>
            </a:r>
            <a:r>
              <a:rPr lang="es-ES" sz="2000" dirty="0"/>
              <a:t>-- Con la invitación especial a todos sus </a:t>
            </a:r>
            <a:r>
              <a:rPr lang="es-ES" sz="2000" dirty="0" smtClean="0"/>
              <a:t>	miembros </a:t>
            </a:r>
            <a:r>
              <a:rPr lang="es-ES" sz="2000" dirty="0"/>
              <a:t>que sigan la programación de TV Esperanza </a:t>
            </a:r>
            <a:r>
              <a:rPr lang="es-ES" sz="2000" dirty="0" smtClean="0"/>
              <a:t>	Ucrania </a:t>
            </a:r>
            <a:r>
              <a:rPr lang="es-ES" sz="2000" dirty="0"/>
              <a:t>(Hope </a:t>
            </a:r>
            <a:r>
              <a:rPr lang="es-ES" sz="2000" dirty="0" err="1"/>
              <a:t>Channel</a:t>
            </a:r>
            <a:r>
              <a:rPr lang="es-ES" sz="2000" dirty="0"/>
              <a:t> </a:t>
            </a:r>
            <a:r>
              <a:rPr lang="es-ES" sz="2000" dirty="0" err="1"/>
              <a:t>Ukraine</a:t>
            </a:r>
            <a:r>
              <a:rPr lang="es-ES" sz="2000" dirty="0"/>
              <a:t>)!</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500 YEARS OF REFORMATION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Case </a:t>
            </a:r>
            <a:r>
              <a:rPr lang="ru-RU" sz="1600" dirty="0">
                <a:solidFill>
                  <a:srgbClr val="FFFF00"/>
                </a:solidFill>
              </a:rPr>
              <a:t>Ukraine - HC Ukraine invited to be the main TV Broadcast in the </a:t>
            </a:r>
            <a:r>
              <a:rPr lang="en-US" sz="1600" dirty="0" smtClean="0">
                <a:solidFill>
                  <a:srgbClr val="FFFF00"/>
                </a:solidFill>
              </a:rPr>
              <a:t>	</a:t>
            </a:r>
            <a:r>
              <a:rPr lang="ru-RU" sz="1600" dirty="0" smtClean="0">
                <a:solidFill>
                  <a:srgbClr val="FFFF00"/>
                </a:solidFill>
              </a:rPr>
              <a:t>country </a:t>
            </a:r>
            <a:r>
              <a:rPr lang="ru-RU" sz="1600" dirty="0">
                <a:solidFill>
                  <a:srgbClr val="FFFF00"/>
                </a:solidFill>
              </a:rPr>
              <a:t>for all Protestant Churches -- All their members to watch our </a:t>
            </a:r>
            <a:r>
              <a:rPr lang="en-US" sz="1600" dirty="0" smtClean="0">
                <a:solidFill>
                  <a:srgbClr val="FFFF00"/>
                </a:solidFill>
              </a:rPr>
              <a:t>	</a:t>
            </a:r>
            <a:r>
              <a:rPr lang="ru-RU" sz="1600" dirty="0" smtClean="0">
                <a:solidFill>
                  <a:srgbClr val="FFFF00"/>
                </a:solidFill>
              </a:rPr>
              <a:t>Hope </a:t>
            </a:r>
            <a:r>
              <a:rPr lang="ru-RU" sz="1600" dirty="0">
                <a:solidFill>
                  <a:srgbClr val="FFFF00"/>
                </a:solidFill>
              </a:rPr>
              <a:t>Channel.</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55600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es-ES" sz="2000" u="sng" dirty="0" smtClean="0"/>
              <a:t>IGLESIA Y CRECIMIENTO </a:t>
            </a:r>
            <a:endParaRPr lang="en-US" sz="2000" dirty="0"/>
          </a:p>
          <a:p>
            <a:pPr marL="0" indent="0">
              <a:buNone/>
            </a:pPr>
            <a:endParaRPr lang="en-US" sz="2000" dirty="0" smtClean="0"/>
          </a:p>
          <a:p>
            <a:pPr marL="0" indent="0">
              <a:buNone/>
            </a:pPr>
            <a:r>
              <a:rPr lang="en-US" sz="2000" dirty="0"/>
              <a:t>	</a:t>
            </a:r>
            <a:r>
              <a:rPr lang="ru-RU" sz="2000" dirty="0" smtClean="0"/>
              <a:t>Determinación </a:t>
            </a:r>
            <a:r>
              <a:rPr lang="ru-RU" sz="2000" dirty="0"/>
              <a:t>de representantes para Congreso </a:t>
            </a:r>
            <a:r>
              <a:rPr lang="en-US" sz="2000" dirty="0" smtClean="0"/>
              <a:t>	</a:t>
            </a:r>
            <a:r>
              <a:rPr lang="ru-RU" sz="2000" dirty="0" smtClean="0"/>
              <a:t>Mundial </a:t>
            </a:r>
            <a:r>
              <a:rPr lang="ru-RU" sz="2000" dirty="0"/>
              <a:t>de la AG.  Consideración del sistema de </a:t>
            </a:r>
            <a:r>
              <a:rPr lang="en-US" sz="2000" dirty="0" smtClean="0"/>
              <a:t>	</a:t>
            </a:r>
            <a:r>
              <a:rPr lang="ru-RU" sz="2000" dirty="0" smtClean="0"/>
              <a:t>representación </a:t>
            </a:r>
            <a:r>
              <a:rPr lang="ru-RU" sz="2000" dirty="0"/>
              <a:t>en los distintos niveles organizativos de </a:t>
            </a:r>
            <a:r>
              <a:rPr lang="en-US" sz="2000" dirty="0" smtClean="0"/>
              <a:t>	</a:t>
            </a:r>
            <a:r>
              <a:rPr lang="ru-RU" sz="2000" dirty="0" smtClean="0"/>
              <a:t>la </a:t>
            </a:r>
            <a:r>
              <a:rPr lang="ru-RU" sz="2000" dirty="0"/>
              <a:t>Iglesia y sus Instituciones/Agencias (o como en la </a:t>
            </a:r>
            <a:r>
              <a:rPr lang="en-US" sz="2000" dirty="0" smtClean="0"/>
              <a:t>	</a:t>
            </a:r>
            <a:r>
              <a:rPr lang="ru-RU" sz="2000" dirty="0" smtClean="0"/>
              <a:t>Naciones </a:t>
            </a:r>
            <a:r>
              <a:rPr lang="ru-RU" sz="2000" dirty="0"/>
              <a:t>Unidas – representación por países).</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CHURCH AND GROWTH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Representations </a:t>
            </a:r>
            <a:r>
              <a:rPr lang="ru-RU" sz="1600" dirty="0">
                <a:solidFill>
                  <a:srgbClr val="FFFF00"/>
                </a:solidFill>
              </a:rPr>
              <a:t>at GC Session. Considering representation of </a:t>
            </a:r>
            <a:r>
              <a:rPr lang="en-US" sz="1600" dirty="0" smtClean="0">
                <a:solidFill>
                  <a:srgbClr val="FFFF00"/>
                </a:solidFill>
              </a:rPr>
              <a:t>	</a:t>
            </a:r>
            <a:r>
              <a:rPr lang="ru-RU" sz="1600" dirty="0" smtClean="0">
                <a:solidFill>
                  <a:srgbClr val="FFFF00"/>
                </a:solidFill>
              </a:rPr>
              <a:t>different </a:t>
            </a:r>
            <a:r>
              <a:rPr lang="ru-RU" sz="1600" dirty="0">
                <a:solidFill>
                  <a:srgbClr val="FFFF00"/>
                </a:solidFill>
              </a:rPr>
              <a:t>levels of Church organization and its Institutions/Agencies </a:t>
            </a:r>
            <a:r>
              <a:rPr lang="en-US" sz="1600" dirty="0" smtClean="0">
                <a:solidFill>
                  <a:srgbClr val="FFFF00"/>
                </a:solidFill>
              </a:rPr>
              <a:t>	</a:t>
            </a:r>
            <a:r>
              <a:rPr lang="ru-RU" sz="1600" dirty="0" smtClean="0">
                <a:solidFill>
                  <a:srgbClr val="FFFF00"/>
                </a:solidFill>
              </a:rPr>
              <a:t>(</a:t>
            </a:r>
            <a:r>
              <a:rPr lang="ru-RU" sz="1600" dirty="0">
                <a:solidFill>
                  <a:srgbClr val="FFFF00"/>
                </a:solidFill>
              </a:rPr>
              <a:t>or like UN -representing each country?)</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04835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ru-RU" sz="2000" u="sng" dirty="0" smtClean="0"/>
              <a:t>DESARROLLO DEL LIDERAZGO DE NUESTRA IGLESIA </a:t>
            </a:r>
            <a:endParaRPr lang="en-US" sz="2000" dirty="0"/>
          </a:p>
          <a:p>
            <a:pPr marL="0" indent="0">
              <a:buNone/>
            </a:pPr>
            <a:endParaRPr lang="en-US" sz="2000" dirty="0" smtClean="0"/>
          </a:p>
          <a:p>
            <a:pPr marL="0" indent="0">
              <a:buNone/>
            </a:pPr>
            <a:r>
              <a:rPr lang="en-US" sz="2000" dirty="0"/>
              <a:t>	</a:t>
            </a:r>
            <a:r>
              <a:rPr lang="ru-RU" sz="2000" dirty="0" smtClean="0"/>
              <a:t>Su </a:t>
            </a:r>
            <a:r>
              <a:rPr lang="ru-RU" sz="2000" dirty="0"/>
              <a:t>importancia – Nueva generación de líderes.  (EGW </a:t>
            </a:r>
            <a:r>
              <a:rPr lang="en-US" sz="2000" dirty="0" smtClean="0"/>
              <a:t>	</a:t>
            </a:r>
            <a:r>
              <a:rPr lang="ru-RU" sz="2000" dirty="0" smtClean="0"/>
              <a:t>dice </a:t>
            </a:r>
            <a:r>
              <a:rPr lang="ru-RU" sz="2000" dirty="0"/>
              <a:t>que muchos líderes no quieren entrenar por temor </a:t>
            </a:r>
            <a:r>
              <a:rPr lang="en-US" sz="2000" dirty="0" smtClean="0"/>
              <a:t>	</a:t>
            </a:r>
            <a:r>
              <a:rPr lang="ru-RU" sz="2000" dirty="0" smtClean="0"/>
              <a:t>a </a:t>
            </a:r>
            <a:r>
              <a:rPr lang="ru-RU" sz="2000" dirty="0"/>
              <a:t>perder su liderazgo e influencia).</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CHURCH LEADERSHIP DEVELOPMENT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Importance</a:t>
            </a:r>
            <a:r>
              <a:rPr lang="ru-RU" sz="1600" dirty="0">
                <a:solidFill>
                  <a:srgbClr val="FFFF00"/>
                </a:solidFill>
              </a:rPr>
              <a:t>….New generation of leaders. (EGW Quotation…some </a:t>
            </a:r>
            <a:r>
              <a:rPr lang="en-US" sz="1600" dirty="0" smtClean="0">
                <a:solidFill>
                  <a:srgbClr val="FFFF00"/>
                </a:solidFill>
              </a:rPr>
              <a:t>	</a:t>
            </a:r>
            <a:r>
              <a:rPr lang="ru-RU" sz="1600" dirty="0" smtClean="0">
                <a:solidFill>
                  <a:srgbClr val="FFFF00"/>
                </a:solidFill>
              </a:rPr>
              <a:t>leaders </a:t>
            </a:r>
            <a:r>
              <a:rPr lang="ru-RU" sz="1600" dirty="0">
                <a:solidFill>
                  <a:srgbClr val="FFFF00"/>
                </a:solidFill>
              </a:rPr>
              <a:t>don´t want to train in fear to loose their leadership)</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042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ru-RU" sz="2000" u="sng" dirty="0" smtClean="0"/>
              <a:t>CONGRESO ASOCIACION GENERAL </a:t>
            </a:r>
            <a:endParaRPr lang="en-US" sz="2000" dirty="0"/>
          </a:p>
          <a:p>
            <a:pPr marL="0" indent="0">
              <a:buNone/>
            </a:pPr>
            <a:endParaRPr lang="en-US" sz="2000" dirty="0" smtClean="0"/>
          </a:p>
          <a:p>
            <a:pPr marL="0" indent="0">
              <a:buNone/>
            </a:pPr>
            <a:r>
              <a:rPr lang="en-US" sz="2000" dirty="0"/>
              <a:t>	</a:t>
            </a:r>
            <a:r>
              <a:rPr lang="ru-RU" sz="2000" dirty="0" smtClean="0"/>
              <a:t>La </a:t>
            </a:r>
            <a:r>
              <a:rPr lang="ru-RU" sz="2000" dirty="0"/>
              <a:t>Iglesia, como una familia, tomando las principales </a:t>
            </a:r>
            <a:r>
              <a:rPr lang="en-US" sz="2000" dirty="0" smtClean="0"/>
              <a:t>	</a:t>
            </a:r>
            <a:r>
              <a:rPr lang="ru-RU" sz="2000" dirty="0" smtClean="0"/>
              <a:t>decisiones</a:t>
            </a:r>
            <a:r>
              <a:rPr lang="ru-RU" sz="2000" dirty="0"/>
              <a:t>.  –Unidad – No solo eligiendo el liderazgo de </a:t>
            </a:r>
            <a:r>
              <a:rPr lang="en-US" sz="2000" dirty="0" smtClean="0"/>
              <a:t>	</a:t>
            </a:r>
            <a:r>
              <a:rPr lang="ru-RU" sz="2000" dirty="0" smtClean="0"/>
              <a:t>la </a:t>
            </a:r>
            <a:r>
              <a:rPr lang="ru-RU" sz="2000" dirty="0"/>
              <a:t>AG pero también tomando decisiones con relación al </a:t>
            </a:r>
            <a:r>
              <a:rPr lang="en-US" sz="2000" dirty="0" smtClean="0"/>
              <a:t>	</a:t>
            </a:r>
            <a:r>
              <a:rPr lang="ru-RU" sz="2000" dirty="0" smtClean="0"/>
              <a:t>MI </a:t>
            </a:r>
            <a:r>
              <a:rPr lang="ru-RU" sz="2000" dirty="0"/>
              <a:t>y cómo la Iglesia funcionará – Importancia de aceptar </a:t>
            </a:r>
            <a:r>
              <a:rPr lang="en-US" sz="2000" dirty="0" smtClean="0"/>
              <a:t>	</a:t>
            </a:r>
            <a:r>
              <a:rPr lang="ru-RU" sz="2000" dirty="0" smtClean="0"/>
              <a:t>y </a:t>
            </a:r>
            <a:r>
              <a:rPr lang="ru-RU" sz="2000" dirty="0"/>
              <a:t>respetar tales decisiones (ver 5, 6, 7).</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GC SESSION - CHURCH FAMILY TAKING MAIN DECISIONS</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-Unity-  </a:t>
            </a:r>
            <a:r>
              <a:rPr lang="ru-RU" sz="1600" dirty="0">
                <a:solidFill>
                  <a:srgbClr val="FFFF00"/>
                </a:solidFill>
              </a:rPr>
              <a:t>Not only choosing leadership but taking decisions about CM </a:t>
            </a:r>
            <a:r>
              <a:rPr lang="en-US" sz="1600" dirty="0" smtClean="0">
                <a:solidFill>
                  <a:srgbClr val="FFFF00"/>
                </a:solidFill>
              </a:rPr>
              <a:t>	</a:t>
            </a:r>
            <a:r>
              <a:rPr lang="ru-RU" sz="1600" dirty="0" smtClean="0">
                <a:solidFill>
                  <a:srgbClr val="FFFF00"/>
                </a:solidFill>
              </a:rPr>
              <a:t>and </a:t>
            </a:r>
            <a:r>
              <a:rPr lang="ru-RU" sz="1600" dirty="0">
                <a:solidFill>
                  <a:srgbClr val="FFFF00"/>
                </a:solidFill>
              </a:rPr>
              <a:t>how Church will function - Acceptance and abiding with.(see 5, 6, </a:t>
            </a:r>
            <a:r>
              <a:rPr lang="en-US" sz="1600" dirty="0" smtClean="0">
                <a:solidFill>
                  <a:srgbClr val="FFFF00"/>
                </a:solidFill>
              </a:rPr>
              <a:t>	</a:t>
            </a:r>
            <a:r>
              <a:rPr lang="ru-RU" sz="1600" dirty="0" smtClean="0">
                <a:solidFill>
                  <a:srgbClr val="FFFF00"/>
                </a:solidFill>
              </a:rPr>
              <a:t>7</a:t>
            </a:r>
            <a:r>
              <a:rPr lang="ru-RU" sz="1600" dirty="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919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lvl="0" indent="0">
              <a:buNone/>
            </a:pPr>
            <a:r>
              <a:rPr lang="ru-RU" sz="2000" u="sng" dirty="0" smtClean="0"/>
              <a:t>NECESIDAD DE LÍDERES ESPIRITUALES </a:t>
            </a:r>
            <a:endParaRPr lang="en-US" sz="2000" dirty="0"/>
          </a:p>
          <a:p>
            <a:pPr marL="0" lvl="0" indent="0">
              <a:buNone/>
            </a:pPr>
            <a:r>
              <a:rPr lang="ru-RU" sz="2000" dirty="0" smtClean="0"/>
              <a:t>Esfuerzos </a:t>
            </a:r>
            <a:r>
              <a:rPr lang="ru-RU" sz="2000" dirty="0"/>
              <a:t>con: Reavivamiento y Reforma (R&amp;R), </a:t>
            </a:r>
            <a:r>
              <a:rPr lang="ru-RU" sz="2000" dirty="0" smtClean="0"/>
              <a:t>Reavivados </a:t>
            </a:r>
            <a:r>
              <a:rPr lang="ru-RU" sz="2000" dirty="0"/>
              <a:t>por Su Palabra (RBHW), Cree en sus </a:t>
            </a:r>
            <a:r>
              <a:rPr lang="en-US" sz="2000" dirty="0" smtClean="0"/>
              <a:t>	</a:t>
            </a:r>
            <a:r>
              <a:rPr lang="ru-RU" sz="2000" dirty="0" smtClean="0"/>
              <a:t>Profetas </a:t>
            </a:r>
            <a:r>
              <a:rPr lang="ru-RU" sz="2000" dirty="0"/>
              <a:t>(BHP)….Es el énfasis de la Iglesia para </a:t>
            </a:r>
            <a:r>
              <a:rPr lang="ru-RU" sz="2000" dirty="0" smtClean="0"/>
              <a:t>ayudarnos </a:t>
            </a:r>
            <a:r>
              <a:rPr lang="ru-RU" sz="2000" dirty="0"/>
              <a:t>a los líderes con nuestro crecimiento espiritual.</a:t>
            </a:r>
            <a:endParaRPr lang="en-US" sz="2000" dirty="0"/>
          </a:p>
          <a:p>
            <a:pPr marL="914400" lvl="1" indent="-457200">
              <a:buAutoNum type="alphaLcPeriod"/>
            </a:pPr>
            <a:r>
              <a:rPr lang="ru-RU" sz="2000" dirty="0" smtClean="0">
                <a:solidFill>
                  <a:schemeClr val="bg1"/>
                </a:solidFill>
              </a:rPr>
              <a:t>1901 </a:t>
            </a:r>
            <a:r>
              <a:rPr lang="ru-RU" sz="2000" dirty="0">
                <a:solidFill>
                  <a:schemeClr val="bg1"/>
                </a:solidFill>
              </a:rPr>
              <a:t>(EGW) </a:t>
            </a:r>
            <a:r>
              <a:rPr lang="en-US" sz="2000" dirty="0" smtClean="0">
                <a:solidFill>
                  <a:schemeClr val="bg1"/>
                </a:solidFill>
              </a:rPr>
              <a:t>“</a:t>
            </a:r>
            <a:r>
              <a:rPr lang="ru-RU" sz="2000" dirty="0" smtClean="0">
                <a:solidFill>
                  <a:schemeClr val="bg1"/>
                </a:solidFill>
              </a:rPr>
              <a:t>Lo </a:t>
            </a:r>
            <a:r>
              <a:rPr lang="ru-RU" sz="2000" dirty="0">
                <a:solidFill>
                  <a:schemeClr val="bg1"/>
                </a:solidFill>
              </a:rPr>
              <a:t>que podría haber </a:t>
            </a:r>
            <a:r>
              <a:rPr lang="ru-RU" sz="2000" dirty="0" smtClean="0">
                <a:solidFill>
                  <a:schemeClr val="bg1"/>
                </a:solidFill>
              </a:rPr>
              <a:t>sido</a:t>
            </a:r>
            <a:r>
              <a:rPr lang="en-US" sz="2000" dirty="0" smtClean="0">
                <a:solidFill>
                  <a:schemeClr val="bg1"/>
                </a:solidFill>
              </a:rPr>
              <a:t>”</a:t>
            </a:r>
            <a:r>
              <a:rPr lang="ru-RU" sz="2000" dirty="0" smtClean="0">
                <a:solidFill>
                  <a:schemeClr val="bg1"/>
                </a:solidFill>
              </a:rPr>
              <a:t> </a:t>
            </a:r>
            <a:r>
              <a:rPr lang="en-US" sz="2000" dirty="0" smtClean="0">
                <a:solidFill>
                  <a:schemeClr val="bg1"/>
                </a:solidFill>
              </a:rPr>
              <a:t>	</a:t>
            </a:r>
          </a:p>
          <a:p>
            <a:pPr marL="457200" lvl="1" indent="0">
              <a:buNone/>
            </a:pPr>
            <a:r>
              <a:rPr lang="en-US" sz="2000" dirty="0">
                <a:solidFill>
                  <a:schemeClr val="bg1"/>
                </a:solidFill>
              </a:rPr>
              <a:t>	</a:t>
            </a:r>
            <a:r>
              <a:rPr lang="ru-RU" sz="2000" dirty="0" smtClean="0">
                <a:solidFill>
                  <a:schemeClr val="bg1"/>
                </a:solidFill>
              </a:rPr>
              <a:t>(</a:t>
            </a:r>
            <a:r>
              <a:rPr lang="en-US" sz="2000" dirty="0" smtClean="0">
                <a:solidFill>
                  <a:schemeClr val="bg1"/>
                </a:solidFill>
              </a:rPr>
              <a:t>“</a:t>
            </a:r>
            <a:r>
              <a:rPr lang="ru-RU" sz="2000" dirty="0" smtClean="0">
                <a:solidFill>
                  <a:schemeClr val="bg1"/>
                </a:solidFill>
              </a:rPr>
              <a:t>Lamentablemente </a:t>
            </a:r>
            <a:r>
              <a:rPr lang="ru-RU" sz="2000" dirty="0">
                <a:solidFill>
                  <a:schemeClr val="bg1"/>
                </a:solidFill>
              </a:rPr>
              <a:t>los Líderes no estaban preparados para </a:t>
            </a:r>
            <a:r>
              <a:rPr lang="en-US" sz="2000" dirty="0" smtClean="0">
                <a:solidFill>
                  <a:schemeClr val="bg1"/>
                </a:solidFill>
              </a:rPr>
              <a:t>	</a:t>
            </a:r>
            <a:r>
              <a:rPr lang="ru-RU" sz="2000" dirty="0" smtClean="0">
                <a:solidFill>
                  <a:schemeClr val="bg1"/>
                </a:solidFill>
              </a:rPr>
              <a:t>recibir </a:t>
            </a:r>
            <a:r>
              <a:rPr lang="ru-RU" sz="2000" dirty="0">
                <a:solidFill>
                  <a:schemeClr val="bg1"/>
                </a:solidFill>
              </a:rPr>
              <a:t>a </a:t>
            </a:r>
            <a:r>
              <a:rPr lang="ru-RU" sz="2000" dirty="0" smtClean="0">
                <a:solidFill>
                  <a:schemeClr val="bg1"/>
                </a:solidFill>
              </a:rPr>
              <a:t>Jesús</a:t>
            </a:r>
            <a:r>
              <a:rPr lang="en-US" sz="2000" dirty="0" smtClean="0">
                <a:solidFill>
                  <a:schemeClr val="bg1"/>
                </a:solidFill>
              </a:rPr>
              <a:t>”</a:t>
            </a:r>
            <a:r>
              <a:rPr lang="ru-RU" sz="2000" dirty="0" smtClean="0">
                <a:solidFill>
                  <a:schemeClr val="bg1"/>
                </a:solidFill>
              </a:rPr>
              <a:t>).</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lvl="0" indent="0">
              <a:buNone/>
            </a:pPr>
            <a:r>
              <a:rPr lang="ru-RU" sz="1600" u="sng" dirty="0" smtClean="0">
                <a:solidFill>
                  <a:srgbClr val="FFFF00"/>
                </a:solidFill>
              </a:rPr>
              <a:t>NEED OF SPIRITUAL LEADERS </a:t>
            </a:r>
            <a:endParaRPr lang="en-US" sz="1600" dirty="0">
              <a:solidFill>
                <a:srgbClr val="FFFF00"/>
              </a:solidFill>
            </a:endParaRPr>
          </a:p>
          <a:p>
            <a:pPr marL="0" lvl="0" indent="0">
              <a:buNone/>
            </a:pPr>
            <a:r>
              <a:rPr lang="ru-RU" sz="1600" dirty="0" smtClean="0">
                <a:solidFill>
                  <a:srgbClr val="FFFF00"/>
                </a:solidFill>
              </a:rPr>
              <a:t>R&amp;R</a:t>
            </a:r>
            <a:r>
              <a:rPr lang="ru-RU" sz="1600" dirty="0">
                <a:solidFill>
                  <a:srgbClr val="FFFF00"/>
                </a:solidFill>
              </a:rPr>
              <a:t>, RBHW, BHP…..Church emphasis to help leaders with their spiritual development.</a:t>
            </a:r>
            <a:endParaRPr lang="en-US" sz="1600" dirty="0">
              <a:solidFill>
                <a:srgbClr val="FFFF00"/>
              </a:solidFill>
            </a:endParaRPr>
          </a:p>
          <a:p>
            <a:pPr lvl="0">
              <a:buAutoNum type="alphaLcPeriod"/>
            </a:pPr>
            <a:r>
              <a:rPr lang="ru-RU" sz="1600" dirty="0" smtClean="0">
                <a:solidFill>
                  <a:srgbClr val="FFFF00"/>
                </a:solidFill>
              </a:rPr>
              <a:t>1901 </a:t>
            </a:r>
            <a:r>
              <a:rPr lang="ru-RU" sz="1600" dirty="0">
                <a:solidFill>
                  <a:srgbClr val="FFFF00"/>
                </a:solidFill>
              </a:rPr>
              <a:t>(EGW)  «What might have been»  </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Leaders </a:t>
            </a:r>
            <a:r>
              <a:rPr lang="ru-RU" sz="1600" dirty="0">
                <a:solidFill>
                  <a:srgbClr val="FFFF00"/>
                </a:solidFill>
              </a:rPr>
              <a:t>were not ready to receive </a:t>
            </a:r>
            <a:r>
              <a:rPr lang="ru-RU" sz="1600" dirty="0" smtClean="0">
                <a:solidFill>
                  <a:srgbClr val="FFFF00"/>
                </a:solidFill>
              </a:rPr>
              <a:t>Jesus</a:t>
            </a:r>
            <a:r>
              <a:rPr lang="en-US" sz="1600" dirty="0" smtClean="0">
                <a:solidFill>
                  <a:srgbClr val="FFFF00"/>
                </a:solidFill>
              </a:rPr>
              <a:t>.”</a:t>
            </a:r>
            <a:r>
              <a:rPr lang="ru-RU" sz="1600" dirty="0" smtClean="0">
                <a:solidFill>
                  <a:srgbClr val="FFFF00"/>
                </a:solidFill>
              </a:rPr>
              <a:t>)</a:t>
            </a:r>
            <a:endParaRPr lang="en-US" sz="1600" dirty="0" smtClean="0">
              <a:solidFill>
                <a:srgbClr val="FFFF00"/>
              </a:solidFill>
            </a:endParaRPr>
          </a:p>
          <a:p>
            <a:pPr marL="0" lv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84259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560" y="1143000"/>
            <a:ext cx="7349601" cy="2743200"/>
          </a:xfrm>
        </p:spPr>
        <p:txBody>
          <a:bodyPr/>
          <a:lstStyle/>
          <a:p>
            <a:pPr marL="0" indent="0">
              <a:buNone/>
            </a:pPr>
            <a:endParaRPr lang="en-US" sz="2800" u="sng"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u="sng" dirty="0"/>
              <a:t>ORGANIGRAMAS</a:t>
            </a:r>
          </a:p>
          <a:p>
            <a:pPr marL="0" indent="0">
              <a:buNone/>
            </a:pPr>
            <a:endParaRPr lang="en-US" sz="2400" dirty="0" smtClean="0"/>
          </a:p>
          <a:p>
            <a:pPr marL="0" indent="0">
              <a:buNone/>
            </a:pPr>
            <a:r>
              <a:rPr lang="ru-RU" sz="2000" dirty="0" smtClean="0"/>
              <a:t>Rol </a:t>
            </a:r>
            <a:r>
              <a:rPr lang="ru-RU" sz="2000" dirty="0"/>
              <a:t>de </a:t>
            </a:r>
            <a:r>
              <a:rPr lang="en-US" sz="2000" dirty="0" smtClean="0"/>
              <a:t>“</a:t>
            </a:r>
            <a:r>
              <a:rPr lang="ru-RU" sz="2000" dirty="0" smtClean="0"/>
              <a:t>Descripciones </a:t>
            </a:r>
            <a:r>
              <a:rPr lang="ru-RU" sz="2000" dirty="0"/>
              <a:t>de Trabajo y responsabilidades, y sus correspondientes líneas de autoridad y colaboración</a:t>
            </a:r>
            <a:r>
              <a:rPr lang="ru-RU" sz="2000" dirty="0" smtClean="0"/>
              <a:t>.</a:t>
            </a:r>
            <a:r>
              <a:rPr lang="en-US" sz="2000" dirty="0" smtClean="0"/>
              <a:t>”</a:t>
            </a:r>
            <a:endParaRPr lang="en-US" sz="2000" dirty="0"/>
          </a:p>
          <a:p>
            <a:pPr marL="0" indent="0">
              <a:buNone/>
            </a:pPr>
            <a:endParaRPr lang="en-US"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848560" y="4572000"/>
            <a:ext cx="7533440"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lvl="0" indent="0">
              <a:buNone/>
            </a:pPr>
            <a:endParaRPr lang="en-US" sz="1600" u="sng" dirty="0" smtClean="0">
              <a:solidFill>
                <a:srgbClr val="FFFF00"/>
              </a:solidFill>
            </a:endParaRPr>
          </a:p>
          <a:p>
            <a:pPr marL="0" lvl="0" indent="0">
              <a:buNone/>
            </a:pPr>
            <a:r>
              <a:rPr lang="en-US" sz="1600" u="sng" dirty="0" smtClean="0">
                <a:solidFill>
                  <a:srgbClr val="FFFF00"/>
                </a:solidFill>
              </a:rPr>
              <a:t>ORGANIZATIONAL CHARTS</a:t>
            </a:r>
          </a:p>
          <a:p>
            <a:pPr marL="0" lvl="0" indent="0">
              <a:buNone/>
            </a:pPr>
            <a:endParaRPr lang="en-US" sz="1600" dirty="0" smtClean="0"/>
          </a:p>
          <a:p>
            <a:pPr marL="0" lvl="0" indent="0">
              <a:buNone/>
            </a:pPr>
            <a:r>
              <a:rPr lang="ru-RU" sz="1600" dirty="0" smtClean="0">
                <a:solidFill>
                  <a:srgbClr val="FFFF00"/>
                </a:solidFill>
              </a:rPr>
              <a:t>Role </a:t>
            </a:r>
            <a:r>
              <a:rPr lang="ru-RU" sz="1600" dirty="0">
                <a:solidFill>
                  <a:srgbClr val="FFFF00"/>
                </a:solidFill>
              </a:rPr>
              <a:t>of Job Descriptions and lines of authority and </a:t>
            </a:r>
            <a:r>
              <a:rPr lang="ru-RU" sz="1600" dirty="0" smtClean="0">
                <a:solidFill>
                  <a:srgbClr val="FFFF00"/>
                </a:solidFill>
              </a:rPr>
              <a:t>collaboration</a:t>
            </a:r>
            <a:r>
              <a:rPr lang="en-US" sz="1600" dirty="0" smtClean="0">
                <a:solidFill>
                  <a:srgbClr val="FFFF00"/>
                </a:solidFill>
              </a:rPr>
              <a:t>.</a:t>
            </a: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43240909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152400" y="1294707"/>
            <a:ext cx="8449409" cy="2743200"/>
          </a:xfrm>
        </p:spPr>
        <p:txBody>
          <a:bodyPr/>
          <a:lstStyle/>
          <a:p>
            <a:pPr marL="914400" lvl="1" indent="-457200">
              <a:buAutoNum type="alphaLcPeriod" startAt="2"/>
            </a:pPr>
            <a:r>
              <a:rPr lang="ru-RU" sz="2000" dirty="0" smtClean="0">
                <a:solidFill>
                  <a:schemeClr val="bg1"/>
                </a:solidFill>
              </a:rPr>
              <a:t>Extendiendote </a:t>
            </a:r>
            <a:r>
              <a:rPr lang="ru-RU" sz="2000" dirty="0">
                <a:solidFill>
                  <a:schemeClr val="bg1"/>
                </a:solidFill>
              </a:rPr>
              <a:t>hacia arriba, Extendiendote hacia adentro, Extendiendote hacia afuera. (Mundialmente:  </a:t>
            </a:r>
            <a:r>
              <a:rPr lang="en-US" sz="2000" dirty="0" smtClean="0">
                <a:solidFill>
                  <a:schemeClr val="bg1"/>
                </a:solidFill>
              </a:rPr>
              <a:t>“</a:t>
            </a:r>
            <a:r>
              <a:rPr lang="ru-RU" sz="2000" dirty="0" smtClean="0">
                <a:solidFill>
                  <a:schemeClr val="bg1"/>
                </a:solidFill>
              </a:rPr>
              <a:t>Reach </a:t>
            </a:r>
            <a:r>
              <a:rPr lang="ru-RU" sz="2000" dirty="0">
                <a:solidFill>
                  <a:schemeClr val="bg1"/>
                </a:solidFill>
              </a:rPr>
              <a:t>Up, Reach In and Reach </a:t>
            </a:r>
            <a:r>
              <a:rPr lang="ru-RU" sz="2000" dirty="0" smtClean="0">
                <a:solidFill>
                  <a:schemeClr val="bg1"/>
                </a:solidFill>
              </a:rPr>
              <a:t>Out</a:t>
            </a:r>
            <a:r>
              <a:rPr lang="en-US" sz="2000" dirty="0" smtClean="0">
                <a:solidFill>
                  <a:schemeClr val="bg1"/>
                </a:solidFill>
              </a:rPr>
              <a:t>”</a:t>
            </a:r>
            <a:r>
              <a:rPr lang="ru-RU" sz="2000" dirty="0" smtClean="0">
                <a:solidFill>
                  <a:schemeClr val="bg1"/>
                </a:solidFill>
              </a:rPr>
              <a:t>).</a:t>
            </a:r>
            <a:endParaRPr lang="en-US" sz="2000" dirty="0">
              <a:solidFill>
                <a:schemeClr val="bg1"/>
              </a:solidFill>
            </a:endParaRPr>
          </a:p>
          <a:p>
            <a:pPr marL="914400" lvl="1" indent="-457200">
              <a:buAutoNum type="alphaLcPeriod" startAt="2"/>
            </a:pPr>
            <a:r>
              <a:rPr lang="ru-RU" sz="2000" dirty="0" smtClean="0">
                <a:solidFill>
                  <a:schemeClr val="bg1"/>
                </a:solidFill>
              </a:rPr>
              <a:t>Otras </a:t>
            </a:r>
            <a:r>
              <a:rPr lang="ru-RU" sz="2000" dirty="0">
                <a:solidFill>
                  <a:schemeClr val="bg1"/>
                </a:solidFill>
              </a:rPr>
              <a:t>Divisiones tienen:</a:t>
            </a:r>
            <a:endParaRPr lang="en-US" sz="2000" dirty="0">
              <a:solidFill>
                <a:schemeClr val="bg1"/>
              </a:solidFill>
            </a:endParaRPr>
          </a:p>
          <a:p>
            <a:pPr lvl="2"/>
            <a:r>
              <a:rPr lang="ru-RU" sz="2000" dirty="0">
                <a:solidFill>
                  <a:schemeClr val="bg1"/>
                </a:solidFill>
              </a:rPr>
              <a:t>Sigue a Jesus – Abraza a la Comunidad – Cambia el Mundo.</a:t>
            </a:r>
            <a:endParaRPr lang="en-US" sz="2000" dirty="0">
              <a:solidFill>
                <a:schemeClr val="bg1"/>
              </a:solidFill>
            </a:endParaRPr>
          </a:p>
          <a:p>
            <a:pPr lvl="2"/>
            <a:r>
              <a:rPr lang="en-US" sz="2000" dirty="0" smtClean="0">
                <a:solidFill>
                  <a:schemeClr val="bg1"/>
                </a:solidFill>
              </a:rPr>
              <a:t>“</a:t>
            </a:r>
            <a:r>
              <a:rPr lang="ru-RU" sz="2000" dirty="0" smtClean="0">
                <a:solidFill>
                  <a:schemeClr val="bg1"/>
                </a:solidFill>
              </a:rPr>
              <a:t>Comunión </a:t>
            </a:r>
            <a:r>
              <a:rPr lang="ru-RU" sz="2000" dirty="0">
                <a:solidFill>
                  <a:schemeClr val="bg1"/>
                </a:solidFill>
              </a:rPr>
              <a:t>– Dedicación – </a:t>
            </a:r>
            <a:r>
              <a:rPr lang="ru-RU" sz="2000" dirty="0" smtClean="0">
                <a:solidFill>
                  <a:schemeClr val="bg1"/>
                </a:solidFill>
              </a:rPr>
              <a:t>Cometido.</a:t>
            </a:r>
            <a:r>
              <a:rPr lang="en-US" sz="2000" dirty="0" smtClean="0">
                <a:solidFill>
                  <a:schemeClr val="bg1"/>
                </a:solidFill>
              </a:rPr>
              <a:t>”</a:t>
            </a:r>
            <a:endParaRPr lang="en-US" sz="2000" dirty="0">
              <a:solidFill>
                <a:schemeClr val="bg1"/>
              </a:solidFill>
            </a:endParaRPr>
          </a:p>
          <a:p>
            <a:pPr lvl="2"/>
            <a:r>
              <a:rPr lang="en-US" sz="2000" dirty="0" smtClean="0">
                <a:solidFill>
                  <a:schemeClr val="bg1"/>
                </a:solidFill>
              </a:rPr>
              <a:t>“</a:t>
            </a:r>
            <a:r>
              <a:rPr lang="ru-RU" sz="2000" dirty="0" smtClean="0">
                <a:solidFill>
                  <a:schemeClr val="bg1"/>
                </a:solidFill>
              </a:rPr>
              <a:t>Cada </a:t>
            </a:r>
            <a:r>
              <a:rPr lang="ru-RU" sz="2000" dirty="0">
                <a:solidFill>
                  <a:schemeClr val="bg1"/>
                </a:solidFill>
              </a:rPr>
              <a:t>Día con Jesús, Cada Día por Jesús, Cada Día por el Poder de Jesús</a:t>
            </a:r>
            <a:r>
              <a:rPr lang="ru-RU" sz="2000" dirty="0" smtClean="0">
                <a:solidFill>
                  <a:schemeClr val="bg1"/>
                </a:solidFill>
              </a:rPr>
              <a:t>.</a:t>
            </a:r>
            <a:r>
              <a:rPr lang="en-US" sz="2000" dirty="0" smtClean="0">
                <a:solidFill>
                  <a:schemeClr val="bg1"/>
                </a:solidFill>
              </a:rPr>
              <a:t>”</a:t>
            </a:r>
            <a:endParaRPr lang="en-US" sz="2000" dirty="0">
              <a:solidFill>
                <a:schemeClr val="bg1"/>
              </a:solidFill>
            </a:endParaRPr>
          </a:p>
          <a:p>
            <a:r>
              <a:rPr lang="ru-RU" sz="2000" dirty="0"/>
              <a:t> </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lvl="0">
              <a:buAutoNum type="alphaLcPeriod" startAt="2"/>
            </a:pPr>
            <a:r>
              <a:rPr lang="ru-RU" sz="1600" dirty="0" smtClean="0">
                <a:solidFill>
                  <a:srgbClr val="FFFF00"/>
                </a:solidFill>
              </a:rPr>
              <a:t>Reach </a:t>
            </a:r>
            <a:r>
              <a:rPr lang="ru-RU" sz="1600" dirty="0">
                <a:solidFill>
                  <a:srgbClr val="FFFF00"/>
                </a:solidFill>
              </a:rPr>
              <a:t>Up, Reach In, Reach Out  (World </a:t>
            </a:r>
            <a:r>
              <a:rPr lang="ru-RU" sz="1600" dirty="0" smtClean="0">
                <a:solidFill>
                  <a:srgbClr val="FFFF00"/>
                </a:solidFill>
              </a:rPr>
              <a:t>wide)</a:t>
            </a:r>
            <a:endParaRPr lang="en-US" sz="1600" dirty="0">
              <a:solidFill>
                <a:srgbClr val="FFFF00"/>
              </a:solidFill>
            </a:endParaRPr>
          </a:p>
          <a:p>
            <a:pPr lvl="0">
              <a:buAutoNum type="alphaLcPeriod" startAt="2"/>
            </a:pPr>
            <a:r>
              <a:rPr lang="ru-RU" sz="1600" dirty="0" smtClean="0">
                <a:solidFill>
                  <a:srgbClr val="FFFF00"/>
                </a:solidFill>
              </a:rPr>
              <a:t>Other </a:t>
            </a:r>
            <a:r>
              <a:rPr lang="ru-RU" sz="1600" dirty="0">
                <a:solidFill>
                  <a:srgbClr val="FFFF00"/>
                </a:solidFill>
              </a:rPr>
              <a:t>Divisions have:</a:t>
            </a:r>
            <a:endParaRPr lang="en-US" sz="1600" dirty="0">
              <a:solidFill>
                <a:srgbClr val="FFFF00"/>
              </a:solidFill>
            </a:endParaRPr>
          </a:p>
          <a:p>
            <a:pPr marL="0" lvl="0" indent="0">
              <a:buNone/>
            </a:pPr>
            <a:r>
              <a:rPr lang="en-US" sz="1600" dirty="0">
                <a:solidFill>
                  <a:srgbClr val="FFFF00"/>
                </a:solidFill>
              </a:rPr>
              <a:t>	</a:t>
            </a:r>
            <a:r>
              <a:rPr lang="en-US" sz="1600" dirty="0" smtClean="0">
                <a:solidFill>
                  <a:srgbClr val="FFFF00"/>
                </a:solidFill>
              </a:rPr>
              <a:t>*	</a:t>
            </a:r>
            <a:r>
              <a:rPr lang="ru-RU" sz="1600" dirty="0" smtClean="0">
                <a:solidFill>
                  <a:srgbClr val="FFFF00"/>
                </a:solidFill>
              </a:rPr>
              <a:t>Follow </a:t>
            </a:r>
            <a:r>
              <a:rPr lang="ru-RU" sz="1600" dirty="0">
                <a:solidFill>
                  <a:srgbClr val="FFFF00"/>
                </a:solidFill>
              </a:rPr>
              <a:t>Jesus --Embrace Community --Change the </a:t>
            </a:r>
            <a:r>
              <a:rPr lang="ru-RU" sz="1600" dirty="0" smtClean="0">
                <a:solidFill>
                  <a:srgbClr val="FFFF00"/>
                </a:solidFill>
              </a:rPr>
              <a:t>World.</a:t>
            </a:r>
            <a:endParaRPr lang="en-US" sz="1600" dirty="0" smtClean="0">
              <a:solidFill>
                <a:srgbClr val="FFFF00"/>
              </a:solidFill>
            </a:endParaRPr>
          </a:p>
          <a:p>
            <a:pPr marL="0" lvl="0" indent="0">
              <a:buNone/>
            </a:pPr>
            <a:r>
              <a:rPr lang="en-US" sz="1600" dirty="0">
                <a:solidFill>
                  <a:srgbClr val="FFFF00"/>
                </a:solidFill>
              </a:rPr>
              <a:t>	</a:t>
            </a:r>
            <a:r>
              <a:rPr lang="en-US" sz="1600" dirty="0" smtClean="0">
                <a:solidFill>
                  <a:srgbClr val="FFFF00"/>
                </a:solidFill>
              </a:rPr>
              <a:t>*	</a:t>
            </a:r>
            <a:r>
              <a:rPr lang="ru-RU" sz="1600" dirty="0" smtClean="0">
                <a:solidFill>
                  <a:srgbClr val="FFFF00"/>
                </a:solidFill>
              </a:rPr>
              <a:t>Communion </a:t>
            </a:r>
            <a:r>
              <a:rPr lang="ru-RU" sz="1600" dirty="0">
                <a:solidFill>
                  <a:srgbClr val="FFFF00"/>
                </a:solidFill>
              </a:rPr>
              <a:t>- Dedication </a:t>
            </a:r>
            <a:r>
              <a:rPr lang="ru-RU" sz="1600" dirty="0" smtClean="0">
                <a:solidFill>
                  <a:srgbClr val="FFFF00"/>
                </a:solidFill>
              </a:rPr>
              <a:t>-</a:t>
            </a:r>
            <a:r>
              <a:rPr lang="en-US" sz="1600" dirty="0" smtClean="0">
                <a:solidFill>
                  <a:srgbClr val="FFFF00"/>
                </a:solidFill>
              </a:rPr>
              <a:t> </a:t>
            </a:r>
            <a:r>
              <a:rPr lang="ru-RU" sz="1600" dirty="0" smtClean="0">
                <a:solidFill>
                  <a:srgbClr val="FFFF00"/>
                </a:solidFill>
              </a:rPr>
              <a:t>Commitment</a:t>
            </a:r>
            <a:r>
              <a:rPr lang="ru-RU" sz="1600" dirty="0">
                <a:solidFill>
                  <a:srgbClr val="FFFF00"/>
                </a:solidFill>
              </a:rPr>
              <a:t>. </a:t>
            </a:r>
            <a:endParaRPr lang="en-US" sz="1600" dirty="0">
              <a:solidFill>
                <a:srgbClr val="FFFF00"/>
              </a:solidFill>
            </a:endParaRPr>
          </a:p>
          <a:p>
            <a:pPr marL="0" lvl="0" indent="0">
              <a:buNone/>
            </a:pPr>
            <a:r>
              <a:rPr lang="en-US" sz="1600" dirty="0" smtClean="0">
                <a:solidFill>
                  <a:srgbClr val="FFFF00"/>
                </a:solidFill>
              </a:rPr>
              <a:t>	*	</a:t>
            </a:r>
            <a:r>
              <a:rPr lang="ru-RU" sz="1600" dirty="0" smtClean="0">
                <a:solidFill>
                  <a:srgbClr val="FFFF00"/>
                </a:solidFill>
              </a:rPr>
              <a:t>Each </a:t>
            </a:r>
            <a:r>
              <a:rPr lang="ru-RU" sz="1600" dirty="0">
                <a:solidFill>
                  <a:srgbClr val="FFFF00"/>
                </a:solidFill>
              </a:rPr>
              <a:t>Day with Jesus </a:t>
            </a:r>
            <a:r>
              <a:rPr lang="ru-RU" sz="1600" dirty="0" smtClean="0">
                <a:solidFill>
                  <a:srgbClr val="FFFF00"/>
                </a:solidFill>
              </a:rPr>
              <a:t>-</a:t>
            </a:r>
            <a:r>
              <a:rPr lang="en-US" sz="1600" dirty="0" smtClean="0">
                <a:solidFill>
                  <a:srgbClr val="FFFF00"/>
                </a:solidFill>
              </a:rPr>
              <a:t> </a:t>
            </a:r>
            <a:r>
              <a:rPr lang="ru-RU" sz="1600" dirty="0" smtClean="0">
                <a:solidFill>
                  <a:srgbClr val="FFFF00"/>
                </a:solidFill>
              </a:rPr>
              <a:t>Each </a:t>
            </a:r>
            <a:r>
              <a:rPr lang="ru-RU" sz="1600" dirty="0">
                <a:solidFill>
                  <a:srgbClr val="FFFF00"/>
                </a:solidFill>
              </a:rPr>
              <a:t>Day for Jesus - Each Day </a:t>
            </a:r>
            <a:r>
              <a:rPr lang="en-US" sz="1600" dirty="0" smtClean="0">
                <a:solidFill>
                  <a:srgbClr val="FFFF00"/>
                </a:solidFill>
              </a:rPr>
              <a:t>			</a:t>
            </a:r>
            <a:r>
              <a:rPr lang="ru-RU" sz="1600" dirty="0" smtClean="0">
                <a:solidFill>
                  <a:srgbClr val="FFFF00"/>
                </a:solidFill>
              </a:rPr>
              <a:t>through </a:t>
            </a:r>
            <a:r>
              <a:rPr lang="ru-RU" sz="1600" dirty="0">
                <a:solidFill>
                  <a:srgbClr val="FFFF00"/>
                </a:solidFill>
              </a:rPr>
              <a:t>the Power of Jesus.</a:t>
            </a:r>
            <a:endParaRPr lang="en-US" sz="1600" dirty="0">
              <a:solidFill>
                <a:srgbClr val="FFFF00"/>
              </a:solidFill>
            </a:endParaRPr>
          </a:p>
          <a:p>
            <a:pPr marL="0" lv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46046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457200" indent="-457200">
              <a:buAutoNum type="alphaUcPeriod"/>
            </a:pPr>
            <a:r>
              <a:rPr lang="ru-RU" sz="2000" dirty="0"/>
              <a:t> EL DESAFIO DE NUTRIR ESPIRITUALMENTE A LOS </a:t>
            </a:r>
            <a:r>
              <a:rPr lang="ru-RU" sz="2000" dirty="0" smtClean="0"/>
              <a:t>MIEMBROS </a:t>
            </a:r>
            <a:r>
              <a:rPr lang="ru-RU" sz="2000" dirty="0"/>
              <a:t>DE IGLESIA Y LA RETENCION --PROGRAMA </a:t>
            </a:r>
            <a:r>
              <a:rPr lang="en-US" sz="2000" dirty="0" smtClean="0"/>
              <a:t>“</a:t>
            </a:r>
            <a:r>
              <a:rPr lang="ru-RU" sz="2000" dirty="0" smtClean="0"/>
              <a:t>VUELVE </a:t>
            </a:r>
            <a:r>
              <a:rPr lang="ru-RU" sz="2000" dirty="0"/>
              <a:t>A </a:t>
            </a:r>
            <a:r>
              <a:rPr lang="ru-RU" sz="2000" dirty="0" smtClean="0"/>
              <a:t>CASA</a:t>
            </a:r>
            <a:r>
              <a:rPr lang="en-US" sz="2000" dirty="0" smtClean="0"/>
              <a:t>”</a:t>
            </a:r>
            <a:r>
              <a:rPr lang="ru-RU" sz="2000" dirty="0" smtClean="0"/>
              <a:t>, </a:t>
            </a:r>
            <a:r>
              <a:rPr lang="ru-RU" sz="2000" dirty="0"/>
              <a:t>UNA RESPONSABILIDAD DE TODOS </a:t>
            </a:r>
            <a:r>
              <a:rPr lang="ru-RU" sz="2000" dirty="0" smtClean="0"/>
              <a:t>(#</a:t>
            </a:r>
            <a:r>
              <a:rPr lang="en-US" sz="2000" dirty="0" smtClean="0"/>
              <a:t> 4)</a:t>
            </a:r>
            <a:r>
              <a:rPr lang="ru-RU" sz="2000" dirty="0" smtClean="0"/>
              <a:t> </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lvl="0" indent="0">
              <a:buNone/>
            </a:pPr>
            <a:r>
              <a:rPr lang="en-US" sz="1600" dirty="0" smtClean="0">
                <a:solidFill>
                  <a:srgbClr val="FFFF00"/>
                </a:solidFill>
              </a:rPr>
              <a:t>A.  T</a:t>
            </a:r>
            <a:r>
              <a:rPr lang="ru-RU" sz="1600" dirty="0" smtClean="0">
                <a:solidFill>
                  <a:srgbClr val="FFFF00"/>
                </a:solidFill>
              </a:rPr>
              <a:t>HE CHALLENGE OF NURTURING SPIRITUALLY OUR CHURCH MEMBERS </a:t>
            </a:r>
            <a:r>
              <a:rPr lang="en-US" sz="1600" dirty="0" smtClean="0">
                <a:solidFill>
                  <a:srgbClr val="FFFF00"/>
                </a:solidFill>
              </a:rPr>
              <a:t>	</a:t>
            </a:r>
            <a:r>
              <a:rPr lang="ru-RU" sz="1600" dirty="0" smtClean="0">
                <a:solidFill>
                  <a:srgbClr val="FFFF00"/>
                </a:solidFill>
              </a:rPr>
              <a:t>AND RETENTION- PROGRAM «COME BACK HOME» A DUTY OF ALL. </a:t>
            </a:r>
            <a:r>
              <a:rPr lang="en-US" sz="1600" dirty="0" smtClean="0">
                <a:solidFill>
                  <a:srgbClr val="FFFF00"/>
                </a:solidFill>
              </a:rPr>
              <a:t>	</a:t>
            </a:r>
            <a:r>
              <a:rPr lang="ru-RU" sz="1600" dirty="0" smtClean="0">
                <a:solidFill>
                  <a:srgbClr val="FFFF00"/>
                </a:solidFill>
              </a:rPr>
              <a:t>(# 4)</a:t>
            </a:r>
            <a:endParaRPr lang="en-US" sz="1600" dirty="0" smtClean="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62668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368322"/>
            <a:ext cx="8264002" cy="2743200"/>
          </a:xfrm>
        </p:spPr>
        <p:txBody>
          <a:bodyPr/>
          <a:lstStyle/>
          <a:p>
            <a:pPr marL="0" indent="0">
              <a:buNone/>
            </a:pPr>
            <a:r>
              <a:rPr lang="es-ES" sz="1600" dirty="0"/>
              <a:t>“Cuando Dios manda a los hombres avisos tan importantes que las profecías los representan como proclamados por santos ángeles que vuelan por el cielo, es porque él exige que toda persona dotada de inteligencia les preste atención.  Los terribles juicios que Dios pronunció contra los que adoran la bestia y su imagen (</a:t>
            </a:r>
            <a:r>
              <a:rPr lang="es-ES" sz="1600" dirty="0" err="1"/>
              <a:t>Apoc</a:t>
            </a:r>
            <a:r>
              <a:rPr lang="es-ES" sz="1600" dirty="0"/>
              <a:t>. 14:9-11) deberían inducir a todos a estudiar diligentemente las profecías para saber lo que es la marca de la bestia y cómo pueden evitarla.  Pero las muchedumbres cierran los oídos a la verdad y prefieren fábulas.  El apóstol Pablo, refiriéndose a los últimos días, dijo:  “Porque vendrá tiempo cuando no sufrirán la sana doctrina.” 2 Tim. 4:3.  Ya hemos entrado de lleno en ese tiempo.  Las multitudes se niegan a recibir las verdades bíblicas porque estas contrarían los deseos de los corazones pecaminosos y mundanos;  y Satanás les proporciona los engaños en que se complacen.” (CS, p. 580).</a:t>
            </a:r>
            <a:endParaRPr lang="en-US" sz="1600" dirty="0"/>
          </a:p>
          <a:p>
            <a:pPr marL="0" indent="0">
              <a:buNone/>
            </a:pPr>
            <a:endParaRPr lang="en-US" sz="1600" dirty="0" smtClean="0"/>
          </a:p>
        </p:txBody>
      </p:sp>
      <p:sp>
        <p:nvSpPr>
          <p:cNvPr id="6" name="Content Placeholder 2"/>
          <p:cNvSpPr txBox="1">
            <a:spLocks/>
          </p:cNvSpPr>
          <p:nvPr/>
        </p:nvSpPr>
        <p:spPr bwMode="auto">
          <a:xfrm>
            <a:off x="507408" y="4495800"/>
            <a:ext cx="8366194"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r>
              <a:rPr lang="ru-RU" sz="1200" i="1" dirty="0">
                <a:solidFill>
                  <a:srgbClr val="FFFF00"/>
                </a:solidFill>
              </a:rPr>
              <a:t>“When God sends to men warnings so important that they are represented as proclaimed by holy angels flying in the midst of heaven, He requires every person endowed with reasoning powers to heed the message.  The fearful judgments denounced against the worship of the beast and his image (Revelation 14:9-11), should lead all to a diligent study of the prophecies to learn what the mark of the beast is, and how they are to avoid receiving it.  But the masses of the people turn away their ears from hearing the truth and are turned unto fables.   The apostle Paul declared, looking down to the last days: “The time will come when they will not endure sound doctrine.” (2 Timothy 4:3).  That time has fully come.  The multitudes do not want Bible truth, because it interferes with the desires of the sinful, world-loving heart; and Satan supplies the deceptions which they love.”   GC 594.2</a:t>
            </a:r>
            <a:endParaRPr lang="en-US" sz="1200" dirty="0">
              <a:solidFill>
                <a:srgbClr val="FFFF00"/>
              </a:solidFill>
            </a:endParaRPr>
          </a:p>
          <a:p>
            <a:pPr marL="0" lvl="0" indent="0">
              <a:buNone/>
            </a:pPr>
            <a:endParaRPr lang="en-US" sz="1200" dirty="0" smtClean="0">
              <a:solidFill>
                <a:srgbClr val="FFFF00"/>
              </a:solidFill>
            </a:endParaRPr>
          </a:p>
          <a:p>
            <a:pPr marL="0" lv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08509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58504" y="1322456"/>
            <a:ext cx="8264002" cy="2743200"/>
          </a:xfrm>
        </p:spPr>
        <p:txBody>
          <a:bodyPr/>
          <a:lstStyle/>
          <a:p>
            <a:pPr marL="0" indent="0">
              <a:buNone/>
            </a:pPr>
            <a:r>
              <a:rPr lang="es-ES" sz="2000" dirty="0"/>
              <a:t>“Pero Dios tendrá en la tierra un pueblo que sostendrá la Biblia y la Biblia sola, como piedra de toque de todas las doctrinas y base de todas las reformas.  Ni las opiniones de los sabios, ni las deducciones de la ciencia, ni los credos o decisiones de concilios tan numerosos y discordantes como lo son las iglesias que representan, ni la voz de las mayorías, nada de esto, ni en conjunto ni en parte, debe ser considerado como evidencia a favor o en contra de cualquier punto de fe religiosa.  Antes de aceptar cualquier doctrina o precepto debemos cerciorarnos de si los autoriza un categórico “Así dice Jehová”.  (CS, p. 581).</a:t>
            </a:r>
            <a:endParaRPr lang="en-US" sz="2000" dirty="0" smtClean="0"/>
          </a:p>
        </p:txBody>
      </p:sp>
      <p:sp>
        <p:nvSpPr>
          <p:cNvPr id="6" name="Content Placeholder 2"/>
          <p:cNvSpPr txBox="1">
            <a:spLocks/>
          </p:cNvSpPr>
          <p:nvPr/>
        </p:nvSpPr>
        <p:spPr bwMode="auto">
          <a:xfrm>
            <a:off x="507408" y="4495800"/>
            <a:ext cx="8366194"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r>
              <a:rPr lang="ru-RU" sz="1600" i="1" dirty="0">
                <a:solidFill>
                  <a:srgbClr val="FFFF00"/>
                </a:solidFill>
              </a:rPr>
              <a:t>“But God will have a people upon the earth to maintain the Bible, and the Bible only, as the standard of all doctrines and the basis of all reforms.  The opinions of learned men, the deductions of science, the creeds or decisions of ecclesiastical councils, as numerous and discordant as are the churches which they represent, the voice of the majority --not one nor all of these should be regarded as evidence for or against any point of religious faith.  Before accepting any doctrine or precept, we should demand a plain “Thus saith the Lord” in its support.”  GC 595.1</a:t>
            </a:r>
            <a:endParaRPr lang="en-US" sz="1600" dirty="0">
              <a:solidFill>
                <a:srgbClr val="FFFF00"/>
              </a:solidFill>
            </a:endParaRPr>
          </a:p>
          <a:p>
            <a:pPr marL="0" lvl="0" indent="0">
              <a:buNone/>
            </a:pPr>
            <a:endParaRPr lang="en-US" sz="1200" dirty="0" smtClean="0">
              <a:solidFill>
                <a:srgbClr val="FFFF00"/>
              </a:solidFill>
            </a:endParaRPr>
          </a:p>
          <a:p>
            <a:pPr marL="0" lv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57335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80292" y="1485207"/>
            <a:ext cx="8264002" cy="2743200"/>
          </a:xfrm>
        </p:spPr>
        <p:txBody>
          <a:bodyPr/>
          <a:lstStyle/>
          <a:p>
            <a:pPr marL="0" indent="0">
              <a:buNone/>
            </a:pPr>
            <a:r>
              <a:rPr lang="es-ES" sz="2000" dirty="0"/>
              <a:t>“Satanás trata continuamente de atraer la atención hacia los hombres en lugar de atraerla hacia Dios.  Hace que el pueblo considere como sus guías a los obispos, pastores y profesores de teología, en vez de estudiar las Escrituras para saber por sí mismo cuáles son sus deberes.   Dirigiendo luego la inteligencia de esos mismos guías, puede entonces también encaminar las multitudes a su voluntad.”  (CS, p. 581).</a:t>
            </a:r>
            <a:endParaRPr lang="en-US" sz="2000" dirty="0"/>
          </a:p>
          <a:p>
            <a:pPr marL="0" indent="0">
              <a:buNone/>
            </a:pPr>
            <a:endParaRPr lang="en-US" sz="2000" dirty="0" smtClean="0"/>
          </a:p>
        </p:txBody>
      </p:sp>
      <p:sp>
        <p:nvSpPr>
          <p:cNvPr id="6" name="Content Placeholder 2"/>
          <p:cNvSpPr txBox="1">
            <a:spLocks/>
          </p:cNvSpPr>
          <p:nvPr/>
        </p:nvSpPr>
        <p:spPr bwMode="auto">
          <a:xfrm>
            <a:off x="507408" y="4495800"/>
            <a:ext cx="8366194"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i="1" dirty="0">
                <a:solidFill>
                  <a:srgbClr val="FFFF00"/>
                </a:solidFill>
              </a:rPr>
              <a:t>“Satan is constantly endeavoring to attract attention to man in the place of God.  He leads the people to look to bishops, to pastors, to professors of theology, as their guides, instead of searching the Scriptures to learn their duty for themselves.  Then, by controlling the minds of these leaders, he can influence the multitudes according to his will. “  GC 595.2</a:t>
            </a:r>
            <a:endParaRPr lang="en-US" sz="1600" dirty="0">
              <a:solidFill>
                <a:srgbClr val="FFFF00"/>
              </a:solidFill>
            </a:endParaRPr>
          </a:p>
          <a:p>
            <a:pPr marL="0" indent="0">
              <a:buNone/>
            </a:pPr>
            <a:r>
              <a:rPr lang="ru-RU" sz="1200" dirty="0"/>
              <a:t> </a:t>
            </a:r>
            <a:endParaRPr lang="en-US" sz="1200" dirty="0"/>
          </a:p>
          <a:p>
            <a:pPr marL="0" lvl="0" indent="0">
              <a:buNone/>
            </a:pPr>
            <a:endParaRPr lang="en-US" sz="1200" dirty="0" smtClean="0">
              <a:solidFill>
                <a:srgbClr val="FFFF00"/>
              </a:solidFill>
            </a:endParaRPr>
          </a:p>
          <a:p>
            <a:pPr marL="0" lv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91832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0" indent="0">
              <a:buNone/>
            </a:pPr>
            <a:r>
              <a:rPr lang="en-US" sz="2000" dirty="0" smtClean="0"/>
              <a:t>B.	</a:t>
            </a:r>
            <a:r>
              <a:rPr lang="ru-RU" sz="2000" dirty="0"/>
              <a:t>ESTRUCTURA DE LA IGLESIA A NIVEL MUNDIAL Y LOS </a:t>
            </a:r>
            <a:r>
              <a:rPr lang="en-US" sz="2000" dirty="0" smtClean="0"/>
              <a:t>	</a:t>
            </a:r>
            <a:r>
              <a:rPr lang="ru-RU" sz="2000" dirty="0" smtClean="0"/>
              <a:t>NIVELES </a:t>
            </a:r>
            <a:r>
              <a:rPr lang="ru-RU" sz="2000" dirty="0"/>
              <a:t>DE AUTORIDAD, RESPONSABILIDADES Y </a:t>
            </a:r>
            <a:r>
              <a:rPr lang="en-US" sz="2000" dirty="0" smtClean="0"/>
              <a:t>	</a:t>
            </a:r>
            <a:r>
              <a:rPr lang="ru-RU" sz="2000" dirty="0" smtClean="0"/>
              <a:t>SERVICIO</a:t>
            </a:r>
            <a:r>
              <a:rPr lang="ru-RU" sz="2000" dirty="0"/>
              <a:t>.  EL ROL DE LAS ASAMBLEAS CONSTITUTIVAS </a:t>
            </a:r>
            <a:r>
              <a:rPr lang="en-US" sz="2000" dirty="0" smtClean="0"/>
              <a:t>	</a:t>
            </a:r>
            <a:r>
              <a:rPr lang="ru-RU" sz="2000" dirty="0" smtClean="0"/>
              <a:t>Y </a:t>
            </a:r>
            <a:r>
              <a:rPr lang="ru-RU" sz="2000" dirty="0"/>
              <a:t>EL CARACTER DE SUS DECISIONES ( # 5).</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dirty="0" smtClean="0">
                <a:solidFill>
                  <a:srgbClr val="FFFF00"/>
                </a:solidFill>
              </a:rPr>
              <a:t>B.	</a:t>
            </a:r>
            <a:r>
              <a:rPr lang="ru-RU" sz="1600" dirty="0">
                <a:solidFill>
                  <a:srgbClr val="FFFF00"/>
                </a:solidFill>
              </a:rPr>
              <a:t>CHURCH STRUCTURE WORLDWIDE AND THE LINES OF AUTHORITY, </a:t>
            </a:r>
            <a:r>
              <a:rPr lang="en-US" sz="1600" dirty="0" smtClean="0">
                <a:solidFill>
                  <a:srgbClr val="FFFF00"/>
                </a:solidFill>
              </a:rPr>
              <a:t>	</a:t>
            </a:r>
            <a:r>
              <a:rPr lang="ru-RU" sz="1600" dirty="0" smtClean="0">
                <a:solidFill>
                  <a:srgbClr val="FFFF00"/>
                </a:solidFill>
              </a:rPr>
              <a:t>RESPONSIBILITIES </a:t>
            </a:r>
            <a:r>
              <a:rPr lang="ru-RU" sz="1600" dirty="0">
                <a:solidFill>
                  <a:srgbClr val="FFFF00"/>
                </a:solidFill>
              </a:rPr>
              <a:t>AND SERVICE.  ROLES OF ITS CONSTITUENCIES </a:t>
            </a:r>
            <a:r>
              <a:rPr lang="en-US" sz="1600" dirty="0" smtClean="0">
                <a:solidFill>
                  <a:srgbClr val="FFFF00"/>
                </a:solidFill>
              </a:rPr>
              <a:t>	</a:t>
            </a:r>
            <a:r>
              <a:rPr lang="ru-RU" sz="1600" dirty="0" smtClean="0">
                <a:solidFill>
                  <a:srgbClr val="FFFF00"/>
                </a:solidFill>
              </a:rPr>
              <a:t>AND </a:t>
            </a:r>
            <a:r>
              <a:rPr lang="ru-RU" sz="1600" dirty="0">
                <a:solidFill>
                  <a:srgbClr val="FFFF00"/>
                </a:solidFill>
              </a:rPr>
              <a:t>CHARACTER OF SUCH DECISIONS. (# 5).</a:t>
            </a:r>
            <a:endParaRPr lang="en-US" sz="1600" dirty="0">
              <a:solidFill>
                <a:srgbClr val="FFFF00"/>
              </a:solidFill>
            </a:endParaRPr>
          </a:p>
          <a:p>
            <a:pPr marL="0" lv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86525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322456"/>
            <a:ext cx="8264002" cy="2743200"/>
          </a:xfrm>
        </p:spPr>
        <p:txBody>
          <a:bodyPr/>
          <a:lstStyle/>
          <a:p>
            <a:pPr marL="0" indent="0">
              <a:buNone/>
            </a:pPr>
            <a:r>
              <a:rPr lang="ru-RU" sz="1600" dirty="0"/>
              <a:t>En la Constitucion de nuestra Iglesia, Art</a:t>
            </a:r>
            <a:r>
              <a:rPr lang="es-ES" sz="1600" dirty="0" err="1"/>
              <a:t>ículo</a:t>
            </a:r>
            <a:r>
              <a:rPr lang="es-ES" sz="1600" dirty="0"/>
              <a:t> III (GCWP 2016-2017, p. 13 - versión que estaremos usando de ahora en mas), dice claramente: “Cada división de la Asociación General está autorizada a llevar adelante las responsabilidades en el territorio que se le ha asignado.  Debe actuar en plena armonía con la Constitución y Estatutos de la Asociación General, con los Reglamentos de la Asociación General, y con las decisiones de su Junta Directiva.  A los efectos de llevar adelante y cumplir con la autoridad que posee la Asociación General, las decisiones que tomen las Juntas Directivas de las divisiones, necesariamente, deben estar en armonía y complementarias de las decisiones que se tomen en el Congreso Mundial de la AG, y con las decisiones tomadas en la Junta Directiva de la AG en el período entre congresos</a:t>
            </a:r>
            <a:r>
              <a:rPr lang="es-ES" sz="1600" dirty="0" smtClean="0"/>
              <a:t>.”</a:t>
            </a:r>
            <a:endParaRPr lang="en-US" sz="1600" dirty="0"/>
          </a:p>
          <a:p>
            <a:pPr marL="0" indent="0">
              <a:buNone/>
            </a:pPr>
            <a:endParaRPr lang="en-US" sz="16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RATIONALE</a:t>
            </a:r>
          </a:p>
          <a:p>
            <a:pPr marL="0" lvl="0" indent="0" algn="ctr">
              <a:buNone/>
            </a:pPr>
            <a:endParaRPr lang="en-US" sz="1600" dirty="0" smtClean="0">
              <a:solidFill>
                <a:srgbClr val="FFFF00"/>
              </a:solidFill>
            </a:endParaRPr>
          </a:p>
          <a:p>
            <a:pPr marL="0" indent="0">
              <a:buNone/>
            </a:pPr>
            <a:r>
              <a:rPr lang="ru-RU" sz="1400" dirty="0">
                <a:solidFill>
                  <a:srgbClr val="FFFF00"/>
                </a:solidFill>
              </a:rPr>
              <a:t> In the Constitution of our Church, Article III (GC WP 2016-2017, p. 13) says clearly:  </a:t>
            </a:r>
            <a:r>
              <a:rPr lang="en-US" sz="1400" dirty="0" smtClean="0">
                <a:solidFill>
                  <a:srgbClr val="FFFF00"/>
                </a:solidFill>
              </a:rPr>
              <a:t>“</a:t>
            </a:r>
            <a:r>
              <a:rPr lang="ru-RU" sz="1400" dirty="0" smtClean="0">
                <a:solidFill>
                  <a:srgbClr val="FFFF00"/>
                </a:solidFill>
              </a:rPr>
              <a:t>Each </a:t>
            </a:r>
            <a:r>
              <a:rPr lang="ru-RU" sz="1400" dirty="0">
                <a:solidFill>
                  <a:srgbClr val="FFFF00"/>
                </a:solidFill>
              </a:rPr>
              <a:t>division of the General Conference is authorized to carry out responsibilities in the territory assigned to it.  It shall act in full harmony with the General Conference Constitution and Bylaws, the General Conference Working Policy, and actions of the Executive Committee.  In order to carry the authority of the General Conference, the actions of division committees shall, of necesssity, be in harmony with and complementary to the decisions of the General Conference in Session, and the actions of the General Conference Executive Committee between Sessions</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53876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389256"/>
          </a:xfrm>
        </p:spPr>
        <p:txBody>
          <a:bodyPr/>
          <a:lstStyle/>
          <a:p>
            <a:pPr marL="0" indent="0">
              <a:buNone/>
            </a:pPr>
            <a:r>
              <a:rPr lang="es-ES" sz="2000" dirty="0"/>
              <a:t>En los siguientes artículos y reglamentos de la AG (GCWP) continúa en énfasis y la confirmación de la manera armónica y de respeto a las decisiones tomadas en el Congreso Mundial de la AG y de su Junta Directiva.</a:t>
            </a:r>
            <a:endParaRPr lang="en-US" sz="2000" dirty="0"/>
          </a:p>
          <a:p>
            <a:pPr marL="0" indent="0">
              <a:buNone/>
            </a:pPr>
            <a:endParaRPr lang="en-US" sz="20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dirty="0" smtClean="0">
                <a:solidFill>
                  <a:srgbClr val="FFFF00"/>
                </a:solidFill>
              </a:rPr>
              <a:t>In </a:t>
            </a:r>
            <a:r>
              <a:rPr lang="ru-RU" sz="1600" dirty="0">
                <a:solidFill>
                  <a:srgbClr val="FFFF00"/>
                </a:solidFill>
              </a:rPr>
              <a:t>the following statements and articles of the GCWP continue to affirm such type of harmonic way to respect decisions taken at GC Session or GC Executive Board.</a:t>
            </a:r>
            <a:endParaRPr lang="en-US" sz="16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94172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389256"/>
          </a:xfrm>
        </p:spPr>
        <p:txBody>
          <a:bodyPr/>
          <a:lstStyle/>
          <a:p>
            <a:pPr marL="0" indent="0">
              <a:buNone/>
            </a:pPr>
            <a:r>
              <a:rPr lang="es-ES" sz="2000" dirty="0"/>
              <a:t>En B 10 22 dice:  “Todas las organizaciones e instituciones de todo el mundo deben reconocer la autoridad de la Asociación General en su Congreso Mundial como la autoridad máxima de la Iglesia Adventista del Séptimo Día luego de Dios.” (GCWP, p. 69).</a:t>
            </a:r>
            <a:endParaRPr lang="en-US" sz="2000" dirty="0"/>
          </a:p>
          <a:p>
            <a:pPr marL="0" indent="0">
              <a:buNone/>
            </a:pPr>
            <a:endParaRPr lang="en-US" sz="20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600" dirty="0" smtClean="0">
                <a:solidFill>
                  <a:srgbClr val="FFFF00"/>
                </a:solidFill>
              </a:rPr>
              <a:t>In </a:t>
            </a:r>
            <a:r>
              <a:rPr lang="ru-RU" sz="1600" dirty="0">
                <a:solidFill>
                  <a:srgbClr val="FFFF00"/>
                </a:solidFill>
              </a:rPr>
              <a:t>B 10 22 says:  </a:t>
            </a:r>
            <a:r>
              <a:rPr lang="en-US" sz="1600" dirty="0" smtClean="0">
                <a:solidFill>
                  <a:srgbClr val="FFFF00"/>
                </a:solidFill>
              </a:rPr>
              <a:t>“</a:t>
            </a:r>
            <a:r>
              <a:rPr lang="ru-RU" sz="1600" dirty="0" smtClean="0">
                <a:solidFill>
                  <a:srgbClr val="FFFF00"/>
                </a:solidFill>
              </a:rPr>
              <a:t>All </a:t>
            </a:r>
            <a:r>
              <a:rPr lang="ru-RU" sz="1600" dirty="0">
                <a:solidFill>
                  <a:srgbClr val="FFFF00"/>
                </a:solidFill>
              </a:rPr>
              <a:t>organizations and institutions throught the world will recognize the authority of the General Conference Session as the highest authority of the Seventh-day Adventist Church under God</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(GCWP p. 69)</a:t>
            </a:r>
            <a:endParaRPr lang="en-US" sz="1600" dirty="0">
              <a:solidFill>
                <a:srgbClr val="FFFF00"/>
              </a:solidFill>
            </a:endParaRPr>
          </a:p>
          <a:p>
            <a:pPr marL="0" lv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2398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389256"/>
          </a:xfrm>
        </p:spPr>
        <p:txBody>
          <a:bodyPr/>
          <a:lstStyle/>
          <a:p>
            <a:pPr marL="0" indent="0">
              <a:buNone/>
            </a:pPr>
            <a:r>
              <a:rPr lang="ru-RU" sz="2000" dirty="0"/>
              <a:t>En B 15 10 (GCWP, p. 73) encontramos el concepto de que divisiones debieran adherir a las decisiones tomadas en Congreso Mundial de la AG y las de las Juntas Directivas de la AG.</a:t>
            </a:r>
            <a:endParaRPr lang="en-US" sz="2000" dirty="0"/>
          </a:p>
          <a:p>
            <a:pPr marL="0" indent="0">
              <a:buNone/>
            </a:pPr>
            <a:endParaRPr lang="en-US" sz="20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600" dirty="0">
                <a:solidFill>
                  <a:srgbClr val="FFFF00"/>
                </a:solidFill>
              </a:rPr>
              <a:t>In the GC WP B 15 10 (GCWP 2016-2017, p. 73) we found the concept that divisions should adhere the decisions taken by the General Conference in Session and its Executive decisions as well.</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18266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89849"/>
            <a:ext cx="7924800" cy="2743200"/>
          </a:xfrm>
        </p:spPr>
        <p:txBody>
          <a:bodyPr/>
          <a:lstStyle/>
          <a:p>
            <a:pPr marL="0" indent="0">
              <a:buNone/>
            </a:pPr>
            <a:r>
              <a:rPr lang="ru-RU" sz="2000" u="sng" dirty="0"/>
              <a:t>OBJETIVOS DIRECCIONALES DE LA ORGANIZACIÓN</a:t>
            </a:r>
            <a:r>
              <a:rPr lang="en-US" sz="2000" u="sng"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000" u="sng"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000" u="sng" dirty="0" smtClean="0"/>
          </a:p>
          <a:p>
            <a:pPr marL="0" indent="0">
              <a:buNone/>
            </a:pPr>
            <a:r>
              <a:rPr lang="ru-RU" sz="2000" dirty="0" smtClean="0"/>
              <a:t>COMPLETANDO LA MISIÓN – </a:t>
            </a:r>
            <a:endParaRPr lang="en-US" sz="2000" dirty="0" smtClean="0"/>
          </a:p>
          <a:p>
            <a:pPr marL="0" indent="0">
              <a:buNone/>
            </a:pPr>
            <a:r>
              <a:rPr lang="en-US" sz="2000" dirty="0"/>
              <a:t>	</a:t>
            </a:r>
            <a:r>
              <a:rPr lang="ru-RU" sz="2000" dirty="0" smtClean="0"/>
              <a:t>Alcanzar </a:t>
            </a:r>
            <a:r>
              <a:rPr lang="ru-RU" sz="2000" dirty="0"/>
              <a:t>con el Mensaje de Esperanza a 7.5 billones de </a:t>
            </a:r>
            <a:r>
              <a:rPr lang="en-US" sz="2000" dirty="0" smtClean="0"/>
              <a:t>	</a:t>
            </a:r>
            <a:r>
              <a:rPr lang="ru-RU" sz="2000" dirty="0" smtClean="0"/>
              <a:t>personas </a:t>
            </a:r>
            <a:r>
              <a:rPr lang="ru-RU" sz="2000" dirty="0"/>
              <a:t>en el mundo.</a:t>
            </a:r>
            <a:endParaRPr lang="en-US" sz="2000" dirty="0"/>
          </a:p>
          <a:p>
            <a:pPr marL="0" indent="0">
              <a:buNone/>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533400" y="4495800"/>
            <a:ext cx="7924800"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lvl="0" indent="0">
              <a:buNone/>
            </a:pPr>
            <a:endParaRPr lang="en-US" sz="1600" u="sng" dirty="0">
              <a:solidFill>
                <a:srgbClr val="FFFF00"/>
              </a:solidFill>
            </a:endParaRPr>
          </a:p>
          <a:p>
            <a:pPr marL="0" lvl="0" indent="0">
              <a:buNone/>
            </a:pPr>
            <a:r>
              <a:rPr lang="ru-RU" sz="1600" u="sng" dirty="0" smtClean="0">
                <a:solidFill>
                  <a:srgbClr val="FFFF00"/>
                </a:solidFill>
              </a:rPr>
              <a:t>ORGANIZATION'S MAIN OBJETIVE</a:t>
            </a:r>
            <a:endParaRPr lang="en-US" sz="1600" u="sng" dirty="0" smtClean="0">
              <a:solidFill>
                <a:srgbClr val="FFFF00"/>
              </a:solidFill>
            </a:endParaRPr>
          </a:p>
          <a:p>
            <a:pPr marL="0" lvl="0" indent="0">
              <a:buNone/>
            </a:pPr>
            <a:endParaRPr lang="en-US" sz="1600" dirty="0" smtClean="0">
              <a:solidFill>
                <a:srgbClr val="FFFF00"/>
              </a:solidFill>
            </a:endParaRPr>
          </a:p>
          <a:p>
            <a:pPr marL="0" indent="0">
              <a:buNone/>
            </a:pPr>
            <a:r>
              <a:rPr lang="ru-RU" sz="1600" dirty="0" smtClean="0">
                <a:solidFill>
                  <a:srgbClr val="FFFF00"/>
                </a:solidFill>
              </a:rPr>
              <a:t>FULFILLING THE MISSIO</a:t>
            </a:r>
            <a:r>
              <a:rPr lang="en-US" sz="1600" dirty="0" smtClean="0">
                <a:solidFill>
                  <a:srgbClr val="FFFF00"/>
                </a:solidFill>
              </a:rPr>
              <a:t>N - </a:t>
            </a:r>
            <a:endParaRPr lang="en-US" sz="1600" dirty="0" smtClean="0"/>
          </a:p>
          <a:p>
            <a:pPr marL="0" indent="0">
              <a:buNone/>
            </a:pPr>
            <a:r>
              <a:rPr lang="en-US" sz="1600" dirty="0"/>
              <a:t>	</a:t>
            </a:r>
            <a:r>
              <a:rPr lang="ru-RU" sz="1600" dirty="0" smtClean="0">
                <a:solidFill>
                  <a:srgbClr val="FFFF00"/>
                </a:solidFill>
              </a:rPr>
              <a:t>To </a:t>
            </a:r>
            <a:r>
              <a:rPr lang="ru-RU" sz="1600" dirty="0">
                <a:solidFill>
                  <a:srgbClr val="FFFF00"/>
                </a:solidFill>
              </a:rPr>
              <a:t>reach 7.5 billion people with the Message of Hope.</a:t>
            </a:r>
            <a:endParaRPr lang="en-US" sz="1600" dirty="0">
              <a:solidFill>
                <a:srgbClr val="FFFF00"/>
              </a:solidFill>
            </a:endParaRPr>
          </a:p>
          <a:p>
            <a:pPr marL="0" lv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311643393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1800" dirty="0"/>
              <a:t>En B 15 15 (GCWP, p. 74) nuevamente contine el énfasis en los conceptos de adherencia y armonia, de parte de Líderes ejecutivos y Administradores:  </a:t>
            </a:r>
            <a:r>
              <a:rPr lang="en-US" sz="1800" dirty="0" smtClean="0"/>
              <a:t>“</a:t>
            </a:r>
            <a:r>
              <a:rPr lang="ru-RU" sz="1800" dirty="0" smtClean="0"/>
              <a:t>Líderes </a:t>
            </a:r>
            <a:r>
              <a:rPr lang="ru-RU" sz="1800" dirty="0"/>
              <a:t>ejecutivos y administradores deben trabajar en armonía con el Libro de Reglamentos de la Asociación General.  Aquellos que demuestren inhabilidad o falta de voluntad de administrar sus trabajos y responsabilidades en armonía con estos reglamentos, sus respectivas Asambleas/Congresos o Juntas/Comisiones Directivas no debieran permitirles la continuidad en sus responsabilidades ejecutivas de liderazgo</a:t>
            </a:r>
            <a:r>
              <a:rPr lang="ru-RU" sz="1800" dirty="0" smtClean="0"/>
              <a:t>.</a:t>
            </a:r>
            <a:r>
              <a:rPr lang="en-US" sz="1800" dirty="0" smtClean="0"/>
              <a:t>”</a:t>
            </a:r>
            <a:endParaRPr lang="en-US" sz="1800" dirty="0"/>
          </a:p>
          <a:p>
            <a:pPr marL="0" indent="0">
              <a:buNone/>
            </a:pPr>
            <a:endParaRPr lang="en-US" sz="18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400" dirty="0">
                <a:solidFill>
                  <a:srgbClr val="FFFF00"/>
                </a:solidFill>
              </a:rPr>
              <a:t>In the GC WP B 15 15 (GCWP 2016-2017, p. 74) again contains the emphasis in the concepts of adherence and harmony, by Officers and Administrators:  </a:t>
            </a:r>
            <a:r>
              <a:rPr lang="en-US" sz="1400" dirty="0" smtClean="0">
                <a:solidFill>
                  <a:srgbClr val="FFFF00"/>
                </a:solidFill>
              </a:rPr>
              <a:t>“</a:t>
            </a:r>
            <a:r>
              <a:rPr lang="ru-RU" sz="1400" dirty="0" smtClean="0">
                <a:solidFill>
                  <a:srgbClr val="FFFF00"/>
                </a:solidFill>
              </a:rPr>
              <a:t>Officers </a:t>
            </a:r>
            <a:r>
              <a:rPr lang="ru-RU" sz="1400" dirty="0">
                <a:solidFill>
                  <a:srgbClr val="FFFF00"/>
                </a:solidFill>
              </a:rPr>
              <a:t>and administrators are expected to work in harmony with the General Conference Working Policy.  Those who show inability or unwillingness to administer their work in harmony with policy should not be continued in executive leadership by their respective constituencies or governing </a:t>
            </a:r>
            <a:r>
              <a:rPr lang="ru-RU" sz="1400" dirty="0" smtClean="0">
                <a:solidFill>
                  <a:srgbClr val="FFFF00"/>
                </a:solidFill>
              </a:rPr>
              <a:t>boards/committees.</a:t>
            </a:r>
            <a:r>
              <a:rPr lang="en-US" sz="1400" dirty="0" smtClean="0">
                <a:solidFill>
                  <a:srgbClr val="FFFF00"/>
                </a:solidFill>
              </a:rPr>
              <a:t>”</a:t>
            </a:r>
            <a:endParaRPr lang="en-US" sz="14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73800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2000" dirty="0"/>
              <a:t>En B 40 05 encontramos (GCWP, p. 80):  </a:t>
            </a:r>
            <a:r>
              <a:rPr lang="en-US" sz="2000" dirty="0" smtClean="0"/>
              <a:t>“</a:t>
            </a:r>
            <a:r>
              <a:rPr lang="ru-RU" sz="2000" dirty="0" smtClean="0"/>
              <a:t>Así </a:t>
            </a:r>
            <a:r>
              <a:rPr lang="ru-RU" sz="2000" dirty="0"/>
              <a:t>como las Escrituras representan a la iglesia de Cristo como un solo cuerpo, y todos sus miembros interdependientes, del mismo modo la Asamblea de un Congreso Mundial, constituida por los representantes de las membresías de todas las Iglesias del mundo, buscan de expresar la unidad, y unicidad en misión, propósito y verdades de todas las organizaciones que componen la Iglesia Adventista del Séptimo Día, que forman el indiviso remanente de la Iglesia de Dios</a:t>
            </a:r>
            <a:r>
              <a:rPr lang="ru-RU" sz="2000" dirty="0" smtClean="0"/>
              <a:t>.</a:t>
            </a:r>
            <a:r>
              <a:rPr lang="en-US" sz="2000" dirty="0" smtClean="0"/>
              <a:t>”</a:t>
            </a:r>
            <a:r>
              <a:rPr lang="ru-RU" sz="2000" dirty="0" smtClean="0"/>
              <a:t> </a:t>
            </a:r>
            <a:endParaRPr lang="en-US" sz="2000" dirty="0"/>
          </a:p>
          <a:p>
            <a:pPr marL="0" indent="0">
              <a:buNone/>
            </a:pPr>
            <a:endParaRPr lang="en-US" sz="18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600" dirty="0">
                <a:solidFill>
                  <a:srgbClr val="FFFF00"/>
                </a:solidFill>
              </a:rPr>
              <a:t>In GC WP B 40 05 we found:  </a:t>
            </a:r>
            <a:r>
              <a:rPr lang="en-US" sz="1600" dirty="0" smtClean="0">
                <a:solidFill>
                  <a:srgbClr val="FFFF00"/>
                </a:solidFill>
              </a:rPr>
              <a:t>“</a:t>
            </a:r>
            <a:r>
              <a:rPr lang="ru-RU" sz="1600" dirty="0" smtClean="0">
                <a:solidFill>
                  <a:srgbClr val="FFFF00"/>
                </a:solidFill>
              </a:rPr>
              <a:t>As </a:t>
            </a:r>
            <a:r>
              <a:rPr lang="ru-RU" sz="1600" dirty="0">
                <a:solidFill>
                  <a:srgbClr val="FFFF00"/>
                </a:solidFill>
              </a:rPr>
              <a:t>the Scriptures represent the church of Christ as one body, all the parts members one of another, so our Constitution, </a:t>
            </a:r>
            <a:r>
              <a:rPr lang="ru-RU" sz="1600" dirty="0" smtClean="0">
                <a:solidFill>
                  <a:srgbClr val="FFFF00"/>
                </a:solidFill>
              </a:rPr>
              <a:t>ad</a:t>
            </a:r>
            <a:r>
              <a:rPr lang="en-US" sz="1600" dirty="0" smtClean="0">
                <a:solidFill>
                  <a:srgbClr val="FFFF00"/>
                </a:solidFill>
              </a:rPr>
              <a:t>a</a:t>
            </a:r>
            <a:r>
              <a:rPr lang="ru-RU" sz="1600" dirty="0" smtClean="0">
                <a:solidFill>
                  <a:srgbClr val="FFFF00"/>
                </a:solidFill>
              </a:rPr>
              <a:t>pted </a:t>
            </a:r>
            <a:r>
              <a:rPr lang="ru-RU" sz="1600" dirty="0">
                <a:solidFill>
                  <a:srgbClr val="FFFF00"/>
                </a:solidFill>
              </a:rPr>
              <a:t>by the representatives of the worldwide sisterhood of churches, seeks to express the unity and oneness in mission, purpose, and belief of all organizations that make up the </a:t>
            </a:r>
            <a:r>
              <a:rPr lang="ru-RU" sz="1600" dirty="0" smtClean="0">
                <a:solidFill>
                  <a:srgbClr val="FFFF00"/>
                </a:solidFill>
              </a:rPr>
              <a:t>Seventh-da</a:t>
            </a:r>
            <a:r>
              <a:rPr lang="en-US" sz="1600" dirty="0" smtClean="0">
                <a:solidFill>
                  <a:srgbClr val="FFFF00"/>
                </a:solidFill>
              </a:rPr>
              <a:t>y</a:t>
            </a:r>
            <a:r>
              <a:rPr lang="ru-RU" sz="1600" dirty="0" smtClean="0">
                <a:solidFill>
                  <a:srgbClr val="FFFF00"/>
                </a:solidFill>
              </a:rPr>
              <a:t> </a:t>
            </a:r>
            <a:r>
              <a:rPr lang="ru-RU" sz="1600" dirty="0">
                <a:solidFill>
                  <a:srgbClr val="FFFF00"/>
                </a:solidFill>
              </a:rPr>
              <a:t>Adventist Church, the one undivided remnant Church of God</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(GC WP p. 80)</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77370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1600" dirty="0"/>
              <a:t>El verdadero caracter de representatividad de nuestra organización está dado en los Testimonios:  </a:t>
            </a:r>
            <a:r>
              <a:rPr lang="en-US" sz="1600" dirty="0" smtClean="0"/>
              <a:t>“</a:t>
            </a:r>
            <a:r>
              <a:rPr lang="ru-RU" sz="1600" dirty="0" smtClean="0"/>
              <a:t>Cada </a:t>
            </a:r>
            <a:r>
              <a:rPr lang="ru-RU" sz="1600" dirty="0"/>
              <a:t>miembro de Iglesia tiene voz y voto para elegir a los Administradores de la Iglesia.  Los miembros de Iglesias locales eligen a los líderes de la asociación.  Los delegados elegidos por la asociación, eligen los lídres de la unión asociación, y los delegados elegidos por las uniones asociaciones eligen los administradores de la Asociación General.  A través de este entendimiento, cada asociación,  cada institución, cada iglesia y cada individuo, ya sea directamente o a través de sus representantes, tiene voz en la elección de hombres que llevarán las responsabilidades ejecutivas de la Asociación General</a:t>
            </a:r>
            <a:r>
              <a:rPr lang="ru-RU" sz="1600" dirty="0" smtClean="0"/>
              <a:t>.</a:t>
            </a:r>
            <a:r>
              <a:rPr lang="en-US" sz="1600" dirty="0" smtClean="0"/>
              <a:t>”</a:t>
            </a:r>
            <a:r>
              <a:rPr lang="ru-RU" sz="1600" dirty="0" smtClean="0"/>
              <a:t> </a:t>
            </a:r>
            <a:r>
              <a:rPr lang="ru-RU" sz="1600" dirty="0"/>
              <a:t>(Testimonios, Vol.8, pp. 236, 237 ingl).  (GCWP, P. 80).</a:t>
            </a:r>
            <a:endParaRPr lang="en-US" sz="1600" dirty="0"/>
          </a:p>
          <a:p>
            <a:pPr marL="0" indent="0">
              <a:buNone/>
            </a:pPr>
            <a:endParaRPr lang="en-US" sz="16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400" dirty="0" smtClean="0">
                <a:solidFill>
                  <a:srgbClr val="FFFF00"/>
                </a:solidFill>
              </a:rPr>
              <a:t>The </a:t>
            </a:r>
            <a:r>
              <a:rPr lang="ru-RU" sz="1400" dirty="0">
                <a:solidFill>
                  <a:srgbClr val="FFFF00"/>
                </a:solidFill>
              </a:rPr>
              <a:t>truly representative character of our organization is thus set forth in the Testimonies:  </a:t>
            </a:r>
            <a:r>
              <a:rPr lang="en-US" sz="1400" dirty="0" smtClean="0">
                <a:solidFill>
                  <a:srgbClr val="FFFF00"/>
                </a:solidFill>
              </a:rPr>
              <a:t>“</a:t>
            </a:r>
            <a:r>
              <a:rPr lang="ru-RU" sz="1400" dirty="0" smtClean="0">
                <a:solidFill>
                  <a:srgbClr val="FFFF00"/>
                </a:solidFill>
              </a:rPr>
              <a:t>Every </a:t>
            </a:r>
            <a:r>
              <a:rPr lang="ru-RU" sz="1400" dirty="0">
                <a:solidFill>
                  <a:srgbClr val="FFFF00"/>
                </a:solidFill>
              </a:rPr>
              <a:t>member of the church has a voice in choosing officers of the church.  The church chooses the officers of the state conferences.  Delegates chosen by the state conferences choose the officers of the union conferences; and delegates chosen by the union conferences choose the officers of the General Conference. By this arrangement, every conference, every institution, every church, and every individual, either directly or through representatives, has a voice in the election of the men who bear the chief responsibilities of the General Conference</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(Testimonies, Vol.8, pp.236,237</a:t>
            </a:r>
            <a:r>
              <a:rPr lang="ru-RU" sz="1400" dirty="0" smtClean="0">
                <a:solidFill>
                  <a:srgbClr val="FFFF00"/>
                </a:solidFill>
              </a:rPr>
              <a:t>) </a:t>
            </a:r>
            <a:r>
              <a:rPr lang="ru-RU" sz="1400" dirty="0">
                <a:solidFill>
                  <a:srgbClr val="FFFF00"/>
                </a:solidFill>
              </a:rPr>
              <a:t>(GCWP, p. 80).</a:t>
            </a: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81724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1600" dirty="0"/>
              <a:t>Hablando de la importancia de que las divisiones son parte de la Asociación General, podemos leer:  </a:t>
            </a:r>
            <a:r>
              <a:rPr lang="en-US" sz="1600" dirty="0" smtClean="0"/>
              <a:t>“</a:t>
            </a:r>
            <a:r>
              <a:rPr lang="ru-RU" sz="1600" dirty="0" smtClean="0"/>
              <a:t>Debe </a:t>
            </a:r>
            <a:r>
              <a:rPr lang="ru-RU" sz="1600" dirty="0"/>
              <a:t>tenerse siempre en cuenta que cada división es parte de la Asociación General.  En la iglesia de Cristo, que es su cuerpo, no puede existir algo como que una parte o miembro sea independiente del cuerpo total.  Una división, por lo tanto, no tiene la libertad de perseguir un curso de acción contrario a la voluntad de la mayoría o de asumir para sí misma la autoridad que tiene la Asociación General, para defensa de si misma.  Entre Sesiones de la Asociación General, la Junta Directiva de la Asociación General es constitucionalmente la autoridad final para todo el territorio mundial</a:t>
            </a:r>
            <a:r>
              <a:rPr lang="ru-RU" sz="1600" dirty="0" smtClean="0"/>
              <a:t>.</a:t>
            </a:r>
            <a:r>
              <a:rPr lang="en-US" sz="1600" dirty="0" smtClean="0"/>
              <a:t>”</a:t>
            </a:r>
            <a:r>
              <a:rPr lang="ru-RU" sz="1600" dirty="0" smtClean="0"/>
              <a:t> </a:t>
            </a:r>
            <a:r>
              <a:rPr lang="ru-RU" sz="1600" dirty="0"/>
              <a:t>(GCWP, pp. 80-81).</a:t>
            </a:r>
            <a:endParaRPr lang="en-US" sz="1600" dirty="0"/>
          </a:p>
          <a:p>
            <a:pPr marL="0" indent="0">
              <a:buNone/>
            </a:pPr>
            <a:endParaRPr lang="en-US" sz="16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400" dirty="0" smtClean="0">
                <a:solidFill>
                  <a:srgbClr val="FFFF00"/>
                </a:solidFill>
              </a:rPr>
              <a:t>Speaking </a:t>
            </a:r>
            <a:r>
              <a:rPr lang="ru-RU" sz="1400" dirty="0">
                <a:solidFill>
                  <a:srgbClr val="FFFF00"/>
                </a:solidFill>
              </a:rPr>
              <a:t>about the importance that Divisions are a part of General Conference, we can read:  </a:t>
            </a:r>
            <a:r>
              <a:rPr lang="en-US" sz="1400" dirty="0" smtClean="0">
                <a:solidFill>
                  <a:srgbClr val="FFFF00"/>
                </a:solidFill>
              </a:rPr>
              <a:t>“</a:t>
            </a:r>
            <a:r>
              <a:rPr lang="ru-RU" sz="1400" dirty="0" smtClean="0">
                <a:solidFill>
                  <a:srgbClr val="FFFF00"/>
                </a:solidFill>
              </a:rPr>
              <a:t>It </a:t>
            </a:r>
            <a:r>
              <a:rPr lang="ru-RU" sz="1400" dirty="0">
                <a:solidFill>
                  <a:srgbClr val="FFFF00"/>
                </a:solidFill>
              </a:rPr>
              <a:t>is ever to be held in mind that each division is a part of the General Conference.  In the church of Christ, which is His body, there can be no such thing as one part or member independent of the whole.  No division, therefore, is free to pursue a course of action contrary to the will of the whole, or to appropriate to itself the authority of the General Conference in defense of such action.   Between sessions of the General Conference, the General Conference Executive Committee is constitutionally the final authority throughout the world field</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(GCWP, pp. 80-81).</a:t>
            </a: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33505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11598"/>
            <a:ext cx="8264002" cy="2389256"/>
          </a:xfrm>
        </p:spPr>
        <p:txBody>
          <a:bodyPr/>
          <a:lstStyle/>
          <a:p>
            <a:pPr marL="0" indent="0">
              <a:buNone/>
            </a:pPr>
            <a:r>
              <a:rPr lang="ru-RU" sz="2000" dirty="0"/>
              <a:t>Podríamos tambien considerar las relaciones interpersonales y la autoridad organizacional en el siguiente párrafo:  </a:t>
            </a:r>
            <a:r>
              <a:rPr lang="en-US" sz="2000" dirty="0" smtClean="0"/>
              <a:t>“</a:t>
            </a:r>
            <a:r>
              <a:rPr lang="ru-RU" sz="2000" dirty="0" smtClean="0"/>
              <a:t>Es </a:t>
            </a:r>
            <a:r>
              <a:rPr lang="ru-RU" sz="2000" dirty="0"/>
              <a:t>fundamental que los empleados y obreros consulten mutuamente acerca de planes y reglamentos para el trabajo en todas las organizaciones, y considerando el consenso o la voluntad y convicción de la mayoria, como acepta para aceptarlo como reglamentaciones de trabajo vigentes.  La unidad en el esfuerzo mancomunado es más esencial y fructífero para ganar almas, que un plan perfecto en si mismo</a:t>
            </a:r>
            <a:r>
              <a:rPr lang="ru-RU" sz="2000" dirty="0" smtClean="0"/>
              <a:t>.</a:t>
            </a:r>
            <a:r>
              <a:rPr lang="en-US" sz="2000" dirty="0" smtClean="0"/>
              <a:t>”</a:t>
            </a:r>
            <a:r>
              <a:rPr lang="ru-RU" sz="2000" dirty="0" smtClean="0"/>
              <a:t>  </a:t>
            </a:r>
            <a:r>
              <a:rPr lang="ru-RU" sz="2000" dirty="0"/>
              <a:t>(GCWP, B 45 05,  p. 83).</a:t>
            </a:r>
            <a:endParaRPr lang="en-US" sz="2000" dirty="0" smtClean="0"/>
          </a:p>
        </p:txBody>
      </p:sp>
      <p:sp>
        <p:nvSpPr>
          <p:cNvPr id="6" name="Content Placeholder 2"/>
          <p:cNvSpPr txBox="1">
            <a:spLocks/>
          </p:cNvSpPr>
          <p:nvPr/>
        </p:nvSpPr>
        <p:spPr bwMode="auto">
          <a:xfrm>
            <a:off x="507408" y="42672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600" dirty="0">
                <a:solidFill>
                  <a:srgbClr val="FFFF00"/>
                </a:solidFill>
              </a:rPr>
              <a:t>We can consider also the personal relations and organizational authority in this parragraph:  </a:t>
            </a:r>
            <a:r>
              <a:rPr lang="en-US" sz="1600" dirty="0" smtClean="0">
                <a:solidFill>
                  <a:srgbClr val="FFFF00"/>
                </a:solidFill>
              </a:rPr>
              <a:t>“</a:t>
            </a:r>
            <a:r>
              <a:rPr lang="ru-RU" sz="1600" dirty="0" smtClean="0">
                <a:solidFill>
                  <a:srgbClr val="FFFF00"/>
                </a:solidFill>
              </a:rPr>
              <a:t>It </a:t>
            </a:r>
            <a:r>
              <a:rPr lang="ru-RU" sz="1600" dirty="0">
                <a:solidFill>
                  <a:srgbClr val="FFFF00"/>
                </a:solidFill>
              </a:rPr>
              <a:t>is fundamental that employees counsel together as to plans and policies of work in all organizations, the consensus, or majority conviction, being accepted as the general working plan.  Unity in effort is more essential and fruitful in soul winning than exact perfection in plans</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(GCWP, B 45 05;  p. 83)</a:t>
            </a:r>
            <a:endParaRPr lang="en-US" sz="16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79953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124454"/>
          </a:xfrm>
        </p:spPr>
        <p:txBody>
          <a:bodyPr/>
          <a:lstStyle/>
          <a:p>
            <a:pPr marL="0" indent="0">
              <a:buNone/>
            </a:pPr>
            <a:r>
              <a:rPr lang="en-US" sz="2000" dirty="0" smtClean="0"/>
              <a:t>“</a:t>
            </a:r>
            <a:r>
              <a:rPr lang="en-US" sz="2000" dirty="0" err="1" smtClean="0"/>
              <a:t>Cuando</a:t>
            </a:r>
            <a:r>
              <a:rPr lang="en-US" sz="2000" dirty="0" smtClean="0"/>
              <a:t> </a:t>
            </a:r>
            <a:r>
              <a:rPr lang="en-US" sz="2000" dirty="0" err="1"/>
              <a:t>faltare</a:t>
            </a:r>
            <a:r>
              <a:rPr lang="en-US" sz="2000" dirty="0"/>
              <a:t> la </a:t>
            </a:r>
            <a:r>
              <a:rPr lang="en-US" sz="2000" dirty="0" err="1"/>
              <a:t>inteligencia</a:t>
            </a:r>
            <a:r>
              <a:rPr lang="en-US" sz="2000" dirty="0"/>
              <a:t>, </a:t>
            </a:r>
            <a:r>
              <a:rPr lang="en-US" sz="2000" dirty="0" err="1"/>
              <a:t>caerá</a:t>
            </a:r>
            <a:r>
              <a:rPr lang="en-US" sz="2000" dirty="0"/>
              <a:t> el pueblo; </a:t>
            </a:r>
            <a:r>
              <a:rPr lang="en-US" sz="2000" dirty="0" err="1"/>
              <a:t>más</a:t>
            </a:r>
            <a:r>
              <a:rPr lang="en-US" sz="2000" dirty="0"/>
              <a:t> </a:t>
            </a:r>
            <a:r>
              <a:rPr lang="en-US" sz="2000" dirty="0" err="1"/>
              <a:t>en</a:t>
            </a:r>
            <a:r>
              <a:rPr lang="en-US" sz="2000" dirty="0"/>
              <a:t> la </a:t>
            </a:r>
            <a:r>
              <a:rPr lang="en-US" sz="2000" dirty="0" err="1"/>
              <a:t>multitud</a:t>
            </a:r>
            <a:r>
              <a:rPr lang="en-US" sz="2000" dirty="0"/>
              <a:t> de </a:t>
            </a:r>
            <a:r>
              <a:rPr lang="en-US" sz="2000" dirty="0" err="1"/>
              <a:t>consejeros</a:t>
            </a:r>
            <a:r>
              <a:rPr lang="en-US" sz="2000" dirty="0"/>
              <a:t> hay </a:t>
            </a:r>
            <a:r>
              <a:rPr lang="en-US" sz="2000" dirty="0" err="1" smtClean="0"/>
              <a:t>salvación</a:t>
            </a:r>
            <a:r>
              <a:rPr lang="en-US" sz="2000" dirty="0" smtClean="0"/>
              <a:t>," </a:t>
            </a:r>
            <a:r>
              <a:rPr lang="en-US" sz="2000" dirty="0"/>
              <a:t>(Prov. 11:14), que el “</a:t>
            </a:r>
            <a:r>
              <a:rPr lang="en-US" sz="2000" dirty="0" err="1"/>
              <a:t>propósito</a:t>
            </a:r>
            <a:r>
              <a:rPr lang="en-US" sz="2000" dirty="0"/>
              <a:t> de </a:t>
            </a:r>
            <a:r>
              <a:rPr lang="en-US" sz="2000" dirty="0" err="1"/>
              <a:t>los</a:t>
            </a:r>
            <a:r>
              <a:rPr lang="en-US" sz="2000" dirty="0"/>
              <a:t> </a:t>
            </a:r>
            <a:r>
              <a:rPr lang="en-US" sz="2000" dirty="0" err="1"/>
              <a:t>Reglamentos</a:t>
            </a:r>
            <a:r>
              <a:rPr lang="en-US" sz="2000" dirty="0"/>
              <a:t>” </a:t>
            </a:r>
            <a:r>
              <a:rPr lang="en-US" sz="2000" dirty="0" err="1"/>
              <a:t>es</a:t>
            </a:r>
            <a:r>
              <a:rPr lang="en-US" sz="2000" dirty="0"/>
              <a:t>:</a:t>
            </a:r>
          </a:p>
          <a:p>
            <a:pPr marL="0" indent="0">
              <a:buNone/>
            </a:pPr>
            <a:endParaRPr lang="en-US" sz="2000" dirty="0" smtClean="0"/>
          </a:p>
        </p:txBody>
      </p:sp>
      <p:sp>
        <p:nvSpPr>
          <p:cNvPr id="6" name="Content Placeholder 2"/>
          <p:cNvSpPr txBox="1">
            <a:spLocks/>
          </p:cNvSpPr>
          <p:nvPr/>
        </p:nvSpPr>
        <p:spPr bwMode="auto">
          <a:xfrm>
            <a:off x="507408"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dirty="0" smtClean="0">
                <a:solidFill>
                  <a:srgbClr val="FFFF00"/>
                </a:solidFill>
              </a:rPr>
              <a:t>“</a:t>
            </a:r>
            <a:r>
              <a:rPr lang="ru-RU" sz="1600" dirty="0" smtClean="0">
                <a:solidFill>
                  <a:srgbClr val="FFFF00"/>
                </a:solidFill>
              </a:rPr>
              <a:t>Where </a:t>
            </a:r>
            <a:r>
              <a:rPr lang="ru-RU" sz="1600" dirty="0">
                <a:solidFill>
                  <a:srgbClr val="FFFF00"/>
                </a:solidFill>
              </a:rPr>
              <a:t>no counsel is, the people fall:  but in the multitude of counsellors there is </a:t>
            </a:r>
            <a:r>
              <a:rPr lang="ru-RU" sz="1600" dirty="0" smtClean="0">
                <a:solidFill>
                  <a:srgbClr val="FFFF00"/>
                </a:solidFill>
              </a:rPr>
              <a:t>safety</a:t>
            </a:r>
            <a:r>
              <a:rPr lang="en-US" sz="1600" dirty="0" smtClean="0">
                <a:solidFill>
                  <a:srgbClr val="FFFF00"/>
                </a:solidFill>
              </a:rPr>
              <a:t>.”</a:t>
            </a:r>
            <a:r>
              <a:rPr lang="ru-RU" sz="1600" dirty="0" smtClean="0">
                <a:solidFill>
                  <a:srgbClr val="FFFF00"/>
                </a:solidFill>
              </a:rPr>
              <a:t> </a:t>
            </a:r>
            <a:r>
              <a:rPr lang="ru-RU" sz="1600" dirty="0">
                <a:solidFill>
                  <a:srgbClr val="FFFF00"/>
                </a:solidFill>
              </a:rPr>
              <a:t>(Prov. 11:14), that the </a:t>
            </a:r>
            <a:r>
              <a:rPr lang="en-US" sz="1600" dirty="0" smtClean="0">
                <a:solidFill>
                  <a:srgbClr val="FFFF00"/>
                </a:solidFill>
              </a:rPr>
              <a:t>“</a:t>
            </a:r>
            <a:r>
              <a:rPr lang="ru-RU" sz="1600" dirty="0" smtClean="0">
                <a:solidFill>
                  <a:srgbClr val="FFFF00"/>
                </a:solidFill>
              </a:rPr>
              <a:t>Purpose </a:t>
            </a:r>
            <a:r>
              <a:rPr lang="ru-RU" sz="1600" dirty="0">
                <a:solidFill>
                  <a:srgbClr val="FFFF00"/>
                </a:solidFill>
              </a:rPr>
              <a:t>of </a:t>
            </a:r>
            <a:r>
              <a:rPr lang="ru-RU" sz="1600" dirty="0" smtClean="0">
                <a:solidFill>
                  <a:srgbClr val="FFFF00"/>
                </a:solidFill>
              </a:rPr>
              <a:t>Policy</a:t>
            </a:r>
            <a:r>
              <a:rPr lang="en-US" sz="1600" dirty="0" smtClean="0">
                <a:solidFill>
                  <a:srgbClr val="FFFF00"/>
                </a:solidFill>
              </a:rPr>
              <a:t>”</a:t>
            </a:r>
            <a:r>
              <a:rPr lang="ru-RU" sz="1600" dirty="0" smtClean="0">
                <a:solidFill>
                  <a:srgbClr val="FFFF00"/>
                </a:solidFill>
              </a:rPr>
              <a:t> </a:t>
            </a:r>
            <a:r>
              <a:rPr lang="ru-RU" sz="1600" dirty="0">
                <a:solidFill>
                  <a:srgbClr val="FFFF00"/>
                </a:solidFill>
              </a:rPr>
              <a:t>is:</a:t>
            </a:r>
            <a:endParaRPr lang="en-US" sz="16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50722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322456"/>
            <a:ext cx="8264002" cy="2124454"/>
          </a:xfrm>
        </p:spPr>
        <p:txBody>
          <a:bodyPr/>
          <a:lstStyle/>
          <a:p>
            <a:pPr marL="0" indent="0">
              <a:buNone/>
            </a:pPr>
            <a:r>
              <a:rPr lang="en-US" sz="1600" dirty="0"/>
              <a:t>E</a:t>
            </a:r>
            <a:r>
              <a:rPr lang="en-US" sz="1600" dirty="0" smtClean="0"/>
              <a:t>l </a:t>
            </a:r>
            <a:r>
              <a:rPr lang="en-US" sz="1600" dirty="0"/>
              <a:t>“</a:t>
            </a:r>
            <a:r>
              <a:rPr lang="en-US" sz="1600" dirty="0" err="1"/>
              <a:t>propósito</a:t>
            </a:r>
            <a:r>
              <a:rPr lang="en-US" sz="1600" dirty="0"/>
              <a:t> de </a:t>
            </a:r>
            <a:r>
              <a:rPr lang="en-US" sz="1600" dirty="0" err="1"/>
              <a:t>los</a:t>
            </a:r>
            <a:r>
              <a:rPr lang="en-US" sz="1600" dirty="0"/>
              <a:t> </a:t>
            </a:r>
            <a:r>
              <a:rPr lang="en-US" sz="1600" dirty="0" err="1"/>
              <a:t>Reglamentos</a:t>
            </a:r>
            <a:r>
              <a:rPr lang="en-US" sz="1600" dirty="0"/>
              <a:t>” </a:t>
            </a:r>
            <a:r>
              <a:rPr lang="en-US" sz="1600" dirty="0" err="1"/>
              <a:t>es</a:t>
            </a:r>
            <a:r>
              <a:rPr lang="en-US" sz="1600" dirty="0"/>
              <a:t>:</a:t>
            </a:r>
          </a:p>
          <a:p>
            <a:pPr lvl="0">
              <a:buAutoNum type="arabicPeriod"/>
            </a:pPr>
            <a:r>
              <a:rPr lang="ru-RU" sz="1600" dirty="0" smtClean="0"/>
              <a:t>Ayuda </a:t>
            </a:r>
            <a:r>
              <a:rPr lang="ru-RU" sz="1600" dirty="0"/>
              <a:t>en la orientación y educación de los empleados y </a:t>
            </a:r>
            <a:r>
              <a:rPr lang="ru-RU" sz="1600" dirty="0" smtClean="0"/>
              <a:t>voluntarios.</a:t>
            </a:r>
            <a:endParaRPr lang="en-US" sz="1600" dirty="0"/>
          </a:p>
          <a:p>
            <a:pPr lvl="0">
              <a:buAutoNum type="arabicPeriod"/>
            </a:pPr>
            <a:r>
              <a:rPr lang="ru-RU" sz="1600" dirty="0" smtClean="0"/>
              <a:t>Protege </a:t>
            </a:r>
            <a:r>
              <a:rPr lang="ru-RU" sz="1600" dirty="0"/>
              <a:t>a la organización de liderazgos autocráticos y </a:t>
            </a:r>
            <a:r>
              <a:rPr lang="ru-RU" sz="1600" dirty="0" smtClean="0"/>
              <a:t>erráticos.</a:t>
            </a:r>
            <a:endParaRPr lang="en-US" sz="1600" dirty="0"/>
          </a:p>
          <a:p>
            <a:pPr lvl="0">
              <a:buAutoNum type="arabicPeriod"/>
            </a:pPr>
            <a:r>
              <a:rPr lang="ru-RU" sz="1600" dirty="0" smtClean="0"/>
              <a:t>Habilita </a:t>
            </a:r>
            <a:r>
              <a:rPr lang="ru-RU" sz="1600" dirty="0"/>
              <a:t>el tratar a las personas de una manera justa y </a:t>
            </a:r>
            <a:r>
              <a:rPr lang="ru-RU" sz="1600" dirty="0" smtClean="0"/>
              <a:t>equitativa.</a:t>
            </a:r>
            <a:endParaRPr lang="en-US" sz="1600" dirty="0"/>
          </a:p>
          <a:p>
            <a:pPr lvl="0">
              <a:buAutoNum type="arabicPeriod"/>
            </a:pPr>
            <a:r>
              <a:rPr lang="ru-RU" sz="1600" dirty="0" smtClean="0"/>
              <a:t>Salvaguardia </a:t>
            </a:r>
            <a:r>
              <a:rPr lang="ru-RU" sz="1600" dirty="0"/>
              <a:t>contra el fraude y otros errores éticos al describir apropriados </a:t>
            </a:r>
            <a:r>
              <a:rPr lang="ru-RU" sz="1600" dirty="0" smtClean="0"/>
              <a:t>procedimientos.</a:t>
            </a:r>
            <a:endParaRPr lang="en-US" sz="1600" dirty="0"/>
          </a:p>
          <a:p>
            <a:pPr lvl="0">
              <a:buAutoNum type="arabicPeriod"/>
            </a:pPr>
            <a:r>
              <a:rPr lang="ru-RU" sz="1600" dirty="0" smtClean="0"/>
              <a:t>Proporciona </a:t>
            </a:r>
            <a:r>
              <a:rPr lang="ru-RU" sz="1600" dirty="0"/>
              <a:t>un escudo de seguridad a los efectos de ayudar empleados y voluntarios de cometer serias </a:t>
            </a:r>
            <a:r>
              <a:rPr lang="ru-RU" sz="1600" dirty="0" smtClean="0"/>
              <a:t>equivocaciones.</a:t>
            </a:r>
            <a:endParaRPr lang="en-US" sz="1600" dirty="0"/>
          </a:p>
          <a:p>
            <a:pPr lvl="0">
              <a:buAutoNum type="arabicPeriod"/>
            </a:pPr>
            <a:r>
              <a:rPr lang="ru-RU" sz="1600" dirty="0" smtClean="0"/>
              <a:t>Protege </a:t>
            </a:r>
            <a:r>
              <a:rPr lang="ru-RU" sz="1600" dirty="0"/>
              <a:t>a la organización legalmente al proveer y demostrarle la ejecución práctica apropriada.</a:t>
            </a:r>
            <a:endParaRPr lang="en-US" sz="1600" dirty="0"/>
          </a:p>
          <a:p>
            <a:pPr marL="0" indent="0">
              <a:buNone/>
            </a:pPr>
            <a:endParaRPr lang="en-US" sz="1600" dirty="0" smtClean="0"/>
          </a:p>
        </p:txBody>
      </p:sp>
      <p:sp>
        <p:nvSpPr>
          <p:cNvPr id="6" name="Content Placeholder 2"/>
          <p:cNvSpPr txBox="1">
            <a:spLocks/>
          </p:cNvSpPr>
          <p:nvPr/>
        </p:nvSpPr>
        <p:spPr bwMode="auto">
          <a:xfrm>
            <a:off x="507408" y="42672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r>
              <a:rPr lang="en-US" sz="1600" dirty="0" smtClean="0">
                <a:solidFill>
                  <a:srgbClr val="FFFF00"/>
                </a:solidFill>
              </a:rPr>
              <a:t>T</a:t>
            </a:r>
            <a:r>
              <a:rPr lang="ru-RU" sz="1600" dirty="0" smtClean="0">
                <a:solidFill>
                  <a:srgbClr val="FFFF00"/>
                </a:solidFill>
              </a:rPr>
              <a:t>he </a:t>
            </a:r>
            <a:r>
              <a:rPr lang="en-US" sz="1600" dirty="0" smtClean="0">
                <a:solidFill>
                  <a:srgbClr val="FFFF00"/>
                </a:solidFill>
              </a:rPr>
              <a:t>“</a:t>
            </a:r>
            <a:r>
              <a:rPr lang="ru-RU" sz="1600" dirty="0" smtClean="0">
                <a:solidFill>
                  <a:srgbClr val="FFFF00"/>
                </a:solidFill>
              </a:rPr>
              <a:t>Purpose </a:t>
            </a:r>
            <a:r>
              <a:rPr lang="ru-RU" sz="1600" dirty="0">
                <a:solidFill>
                  <a:srgbClr val="FFFF00"/>
                </a:solidFill>
              </a:rPr>
              <a:t>of </a:t>
            </a:r>
            <a:r>
              <a:rPr lang="ru-RU" sz="1600" dirty="0" smtClean="0">
                <a:solidFill>
                  <a:srgbClr val="FFFF00"/>
                </a:solidFill>
              </a:rPr>
              <a:t>Policy</a:t>
            </a:r>
            <a:r>
              <a:rPr lang="en-US" sz="1600" dirty="0" smtClean="0">
                <a:solidFill>
                  <a:srgbClr val="FFFF00"/>
                </a:solidFill>
              </a:rPr>
              <a:t>”</a:t>
            </a:r>
            <a:r>
              <a:rPr lang="ru-RU" sz="1600" dirty="0" smtClean="0">
                <a:solidFill>
                  <a:srgbClr val="FFFF00"/>
                </a:solidFill>
              </a:rPr>
              <a:t> </a:t>
            </a:r>
            <a:r>
              <a:rPr lang="ru-RU" sz="1600" dirty="0">
                <a:solidFill>
                  <a:srgbClr val="FFFF00"/>
                </a:solidFill>
              </a:rPr>
              <a:t>is:</a:t>
            </a:r>
            <a:endParaRPr lang="en-US" sz="1600" dirty="0">
              <a:solidFill>
                <a:srgbClr val="FFFF00"/>
              </a:solidFill>
            </a:endParaRPr>
          </a:p>
          <a:p>
            <a:pPr lvl="0"/>
            <a:r>
              <a:rPr lang="ru-RU" sz="1400" dirty="0">
                <a:solidFill>
                  <a:srgbClr val="FFFF00"/>
                </a:solidFill>
              </a:rPr>
              <a:t>Helps in the orientation and education of employees and volunteers.</a:t>
            </a:r>
            <a:endParaRPr lang="en-US" sz="1400" dirty="0">
              <a:solidFill>
                <a:srgbClr val="FFFF00"/>
              </a:solidFill>
            </a:endParaRPr>
          </a:p>
          <a:p>
            <a:pPr lvl="0"/>
            <a:r>
              <a:rPr lang="ru-RU" sz="1400" dirty="0">
                <a:solidFill>
                  <a:srgbClr val="FFFF00"/>
                </a:solidFill>
              </a:rPr>
              <a:t>Protects the organization from autocratic and erratic leadership.</a:t>
            </a:r>
            <a:endParaRPr lang="en-US" sz="1400" dirty="0">
              <a:solidFill>
                <a:srgbClr val="FFFF00"/>
              </a:solidFill>
            </a:endParaRPr>
          </a:p>
          <a:p>
            <a:pPr lvl="0"/>
            <a:r>
              <a:rPr lang="ru-RU" sz="1400" dirty="0">
                <a:solidFill>
                  <a:srgbClr val="FFFF00"/>
                </a:solidFill>
              </a:rPr>
              <a:t>Enables fair and equal treatment of people.</a:t>
            </a:r>
            <a:endParaRPr lang="en-US" sz="1400" dirty="0">
              <a:solidFill>
                <a:srgbClr val="FFFF00"/>
              </a:solidFill>
            </a:endParaRPr>
          </a:p>
          <a:p>
            <a:pPr lvl="0"/>
            <a:r>
              <a:rPr lang="ru-RU" sz="1400" dirty="0">
                <a:solidFill>
                  <a:srgbClr val="FFFF00"/>
                </a:solidFill>
              </a:rPr>
              <a:t>Safeguards against fraud and other ethical failures by outlining appropriate procedures</a:t>
            </a:r>
            <a:endParaRPr lang="en-US" sz="1400" dirty="0">
              <a:solidFill>
                <a:srgbClr val="FFFF00"/>
              </a:solidFill>
            </a:endParaRPr>
          </a:p>
          <a:p>
            <a:pPr lvl="0"/>
            <a:r>
              <a:rPr lang="ru-RU" sz="1400" dirty="0">
                <a:solidFill>
                  <a:srgbClr val="FFFF00"/>
                </a:solidFill>
              </a:rPr>
              <a:t>Shields employees or volunteers from making serious mistakes.</a:t>
            </a:r>
            <a:endParaRPr lang="en-US" sz="1400" dirty="0">
              <a:solidFill>
                <a:srgbClr val="FFFF00"/>
              </a:solidFill>
            </a:endParaRPr>
          </a:p>
          <a:p>
            <a:pPr lvl="0"/>
            <a:r>
              <a:rPr lang="ru-RU" sz="1400" dirty="0">
                <a:solidFill>
                  <a:srgbClr val="FFFF00"/>
                </a:solidFill>
              </a:rPr>
              <a:t>Protects an organization legally by demonstrating the proper intended practice.</a:t>
            </a:r>
            <a:endParaRPr lang="en-US" sz="1400" dirty="0">
              <a:solidFill>
                <a:srgbClr val="FFFF00"/>
              </a:solidFill>
            </a:endParaRPr>
          </a:p>
          <a:p>
            <a:pPr marL="0" indent="0">
              <a:buNone/>
            </a:pPr>
            <a:r>
              <a:rPr lang="ru-RU" sz="1400" dirty="0">
                <a:solidFill>
                  <a:srgbClr val="FFFF00"/>
                </a:solidFill>
              </a:rPr>
              <a:t> </a:t>
            </a: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6229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322456"/>
            <a:ext cx="8264002" cy="2124454"/>
          </a:xfrm>
        </p:spPr>
        <p:txBody>
          <a:bodyPr/>
          <a:lstStyle/>
          <a:p>
            <a:pPr marL="0" indent="0">
              <a:buNone/>
            </a:pPr>
            <a:r>
              <a:rPr lang="en-US" sz="1600" dirty="0" smtClean="0"/>
              <a:t>“</a:t>
            </a:r>
            <a:r>
              <a:rPr lang="ru-RU" sz="1600" dirty="0" smtClean="0"/>
              <a:t>Nuestros </a:t>
            </a:r>
            <a:r>
              <a:rPr lang="ru-RU" sz="1600" dirty="0"/>
              <a:t>hombres representativos que asisten al Congreso de la Asociación General tienen el privilegio de fomentar un espíritu de esperanza y valor.  Hermanos míos, el Señor se os ha revelado en muchas formas, ha llenado vuestros corazones con la luz de su presencia mientras trabajabais en países distantes y en vuestra patria; os ha protegido de los peligros visibles e invisibles; y ahora, cuando volvéis a reuniros con vuestros hermanos en un congreso, tenéis el privilegio de estar gozosos en el Señor y de regocijaros en el conocimiento de su gracia sustentadora.  Que su amor se posesione de la mente y el corazón.   Cuidad de no fatigaros en exceso, de no agobiaros por la inquietud, de no estar deprimidos… Apartad vuestros ojos de lo que es oscuro y de lo que produce desánimo, y contemplad a Jesús nuestro gran Dirigente, bajo cuya supervisión vigilante la causa de la verdad presente, a la cual estamos dando nuestras vidas y todo lo que somos, está destinada a un triunfo glorioso</a:t>
            </a:r>
            <a:r>
              <a:rPr lang="ru-RU" sz="1600" dirty="0" smtClean="0"/>
              <a:t>.</a:t>
            </a:r>
            <a:r>
              <a:rPr lang="en-US" sz="1600" dirty="0" smtClean="0"/>
              <a:t>”</a:t>
            </a:r>
            <a:r>
              <a:rPr lang="ru-RU" sz="1600" dirty="0" smtClean="0"/>
              <a:t> </a:t>
            </a:r>
            <a:r>
              <a:rPr lang="ru-RU" sz="1100" dirty="0"/>
              <a:t>(Mensajes Selectos, tomo 2, p.461).</a:t>
            </a:r>
            <a:endParaRPr lang="en-US" sz="1100" dirty="0"/>
          </a:p>
          <a:p>
            <a:pPr marL="0" indent="0">
              <a:buNone/>
            </a:pPr>
            <a:endParaRPr lang="en-US" sz="1600" dirty="0" smtClean="0"/>
          </a:p>
        </p:txBody>
      </p:sp>
      <p:sp>
        <p:nvSpPr>
          <p:cNvPr id="6" name="Content Placeholder 2"/>
          <p:cNvSpPr txBox="1">
            <a:spLocks/>
          </p:cNvSpPr>
          <p:nvPr/>
        </p:nvSpPr>
        <p:spPr bwMode="auto">
          <a:xfrm>
            <a:off x="504477" y="4724400"/>
            <a:ext cx="8354471" cy="1981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400" dirty="0" smtClean="0">
                <a:solidFill>
                  <a:srgbClr val="FFFF00"/>
                </a:solidFill>
              </a:rPr>
              <a:t>II.  RATIONALE</a:t>
            </a:r>
            <a:endParaRPr lang="en-US" sz="1400" dirty="0" smtClean="0"/>
          </a:p>
          <a:p>
            <a:pPr marL="0" indent="0">
              <a:buNone/>
            </a:pPr>
            <a:r>
              <a:rPr lang="ru-RU" sz="1200" i="1" dirty="0" smtClean="0">
                <a:solidFill>
                  <a:srgbClr val="FFFF00"/>
                </a:solidFill>
              </a:rPr>
              <a:t>“</a:t>
            </a:r>
            <a:r>
              <a:rPr lang="ru-RU" sz="1200" i="1" dirty="0">
                <a:solidFill>
                  <a:srgbClr val="FFFF00"/>
                </a:solidFill>
              </a:rPr>
              <a:t>It is the privilege of our representative[s] . . . at the General Conference [session] to cherish a spirit of hopefulness and courage. My brethren, the Saviour has revealed Himself to you in manifold ways; He has filled your heart with the sunlight of His presence . . . He has kept you through dangers seen and unseen; and now, as you meet once more with your brethren in council, it is your privilege to be glad in the Lord, and to rejoice in the knowledge of His sustaining grace. Let His love take possession of mind and heart. Guard against becoming overwearied, careworn, depressed....Turn your eyes away from that which is dark and discouraging, and behold Jesus, our great Leader, under whose watchful supervision the cause of present truth, to which we are giving our lives and our all, is destined to triumph gloriously.”— Selected Message, Book 2, p. 399.</a:t>
            </a:r>
            <a:endParaRPr lang="en-US" sz="1200" dirty="0">
              <a:solidFill>
                <a:srgbClr val="FFFF00"/>
              </a:solidFill>
            </a:endParaRPr>
          </a:p>
          <a:p>
            <a:pPr marL="0" indent="0">
              <a:buNone/>
            </a:pPr>
            <a:r>
              <a:rPr lang="ru-RU" sz="1200" dirty="0"/>
              <a:t> </a:t>
            </a:r>
            <a:endParaRPr lang="en-US" sz="1200" dirty="0"/>
          </a:p>
          <a:p>
            <a:pPr marL="0" indent="0">
              <a:buNone/>
            </a:pPr>
            <a:endParaRPr lang="en-US" sz="1200" dirty="0">
              <a:solidFill>
                <a:srgbClr val="FFFF00"/>
              </a:solidFill>
            </a:endParaRPr>
          </a:p>
          <a:p>
            <a:pPr mar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58065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595194"/>
            <a:ext cx="8264002" cy="2124454"/>
          </a:xfrm>
        </p:spPr>
        <p:txBody>
          <a:bodyPr/>
          <a:lstStyle/>
          <a:p>
            <a:pPr marL="0" indent="0">
              <a:buNone/>
            </a:pPr>
            <a:r>
              <a:rPr lang="en-US" sz="2000" dirty="0" smtClean="0"/>
              <a:t>“</a:t>
            </a:r>
            <a:r>
              <a:rPr lang="ru-RU" sz="2000" dirty="0" smtClean="0"/>
              <a:t>La </a:t>
            </a:r>
            <a:r>
              <a:rPr lang="ru-RU" sz="2000" dirty="0"/>
              <a:t>obra de la redención debía restaurar en el hombre la imagen de su Hacedor, devolverlo a la perfección con que había sido creado, promover el desarrollo del cuerpo, la mente y el alma, a fin de que se llevara a cabo el propósito divino de su creación.  Este es el objeto de la educación, el gran propósito de la vida</a:t>
            </a:r>
            <a:r>
              <a:rPr lang="ru-RU" sz="2000" dirty="0" smtClean="0"/>
              <a:t>.</a:t>
            </a:r>
            <a:r>
              <a:rPr lang="en-US" sz="2000" dirty="0" smtClean="0"/>
              <a:t>”</a:t>
            </a:r>
            <a:r>
              <a:rPr lang="ru-RU" sz="2000" dirty="0" smtClean="0"/>
              <a:t>  </a:t>
            </a:r>
            <a:r>
              <a:rPr lang="ru-RU" sz="2000" dirty="0"/>
              <a:t>(E. G. W.,  Educación, p. 15).</a:t>
            </a:r>
            <a:endParaRPr lang="en-US" sz="2000" dirty="0"/>
          </a:p>
          <a:p>
            <a:pPr marL="0" indent="0">
              <a:buNone/>
            </a:pPr>
            <a:endParaRPr lang="en-US" sz="1400" dirty="0" smtClean="0"/>
          </a:p>
        </p:txBody>
      </p:sp>
      <p:sp>
        <p:nvSpPr>
          <p:cNvPr id="6" name="Content Placeholder 2"/>
          <p:cNvSpPr txBox="1">
            <a:spLocks/>
          </p:cNvSpPr>
          <p:nvPr/>
        </p:nvSpPr>
        <p:spPr bwMode="auto">
          <a:xfrm>
            <a:off x="504477" y="4114800"/>
            <a:ext cx="8094401"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a:solidFill>
                <a:srgbClr val="FFFF00"/>
              </a:solidFill>
            </a:endParaRPr>
          </a:p>
          <a:p>
            <a:pPr marL="0" indent="0">
              <a:buNone/>
            </a:pPr>
            <a:r>
              <a:rPr lang="en-US" sz="1600" i="1" dirty="0" smtClean="0">
                <a:solidFill>
                  <a:srgbClr val="FFFF00"/>
                </a:solidFill>
              </a:rPr>
              <a:t>“To </a:t>
            </a:r>
            <a:r>
              <a:rPr lang="en-US" sz="1600" i="1" dirty="0">
                <a:solidFill>
                  <a:srgbClr val="FFFF00"/>
                </a:solidFill>
              </a:rPr>
              <a:t>restore in man the image of his Maker, to bring him back to the perfection in which he was created, to promote the development of body, mind, and soul, that the divine purpose in his creation might be realized--this was to be the work of redemption. This is the object of education, the great object of life.</a:t>
            </a:r>
            <a:r>
              <a:rPr lang="en-US" sz="1600" dirty="0">
                <a:solidFill>
                  <a:srgbClr val="FFFF00"/>
                </a:solidFill>
              </a:rPr>
              <a:t>” (E.G.W. Education, pp. 15, 16).</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28133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595194"/>
            <a:ext cx="8264002" cy="2124454"/>
          </a:xfrm>
        </p:spPr>
        <p:txBody>
          <a:bodyPr/>
          <a:lstStyle/>
          <a:p>
            <a:pPr marL="0" indent="0">
              <a:buNone/>
            </a:pPr>
            <a:r>
              <a:rPr lang="en-US" sz="2000" dirty="0" smtClean="0"/>
              <a:t>“</a:t>
            </a:r>
            <a:r>
              <a:rPr lang="ru-RU" sz="2000" dirty="0" smtClean="0"/>
              <a:t>Cuando </a:t>
            </a:r>
            <a:r>
              <a:rPr lang="ru-RU" sz="2000" dirty="0"/>
              <a:t>la voluntad del hombre coopera con la voluntad de Dios, llega a seer omnipotente.   Cualquier cosa que debe hacerse por orden suya, puede llevarse a cabo con su fuerza.   Todos sus mandatos son habilitaciones</a:t>
            </a:r>
            <a:r>
              <a:rPr lang="ru-RU" sz="2000" dirty="0" smtClean="0"/>
              <a:t>.</a:t>
            </a:r>
            <a:r>
              <a:rPr lang="en-US" sz="2000" dirty="0" smtClean="0"/>
              <a:t>”</a:t>
            </a:r>
            <a:r>
              <a:rPr lang="ru-RU" sz="2000" dirty="0" smtClean="0"/>
              <a:t> </a:t>
            </a:r>
            <a:r>
              <a:rPr lang="ru-RU" sz="2000" dirty="0"/>
              <a:t>(E. G. White, Dios nos cuida, p. 338).</a:t>
            </a:r>
            <a:endParaRPr lang="en-US" sz="2000" dirty="0"/>
          </a:p>
          <a:p>
            <a:pPr marL="0" indent="0">
              <a:buNone/>
            </a:pPr>
            <a:r>
              <a:rPr lang="ru-RU" sz="2000" dirty="0"/>
              <a:t> </a:t>
            </a:r>
            <a:endParaRPr lang="en-US" sz="2000" dirty="0"/>
          </a:p>
          <a:p>
            <a:pPr marL="0" indent="0">
              <a:buNone/>
            </a:pPr>
            <a:endParaRPr lang="en-US" sz="2000" dirty="0" smtClean="0"/>
          </a:p>
        </p:txBody>
      </p:sp>
      <p:sp>
        <p:nvSpPr>
          <p:cNvPr id="6" name="Content Placeholder 2"/>
          <p:cNvSpPr txBox="1">
            <a:spLocks/>
          </p:cNvSpPr>
          <p:nvPr/>
        </p:nvSpPr>
        <p:spPr bwMode="auto">
          <a:xfrm>
            <a:off x="504477" y="4114800"/>
            <a:ext cx="8094401"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a:solidFill>
                <a:srgbClr val="FFFF00"/>
              </a:solidFill>
            </a:endParaRPr>
          </a:p>
          <a:p>
            <a:pPr marL="0" indent="0">
              <a:buNone/>
            </a:pPr>
            <a:r>
              <a:rPr lang="ru-RU" sz="1600" i="1" dirty="0">
                <a:solidFill>
                  <a:srgbClr val="FFFF00"/>
                </a:solidFill>
              </a:rPr>
              <a:t>“As the will of man cooperates with the will of God, it becomes omnipotent. Whatever is to be done at His command may be accomplished in His strength. All His biddings are enablings.”</a:t>
            </a:r>
            <a:r>
              <a:rPr lang="ru-RU" sz="1600" dirty="0">
                <a:solidFill>
                  <a:srgbClr val="FFFF00"/>
                </a:solidFill>
              </a:rPr>
              <a:t> Our Father Cares, p. 309.</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24549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lvl="0" indent="0">
              <a:buNone/>
            </a:pPr>
            <a:r>
              <a:rPr lang="ru-RU" sz="2000" u="sng" dirty="0" smtClean="0"/>
              <a:t>EL DESAFÍO QUE IMPLICA EL NUTRIR ESPIRITUALMENTE A NUESTROS MIEMBROS DE IGLESIA Y LA RETENCIÓN</a:t>
            </a:r>
            <a:endParaRPr lang="en-US" sz="2000" u="sng" dirty="0" smtClean="0"/>
          </a:p>
          <a:p>
            <a:pPr marL="0" indent="0">
              <a:buNone/>
            </a:pPr>
            <a:r>
              <a:rPr lang="en-US" sz="2000" dirty="0" smtClean="0"/>
              <a:t>	</a:t>
            </a:r>
            <a:r>
              <a:rPr lang="ru-RU" sz="2000" dirty="0" smtClean="0"/>
              <a:t>Como </a:t>
            </a:r>
            <a:r>
              <a:rPr lang="ru-RU" sz="2000" dirty="0"/>
              <a:t>el Programa:  </a:t>
            </a:r>
            <a:r>
              <a:rPr lang="en-US" sz="2000" dirty="0" smtClean="0"/>
              <a:t>“</a:t>
            </a:r>
            <a:r>
              <a:rPr lang="ru-RU" sz="2000" dirty="0" smtClean="0"/>
              <a:t>Retorna </a:t>
            </a:r>
            <a:r>
              <a:rPr lang="ru-RU" sz="2000" dirty="0"/>
              <a:t>a </a:t>
            </a:r>
            <a:r>
              <a:rPr lang="ru-RU" sz="2000" dirty="0" smtClean="0"/>
              <a:t>Casa</a:t>
            </a:r>
            <a:r>
              <a:rPr lang="en-US" sz="2000" dirty="0" smtClean="0"/>
              <a:t>”</a:t>
            </a:r>
            <a:r>
              <a:rPr lang="ru-RU" sz="2000" dirty="0" smtClean="0"/>
              <a:t>, </a:t>
            </a:r>
            <a:r>
              <a:rPr lang="ru-RU" sz="2000" dirty="0"/>
              <a:t>que debiera ser </a:t>
            </a:r>
            <a:r>
              <a:rPr lang="en-US" sz="2000" dirty="0" smtClean="0"/>
              <a:t>	</a:t>
            </a:r>
            <a:r>
              <a:rPr lang="ru-RU" sz="2000" dirty="0" smtClean="0"/>
              <a:t>implementado </a:t>
            </a:r>
            <a:r>
              <a:rPr lang="ru-RU" sz="2000" dirty="0"/>
              <a:t>e impulsado por todos.  En algunas áreas </a:t>
            </a:r>
            <a:r>
              <a:rPr lang="en-US" sz="2000" dirty="0" smtClean="0"/>
              <a:t>	</a:t>
            </a:r>
            <a:r>
              <a:rPr lang="ru-RU" sz="2000" dirty="0" smtClean="0"/>
              <a:t>del </a:t>
            </a:r>
            <a:r>
              <a:rPr lang="ru-RU" sz="2000" dirty="0"/>
              <a:t>mundo, tenemos un gran porcentaje de apostasía, </a:t>
            </a:r>
            <a:r>
              <a:rPr lang="en-US" sz="2000" dirty="0" smtClean="0"/>
              <a:t>	</a:t>
            </a:r>
            <a:r>
              <a:rPr lang="ru-RU" sz="2000" dirty="0" smtClean="0"/>
              <a:t>especialmente </a:t>
            </a:r>
            <a:r>
              <a:rPr lang="ru-RU" sz="2000" dirty="0"/>
              <a:t>entre los jóvenes.  Teniendo un bajo </a:t>
            </a:r>
            <a:r>
              <a:rPr lang="en-US" sz="2000" dirty="0" smtClean="0"/>
              <a:t>	</a:t>
            </a:r>
            <a:r>
              <a:rPr lang="ru-RU" sz="2000" dirty="0" smtClean="0"/>
              <a:t>porcentaje </a:t>
            </a:r>
            <a:r>
              <a:rPr lang="ru-RU" sz="2000" dirty="0"/>
              <a:t>de miembros de Iglesia que estudien </a:t>
            </a:r>
            <a:r>
              <a:rPr lang="en-US" sz="2000" dirty="0" smtClean="0"/>
              <a:t>	</a:t>
            </a:r>
            <a:r>
              <a:rPr lang="ru-RU" sz="2000" dirty="0" smtClean="0"/>
              <a:t>regularmente </a:t>
            </a:r>
            <a:r>
              <a:rPr lang="ru-RU" sz="2000" dirty="0"/>
              <a:t>la Biblia (sólo un 50%, cuando antes, </a:t>
            </a:r>
            <a:r>
              <a:rPr lang="en-US" sz="2000" dirty="0" smtClean="0"/>
              <a:t>	</a:t>
            </a:r>
            <a:r>
              <a:rPr lang="ru-RU" sz="2000" dirty="0" smtClean="0"/>
              <a:t>éramos </a:t>
            </a:r>
            <a:r>
              <a:rPr lang="ru-RU" sz="2000" dirty="0"/>
              <a:t>considerados el </a:t>
            </a:r>
            <a:r>
              <a:rPr lang="en-US" sz="2000" dirty="0" smtClean="0"/>
              <a:t>“</a:t>
            </a:r>
            <a:r>
              <a:rPr lang="ru-RU" sz="2000" dirty="0" smtClean="0"/>
              <a:t>pueblo </a:t>
            </a:r>
            <a:r>
              <a:rPr lang="ru-RU" sz="2000" dirty="0"/>
              <a:t>de la </a:t>
            </a:r>
            <a:r>
              <a:rPr lang="ru-RU" sz="2000" dirty="0" smtClean="0"/>
              <a:t>Biblia</a:t>
            </a:r>
            <a:r>
              <a:rPr lang="en-US" sz="2000" dirty="0" smtClean="0"/>
              <a:t>”</a:t>
            </a:r>
            <a:r>
              <a:rPr lang="ru-RU" sz="2000" dirty="0" smtClean="0"/>
              <a:t>).</a:t>
            </a:r>
            <a:endParaRPr lang="en-US" sz="2000" dirty="0"/>
          </a:p>
          <a:p>
            <a:pPr marL="0" indent="0">
              <a:buNone/>
            </a:pPr>
            <a:endParaRPr lang="en-US"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685800" y="4419600"/>
            <a:ext cx="8000999"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THE CHALLENGE OF NURTURING SPIRITUALLY OUR CHURCH MEMBERS AND RETENTION</a:t>
            </a:r>
            <a:endParaRPr lang="en-US" sz="1600" u="sng" dirty="0" smtClean="0">
              <a:solidFill>
                <a:srgbClr val="FFFF00"/>
              </a:solidFill>
            </a:endParaRPr>
          </a:p>
          <a:p>
            <a:pPr marL="0" indent="0">
              <a:buNone/>
            </a:pPr>
            <a:r>
              <a:rPr lang="en-US" sz="1600" dirty="0"/>
              <a:t>	</a:t>
            </a:r>
            <a:r>
              <a:rPr lang="ru-RU" sz="1600" dirty="0" smtClean="0">
                <a:solidFill>
                  <a:srgbClr val="FFFF00"/>
                </a:solidFill>
              </a:rPr>
              <a:t>Program </a:t>
            </a:r>
            <a:r>
              <a:rPr lang="en-US" sz="1600" dirty="0" smtClean="0">
                <a:solidFill>
                  <a:srgbClr val="FFFF00"/>
                </a:solidFill>
              </a:rPr>
              <a:t>“</a:t>
            </a:r>
            <a:r>
              <a:rPr lang="ru-RU" sz="1600" dirty="0" smtClean="0">
                <a:solidFill>
                  <a:srgbClr val="FFFF00"/>
                </a:solidFill>
              </a:rPr>
              <a:t>Come </a:t>
            </a:r>
            <a:r>
              <a:rPr lang="ru-RU" sz="1600" dirty="0">
                <a:solidFill>
                  <a:srgbClr val="FFFF00"/>
                </a:solidFill>
              </a:rPr>
              <a:t>back </a:t>
            </a:r>
            <a:r>
              <a:rPr lang="ru-RU" sz="1600" dirty="0" smtClean="0">
                <a:solidFill>
                  <a:srgbClr val="FFFF00"/>
                </a:solidFill>
              </a:rPr>
              <a:t>Home</a:t>
            </a:r>
            <a:r>
              <a:rPr lang="en-US" sz="1600" dirty="0" smtClean="0">
                <a:solidFill>
                  <a:srgbClr val="FFFF00"/>
                </a:solidFill>
              </a:rPr>
              <a:t>”</a:t>
            </a:r>
            <a:r>
              <a:rPr lang="ru-RU" sz="1600" dirty="0" smtClean="0">
                <a:solidFill>
                  <a:srgbClr val="FFFF00"/>
                </a:solidFill>
              </a:rPr>
              <a:t>  </a:t>
            </a:r>
            <a:r>
              <a:rPr lang="ru-RU" sz="1600" dirty="0">
                <a:solidFill>
                  <a:srgbClr val="FFFF00"/>
                </a:solidFill>
              </a:rPr>
              <a:t>a duty of all. In some areas of the </a:t>
            </a:r>
            <a:r>
              <a:rPr lang="en-US" sz="1600" dirty="0" smtClean="0">
                <a:solidFill>
                  <a:srgbClr val="FFFF00"/>
                </a:solidFill>
              </a:rPr>
              <a:t>	</a:t>
            </a:r>
            <a:r>
              <a:rPr lang="ru-RU" sz="1600" dirty="0" smtClean="0">
                <a:solidFill>
                  <a:srgbClr val="FFFF00"/>
                </a:solidFill>
              </a:rPr>
              <a:t>world</a:t>
            </a:r>
            <a:r>
              <a:rPr lang="ru-RU" sz="1600" dirty="0">
                <a:solidFill>
                  <a:srgbClr val="FFFF00"/>
                </a:solidFill>
              </a:rPr>
              <a:t>, </a:t>
            </a:r>
            <a:r>
              <a:rPr lang="ru-RU" sz="1600" dirty="0" smtClean="0">
                <a:solidFill>
                  <a:srgbClr val="FFFF00"/>
                </a:solidFill>
              </a:rPr>
              <a:t>great </a:t>
            </a:r>
            <a:r>
              <a:rPr lang="ru-RU" sz="1600" dirty="0">
                <a:solidFill>
                  <a:srgbClr val="FFFF00"/>
                </a:solidFill>
              </a:rPr>
              <a:t>percentage of apostasy, specially a/mong youth.  Low </a:t>
            </a:r>
            <a:r>
              <a:rPr lang="en-US" sz="1600" dirty="0" smtClean="0">
                <a:solidFill>
                  <a:srgbClr val="FFFF00"/>
                </a:solidFill>
              </a:rPr>
              <a:t>	</a:t>
            </a:r>
            <a:r>
              <a:rPr lang="ru-RU" sz="1600" dirty="0" smtClean="0">
                <a:solidFill>
                  <a:srgbClr val="FFFF00"/>
                </a:solidFill>
              </a:rPr>
              <a:t>percentage of Church </a:t>
            </a:r>
            <a:r>
              <a:rPr lang="ru-RU" sz="1600" dirty="0">
                <a:solidFill>
                  <a:srgbClr val="FFFF00"/>
                </a:solidFill>
              </a:rPr>
              <a:t>members studying regularly the Holy </a:t>
            </a:r>
            <a:r>
              <a:rPr lang="en-US" sz="1600" dirty="0" smtClean="0">
                <a:solidFill>
                  <a:srgbClr val="FFFF00"/>
                </a:solidFill>
              </a:rPr>
              <a:t>	</a:t>
            </a:r>
            <a:r>
              <a:rPr lang="ru-RU" sz="1600" dirty="0" smtClean="0">
                <a:solidFill>
                  <a:srgbClr val="FFFF00"/>
                </a:solidFill>
              </a:rPr>
              <a:t>Scriptures </a:t>
            </a:r>
            <a:r>
              <a:rPr lang="ru-RU" sz="1600" dirty="0">
                <a:solidFill>
                  <a:srgbClr val="FFFF00"/>
                </a:solidFill>
              </a:rPr>
              <a:t>(about 50% </a:t>
            </a:r>
            <a:r>
              <a:rPr lang="ru-RU" sz="1600" dirty="0" smtClean="0">
                <a:solidFill>
                  <a:srgbClr val="FFFF00"/>
                </a:solidFill>
              </a:rPr>
              <a:t>when before </a:t>
            </a:r>
            <a:r>
              <a:rPr lang="ru-RU" sz="1600" dirty="0">
                <a:solidFill>
                  <a:srgbClr val="FFFF00"/>
                </a:solidFill>
              </a:rPr>
              <a:t>we were the </a:t>
            </a:r>
            <a:r>
              <a:rPr lang="en-US" sz="1600" dirty="0" smtClean="0">
                <a:solidFill>
                  <a:srgbClr val="FFFF00"/>
                </a:solidFill>
              </a:rPr>
              <a:t>“</a:t>
            </a:r>
            <a:r>
              <a:rPr lang="ru-RU" sz="1600" dirty="0" smtClean="0">
                <a:solidFill>
                  <a:srgbClr val="FFFF00"/>
                </a:solidFill>
              </a:rPr>
              <a:t>people </a:t>
            </a:r>
            <a:r>
              <a:rPr lang="ru-RU" sz="1600" dirty="0">
                <a:solidFill>
                  <a:srgbClr val="FFFF00"/>
                </a:solidFill>
              </a:rPr>
              <a:t>of the </a:t>
            </a:r>
            <a:r>
              <a:rPr lang="ru-RU" sz="1600" dirty="0" smtClean="0">
                <a:solidFill>
                  <a:srgbClr val="FFFF00"/>
                </a:solidFill>
              </a:rPr>
              <a:t>Book</a:t>
            </a:r>
            <a:r>
              <a:rPr lang="en-US" sz="1600" dirty="0" smtClean="0">
                <a:solidFill>
                  <a:srgbClr val="FFFF00"/>
                </a:solidFill>
              </a:rPr>
              <a:t>”</a:t>
            </a:r>
            <a:r>
              <a:rPr lang="ru-RU" sz="1600" dirty="0" smtClean="0">
                <a:solidFill>
                  <a:srgbClr val="FFFF00"/>
                </a:solidFill>
              </a:rPr>
              <a:t>).</a:t>
            </a:r>
            <a:endParaRPr lang="en-US" sz="1600" dirty="0">
              <a:solidFill>
                <a:srgbClr val="FFFF00"/>
              </a:solidFill>
            </a:endParaRPr>
          </a:p>
          <a:p>
            <a:pPr marL="0" lv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75226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375133"/>
            <a:ext cx="8264002" cy="2124454"/>
          </a:xfrm>
        </p:spPr>
        <p:txBody>
          <a:bodyPr/>
          <a:lstStyle/>
          <a:p>
            <a:pPr marL="0" indent="0">
              <a:buNone/>
            </a:pPr>
            <a:r>
              <a:rPr lang="ru-RU" sz="1600" dirty="0"/>
              <a:t> </a:t>
            </a:r>
            <a:r>
              <a:rPr lang="en-US" sz="1600" dirty="0" smtClean="0"/>
              <a:t>--- “</a:t>
            </a:r>
            <a:r>
              <a:rPr lang="ru-RU" sz="1600" dirty="0" smtClean="0"/>
              <a:t>Hay </a:t>
            </a:r>
            <a:r>
              <a:rPr lang="ru-RU" sz="1600" dirty="0"/>
              <a:t>caminos que al hombre le parecen rectos, pero que acaban por ser caminos de muerte</a:t>
            </a:r>
            <a:r>
              <a:rPr lang="ru-RU" sz="1600" dirty="0" smtClean="0"/>
              <a:t>.</a:t>
            </a:r>
            <a:r>
              <a:rPr lang="en-US" sz="1600" dirty="0" smtClean="0"/>
              <a:t>”</a:t>
            </a:r>
            <a:r>
              <a:rPr lang="ru-RU" sz="1600" dirty="0" smtClean="0"/>
              <a:t>(</a:t>
            </a:r>
            <a:r>
              <a:rPr lang="ru-RU" sz="1600" dirty="0"/>
              <a:t>Prov. 14:12); </a:t>
            </a:r>
            <a:endParaRPr lang="en-US" sz="1600" dirty="0"/>
          </a:p>
          <a:p>
            <a:pPr marL="0" indent="0">
              <a:buNone/>
            </a:pPr>
            <a:r>
              <a:rPr lang="en-US" sz="1600" dirty="0" smtClean="0"/>
              <a:t>--- ”</a:t>
            </a:r>
            <a:r>
              <a:rPr lang="ru-RU" sz="1600" dirty="0" smtClean="0"/>
              <a:t>Ábreme </a:t>
            </a:r>
            <a:r>
              <a:rPr lang="ru-RU" sz="1600" dirty="0"/>
              <a:t>los ojos, para que contemple las maravillas de tu ley</a:t>
            </a:r>
            <a:r>
              <a:rPr lang="ru-RU" sz="1600" dirty="0" smtClean="0"/>
              <a:t>.</a:t>
            </a:r>
            <a:r>
              <a:rPr lang="en-US" sz="1600" dirty="0" smtClean="0"/>
              <a:t>”</a:t>
            </a:r>
            <a:r>
              <a:rPr lang="ru-RU" sz="1600" dirty="0" smtClean="0"/>
              <a:t> </a:t>
            </a:r>
            <a:r>
              <a:rPr lang="ru-RU" sz="1600" dirty="0"/>
              <a:t>(Salmo 119:18</a:t>
            </a:r>
            <a:r>
              <a:rPr lang="ru-RU" sz="1600" dirty="0" smtClean="0"/>
              <a:t>);</a:t>
            </a:r>
            <a:endParaRPr lang="en-US" sz="1600" dirty="0" smtClean="0"/>
          </a:p>
          <a:p>
            <a:pPr marL="0" indent="0">
              <a:buNone/>
            </a:pPr>
            <a:r>
              <a:rPr lang="en-US" sz="1600" dirty="0" smtClean="0"/>
              <a:t>--- ”</a:t>
            </a:r>
            <a:r>
              <a:rPr lang="ru-RU" sz="1600" dirty="0" smtClean="0"/>
              <a:t>Señor</a:t>
            </a:r>
            <a:r>
              <a:rPr lang="ru-RU" sz="1600" dirty="0"/>
              <a:t>, hazme conocer tus caminos; muéstrame tus sendas</a:t>
            </a:r>
            <a:r>
              <a:rPr lang="ru-RU" sz="1600" dirty="0" smtClean="0"/>
              <a:t>. </a:t>
            </a:r>
            <a:r>
              <a:rPr lang="ru-RU" sz="1600" dirty="0"/>
              <a:t>(Salmo 25:4</a:t>
            </a:r>
            <a:r>
              <a:rPr lang="ru-RU" sz="1600" dirty="0" smtClean="0"/>
              <a:t>);</a:t>
            </a:r>
            <a:endParaRPr lang="en-US" sz="1600" dirty="0" smtClean="0"/>
          </a:p>
          <a:p>
            <a:pPr marL="0" indent="0">
              <a:buNone/>
            </a:pPr>
            <a:r>
              <a:rPr lang="en-US" sz="1600" dirty="0" smtClean="0"/>
              <a:t>--- ”</a:t>
            </a:r>
            <a:r>
              <a:rPr lang="ru-RU" sz="1600" dirty="0" smtClean="0"/>
              <a:t>Qué </a:t>
            </a:r>
            <a:r>
              <a:rPr lang="ru-RU" sz="1600" dirty="0"/>
              <a:t>le agrada más al Señor:  que se le ofrezcan holocaustos y sacrificios, o que se obedezca lo que él dice?  El obedecer vale más que el sacrificio, y el prestar atención, más que la grasa de carneros</a:t>
            </a:r>
            <a:r>
              <a:rPr lang="ru-RU" sz="1600" dirty="0" smtClean="0"/>
              <a:t>.</a:t>
            </a:r>
            <a:r>
              <a:rPr lang="en-US" sz="1600" dirty="0" smtClean="0"/>
              <a:t>”</a:t>
            </a:r>
            <a:r>
              <a:rPr lang="ru-RU" sz="1600" dirty="0" smtClean="0"/>
              <a:t> </a:t>
            </a:r>
            <a:r>
              <a:rPr lang="ru-RU" sz="1600" dirty="0"/>
              <a:t>(1 Sam. 15:22</a:t>
            </a:r>
            <a:r>
              <a:rPr lang="ru-RU" sz="1600" dirty="0" smtClean="0"/>
              <a:t>)</a:t>
            </a:r>
            <a:endParaRPr lang="en-US" sz="1600" dirty="0" smtClean="0"/>
          </a:p>
          <a:p>
            <a:pPr marL="0" indent="0">
              <a:buNone/>
            </a:pPr>
            <a:r>
              <a:rPr lang="en-US" sz="1600" dirty="0" smtClean="0"/>
              <a:t>--- ”</a:t>
            </a:r>
            <a:r>
              <a:rPr lang="ru-RU" sz="1600" dirty="0" smtClean="0"/>
              <a:t>Señor</a:t>
            </a:r>
            <a:r>
              <a:rPr lang="ru-RU" sz="1600" dirty="0"/>
              <a:t>, manténnos unidos y con los ojos fijos en Cristo Jesús, el autor y consumador de la fe</a:t>
            </a:r>
            <a:r>
              <a:rPr lang="ru-RU" sz="1600" dirty="0" smtClean="0"/>
              <a:t>.</a:t>
            </a:r>
            <a:r>
              <a:rPr lang="en-US" sz="1600" dirty="0" smtClean="0"/>
              <a:t>”</a:t>
            </a:r>
            <a:r>
              <a:rPr lang="ru-RU" sz="1600" dirty="0" smtClean="0"/>
              <a:t> </a:t>
            </a:r>
            <a:r>
              <a:rPr lang="ru-RU" sz="1600" dirty="0"/>
              <a:t>(Heb. 12:2); </a:t>
            </a:r>
            <a:endParaRPr lang="en-US" sz="1600" dirty="0"/>
          </a:p>
          <a:p>
            <a:pPr marL="0" indent="0">
              <a:buNone/>
            </a:pPr>
            <a:endParaRPr lang="en-US" sz="1600" dirty="0" smtClean="0"/>
          </a:p>
        </p:txBody>
      </p:sp>
      <p:sp>
        <p:nvSpPr>
          <p:cNvPr id="6" name="Content Placeholder 2"/>
          <p:cNvSpPr txBox="1">
            <a:spLocks/>
          </p:cNvSpPr>
          <p:nvPr/>
        </p:nvSpPr>
        <p:spPr bwMode="auto">
          <a:xfrm>
            <a:off x="504477" y="4114800"/>
            <a:ext cx="8094401"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r>
              <a:rPr lang="en-US" sz="1400" dirty="0" smtClean="0">
                <a:solidFill>
                  <a:srgbClr val="FFFF00"/>
                </a:solidFill>
              </a:rPr>
              <a:t>--- “</a:t>
            </a:r>
            <a:r>
              <a:rPr lang="ru-RU" sz="1400" dirty="0" smtClean="0">
                <a:solidFill>
                  <a:srgbClr val="FFFF00"/>
                </a:solidFill>
              </a:rPr>
              <a:t>There </a:t>
            </a:r>
            <a:r>
              <a:rPr lang="ru-RU" sz="1400" dirty="0">
                <a:solidFill>
                  <a:srgbClr val="FFFF00"/>
                </a:solidFill>
              </a:rPr>
              <a:t>is a way which seemeth right unto a man, but the end thereof are the ways of </a:t>
            </a:r>
            <a:r>
              <a:rPr lang="ru-RU" sz="1400" dirty="0" smtClean="0">
                <a:solidFill>
                  <a:srgbClr val="FFFF00"/>
                </a:solidFill>
              </a:rPr>
              <a:t>death</a:t>
            </a:r>
            <a:r>
              <a:rPr lang="en-US" sz="1400" dirty="0" smtClean="0">
                <a:solidFill>
                  <a:srgbClr val="FFFF00"/>
                </a:solidFill>
              </a:rPr>
              <a:t>.”</a:t>
            </a:r>
            <a:r>
              <a:rPr lang="ru-RU" sz="1400" dirty="0" smtClean="0">
                <a:solidFill>
                  <a:srgbClr val="FFFF00"/>
                </a:solidFill>
              </a:rPr>
              <a:t> </a:t>
            </a:r>
            <a:r>
              <a:rPr lang="ru-RU" sz="1400" dirty="0">
                <a:solidFill>
                  <a:srgbClr val="FFFF00"/>
                </a:solidFill>
              </a:rPr>
              <a:t>(Prov. 14:12); </a:t>
            </a:r>
            <a:endParaRPr lang="en-US" sz="1400" dirty="0" smtClean="0">
              <a:solidFill>
                <a:srgbClr val="FFFF00"/>
              </a:solidFill>
            </a:endParaRPr>
          </a:p>
          <a:p>
            <a:pPr marL="0" indent="0">
              <a:buNone/>
            </a:pPr>
            <a:r>
              <a:rPr lang="en-US" sz="1400" dirty="0" smtClean="0">
                <a:solidFill>
                  <a:srgbClr val="FFFF00"/>
                </a:solidFill>
              </a:rPr>
              <a:t>--- “</a:t>
            </a:r>
            <a:r>
              <a:rPr lang="ru-RU" sz="1400" dirty="0" smtClean="0">
                <a:solidFill>
                  <a:srgbClr val="FFFF00"/>
                </a:solidFill>
              </a:rPr>
              <a:t>Open </a:t>
            </a:r>
            <a:r>
              <a:rPr lang="ru-RU" sz="1400" dirty="0">
                <a:solidFill>
                  <a:srgbClr val="FFFF00"/>
                </a:solidFill>
              </a:rPr>
              <a:t>thou mine eyes, that I may behold wondrous things out of thy law</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(Psalm 119:18</a:t>
            </a:r>
            <a:r>
              <a:rPr lang="ru-RU" sz="1400" dirty="0" smtClean="0">
                <a:solidFill>
                  <a:srgbClr val="FFFF00"/>
                </a:solidFill>
              </a:rPr>
              <a:t>);</a:t>
            </a:r>
            <a:endParaRPr lang="en-US" sz="1400" dirty="0" smtClean="0">
              <a:solidFill>
                <a:srgbClr val="FFFF00"/>
              </a:solidFill>
            </a:endParaRPr>
          </a:p>
          <a:p>
            <a:pPr marL="0" indent="0">
              <a:buNone/>
            </a:pPr>
            <a:r>
              <a:rPr lang="en-US" sz="1400" dirty="0" smtClean="0">
                <a:solidFill>
                  <a:srgbClr val="FFFF00"/>
                </a:solidFill>
              </a:rPr>
              <a:t>--- “</a:t>
            </a:r>
            <a:r>
              <a:rPr lang="ru-RU" sz="1400" dirty="0" smtClean="0">
                <a:solidFill>
                  <a:srgbClr val="FFFF00"/>
                </a:solidFill>
              </a:rPr>
              <a:t>Whew </a:t>
            </a:r>
            <a:r>
              <a:rPr lang="ru-RU" sz="1400" dirty="0">
                <a:solidFill>
                  <a:srgbClr val="FFFF00"/>
                </a:solidFill>
              </a:rPr>
              <a:t>me thy ways, O Lord; teach me thy paths</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(Psalm 25:4</a:t>
            </a:r>
            <a:r>
              <a:rPr lang="ru-RU" sz="1400" dirty="0" smtClean="0">
                <a:solidFill>
                  <a:srgbClr val="FFFF00"/>
                </a:solidFill>
              </a:rPr>
              <a:t>);</a:t>
            </a:r>
            <a:endParaRPr lang="en-US" sz="1400" dirty="0" smtClean="0">
              <a:solidFill>
                <a:srgbClr val="FFFF00"/>
              </a:solidFill>
            </a:endParaRPr>
          </a:p>
          <a:p>
            <a:pPr marL="0" indent="0">
              <a:buNone/>
            </a:pPr>
            <a:r>
              <a:rPr lang="en-US" sz="1400" dirty="0" smtClean="0">
                <a:solidFill>
                  <a:srgbClr val="FFFF00"/>
                </a:solidFill>
              </a:rPr>
              <a:t>--- “</a:t>
            </a:r>
            <a:r>
              <a:rPr lang="ru-RU" sz="1400" dirty="0" smtClean="0">
                <a:solidFill>
                  <a:srgbClr val="FFFF00"/>
                </a:solidFill>
              </a:rPr>
              <a:t>And </a:t>
            </a:r>
            <a:r>
              <a:rPr lang="ru-RU" sz="1400" dirty="0">
                <a:solidFill>
                  <a:srgbClr val="FFFF00"/>
                </a:solidFill>
              </a:rPr>
              <a:t>Samuel said, Hath the Lord as great delight in burnt offerings and sacrifices, as in obeying the voice of the Lord?  Behold, to obey is better than sacrifice, and to hearken that the fat of rams</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(1 Sam. </a:t>
            </a:r>
            <a:r>
              <a:rPr lang="ru-RU" sz="1400" dirty="0" smtClean="0">
                <a:solidFill>
                  <a:srgbClr val="FFFF00"/>
                </a:solidFill>
              </a:rPr>
              <a:t>15:22</a:t>
            </a:r>
            <a:r>
              <a:rPr lang="en-US" sz="1400" dirty="0" smtClean="0">
                <a:solidFill>
                  <a:srgbClr val="FFFF00"/>
                </a:solidFill>
              </a:rPr>
              <a:t>);</a:t>
            </a:r>
          </a:p>
          <a:p>
            <a:pPr marL="0" indent="0">
              <a:buNone/>
            </a:pPr>
            <a:r>
              <a:rPr lang="en-US" sz="1400" dirty="0" smtClean="0">
                <a:solidFill>
                  <a:srgbClr val="FFFF00"/>
                </a:solidFill>
              </a:rPr>
              <a:t>--- “</a:t>
            </a:r>
            <a:r>
              <a:rPr lang="ru-RU" sz="1400" dirty="0" smtClean="0">
                <a:solidFill>
                  <a:srgbClr val="FFFF00"/>
                </a:solidFill>
              </a:rPr>
              <a:t>Lord</a:t>
            </a:r>
            <a:r>
              <a:rPr lang="ru-RU" sz="1400" dirty="0">
                <a:solidFill>
                  <a:srgbClr val="FFFF00"/>
                </a:solidFill>
              </a:rPr>
              <a:t>, keep us united and focused in Jesus Christ, the author and finisher of our </a:t>
            </a:r>
            <a:r>
              <a:rPr lang="ru-RU" sz="1400" dirty="0" smtClean="0">
                <a:solidFill>
                  <a:srgbClr val="FFFF00"/>
                </a:solidFill>
              </a:rPr>
              <a:t>faith</a:t>
            </a:r>
            <a:r>
              <a:rPr lang="en-US" sz="1400" dirty="0" smtClean="0">
                <a:solidFill>
                  <a:srgbClr val="FFFF00"/>
                </a:solidFill>
              </a:rPr>
              <a:t>.”</a:t>
            </a:r>
            <a:r>
              <a:rPr lang="ru-RU" sz="1400" dirty="0" smtClean="0">
                <a:solidFill>
                  <a:srgbClr val="FFFF00"/>
                </a:solidFill>
              </a:rPr>
              <a:t> </a:t>
            </a:r>
            <a:r>
              <a:rPr lang="ru-RU" sz="1400" dirty="0">
                <a:solidFill>
                  <a:srgbClr val="FFFF00"/>
                </a:solidFill>
              </a:rPr>
              <a:t>(Heb. 12:2</a:t>
            </a:r>
            <a:r>
              <a:rPr lang="ru-RU" sz="1400" dirty="0" smtClean="0">
                <a:solidFill>
                  <a:srgbClr val="FFFF00"/>
                </a:solidFill>
              </a:rPr>
              <a:t>)</a:t>
            </a:r>
            <a:r>
              <a:rPr lang="en-US" sz="1400" dirty="0" smtClean="0">
                <a:solidFill>
                  <a:srgbClr val="FFFF00"/>
                </a:solidFill>
              </a:rPr>
              <a:t>.</a:t>
            </a:r>
            <a:endParaRPr lang="en-US" sz="14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40221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72826" y="1366341"/>
            <a:ext cx="8264002" cy="2124454"/>
          </a:xfrm>
        </p:spPr>
        <p:txBody>
          <a:bodyPr/>
          <a:lstStyle/>
          <a:p>
            <a:pPr marL="0" indent="0">
              <a:buNone/>
            </a:pPr>
            <a:r>
              <a:rPr lang="en-US" sz="2000" dirty="0" smtClean="0"/>
              <a:t>“</a:t>
            </a:r>
            <a:r>
              <a:rPr lang="ru-RU" sz="2000" dirty="0" smtClean="0"/>
              <a:t>Lo </a:t>
            </a:r>
            <a:r>
              <a:rPr lang="ru-RU" sz="2000" dirty="0"/>
              <a:t>que no venzamos nos vencerá a nosotros y nos destruirá</a:t>
            </a:r>
            <a:r>
              <a:rPr lang="ru-RU" sz="2000" dirty="0" smtClean="0"/>
              <a:t>.</a:t>
            </a:r>
            <a:r>
              <a:rPr lang="en-US" sz="2000" dirty="0" smtClean="0"/>
              <a:t>”</a:t>
            </a:r>
            <a:r>
              <a:rPr lang="ru-RU" sz="2000" dirty="0" smtClean="0"/>
              <a:t> </a:t>
            </a:r>
            <a:r>
              <a:rPr lang="ru-RU" sz="2000" dirty="0"/>
              <a:t>(El Camino a Cristo, p. 32).</a:t>
            </a:r>
            <a:endParaRPr lang="en-US" sz="2000" dirty="0"/>
          </a:p>
          <a:p>
            <a:pPr marL="0" indent="0">
              <a:buNone/>
            </a:pPr>
            <a:r>
              <a:rPr lang="ru-RU" sz="2000" dirty="0"/>
              <a:t> </a:t>
            </a:r>
            <a:endParaRPr lang="en-US" sz="2000" dirty="0"/>
          </a:p>
          <a:p>
            <a:pPr marL="0" indent="0">
              <a:buNone/>
            </a:pPr>
            <a:r>
              <a:rPr lang="en-US" sz="2000" dirty="0" smtClean="0"/>
              <a:t>“</a:t>
            </a:r>
            <a:r>
              <a:rPr lang="ru-RU" sz="2000" dirty="0" smtClean="0"/>
              <a:t>Mire </a:t>
            </a:r>
            <a:r>
              <a:rPr lang="ru-RU" sz="2000" dirty="0"/>
              <a:t>a Jesús en todo momento y lugar, elevando una oración silenciosa y con corazón sincero para que pueda saber cómo hacer su voluntad.  Entonces, cuando venga el enemigo como avenida de aguas el Espíritu del Señor levantará bandera en favor de Ud. contra ese enemigo</a:t>
            </a:r>
            <a:r>
              <a:rPr lang="ru-RU" sz="2000" dirty="0" smtClean="0"/>
              <a:t>.</a:t>
            </a:r>
            <a:r>
              <a:rPr lang="en-US" sz="2000" dirty="0" smtClean="0"/>
              <a:t>”</a:t>
            </a:r>
            <a:r>
              <a:rPr lang="ru-RU" sz="2000" dirty="0" smtClean="0"/>
              <a:t> </a:t>
            </a:r>
            <a:r>
              <a:rPr lang="ru-RU" sz="2000" dirty="0"/>
              <a:t>(Hogar Cristiano, p. 191)</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72826" y="4114800"/>
            <a:ext cx="8137774"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600" i="1" dirty="0">
                <a:solidFill>
                  <a:srgbClr val="FFFF00"/>
                </a:solidFill>
              </a:rPr>
              <a:t>“What we do not overcome, will overcome us and work out our destruction.”  (Steps to Christ, p. 28)</a:t>
            </a:r>
            <a:endParaRPr lang="en-US" sz="1600" dirty="0">
              <a:solidFill>
                <a:srgbClr val="FFFF00"/>
              </a:solidFill>
            </a:endParaRPr>
          </a:p>
          <a:p>
            <a:pPr marL="0" indent="0">
              <a:buNone/>
            </a:pPr>
            <a:r>
              <a:rPr lang="ru-RU" sz="1600" dirty="0">
                <a:solidFill>
                  <a:srgbClr val="FFFF00"/>
                </a:solidFill>
              </a:rPr>
              <a:t> </a:t>
            </a:r>
            <a:endParaRPr lang="en-US" sz="1600" dirty="0">
              <a:solidFill>
                <a:srgbClr val="FFFF00"/>
              </a:solidFill>
            </a:endParaRPr>
          </a:p>
          <a:p>
            <a:pPr marL="0" indent="0">
              <a:buNone/>
            </a:pPr>
            <a:r>
              <a:rPr lang="ru-RU" sz="1600" i="1" dirty="0">
                <a:solidFill>
                  <a:srgbClr val="FFFF00"/>
                </a:solidFill>
              </a:rPr>
              <a:t>“Look unto Jesus at all times and in all places, offering a silent prayer from a sincere heart that you may know how to do His will.  Then when the enemy comes in like a flood, the Spirit of the Lord will lift up a standard for you against the enemy.” </a:t>
            </a:r>
            <a:r>
              <a:rPr lang="ru-RU" sz="1600" i="1" dirty="0" smtClean="0">
                <a:solidFill>
                  <a:srgbClr val="FFFF00"/>
                </a:solidFill>
              </a:rPr>
              <a:t> </a:t>
            </a:r>
            <a:r>
              <a:rPr lang="en-US" sz="1600" i="1" dirty="0">
                <a:solidFill>
                  <a:srgbClr val="FFFF00"/>
                </a:solidFill>
              </a:rPr>
              <a:t>(</a:t>
            </a:r>
            <a:r>
              <a:rPr lang="ru-RU" sz="1600" i="1" dirty="0" smtClean="0">
                <a:solidFill>
                  <a:srgbClr val="FFFF00"/>
                </a:solidFill>
              </a:rPr>
              <a:t>Adventist </a:t>
            </a:r>
            <a:r>
              <a:rPr lang="ru-RU" sz="1600" i="1" dirty="0">
                <a:solidFill>
                  <a:srgbClr val="FFFF00"/>
                </a:solidFill>
              </a:rPr>
              <a:t>Home, p. </a:t>
            </a:r>
            <a:r>
              <a:rPr lang="ru-RU" sz="1600" i="1" dirty="0" smtClean="0">
                <a:solidFill>
                  <a:srgbClr val="FFFF00"/>
                </a:solidFill>
              </a:rPr>
              <a:t>214</a:t>
            </a:r>
            <a:r>
              <a:rPr lang="en-US" sz="1600" i="1" dirty="0" smtClean="0"/>
              <a:t>)</a:t>
            </a: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62241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718726"/>
            <a:ext cx="8264002" cy="2124454"/>
          </a:xfrm>
        </p:spPr>
        <p:txBody>
          <a:bodyPr/>
          <a:lstStyle/>
          <a:p>
            <a:pPr marL="0" indent="0">
              <a:buNone/>
            </a:pPr>
            <a:r>
              <a:rPr lang="ru-RU" sz="2000" dirty="0"/>
              <a:t>“Testifico ante mis hermanos y hermanas que la iglesia de Cristo, por debilitada y defectuosa que sea, es el único objeto en la tierra al cual él concede  su suprema consideración.” (Testimonios para Ministros, p. 15).</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93340" y="4038600"/>
            <a:ext cx="8094401" cy="1905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smtClean="0">
                <a:solidFill>
                  <a:srgbClr val="FFFF00"/>
                </a:solidFill>
              </a:rPr>
              <a:t>“</a:t>
            </a:r>
            <a:r>
              <a:rPr lang="ru-RU" sz="1600" i="1" dirty="0" smtClean="0">
                <a:solidFill>
                  <a:srgbClr val="FFFF00"/>
                </a:solidFill>
              </a:rPr>
              <a:t>The </a:t>
            </a:r>
            <a:r>
              <a:rPr lang="ru-RU" sz="1600" i="1" dirty="0">
                <a:solidFill>
                  <a:srgbClr val="FFFF00"/>
                </a:solidFill>
              </a:rPr>
              <a:t>Church, enfeebled and defective, needing to be reproved, warned, and counseled, is the only object upon earth upon which Christs bestows His supreme regard</a:t>
            </a:r>
            <a:r>
              <a:rPr lang="ru-RU" sz="1600" i="1" dirty="0" smtClean="0">
                <a:solidFill>
                  <a:srgbClr val="FFFF00"/>
                </a:solidFill>
              </a:rPr>
              <a:t>.</a:t>
            </a:r>
            <a:r>
              <a:rPr lang="en-US" sz="1600" i="1" dirty="0" smtClean="0">
                <a:solidFill>
                  <a:srgbClr val="FFFF00"/>
                </a:solidFill>
              </a:rPr>
              <a:t>”</a:t>
            </a:r>
            <a:r>
              <a:rPr lang="ru-RU" sz="1600" i="1" dirty="0" smtClean="0">
                <a:solidFill>
                  <a:srgbClr val="FFFF00"/>
                </a:solidFill>
              </a:rPr>
              <a:t> </a:t>
            </a:r>
            <a:r>
              <a:rPr lang="ru-RU" sz="1600" dirty="0">
                <a:solidFill>
                  <a:srgbClr val="FFFF00"/>
                </a:solidFill>
              </a:rPr>
              <a:t>(EGW - TM, p. 48).</a:t>
            </a:r>
            <a:endParaRPr lang="en-US" sz="1600" dirty="0">
              <a:solidFill>
                <a:srgbClr val="FFFF00"/>
              </a:solidFill>
            </a:endParaRP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9415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451333"/>
            <a:ext cx="8264002" cy="2124454"/>
          </a:xfrm>
        </p:spPr>
        <p:txBody>
          <a:bodyPr/>
          <a:lstStyle/>
          <a:p>
            <a:pPr marL="0" indent="0">
              <a:buNone/>
            </a:pPr>
            <a:r>
              <a:rPr lang="en-US" sz="2000" dirty="0" smtClean="0"/>
              <a:t>“</a:t>
            </a:r>
            <a:r>
              <a:rPr lang="ru-RU" sz="2000" dirty="0" smtClean="0"/>
              <a:t>Sólo </a:t>
            </a:r>
            <a:r>
              <a:rPr lang="ru-RU" sz="2000" dirty="0"/>
              <a:t>vemos limitadamente enfrente nuestro; «pero todo está al descubierto ante los ojos de Aquel con quien nosotros trabajamos.»  El nunca se confunde.  El está sentado muy por arriba de toda confusión y distracciones de este mundo, y todo está al descubierto para su Divina supervisión; y desde Su gran y eterna calma El puede ordenar aquello que Su Providencia considera que es lo mejor</a:t>
            </a:r>
            <a:r>
              <a:rPr lang="ru-RU" sz="2000" dirty="0" smtClean="0"/>
              <a:t>.</a:t>
            </a:r>
            <a:r>
              <a:rPr lang="en-US" sz="2000" dirty="0" smtClean="0"/>
              <a:t>”</a:t>
            </a:r>
            <a:r>
              <a:rPr lang="ru-RU" sz="2000" dirty="0" smtClean="0"/>
              <a:t> </a:t>
            </a:r>
            <a:r>
              <a:rPr lang="en-US" sz="2000" dirty="0" smtClean="0"/>
              <a:t>(My Life Today, t</a:t>
            </a:r>
            <a:r>
              <a:rPr lang="ru-RU" sz="2000" dirty="0" smtClean="0"/>
              <a:t>raducido </a:t>
            </a:r>
            <a:r>
              <a:rPr lang="ru-RU" sz="2000" dirty="0"/>
              <a:t>del inglés, p. 10).</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dirty="0" smtClean="0">
                <a:solidFill>
                  <a:srgbClr val="FFFF00"/>
                </a:solidFill>
              </a:rPr>
              <a:t>“</a:t>
            </a:r>
            <a:r>
              <a:rPr lang="ru-RU" sz="1600" i="1" dirty="0" smtClean="0">
                <a:solidFill>
                  <a:srgbClr val="FFFF00"/>
                </a:solidFill>
              </a:rPr>
              <a:t>We </a:t>
            </a:r>
            <a:r>
              <a:rPr lang="ru-RU" sz="1600" i="1" dirty="0">
                <a:solidFill>
                  <a:srgbClr val="FFFF00"/>
                </a:solidFill>
              </a:rPr>
              <a:t>can see only a little way before us; “but all things are naked and opened unto the eyes of Him with whom we have to do.” He never becomes confused. He sits above the confusion and distractions of the earth, and all things are opened to His divine survey; and from His great and calm eternity He can order that which His providence sees is best</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 </a:t>
            </a:r>
            <a:r>
              <a:rPr lang="en-US" sz="1600" dirty="0" smtClean="0">
                <a:solidFill>
                  <a:srgbClr val="FFFF00"/>
                </a:solidFill>
              </a:rPr>
              <a:t>(</a:t>
            </a:r>
            <a:r>
              <a:rPr lang="ru-RU" sz="1600" dirty="0" smtClean="0">
                <a:solidFill>
                  <a:srgbClr val="FFFF00"/>
                </a:solidFill>
              </a:rPr>
              <a:t>My </a:t>
            </a:r>
            <a:r>
              <a:rPr lang="ru-RU" sz="1600" dirty="0">
                <a:solidFill>
                  <a:srgbClr val="FFFF00"/>
                </a:solidFill>
              </a:rPr>
              <a:t>Life Today, p. </a:t>
            </a:r>
            <a:r>
              <a:rPr lang="ru-RU" sz="1600" dirty="0" smtClean="0">
                <a:solidFill>
                  <a:srgbClr val="FFFF00"/>
                </a:solidFill>
              </a:rPr>
              <a:t>10</a:t>
            </a:r>
            <a:r>
              <a:rPr lang="en-US" sz="1600" dirty="0" smtClean="0">
                <a:solidFill>
                  <a:srgbClr val="FFFF00"/>
                </a:solidFill>
              </a:rPr>
              <a:t>)</a:t>
            </a:r>
            <a:endParaRPr lang="en-US" sz="1600" dirty="0">
              <a:solidFill>
                <a:srgbClr val="FFFF00"/>
              </a:solidFill>
            </a:endParaRP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35746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451333"/>
            <a:ext cx="8264002" cy="2124454"/>
          </a:xfrm>
        </p:spPr>
        <p:txBody>
          <a:bodyPr/>
          <a:lstStyle/>
          <a:p>
            <a:pPr marL="0" indent="0">
              <a:buNone/>
            </a:pPr>
            <a:r>
              <a:rPr lang="en-US" sz="2000" dirty="0" smtClean="0"/>
              <a:t>“</a:t>
            </a:r>
            <a:r>
              <a:rPr lang="ru-RU" sz="2000" dirty="0" smtClean="0"/>
              <a:t>Si </a:t>
            </a:r>
            <a:r>
              <a:rPr lang="ru-RU" sz="2000" dirty="0"/>
              <a:t>se nos dejara solos para que hagamos los planes, seguro que cometeremos errores.  Nuestros prejuicios, nuestras debilidades, nuestros auto-engaños y nuestras ignorancias se manifestarían de muchas maneras.  Pero la obra es del Señor, la Causa es suya; El nunca deja sus obreros sin la adecuada dirección divina</a:t>
            </a:r>
            <a:r>
              <a:rPr lang="ru-RU" sz="2000" dirty="0" smtClean="0"/>
              <a:t>…</a:t>
            </a:r>
            <a:r>
              <a:rPr lang="en-US" sz="2000" dirty="0" smtClean="0"/>
              <a:t>”</a:t>
            </a:r>
            <a:r>
              <a:rPr lang="ru-RU" sz="2000" dirty="0" smtClean="0"/>
              <a:t>  </a:t>
            </a:r>
            <a:r>
              <a:rPr lang="ru-RU" sz="2000" dirty="0"/>
              <a:t>(My Life Today, traducido del inglés, p. 10).</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dirty="0" smtClean="0">
                <a:solidFill>
                  <a:srgbClr val="FFFF00"/>
                </a:solidFill>
              </a:rPr>
              <a:t>“</a:t>
            </a:r>
            <a:r>
              <a:rPr lang="ru-RU" sz="1600" i="1" dirty="0" smtClean="0">
                <a:solidFill>
                  <a:srgbClr val="FFFF00"/>
                </a:solidFill>
              </a:rPr>
              <a:t>If </a:t>
            </a:r>
            <a:r>
              <a:rPr lang="ru-RU" sz="1600" i="1" dirty="0">
                <a:solidFill>
                  <a:srgbClr val="FFFF00"/>
                </a:solidFill>
              </a:rPr>
              <a:t>we were left to ourselves to plan, we should make mistakes. Our prejudices, our weaknesses, our self-deceptions, and our ignorances would be manifest in many ways. But the work is the Lord’s, the cause is His; He never leaves His workmen without divine directions</a:t>
            </a:r>
            <a:r>
              <a:rPr lang="ru-RU" sz="1600" i="1" dirty="0" smtClean="0">
                <a:solidFill>
                  <a:srgbClr val="FFFF00"/>
                </a:solidFill>
              </a:rPr>
              <a:t>....</a:t>
            </a:r>
            <a:r>
              <a:rPr lang="en-US" sz="1600" i="1" dirty="0" smtClean="0">
                <a:solidFill>
                  <a:srgbClr val="FFFF00"/>
                </a:solidFill>
              </a:rPr>
              <a:t>”</a:t>
            </a:r>
            <a:r>
              <a:rPr lang="ru-RU" sz="1600" i="1" dirty="0" smtClean="0">
                <a:solidFill>
                  <a:srgbClr val="FFFF00"/>
                </a:solidFill>
              </a:rPr>
              <a:t> </a:t>
            </a:r>
            <a:r>
              <a:rPr lang="ru-RU" sz="1600" i="1" dirty="0">
                <a:solidFill>
                  <a:srgbClr val="FFFF00"/>
                </a:solidFill>
              </a:rPr>
              <a:t>–</a:t>
            </a:r>
            <a:r>
              <a:rPr lang="ru-RU" sz="1600" dirty="0">
                <a:solidFill>
                  <a:srgbClr val="FFFF00"/>
                </a:solidFill>
              </a:rPr>
              <a:t> </a:t>
            </a:r>
            <a:r>
              <a:rPr lang="en-US" sz="1600" dirty="0" smtClean="0">
                <a:solidFill>
                  <a:srgbClr val="FFFF00"/>
                </a:solidFill>
              </a:rPr>
              <a:t>(</a:t>
            </a:r>
            <a:r>
              <a:rPr lang="ru-RU" sz="1600" dirty="0" smtClean="0">
                <a:solidFill>
                  <a:srgbClr val="FFFF00"/>
                </a:solidFill>
              </a:rPr>
              <a:t>ML 10</a:t>
            </a:r>
            <a:r>
              <a:rPr lang="en-US" sz="1600" dirty="0" smtClean="0">
                <a:solidFill>
                  <a:srgbClr val="FFFF00"/>
                </a:solidFill>
              </a:rPr>
              <a:t>)</a:t>
            </a:r>
            <a:endParaRPr lang="en-US" sz="1600" dirty="0">
              <a:solidFill>
                <a:srgbClr val="FFFF00"/>
              </a:solidFill>
            </a:endParaRP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09585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752600"/>
            <a:ext cx="8264002" cy="2124454"/>
          </a:xfrm>
        </p:spPr>
        <p:txBody>
          <a:bodyPr/>
          <a:lstStyle/>
          <a:p>
            <a:pPr marL="0" indent="0">
              <a:buNone/>
            </a:pPr>
            <a:r>
              <a:rPr lang="en-US" sz="2000" dirty="0" smtClean="0"/>
              <a:t>“</a:t>
            </a:r>
            <a:r>
              <a:rPr lang="ru-RU" sz="2000" dirty="0" smtClean="0"/>
              <a:t>Cualesquiera </a:t>
            </a:r>
            <a:r>
              <a:rPr lang="ru-RU" sz="2000" dirty="0"/>
              <a:t>sean vuestras pesadas cargas, arrójenlas al Señor.  Aquel que guarda a Israel nunca se duerme ni se adormece.  Reposa en Dios.  El guardará en perfecta paz a aquel que confía en Dios</a:t>
            </a:r>
            <a:r>
              <a:rPr lang="ru-RU" sz="2000" dirty="0" smtClean="0"/>
              <a:t>.</a:t>
            </a:r>
            <a:r>
              <a:rPr lang="en-US" sz="2000" dirty="0" smtClean="0"/>
              <a:t>”</a:t>
            </a:r>
            <a:r>
              <a:rPr lang="ru-RU" sz="2000" dirty="0" smtClean="0"/>
              <a:t> </a:t>
            </a:r>
            <a:r>
              <a:rPr lang="ru-RU" sz="2000" dirty="0"/>
              <a:t>(My Life Today, traducido del inglés, p. 10).</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smtClean="0">
                <a:solidFill>
                  <a:srgbClr val="FFFF00"/>
                </a:solidFill>
              </a:rPr>
              <a:t>“</a:t>
            </a:r>
            <a:r>
              <a:rPr lang="ru-RU" sz="1600" i="1" dirty="0" smtClean="0">
                <a:solidFill>
                  <a:srgbClr val="FFFF00"/>
                </a:solidFill>
              </a:rPr>
              <a:t>Whatever </a:t>
            </a:r>
            <a:r>
              <a:rPr lang="ru-RU" sz="1600" i="1" dirty="0">
                <a:solidFill>
                  <a:srgbClr val="FFFF00"/>
                </a:solidFill>
              </a:rPr>
              <a:t>burdens lay heavily, cast them on the Lord. He that keepeth Israel neither slumbers nor sleeps. Repose in God. He is kept in perfect peace whose mind is stayed on God</a:t>
            </a:r>
            <a:r>
              <a:rPr lang="ru-RU" sz="1600" i="1" dirty="0" smtClean="0">
                <a:solidFill>
                  <a:srgbClr val="FFFF00"/>
                </a:solidFill>
              </a:rPr>
              <a:t>.</a:t>
            </a:r>
            <a:r>
              <a:rPr lang="en-US" sz="1600" dirty="0" smtClean="0">
                <a:solidFill>
                  <a:srgbClr val="FFFF00"/>
                </a:solidFill>
              </a:rPr>
              <a:t>” </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ML 10</a:t>
            </a:r>
            <a:r>
              <a:rPr lang="en-US" sz="1600" dirty="0">
                <a:solidFill>
                  <a:srgbClr val="FFFF00"/>
                </a:solidFill>
              </a:rPr>
              <a:t>)</a:t>
            </a: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58418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875353"/>
            <a:ext cx="8264002" cy="2124454"/>
          </a:xfrm>
        </p:spPr>
        <p:txBody>
          <a:bodyPr/>
          <a:lstStyle/>
          <a:p>
            <a:pPr marL="0" indent="0">
              <a:buNone/>
            </a:pPr>
            <a:r>
              <a:rPr lang="en-US" sz="2000" dirty="0" smtClean="0"/>
              <a:t>“</a:t>
            </a:r>
            <a:r>
              <a:rPr lang="ru-RU" sz="2000" dirty="0" smtClean="0"/>
              <a:t>No </a:t>
            </a:r>
            <a:r>
              <a:rPr lang="ru-RU" sz="2000" dirty="0"/>
              <a:t>hay nada que parezca más impotente que el alma que siente su insignificancia y confía plenamente en Dios, y en realidad no hay nada que sea más invencible</a:t>
            </a:r>
            <a:r>
              <a:rPr lang="ru-RU" sz="2000" dirty="0" smtClean="0"/>
              <a:t>.</a:t>
            </a:r>
            <a:r>
              <a:rPr lang="en-US" sz="2000" dirty="0" smtClean="0"/>
              <a:t>”</a:t>
            </a:r>
            <a:r>
              <a:rPr lang="ru-RU" sz="2000" dirty="0" smtClean="0"/>
              <a:t> </a:t>
            </a:r>
            <a:r>
              <a:rPr lang="ru-RU" sz="2000" dirty="0"/>
              <a:t>(Profetas y Reyes, p. 129).</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a:solidFill>
                  <a:srgbClr val="FFFF00"/>
                </a:solidFill>
              </a:rPr>
              <a:t>“Nothing is apparently more helpless, yet really more invincible, than the soul that feels its nothingness and relies wholly on God.”  </a:t>
            </a:r>
            <a:r>
              <a:rPr lang="en-US" sz="1600" dirty="0">
                <a:solidFill>
                  <a:srgbClr val="FFFF00"/>
                </a:solidFill>
              </a:rPr>
              <a:t>(Prophets and Kings, p. 174)</a:t>
            </a: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44586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10926" y="1294707"/>
            <a:ext cx="8264002" cy="2124454"/>
          </a:xfrm>
        </p:spPr>
        <p:txBody>
          <a:bodyPr/>
          <a:lstStyle/>
          <a:p>
            <a:pPr marL="0" indent="0">
              <a:buNone/>
            </a:pPr>
            <a:r>
              <a:rPr lang="ru-RU" sz="1800" dirty="0" smtClean="0"/>
              <a:t>No </a:t>
            </a:r>
            <a:r>
              <a:rPr lang="ru-RU" sz="1800" dirty="0"/>
              <a:t>sólo es para los hombres que ocupan puestos de gran responsabilidad la lección de lo que experimentó Elías al aprender de nuevo a confiar en Dios en l ahora de prueba.   El que fué la fortaleza de Elías es poderoso para sostener a cada hijo suyo que lucha, por débil que sea.   Espera de cada uno que manifieste lealtad, y a cada uno concede poder según su necesidad. En su propia fuerza el hombre es absolutamente débil; pero en el poder de Dios puede ser fuerte para vencer el mal y ayudar a otros a vencerlo.  Satanás no puede nunca aventajar a aquel que hace de Dios su defensa.  </a:t>
            </a:r>
            <a:r>
              <a:rPr lang="en-US" sz="1800" dirty="0" smtClean="0"/>
              <a:t>“</a:t>
            </a:r>
            <a:r>
              <a:rPr lang="ru-RU" sz="1800" dirty="0" smtClean="0"/>
              <a:t>Ciertamente </a:t>
            </a:r>
            <a:r>
              <a:rPr lang="ru-RU" sz="1800" dirty="0"/>
              <a:t>en Jehová está la justicia y la </a:t>
            </a:r>
            <a:r>
              <a:rPr lang="ru-RU" sz="1800" dirty="0" smtClean="0"/>
              <a:t>fuerza</a:t>
            </a:r>
            <a:r>
              <a:rPr lang="en-US" sz="1800" dirty="0" smtClean="0"/>
              <a:t>.”</a:t>
            </a:r>
            <a:r>
              <a:rPr lang="ru-RU" sz="1800" dirty="0" smtClean="0"/>
              <a:t> </a:t>
            </a:r>
            <a:r>
              <a:rPr lang="ru-RU" sz="1800" dirty="0"/>
              <a:t>(Isaías 45:24).  (Profetas y Reyes, p. 129).</a:t>
            </a:r>
            <a:endParaRPr lang="en-US" sz="1800" dirty="0"/>
          </a:p>
          <a:p>
            <a:r>
              <a:rPr lang="ru-RU" sz="1800" dirty="0"/>
              <a:t> </a:t>
            </a:r>
            <a:endParaRPr lang="en-US" sz="1800" dirty="0"/>
          </a:p>
          <a:p>
            <a:pPr marL="0" indent="0">
              <a:buNone/>
            </a:pPr>
            <a:endParaRPr lang="en-US" sz="1800" dirty="0" smtClean="0"/>
          </a:p>
        </p:txBody>
      </p:sp>
      <p:sp>
        <p:nvSpPr>
          <p:cNvPr id="6" name="Content Placeholder 2"/>
          <p:cNvSpPr txBox="1">
            <a:spLocks/>
          </p:cNvSpPr>
          <p:nvPr/>
        </p:nvSpPr>
        <p:spPr bwMode="auto">
          <a:xfrm>
            <a:off x="493341" y="4267200"/>
            <a:ext cx="8179201"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400" i="1" dirty="0">
                <a:solidFill>
                  <a:srgbClr val="FFFF00"/>
                </a:solidFill>
              </a:rPr>
              <a:t>“Not alone for men in positions of large responsibility is the lesson of Elijah's experience in learning anew how to trust God in the hour of trial. He who was Elijah's strength is strong to uphold every struggling child of His, no matter how weak. Of everyone He expects loyalty, and to everyone He grants power according to the need. In his own strength man is strengthless; but in the might of God he may be strong to overcome evil and to help others to overcome. Satan can never gain advantage of him who makes God his defense. “Surely, shall one say, in the Lord have I righteousness and strength.” </a:t>
            </a:r>
            <a:r>
              <a:rPr lang="ru-RU" sz="1400" i="1" u="sng" dirty="0">
                <a:solidFill>
                  <a:srgbClr val="FFFF00"/>
                </a:solidFill>
                <a:hlinkClick r:id="rId2"/>
              </a:rPr>
              <a:t>Isaiah 45:24</a:t>
            </a:r>
            <a:r>
              <a:rPr lang="ru-RU" sz="1400" i="1" u="sng" dirty="0">
                <a:solidFill>
                  <a:srgbClr val="FFFF00"/>
                </a:solidFill>
              </a:rPr>
              <a:t> </a:t>
            </a:r>
            <a:r>
              <a:rPr lang="ru-RU" sz="1400" u="sng" dirty="0">
                <a:solidFill>
                  <a:srgbClr val="FFFF00"/>
                </a:solidFill>
              </a:rPr>
              <a:t>(Prophets and Kings, p. 175).</a:t>
            </a: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41910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50940" y="1692951"/>
            <a:ext cx="8007260" cy="2124454"/>
          </a:xfrm>
        </p:spPr>
        <p:txBody>
          <a:bodyPr/>
          <a:lstStyle/>
          <a:p>
            <a:pPr marL="0" indent="0">
              <a:buNone/>
            </a:pPr>
            <a:r>
              <a:rPr lang="ru-RU" sz="2000" dirty="0"/>
              <a:t>“No tenemos nada que temer del futuro, a menos que olvidemos la manera en que el Señor nos ha conducido, y lo que nos ha enseñado en nuestra historia pasada”.—</a:t>
            </a:r>
            <a:r>
              <a:rPr lang="ru-RU" sz="2000" dirty="0">
                <a:hlinkClick r:id="rId2"/>
              </a:rPr>
              <a:t>Notas Biográficas de Elena G. de White, 216 (1902)</a:t>
            </a:r>
            <a:r>
              <a:rPr lang="ru-RU" sz="2000" dirty="0"/>
              <a:t>.  (EGW  Eventos de los Ultimos dias, p. 64).</a:t>
            </a:r>
            <a:endParaRPr lang="en-US" sz="2000" dirty="0"/>
          </a:p>
          <a:p>
            <a:pPr marL="0" indent="0">
              <a:buNone/>
            </a:pPr>
            <a:r>
              <a:rPr lang="ru-RU" sz="2000" dirty="0"/>
              <a:t> </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179201"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600" i="1" dirty="0">
                <a:solidFill>
                  <a:srgbClr val="FFFF00"/>
                </a:solidFill>
              </a:rPr>
              <a:t>“We have nothing to fear for the future, except as we shall forget the way the Lord has led us, and His teaching in our past history.”</a:t>
            </a:r>
            <a:r>
              <a:rPr lang="ru-RU" sz="1600" i="1" baseline="30000" dirty="0">
                <a:solidFill>
                  <a:srgbClr val="FFFF00"/>
                </a:solidFill>
              </a:rPr>
              <a:t> </a:t>
            </a:r>
            <a:r>
              <a:rPr lang="en-US" sz="1600" dirty="0">
                <a:solidFill>
                  <a:srgbClr val="FFFF00"/>
                </a:solidFill>
              </a:rPr>
              <a:t>(E.G. White, Life Sketches, p. 196)</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3665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93341" y="1451333"/>
            <a:ext cx="8264002" cy="2124454"/>
          </a:xfrm>
        </p:spPr>
        <p:txBody>
          <a:bodyPr/>
          <a:lstStyle/>
          <a:p>
            <a:pPr marL="0" indent="0">
              <a:buNone/>
            </a:pPr>
            <a:r>
              <a:rPr lang="ru-RU" sz="2000" dirty="0"/>
              <a:t> </a:t>
            </a:r>
            <a:r>
              <a:rPr lang="en-US" sz="2000" dirty="0" smtClean="0"/>
              <a:t>”</a:t>
            </a:r>
            <a:r>
              <a:rPr lang="ru-RU" sz="2000" dirty="0" smtClean="0"/>
              <a:t>Así </a:t>
            </a:r>
            <a:r>
              <a:rPr lang="ru-RU" sz="2000" dirty="0"/>
              <a:t>que no pierdan la confianza porque ésta será grandemente recompensada. Ustedes necesitan perseverar para que, después de haber cumplido la voluntad de Dios, reciban lo que él ha prometido.  Pues dentro de muy poco tiempo, el que ha de venir vendrá y no tardará.  Pero mi justo vivirá por la fe. Y si se vuelve atrás no será de mi agrado.  Pero nosotros no somos de los que se vuelven atrás y acaban por perderse, sino de lo que tienen fe y preservan su vida</a:t>
            </a:r>
            <a:r>
              <a:rPr lang="ru-RU" sz="2000" dirty="0" smtClean="0"/>
              <a:t>.</a:t>
            </a:r>
            <a:r>
              <a:rPr lang="en-US" sz="2000" dirty="0" smtClean="0"/>
              <a:t>”</a:t>
            </a:r>
            <a:r>
              <a:rPr lang="ru-RU" sz="2000" dirty="0" smtClean="0"/>
              <a:t> </a:t>
            </a:r>
            <a:r>
              <a:rPr lang="ru-RU" sz="2000" dirty="0"/>
              <a:t>(Hebreos 10:35-39</a:t>
            </a:r>
            <a:r>
              <a:rPr lang="ru-RU" sz="2000" dirty="0" smtClean="0"/>
              <a:t>)</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179201"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smtClean="0">
                <a:solidFill>
                  <a:srgbClr val="FFFF00"/>
                </a:solidFill>
              </a:rPr>
              <a:t>“</a:t>
            </a:r>
            <a:r>
              <a:rPr lang="ru-RU" sz="1600" i="1" dirty="0" smtClean="0">
                <a:solidFill>
                  <a:srgbClr val="FFFF00"/>
                </a:solidFill>
              </a:rPr>
              <a:t>Cast </a:t>
            </a:r>
            <a:r>
              <a:rPr lang="ru-RU" sz="1600" i="1" dirty="0">
                <a:solidFill>
                  <a:srgbClr val="FFFF00"/>
                </a:solidFill>
              </a:rPr>
              <a:t>not away therefore your confidence, which hath great recompence of reward.  For ye have need of patience, that after ye have done the will of God , ye might receive the promise. For yet a little while, and he that shall come will come, and will not tarry. Now the just shall live by faith:  but it any man draw back, my soul shall have no pleasure in him.  But we are not of them who draw back unto perdition; but of them that believe to the saving of the soul</a:t>
            </a:r>
            <a:r>
              <a:rPr lang="ru-RU" sz="1600" i="1" dirty="0" smtClean="0">
                <a:solidFill>
                  <a:srgbClr val="FFFF00"/>
                </a:solidFill>
              </a:rPr>
              <a:t>.</a:t>
            </a:r>
            <a:r>
              <a:rPr lang="en-US" sz="1600" i="1" dirty="0" smtClean="0">
                <a:solidFill>
                  <a:srgbClr val="FFFF00"/>
                </a:solidFill>
              </a:rPr>
              <a:t>”</a:t>
            </a:r>
            <a:r>
              <a:rPr lang="ru-RU" sz="1600" dirty="0" smtClean="0">
                <a:solidFill>
                  <a:srgbClr val="FFFF00"/>
                </a:solidFill>
              </a:rPr>
              <a:t> </a:t>
            </a:r>
            <a:r>
              <a:rPr lang="ru-RU" sz="1600" dirty="0">
                <a:solidFill>
                  <a:srgbClr val="FFFF00"/>
                </a:solidFill>
              </a:rPr>
              <a:t>(Heb. 10:35-39)</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64241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ESTRUCTURA DE LA IGLESIA A NIVEL MUNDIAL Y LOS NIVELES DE AUTORIDAD, RESPONSABILIDADES Y SERVICIO</a:t>
            </a:r>
            <a:endParaRPr lang="en-US" sz="2000" u="sng" dirty="0"/>
          </a:p>
          <a:p>
            <a:pPr marL="0" indent="0">
              <a:buNone/>
            </a:pPr>
            <a:endParaRPr lang="en-US" sz="2000" u="sng"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ru-RU" sz="2000" dirty="0"/>
              <a:t>El Rol de las Asambleas Constitutivas y el carácter de sus </a:t>
            </a:r>
            <a:r>
              <a:rPr lang="ru-RU" sz="2000" dirty="0" smtClean="0"/>
              <a:t>decisiones</a:t>
            </a:r>
            <a:r>
              <a:rPr lang="en-US" sz="2000" dirty="0" smtClean="0"/>
              <a:t>.</a:t>
            </a:r>
            <a:endParaRPr lang="en-US" sz="2000" u="sng"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685801" y="4038600"/>
            <a:ext cx="78486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lvl="0" indent="0">
              <a:buNone/>
            </a:pPr>
            <a:r>
              <a:rPr lang="ru-RU" sz="1600" u="sng" dirty="0" smtClean="0">
                <a:solidFill>
                  <a:srgbClr val="FFFF00"/>
                </a:solidFill>
              </a:rPr>
              <a:t>CHURCH STRUCTURE WORLDWIDE AND THE LINES OF AUTHORITY, RESPONSIBILITIES AND SERVICE</a:t>
            </a:r>
            <a:endParaRPr lang="en-US" sz="1600" u="sng" dirty="0" smtClean="0">
              <a:solidFill>
                <a:srgbClr val="FFFF00"/>
              </a:solidFill>
            </a:endParaRPr>
          </a:p>
          <a:p>
            <a:pPr marL="0" lvl="0" indent="0">
              <a:buNone/>
            </a:pPr>
            <a:endParaRPr lang="en-US" sz="1600" u="sng" dirty="0">
              <a:solidFill>
                <a:srgbClr val="FFFF00"/>
              </a:solidFill>
            </a:endParaRPr>
          </a:p>
          <a:p>
            <a:pPr marL="0" lvl="0" indent="0">
              <a:buNone/>
            </a:pPr>
            <a:r>
              <a:rPr lang="ru-RU" sz="1600" dirty="0">
                <a:solidFill>
                  <a:srgbClr val="FFFF00"/>
                </a:solidFill>
              </a:rPr>
              <a:t>Roles of its Constituencies and character of such </a:t>
            </a:r>
            <a:r>
              <a:rPr lang="ru-RU" sz="1600" dirty="0" smtClean="0">
                <a:solidFill>
                  <a:srgbClr val="FFFF00"/>
                </a:solidFill>
              </a:rPr>
              <a:t>decisions</a:t>
            </a:r>
            <a:r>
              <a:rPr lang="en-US" sz="1600" dirty="0" smtClean="0">
                <a:solidFill>
                  <a:srgbClr val="FFFF00"/>
                </a:solidFill>
              </a:rPr>
              <a:t>.</a:t>
            </a:r>
            <a:endParaRPr lang="en-US" sz="1600" u="sng"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72197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0" lvl="0" indent="0">
              <a:buNone/>
            </a:pPr>
            <a:r>
              <a:rPr lang="en-US" sz="2000" dirty="0" smtClean="0"/>
              <a:t>C.	</a:t>
            </a:r>
            <a:r>
              <a:rPr lang="ru-RU" sz="2000" dirty="0"/>
              <a:t>CONTROLES INTERNOS Y SERVICIO DE AUDITORIA DE </a:t>
            </a:r>
            <a:r>
              <a:rPr lang="en-US" sz="2000" dirty="0" smtClean="0"/>
              <a:t>	</a:t>
            </a:r>
            <a:r>
              <a:rPr lang="ru-RU" sz="2000" dirty="0" smtClean="0"/>
              <a:t>LA </a:t>
            </a:r>
            <a:r>
              <a:rPr lang="ru-RU" sz="2000" dirty="0"/>
              <a:t>AG - AYUDANDO CON INTEGRIDAD EN EL LIDERAZGO </a:t>
            </a:r>
            <a:r>
              <a:rPr lang="en-US" sz="2000" dirty="0" smtClean="0"/>
              <a:t>	</a:t>
            </a:r>
            <a:r>
              <a:rPr lang="ru-RU" sz="2000" dirty="0" smtClean="0"/>
              <a:t>- </a:t>
            </a:r>
            <a:r>
              <a:rPr lang="ru-RU" sz="2000" dirty="0"/>
              <a:t>TRANSPARENCIA - CONTROLES APROPRIADOS - </a:t>
            </a:r>
            <a:r>
              <a:rPr lang="en-US" sz="2000" dirty="0" smtClean="0"/>
              <a:t>	</a:t>
            </a:r>
            <a:r>
              <a:rPr lang="ru-RU" sz="2000" dirty="0" smtClean="0"/>
              <a:t>SITUACIONES </a:t>
            </a:r>
            <a:r>
              <a:rPr lang="ru-RU" sz="2000" dirty="0"/>
              <a:t>ETICAS - CONFLICTO DE INTERESES (# </a:t>
            </a:r>
            <a:r>
              <a:rPr lang="en-US" sz="2000" dirty="0" smtClean="0"/>
              <a:t>	</a:t>
            </a:r>
            <a:r>
              <a:rPr lang="ru-RU" sz="2000" dirty="0" smtClean="0"/>
              <a:t>19</a:t>
            </a:r>
            <a:r>
              <a:rPr lang="ru-RU" sz="2000" dirty="0"/>
              <a:t>).</a:t>
            </a:r>
            <a:endParaRPr lang="en-US" sz="2000" dirty="0"/>
          </a:p>
          <a:p>
            <a:endParaRPr lang="en-US" sz="2000" dirty="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dirty="0" smtClean="0">
                <a:solidFill>
                  <a:srgbClr val="FFFF00"/>
                </a:solidFill>
              </a:rPr>
              <a:t>B.	</a:t>
            </a:r>
            <a:r>
              <a:rPr lang="ru-RU" sz="1600" dirty="0" smtClean="0">
                <a:solidFill>
                  <a:srgbClr val="FFFF00"/>
                </a:solidFill>
              </a:rPr>
              <a:t>INTERNAL </a:t>
            </a:r>
            <a:r>
              <a:rPr lang="ru-RU" sz="1600" dirty="0">
                <a:solidFill>
                  <a:srgbClr val="FFFF00"/>
                </a:solidFill>
              </a:rPr>
              <a:t>CONTROLS AND GCAS - HELPING WITH LEADERSHIP </a:t>
            </a:r>
            <a:r>
              <a:rPr lang="en-US" sz="1600" dirty="0" smtClean="0">
                <a:solidFill>
                  <a:srgbClr val="FFFF00"/>
                </a:solidFill>
              </a:rPr>
              <a:t>	</a:t>
            </a:r>
            <a:r>
              <a:rPr lang="ru-RU" sz="1600" dirty="0" smtClean="0">
                <a:solidFill>
                  <a:srgbClr val="FFFF00"/>
                </a:solidFill>
              </a:rPr>
              <a:t>ACCOUNTABILITY </a:t>
            </a:r>
            <a:r>
              <a:rPr lang="ru-RU" sz="1600" dirty="0">
                <a:solidFill>
                  <a:srgbClr val="FFFF00"/>
                </a:solidFill>
              </a:rPr>
              <a:t>- TRANSPARENCY - PROPER CONTROLS - </a:t>
            </a:r>
            <a:r>
              <a:rPr lang="en-US" sz="1600" dirty="0" smtClean="0">
                <a:solidFill>
                  <a:srgbClr val="FFFF00"/>
                </a:solidFill>
              </a:rPr>
              <a:t>	</a:t>
            </a:r>
            <a:r>
              <a:rPr lang="ru-RU" sz="1600" dirty="0" smtClean="0">
                <a:solidFill>
                  <a:srgbClr val="FFFF00"/>
                </a:solidFill>
              </a:rPr>
              <a:t>ETHICAL </a:t>
            </a:r>
            <a:r>
              <a:rPr lang="ru-RU" sz="1600" dirty="0">
                <a:solidFill>
                  <a:srgbClr val="FFFF00"/>
                </a:solidFill>
              </a:rPr>
              <a:t>ISSUES - CONFLICT OF INTEREST (# 19).</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06694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Proverbios 16:13</a:t>
            </a:r>
            <a:r>
              <a:rPr lang="ru-RU" sz="2000" dirty="0"/>
              <a:t>:  </a:t>
            </a:r>
            <a:r>
              <a:rPr lang="en-US" sz="2000" dirty="0" smtClean="0"/>
              <a:t>“</a:t>
            </a:r>
            <a:r>
              <a:rPr lang="ru-RU" sz="2000" dirty="0" smtClean="0"/>
              <a:t>El </a:t>
            </a:r>
            <a:r>
              <a:rPr lang="ru-RU" sz="2000" dirty="0"/>
              <a:t>rey se complace en los labios honestos; aprecia a quien habla con la </a:t>
            </a:r>
            <a:r>
              <a:rPr lang="ru-RU" sz="2000" dirty="0" smtClean="0"/>
              <a:t>verdad</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Proverbs 16:13</a:t>
            </a:r>
            <a:r>
              <a:rPr lang="ru-RU" sz="1600" dirty="0">
                <a:solidFill>
                  <a:srgbClr val="FFFF00"/>
                </a:solidFill>
              </a:rPr>
              <a:t>:  “Kings take pleasure in the honest lips; they value a man who speaks the truth.”</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07178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1 Corintios 4:2</a:t>
            </a:r>
            <a:r>
              <a:rPr lang="ru-RU" sz="2000" dirty="0"/>
              <a:t>:  </a:t>
            </a:r>
            <a:r>
              <a:rPr lang="en-US" sz="2000" dirty="0" smtClean="0"/>
              <a:t>“</a:t>
            </a:r>
            <a:r>
              <a:rPr lang="ru-RU" sz="2000" dirty="0" smtClean="0"/>
              <a:t>Ahora </a:t>
            </a:r>
            <a:r>
              <a:rPr lang="ru-RU" sz="2000" dirty="0"/>
              <a:t>bien, a los que reciben un encargo se les exige que demuestren ser dignos de </a:t>
            </a:r>
            <a:r>
              <a:rPr lang="ru-RU" sz="2000" dirty="0" smtClean="0"/>
              <a:t>confianza</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1 Corinthians 4:2</a:t>
            </a:r>
            <a:r>
              <a:rPr lang="ru-RU" sz="1600" dirty="0">
                <a:solidFill>
                  <a:srgbClr val="FFFF00"/>
                </a:solidFill>
              </a:rPr>
              <a:t>:  “Now it is required that those who have been given a trust must prove faithful.”</a:t>
            </a:r>
            <a:endParaRPr lang="en-US" sz="1600" dirty="0">
              <a:solidFill>
                <a:srgbClr val="FFFF00"/>
              </a:solidFill>
            </a:endParaRP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57729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ru-RU" sz="1800" dirty="0"/>
              <a:t>Fidelidad es una gran virtud.  Del término Griego </a:t>
            </a:r>
            <a:r>
              <a:rPr lang="en-US" sz="1800" dirty="0" smtClean="0"/>
              <a:t>“</a:t>
            </a:r>
            <a:r>
              <a:rPr lang="ru-RU" sz="1800" dirty="0" smtClean="0"/>
              <a:t>pistos</a:t>
            </a:r>
            <a:r>
              <a:rPr lang="en-US" sz="1800" dirty="0" smtClean="0"/>
              <a:t>”</a:t>
            </a:r>
            <a:r>
              <a:rPr lang="ru-RU" sz="1800" dirty="0" smtClean="0"/>
              <a:t>, </a:t>
            </a:r>
            <a:r>
              <a:rPr lang="ru-RU" sz="1800" dirty="0"/>
              <a:t>significando </a:t>
            </a:r>
            <a:r>
              <a:rPr lang="en-US" sz="1800" dirty="0" smtClean="0"/>
              <a:t>“</a:t>
            </a:r>
            <a:r>
              <a:rPr lang="ru-RU" sz="1800" dirty="0" smtClean="0"/>
              <a:t>confi</a:t>
            </a:r>
            <a:r>
              <a:rPr lang="en-US" sz="1800" dirty="0" smtClean="0"/>
              <a:t>n</a:t>
            </a:r>
            <a:r>
              <a:rPr lang="ru-RU" sz="1800" dirty="0" smtClean="0"/>
              <a:t>able</a:t>
            </a:r>
            <a:r>
              <a:rPr lang="en-US" sz="1800" dirty="0" smtClean="0"/>
              <a:t>”</a:t>
            </a:r>
            <a:r>
              <a:rPr lang="ru-RU" sz="1800" dirty="0" smtClean="0"/>
              <a:t>, </a:t>
            </a:r>
            <a:r>
              <a:rPr lang="en-US" sz="1800" dirty="0" smtClean="0"/>
              <a:t>“</a:t>
            </a:r>
            <a:r>
              <a:rPr lang="ru-RU" sz="1800" dirty="0" smtClean="0"/>
              <a:t>que </a:t>
            </a:r>
            <a:r>
              <a:rPr lang="ru-RU" sz="1800" dirty="0"/>
              <a:t>puede confiarse </a:t>
            </a:r>
            <a:r>
              <a:rPr lang="ru-RU" sz="1800" dirty="0" smtClean="0"/>
              <a:t>plenamente.</a:t>
            </a:r>
            <a:r>
              <a:rPr lang="en-US" sz="1800" dirty="0" smtClean="0"/>
              <a:t>”</a:t>
            </a:r>
            <a:r>
              <a:rPr lang="ru-RU" sz="1800" dirty="0" smtClean="0"/>
              <a:t>  </a:t>
            </a:r>
            <a:r>
              <a:rPr lang="ru-RU" sz="1800" dirty="0"/>
              <a:t>La calidad de confiabilidad, es una de los capitales mas valiosos que un hombre puede poseer.  Es de gran estima para Dios.  Fracaso en este aspecto, significa fracasar para calificar para la vida eterna (vea Lucas 16:10-12;  COL 356).  Solo lo que recibirán una herencia en la Nueva Tierra son los que Dios puede confiar bajo cualquier circunstancia.  Demostramos que somos mayordomos fieles, cuando permanentemente busquemos glorificar a Dios, en todos los detalles de nuestra vida</a:t>
            </a:r>
            <a:r>
              <a:rPr lang="ru-RU" sz="1800" dirty="0" smtClean="0"/>
              <a:t>.</a:t>
            </a:r>
            <a:r>
              <a:rPr lang="en-US" sz="1800" dirty="0" smtClean="0"/>
              <a:t>”</a:t>
            </a:r>
            <a:r>
              <a:rPr lang="ru-RU" sz="1800" dirty="0" smtClean="0"/>
              <a:t>  </a:t>
            </a:r>
            <a:r>
              <a:rPr lang="ru-RU" sz="1800" dirty="0"/>
              <a:t>(SDA Bible Commentary:  Traducido del ingles, Vol. 6, p. 681).</a:t>
            </a:r>
            <a:br>
              <a:rPr lang="ru-RU" sz="1800" dirty="0"/>
            </a:br>
            <a:endParaRPr lang="en-US" sz="1800" dirty="0"/>
          </a:p>
          <a:p>
            <a:pPr marL="0" indent="0">
              <a:buNone/>
            </a:pPr>
            <a:endParaRPr lang="en-US" sz="1800" dirty="0"/>
          </a:p>
        </p:txBody>
      </p:sp>
      <p:sp>
        <p:nvSpPr>
          <p:cNvPr id="6" name="Content Placeholder 2"/>
          <p:cNvSpPr txBox="1">
            <a:spLocks/>
          </p:cNvSpPr>
          <p:nvPr/>
        </p:nvSpPr>
        <p:spPr bwMode="auto">
          <a:xfrm>
            <a:off x="328733" y="4372522"/>
            <a:ext cx="8428405"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400" dirty="0">
                <a:solidFill>
                  <a:srgbClr val="FFFF00"/>
                </a:solidFill>
              </a:rPr>
              <a:t>Faithfulness is a great virtue.  From Gr. Term “</a:t>
            </a:r>
            <a:r>
              <a:rPr lang="ru-RU" sz="1400" i="1" dirty="0">
                <a:solidFill>
                  <a:srgbClr val="FFFF00"/>
                </a:solidFill>
              </a:rPr>
              <a:t>pistos</a:t>
            </a:r>
            <a:r>
              <a:rPr lang="ru-RU" sz="1400" dirty="0">
                <a:solidFill>
                  <a:srgbClr val="FFFF00"/>
                </a:solidFill>
              </a:rPr>
              <a:t>”, meaning “trusty”, “dependable”, “that can be relied upon.”  The quality of dependability is one of the most valuable assets a man can have.  It is highly esteemed by God.  Failure in this respect means failure to qualify for eternal life (see Luke 16:10-12; COL 356).  Only those will receive an inheritance in the new earth who can be relied upon by God under all circumstances.  We prove ourselves faithful stewards by continually seeking to glorify God in all the details of our lives.” (SDA Bible Commentary:   Vol. 6,  p. 681</a:t>
            </a:r>
            <a:r>
              <a:rPr lang="ru-RU" sz="1400" dirty="0" smtClean="0">
                <a:solidFill>
                  <a:srgbClr val="FFFF00"/>
                </a:solidFill>
              </a:rPr>
              <a:t>).</a:t>
            </a:r>
            <a:endParaRPr lang="en-US" sz="1600" dirty="0">
              <a:solidFill>
                <a:srgbClr val="FFFF00"/>
              </a:solidFill>
            </a:endParaRP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07361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Lucas 16:10</a:t>
            </a:r>
            <a:r>
              <a:rPr lang="ru-RU" sz="2000" dirty="0"/>
              <a:t>:  </a:t>
            </a:r>
            <a:r>
              <a:rPr lang="en-US" sz="2000" dirty="0" smtClean="0"/>
              <a:t>“</a:t>
            </a:r>
            <a:r>
              <a:rPr lang="ru-RU" sz="2000" dirty="0" smtClean="0"/>
              <a:t>El </a:t>
            </a:r>
            <a:r>
              <a:rPr lang="ru-RU" sz="2000" dirty="0"/>
              <a:t>que es honrado en lo poco, también lo será en lo mucho; y el que no es íntegro en lo poco, tampoco lo será en lo mucho</a:t>
            </a:r>
            <a:r>
              <a:rPr lang="ru-RU" sz="2000" dirty="0" smtClean="0"/>
              <a:t>.</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Luke 16:10</a:t>
            </a:r>
            <a:r>
              <a:rPr lang="ru-RU" sz="1600" u="sng" dirty="0" smtClean="0">
                <a:solidFill>
                  <a:srgbClr val="FFFF00"/>
                </a:solidFill>
              </a:rPr>
              <a:t>:</a:t>
            </a:r>
            <a:r>
              <a:rPr lang="en-US" sz="1600" dirty="0">
                <a:solidFill>
                  <a:srgbClr val="FFFF00"/>
                </a:solidFill>
              </a:rPr>
              <a:t> </a:t>
            </a:r>
            <a:r>
              <a:rPr lang="en-US" sz="1600" dirty="0" smtClean="0">
                <a:solidFill>
                  <a:srgbClr val="FFFF00"/>
                </a:solidFill>
              </a:rPr>
              <a:t>”</a:t>
            </a:r>
            <a:r>
              <a:rPr lang="ru-RU" sz="1600" dirty="0" smtClean="0">
                <a:solidFill>
                  <a:srgbClr val="FFFF00"/>
                </a:solidFill>
              </a:rPr>
              <a:t>Whoever </a:t>
            </a:r>
            <a:r>
              <a:rPr lang="ru-RU" sz="1600" dirty="0">
                <a:solidFill>
                  <a:srgbClr val="FFFF00"/>
                </a:solidFill>
              </a:rPr>
              <a:t>can be trusted with very little can also be trusted with much, and whoever is dishonest with very little will also be dishonest with much.”</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74285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Apocalipsis 14:5:</a:t>
            </a:r>
            <a:r>
              <a:rPr lang="ru-RU" sz="2000" dirty="0"/>
              <a:t> </a:t>
            </a:r>
            <a:r>
              <a:rPr lang="en-US" sz="2000" dirty="0" smtClean="0"/>
              <a:t>“</a:t>
            </a:r>
            <a:r>
              <a:rPr lang="ru-RU" sz="2000" dirty="0" smtClean="0"/>
              <a:t>No </a:t>
            </a:r>
            <a:r>
              <a:rPr lang="ru-RU" sz="2000" dirty="0"/>
              <a:t>se encontró mentira alguna en su boca, pues son intachables</a:t>
            </a:r>
            <a:r>
              <a:rPr lang="ru-RU" sz="2000" dirty="0" smtClean="0"/>
              <a:t>.</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2098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Revelation 14:5:  </a:t>
            </a:r>
            <a:r>
              <a:rPr lang="ru-RU" sz="1600" dirty="0">
                <a:solidFill>
                  <a:srgbClr val="FFFF00"/>
                </a:solidFill>
              </a:rPr>
              <a:t>“No lie was found in their mouths; they are blameless.”</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29188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en-US" sz="1800" dirty="0" smtClean="0"/>
              <a:t>“</a:t>
            </a:r>
            <a:r>
              <a:rPr lang="ru-RU" sz="1800" dirty="0" smtClean="0"/>
              <a:t>(</a:t>
            </a:r>
            <a:r>
              <a:rPr lang="ru-RU" sz="1800" dirty="0"/>
              <a:t>Apoc. 14:5) -No se encontró:  La forma del verbo Griego sugiere que a determinado punto en el tiempo está siendo considerado.  En ese momento del tiempo, la investigación comprueba que los 144,000 son intachables.  Esto no significa que nunca han errado, pero que por la gracia de Dios ellos han vencido todo defecto de carácter.  Engaño:  del Gr. «Dolos», «engañar», «sutileza», «fraude», «engaño».  Evidencia textual atestigua (Cf.p.10) otras expresiones, «falsedad», «mentira».  El Evangelio de Cristo Jesús, tiene poder de cambiar a un hombre pecador y vagabundo en alguien que no tiene pretensiones, ni engaño, ni mentira, ni pecado</a:t>
            </a:r>
            <a:r>
              <a:rPr lang="ru-RU" sz="1800" dirty="0" smtClean="0"/>
              <a:t>.</a:t>
            </a:r>
            <a:r>
              <a:rPr lang="en-US" sz="1800" dirty="0" smtClean="0"/>
              <a:t>”</a:t>
            </a:r>
            <a:r>
              <a:rPr lang="ru-RU" sz="1800" dirty="0" smtClean="0"/>
              <a:t> </a:t>
            </a:r>
            <a:r>
              <a:rPr lang="ru-RU" sz="1800" dirty="0"/>
              <a:t>(SDA Bible Commentary, trad. Del inglés, Vol. 7, p. 827).</a:t>
            </a:r>
            <a:endParaRPr lang="en-US" sz="1800" dirty="0"/>
          </a:p>
          <a:p>
            <a:pPr marL="0" indent="0">
              <a:buNone/>
            </a:pPr>
            <a:endParaRPr lang="en-US" sz="1800" dirty="0"/>
          </a:p>
        </p:txBody>
      </p:sp>
      <p:sp>
        <p:nvSpPr>
          <p:cNvPr id="6" name="Content Placeholder 2"/>
          <p:cNvSpPr txBox="1">
            <a:spLocks/>
          </p:cNvSpPr>
          <p:nvPr/>
        </p:nvSpPr>
        <p:spPr bwMode="auto">
          <a:xfrm>
            <a:off x="328733" y="4372522"/>
            <a:ext cx="8428405"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400" dirty="0">
                <a:solidFill>
                  <a:srgbClr val="FFFF00"/>
                </a:solidFill>
              </a:rPr>
              <a:t>“(Rev.14:5)- Was found:  The form of the Greek verb suggests that a certain point of time is under consideration.  At that point of time investigation proves the 144,000 to be faultless.  This does not mean that they had never erred, but that by the grace of God they had overcome all defects of character.  Guile:  Gr. “</a:t>
            </a:r>
            <a:r>
              <a:rPr lang="ru-RU" sz="1400" i="1" dirty="0">
                <a:solidFill>
                  <a:srgbClr val="FFFF00"/>
                </a:solidFill>
              </a:rPr>
              <a:t>Dolos”</a:t>
            </a:r>
            <a:r>
              <a:rPr lang="ru-RU" sz="1400" dirty="0">
                <a:solidFill>
                  <a:srgbClr val="FFFF00"/>
                </a:solidFill>
              </a:rPr>
              <a:t>,  “deceit”, “subtlety”, “fraud”, “guile”.  Textual evidence attests (cf.p.10) the reading pseudos, “falsehood”, “lie”.  The gospel of Jesus Christ changes sinful, erring man into one who has no pretense, no make-believe, no deceit, no sin.” (SDA Bible Commentary, Vol. 7, p. 827.</a:t>
            </a:r>
            <a:endParaRPr lang="en-US" sz="14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3468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0" lvl="0" indent="0">
              <a:buNone/>
            </a:pPr>
            <a:r>
              <a:rPr lang="en-US" sz="2000" dirty="0"/>
              <a:t>D</a:t>
            </a:r>
            <a:r>
              <a:rPr lang="en-US" sz="2000" dirty="0" smtClean="0"/>
              <a:t>.	</a:t>
            </a:r>
            <a:r>
              <a:rPr lang="ru-RU" sz="2000" dirty="0"/>
              <a:t>NECESIDAD DE LIDERES ESPIRITUALES -  ESFUERZOS </a:t>
            </a:r>
            <a:r>
              <a:rPr lang="en-US" sz="2000" dirty="0" smtClean="0"/>
              <a:t>	</a:t>
            </a:r>
            <a:r>
              <a:rPr lang="ru-RU" sz="2000" dirty="0" smtClean="0"/>
              <a:t>CON</a:t>
            </a:r>
            <a:r>
              <a:rPr lang="ru-RU" sz="2000" dirty="0"/>
              <a:t>:  REAVIVAMIENTO Y REFORMA (R&amp;R), REAVIVADOS </a:t>
            </a:r>
            <a:r>
              <a:rPr lang="en-US" sz="2000" dirty="0" smtClean="0"/>
              <a:t>	</a:t>
            </a:r>
            <a:r>
              <a:rPr lang="ru-RU" sz="2000" dirty="0" smtClean="0"/>
              <a:t>POR </a:t>
            </a:r>
            <a:r>
              <a:rPr lang="ru-RU" sz="2000" dirty="0"/>
              <a:t>SU PALABRAS (RBHW),  CREE EN SUS PROFETAS </a:t>
            </a:r>
            <a:r>
              <a:rPr lang="en-US" sz="2000" dirty="0" smtClean="0"/>
              <a:t>	</a:t>
            </a:r>
            <a:r>
              <a:rPr lang="ru-RU" sz="2000" dirty="0" smtClean="0"/>
              <a:t>(</a:t>
            </a:r>
            <a:r>
              <a:rPr lang="ru-RU" sz="2000" dirty="0"/>
              <a:t>BHP)…..ES EL ENFASIS DE LA IGLESIA PARA </a:t>
            </a:r>
            <a:r>
              <a:rPr lang="en-US" sz="2000" dirty="0" smtClean="0"/>
              <a:t>	</a:t>
            </a:r>
            <a:r>
              <a:rPr lang="ru-RU" sz="2000" dirty="0" smtClean="0"/>
              <a:t>AYUDARNOS </a:t>
            </a:r>
            <a:r>
              <a:rPr lang="ru-RU" sz="2000" dirty="0"/>
              <a:t>A LOS LIDERES CON NUESTRO </a:t>
            </a:r>
            <a:r>
              <a:rPr lang="en-US" sz="2000" dirty="0" smtClean="0"/>
              <a:t>	</a:t>
            </a:r>
            <a:r>
              <a:rPr lang="ru-RU" sz="2000" dirty="0" smtClean="0"/>
              <a:t>CRECIMIENTO </a:t>
            </a:r>
            <a:r>
              <a:rPr lang="ru-RU" sz="2000" dirty="0"/>
              <a:t>ESPIRITUAL (# 26).</a:t>
            </a:r>
            <a:endParaRPr lang="en-US" sz="2000" dirty="0"/>
          </a:p>
          <a:p>
            <a:pPr marL="0" indent="0">
              <a:buNone/>
            </a:pPr>
            <a:r>
              <a:rPr lang="ru-RU" sz="2000" dirty="0"/>
              <a:t> </a:t>
            </a:r>
            <a:endParaRPr lang="en-US" sz="2000" dirty="0"/>
          </a:p>
          <a:p>
            <a:pPr marL="0" lvl="0" indent="0">
              <a:buNone/>
            </a:pPr>
            <a:endParaRPr lang="en-US" sz="2000" dirty="0"/>
          </a:p>
        </p:txBody>
      </p:sp>
      <p:sp>
        <p:nvSpPr>
          <p:cNvPr id="6" name="Content Placeholder 2"/>
          <p:cNvSpPr txBox="1">
            <a:spLocks/>
          </p:cNvSpPr>
          <p:nvPr/>
        </p:nvSpPr>
        <p:spPr bwMode="auto">
          <a:xfrm>
            <a:off x="677009" y="4191000"/>
            <a:ext cx="7924800" cy="1981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dirty="0">
                <a:solidFill>
                  <a:srgbClr val="FFFF00"/>
                </a:solidFill>
              </a:rPr>
              <a:t>D</a:t>
            </a:r>
            <a:r>
              <a:rPr lang="en-US" sz="1600" dirty="0" smtClean="0">
                <a:solidFill>
                  <a:srgbClr val="FFFF00"/>
                </a:solidFill>
              </a:rPr>
              <a:t>.	</a:t>
            </a:r>
            <a:r>
              <a:rPr lang="en-US" sz="1600" dirty="0"/>
              <a:t> </a:t>
            </a:r>
            <a:r>
              <a:rPr lang="ru-RU" sz="1600" dirty="0">
                <a:solidFill>
                  <a:srgbClr val="FFFF00"/>
                </a:solidFill>
              </a:rPr>
              <a:t>NEED OF SPIRITUAL LEADERS (R&amp;R, RBHW, BHP….) CHURCH </a:t>
            </a:r>
            <a:r>
              <a:rPr lang="en-US" sz="1600" dirty="0" smtClean="0">
                <a:solidFill>
                  <a:srgbClr val="FFFF00"/>
                </a:solidFill>
              </a:rPr>
              <a:t>	</a:t>
            </a:r>
            <a:r>
              <a:rPr lang="ru-RU" sz="1600" dirty="0" smtClean="0">
                <a:solidFill>
                  <a:srgbClr val="FFFF00"/>
                </a:solidFill>
              </a:rPr>
              <a:t>EMPHASIS </a:t>
            </a:r>
            <a:r>
              <a:rPr lang="ru-RU" sz="1600" dirty="0">
                <a:solidFill>
                  <a:srgbClr val="FFFF00"/>
                </a:solidFill>
              </a:rPr>
              <a:t>TO HELP LEADERS WITH SPIRITUAL DEVELOPMENT (# </a:t>
            </a:r>
            <a:r>
              <a:rPr lang="en-US" sz="1600" dirty="0" smtClean="0">
                <a:solidFill>
                  <a:srgbClr val="FFFF00"/>
                </a:solidFill>
              </a:rPr>
              <a:t>	</a:t>
            </a:r>
            <a:r>
              <a:rPr lang="ru-RU" sz="1600" dirty="0" smtClean="0">
                <a:solidFill>
                  <a:srgbClr val="FFFF00"/>
                </a:solidFill>
              </a:rPr>
              <a:t>26</a:t>
            </a:r>
            <a:r>
              <a:rPr lang="ru-RU" sz="1600" dirty="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80406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en-US" sz="1800" dirty="0" smtClean="0"/>
              <a:t>“</a:t>
            </a:r>
            <a:r>
              <a:rPr lang="ru-RU" sz="1800" dirty="0" smtClean="0"/>
              <a:t>Permítanme </a:t>
            </a:r>
            <a:r>
              <a:rPr lang="ru-RU" sz="1800" dirty="0"/>
              <a:t>decirle que el Señor actuará en esa etapa final de la obra en una forma muy diferente de la acostumbrada, contraria a todos los planes humanos.  Habrá entre nosotros personas que siempre querrán controlar la obra de Dios y dictar hasta los movimientos que deberán hacerse cuando la obra avance bajo la dirección de ese ángel que se une al tercero para dar el mensaje que ha de ser comunicado al mundo.   Dios empleará formas y medios que nos permitirán ver que él está tomando las riendas en sus propias manos.  Los obreros se sorprenderán por los medios sencillos que utilizará para realizar y perfeccionar su obra en justicia</a:t>
            </a:r>
            <a:r>
              <a:rPr lang="ru-RU" sz="1800" dirty="0" smtClean="0"/>
              <a:t>.</a:t>
            </a:r>
            <a:r>
              <a:rPr lang="en-US" sz="1800" dirty="0" smtClean="0"/>
              <a:t>”</a:t>
            </a:r>
            <a:r>
              <a:rPr lang="ru-RU" sz="1800" dirty="0" smtClean="0"/>
              <a:t>  </a:t>
            </a:r>
            <a:r>
              <a:rPr lang="ru-RU" sz="1800" dirty="0"/>
              <a:t>(E.G.White, Testimonios para Ministros, p. 299).</a:t>
            </a:r>
            <a:endParaRPr lang="en-US" sz="1800" dirty="0"/>
          </a:p>
          <a:p>
            <a:pPr marL="0" indent="0">
              <a:buNone/>
            </a:pPr>
            <a:endParaRPr lang="en-US" sz="1800" dirty="0"/>
          </a:p>
        </p:txBody>
      </p:sp>
      <p:sp>
        <p:nvSpPr>
          <p:cNvPr id="6" name="Content Placeholder 2"/>
          <p:cNvSpPr txBox="1">
            <a:spLocks/>
          </p:cNvSpPr>
          <p:nvPr/>
        </p:nvSpPr>
        <p:spPr bwMode="auto">
          <a:xfrm>
            <a:off x="328733" y="4372522"/>
            <a:ext cx="8428405"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400" i="1" dirty="0" smtClean="0">
                <a:solidFill>
                  <a:srgbClr val="FFFF00"/>
                </a:solidFill>
              </a:rPr>
              <a:t>“</a:t>
            </a:r>
            <a:r>
              <a:rPr lang="ru-RU" sz="1400" i="1" dirty="0" smtClean="0">
                <a:solidFill>
                  <a:srgbClr val="FFFF00"/>
                </a:solidFill>
              </a:rPr>
              <a:t>Let </a:t>
            </a:r>
            <a:r>
              <a:rPr lang="ru-RU" sz="1400" i="1" dirty="0">
                <a:solidFill>
                  <a:srgbClr val="FFFF00"/>
                </a:solidFill>
              </a:rPr>
              <a:t>me tell you that the Lord will work in this last work in a manner very much out of the common order of things, and in a way will be those among us who will always want to control the work of God, to dictate even waht movements shall be made when the work goes forward under the direction of the angel who joins the third angel in the message to be given to the world.  God will use ways and means by which it will be seen that He is taking the reins in His own hands. The workers will be surprised by the simple means that He will use to bring about and perfect His work of righteousness</a:t>
            </a:r>
            <a:r>
              <a:rPr lang="ru-RU" sz="1400" i="1"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(E. G.White, Testimonies to Ministers and Gospel Workers, p.300).</a:t>
            </a:r>
            <a:endParaRPr lang="en-US" sz="1400" dirty="0">
              <a:solidFill>
                <a:srgbClr val="FFFF00"/>
              </a:solidFill>
            </a:endParaRPr>
          </a:p>
          <a:p>
            <a:r>
              <a:rPr lang="ru-RU" sz="1600" dirty="0"/>
              <a:t> </a:t>
            </a:r>
            <a:endParaRPr lang="en-US" sz="1600" dirty="0"/>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37970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en-US" sz="2000" dirty="0" smtClean="0"/>
              <a:t>“</a:t>
            </a:r>
            <a:r>
              <a:rPr lang="ru-RU" sz="2000" dirty="0" smtClean="0"/>
              <a:t>Conságrate </a:t>
            </a:r>
            <a:r>
              <a:rPr lang="ru-RU" sz="2000" dirty="0"/>
              <a:t>a Dios todas las mañana; haz de esto tu primer trabajo.  Sea tu oración:  «Tómame oh Señor! Como enteramente tuyo.  Pongo todos mis planes a tus pies.  Usame hoy en tu servicio.  Mora conmigo, y sea toda mi obra hecha en ti»  Este es un asunto diario.  Cada mañana, conságrate a Dios por ese día.  Somete todos tus planes a El, para ponerlos en práctica o abandonarlos, según te lo indicare su providencia.  Podrás así poner cada día tu vida en las manos de Dios, y ella será cada vez más semejante a la de Cristo</a:t>
            </a:r>
            <a:r>
              <a:rPr lang="ru-RU" sz="2000" dirty="0" smtClean="0"/>
              <a:t>.</a:t>
            </a:r>
            <a:r>
              <a:rPr lang="en-US" sz="2000" dirty="0" smtClean="0"/>
              <a:t>”</a:t>
            </a:r>
            <a:r>
              <a:rPr lang="ru-RU" sz="2000" dirty="0" smtClean="0"/>
              <a:t>  </a:t>
            </a:r>
            <a:r>
              <a:rPr lang="ru-RU" sz="2000" dirty="0"/>
              <a:t>(Camino a Cristo, p. 63).</a:t>
            </a:r>
            <a:endParaRPr lang="en-US" sz="2000" dirty="0"/>
          </a:p>
          <a:p>
            <a:pPr marL="0" indent="0">
              <a:buNone/>
            </a:pPr>
            <a:r>
              <a:rPr lang="ru-RU" sz="2000" dirty="0"/>
              <a:t> </a:t>
            </a:r>
            <a:endParaRPr lang="en-US" sz="2000" dirty="0"/>
          </a:p>
          <a:p>
            <a:pPr marL="0" indent="0">
              <a:buNone/>
            </a:pPr>
            <a:endParaRPr lang="en-US" sz="2000" dirty="0"/>
          </a:p>
        </p:txBody>
      </p:sp>
      <p:sp>
        <p:nvSpPr>
          <p:cNvPr id="6" name="Content Placeholder 2"/>
          <p:cNvSpPr txBox="1">
            <a:spLocks/>
          </p:cNvSpPr>
          <p:nvPr/>
        </p:nvSpPr>
        <p:spPr bwMode="auto">
          <a:xfrm>
            <a:off x="457200" y="4372522"/>
            <a:ext cx="8299938"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r>
              <a:rPr lang="ru-RU" sz="1600" dirty="0"/>
              <a:t> </a:t>
            </a:r>
            <a:r>
              <a:rPr lang="en-US" sz="1400" i="1" dirty="0" smtClean="0">
                <a:solidFill>
                  <a:srgbClr val="FFFF00"/>
                </a:solidFill>
              </a:rPr>
              <a:t>”</a:t>
            </a:r>
            <a:r>
              <a:rPr lang="ru-RU" sz="1400" i="1" dirty="0" smtClean="0">
                <a:solidFill>
                  <a:srgbClr val="FFFF00"/>
                </a:solidFill>
              </a:rPr>
              <a:t>Consecrate </a:t>
            </a:r>
            <a:r>
              <a:rPr lang="ru-RU" sz="1400" i="1" dirty="0">
                <a:solidFill>
                  <a:srgbClr val="FFFF00"/>
                </a:solidFill>
              </a:rPr>
              <a:t>yourself to God in the morning; make this your first work.  Let your prayer be, </a:t>
            </a:r>
            <a:r>
              <a:rPr lang="en-US" sz="1400" i="1" dirty="0" smtClean="0">
                <a:solidFill>
                  <a:srgbClr val="FFFF00"/>
                </a:solidFill>
              </a:rPr>
              <a:t>“</a:t>
            </a:r>
            <a:r>
              <a:rPr lang="ru-RU" sz="1400" i="1" dirty="0" smtClean="0">
                <a:solidFill>
                  <a:srgbClr val="FFFF00"/>
                </a:solidFill>
              </a:rPr>
              <a:t>Take </a:t>
            </a:r>
            <a:r>
              <a:rPr lang="ru-RU" sz="1400" i="1" dirty="0">
                <a:solidFill>
                  <a:srgbClr val="FFFF00"/>
                </a:solidFill>
              </a:rPr>
              <a:t>me, O </a:t>
            </a:r>
            <a:r>
              <a:rPr lang="en-US" sz="1400" i="1" dirty="0" smtClean="0">
                <a:solidFill>
                  <a:srgbClr val="FFFF00"/>
                </a:solidFill>
              </a:rPr>
              <a:t>L</a:t>
            </a:r>
            <a:r>
              <a:rPr lang="ru-RU" sz="1400" i="1" dirty="0" smtClean="0">
                <a:solidFill>
                  <a:srgbClr val="FFFF00"/>
                </a:solidFill>
              </a:rPr>
              <a:t>ord</a:t>
            </a:r>
            <a:r>
              <a:rPr lang="ru-RU" sz="1400" i="1" dirty="0">
                <a:solidFill>
                  <a:srgbClr val="FFFF00"/>
                </a:solidFill>
              </a:rPr>
              <a:t>, as wholly Thine.  I lay all my plans at Thy feet.  Use me today in Thy service.  Abide with me, and let all my work be wrought in </a:t>
            </a:r>
            <a:r>
              <a:rPr lang="ru-RU" sz="1400" i="1" dirty="0" smtClean="0">
                <a:solidFill>
                  <a:srgbClr val="FFFF00"/>
                </a:solidFill>
              </a:rPr>
              <a:t>Thee.</a:t>
            </a:r>
            <a:r>
              <a:rPr lang="en-US" sz="1400" i="1" dirty="0" smtClean="0">
                <a:solidFill>
                  <a:srgbClr val="FFFF00"/>
                </a:solidFill>
              </a:rPr>
              <a:t>”</a:t>
            </a:r>
            <a:r>
              <a:rPr lang="ru-RU" sz="1400" i="1" dirty="0" smtClean="0">
                <a:solidFill>
                  <a:srgbClr val="FFFF00"/>
                </a:solidFill>
              </a:rPr>
              <a:t>   </a:t>
            </a:r>
            <a:r>
              <a:rPr lang="ru-RU" sz="1400" i="1" dirty="0">
                <a:solidFill>
                  <a:srgbClr val="FFFF00"/>
                </a:solidFill>
              </a:rPr>
              <a:t>This is a daily matter.  Each morning consecrate yourself to God for that day.  Surrender all your plans to Him, to be carried out or given up as His providence shall indicate.  Thus day by day you may be giving your life into the hands of God, and thus your life will be molded more and more after the life of Christ</a:t>
            </a:r>
            <a:r>
              <a:rPr lang="ru-RU" sz="1400" i="1" dirty="0" smtClean="0">
                <a:solidFill>
                  <a:srgbClr val="FFFF00"/>
                </a:solidFill>
              </a:rPr>
              <a:t>.</a:t>
            </a:r>
            <a:r>
              <a:rPr lang="en-US" sz="1400" i="1" dirty="0" smtClean="0">
                <a:solidFill>
                  <a:srgbClr val="FFFF00"/>
                </a:solidFill>
              </a:rPr>
              <a:t>”</a:t>
            </a:r>
            <a:r>
              <a:rPr lang="ru-RU" sz="1400" dirty="0" smtClean="0">
                <a:solidFill>
                  <a:srgbClr val="FFFF00"/>
                </a:solidFill>
              </a:rPr>
              <a:t>  </a:t>
            </a:r>
            <a:r>
              <a:rPr lang="ru-RU" sz="1400" dirty="0">
                <a:solidFill>
                  <a:srgbClr val="FFFF00"/>
                </a:solidFill>
              </a:rPr>
              <a:t>(Ellen G. White, Steps to Christ, pp. 69-70).</a:t>
            </a:r>
            <a:endParaRPr lang="en-US" sz="1400" dirty="0">
              <a:solidFill>
                <a:srgbClr val="FFFF00"/>
              </a:solidFill>
            </a:endParaRPr>
          </a:p>
          <a:p>
            <a:pPr marL="0" indent="0">
              <a:buNone/>
            </a:pPr>
            <a:endParaRPr lang="en-US" sz="1600" dirty="0"/>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36010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REGLAMENTOS DENOMINACIONALES </a:t>
            </a:r>
            <a:endParaRPr lang="en-US" sz="2000" u="sng"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sz="2000" dirty="0" smtClean="0"/>
          </a:p>
          <a:p>
            <a:pPr marL="0" indent="0">
              <a:buNone/>
            </a:pPr>
            <a:r>
              <a:rPr lang="en-US" sz="2000" dirty="0" smtClean="0"/>
              <a:t>	</a:t>
            </a:r>
            <a:r>
              <a:rPr lang="ru-RU" sz="2000" dirty="0" smtClean="0"/>
              <a:t>Procesos </a:t>
            </a:r>
            <a:r>
              <a:rPr lang="ru-RU" sz="2000" dirty="0"/>
              <a:t>y sugerencias provenientes de distintos </a:t>
            </a:r>
            <a:r>
              <a:rPr lang="en-US" sz="2000" dirty="0" smtClean="0"/>
              <a:t>	</a:t>
            </a:r>
            <a:r>
              <a:rPr lang="ru-RU" sz="2000" dirty="0" smtClean="0"/>
              <a:t>niveles </a:t>
            </a:r>
            <a:r>
              <a:rPr lang="ru-RU" sz="2000" dirty="0"/>
              <a:t>adminsitrativos de la Iglesia.  Rol en el </a:t>
            </a:r>
            <a:r>
              <a:rPr lang="en-US" sz="2000" dirty="0" smtClean="0"/>
              <a:t>	</a:t>
            </a:r>
            <a:r>
              <a:rPr lang="ru-RU" sz="2000" dirty="0" smtClean="0"/>
              <a:t>cumplimiento </a:t>
            </a:r>
            <a:r>
              <a:rPr lang="ru-RU" sz="2000" dirty="0"/>
              <a:t>de la Misión.</a:t>
            </a:r>
            <a:endParaRPr lang="en-US" sz="2000" dirty="0"/>
          </a:p>
          <a:p>
            <a:pPr marL="0" indent="0">
              <a:buNone/>
            </a:pP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CHURCH POLICIES  </a:t>
            </a:r>
            <a:endParaRPr lang="en-US" sz="1600" u="sng" dirty="0" smtClean="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Processes </a:t>
            </a:r>
            <a:r>
              <a:rPr lang="ru-RU" sz="1600" dirty="0">
                <a:solidFill>
                  <a:srgbClr val="FFFF00"/>
                </a:solidFill>
              </a:rPr>
              <a:t>and suggestions coming from different Church levels of </a:t>
            </a:r>
            <a:r>
              <a:rPr lang="en-US" sz="1600" dirty="0" smtClean="0">
                <a:solidFill>
                  <a:srgbClr val="FFFF00"/>
                </a:solidFill>
              </a:rPr>
              <a:t>	</a:t>
            </a:r>
            <a:r>
              <a:rPr lang="ru-RU" sz="1600" dirty="0" smtClean="0">
                <a:solidFill>
                  <a:srgbClr val="FFFF00"/>
                </a:solidFill>
              </a:rPr>
              <a:t>administration</a:t>
            </a:r>
            <a:r>
              <a:rPr lang="ru-RU" sz="1600" dirty="0">
                <a:solidFill>
                  <a:srgbClr val="FFFF00"/>
                </a:solidFill>
              </a:rPr>
              <a:t>.  Role in the fulfillment of the Mission.</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02257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ru-RU" sz="1600" dirty="0"/>
              <a:t> “Los cristianos que se vistan con toda la armadura de Dios y que dediquen algún tiempo diariamente a la meditación, la oración y el studio de las Escrituras, se vincularán con el cielo y ejercerán una influencia salvadora y transformadora sobre los que los rodean.  Suyos serán los grandes pensamientos, las nobles aspiraciones y las claras percepciones de la verdad y el deber para con Dios.  Anhelarán la pureza, la luz, el amor, y todas las gracias de origen celestial.  Sus sinceras oraciones penetrarán a través del velo.  Esta clase de personas poseerá una confianza santificada para comparecer ante la presencia del Infinito.  Tendrán conciencia de que la luz y la Gloria del cielo son para ellos, y se convertirán en personas refinadas, elevadas y ennoblecidas por causa de esta asociación íntima con Dios.  Tal es el privilegio de los verdaderos cristianos.”  (Testimonios para la Iglesia, Vol. 5, p. 105).</a:t>
            </a:r>
            <a:endParaRPr lang="en-US" sz="1600" dirty="0"/>
          </a:p>
          <a:p>
            <a:pPr marL="0" indent="0">
              <a:buNone/>
            </a:pPr>
            <a:endParaRPr lang="en-US" sz="1600" dirty="0"/>
          </a:p>
          <a:p>
            <a:pPr marL="0" indent="0">
              <a:buNone/>
            </a:pPr>
            <a:endParaRPr lang="en-US" sz="1600" dirty="0"/>
          </a:p>
        </p:txBody>
      </p:sp>
      <p:sp>
        <p:nvSpPr>
          <p:cNvPr id="6" name="Content Placeholder 2"/>
          <p:cNvSpPr txBox="1">
            <a:spLocks/>
          </p:cNvSpPr>
          <p:nvPr/>
        </p:nvSpPr>
        <p:spPr bwMode="auto">
          <a:xfrm>
            <a:off x="457200" y="4372522"/>
            <a:ext cx="8299938"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a:p>
          <a:p>
            <a:pPr marL="0" indent="0">
              <a:buNone/>
            </a:pPr>
            <a:r>
              <a:rPr lang="en-US" sz="1200" i="1" dirty="0" smtClean="0">
                <a:solidFill>
                  <a:srgbClr val="FFFF00"/>
                </a:solidFill>
              </a:rPr>
              <a:t>“</a:t>
            </a:r>
            <a:r>
              <a:rPr lang="en-US" sz="1200" i="1" dirty="0">
                <a:solidFill>
                  <a:srgbClr val="FFFF00"/>
                </a:solidFill>
              </a:rPr>
              <a:t>Those who will put on the whole armor of God and devote some time every day to meditation and prayer and to the study of the Scriptures will be connected with heaven and will have a saving, transforming influence upon those around them. Great thoughts, noble aspirations, clear perceptions of truth and duty to God, will be theirs. They will be yearning for purity, for light, for love, for all the graces of heavenly birth. Their earnest prayers will enter into that within the veil. This class will have a sanctified boldness to come into the presence of the Infinite One. They will feel that heaven’s light and glories are for them, and they will become refined, elevated, ennobled by this intimate acquaintance with God. Such is the privilege of true </a:t>
            </a:r>
            <a:r>
              <a:rPr lang="en-US" sz="1200" i="1" dirty="0" smtClean="0">
                <a:solidFill>
                  <a:srgbClr val="FFFF00"/>
                </a:solidFill>
              </a:rPr>
              <a:t>Christians.”</a:t>
            </a:r>
            <a:r>
              <a:rPr lang="en-US" sz="1200" i="1" dirty="0">
                <a:solidFill>
                  <a:srgbClr val="FFFF00"/>
                </a:solidFill>
              </a:rPr>
              <a:t> </a:t>
            </a:r>
            <a:r>
              <a:rPr lang="en-US" sz="1200" dirty="0" smtClean="0">
                <a:solidFill>
                  <a:srgbClr val="FFFF00"/>
                </a:solidFill>
              </a:rPr>
              <a:t>(</a:t>
            </a:r>
            <a:r>
              <a:rPr lang="en-US" sz="1200" dirty="0">
                <a:solidFill>
                  <a:srgbClr val="FFFF00"/>
                </a:solidFill>
              </a:rPr>
              <a:t>E.G. White, Testimonies for the Church v. 5, p. 112-113)</a:t>
            </a:r>
          </a:p>
          <a:p>
            <a:pPr marL="0" indent="0">
              <a:buNone/>
            </a:pPr>
            <a:endParaRPr lang="en-US" sz="1200" dirty="0">
              <a:solidFill>
                <a:srgbClr val="FFFF00"/>
              </a:solidFill>
            </a:endParaRPr>
          </a:p>
          <a:p>
            <a:pPr mar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308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Juan 17:3</a:t>
            </a:r>
            <a:r>
              <a:rPr lang="ru-RU" sz="2000" dirty="0"/>
              <a:t>:  </a:t>
            </a:r>
            <a:r>
              <a:rPr lang="en-US" sz="2000" dirty="0" smtClean="0"/>
              <a:t>“</a:t>
            </a:r>
            <a:r>
              <a:rPr lang="ru-RU" sz="2000" dirty="0" smtClean="0"/>
              <a:t>Y </a:t>
            </a:r>
            <a:r>
              <a:rPr lang="ru-RU" sz="2000" dirty="0"/>
              <a:t>ésta es la vida eterna:  que te conozcan a tí, el único Dios verdadero, y a Jesucristo a quien tú has enviado</a:t>
            </a:r>
            <a:r>
              <a:rPr lang="ru-RU" sz="2000" dirty="0" smtClean="0"/>
              <a:t>.</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2098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u="sng" dirty="0">
                <a:solidFill>
                  <a:srgbClr val="FFFF00"/>
                </a:solidFill>
              </a:rPr>
              <a:t>John 17:3</a:t>
            </a:r>
            <a:r>
              <a:rPr lang="en-US" sz="1600" dirty="0">
                <a:solidFill>
                  <a:srgbClr val="FFFF00"/>
                </a:solidFill>
              </a:rPr>
              <a:t>: “And this is life eternal, that they might know thee the only true God, and Jesus Christ, whom thou hast sent.”</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86861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400" y="1446667"/>
            <a:ext cx="7976787" cy="2743200"/>
          </a:xfrm>
        </p:spPr>
        <p:txBody>
          <a:bodyPr/>
          <a:lstStyle/>
          <a:p>
            <a:pPr marL="0" indent="0">
              <a:buNone/>
            </a:pPr>
            <a:r>
              <a:rPr lang="en-US" sz="2000" dirty="0" smtClean="0"/>
              <a:t>“</a:t>
            </a:r>
            <a:r>
              <a:rPr lang="ru-RU" sz="2000" dirty="0" smtClean="0"/>
              <a:t>Cuanto </a:t>
            </a:r>
            <a:r>
              <a:rPr lang="ru-RU" sz="2000" dirty="0"/>
              <a:t>más íntimamente esté relacionado un hombre con la Fuente de todo conocimiento y sabiduría, tanto más podrá ser ayudado intelectual y espiritualmente.  El conocimiento de Dios es la educación esencial, y todo verdadero obrero estudiará constantemente para obtener este conocimiento</a:t>
            </a:r>
            <a:r>
              <a:rPr lang="ru-RU" sz="2000" dirty="0" smtClean="0"/>
              <a:t>.</a:t>
            </a:r>
            <a:r>
              <a:rPr lang="en-US" sz="2000" dirty="0" smtClean="0"/>
              <a:t>”</a:t>
            </a:r>
            <a:r>
              <a:rPr lang="ru-RU" sz="2000" dirty="0" smtClean="0"/>
              <a:t>  </a:t>
            </a:r>
            <a:r>
              <a:rPr lang="ru-RU" sz="2000" dirty="0"/>
              <a:t>(Consejos para los Maestros, p. 496).</a:t>
            </a:r>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6" name="Content Placeholder 2"/>
          <p:cNvSpPr txBox="1">
            <a:spLocks/>
          </p:cNvSpPr>
          <p:nvPr/>
        </p:nvSpPr>
        <p:spPr bwMode="auto">
          <a:xfrm>
            <a:off x="371824" y="4114800"/>
            <a:ext cx="8299938"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a:p>
          <a:p>
            <a:pPr marL="0" indent="0">
              <a:buNone/>
            </a:pPr>
            <a:r>
              <a:rPr lang="en-US" sz="1600" i="1" dirty="0">
                <a:solidFill>
                  <a:srgbClr val="FFFF00"/>
                </a:solidFill>
              </a:rPr>
              <a:t>“The more closely man is connected with the Source of all knowledge and wisdom; the more he can be helped intellectually as well as spiritually.   The knowledge of God is the essential education, and this knowledge every true worker will make it his constant study to obtain.”</a:t>
            </a:r>
            <a:r>
              <a:rPr lang="en-US" sz="1600" dirty="0">
                <a:solidFill>
                  <a:srgbClr val="FFFF00"/>
                </a:solidFill>
              </a:rPr>
              <a:t>  (Ellen G. White, Counsels to Parents, Teachers and Students, p. 510).  </a:t>
            </a: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0523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III. </a:t>
            </a:r>
            <a:r>
              <a:rPr lang="ru-RU" sz="2000" dirty="0">
                <a:solidFill>
                  <a:schemeClr val="bg1"/>
                </a:solidFill>
              </a:rPr>
              <a:t>PENSAMIENTO CRITICO Y RETROALIMENTACION (GRUPOS):</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399" y="1333153"/>
            <a:ext cx="7976787" cy="2743200"/>
          </a:xfrm>
        </p:spPr>
        <p:txBody>
          <a:bodyPr/>
          <a:lstStyle/>
          <a:p>
            <a:pPr marL="0" lvl="0" indent="0">
              <a:buNone/>
            </a:pPr>
            <a:r>
              <a:rPr lang="en-US" sz="1800" dirty="0" smtClean="0"/>
              <a:t>1.	Si </a:t>
            </a:r>
            <a:r>
              <a:rPr lang="en-US" sz="1800" dirty="0"/>
              <a:t>la </a:t>
            </a:r>
            <a:r>
              <a:rPr lang="en-US" sz="1800" dirty="0" err="1"/>
              <a:t>Administración</a:t>
            </a:r>
            <a:r>
              <a:rPr lang="en-US" sz="1800" dirty="0"/>
              <a:t> </a:t>
            </a:r>
            <a:r>
              <a:rPr lang="en-US" sz="1800" dirty="0" err="1"/>
              <a:t>tiene</a:t>
            </a:r>
            <a:r>
              <a:rPr lang="en-US" sz="1800" dirty="0"/>
              <a:t> </a:t>
            </a:r>
            <a:r>
              <a:rPr lang="en-US" sz="1800" dirty="0" err="1"/>
              <a:t>como</a:t>
            </a:r>
            <a:r>
              <a:rPr lang="en-US" sz="1800" dirty="0"/>
              <a:t> </a:t>
            </a:r>
            <a:r>
              <a:rPr lang="en-US" sz="1800" dirty="0" err="1"/>
              <a:t>blanco</a:t>
            </a:r>
            <a:r>
              <a:rPr lang="en-US" sz="1800" dirty="0"/>
              <a:t> la </a:t>
            </a:r>
            <a:r>
              <a:rPr lang="en-US" sz="1800" dirty="0" err="1"/>
              <a:t>predicación</a:t>
            </a:r>
            <a:r>
              <a:rPr lang="en-US" sz="1800" dirty="0"/>
              <a:t> </a:t>
            </a:r>
            <a:r>
              <a:rPr lang="en-US" sz="1800" dirty="0" smtClean="0"/>
              <a:t>de 	</a:t>
            </a:r>
            <a:r>
              <a:rPr lang="en-US" sz="1800" dirty="0" err="1" smtClean="0"/>
              <a:t>Evangelio</a:t>
            </a:r>
            <a:r>
              <a:rPr lang="en-US" sz="1800" dirty="0"/>
              <a:t>, que </a:t>
            </a:r>
            <a:r>
              <a:rPr lang="en-US" sz="1800" dirty="0" err="1"/>
              <a:t>haría</a:t>
            </a:r>
            <a:r>
              <a:rPr lang="en-US" sz="1800" dirty="0"/>
              <a:t> </a:t>
            </a:r>
            <a:r>
              <a:rPr lang="en-US" sz="1800" dirty="0" err="1"/>
              <a:t>Ud</a:t>
            </a:r>
            <a:r>
              <a:rPr lang="en-US" sz="1800" dirty="0"/>
              <a:t>. </a:t>
            </a:r>
            <a:r>
              <a:rPr lang="en-US" sz="1800" dirty="0" err="1"/>
              <a:t>en</a:t>
            </a:r>
            <a:r>
              <a:rPr lang="en-US" sz="1800" dirty="0"/>
              <a:t> </a:t>
            </a:r>
            <a:r>
              <a:rPr lang="en-US" sz="1800" dirty="0" err="1"/>
              <a:t>países</a:t>
            </a:r>
            <a:r>
              <a:rPr lang="en-US" sz="1800" dirty="0"/>
              <a:t>, </a:t>
            </a:r>
            <a:r>
              <a:rPr lang="en-US" sz="1800" dirty="0" err="1"/>
              <a:t>donde</a:t>
            </a:r>
            <a:r>
              <a:rPr lang="en-US" sz="1800" dirty="0"/>
              <a:t> el </a:t>
            </a:r>
            <a:r>
              <a:rPr lang="en-US" sz="1800" dirty="0" err="1" smtClean="0"/>
              <a:t>proselitismo</a:t>
            </a:r>
            <a:r>
              <a:rPr lang="en-US" sz="1800" dirty="0" smtClean="0"/>
              <a:t> </a:t>
            </a:r>
            <a:r>
              <a:rPr lang="en-US" sz="1800" dirty="0" err="1"/>
              <a:t>está</a:t>
            </a:r>
            <a:r>
              <a:rPr lang="en-US" sz="1800" dirty="0"/>
              <a:t> </a:t>
            </a:r>
            <a:r>
              <a:rPr lang="en-US" sz="1800" dirty="0" smtClean="0"/>
              <a:t>	</a:t>
            </a:r>
            <a:r>
              <a:rPr lang="en-US" sz="1800" dirty="0" err="1" smtClean="0"/>
              <a:t>prohibido</a:t>
            </a:r>
            <a:r>
              <a:rPr lang="en-US" sz="1800" dirty="0" smtClean="0"/>
              <a:t> </a:t>
            </a:r>
            <a:r>
              <a:rPr lang="en-US" sz="1800" dirty="0"/>
              <a:t>y </a:t>
            </a:r>
            <a:r>
              <a:rPr lang="en-US" sz="1800" dirty="0" err="1"/>
              <a:t>sólo</a:t>
            </a:r>
            <a:r>
              <a:rPr lang="en-US" sz="1800" dirty="0"/>
              <a:t> se </a:t>
            </a:r>
            <a:r>
              <a:rPr lang="en-US" sz="1800" dirty="0" err="1"/>
              <a:t>autoriza</a:t>
            </a:r>
            <a:r>
              <a:rPr lang="en-US" sz="1800" dirty="0"/>
              <a:t> </a:t>
            </a:r>
            <a:r>
              <a:rPr lang="en-US" sz="1800" dirty="0" err="1"/>
              <a:t>cultos</a:t>
            </a:r>
            <a:r>
              <a:rPr lang="en-US" sz="1800" dirty="0"/>
              <a:t> </a:t>
            </a:r>
            <a:r>
              <a:rPr lang="en-US" sz="1800" dirty="0" err="1"/>
              <a:t>en</a:t>
            </a:r>
            <a:r>
              <a:rPr lang="en-US" sz="1800" dirty="0"/>
              <a:t> </a:t>
            </a:r>
            <a:r>
              <a:rPr lang="en-US" sz="1800" dirty="0" err="1" smtClean="0"/>
              <a:t>Templos</a:t>
            </a:r>
            <a:r>
              <a:rPr lang="en-US" sz="1800" dirty="0" smtClean="0"/>
              <a:t> </a:t>
            </a:r>
            <a:r>
              <a:rPr lang="en-US" sz="1800" dirty="0" err="1"/>
              <a:t>propiedad</a:t>
            </a:r>
            <a:r>
              <a:rPr lang="en-US" sz="1800" dirty="0"/>
              <a:t> de la </a:t>
            </a:r>
            <a:r>
              <a:rPr lang="en-US" sz="1800" dirty="0" smtClean="0"/>
              <a:t>	</a:t>
            </a:r>
            <a:r>
              <a:rPr lang="en-US" sz="1800" dirty="0" err="1" smtClean="0"/>
              <a:t>Iglesia</a:t>
            </a:r>
            <a:r>
              <a:rPr lang="en-US" sz="1800" dirty="0" smtClean="0"/>
              <a:t> </a:t>
            </a:r>
            <a:r>
              <a:rPr lang="en-US" sz="1800" dirty="0"/>
              <a:t>y </a:t>
            </a:r>
            <a:r>
              <a:rPr lang="en-US" sz="1800" dirty="0" err="1"/>
              <a:t>autorizados</a:t>
            </a:r>
            <a:r>
              <a:rPr lang="en-US" sz="1800" dirty="0"/>
              <a:t> </a:t>
            </a:r>
            <a:r>
              <a:rPr lang="en-US" sz="1800" dirty="0" err="1" smtClean="0"/>
              <a:t>legalmente</a:t>
            </a:r>
            <a:r>
              <a:rPr lang="en-US" sz="1800" dirty="0"/>
              <a:t>?</a:t>
            </a:r>
          </a:p>
          <a:p>
            <a:pPr marL="0" lvl="0" indent="0">
              <a:buNone/>
            </a:pPr>
            <a:r>
              <a:rPr lang="en-US" sz="1800" dirty="0" smtClean="0"/>
              <a:t>2.	Cree </a:t>
            </a:r>
            <a:r>
              <a:rPr lang="en-US" sz="1800" dirty="0" err="1"/>
              <a:t>Ud</a:t>
            </a:r>
            <a:r>
              <a:rPr lang="en-US" sz="1800" dirty="0"/>
              <a:t>. que la </a:t>
            </a:r>
            <a:r>
              <a:rPr lang="en-US" sz="1800" dirty="0" err="1"/>
              <a:t>apostasía</a:t>
            </a:r>
            <a:r>
              <a:rPr lang="en-US" sz="1800" dirty="0"/>
              <a:t> y </a:t>
            </a:r>
            <a:r>
              <a:rPr lang="en-US" sz="1800" dirty="0" err="1"/>
              <a:t>pérdida</a:t>
            </a:r>
            <a:r>
              <a:rPr lang="en-US" sz="1800" dirty="0"/>
              <a:t> de la </a:t>
            </a:r>
            <a:r>
              <a:rPr lang="en-US" sz="1800" dirty="0" err="1"/>
              <a:t>juventud</a:t>
            </a:r>
            <a:r>
              <a:rPr lang="en-US" sz="1800" dirty="0"/>
              <a:t> </a:t>
            </a:r>
            <a:r>
              <a:rPr lang="en-US" sz="1800" dirty="0" err="1"/>
              <a:t>es</a:t>
            </a:r>
            <a:r>
              <a:rPr lang="en-US" sz="1800" dirty="0"/>
              <a:t> </a:t>
            </a:r>
            <a:r>
              <a:rPr lang="en-US" sz="1800" dirty="0" smtClean="0"/>
              <a:t>	</a:t>
            </a:r>
            <a:r>
              <a:rPr lang="en-US" sz="1800" dirty="0" err="1" smtClean="0"/>
              <a:t>influenciada</a:t>
            </a:r>
            <a:r>
              <a:rPr lang="en-US" sz="1800" dirty="0" smtClean="0"/>
              <a:t> </a:t>
            </a:r>
            <a:r>
              <a:rPr lang="en-US" sz="1800" dirty="0" err="1"/>
              <a:t>por</a:t>
            </a:r>
            <a:r>
              <a:rPr lang="en-US" sz="1800" dirty="0"/>
              <a:t> la </a:t>
            </a:r>
            <a:r>
              <a:rPr lang="en-US" sz="1800" dirty="0" err="1"/>
              <a:t>falta</a:t>
            </a:r>
            <a:r>
              <a:rPr lang="en-US" sz="1800" dirty="0"/>
              <a:t> de </a:t>
            </a:r>
            <a:r>
              <a:rPr lang="en-US" sz="1800" dirty="0" err="1"/>
              <a:t>coherencia</a:t>
            </a:r>
            <a:r>
              <a:rPr lang="en-US" sz="1800" dirty="0"/>
              <a:t> entre lo que </a:t>
            </a:r>
            <a:r>
              <a:rPr lang="en-US" sz="1800" dirty="0" smtClean="0"/>
              <a:t>	</a:t>
            </a:r>
            <a:r>
              <a:rPr lang="en-US" sz="1800" dirty="0" err="1" smtClean="0"/>
              <a:t>creemos</a:t>
            </a:r>
            <a:r>
              <a:rPr lang="en-US" sz="1800" dirty="0" smtClean="0"/>
              <a:t>/</a:t>
            </a:r>
            <a:r>
              <a:rPr lang="en-US" sz="1800" dirty="0" err="1" smtClean="0"/>
              <a:t>predicamos</a:t>
            </a:r>
            <a:r>
              <a:rPr lang="en-US" sz="1800" dirty="0" smtClean="0"/>
              <a:t> </a:t>
            </a:r>
            <a:r>
              <a:rPr lang="en-US" sz="1800" dirty="0"/>
              <a:t>y lo que </a:t>
            </a:r>
            <a:r>
              <a:rPr lang="en-US" sz="1800" dirty="0" err="1"/>
              <a:t>los</a:t>
            </a:r>
            <a:r>
              <a:rPr lang="en-US" sz="1800" dirty="0"/>
              <a:t> </a:t>
            </a:r>
            <a:r>
              <a:rPr lang="en-US" sz="1800" dirty="0" err="1"/>
              <a:t>líderes</a:t>
            </a:r>
            <a:r>
              <a:rPr lang="en-US" sz="1800" dirty="0"/>
              <a:t> </a:t>
            </a:r>
            <a:r>
              <a:rPr lang="en-US" sz="1800" dirty="0" smtClean="0"/>
              <a:t>	</a:t>
            </a:r>
            <a:r>
              <a:rPr lang="en-US" sz="1800" dirty="0" err="1" smtClean="0"/>
              <a:t>practicamos</a:t>
            </a:r>
            <a:r>
              <a:rPr lang="en-US" sz="1800" dirty="0" smtClean="0"/>
              <a:t>/</a:t>
            </a:r>
            <a:r>
              <a:rPr lang="en-US" sz="1800" dirty="0" err="1" smtClean="0"/>
              <a:t>vivimos</a:t>
            </a:r>
            <a:r>
              <a:rPr lang="en-US" sz="1800" dirty="0"/>
              <a:t>?</a:t>
            </a:r>
          </a:p>
          <a:p>
            <a:pPr marL="0" indent="0">
              <a:buNone/>
            </a:pPr>
            <a:endParaRPr lang="en-US" sz="1800" dirty="0"/>
          </a:p>
          <a:p>
            <a:pPr marL="0" indent="0">
              <a:buNone/>
            </a:pPr>
            <a:endParaRPr lang="en-US" sz="1800" dirty="0"/>
          </a:p>
          <a:p>
            <a:pPr marL="0" indent="0">
              <a:buNone/>
            </a:pPr>
            <a:endParaRPr lang="en-US" sz="1800" dirty="0"/>
          </a:p>
        </p:txBody>
      </p:sp>
      <p:sp>
        <p:nvSpPr>
          <p:cNvPr id="6" name="Content Placeholder 2"/>
          <p:cNvSpPr txBox="1">
            <a:spLocks/>
          </p:cNvSpPr>
          <p:nvPr/>
        </p:nvSpPr>
        <p:spPr bwMode="auto">
          <a:xfrm>
            <a:off x="371824" y="4114800"/>
            <a:ext cx="8299938"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1600" dirty="0" smtClean="0">
                <a:solidFill>
                  <a:srgbClr val="FFFF00"/>
                </a:solidFill>
              </a:rPr>
              <a:t>III. </a:t>
            </a:r>
            <a:r>
              <a:rPr lang="es-ES" sz="1600" dirty="0">
                <a:solidFill>
                  <a:srgbClr val="FFFF00"/>
                </a:solidFill>
              </a:rPr>
              <a:t>CRITICAL THINKING AND FEEDBACK (GROUPS):</a:t>
            </a:r>
            <a:endParaRPr lang="en-US" sz="1600" dirty="0">
              <a:solidFill>
                <a:srgbClr val="FFFF00"/>
              </a:solidFill>
            </a:endParaRPr>
          </a:p>
          <a:p>
            <a:pPr marL="0" lvl="0" indent="0" algn="ctr">
              <a:buNone/>
            </a:pPr>
            <a:endParaRPr lang="en-US" sz="1600" dirty="0"/>
          </a:p>
          <a:p>
            <a:pPr marL="0" lvl="0" indent="0">
              <a:buNone/>
            </a:pPr>
            <a:r>
              <a:rPr lang="es-ES" sz="1600" dirty="0" smtClean="0">
                <a:solidFill>
                  <a:srgbClr val="FFFF00"/>
                </a:solidFill>
              </a:rPr>
              <a:t>1.</a:t>
            </a:r>
            <a:r>
              <a:rPr lang="es-ES" sz="1600" dirty="0" smtClean="0"/>
              <a:t>	</a:t>
            </a:r>
            <a:r>
              <a:rPr lang="es-ES" sz="1600" dirty="0" err="1" smtClean="0">
                <a:solidFill>
                  <a:srgbClr val="FFFF00"/>
                </a:solidFill>
              </a:rPr>
              <a:t>If</a:t>
            </a:r>
            <a:r>
              <a:rPr lang="es-ES" sz="1600" dirty="0" smtClean="0">
                <a:solidFill>
                  <a:srgbClr val="FFFF00"/>
                </a:solidFill>
              </a:rPr>
              <a:t> </a:t>
            </a:r>
            <a:r>
              <a:rPr lang="es-ES" sz="1600" dirty="0">
                <a:solidFill>
                  <a:srgbClr val="FFFF00"/>
                </a:solidFill>
              </a:rPr>
              <a:t>Administration has </a:t>
            </a:r>
            <a:r>
              <a:rPr lang="es-ES" sz="1600" dirty="0" err="1">
                <a:solidFill>
                  <a:srgbClr val="FFFF00"/>
                </a:solidFill>
              </a:rPr>
              <a:t>the</a:t>
            </a:r>
            <a:r>
              <a:rPr lang="es-ES" sz="1600" dirty="0">
                <a:solidFill>
                  <a:srgbClr val="FFFF00"/>
                </a:solidFill>
              </a:rPr>
              <a:t> </a:t>
            </a:r>
            <a:r>
              <a:rPr lang="es-ES" sz="1600" dirty="0" err="1">
                <a:solidFill>
                  <a:srgbClr val="FFFF00"/>
                </a:solidFill>
              </a:rPr>
              <a:t>goal</a:t>
            </a:r>
            <a:r>
              <a:rPr lang="es-ES" sz="1600" dirty="0">
                <a:solidFill>
                  <a:srgbClr val="FFFF00"/>
                </a:solidFill>
              </a:rPr>
              <a:t> to </a:t>
            </a:r>
            <a:r>
              <a:rPr lang="es-ES" sz="1600" dirty="0" err="1">
                <a:solidFill>
                  <a:srgbClr val="FFFF00"/>
                </a:solidFill>
              </a:rPr>
              <a:t>preach</a:t>
            </a:r>
            <a:r>
              <a:rPr lang="es-ES" sz="1600" dirty="0">
                <a:solidFill>
                  <a:srgbClr val="FFFF00"/>
                </a:solidFill>
              </a:rPr>
              <a:t> </a:t>
            </a:r>
            <a:r>
              <a:rPr lang="es-ES" sz="1600" dirty="0" err="1">
                <a:solidFill>
                  <a:srgbClr val="FFFF00"/>
                </a:solidFill>
              </a:rPr>
              <a:t>the</a:t>
            </a:r>
            <a:r>
              <a:rPr lang="es-ES" sz="1600" dirty="0">
                <a:solidFill>
                  <a:srgbClr val="FFFF00"/>
                </a:solidFill>
              </a:rPr>
              <a:t> </a:t>
            </a:r>
            <a:r>
              <a:rPr lang="es-ES" sz="1600" dirty="0" err="1">
                <a:solidFill>
                  <a:srgbClr val="FFFF00"/>
                </a:solidFill>
              </a:rPr>
              <a:t>Gospel</a:t>
            </a:r>
            <a:r>
              <a:rPr lang="es-ES" sz="1600" dirty="0">
                <a:solidFill>
                  <a:srgbClr val="FFFF00"/>
                </a:solidFill>
              </a:rPr>
              <a:t>, </a:t>
            </a:r>
            <a:r>
              <a:rPr lang="es-ES" sz="1600" dirty="0" err="1">
                <a:solidFill>
                  <a:srgbClr val="FFFF00"/>
                </a:solidFill>
              </a:rPr>
              <a:t>what</a:t>
            </a:r>
            <a:r>
              <a:rPr lang="es-ES" sz="1600" dirty="0">
                <a:solidFill>
                  <a:srgbClr val="FFFF00"/>
                </a:solidFill>
              </a:rPr>
              <a:t> to do in </a:t>
            </a:r>
            <a:r>
              <a:rPr lang="es-ES" sz="1600" dirty="0" smtClean="0">
                <a:solidFill>
                  <a:srgbClr val="FFFF00"/>
                </a:solidFill>
              </a:rPr>
              <a:t>	</a:t>
            </a:r>
            <a:r>
              <a:rPr lang="es-ES" sz="1600" dirty="0" err="1" smtClean="0">
                <a:solidFill>
                  <a:srgbClr val="FFFF00"/>
                </a:solidFill>
              </a:rPr>
              <a:t>countries</a:t>
            </a:r>
            <a:r>
              <a:rPr lang="es-ES" sz="1600" dirty="0">
                <a:solidFill>
                  <a:srgbClr val="FFFF00"/>
                </a:solidFill>
              </a:rPr>
              <a:t>, </a:t>
            </a:r>
            <a:r>
              <a:rPr lang="es-ES" sz="1600" dirty="0" err="1">
                <a:solidFill>
                  <a:srgbClr val="FFFF00"/>
                </a:solidFill>
              </a:rPr>
              <a:t>where</a:t>
            </a:r>
            <a:r>
              <a:rPr lang="es-ES" sz="1600" dirty="0">
                <a:solidFill>
                  <a:srgbClr val="FFFF00"/>
                </a:solidFill>
              </a:rPr>
              <a:t> </a:t>
            </a:r>
            <a:r>
              <a:rPr lang="es-ES" sz="1600" dirty="0" err="1">
                <a:solidFill>
                  <a:srgbClr val="FFFF00"/>
                </a:solidFill>
              </a:rPr>
              <a:t>proselitism</a:t>
            </a:r>
            <a:r>
              <a:rPr lang="es-ES" sz="1600" dirty="0">
                <a:solidFill>
                  <a:srgbClr val="FFFF00"/>
                </a:solidFill>
              </a:rPr>
              <a:t> </a:t>
            </a:r>
            <a:r>
              <a:rPr lang="es-ES" sz="1600" dirty="0" err="1">
                <a:solidFill>
                  <a:srgbClr val="FFFF00"/>
                </a:solidFill>
              </a:rPr>
              <a:t>is</a:t>
            </a:r>
            <a:r>
              <a:rPr lang="es-ES" sz="1600" dirty="0">
                <a:solidFill>
                  <a:srgbClr val="FFFF00"/>
                </a:solidFill>
              </a:rPr>
              <a:t> </a:t>
            </a:r>
            <a:r>
              <a:rPr lang="es-ES" sz="1600" dirty="0" err="1">
                <a:solidFill>
                  <a:srgbClr val="FFFF00"/>
                </a:solidFill>
              </a:rPr>
              <a:t>forbiden</a:t>
            </a:r>
            <a:r>
              <a:rPr lang="es-ES" sz="1600" dirty="0">
                <a:solidFill>
                  <a:srgbClr val="FFFF00"/>
                </a:solidFill>
              </a:rPr>
              <a:t> and </a:t>
            </a:r>
            <a:r>
              <a:rPr lang="es-ES" sz="1600" dirty="0" err="1">
                <a:solidFill>
                  <a:srgbClr val="FFFF00"/>
                </a:solidFill>
              </a:rPr>
              <a:t>only</a:t>
            </a:r>
            <a:r>
              <a:rPr lang="es-ES" sz="1600" dirty="0">
                <a:solidFill>
                  <a:srgbClr val="FFFF00"/>
                </a:solidFill>
              </a:rPr>
              <a:t> </a:t>
            </a:r>
            <a:r>
              <a:rPr lang="es-ES" sz="1600" dirty="0" err="1">
                <a:solidFill>
                  <a:srgbClr val="FFFF00"/>
                </a:solidFill>
              </a:rPr>
              <a:t>authorized</a:t>
            </a:r>
            <a:r>
              <a:rPr lang="es-ES" sz="1600" dirty="0">
                <a:solidFill>
                  <a:srgbClr val="FFFF00"/>
                </a:solidFill>
              </a:rPr>
              <a:t> in </a:t>
            </a:r>
            <a:r>
              <a:rPr lang="es-ES" sz="1600" dirty="0" err="1">
                <a:solidFill>
                  <a:srgbClr val="FFFF00"/>
                </a:solidFill>
              </a:rPr>
              <a:t>Church</a:t>
            </a:r>
            <a:r>
              <a:rPr lang="es-ES" sz="1600" dirty="0">
                <a:solidFill>
                  <a:srgbClr val="FFFF00"/>
                </a:solidFill>
              </a:rPr>
              <a:t> </a:t>
            </a:r>
            <a:r>
              <a:rPr lang="es-ES" sz="1600" dirty="0" smtClean="0">
                <a:solidFill>
                  <a:srgbClr val="FFFF00"/>
                </a:solidFill>
              </a:rPr>
              <a:t>	</a:t>
            </a:r>
            <a:r>
              <a:rPr lang="es-ES" sz="1600" dirty="0" err="1" smtClean="0">
                <a:solidFill>
                  <a:srgbClr val="FFFF00"/>
                </a:solidFill>
              </a:rPr>
              <a:t>owned</a:t>
            </a:r>
            <a:r>
              <a:rPr lang="es-ES" sz="1600" dirty="0" smtClean="0">
                <a:solidFill>
                  <a:srgbClr val="FFFF00"/>
                </a:solidFill>
              </a:rPr>
              <a:t> </a:t>
            </a:r>
            <a:r>
              <a:rPr lang="es-ES" sz="1600" dirty="0" err="1">
                <a:solidFill>
                  <a:srgbClr val="FFFF00"/>
                </a:solidFill>
              </a:rPr>
              <a:t>properties</a:t>
            </a:r>
            <a:r>
              <a:rPr lang="es-ES" sz="1600" dirty="0">
                <a:solidFill>
                  <a:srgbClr val="FFFF00"/>
                </a:solidFill>
              </a:rPr>
              <a:t>?</a:t>
            </a:r>
            <a:endParaRPr lang="en-US" sz="1600" dirty="0">
              <a:solidFill>
                <a:srgbClr val="FFFF00"/>
              </a:solidFill>
            </a:endParaRPr>
          </a:p>
          <a:p>
            <a:pPr marL="0" lvl="0" indent="0">
              <a:buNone/>
            </a:pPr>
            <a:r>
              <a:rPr lang="es-ES" sz="1600" dirty="0" smtClean="0">
                <a:solidFill>
                  <a:srgbClr val="FFFF00"/>
                </a:solidFill>
              </a:rPr>
              <a:t>2.	Do </a:t>
            </a:r>
            <a:r>
              <a:rPr lang="es-ES" sz="1600" dirty="0" err="1">
                <a:solidFill>
                  <a:srgbClr val="FFFF00"/>
                </a:solidFill>
              </a:rPr>
              <a:t>you</a:t>
            </a:r>
            <a:r>
              <a:rPr lang="es-ES" sz="1600" dirty="0">
                <a:solidFill>
                  <a:srgbClr val="FFFF00"/>
                </a:solidFill>
              </a:rPr>
              <a:t> </a:t>
            </a:r>
            <a:r>
              <a:rPr lang="es-ES" sz="1600" dirty="0" err="1">
                <a:solidFill>
                  <a:srgbClr val="FFFF00"/>
                </a:solidFill>
              </a:rPr>
              <a:t>think</a:t>
            </a:r>
            <a:r>
              <a:rPr lang="es-ES" sz="1600" dirty="0">
                <a:solidFill>
                  <a:srgbClr val="FFFF00"/>
                </a:solidFill>
              </a:rPr>
              <a:t> </a:t>
            </a:r>
            <a:r>
              <a:rPr lang="es-ES" sz="1600" dirty="0" err="1">
                <a:solidFill>
                  <a:srgbClr val="FFFF00"/>
                </a:solidFill>
              </a:rPr>
              <a:t>that</a:t>
            </a:r>
            <a:r>
              <a:rPr lang="es-ES" sz="1600" dirty="0">
                <a:solidFill>
                  <a:srgbClr val="FFFF00"/>
                </a:solidFill>
              </a:rPr>
              <a:t> </a:t>
            </a:r>
            <a:r>
              <a:rPr lang="es-ES" sz="1600" dirty="0" err="1">
                <a:solidFill>
                  <a:srgbClr val="FFFF00"/>
                </a:solidFill>
              </a:rPr>
              <a:t>apostasy</a:t>
            </a:r>
            <a:r>
              <a:rPr lang="es-ES" sz="1600" dirty="0">
                <a:solidFill>
                  <a:srgbClr val="FFFF00"/>
                </a:solidFill>
              </a:rPr>
              <a:t> and </a:t>
            </a:r>
            <a:r>
              <a:rPr lang="es-ES" sz="1600" dirty="0" err="1">
                <a:solidFill>
                  <a:srgbClr val="FFFF00"/>
                </a:solidFill>
              </a:rPr>
              <a:t>lossing</a:t>
            </a:r>
            <a:r>
              <a:rPr lang="es-ES" sz="1600" dirty="0">
                <a:solidFill>
                  <a:srgbClr val="FFFF00"/>
                </a:solidFill>
              </a:rPr>
              <a:t> </a:t>
            </a:r>
            <a:r>
              <a:rPr lang="es-ES" sz="1600" dirty="0" err="1">
                <a:solidFill>
                  <a:srgbClr val="FFFF00"/>
                </a:solidFill>
              </a:rPr>
              <a:t>our</a:t>
            </a:r>
            <a:r>
              <a:rPr lang="es-ES" sz="1600" dirty="0">
                <a:solidFill>
                  <a:srgbClr val="FFFF00"/>
                </a:solidFill>
              </a:rPr>
              <a:t> </a:t>
            </a:r>
            <a:r>
              <a:rPr lang="es-ES" sz="1600" dirty="0" err="1">
                <a:solidFill>
                  <a:srgbClr val="FFFF00"/>
                </a:solidFill>
              </a:rPr>
              <a:t>young</a:t>
            </a:r>
            <a:r>
              <a:rPr lang="es-ES" sz="1600" dirty="0">
                <a:solidFill>
                  <a:srgbClr val="FFFF00"/>
                </a:solidFill>
              </a:rPr>
              <a:t> </a:t>
            </a:r>
            <a:r>
              <a:rPr lang="es-ES" sz="1600" dirty="0" err="1">
                <a:solidFill>
                  <a:srgbClr val="FFFF00"/>
                </a:solidFill>
              </a:rPr>
              <a:t>people</a:t>
            </a:r>
            <a:r>
              <a:rPr lang="es-ES" sz="1600" dirty="0">
                <a:solidFill>
                  <a:srgbClr val="FFFF00"/>
                </a:solidFill>
              </a:rPr>
              <a:t> </a:t>
            </a:r>
            <a:r>
              <a:rPr lang="es-ES" sz="1600" dirty="0" err="1">
                <a:solidFill>
                  <a:srgbClr val="FFFF00"/>
                </a:solidFill>
              </a:rPr>
              <a:t>is</a:t>
            </a:r>
            <a:r>
              <a:rPr lang="es-ES" sz="1600" dirty="0">
                <a:solidFill>
                  <a:srgbClr val="FFFF00"/>
                </a:solidFill>
              </a:rPr>
              <a:t> </a:t>
            </a:r>
            <a:r>
              <a:rPr lang="es-ES" sz="1600" dirty="0" err="1">
                <a:solidFill>
                  <a:srgbClr val="FFFF00"/>
                </a:solidFill>
              </a:rPr>
              <a:t>influenced</a:t>
            </a:r>
            <a:r>
              <a:rPr lang="es-ES" sz="1600" dirty="0">
                <a:solidFill>
                  <a:srgbClr val="FFFF00"/>
                </a:solidFill>
              </a:rPr>
              <a:t> </a:t>
            </a:r>
            <a:r>
              <a:rPr lang="es-ES" sz="1600" dirty="0" err="1">
                <a:solidFill>
                  <a:srgbClr val="FFFF00"/>
                </a:solidFill>
              </a:rPr>
              <a:t>by</a:t>
            </a:r>
            <a:r>
              <a:rPr lang="es-ES" sz="1600" dirty="0">
                <a:solidFill>
                  <a:srgbClr val="FFFF00"/>
                </a:solidFill>
              </a:rPr>
              <a:t> </a:t>
            </a:r>
            <a:r>
              <a:rPr lang="es-ES" sz="1600" dirty="0" smtClean="0">
                <a:solidFill>
                  <a:srgbClr val="FFFF00"/>
                </a:solidFill>
              </a:rPr>
              <a:t>	a </a:t>
            </a:r>
            <a:r>
              <a:rPr lang="es-ES" sz="1600" dirty="0" err="1">
                <a:solidFill>
                  <a:srgbClr val="FFFF00"/>
                </a:solidFill>
              </a:rPr>
              <a:t>lack</a:t>
            </a:r>
            <a:r>
              <a:rPr lang="es-ES" sz="1600" dirty="0">
                <a:solidFill>
                  <a:srgbClr val="FFFF00"/>
                </a:solidFill>
              </a:rPr>
              <a:t> of </a:t>
            </a:r>
            <a:r>
              <a:rPr lang="es-ES" sz="1600" dirty="0" err="1">
                <a:solidFill>
                  <a:srgbClr val="FFFF00"/>
                </a:solidFill>
              </a:rPr>
              <a:t>coherence</a:t>
            </a:r>
            <a:r>
              <a:rPr lang="es-ES" sz="1600" dirty="0">
                <a:solidFill>
                  <a:srgbClr val="FFFF00"/>
                </a:solidFill>
              </a:rPr>
              <a:t> </a:t>
            </a:r>
            <a:r>
              <a:rPr lang="es-ES" sz="1600" dirty="0" err="1">
                <a:solidFill>
                  <a:srgbClr val="FFFF00"/>
                </a:solidFill>
              </a:rPr>
              <a:t>between</a:t>
            </a:r>
            <a:r>
              <a:rPr lang="es-ES" sz="1600" dirty="0">
                <a:solidFill>
                  <a:srgbClr val="FFFF00"/>
                </a:solidFill>
              </a:rPr>
              <a:t> </a:t>
            </a:r>
            <a:r>
              <a:rPr lang="es-ES" sz="1600" dirty="0" err="1">
                <a:solidFill>
                  <a:srgbClr val="FFFF00"/>
                </a:solidFill>
              </a:rPr>
              <a:t>what</a:t>
            </a:r>
            <a:r>
              <a:rPr lang="es-ES" sz="1600" dirty="0">
                <a:solidFill>
                  <a:srgbClr val="FFFF00"/>
                </a:solidFill>
              </a:rPr>
              <a:t> </a:t>
            </a:r>
            <a:r>
              <a:rPr lang="es-ES" sz="1600" dirty="0" err="1">
                <a:solidFill>
                  <a:srgbClr val="FFFF00"/>
                </a:solidFill>
              </a:rPr>
              <a:t>we</a:t>
            </a:r>
            <a:r>
              <a:rPr lang="es-ES" sz="1600" dirty="0">
                <a:solidFill>
                  <a:srgbClr val="FFFF00"/>
                </a:solidFill>
              </a:rPr>
              <a:t> </a:t>
            </a:r>
            <a:r>
              <a:rPr lang="es-ES" sz="1600" dirty="0" err="1">
                <a:solidFill>
                  <a:srgbClr val="FFFF00"/>
                </a:solidFill>
              </a:rPr>
              <a:t>believe</a:t>
            </a:r>
            <a:r>
              <a:rPr lang="es-ES" sz="1600" dirty="0">
                <a:solidFill>
                  <a:srgbClr val="FFFF00"/>
                </a:solidFill>
              </a:rPr>
              <a:t>/</a:t>
            </a:r>
            <a:r>
              <a:rPr lang="es-ES" sz="1600" dirty="0" err="1">
                <a:solidFill>
                  <a:srgbClr val="FFFF00"/>
                </a:solidFill>
              </a:rPr>
              <a:t>preach</a:t>
            </a:r>
            <a:r>
              <a:rPr lang="es-ES" sz="1600" dirty="0">
                <a:solidFill>
                  <a:srgbClr val="FFFF00"/>
                </a:solidFill>
              </a:rPr>
              <a:t> and </a:t>
            </a:r>
            <a:r>
              <a:rPr lang="es-ES" sz="1600" dirty="0" err="1">
                <a:solidFill>
                  <a:srgbClr val="FFFF00"/>
                </a:solidFill>
              </a:rPr>
              <a:t>what</a:t>
            </a:r>
            <a:r>
              <a:rPr lang="es-ES" sz="1600" dirty="0">
                <a:solidFill>
                  <a:srgbClr val="FFFF00"/>
                </a:solidFill>
              </a:rPr>
              <a:t> </a:t>
            </a:r>
            <a:r>
              <a:rPr lang="es-ES" sz="1600" dirty="0" err="1">
                <a:solidFill>
                  <a:srgbClr val="FFFF00"/>
                </a:solidFill>
              </a:rPr>
              <a:t>leaders</a:t>
            </a:r>
            <a:r>
              <a:rPr lang="es-ES" sz="1600" dirty="0">
                <a:solidFill>
                  <a:srgbClr val="FFFF00"/>
                </a:solidFill>
              </a:rPr>
              <a:t> </a:t>
            </a:r>
            <a:r>
              <a:rPr lang="es-ES" sz="1600" dirty="0" smtClean="0">
                <a:solidFill>
                  <a:srgbClr val="FFFF00"/>
                </a:solidFill>
              </a:rPr>
              <a:t>	</a:t>
            </a:r>
            <a:r>
              <a:rPr lang="es-ES" sz="1600" dirty="0" err="1" smtClean="0">
                <a:solidFill>
                  <a:srgbClr val="FFFF00"/>
                </a:solidFill>
              </a:rPr>
              <a:t>practice</a:t>
            </a:r>
            <a:r>
              <a:rPr lang="es-ES" sz="1600" dirty="0" smtClean="0">
                <a:solidFill>
                  <a:srgbClr val="FFFF00"/>
                </a:solidFill>
              </a:rPr>
              <a:t>/</a:t>
            </a:r>
            <a:r>
              <a:rPr lang="es-ES" sz="1600" dirty="0" err="1" smtClean="0">
                <a:solidFill>
                  <a:srgbClr val="FFFF00"/>
                </a:solidFill>
              </a:rPr>
              <a:t>live</a:t>
            </a:r>
            <a:r>
              <a:rPr lang="es-ES" sz="1600" dirty="0">
                <a:solidFill>
                  <a:srgbClr val="FFFF00"/>
                </a:solidFill>
              </a:rPr>
              <a:t>?</a:t>
            </a:r>
            <a:endParaRPr lang="en-US" sz="1600" dirty="0">
              <a:solidFill>
                <a:srgbClr val="FFFF00"/>
              </a:solidFill>
            </a:endParaRP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5299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III. </a:t>
            </a:r>
            <a:r>
              <a:rPr lang="ru-RU" sz="2000" dirty="0">
                <a:solidFill>
                  <a:schemeClr val="bg1"/>
                </a:solidFill>
              </a:rPr>
              <a:t>PENSAMIENTO CRITICO Y RETROALIMENTACION (GRUPOS):</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399" y="1333153"/>
            <a:ext cx="7976787" cy="2743200"/>
          </a:xfrm>
        </p:spPr>
        <p:txBody>
          <a:bodyPr/>
          <a:lstStyle/>
          <a:p>
            <a:pPr marL="0" lvl="0" indent="0">
              <a:buNone/>
            </a:pPr>
            <a:r>
              <a:rPr lang="en-US" sz="1800" dirty="0" smtClean="0"/>
              <a:t>3.	</a:t>
            </a:r>
            <a:r>
              <a:rPr lang="en-US" sz="1800" dirty="0" err="1"/>
              <a:t>Porqué</a:t>
            </a:r>
            <a:r>
              <a:rPr lang="en-US" sz="1800" dirty="0"/>
              <a:t> </a:t>
            </a:r>
            <a:r>
              <a:rPr lang="en-US" sz="1800" dirty="0" err="1"/>
              <a:t>es</a:t>
            </a:r>
            <a:r>
              <a:rPr lang="en-US" sz="1800" dirty="0"/>
              <a:t> tan </a:t>
            </a:r>
            <a:r>
              <a:rPr lang="en-US" sz="1800" dirty="0" err="1"/>
              <a:t>importante</a:t>
            </a:r>
            <a:r>
              <a:rPr lang="en-US" sz="1800" dirty="0"/>
              <a:t> para la </a:t>
            </a:r>
            <a:r>
              <a:rPr lang="en-US" sz="1800" dirty="0" err="1"/>
              <a:t>unidad</a:t>
            </a:r>
            <a:r>
              <a:rPr lang="en-US" sz="1800" dirty="0"/>
              <a:t> </a:t>
            </a:r>
            <a:r>
              <a:rPr lang="en-US" sz="1800" dirty="0" err="1"/>
              <a:t>en</a:t>
            </a:r>
            <a:r>
              <a:rPr lang="en-US" sz="1800" dirty="0"/>
              <a:t> </a:t>
            </a:r>
            <a:r>
              <a:rPr lang="en-US" sz="1800" dirty="0" err="1"/>
              <a:t>completar</a:t>
            </a:r>
            <a:r>
              <a:rPr lang="en-US" sz="1800" dirty="0"/>
              <a:t> la </a:t>
            </a:r>
            <a:r>
              <a:rPr lang="en-US" sz="1800" dirty="0" smtClean="0"/>
              <a:t>	</a:t>
            </a:r>
            <a:r>
              <a:rPr lang="en-US" sz="1800" dirty="0" err="1" smtClean="0"/>
              <a:t>Misión</a:t>
            </a:r>
            <a:r>
              <a:rPr lang="en-US" sz="1800" dirty="0" smtClean="0"/>
              <a:t> </a:t>
            </a:r>
            <a:r>
              <a:rPr lang="en-US" sz="1800" dirty="0"/>
              <a:t>el </a:t>
            </a:r>
            <a:r>
              <a:rPr lang="en-US" sz="1800" dirty="0" err="1"/>
              <a:t>hecho</a:t>
            </a:r>
            <a:r>
              <a:rPr lang="en-US" sz="1800" dirty="0"/>
              <a:t> de que </a:t>
            </a:r>
            <a:r>
              <a:rPr lang="en-US" sz="1800" dirty="0" err="1"/>
              <a:t>exista</a:t>
            </a:r>
            <a:r>
              <a:rPr lang="en-US" sz="1800" dirty="0"/>
              <a:t> </a:t>
            </a:r>
            <a:r>
              <a:rPr lang="en-US" sz="1800" dirty="0" err="1"/>
              <a:t>una</a:t>
            </a:r>
            <a:r>
              <a:rPr lang="en-US" sz="1800" dirty="0"/>
              <a:t> </a:t>
            </a:r>
            <a:r>
              <a:rPr lang="en-US" sz="1800" dirty="0" err="1"/>
              <a:t>armonioso</a:t>
            </a:r>
            <a:r>
              <a:rPr lang="en-US" sz="1800" dirty="0"/>
              <a:t> y </a:t>
            </a:r>
            <a:r>
              <a:rPr lang="en-US" sz="1800" dirty="0" err="1"/>
              <a:t>respetuosa</a:t>
            </a:r>
            <a:r>
              <a:rPr lang="en-US" sz="1800" dirty="0"/>
              <a:t> </a:t>
            </a:r>
            <a:r>
              <a:rPr lang="en-US" sz="1800" dirty="0" smtClean="0"/>
              <a:t>	</a:t>
            </a:r>
            <a:r>
              <a:rPr lang="en-US" sz="1800" dirty="0" err="1" smtClean="0"/>
              <a:t>adherencia</a:t>
            </a:r>
            <a:r>
              <a:rPr lang="en-US" sz="1800" dirty="0" smtClean="0"/>
              <a:t> </a:t>
            </a:r>
            <a:r>
              <a:rPr lang="en-US" sz="1800" dirty="0"/>
              <a:t>a las </a:t>
            </a:r>
            <a:r>
              <a:rPr lang="en-US" sz="1800" dirty="0" err="1"/>
              <a:t>decisiones</a:t>
            </a:r>
            <a:r>
              <a:rPr lang="en-US" sz="1800" dirty="0"/>
              <a:t> que la </a:t>
            </a:r>
            <a:r>
              <a:rPr lang="en-US" sz="1800" dirty="0" err="1"/>
              <a:t>Iglesia</a:t>
            </a:r>
            <a:r>
              <a:rPr lang="en-US" sz="1800" dirty="0"/>
              <a:t> </a:t>
            </a:r>
            <a:r>
              <a:rPr lang="en-US" sz="1800" dirty="0" err="1"/>
              <a:t>toma</a:t>
            </a:r>
            <a:r>
              <a:rPr lang="en-US" sz="1800" dirty="0"/>
              <a:t> </a:t>
            </a:r>
            <a:r>
              <a:rPr lang="en-US" sz="1800" dirty="0" err="1"/>
              <a:t>como</a:t>
            </a:r>
            <a:r>
              <a:rPr lang="en-US" sz="1800" dirty="0"/>
              <a:t> </a:t>
            </a:r>
            <a:r>
              <a:rPr lang="en-US" sz="1800" dirty="0" err="1"/>
              <a:t>familia</a:t>
            </a:r>
            <a:r>
              <a:rPr lang="en-US" sz="1800" dirty="0"/>
              <a:t> </a:t>
            </a:r>
            <a:r>
              <a:rPr lang="en-US" sz="1800" dirty="0" smtClean="0"/>
              <a:t>	</a:t>
            </a:r>
            <a:r>
              <a:rPr lang="en-US" sz="1800" dirty="0" err="1" smtClean="0"/>
              <a:t>en</a:t>
            </a:r>
            <a:r>
              <a:rPr lang="en-US" sz="1800" dirty="0" smtClean="0"/>
              <a:t> </a:t>
            </a:r>
            <a:r>
              <a:rPr lang="en-US" sz="1800" dirty="0"/>
              <a:t>un </a:t>
            </a:r>
            <a:r>
              <a:rPr lang="en-US" sz="1800" dirty="0" err="1"/>
              <a:t>Congreso</a:t>
            </a:r>
            <a:r>
              <a:rPr lang="en-US" sz="1800" dirty="0"/>
              <a:t> </a:t>
            </a:r>
            <a:r>
              <a:rPr lang="en-US" sz="1800" dirty="0" err="1"/>
              <a:t>mundial</a:t>
            </a:r>
            <a:r>
              <a:rPr lang="en-US" sz="1800" dirty="0"/>
              <a:t>?</a:t>
            </a:r>
          </a:p>
          <a:p>
            <a:pPr marL="0" lvl="0" indent="0">
              <a:buNone/>
            </a:pPr>
            <a:r>
              <a:rPr lang="en-US" sz="1800" dirty="0" smtClean="0"/>
              <a:t>4.	</a:t>
            </a:r>
            <a:r>
              <a:rPr lang="en-US" sz="1800" dirty="0" err="1" smtClean="0"/>
              <a:t>En</a:t>
            </a:r>
            <a:r>
              <a:rPr lang="en-US" sz="1800" dirty="0" smtClean="0"/>
              <a:t> </a:t>
            </a:r>
            <a:r>
              <a:rPr lang="en-US" sz="1800" dirty="0"/>
              <a:t>el </a:t>
            </a:r>
            <a:r>
              <a:rPr lang="en-US" sz="1800" dirty="0" err="1"/>
              <a:t>contexto</a:t>
            </a:r>
            <a:r>
              <a:rPr lang="en-US" sz="1800" dirty="0"/>
              <a:t> de </a:t>
            </a:r>
            <a:r>
              <a:rPr lang="en-US" sz="1800" dirty="0" err="1"/>
              <a:t>responsabilidad</a:t>
            </a:r>
            <a:r>
              <a:rPr lang="en-US" sz="1800" dirty="0"/>
              <a:t>/ </a:t>
            </a:r>
            <a:r>
              <a:rPr lang="en-US" sz="1800" dirty="0" err="1"/>
              <a:t>integridad</a:t>
            </a:r>
            <a:r>
              <a:rPr lang="en-US" sz="1800" dirty="0"/>
              <a:t> y </a:t>
            </a:r>
            <a:r>
              <a:rPr lang="en-US" sz="1800" dirty="0" err="1"/>
              <a:t>transparencia</a:t>
            </a:r>
            <a:r>
              <a:rPr lang="en-US" sz="1800" dirty="0"/>
              <a:t>, </a:t>
            </a:r>
            <a:r>
              <a:rPr lang="en-US" sz="1800" dirty="0" smtClean="0"/>
              <a:t>	</a:t>
            </a:r>
            <a:r>
              <a:rPr lang="en-US" sz="1800" dirty="0" err="1" smtClean="0"/>
              <a:t>cuales</a:t>
            </a:r>
            <a:r>
              <a:rPr lang="en-US" sz="1800" dirty="0" smtClean="0"/>
              <a:t> </a:t>
            </a:r>
            <a:r>
              <a:rPr lang="en-US" sz="1800" dirty="0"/>
              <a:t>son las </a:t>
            </a:r>
            <a:r>
              <a:rPr lang="en-US" sz="1800" dirty="0" err="1"/>
              <a:t>lecciones</a:t>
            </a:r>
            <a:r>
              <a:rPr lang="en-US" sz="1800" dirty="0"/>
              <a:t> que </a:t>
            </a:r>
            <a:r>
              <a:rPr lang="en-US" sz="1800" dirty="0" err="1"/>
              <a:t>Ud</a:t>
            </a:r>
            <a:r>
              <a:rPr lang="en-US" sz="1800" dirty="0"/>
              <a:t>. </a:t>
            </a:r>
            <a:r>
              <a:rPr lang="en-US" sz="1800" dirty="0" err="1"/>
              <a:t>encuentra</a:t>
            </a:r>
            <a:r>
              <a:rPr lang="en-US" sz="1800" dirty="0"/>
              <a:t> </a:t>
            </a:r>
            <a:r>
              <a:rPr lang="en-US" sz="1800" dirty="0" err="1"/>
              <a:t>en</a:t>
            </a:r>
            <a:r>
              <a:rPr lang="en-US" sz="1800" dirty="0"/>
              <a:t> Daniel 6:4?</a:t>
            </a:r>
          </a:p>
          <a:p>
            <a:pPr marL="0" lvl="0" indent="0">
              <a:buNone/>
            </a:pPr>
            <a:r>
              <a:rPr lang="en-US" sz="1800" dirty="0" smtClean="0"/>
              <a:t>5.	</a:t>
            </a:r>
            <a:r>
              <a:rPr lang="en-US" sz="1800" dirty="0" err="1" smtClean="0"/>
              <a:t>Cuales</a:t>
            </a:r>
            <a:r>
              <a:rPr lang="en-US" sz="1800" dirty="0" smtClean="0"/>
              <a:t> </a:t>
            </a:r>
            <a:r>
              <a:rPr lang="en-US" sz="1800" dirty="0"/>
              <a:t>son las </a:t>
            </a:r>
            <a:r>
              <a:rPr lang="en-US" sz="1800" dirty="0" err="1"/>
              <a:t>condiciones</a:t>
            </a:r>
            <a:r>
              <a:rPr lang="en-US" sz="1800" dirty="0"/>
              <a:t> que </a:t>
            </a:r>
            <a:r>
              <a:rPr lang="en-US" sz="1800" dirty="0" err="1"/>
              <a:t>líderes</a:t>
            </a:r>
            <a:r>
              <a:rPr lang="en-US" sz="1800" dirty="0"/>
              <a:t> </a:t>
            </a:r>
            <a:r>
              <a:rPr lang="en-US" sz="1800" dirty="0" err="1"/>
              <a:t>espirituales</a:t>
            </a:r>
            <a:r>
              <a:rPr lang="en-US" sz="1800" dirty="0"/>
              <a:t> </a:t>
            </a:r>
            <a:r>
              <a:rPr lang="en-US" sz="1800" dirty="0" err="1"/>
              <a:t>deben</a:t>
            </a:r>
            <a:r>
              <a:rPr lang="en-US" sz="1800" dirty="0"/>
              <a:t> </a:t>
            </a:r>
            <a:r>
              <a:rPr lang="en-US" sz="1800" dirty="0" smtClean="0"/>
              <a:t>	</a:t>
            </a:r>
            <a:r>
              <a:rPr lang="en-US" sz="1800" dirty="0" err="1" smtClean="0"/>
              <a:t>poseer</a:t>
            </a:r>
            <a:r>
              <a:rPr lang="en-US" sz="1800" dirty="0"/>
              <a:t>, para </a:t>
            </a:r>
            <a:r>
              <a:rPr lang="en-US" sz="1800" dirty="0" err="1"/>
              <a:t>experimentar</a:t>
            </a:r>
            <a:r>
              <a:rPr lang="en-US" sz="1800" dirty="0"/>
              <a:t> y </a:t>
            </a:r>
            <a:r>
              <a:rPr lang="en-US" sz="1800" dirty="0" err="1"/>
              <a:t>bendecir</a:t>
            </a:r>
            <a:r>
              <a:rPr lang="en-US" sz="1800" dirty="0"/>
              <a:t> a la </a:t>
            </a:r>
            <a:r>
              <a:rPr lang="en-US" sz="1800" dirty="0" err="1"/>
              <a:t>Iglesia</a:t>
            </a:r>
            <a:r>
              <a:rPr lang="en-US" sz="1800" dirty="0"/>
              <a:t> con </a:t>
            </a:r>
            <a:r>
              <a:rPr lang="en-US" sz="1800" dirty="0" err="1"/>
              <a:t>grandes</a:t>
            </a:r>
            <a:r>
              <a:rPr lang="en-US" sz="1800" dirty="0"/>
              <a:t> </a:t>
            </a:r>
            <a:r>
              <a:rPr lang="en-US" sz="1800" dirty="0" smtClean="0"/>
              <a:t>	</a:t>
            </a:r>
            <a:r>
              <a:rPr lang="en-US" sz="1800" dirty="0" err="1" smtClean="0"/>
              <a:t>pensamientos</a:t>
            </a:r>
            <a:r>
              <a:rPr lang="en-US" sz="1800" dirty="0"/>
              <a:t>, nobles </a:t>
            </a:r>
            <a:r>
              <a:rPr lang="en-US" sz="1800" dirty="0" err="1"/>
              <a:t>aspiraciones</a:t>
            </a:r>
            <a:r>
              <a:rPr lang="en-US" sz="1800" dirty="0"/>
              <a:t> y </a:t>
            </a:r>
            <a:r>
              <a:rPr lang="en-US" sz="1800" dirty="0" err="1"/>
              <a:t>claras</a:t>
            </a:r>
            <a:r>
              <a:rPr lang="en-US" sz="1800" dirty="0"/>
              <a:t> </a:t>
            </a:r>
            <a:r>
              <a:rPr lang="en-US" sz="1800" dirty="0" err="1"/>
              <a:t>percepciones</a:t>
            </a:r>
            <a:r>
              <a:rPr lang="en-US" sz="1800" dirty="0"/>
              <a:t> de </a:t>
            </a:r>
            <a:r>
              <a:rPr lang="en-US" sz="1800" dirty="0" smtClean="0"/>
              <a:t>	la </a:t>
            </a:r>
            <a:r>
              <a:rPr lang="en-US" sz="1800" dirty="0" err="1"/>
              <a:t>verdad</a:t>
            </a:r>
            <a:r>
              <a:rPr lang="en-US" sz="1800" dirty="0"/>
              <a:t> y la </a:t>
            </a:r>
            <a:r>
              <a:rPr lang="en-US" sz="1800" dirty="0" err="1"/>
              <a:t>Misión</a:t>
            </a:r>
            <a:r>
              <a:rPr lang="en-US" sz="1800" dirty="0"/>
              <a:t>?</a:t>
            </a:r>
          </a:p>
          <a:p>
            <a:pPr marL="0" lvl="0" indent="0">
              <a:buNone/>
            </a:pPr>
            <a:endParaRPr lang="en-US" sz="1800" dirty="0"/>
          </a:p>
          <a:p>
            <a:pPr marL="0" indent="0">
              <a:buNone/>
            </a:pPr>
            <a:endParaRPr lang="en-US" sz="1800" dirty="0"/>
          </a:p>
          <a:p>
            <a:pPr marL="0" indent="0">
              <a:buNone/>
            </a:pPr>
            <a:endParaRPr lang="en-US" sz="1800" dirty="0"/>
          </a:p>
        </p:txBody>
      </p:sp>
      <p:sp>
        <p:nvSpPr>
          <p:cNvPr id="6" name="Content Placeholder 2"/>
          <p:cNvSpPr txBox="1">
            <a:spLocks/>
          </p:cNvSpPr>
          <p:nvPr/>
        </p:nvSpPr>
        <p:spPr bwMode="auto">
          <a:xfrm>
            <a:off x="524607" y="4495800"/>
            <a:ext cx="8299938" cy="2127046"/>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1400" dirty="0" smtClean="0">
                <a:solidFill>
                  <a:srgbClr val="FFFF00"/>
                </a:solidFill>
              </a:rPr>
              <a:t>III. </a:t>
            </a:r>
            <a:r>
              <a:rPr lang="es-ES" sz="1400" dirty="0">
                <a:solidFill>
                  <a:srgbClr val="FFFF00"/>
                </a:solidFill>
              </a:rPr>
              <a:t>CRITICAL THINKING AND FEEDBACK (GROUPS):</a:t>
            </a:r>
            <a:endParaRPr lang="en-US" sz="1400" dirty="0">
              <a:solidFill>
                <a:srgbClr val="FFFF00"/>
              </a:solidFill>
            </a:endParaRPr>
          </a:p>
          <a:p>
            <a:pPr marL="0" lvl="0" indent="0" algn="ctr">
              <a:buNone/>
            </a:pPr>
            <a:endParaRPr lang="en-US" sz="1400" dirty="0"/>
          </a:p>
          <a:p>
            <a:pPr marL="0" lvl="0" indent="0">
              <a:buNone/>
            </a:pPr>
            <a:r>
              <a:rPr lang="es-ES" sz="1400" dirty="0" smtClean="0">
                <a:solidFill>
                  <a:srgbClr val="FFFF00"/>
                </a:solidFill>
              </a:rPr>
              <a:t>3.	</a:t>
            </a:r>
            <a:r>
              <a:rPr lang="es-ES" sz="1400" dirty="0" err="1">
                <a:solidFill>
                  <a:srgbClr val="FFFF00"/>
                </a:solidFill>
              </a:rPr>
              <a:t>Why</a:t>
            </a:r>
            <a:r>
              <a:rPr lang="es-ES" sz="1400" dirty="0">
                <a:solidFill>
                  <a:srgbClr val="FFFF00"/>
                </a:solidFill>
              </a:rPr>
              <a:t> </a:t>
            </a:r>
            <a:r>
              <a:rPr lang="es-ES" sz="1400" dirty="0" err="1">
                <a:solidFill>
                  <a:srgbClr val="FFFF00"/>
                </a:solidFill>
              </a:rPr>
              <a:t>is</a:t>
            </a:r>
            <a:r>
              <a:rPr lang="es-ES" sz="1400" dirty="0">
                <a:solidFill>
                  <a:srgbClr val="FFFF00"/>
                </a:solidFill>
              </a:rPr>
              <a:t> so importan </a:t>
            </a:r>
            <a:r>
              <a:rPr lang="es-ES" sz="1400" dirty="0" err="1">
                <a:solidFill>
                  <a:srgbClr val="FFFF00"/>
                </a:solidFill>
              </a:rPr>
              <a:t>for</a:t>
            </a:r>
            <a:r>
              <a:rPr lang="es-ES" sz="1400" dirty="0">
                <a:solidFill>
                  <a:srgbClr val="FFFF00"/>
                </a:solidFill>
              </a:rPr>
              <a:t> </a:t>
            </a:r>
            <a:r>
              <a:rPr lang="es-ES" sz="1400" dirty="0" err="1">
                <a:solidFill>
                  <a:srgbClr val="FFFF00"/>
                </a:solidFill>
              </a:rPr>
              <a:t>unity</a:t>
            </a:r>
            <a:r>
              <a:rPr lang="es-ES" sz="1400" dirty="0">
                <a:solidFill>
                  <a:srgbClr val="FFFF00"/>
                </a:solidFill>
              </a:rPr>
              <a:t> in </a:t>
            </a:r>
            <a:r>
              <a:rPr lang="es-ES" sz="1400" dirty="0" err="1">
                <a:solidFill>
                  <a:srgbClr val="FFFF00"/>
                </a:solidFill>
              </a:rPr>
              <a:t>fulfilling</a:t>
            </a:r>
            <a:r>
              <a:rPr lang="es-ES" sz="1400" dirty="0">
                <a:solidFill>
                  <a:srgbClr val="FFFF00"/>
                </a:solidFill>
              </a:rPr>
              <a:t> </a:t>
            </a:r>
            <a:r>
              <a:rPr lang="es-ES" sz="1400" dirty="0" err="1">
                <a:solidFill>
                  <a:srgbClr val="FFFF00"/>
                </a:solidFill>
              </a:rPr>
              <a:t>the</a:t>
            </a:r>
            <a:r>
              <a:rPr lang="es-ES" sz="1400" dirty="0">
                <a:solidFill>
                  <a:srgbClr val="FFFF00"/>
                </a:solidFill>
              </a:rPr>
              <a:t> </a:t>
            </a:r>
            <a:r>
              <a:rPr lang="es-ES" sz="1400" dirty="0" err="1">
                <a:solidFill>
                  <a:srgbClr val="FFFF00"/>
                </a:solidFill>
              </a:rPr>
              <a:t>Mission</a:t>
            </a:r>
            <a:r>
              <a:rPr lang="es-ES" sz="1400" dirty="0">
                <a:solidFill>
                  <a:srgbClr val="FFFF00"/>
                </a:solidFill>
              </a:rPr>
              <a:t> to </a:t>
            </a:r>
            <a:r>
              <a:rPr lang="es-ES" sz="1400" dirty="0" err="1">
                <a:solidFill>
                  <a:srgbClr val="FFFF00"/>
                </a:solidFill>
              </a:rPr>
              <a:t>have</a:t>
            </a:r>
            <a:r>
              <a:rPr lang="es-ES" sz="1400" dirty="0">
                <a:solidFill>
                  <a:srgbClr val="FFFF00"/>
                </a:solidFill>
              </a:rPr>
              <a:t> </a:t>
            </a:r>
            <a:r>
              <a:rPr lang="es-ES" sz="1400" dirty="0" err="1">
                <a:solidFill>
                  <a:srgbClr val="FFFF00"/>
                </a:solidFill>
              </a:rPr>
              <a:t>an</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harmonious</a:t>
            </a:r>
            <a:r>
              <a:rPr lang="es-ES" sz="1400" dirty="0" smtClean="0">
                <a:solidFill>
                  <a:srgbClr val="FFFF00"/>
                </a:solidFill>
              </a:rPr>
              <a:t> </a:t>
            </a:r>
            <a:r>
              <a:rPr lang="es-ES" sz="1400" dirty="0">
                <a:solidFill>
                  <a:srgbClr val="FFFF00"/>
                </a:solidFill>
              </a:rPr>
              <a:t>and </a:t>
            </a:r>
            <a:r>
              <a:rPr lang="es-ES" sz="1400" dirty="0" smtClean="0">
                <a:solidFill>
                  <a:srgbClr val="FFFF00"/>
                </a:solidFill>
              </a:rPr>
              <a:t>	</a:t>
            </a:r>
            <a:r>
              <a:rPr lang="es-ES" sz="1400" dirty="0" err="1" smtClean="0">
                <a:solidFill>
                  <a:srgbClr val="FFFF00"/>
                </a:solidFill>
              </a:rPr>
              <a:t>respectful</a:t>
            </a:r>
            <a:r>
              <a:rPr lang="es-ES" sz="1400" dirty="0" smtClean="0">
                <a:solidFill>
                  <a:srgbClr val="FFFF00"/>
                </a:solidFill>
              </a:rPr>
              <a:t> </a:t>
            </a:r>
            <a:r>
              <a:rPr lang="es-ES" sz="1400" dirty="0" err="1">
                <a:solidFill>
                  <a:srgbClr val="FFFF00"/>
                </a:solidFill>
              </a:rPr>
              <a:t>adherance</a:t>
            </a:r>
            <a:r>
              <a:rPr lang="es-ES" sz="1400" dirty="0">
                <a:solidFill>
                  <a:srgbClr val="FFFF00"/>
                </a:solidFill>
              </a:rPr>
              <a:t> to </a:t>
            </a:r>
            <a:r>
              <a:rPr lang="es-ES" sz="1400" dirty="0" err="1">
                <a:solidFill>
                  <a:srgbClr val="FFFF00"/>
                </a:solidFill>
              </a:rPr>
              <a:t>decisions</a:t>
            </a:r>
            <a:r>
              <a:rPr lang="es-ES" sz="1400" dirty="0">
                <a:solidFill>
                  <a:srgbClr val="FFFF00"/>
                </a:solidFill>
              </a:rPr>
              <a:t> </a:t>
            </a:r>
            <a:r>
              <a:rPr lang="es-ES" sz="1400" dirty="0" err="1">
                <a:solidFill>
                  <a:srgbClr val="FFFF00"/>
                </a:solidFill>
              </a:rPr>
              <a:t>taken</a:t>
            </a:r>
            <a:r>
              <a:rPr lang="es-ES" sz="1400" dirty="0">
                <a:solidFill>
                  <a:srgbClr val="FFFF00"/>
                </a:solidFill>
              </a:rPr>
              <a:t> as a </a:t>
            </a:r>
            <a:r>
              <a:rPr lang="es-ES" sz="1400" dirty="0" err="1">
                <a:solidFill>
                  <a:srgbClr val="FFFF00"/>
                </a:solidFill>
              </a:rPr>
              <a:t>Church</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worldwide</a:t>
            </a:r>
            <a:r>
              <a:rPr lang="es-ES" sz="1400" dirty="0" smtClean="0">
                <a:solidFill>
                  <a:srgbClr val="FFFF00"/>
                </a:solidFill>
              </a:rPr>
              <a:t> </a:t>
            </a:r>
            <a:r>
              <a:rPr lang="es-ES" sz="1400" dirty="0" err="1">
                <a:solidFill>
                  <a:srgbClr val="FFFF00"/>
                </a:solidFill>
              </a:rPr>
              <a:t>family</a:t>
            </a:r>
            <a:r>
              <a:rPr lang="es-ES" sz="1400" dirty="0">
                <a:solidFill>
                  <a:srgbClr val="FFFF00"/>
                </a:solidFill>
              </a:rPr>
              <a:t>?</a:t>
            </a:r>
            <a:endParaRPr lang="en-US" sz="1400" dirty="0">
              <a:solidFill>
                <a:srgbClr val="FFFF00"/>
              </a:solidFill>
            </a:endParaRPr>
          </a:p>
          <a:p>
            <a:pPr marL="0" lvl="0" indent="0">
              <a:buNone/>
            </a:pPr>
            <a:r>
              <a:rPr lang="es-ES" sz="1400" dirty="0" smtClean="0">
                <a:solidFill>
                  <a:srgbClr val="FFFF00"/>
                </a:solidFill>
              </a:rPr>
              <a:t>4.	In </a:t>
            </a:r>
            <a:r>
              <a:rPr lang="es-ES" sz="1400" dirty="0" err="1">
                <a:solidFill>
                  <a:srgbClr val="FFFF00"/>
                </a:solidFill>
              </a:rPr>
              <a:t>the</a:t>
            </a:r>
            <a:r>
              <a:rPr lang="es-ES" sz="1400" dirty="0">
                <a:solidFill>
                  <a:srgbClr val="FFFF00"/>
                </a:solidFill>
              </a:rPr>
              <a:t> </a:t>
            </a:r>
            <a:r>
              <a:rPr lang="es-ES" sz="1400" dirty="0" err="1">
                <a:solidFill>
                  <a:srgbClr val="FFFF00"/>
                </a:solidFill>
              </a:rPr>
              <a:t>context</a:t>
            </a:r>
            <a:r>
              <a:rPr lang="es-ES" sz="1400" dirty="0">
                <a:solidFill>
                  <a:srgbClr val="FFFF00"/>
                </a:solidFill>
              </a:rPr>
              <a:t> of </a:t>
            </a:r>
            <a:r>
              <a:rPr lang="es-ES" sz="1400" dirty="0" err="1">
                <a:solidFill>
                  <a:srgbClr val="FFFF00"/>
                </a:solidFill>
              </a:rPr>
              <a:t>accountability</a:t>
            </a:r>
            <a:r>
              <a:rPr lang="es-ES" sz="1400" dirty="0">
                <a:solidFill>
                  <a:srgbClr val="FFFF00"/>
                </a:solidFill>
              </a:rPr>
              <a:t>/</a:t>
            </a:r>
            <a:r>
              <a:rPr lang="es-ES" sz="1400" dirty="0" err="1">
                <a:solidFill>
                  <a:srgbClr val="FFFF00"/>
                </a:solidFill>
              </a:rPr>
              <a:t>integrity</a:t>
            </a:r>
            <a:r>
              <a:rPr lang="es-ES" sz="1400" dirty="0">
                <a:solidFill>
                  <a:srgbClr val="FFFF00"/>
                </a:solidFill>
              </a:rPr>
              <a:t> and </a:t>
            </a:r>
            <a:r>
              <a:rPr lang="es-ES" sz="1400" dirty="0" err="1">
                <a:solidFill>
                  <a:srgbClr val="FFFF00"/>
                </a:solidFill>
              </a:rPr>
              <a:t>transparency</a:t>
            </a:r>
            <a:r>
              <a:rPr lang="es-ES" sz="1400" dirty="0">
                <a:solidFill>
                  <a:srgbClr val="FFFF00"/>
                </a:solidFill>
              </a:rPr>
              <a:t>, </a:t>
            </a:r>
            <a:r>
              <a:rPr lang="es-ES" sz="1400" dirty="0" err="1">
                <a:solidFill>
                  <a:srgbClr val="FFFF00"/>
                </a:solidFill>
              </a:rPr>
              <a:t>what</a:t>
            </a:r>
            <a:r>
              <a:rPr lang="es-ES" sz="1400" dirty="0">
                <a:solidFill>
                  <a:srgbClr val="FFFF00"/>
                </a:solidFill>
              </a:rPr>
              <a:t> are </a:t>
            </a:r>
            <a:r>
              <a:rPr lang="es-ES" sz="1400" dirty="0" err="1">
                <a:solidFill>
                  <a:srgbClr val="FFFF00"/>
                </a:solidFill>
              </a:rPr>
              <a:t>the</a:t>
            </a:r>
            <a:r>
              <a:rPr lang="es-ES" sz="1400" dirty="0">
                <a:solidFill>
                  <a:srgbClr val="FFFF00"/>
                </a:solidFill>
              </a:rPr>
              <a:t> </a:t>
            </a:r>
            <a:r>
              <a:rPr lang="es-ES" sz="1400" dirty="0" err="1">
                <a:solidFill>
                  <a:srgbClr val="FFFF00"/>
                </a:solidFill>
              </a:rPr>
              <a:t>lessons</a:t>
            </a:r>
            <a:r>
              <a:rPr lang="es-ES" sz="1400" dirty="0">
                <a:solidFill>
                  <a:srgbClr val="FFFF00"/>
                </a:solidFill>
              </a:rPr>
              <a:t> </a:t>
            </a:r>
            <a:r>
              <a:rPr lang="es-ES" sz="1400" dirty="0" err="1">
                <a:solidFill>
                  <a:srgbClr val="FFFF00"/>
                </a:solidFill>
              </a:rPr>
              <a:t>you</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may</a:t>
            </a:r>
            <a:r>
              <a:rPr lang="es-ES" sz="1400" dirty="0" smtClean="0">
                <a:solidFill>
                  <a:srgbClr val="FFFF00"/>
                </a:solidFill>
              </a:rPr>
              <a:t> </a:t>
            </a:r>
            <a:r>
              <a:rPr lang="es-ES" sz="1400" dirty="0" err="1">
                <a:solidFill>
                  <a:srgbClr val="FFFF00"/>
                </a:solidFill>
              </a:rPr>
              <a:t>find</a:t>
            </a:r>
            <a:r>
              <a:rPr lang="es-ES" sz="1400" dirty="0">
                <a:solidFill>
                  <a:srgbClr val="FFFF00"/>
                </a:solidFill>
              </a:rPr>
              <a:t> in Daniel 6:4?</a:t>
            </a:r>
            <a:endParaRPr lang="en-US" sz="1400" dirty="0">
              <a:solidFill>
                <a:srgbClr val="FFFF00"/>
              </a:solidFill>
            </a:endParaRPr>
          </a:p>
          <a:p>
            <a:pPr marL="0" lvl="0" indent="0">
              <a:buNone/>
            </a:pPr>
            <a:r>
              <a:rPr lang="es-ES" sz="1400" dirty="0" smtClean="0">
                <a:solidFill>
                  <a:srgbClr val="FFFF00"/>
                </a:solidFill>
              </a:rPr>
              <a:t>5.	</a:t>
            </a:r>
            <a:r>
              <a:rPr lang="es-ES" sz="1400" dirty="0" err="1" smtClean="0">
                <a:solidFill>
                  <a:srgbClr val="FFFF00"/>
                </a:solidFill>
              </a:rPr>
              <a:t>What</a:t>
            </a:r>
            <a:r>
              <a:rPr lang="es-ES" sz="1400" dirty="0" smtClean="0">
                <a:solidFill>
                  <a:srgbClr val="FFFF00"/>
                </a:solidFill>
              </a:rPr>
              <a:t> </a:t>
            </a:r>
            <a:r>
              <a:rPr lang="es-ES" sz="1400" dirty="0">
                <a:solidFill>
                  <a:srgbClr val="FFFF00"/>
                </a:solidFill>
              </a:rPr>
              <a:t>are </a:t>
            </a:r>
            <a:r>
              <a:rPr lang="es-ES" sz="1400" dirty="0" err="1">
                <a:solidFill>
                  <a:srgbClr val="FFFF00"/>
                </a:solidFill>
              </a:rPr>
              <a:t>the</a:t>
            </a:r>
            <a:r>
              <a:rPr lang="es-ES" sz="1400" dirty="0">
                <a:solidFill>
                  <a:srgbClr val="FFFF00"/>
                </a:solidFill>
              </a:rPr>
              <a:t> </a:t>
            </a:r>
            <a:r>
              <a:rPr lang="es-ES" sz="1400" dirty="0" err="1">
                <a:solidFill>
                  <a:srgbClr val="FFFF00"/>
                </a:solidFill>
              </a:rPr>
              <a:t>conditions</a:t>
            </a:r>
            <a:r>
              <a:rPr lang="es-ES" sz="1400" dirty="0">
                <a:solidFill>
                  <a:srgbClr val="FFFF00"/>
                </a:solidFill>
              </a:rPr>
              <a:t>, </a:t>
            </a:r>
            <a:r>
              <a:rPr lang="es-ES" sz="1400" dirty="0" err="1">
                <a:solidFill>
                  <a:srgbClr val="FFFF00"/>
                </a:solidFill>
              </a:rPr>
              <a:t>for</a:t>
            </a:r>
            <a:r>
              <a:rPr lang="es-ES" sz="1400" dirty="0">
                <a:solidFill>
                  <a:srgbClr val="FFFF00"/>
                </a:solidFill>
              </a:rPr>
              <a:t> spiritual </a:t>
            </a:r>
            <a:r>
              <a:rPr lang="es-ES" sz="1400" dirty="0" err="1">
                <a:solidFill>
                  <a:srgbClr val="FFFF00"/>
                </a:solidFill>
              </a:rPr>
              <a:t>leaders</a:t>
            </a:r>
            <a:r>
              <a:rPr lang="es-ES" sz="1400" dirty="0">
                <a:solidFill>
                  <a:srgbClr val="FFFF00"/>
                </a:solidFill>
              </a:rPr>
              <a:t>, to </a:t>
            </a:r>
            <a:r>
              <a:rPr lang="es-ES" sz="1400" dirty="0" err="1">
                <a:solidFill>
                  <a:srgbClr val="FFFF00"/>
                </a:solidFill>
              </a:rPr>
              <a:t>experience</a:t>
            </a:r>
            <a:r>
              <a:rPr lang="es-ES" sz="1400" dirty="0">
                <a:solidFill>
                  <a:srgbClr val="FFFF00"/>
                </a:solidFill>
              </a:rPr>
              <a:t> and </a:t>
            </a:r>
            <a:r>
              <a:rPr lang="es-ES" sz="1400" dirty="0" err="1">
                <a:solidFill>
                  <a:srgbClr val="FFFF00"/>
                </a:solidFill>
              </a:rPr>
              <a:t>bless</a:t>
            </a:r>
            <a:r>
              <a:rPr lang="es-ES" sz="1400" dirty="0">
                <a:solidFill>
                  <a:srgbClr val="FFFF00"/>
                </a:solidFill>
              </a:rPr>
              <a:t> </a:t>
            </a:r>
            <a:r>
              <a:rPr lang="es-ES" sz="1400" dirty="0" err="1">
                <a:solidFill>
                  <a:srgbClr val="FFFF00"/>
                </a:solidFill>
              </a:rPr>
              <a:t>the</a:t>
            </a:r>
            <a:r>
              <a:rPr lang="es-ES" sz="1400" dirty="0">
                <a:solidFill>
                  <a:srgbClr val="FFFF00"/>
                </a:solidFill>
              </a:rPr>
              <a:t> </a:t>
            </a:r>
            <a:r>
              <a:rPr lang="es-ES" sz="1400" dirty="0" err="1">
                <a:solidFill>
                  <a:srgbClr val="FFFF00"/>
                </a:solidFill>
              </a:rPr>
              <a:t>Church</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with</a:t>
            </a:r>
            <a:r>
              <a:rPr lang="es-ES" sz="1400" dirty="0" smtClean="0">
                <a:solidFill>
                  <a:srgbClr val="FFFF00"/>
                </a:solidFill>
              </a:rPr>
              <a:t> </a:t>
            </a:r>
            <a:r>
              <a:rPr lang="es-ES" sz="1400" dirty="0" err="1">
                <a:solidFill>
                  <a:srgbClr val="FFFF00"/>
                </a:solidFill>
              </a:rPr>
              <a:t>great</a:t>
            </a:r>
            <a:r>
              <a:rPr lang="es-ES" sz="1400" dirty="0">
                <a:solidFill>
                  <a:srgbClr val="FFFF00"/>
                </a:solidFill>
              </a:rPr>
              <a:t> </a:t>
            </a:r>
            <a:r>
              <a:rPr lang="es-ES" sz="1400" dirty="0" err="1">
                <a:solidFill>
                  <a:srgbClr val="FFFF00"/>
                </a:solidFill>
              </a:rPr>
              <a:t>thoughts</a:t>
            </a:r>
            <a:r>
              <a:rPr lang="es-ES" sz="1400" dirty="0">
                <a:solidFill>
                  <a:srgbClr val="FFFF00"/>
                </a:solidFill>
              </a:rPr>
              <a:t>, noble </a:t>
            </a:r>
            <a:r>
              <a:rPr lang="es-ES" sz="1400" dirty="0" err="1">
                <a:solidFill>
                  <a:srgbClr val="FFFF00"/>
                </a:solidFill>
              </a:rPr>
              <a:t>aspiration</a:t>
            </a:r>
            <a:r>
              <a:rPr lang="es-ES" sz="1400" dirty="0">
                <a:solidFill>
                  <a:srgbClr val="FFFF00"/>
                </a:solidFill>
              </a:rPr>
              <a:t> and </a:t>
            </a:r>
            <a:r>
              <a:rPr lang="es-ES" sz="1400" dirty="0" err="1">
                <a:solidFill>
                  <a:srgbClr val="FFFF00"/>
                </a:solidFill>
              </a:rPr>
              <a:t>clear</a:t>
            </a:r>
            <a:r>
              <a:rPr lang="es-ES" sz="1400" dirty="0">
                <a:solidFill>
                  <a:srgbClr val="FFFF00"/>
                </a:solidFill>
              </a:rPr>
              <a:t> </a:t>
            </a:r>
            <a:r>
              <a:rPr lang="es-ES" sz="1400" dirty="0" err="1">
                <a:solidFill>
                  <a:srgbClr val="FFFF00"/>
                </a:solidFill>
              </a:rPr>
              <a:t>perceptions</a:t>
            </a:r>
            <a:r>
              <a:rPr lang="es-ES" sz="1400" dirty="0">
                <a:solidFill>
                  <a:srgbClr val="FFFF00"/>
                </a:solidFill>
              </a:rPr>
              <a:t> of </a:t>
            </a:r>
            <a:r>
              <a:rPr lang="es-ES" sz="1400" dirty="0" err="1">
                <a:solidFill>
                  <a:srgbClr val="FFFF00"/>
                </a:solidFill>
              </a:rPr>
              <a:t>the</a:t>
            </a:r>
            <a:r>
              <a:rPr lang="es-ES" sz="1400" dirty="0">
                <a:solidFill>
                  <a:srgbClr val="FFFF00"/>
                </a:solidFill>
              </a:rPr>
              <a:t> </a:t>
            </a:r>
            <a:r>
              <a:rPr lang="es-ES" sz="1400" dirty="0" err="1">
                <a:solidFill>
                  <a:srgbClr val="FFFF00"/>
                </a:solidFill>
              </a:rPr>
              <a:t>truth</a:t>
            </a:r>
            <a:r>
              <a:rPr lang="es-ES" sz="1400" dirty="0">
                <a:solidFill>
                  <a:srgbClr val="FFFF00"/>
                </a:solidFill>
              </a:rPr>
              <a:t> and </a:t>
            </a:r>
            <a:r>
              <a:rPr lang="es-ES" sz="1400" dirty="0" err="1">
                <a:solidFill>
                  <a:srgbClr val="FFFF00"/>
                </a:solidFill>
              </a:rPr>
              <a:t>Mission</a:t>
            </a:r>
            <a:r>
              <a:rPr lang="es-ES" sz="1400" dirty="0">
                <a:solidFill>
                  <a:srgbClr val="FFFF00"/>
                </a:solidFill>
              </a:rPr>
              <a:t>?</a:t>
            </a:r>
            <a:endParaRPr lang="en-US" sz="1400" dirty="0">
              <a:solidFill>
                <a:srgbClr val="FFFF00"/>
              </a:solidFill>
            </a:endParaRPr>
          </a:p>
          <a:p>
            <a:pPr marL="0" lvl="0" indent="0">
              <a:buNone/>
            </a:pP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19530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79575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MANUAL DE IGLESIA </a:t>
            </a:r>
            <a:r>
              <a:rPr lang="ru-RU" sz="2000" dirty="0" smtClean="0"/>
              <a:t> </a:t>
            </a:r>
            <a:endParaRPr lang="en-US" sz="2000" dirty="0" smtClean="0"/>
          </a:p>
          <a:p>
            <a:pPr marL="0" indent="0">
              <a:buNone/>
            </a:pPr>
            <a:endParaRPr lang="en-US" sz="2000" dirty="0"/>
          </a:p>
          <a:p>
            <a:pPr marL="0" indent="0">
              <a:buNone/>
            </a:pPr>
            <a:r>
              <a:rPr lang="en-US" sz="2000" dirty="0" smtClean="0"/>
              <a:t>	</a:t>
            </a:r>
            <a:r>
              <a:rPr lang="ru-RU" sz="2000" dirty="0" smtClean="0"/>
              <a:t>Procesos </a:t>
            </a:r>
            <a:r>
              <a:rPr lang="ru-RU" sz="2000" dirty="0"/>
              <a:t>– Rol del Congreso Mundial de la AG en la </a:t>
            </a:r>
            <a:r>
              <a:rPr lang="en-US" sz="2000" dirty="0" smtClean="0"/>
              <a:t>	</a:t>
            </a:r>
            <a:r>
              <a:rPr lang="ru-RU" sz="2000" dirty="0" smtClean="0"/>
              <a:t>definición </a:t>
            </a:r>
            <a:r>
              <a:rPr lang="ru-RU" sz="2000" dirty="0"/>
              <a:t>del MI.  Aplicaciones.</a:t>
            </a: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CHURCH MANUAL </a:t>
            </a:r>
            <a:endParaRPr lang="en-US" sz="1600" dirty="0">
              <a:solidFill>
                <a:srgbClr val="FFFF00"/>
              </a:solidFill>
            </a:endParaRPr>
          </a:p>
          <a:p>
            <a:pPr marL="0" indent="0">
              <a:buNone/>
            </a:pPr>
            <a:r>
              <a:rPr lang="en-US" sz="1600" dirty="0" smtClean="0">
                <a:solidFill>
                  <a:srgbClr val="FFFF00"/>
                </a:solidFill>
              </a:rPr>
              <a:t>	</a:t>
            </a:r>
          </a:p>
          <a:p>
            <a:pPr marL="0" indent="0">
              <a:buNone/>
            </a:pPr>
            <a:r>
              <a:rPr lang="en-US" sz="1600" dirty="0">
                <a:solidFill>
                  <a:srgbClr val="FFFF00"/>
                </a:solidFill>
              </a:rPr>
              <a:t>	</a:t>
            </a:r>
            <a:r>
              <a:rPr lang="ru-RU" sz="1600" dirty="0" smtClean="0">
                <a:solidFill>
                  <a:srgbClr val="FFFF00"/>
                </a:solidFill>
              </a:rPr>
              <a:t>Processes </a:t>
            </a:r>
            <a:r>
              <a:rPr lang="ru-RU" sz="1600" dirty="0">
                <a:solidFill>
                  <a:srgbClr val="FFFF00"/>
                </a:solidFill>
              </a:rPr>
              <a:t>- Role of CM definition at GC in Session. Application </a:t>
            </a:r>
            <a:r>
              <a:rPr lang="en-US" sz="1600" dirty="0" smtClean="0">
                <a:solidFill>
                  <a:srgbClr val="FFFF00"/>
                </a:solidFill>
              </a:rPr>
              <a:t>	</a:t>
            </a:r>
            <a:r>
              <a:rPr lang="ru-RU" sz="1600" dirty="0" smtClean="0">
                <a:solidFill>
                  <a:srgbClr val="FFFF00"/>
                </a:solidFill>
              </a:rPr>
              <a:t>worldwide</a:t>
            </a:r>
            <a:r>
              <a:rPr lang="ru-RU" sz="1600" dirty="0">
                <a:solidFill>
                  <a:srgbClr val="FFFF00"/>
                </a:solidFill>
              </a:rPr>
              <a:t>.  Guide for pastors and Church's activities and mission.</a:t>
            </a: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73379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LA IMPORTANCIA DE LA ESTRUCTURA FINANCIERA Y DE LOS PRESUPUESTOS</a:t>
            </a:r>
            <a:endParaRPr lang="en-US" sz="2000" dirty="0"/>
          </a:p>
          <a:p>
            <a:pPr marL="0" indent="0">
              <a:buNone/>
            </a:pPr>
            <a:endParaRPr lang="en-US" sz="2000" dirty="0" smtClean="0"/>
          </a:p>
          <a:p>
            <a:pPr marL="0" indent="0">
              <a:buNone/>
            </a:pPr>
            <a:r>
              <a:rPr lang="en-US" sz="2000" dirty="0"/>
              <a:t>	</a:t>
            </a:r>
            <a:r>
              <a:rPr lang="ru-RU" sz="2000" dirty="0" smtClean="0"/>
              <a:t>Uso </a:t>
            </a:r>
            <a:r>
              <a:rPr lang="ru-RU" sz="2000" dirty="0"/>
              <a:t>de los fondos de Diezmos y Ofrendas.   Integridad y </a:t>
            </a:r>
            <a:r>
              <a:rPr lang="en-US" sz="2000" dirty="0" smtClean="0"/>
              <a:t>	</a:t>
            </a:r>
            <a:r>
              <a:rPr lang="ru-RU" sz="2000" dirty="0" smtClean="0"/>
              <a:t>Transparencia</a:t>
            </a:r>
            <a:r>
              <a:rPr lang="ru-RU" sz="2000" dirty="0"/>
              <a:t>.   Rol de los Diezmos y Diezmos </a:t>
            </a:r>
            <a:r>
              <a:rPr lang="en-US" sz="2000" dirty="0" smtClean="0"/>
              <a:t>	</a:t>
            </a:r>
            <a:r>
              <a:rPr lang="ru-RU" sz="2000" dirty="0" smtClean="0"/>
              <a:t>Extraordinarios</a:t>
            </a:r>
            <a:r>
              <a:rPr lang="ru-RU" sz="2000" dirty="0"/>
              <a:t>.  Rol del Servicio de Auditoría de la AG.</a:t>
            </a:r>
            <a:endParaRPr lang="en-US" sz="2000" dirty="0"/>
          </a:p>
          <a:p>
            <a:pPr marL="0" indent="0">
              <a:buNone/>
            </a:pP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THE IMPORTANCE OF FINANCIAL STRUCTURE AND BUDGETING.  USE OF TITHE AND OFFERING FUNDS</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Accountability </a:t>
            </a:r>
            <a:r>
              <a:rPr lang="ru-RU" sz="1600" dirty="0">
                <a:solidFill>
                  <a:srgbClr val="FFFF00"/>
                </a:solidFill>
              </a:rPr>
              <a:t>and Transparency.  Role of Tithe and X-Tithe.  Role of </a:t>
            </a:r>
            <a:r>
              <a:rPr lang="en-US" sz="1600" dirty="0" smtClean="0">
                <a:solidFill>
                  <a:srgbClr val="FFFF00"/>
                </a:solidFill>
              </a:rPr>
              <a:t>	</a:t>
            </a:r>
            <a:r>
              <a:rPr lang="ru-RU" sz="1600" dirty="0" smtClean="0">
                <a:solidFill>
                  <a:srgbClr val="FFFF00"/>
                </a:solidFill>
              </a:rPr>
              <a:t>GCAS</a:t>
            </a:r>
            <a:r>
              <a:rPr lang="ru-RU" sz="1600" dirty="0">
                <a:solidFill>
                  <a:srgbClr val="FFFF00"/>
                </a:solidFill>
              </a:rPr>
              <a:t>.</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741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Guillermo Biaggi</TermName>
          <TermId xmlns="http://schemas.microsoft.com/office/infopath/2007/PartnerControls">f09015f9-6214-4002-89c5-ae242e24785a</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Leadership Issues</TermName>
          <TermId xmlns="http://schemas.microsoft.com/office/infopath/2007/PartnerControls">be811c14-876f-43cb-a8c7-39a8cdee0b29</TermId>
        </TermInfo>
        <TermInfo xmlns="http://schemas.microsoft.com/office/infopath/2007/PartnerControls">
          <TermName xmlns="http://schemas.microsoft.com/office/infopath/2007/PartnerControls">Operational Principles</TermName>
          <TermId xmlns="http://schemas.microsoft.com/office/infopath/2007/PartnerControls">9d02ca2e-a5a9-4b8d-898d-211b8268a819</TermId>
        </TermInfo>
      </Terms>
    </j2a840a341ce45988eab089c2d81166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8D195B-CE95-4828-BFAE-D1142DF43678}"/>
</file>

<file path=customXml/itemProps2.xml><?xml version="1.0" encoding="utf-8"?>
<ds:datastoreItem xmlns:ds="http://schemas.openxmlformats.org/officeDocument/2006/customXml" ds:itemID="{55BD3007-E7D1-4485-BB0F-A9A977B49EBC}"/>
</file>

<file path=customXml/itemProps3.xml><?xml version="1.0" encoding="utf-8"?>
<ds:datastoreItem xmlns:ds="http://schemas.openxmlformats.org/officeDocument/2006/customXml" ds:itemID="{068D4FE9-CE46-4B20-94CD-C48F9147D19C}"/>
</file>

<file path=docProps/app.xml><?xml version="1.0" encoding="utf-8"?>
<Properties xmlns="http://schemas.openxmlformats.org/officeDocument/2006/extended-properties" xmlns:vt="http://schemas.openxmlformats.org/officeDocument/2006/docPropsVTypes">
  <Template>Ion</Template>
  <TotalTime>8268</TotalTime>
  <Words>7683</Words>
  <Application>Microsoft Office PowerPoint</Application>
  <PresentationFormat>On-screen Show (4:3)</PresentationFormat>
  <Paragraphs>536</Paragraphs>
  <Slides>75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Arial Unicode MS</vt:lpstr>
      <vt:lpstr>Arial</vt:lpstr>
      <vt:lpstr>Arial Narrow</vt:lpstr>
      <vt:lpstr>Arial Rounded MT Bold</vt:lpstr>
      <vt:lpstr>Baskerville Old Face</vt:lpstr>
      <vt:lpstr>Default Design</vt:lpstr>
      <vt:lpstr>PowerPoint Presentation</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III. PENSAMIENTO CRITICO Y RETROALIMENTACION (GRUPOS):</vt:lpstr>
      <vt:lpstr>III. PENSAMIENTO CRITICO Y RETROALIMENTACION (GRUPOS):</vt:lpstr>
      <vt:lpstr>PowerPoint Presentation</vt:lpstr>
    </vt:vector>
  </TitlesOfParts>
  <Company>BJR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Sulit</dc:creator>
  <cp:lastModifiedBy>Missah, Ellen S.</cp:lastModifiedBy>
  <cp:revision>719</cp:revision>
  <dcterms:created xsi:type="dcterms:W3CDTF">2008-02-21T00:28:19Z</dcterms:created>
  <dcterms:modified xsi:type="dcterms:W3CDTF">2017-07-10T21:15:29Z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66;#Guillermo Biaggi|f09015f9-6214-4002-89c5-ae242e24785a</vt:lpwstr>
  </property>
  <property fmtid="{D5CDD505-2E9C-101B-9397-08002B2CF9AE}" pid="4" name="CurriculumCategories">
    <vt:lpwstr>6;#Leadership Issues|be811c14-876f-43cb-a8c7-39a8cdee0b29;#46;#Operational Principles|9d02ca2e-a5a9-4b8d-898d-211b8268a819</vt:lpwstr>
  </property>
</Properties>
</file>