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7.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Masters/slideMaster2.xml" ContentType="application/vnd.openxmlformats-officedocument.presentationml.slideMaster+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diagrams/drawing1.xml" ContentType="application/vnd.ms-office.drawingml.diagramDrawing+xml"/>
  <Override PartName="/ppt/theme/theme1.xml" ContentType="application/vnd.openxmlformats-officedocument.theme+xml"/>
  <Override PartName="/ppt/diagrams/colors1.xml" ContentType="application/vnd.openxmlformats-officedocument.drawingml.diagramColors+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diagrams/quickStyle1.xml" ContentType="application/vnd.openxmlformats-officedocument.drawingml.diagram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29"/>
  </p:notesMasterIdLst>
  <p:sldIdLst>
    <p:sldId id="257" r:id="rId3"/>
    <p:sldId id="294" r:id="rId4"/>
    <p:sldId id="295" r:id="rId5"/>
    <p:sldId id="272" r:id="rId6"/>
    <p:sldId id="273" r:id="rId7"/>
    <p:sldId id="271" r:id="rId8"/>
    <p:sldId id="276" r:id="rId9"/>
    <p:sldId id="275" r:id="rId10"/>
    <p:sldId id="278" r:id="rId11"/>
    <p:sldId id="274" r:id="rId12"/>
    <p:sldId id="279" r:id="rId13"/>
    <p:sldId id="280" r:id="rId14"/>
    <p:sldId id="281" r:id="rId15"/>
    <p:sldId id="296" r:id="rId16"/>
    <p:sldId id="283" r:id="rId17"/>
    <p:sldId id="284" r:id="rId18"/>
    <p:sldId id="285" r:id="rId19"/>
    <p:sldId id="297" r:id="rId20"/>
    <p:sldId id="287" r:id="rId21"/>
    <p:sldId id="288" r:id="rId22"/>
    <p:sldId id="289" r:id="rId23"/>
    <p:sldId id="290" r:id="rId24"/>
    <p:sldId id="291" r:id="rId25"/>
    <p:sldId id="292" r:id="rId26"/>
    <p:sldId id="293" r:id="rId27"/>
    <p:sldId id="29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FD03"/>
    <a:srgbClr val="F6FE8A"/>
    <a:srgbClr val="FD4A37"/>
    <a:srgbClr val="669900"/>
    <a:srgbClr val="C52505"/>
    <a:srgbClr val="DCFB8D"/>
    <a:srgbClr val="FE6666"/>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87" autoAdjust="0"/>
  </p:normalViewPr>
  <p:slideViewPr>
    <p:cSldViewPr>
      <p:cViewPr>
        <p:scale>
          <a:sx n="70" d="100"/>
          <a:sy n="70" d="100"/>
        </p:scale>
        <p:origin x="-2094" y="-50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93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72C9EB-5F87-4BB3-9925-18958C385725}" type="doc">
      <dgm:prSet loTypeId="urn:microsoft.com/office/officeart/2005/8/layout/cycle1" loCatId="cycle" qsTypeId="urn:microsoft.com/office/officeart/2005/8/quickstyle/simple1" qsCatId="simple" csTypeId="urn:microsoft.com/office/officeart/2005/8/colors/colorful2" csCatId="colorful" phldr="1"/>
      <dgm:spPr/>
      <dgm:t>
        <a:bodyPr/>
        <a:lstStyle/>
        <a:p>
          <a:endParaRPr lang="en-US"/>
        </a:p>
      </dgm:t>
    </dgm:pt>
    <dgm:pt modelId="{3F214458-621A-40F3-A150-150948FEEF67}">
      <dgm:prSet phldrT="[Text]"/>
      <dgm:spPr/>
      <dgm:t>
        <a:bodyPr/>
        <a:lstStyle/>
        <a:p>
          <a:r>
            <a:rPr lang="en-US" b="1" dirty="0" smtClean="0"/>
            <a:t>Experience</a:t>
          </a:r>
          <a:endParaRPr lang="en-US" b="1" dirty="0"/>
        </a:p>
      </dgm:t>
    </dgm:pt>
    <dgm:pt modelId="{13488F51-3CF3-4BD3-AFF5-14B467AF6F08}" type="parTrans" cxnId="{9C79935A-E4BA-448A-918C-271B3C1EEFA8}">
      <dgm:prSet/>
      <dgm:spPr/>
      <dgm:t>
        <a:bodyPr/>
        <a:lstStyle/>
        <a:p>
          <a:endParaRPr lang="en-US"/>
        </a:p>
      </dgm:t>
    </dgm:pt>
    <dgm:pt modelId="{8611C7C7-3541-4A46-9C36-83F2A8CAF63E}" type="sibTrans" cxnId="{9C79935A-E4BA-448A-918C-271B3C1EEFA8}">
      <dgm:prSet/>
      <dgm:spPr/>
      <dgm:t>
        <a:bodyPr/>
        <a:lstStyle/>
        <a:p>
          <a:endParaRPr lang="en-US"/>
        </a:p>
      </dgm:t>
    </dgm:pt>
    <dgm:pt modelId="{3C9E2CAF-D5DD-4E7D-B9DE-B11FA0A2EA76}">
      <dgm:prSet phldrT="[Text]"/>
      <dgm:spPr/>
      <dgm:t>
        <a:bodyPr/>
        <a:lstStyle/>
        <a:p>
          <a:r>
            <a:rPr lang="en-US" b="1" dirty="0" smtClean="0"/>
            <a:t>Reflection</a:t>
          </a:r>
          <a:endParaRPr lang="en-US" b="1" dirty="0"/>
        </a:p>
      </dgm:t>
    </dgm:pt>
    <dgm:pt modelId="{4BF8BFB9-E7E8-46A6-991E-F9C19B355707}" type="parTrans" cxnId="{59C66458-5047-4671-9634-D65F88A9FD2A}">
      <dgm:prSet/>
      <dgm:spPr/>
      <dgm:t>
        <a:bodyPr/>
        <a:lstStyle/>
        <a:p>
          <a:endParaRPr lang="en-US"/>
        </a:p>
      </dgm:t>
    </dgm:pt>
    <dgm:pt modelId="{B6F43663-A977-411C-BBA6-F78D91024F27}" type="sibTrans" cxnId="{59C66458-5047-4671-9634-D65F88A9FD2A}">
      <dgm:prSet/>
      <dgm:spPr/>
      <dgm:t>
        <a:bodyPr/>
        <a:lstStyle/>
        <a:p>
          <a:endParaRPr lang="en-US"/>
        </a:p>
      </dgm:t>
    </dgm:pt>
    <dgm:pt modelId="{A2F37081-347D-499E-9DCB-1AB1AADA18F4}">
      <dgm:prSet phldrT="[Text]"/>
      <dgm:spPr/>
      <dgm:t>
        <a:bodyPr/>
        <a:lstStyle/>
        <a:p>
          <a:r>
            <a:rPr lang="en-US" b="1" dirty="0" smtClean="0"/>
            <a:t>Theory</a:t>
          </a:r>
          <a:endParaRPr lang="en-US" b="1" dirty="0"/>
        </a:p>
      </dgm:t>
    </dgm:pt>
    <dgm:pt modelId="{228E7A2A-BF1B-4072-9F96-1232472614CE}" type="parTrans" cxnId="{181E5088-02AD-4C44-A990-BD20118C818E}">
      <dgm:prSet/>
      <dgm:spPr/>
      <dgm:t>
        <a:bodyPr/>
        <a:lstStyle/>
        <a:p>
          <a:endParaRPr lang="en-US"/>
        </a:p>
      </dgm:t>
    </dgm:pt>
    <dgm:pt modelId="{72C97C23-45EC-411F-B2C9-1B79D16257D5}" type="sibTrans" cxnId="{181E5088-02AD-4C44-A990-BD20118C818E}">
      <dgm:prSet/>
      <dgm:spPr/>
      <dgm:t>
        <a:bodyPr/>
        <a:lstStyle/>
        <a:p>
          <a:endParaRPr lang="en-US"/>
        </a:p>
      </dgm:t>
    </dgm:pt>
    <dgm:pt modelId="{02AF8C1C-895D-4473-AABA-037BFDA35F13}">
      <dgm:prSet phldrT="[Text]"/>
      <dgm:spPr/>
      <dgm:t>
        <a:bodyPr/>
        <a:lstStyle/>
        <a:p>
          <a:r>
            <a:rPr lang="en-US" b="1" dirty="0" smtClean="0"/>
            <a:t>Experimentation</a:t>
          </a:r>
          <a:endParaRPr lang="en-US" b="1" dirty="0"/>
        </a:p>
      </dgm:t>
    </dgm:pt>
    <dgm:pt modelId="{6E53357F-6D77-4F08-9D98-424931785851}" type="parTrans" cxnId="{E889CAB0-1565-4134-880C-50EA0366DD87}">
      <dgm:prSet/>
      <dgm:spPr/>
      <dgm:t>
        <a:bodyPr/>
        <a:lstStyle/>
        <a:p>
          <a:endParaRPr lang="en-US"/>
        </a:p>
      </dgm:t>
    </dgm:pt>
    <dgm:pt modelId="{04DC7668-0E12-4B9E-8578-5912CE9EB421}" type="sibTrans" cxnId="{E889CAB0-1565-4134-880C-50EA0366DD87}">
      <dgm:prSet/>
      <dgm:spPr/>
      <dgm:t>
        <a:bodyPr/>
        <a:lstStyle/>
        <a:p>
          <a:endParaRPr lang="en-US"/>
        </a:p>
      </dgm:t>
    </dgm:pt>
    <dgm:pt modelId="{3670EABE-2316-4CA6-AE67-DCFF12BA7134}" type="pres">
      <dgm:prSet presAssocID="{3E72C9EB-5F87-4BB3-9925-18958C385725}" presName="cycle" presStyleCnt="0">
        <dgm:presLayoutVars>
          <dgm:dir/>
          <dgm:resizeHandles val="exact"/>
        </dgm:presLayoutVars>
      </dgm:prSet>
      <dgm:spPr/>
      <dgm:t>
        <a:bodyPr/>
        <a:lstStyle/>
        <a:p>
          <a:endParaRPr lang="en-US"/>
        </a:p>
      </dgm:t>
    </dgm:pt>
    <dgm:pt modelId="{7289C43C-EF2E-4F71-A835-6E1AD0A5A766}" type="pres">
      <dgm:prSet presAssocID="{3F214458-621A-40F3-A150-150948FEEF67}" presName="dummy" presStyleCnt="0"/>
      <dgm:spPr/>
    </dgm:pt>
    <dgm:pt modelId="{07D7066D-AC4A-4043-9938-F729830725B7}" type="pres">
      <dgm:prSet presAssocID="{3F214458-621A-40F3-A150-150948FEEF67}" presName="node" presStyleLbl="revTx" presStyleIdx="0" presStyleCnt="4" custScaleX="169398" custScaleY="42937" custRadScaleRad="119384" custRadScaleInc="28933">
        <dgm:presLayoutVars>
          <dgm:bulletEnabled val="1"/>
        </dgm:presLayoutVars>
      </dgm:prSet>
      <dgm:spPr/>
      <dgm:t>
        <a:bodyPr/>
        <a:lstStyle/>
        <a:p>
          <a:endParaRPr lang="en-US"/>
        </a:p>
      </dgm:t>
    </dgm:pt>
    <dgm:pt modelId="{5665405A-2A27-4C16-B925-BE3E930CF8C4}" type="pres">
      <dgm:prSet presAssocID="{8611C7C7-3541-4A46-9C36-83F2A8CAF63E}" presName="sibTrans" presStyleLbl="node1" presStyleIdx="0" presStyleCnt="4"/>
      <dgm:spPr/>
      <dgm:t>
        <a:bodyPr/>
        <a:lstStyle/>
        <a:p>
          <a:endParaRPr lang="en-US"/>
        </a:p>
      </dgm:t>
    </dgm:pt>
    <dgm:pt modelId="{10882CDD-9B7F-47E3-BB29-BA7C05826CD6}" type="pres">
      <dgm:prSet presAssocID="{3C9E2CAF-D5DD-4E7D-B9DE-B11FA0A2EA76}" presName="dummy" presStyleCnt="0"/>
      <dgm:spPr/>
    </dgm:pt>
    <dgm:pt modelId="{9CE0410A-65D2-4BC2-A433-891CD4042EBA}" type="pres">
      <dgm:prSet presAssocID="{3C9E2CAF-D5DD-4E7D-B9DE-B11FA0A2EA76}" presName="node" presStyleLbl="revTx" presStyleIdx="1" presStyleCnt="4" custScaleX="174803" custScaleY="38012" custRadScaleRad="97777" custRadScaleInc="-4393">
        <dgm:presLayoutVars>
          <dgm:bulletEnabled val="1"/>
        </dgm:presLayoutVars>
      </dgm:prSet>
      <dgm:spPr/>
      <dgm:t>
        <a:bodyPr/>
        <a:lstStyle/>
        <a:p>
          <a:endParaRPr lang="en-US"/>
        </a:p>
      </dgm:t>
    </dgm:pt>
    <dgm:pt modelId="{8588B990-74D0-4E19-8BC6-4E66806E2B2D}" type="pres">
      <dgm:prSet presAssocID="{B6F43663-A977-411C-BBA6-F78D91024F27}" presName="sibTrans" presStyleLbl="node1" presStyleIdx="1" presStyleCnt="4"/>
      <dgm:spPr/>
      <dgm:t>
        <a:bodyPr/>
        <a:lstStyle/>
        <a:p>
          <a:endParaRPr lang="en-US"/>
        </a:p>
      </dgm:t>
    </dgm:pt>
    <dgm:pt modelId="{B76043BE-490B-4495-A6F6-BA44CE6EABD2}" type="pres">
      <dgm:prSet presAssocID="{A2F37081-347D-499E-9DCB-1AB1AADA18F4}" presName="dummy" presStyleCnt="0"/>
      <dgm:spPr/>
    </dgm:pt>
    <dgm:pt modelId="{1130ACF9-67D3-4378-888F-25FA97D38FC4}" type="pres">
      <dgm:prSet presAssocID="{A2F37081-347D-499E-9DCB-1AB1AADA18F4}" presName="node" presStyleLbl="revTx" presStyleIdx="2" presStyleCnt="4" custScaleX="133619" custScaleY="38012" custRadScaleRad="103183" custRadScaleInc="5804">
        <dgm:presLayoutVars>
          <dgm:bulletEnabled val="1"/>
        </dgm:presLayoutVars>
      </dgm:prSet>
      <dgm:spPr/>
      <dgm:t>
        <a:bodyPr/>
        <a:lstStyle/>
        <a:p>
          <a:endParaRPr lang="en-US"/>
        </a:p>
      </dgm:t>
    </dgm:pt>
    <dgm:pt modelId="{F924321C-C36C-4E8A-B70B-6E9B3AF1916B}" type="pres">
      <dgm:prSet presAssocID="{72C97C23-45EC-411F-B2C9-1B79D16257D5}" presName="sibTrans" presStyleLbl="node1" presStyleIdx="2" presStyleCnt="4"/>
      <dgm:spPr/>
      <dgm:t>
        <a:bodyPr/>
        <a:lstStyle/>
        <a:p>
          <a:endParaRPr lang="en-US"/>
        </a:p>
      </dgm:t>
    </dgm:pt>
    <dgm:pt modelId="{9B4AB6F3-3D1B-42DA-A0E4-BCC32C1CB0CE}" type="pres">
      <dgm:prSet presAssocID="{02AF8C1C-895D-4473-AABA-037BFDA35F13}" presName="dummy" presStyleCnt="0"/>
      <dgm:spPr/>
    </dgm:pt>
    <dgm:pt modelId="{854105F7-C5EA-444A-B7F0-216683814624}" type="pres">
      <dgm:prSet presAssocID="{02AF8C1C-895D-4473-AABA-037BFDA35F13}" presName="node" presStyleLbl="revTx" presStyleIdx="3" presStyleCnt="4" custScaleX="181448" custScaleY="40723">
        <dgm:presLayoutVars>
          <dgm:bulletEnabled val="1"/>
        </dgm:presLayoutVars>
      </dgm:prSet>
      <dgm:spPr/>
      <dgm:t>
        <a:bodyPr/>
        <a:lstStyle/>
        <a:p>
          <a:endParaRPr lang="en-US"/>
        </a:p>
      </dgm:t>
    </dgm:pt>
    <dgm:pt modelId="{31FEFBF1-A1EF-4D53-B829-743A1CB584F1}" type="pres">
      <dgm:prSet presAssocID="{04DC7668-0E12-4B9E-8578-5912CE9EB421}" presName="sibTrans" presStyleLbl="node1" presStyleIdx="3" presStyleCnt="4"/>
      <dgm:spPr/>
      <dgm:t>
        <a:bodyPr/>
        <a:lstStyle/>
        <a:p>
          <a:endParaRPr lang="en-US"/>
        </a:p>
      </dgm:t>
    </dgm:pt>
  </dgm:ptLst>
  <dgm:cxnLst>
    <dgm:cxn modelId="{53676B91-66A3-438D-9D59-4CB491426D87}" type="presOf" srcId="{8611C7C7-3541-4A46-9C36-83F2A8CAF63E}" destId="{5665405A-2A27-4C16-B925-BE3E930CF8C4}" srcOrd="0" destOrd="0" presId="urn:microsoft.com/office/officeart/2005/8/layout/cycle1"/>
    <dgm:cxn modelId="{2C3DCE3D-1A5B-40CD-8FAB-7C1E3CBA4E67}" type="presOf" srcId="{3F214458-621A-40F3-A150-150948FEEF67}" destId="{07D7066D-AC4A-4043-9938-F729830725B7}" srcOrd="0" destOrd="0" presId="urn:microsoft.com/office/officeart/2005/8/layout/cycle1"/>
    <dgm:cxn modelId="{181E5088-02AD-4C44-A990-BD20118C818E}" srcId="{3E72C9EB-5F87-4BB3-9925-18958C385725}" destId="{A2F37081-347D-499E-9DCB-1AB1AADA18F4}" srcOrd="2" destOrd="0" parTransId="{228E7A2A-BF1B-4072-9F96-1232472614CE}" sibTransId="{72C97C23-45EC-411F-B2C9-1B79D16257D5}"/>
    <dgm:cxn modelId="{DE3A0BDD-FD34-4898-8A0B-22A7F6CF76D3}" type="presOf" srcId="{72C97C23-45EC-411F-B2C9-1B79D16257D5}" destId="{F924321C-C36C-4E8A-B70B-6E9B3AF1916B}" srcOrd="0" destOrd="0" presId="urn:microsoft.com/office/officeart/2005/8/layout/cycle1"/>
    <dgm:cxn modelId="{9DD0AA50-869F-409C-9D0A-C729E04FF5B2}" type="presOf" srcId="{3E72C9EB-5F87-4BB3-9925-18958C385725}" destId="{3670EABE-2316-4CA6-AE67-DCFF12BA7134}" srcOrd="0" destOrd="0" presId="urn:microsoft.com/office/officeart/2005/8/layout/cycle1"/>
    <dgm:cxn modelId="{E506D455-A76B-49E2-A70B-D9C64E656202}" type="presOf" srcId="{04DC7668-0E12-4B9E-8578-5912CE9EB421}" destId="{31FEFBF1-A1EF-4D53-B829-743A1CB584F1}" srcOrd="0" destOrd="0" presId="urn:microsoft.com/office/officeart/2005/8/layout/cycle1"/>
    <dgm:cxn modelId="{9C79935A-E4BA-448A-918C-271B3C1EEFA8}" srcId="{3E72C9EB-5F87-4BB3-9925-18958C385725}" destId="{3F214458-621A-40F3-A150-150948FEEF67}" srcOrd="0" destOrd="0" parTransId="{13488F51-3CF3-4BD3-AFF5-14B467AF6F08}" sibTransId="{8611C7C7-3541-4A46-9C36-83F2A8CAF63E}"/>
    <dgm:cxn modelId="{B66C0F9A-6274-444D-9B1E-954D1404C2BA}" type="presOf" srcId="{A2F37081-347D-499E-9DCB-1AB1AADA18F4}" destId="{1130ACF9-67D3-4378-888F-25FA97D38FC4}" srcOrd="0" destOrd="0" presId="urn:microsoft.com/office/officeart/2005/8/layout/cycle1"/>
    <dgm:cxn modelId="{CC17140C-C8BB-4FBC-BA89-7B4BFBAF7906}" type="presOf" srcId="{02AF8C1C-895D-4473-AABA-037BFDA35F13}" destId="{854105F7-C5EA-444A-B7F0-216683814624}" srcOrd="0" destOrd="0" presId="urn:microsoft.com/office/officeart/2005/8/layout/cycle1"/>
    <dgm:cxn modelId="{9A74A76F-4D49-45C7-B4B5-8DE6A0938838}" type="presOf" srcId="{B6F43663-A977-411C-BBA6-F78D91024F27}" destId="{8588B990-74D0-4E19-8BC6-4E66806E2B2D}" srcOrd="0" destOrd="0" presId="urn:microsoft.com/office/officeart/2005/8/layout/cycle1"/>
    <dgm:cxn modelId="{59C66458-5047-4671-9634-D65F88A9FD2A}" srcId="{3E72C9EB-5F87-4BB3-9925-18958C385725}" destId="{3C9E2CAF-D5DD-4E7D-B9DE-B11FA0A2EA76}" srcOrd="1" destOrd="0" parTransId="{4BF8BFB9-E7E8-46A6-991E-F9C19B355707}" sibTransId="{B6F43663-A977-411C-BBA6-F78D91024F27}"/>
    <dgm:cxn modelId="{E8787211-CCC1-4A3A-8B07-32419DEB0F19}" type="presOf" srcId="{3C9E2CAF-D5DD-4E7D-B9DE-B11FA0A2EA76}" destId="{9CE0410A-65D2-4BC2-A433-891CD4042EBA}" srcOrd="0" destOrd="0" presId="urn:microsoft.com/office/officeart/2005/8/layout/cycle1"/>
    <dgm:cxn modelId="{E889CAB0-1565-4134-880C-50EA0366DD87}" srcId="{3E72C9EB-5F87-4BB3-9925-18958C385725}" destId="{02AF8C1C-895D-4473-AABA-037BFDA35F13}" srcOrd="3" destOrd="0" parTransId="{6E53357F-6D77-4F08-9D98-424931785851}" sibTransId="{04DC7668-0E12-4B9E-8578-5912CE9EB421}"/>
    <dgm:cxn modelId="{41BB5FCC-712F-4E1C-8EC6-878ECE37909C}" type="presParOf" srcId="{3670EABE-2316-4CA6-AE67-DCFF12BA7134}" destId="{7289C43C-EF2E-4F71-A835-6E1AD0A5A766}" srcOrd="0" destOrd="0" presId="urn:microsoft.com/office/officeart/2005/8/layout/cycle1"/>
    <dgm:cxn modelId="{E71C88F0-314D-4FD6-B295-8A4F00047A59}" type="presParOf" srcId="{3670EABE-2316-4CA6-AE67-DCFF12BA7134}" destId="{07D7066D-AC4A-4043-9938-F729830725B7}" srcOrd="1" destOrd="0" presId="urn:microsoft.com/office/officeart/2005/8/layout/cycle1"/>
    <dgm:cxn modelId="{3A07F699-5793-4200-BB76-A929092454E9}" type="presParOf" srcId="{3670EABE-2316-4CA6-AE67-DCFF12BA7134}" destId="{5665405A-2A27-4C16-B925-BE3E930CF8C4}" srcOrd="2" destOrd="0" presId="urn:microsoft.com/office/officeart/2005/8/layout/cycle1"/>
    <dgm:cxn modelId="{6E35A3C6-8FEB-4785-B78C-F3F5A8FAE592}" type="presParOf" srcId="{3670EABE-2316-4CA6-AE67-DCFF12BA7134}" destId="{10882CDD-9B7F-47E3-BB29-BA7C05826CD6}" srcOrd="3" destOrd="0" presId="urn:microsoft.com/office/officeart/2005/8/layout/cycle1"/>
    <dgm:cxn modelId="{2ED691EA-EAFF-41C7-BF1E-4F40D27FDB4D}" type="presParOf" srcId="{3670EABE-2316-4CA6-AE67-DCFF12BA7134}" destId="{9CE0410A-65D2-4BC2-A433-891CD4042EBA}" srcOrd="4" destOrd="0" presId="urn:microsoft.com/office/officeart/2005/8/layout/cycle1"/>
    <dgm:cxn modelId="{BC7FA57F-8D8E-4C9F-A58C-351AAB543941}" type="presParOf" srcId="{3670EABE-2316-4CA6-AE67-DCFF12BA7134}" destId="{8588B990-74D0-4E19-8BC6-4E66806E2B2D}" srcOrd="5" destOrd="0" presId="urn:microsoft.com/office/officeart/2005/8/layout/cycle1"/>
    <dgm:cxn modelId="{646DBF38-944B-4638-825B-90907A90E85F}" type="presParOf" srcId="{3670EABE-2316-4CA6-AE67-DCFF12BA7134}" destId="{B76043BE-490B-4495-A6F6-BA44CE6EABD2}" srcOrd="6" destOrd="0" presId="urn:microsoft.com/office/officeart/2005/8/layout/cycle1"/>
    <dgm:cxn modelId="{C8914BD3-D25C-4230-9381-04332814A5F6}" type="presParOf" srcId="{3670EABE-2316-4CA6-AE67-DCFF12BA7134}" destId="{1130ACF9-67D3-4378-888F-25FA97D38FC4}" srcOrd="7" destOrd="0" presId="urn:microsoft.com/office/officeart/2005/8/layout/cycle1"/>
    <dgm:cxn modelId="{ABF2AB70-F313-4F25-9B3D-E3FED617A0F6}" type="presParOf" srcId="{3670EABE-2316-4CA6-AE67-DCFF12BA7134}" destId="{F924321C-C36C-4E8A-B70B-6E9B3AF1916B}" srcOrd="8" destOrd="0" presId="urn:microsoft.com/office/officeart/2005/8/layout/cycle1"/>
    <dgm:cxn modelId="{B9FD39EC-0814-4592-95DB-68E3E45ED99B}" type="presParOf" srcId="{3670EABE-2316-4CA6-AE67-DCFF12BA7134}" destId="{9B4AB6F3-3D1B-42DA-A0E4-BCC32C1CB0CE}" srcOrd="9" destOrd="0" presId="urn:microsoft.com/office/officeart/2005/8/layout/cycle1"/>
    <dgm:cxn modelId="{86BED061-2DB6-4CDF-8368-6B0DC5FB60BB}" type="presParOf" srcId="{3670EABE-2316-4CA6-AE67-DCFF12BA7134}" destId="{854105F7-C5EA-444A-B7F0-216683814624}" srcOrd="10" destOrd="0" presId="urn:microsoft.com/office/officeart/2005/8/layout/cycle1"/>
    <dgm:cxn modelId="{DA8F5EBA-BF52-4510-A340-3B332377B4B7}" type="presParOf" srcId="{3670EABE-2316-4CA6-AE67-DCFF12BA7134}" destId="{31FEFBF1-A1EF-4D53-B829-743A1CB584F1}" srcOrd="11"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32BECA-5947-43FB-B9C2-2FD1BF2ECA1A}" type="datetimeFigureOut">
              <a:rPr lang="en-US" smtClean="0"/>
              <a:pPr/>
              <a:t>4/12/2010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73FE40-7F79-4A2A-932B-0C43EC611C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4/12/2010 11:30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a:t>
            </a:r>
            <a:r>
              <a:rPr lang="en-US" baseline="0" dirty="0" smtClean="0"/>
              <a:t> of these five types of leaders have the most intensive contact with the harvest field? Type 1 and 2.</a:t>
            </a:r>
          </a:p>
          <a:p>
            <a:r>
              <a:rPr lang="en-US" baseline="0" dirty="0" smtClean="0"/>
              <a:t>Which of these five types of leaders exert the most extensive influence? Type 4 and 5. </a:t>
            </a:r>
          </a:p>
          <a:p>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one way we might picture the church structure as a support structure to facilitate the harvest. A harvest perspective would suggest that higher levels of leadership exist to support the key unit of the harvest force: the level 1 ministries and groups that bring in the harvest and turn god-far people into fully mature disciples of Christ.</a:t>
            </a:r>
          </a:p>
          <a:p>
            <a:endParaRPr lang="en-US" baseline="0" dirty="0" smtClean="0"/>
          </a:p>
          <a:p>
            <a:r>
              <a:rPr lang="en-US" baseline="0" dirty="0" smtClean="0"/>
              <a:t>This insight might also help us understand some of the tensions we face when evangelism is largely defined as public evangelism. When the public evangelist moves on, he often leaves a crowd of converts that are not yet fully integrated into the life sustaining organism of the church. The multiplication of groups and ministries is thus a vital need for the retention of new members which underlines again the need for leadership development. Where this function is neglected we risk condemnation by the Lord of the Harvest that we are trying to build a tower without having calculated the cost of building properly.</a:t>
            </a:r>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Type 1 and</a:t>
            </a:r>
            <a:r>
              <a:rPr lang="en-US" baseline="0" dirty="0" smtClean="0"/>
              <a:t> 2 leaders are crucial to organic church growth:</a:t>
            </a:r>
          </a:p>
          <a:p>
            <a:endParaRPr lang="en-US" baseline="0" dirty="0" smtClean="0"/>
          </a:p>
          <a:p>
            <a:pPr marL="228600" indent="-228600">
              <a:buAutoNum type="arabicPeriod"/>
            </a:pPr>
            <a:r>
              <a:rPr lang="en-US" baseline="0" dirty="0" smtClean="0"/>
              <a:t>Reaching out</a:t>
            </a:r>
          </a:p>
          <a:p>
            <a:pPr marL="228600" indent="-228600">
              <a:buAutoNum type="arabicPeriod"/>
            </a:pPr>
            <a:r>
              <a:rPr lang="en-US" baseline="0" dirty="0" smtClean="0"/>
              <a:t>Integrating new members</a:t>
            </a:r>
          </a:p>
          <a:p>
            <a:pPr marL="228600" indent="-228600">
              <a:buAutoNum type="arabicPeriod"/>
            </a:pPr>
            <a:r>
              <a:rPr lang="en-US" baseline="0" dirty="0" smtClean="0"/>
              <a:t>The most neglected function of small groups, however, is often the multiplication of new leaders. </a:t>
            </a:r>
          </a:p>
          <a:p>
            <a:pPr marL="228600" indent="-228600">
              <a:buAutoNum type="arabicPeriod"/>
            </a:pPr>
            <a:endParaRPr lang="en-US" baseline="0" dirty="0" smtClean="0"/>
          </a:p>
          <a:p>
            <a:pPr marL="228600" indent="-228600">
              <a:buNone/>
            </a:pPr>
            <a:r>
              <a:rPr lang="en-US" baseline="0" dirty="0" smtClean="0"/>
              <a:t>It is interesting that Jesus in his own ministry created the foundation for the multiplication of the church that would outlast his own life on earth. He invested heavily in the development of his disciples the future leaders of the church. His example is instructive because he accomplished all that without formal institutions, buildings, and organization. He obviously knew something about leadership development and we should invest more study to ponder how he did it. The most interesting aspect for me is that Jesus calls attention to the fact that he came as a servant leader and expected us to follow his footsteps (Mk 10:35-45). </a:t>
            </a:r>
          </a:p>
          <a:p>
            <a:pPr marL="228600" indent="-228600">
              <a:buNone/>
            </a:pPr>
            <a:endParaRPr lang="en-US" baseline="0" dirty="0" smtClean="0"/>
          </a:p>
          <a:p>
            <a:pPr marL="228600" indent="-228600">
              <a:buNone/>
            </a:pPr>
            <a:r>
              <a:rPr lang="en-US" baseline="0" dirty="0" smtClean="0"/>
              <a:t>As we think about how to develop servant leaders of all five types we need to ask what are the best ways to approach leadership development. </a:t>
            </a:r>
          </a:p>
        </p:txBody>
      </p:sp>
      <p:sp>
        <p:nvSpPr>
          <p:cNvPr id="4" name="Slide Number Placeholder 3"/>
          <p:cNvSpPr>
            <a:spLocks noGrp="1"/>
          </p:cNvSpPr>
          <p:nvPr>
            <p:ph type="sldNum" sz="quarter" idx="10"/>
          </p:nvPr>
        </p:nvSpPr>
        <p:spPr/>
        <p:txBody>
          <a:bodyPr/>
          <a:lstStyle/>
          <a:p>
            <a:fld id="{ED73FE40-7F79-4A2A-932B-0C43EC611CD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6AC3E9-3223-442B-88F0-D7A91F5D095A}" type="slidenum">
              <a:rPr lang="en-US"/>
              <a:pPr/>
              <a:t>15</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dirty="0" smtClean="0"/>
              <a:t>Note that all three models have strengths and weaknesses and different costs. Formal</a:t>
            </a:r>
            <a:r>
              <a:rPr lang="en-US" baseline="0" dirty="0" smtClean="0"/>
              <a:t> is most expensive, </a:t>
            </a:r>
            <a:r>
              <a:rPr lang="en-US" baseline="0" dirty="0" err="1" smtClean="0"/>
              <a:t>inflormal</a:t>
            </a:r>
            <a:r>
              <a:rPr lang="en-US" baseline="0" dirty="0" smtClean="0"/>
              <a:t> least expensive and readily available. Non-formal is somewhere in between and dependent on the availability of skillful instructors. </a:t>
            </a:r>
            <a:r>
              <a:rPr lang="en-US" dirty="0" smtClean="0"/>
              <a:t>But note that in both,</a:t>
            </a:r>
            <a:r>
              <a:rPr lang="en-US" baseline="0" dirty="0" smtClean="0"/>
              <a:t> formal and nonformal education, instructors not only teach what they know or can do – but informally by what they do and model. Jesus’ teaching was so powerful because of what he modeled, not only because of what he verbally taught. Notice that each model does bring unique strengths to the leadership development context.</a:t>
            </a:r>
            <a:r>
              <a:rPr lang="en-US" dirty="0" smtClean="0"/>
              <a:t> </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05C882-DE25-41D2-9674-2AEFA19D18D0}" type="slidenum">
              <a:rPr lang="en-US"/>
              <a:pPr/>
              <a:t>16</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dirty="0" smtClean="0"/>
              <a:t>Read this slide by looking at shared strengths</a:t>
            </a:r>
            <a:r>
              <a:rPr lang="en-US" baseline="0" dirty="0" smtClean="0"/>
              <a:t> of each type of education adjacent to each other. The line to the opposite pole indicates a possible continuum. For instance:</a:t>
            </a:r>
          </a:p>
          <a:p>
            <a:endParaRPr lang="en-US" baseline="0" dirty="0" smtClean="0"/>
          </a:p>
          <a:p>
            <a:r>
              <a:rPr lang="en-US" baseline="0" dirty="0" smtClean="0"/>
              <a:t>Both formal and nonformal education are planned and structured, while informal is unstructured and often incidental.</a:t>
            </a:r>
          </a:p>
          <a:p>
            <a:endParaRPr lang="en-US" baseline="0" dirty="0" smtClean="0"/>
          </a:p>
          <a:p>
            <a:r>
              <a:rPr lang="en-US" baseline="0" dirty="0" smtClean="0"/>
              <a:t>Both informal and nonformal are very functional arising out of a need, while formal education is often following a basic cannon of knowledge that may not fit the needs of a situation at all. The challenge for formal education is in fact to be relevant to contextual needs. </a:t>
            </a:r>
          </a:p>
          <a:p>
            <a:endParaRPr lang="en-US" baseline="0" dirty="0" smtClean="0"/>
          </a:p>
          <a:p>
            <a:r>
              <a:rPr lang="en-US" baseline="0" dirty="0" smtClean="0"/>
              <a:t>Paradoxically, the strengths of both informal and formal education is that they preserve important </a:t>
            </a:r>
            <a:r>
              <a:rPr lang="en-US" baseline="0" dirty="0" err="1" smtClean="0"/>
              <a:t>knowlede</a:t>
            </a:r>
            <a:r>
              <a:rPr lang="en-US" baseline="0" dirty="0" smtClean="0"/>
              <a:t> despite of the variations of situations and thus serve to preserve important knowledge and values that shape the identity of communities.</a:t>
            </a:r>
          </a:p>
          <a:p>
            <a:endParaRPr lang="en-US" baseline="0" dirty="0" smtClean="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24AEB-0CAF-4EAA-9E5C-47A7E9B399DA}" type="slidenum">
              <a:rPr lang="en-US"/>
              <a:pPr/>
              <a:t>17</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F66283-D702-472B-BB03-793639A8171D}"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processing of ideas is located in the prefrontal area of the brain. This</a:t>
            </a:r>
            <a:r>
              <a:rPr lang="en-US" baseline="0" dirty="0" smtClean="0"/>
              <a:t> part of the brain allows the fast intentional change of ideas and concepts. </a:t>
            </a:r>
          </a:p>
          <a:p>
            <a:endParaRPr lang="en-US" baseline="0" dirty="0" smtClean="0"/>
          </a:p>
          <a:p>
            <a:r>
              <a:rPr lang="en-US" baseline="0" dirty="0" smtClean="0"/>
              <a:t>Habits of the mind and heart are anchored more deeply in the </a:t>
            </a:r>
            <a:r>
              <a:rPr lang="en-US" baseline="0" dirty="0" err="1" smtClean="0"/>
              <a:t>amygdala</a:t>
            </a:r>
            <a:r>
              <a:rPr lang="en-US" baseline="0" dirty="0" smtClean="0"/>
              <a:t>. They change slowly and only when replaced by new habits. </a:t>
            </a:r>
            <a:r>
              <a:rPr lang="en-US" baseline="0" dirty="0" err="1" smtClean="0"/>
              <a:t>Goleman</a:t>
            </a:r>
            <a:r>
              <a:rPr lang="en-US" baseline="0" dirty="0" smtClean="0"/>
              <a:t> is one of the authors who has made us aware of the importance of Emotional Intelligence. </a:t>
            </a:r>
            <a:endParaRPr lang="en-US" dirty="0" smtClean="0"/>
          </a:p>
        </p:txBody>
      </p:sp>
      <p:sp>
        <p:nvSpPr>
          <p:cNvPr id="4" name="Slide Number Placeholder 3"/>
          <p:cNvSpPr>
            <a:spLocks noGrp="1"/>
          </p:cNvSpPr>
          <p:nvPr>
            <p:ph type="sldNum" sz="quarter" idx="10"/>
          </p:nvPr>
        </p:nvSpPr>
        <p:spPr/>
        <p:txBody>
          <a:bodyPr/>
          <a:lstStyle/>
          <a:p>
            <a:fld id="{4DF66283-D702-472B-BB03-793639A8171D}"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related concept that needs to be taken into account in designing leadership development programs is</a:t>
            </a:r>
            <a:r>
              <a:rPr lang="en-US" baseline="0" dirty="0" smtClean="0"/>
              <a:t> the concept of Double Loop Learning. </a:t>
            </a:r>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a:t>
            </a:r>
            <a:r>
              <a:rPr lang="en-US" baseline="0" dirty="0" smtClean="0"/>
              <a:t> traditional leadership training models are based on a dichotomy between theory and practice. Research shows that this is not an effective way to train leaders. Leaders today face a world of complexity and in constant change. In recent years adult education models have revolutionized educational approaches. </a:t>
            </a:r>
          </a:p>
          <a:p>
            <a:endParaRPr lang="en-US" baseline="0" dirty="0" smtClean="0"/>
          </a:p>
          <a:p>
            <a:r>
              <a:rPr lang="en-US" baseline="0" dirty="0" smtClean="0"/>
              <a:t>The Andrews University Leadership Program uses a transformational approach to education that uses the work context of the participant as a laboratory for applying new skills and knowledge. The theoretical model behind this approach is Kolb’s Experiential Learning Cycle (next slide).</a:t>
            </a:r>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a:t>
            </a:r>
            <a:r>
              <a:rPr lang="en-US" baseline="0" dirty="0" smtClean="0"/>
              <a:t> the church is growing, leaders are needed to support the growth of the church</a:t>
            </a:r>
          </a:p>
          <a:p>
            <a:r>
              <a:rPr lang="en-US" baseline="0" dirty="0" smtClean="0"/>
              <a:t>Where the church is not growing, often due to difficult contextual factors, skillful leaders are needed to help develop innovative and forward-looking </a:t>
            </a:r>
            <a:r>
              <a:rPr lang="en-US" baseline="0" dirty="0" err="1" smtClean="0"/>
              <a:t>missional</a:t>
            </a:r>
            <a:r>
              <a:rPr lang="en-US" baseline="0" dirty="0" smtClean="0"/>
              <a:t> strategies.</a:t>
            </a:r>
          </a:p>
          <a:p>
            <a:endParaRPr lang="en-US" baseline="0" dirty="0" smtClean="0"/>
          </a:p>
          <a:p>
            <a:r>
              <a:rPr lang="en-US" baseline="0" dirty="0" smtClean="0"/>
              <a:t>So what is a leader? Biblically speaking, a Christian leader can be simply be described as “</a:t>
            </a:r>
            <a:r>
              <a:rPr lang="en-US" dirty="0" smtClean="0">
                <a:effectLst>
                  <a:outerShdw blurRad="38100" dist="38100" dir="2700000" algn="tl">
                    <a:srgbClr val="000000"/>
                  </a:outerShdw>
                </a:effectLst>
              </a:rPr>
              <a:t>a person with a God-given capacity and a God-given responsibility to influence God’s people towards the fulfillment of His purposes.”  Notice</a:t>
            </a:r>
            <a:r>
              <a:rPr lang="en-US" baseline="0" dirty="0" smtClean="0">
                <a:effectLst>
                  <a:outerShdw blurRad="38100" dist="38100" dir="2700000" algn="tl">
                    <a:srgbClr val="000000"/>
                  </a:outerShdw>
                </a:effectLst>
              </a:rPr>
              <a:t> that this definition is not bound to a particular position or role or gender. </a:t>
            </a:r>
          </a:p>
          <a:p>
            <a:endParaRPr lang="en-US" baseline="0" dirty="0" smtClean="0">
              <a:effectLst>
                <a:outerShdw blurRad="38100" dist="38100" dir="2700000" algn="tl">
                  <a:srgbClr val="000000"/>
                </a:outerShdw>
              </a:effectLst>
            </a:endParaRPr>
          </a:p>
          <a:p>
            <a:pPr>
              <a:buFont typeface="Arial" pitchFamily="34" charset="0"/>
              <a:buChar char="•"/>
            </a:pPr>
            <a:r>
              <a:rPr lang="en-US" baseline="0" dirty="0" smtClean="0">
                <a:effectLst>
                  <a:outerShdw blurRad="38100" dist="38100" dir="2700000" algn="tl">
                    <a:srgbClr val="000000"/>
                  </a:outerShdw>
                </a:effectLst>
              </a:rPr>
              <a:t>God-given capacity – the concept here is leadership as both “giftedness” – whether natural abilities or supernatural gifts, traits a person might be born with or competencies developed through experience and learning.</a:t>
            </a:r>
          </a:p>
          <a:p>
            <a:pPr>
              <a:buFont typeface="Arial" pitchFamily="34" charset="0"/>
              <a:buChar char="•"/>
            </a:pPr>
            <a:r>
              <a:rPr lang="en-US" baseline="0" dirty="0" smtClean="0">
                <a:effectLst>
                  <a:outerShdw blurRad="38100" dist="38100" dir="2700000" algn="tl">
                    <a:srgbClr val="000000"/>
                  </a:outerShdw>
                </a:effectLst>
              </a:rPr>
              <a:t>God-given responsibility – the concept here is that the ultimate responsibility of a person is to God who seeks to reach people with the gospel to develop mature disciples that will glorify His name before mankind. </a:t>
            </a:r>
          </a:p>
          <a:p>
            <a:pPr>
              <a:buFont typeface="Arial" pitchFamily="34" charset="0"/>
              <a:buChar char="•"/>
            </a:pPr>
            <a:r>
              <a:rPr lang="en-US" baseline="0" dirty="0" smtClean="0">
                <a:effectLst>
                  <a:outerShdw blurRad="38100" dist="38100" dir="2700000" algn="tl">
                    <a:srgbClr val="000000"/>
                  </a:outerShdw>
                </a:effectLst>
              </a:rPr>
              <a:t>Influence – this understanding underlines that leadership affects relationships, situations, and organizations. It also should help us pause for a moment to remember one of the key reasons for leadership development: to help emerging leaders to become conscious of how they influence others. Parker Palmer expresses this need forcefully. </a:t>
            </a:r>
          </a:p>
          <a:p>
            <a:endParaRPr lang="en-US" baseline="0" dirty="0" smtClean="0">
              <a:effectLst/>
            </a:endParaRPr>
          </a:p>
          <a:p>
            <a:endParaRPr lang="en-US" baseline="0" dirty="0" smtClean="0">
              <a:effectLst>
                <a:outerShdw blurRad="38100" dist="38100" dir="2700000" algn="tl">
                  <a:srgbClr val="000000"/>
                </a:outerShdw>
              </a:effectLst>
            </a:endParaRPr>
          </a:p>
        </p:txBody>
      </p:sp>
      <p:sp>
        <p:nvSpPr>
          <p:cNvPr id="4" name="Slide Number Placeholder 3"/>
          <p:cNvSpPr>
            <a:spLocks noGrp="1"/>
          </p:cNvSpPr>
          <p:nvPr>
            <p:ph type="sldNum" sz="quarter" idx="10"/>
          </p:nvPr>
        </p:nvSpPr>
        <p:spPr/>
        <p:txBody>
          <a:bodyPr/>
          <a:lstStyle/>
          <a:p>
            <a:fld id="{ED73FE40-7F79-4A2A-932B-0C43EC611CD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Kolb Learning Cycle is one of the most powerful theoretical models for</a:t>
            </a:r>
            <a:r>
              <a:rPr lang="en-US" baseline="0" dirty="0" smtClean="0"/>
              <a:t> leadership development. It can be applied at all levels of an organization. </a:t>
            </a:r>
          </a:p>
          <a:p>
            <a:endParaRPr lang="en-US" baseline="0" dirty="0" smtClean="0"/>
          </a:p>
          <a:p>
            <a:r>
              <a:rPr lang="en-US" baseline="0" dirty="0" smtClean="0"/>
              <a:t>Leaders do not automatically learn from experience. We do many things the way we have always done them. Often we complain that we are not as effective as we would like to be. Adults learn from experience when they engage in reflecting on their experience, compare their experience with others (by reading research/theory on the topic), that leads to experimenting with new behaviors. The experiment then becomes the new experience – starting the learning cycle over again. </a:t>
            </a:r>
          </a:p>
          <a:p>
            <a:endParaRPr lang="en-US" baseline="0" dirty="0" smtClean="0"/>
          </a:p>
          <a:p>
            <a:r>
              <a:rPr lang="en-US" baseline="0" dirty="0" smtClean="0"/>
              <a:t>Most type 4-5 leaders can benefit enormously by being led to reflect on their experience to learn from it.  This model is especially fitted for use in nonformal programs. The Andrews Leadership Program has proved to the world of academia that it can be used very effectively in doctoral leadership education. The Andrews Program uses competencies instead of courses as a bases for developing highly effective leadership professionals. It has now graduated over 100 PhDs that work at all levels of organizations ranging from the realm of church, education, military, government, business, and non-profit sectors. </a:t>
            </a:r>
          </a:p>
        </p:txBody>
      </p:sp>
      <p:sp>
        <p:nvSpPr>
          <p:cNvPr id="4" name="Slide Number Placeholder 3"/>
          <p:cNvSpPr>
            <a:spLocks noGrp="1"/>
          </p:cNvSpPr>
          <p:nvPr>
            <p:ph type="sldNum" sz="quarter" idx="10"/>
          </p:nvPr>
        </p:nvSpPr>
        <p:spPr/>
        <p:txBody>
          <a:bodyPr/>
          <a:lstStyle/>
          <a:p>
            <a:fld id="{ED73FE40-7F79-4A2A-932B-0C43EC611CD8}"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does research say about the effectiveness of different approaches to teaching skills? </a:t>
            </a:r>
            <a:r>
              <a:rPr lang="en-US" dirty="0" smtClean="0"/>
              <a:t>The</a:t>
            </a:r>
            <a:r>
              <a:rPr lang="en-US" baseline="0" dirty="0" smtClean="0"/>
              <a:t> reason why leadership training does not produce leaders is that the skills of leadership are best learned by doing them in actual life, trying and practicing new skills until they become solid habits and that means that you need a coach that looks you over the shoulders to guide you until you have learned the skill well enough that you can practice it automatically. </a:t>
            </a:r>
          </a:p>
          <a:p>
            <a:endParaRPr lang="en-US" baseline="0" dirty="0" smtClean="0"/>
          </a:p>
          <a:p>
            <a:r>
              <a:rPr lang="en-US" baseline="0" dirty="0" smtClean="0"/>
              <a:t>What do we want to accomplish in our training programs? Keep in mind three levels of outcomes:</a:t>
            </a:r>
          </a:p>
          <a:p>
            <a:r>
              <a:rPr lang="en-US" baseline="0" dirty="0" smtClean="0"/>
              <a:t>	(1) Know level: Knowledge</a:t>
            </a:r>
          </a:p>
          <a:p>
            <a:r>
              <a:rPr lang="en-US" baseline="0" dirty="0" smtClean="0"/>
              <a:t>	(2) Do level: Ability to apply the skill</a:t>
            </a:r>
          </a:p>
          <a:p>
            <a:r>
              <a:rPr lang="en-US" baseline="0" dirty="0" smtClean="0"/>
              <a:t>	(3) Teach level: this is the level of reproduction</a:t>
            </a:r>
          </a:p>
          <a:p>
            <a:endParaRPr lang="en-US" baseline="0" dirty="0" smtClean="0"/>
          </a:p>
          <a:p>
            <a:r>
              <a:rPr lang="en-US" baseline="0" dirty="0" smtClean="0"/>
              <a:t>This model shows the levels of effectiveness of training approaches using four steps of training. Notice that only the last level shows a high level of effectiveness of reproduction. The implication of this model are extremely important. In the Andrews Leadership program we use study groups meeting monthly (often without instructor) to serve as peer coaches to each other. When study groups work well actual learning soars. When study groups do not work well training programs suffer in effectiveness.</a:t>
            </a:r>
            <a:endParaRPr lang="en-US" dirty="0"/>
          </a:p>
        </p:txBody>
      </p:sp>
      <p:sp>
        <p:nvSpPr>
          <p:cNvPr id="4" name="Slide Number Placeholder 3"/>
          <p:cNvSpPr>
            <a:spLocks noGrp="1"/>
          </p:cNvSpPr>
          <p:nvPr>
            <p:ph type="sldNum" sz="quarter" idx="10"/>
          </p:nvPr>
        </p:nvSpPr>
        <p:spPr/>
        <p:txBody>
          <a:bodyPr/>
          <a:lstStyle/>
          <a:p>
            <a:fld id="{91F6C5BC-AD2A-4DDD-8621-AF18668E0C46}"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What Palmer</a:t>
            </a:r>
            <a:r>
              <a:rPr lang="en-US" baseline="0" dirty="0" smtClean="0"/>
              <a:t> highlights here is the power of leaders to create an environment where people either thrive and can live fully as human beings or where they live as if under a spell of death. In some way, leaders participate in a real way in the Great Controversy between heaven and hell. It is interesting to analyze the physical, emotional, and spiritual effects of the ministry of Jesus while he was here on earth. Notice how Ellen White describes the results of his life-restoring miracles and his life-giving message: </a:t>
            </a:r>
          </a:p>
          <a:p>
            <a:endParaRPr lang="en-US" baseline="0" dirty="0" smtClean="0"/>
          </a:p>
          <a:p>
            <a:r>
              <a:rPr lang="en-US" dirty="0" smtClean="0"/>
              <a:t>“During His ministry Jesus devoted more time to healing the sick than to preaching. His miracles testified to the truth of His words, that He came not to destroy but to save. His righteousness went before Him, and the glory of the Lord was His rearward. Wherever He went, the tidings of His mercy preceded Him. Where He had passed, the objects of His compassion were rejoicing in health, and making trial of their new-found powers. Crowds were collecting around them to hear from their lips the works that the Lord had wrought. His voice was the first sound that many had ever heard, His name the first word they had ever spoken, His face the first they had ever looked upon. Why should they not love Jesus, and sound His praise? As He passed through the towns and cities He was like a vital current, diffusing life and joy wherever He went.  {DA 350.3}</a:t>
            </a:r>
          </a:p>
          <a:p>
            <a:r>
              <a:rPr lang="en-US" dirty="0" smtClean="0"/>
              <a:t>     The followers of Christ are to labor as He did.”</a:t>
            </a:r>
          </a:p>
          <a:p>
            <a:endParaRPr lang="en-US" dirty="0" smtClean="0"/>
          </a:p>
          <a:p>
            <a:r>
              <a:rPr lang="en-US" dirty="0" smtClean="0"/>
              <a:t>What</a:t>
            </a:r>
            <a:r>
              <a:rPr lang="en-US" baseline="0" dirty="0" smtClean="0"/>
              <a:t> is the effect of a leader that creates conditions “as illuminating as heaven”? Are we not all products of such leaders – leaders who came into our lives and encouraged us, challenged us to listen to the call of God. Somehow their invitation to serve in the church</a:t>
            </a:r>
            <a:r>
              <a:rPr lang="en-US" dirty="0" smtClean="0"/>
              <a:t> became to us a path into ministry and leadership. We are here because</a:t>
            </a:r>
            <a:r>
              <a:rPr lang="en-US" baseline="0" dirty="0" smtClean="0"/>
              <a:t> they took their god-given calling seriously to help emerging leaders find their voice and calling. They were light to us. </a:t>
            </a:r>
          </a:p>
          <a:p>
            <a:endParaRPr lang="en-US" baseline="0" dirty="0" smtClean="0"/>
          </a:p>
          <a:p>
            <a:r>
              <a:rPr lang="en-US" baseline="0" dirty="0" smtClean="0"/>
              <a:t>We also bear the scars of the shadows of hell, dark memories of leaders who overpowered others with their need for power and control, to triumph at the expense of others.</a:t>
            </a:r>
          </a:p>
          <a:p>
            <a:endParaRPr lang="en-US" baseline="0" dirty="0" smtClean="0"/>
          </a:p>
          <a:p>
            <a:r>
              <a:rPr lang="en-US" baseline="0" dirty="0" smtClean="0"/>
              <a:t>So it is good to remember before we talk about how to develop leaders that there is a need for any leadership development program to somehow enable leaders to come face to face with who they truly are. True leadership development starts with self-awareness. Parker Palmer here describes a dimensions of leadership which I have simply termed the Q-factor of leadership (Q = quality). Let’s see for a few moments how this dimension relates to the growth of the church (next slide).</a:t>
            </a:r>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Picture these three dimensions</a:t>
            </a:r>
            <a:r>
              <a:rPr lang="en-US" baseline="0" dirty="0" smtClean="0"/>
              <a:t> as the three edges of a triangle. The proportions of these three edges tell us something about the health of the church.</a:t>
            </a:r>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call these three edges the growth configuration factors.</a:t>
            </a:r>
            <a:r>
              <a:rPr lang="en-US" baseline="0" dirty="0" smtClean="0"/>
              <a:t> The following slides try to explore some scenarios depicted by various proportions of the three edges (1) growth in the number of members, (2) growth in the number of leaders, and (3) the quality of available leaders.</a:t>
            </a:r>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this triangle</a:t>
            </a:r>
            <a:r>
              <a:rPr lang="en-US" baseline="0" dirty="0" smtClean="0"/>
              <a:t> tell you about the situation of the church in this field?</a:t>
            </a:r>
          </a:p>
          <a:p>
            <a:r>
              <a:rPr lang="en-US" baseline="0" dirty="0" smtClean="0"/>
              <a:t>Growth seems to be outgrowing the leadership base, most likely due to fast growth. If it continues churches may not be able to deal with the tensions created by leaderless crowds. The Apostles faced such a situation in the early part of Acts (see chapter 6). Barnabas wisely brought in help in Antioch when he faced a similar growth explosion there. Paul was brought into the ministry there to help Barnabas cope with exploding membership growth. In Paul he also raised the level of leadership strengthening the church. Ultimately it led to the greatest expansion of the earliest church and resulted in the gospel of Christ being spread to the Roman Empire in a single generation. </a:t>
            </a:r>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this triangle</a:t>
            </a:r>
            <a:r>
              <a:rPr lang="en-US" baseline="0" dirty="0" smtClean="0"/>
              <a:t> tell us about the health of the church? </a:t>
            </a:r>
          </a:p>
          <a:p>
            <a:endParaRPr lang="en-US" baseline="0" dirty="0" smtClean="0"/>
          </a:p>
          <a:p>
            <a:r>
              <a:rPr lang="en-US" baseline="0" dirty="0" smtClean="0"/>
              <a:t>The backward leaning tells us that the membership is stagnating, even declining. In the West we are suffering the effects of such a situation. </a:t>
            </a:r>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perfect balance may not exist and may not even be desirable. But it illustrates the need for the three edges to be in some healthy relationship to one another. </a:t>
            </a:r>
          </a:p>
          <a:p>
            <a:endParaRPr lang="en-US" baseline="0" dirty="0" smtClean="0"/>
          </a:p>
          <a:p>
            <a:r>
              <a:rPr lang="en-US" baseline="0" dirty="0" smtClean="0"/>
              <a:t>But what do we mean by a healthy leadership base? Let’s take a look at the types of leaders needed in a growing church. </a:t>
            </a:r>
            <a:endParaRPr lang="en-US" dirty="0"/>
          </a:p>
        </p:txBody>
      </p:sp>
      <p:sp>
        <p:nvSpPr>
          <p:cNvPr id="4" name="Slide Number Placeholder 3"/>
          <p:cNvSpPr>
            <a:spLocks noGrp="1"/>
          </p:cNvSpPr>
          <p:nvPr>
            <p:ph type="sldNum" sz="quarter" idx="10"/>
          </p:nvPr>
        </p:nvSpPr>
        <p:spPr/>
        <p:txBody>
          <a:bodyPr/>
          <a:lstStyle/>
          <a:p>
            <a:fld id="{ED73FE40-7F79-4A2A-932B-0C43EC611CD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mailto:baumgart@andrews.ed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956550" cy="1523495"/>
          </a:xfrm>
        </p:spPr>
        <p:txBody>
          <a:bodyPr/>
          <a:lstStyle/>
          <a:p>
            <a:r>
              <a:rPr lang="en-US" dirty="0" smtClean="0"/>
              <a:t>Designing Leadership Development</a:t>
            </a:r>
            <a:endParaRPr lang="en-US" dirty="0"/>
          </a:p>
        </p:txBody>
      </p:sp>
      <p:sp>
        <p:nvSpPr>
          <p:cNvPr id="3" name="Subtitle 2"/>
          <p:cNvSpPr>
            <a:spLocks noGrp="1"/>
          </p:cNvSpPr>
          <p:nvPr>
            <p:ph type="subTitle" idx="1"/>
          </p:nvPr>
        </p:nvSpPr>
        <p:spPr>
          <a:xfrm>
            <a:off x="730249" y="4344988"/>
            <a:ext cx="7681913" cy="1370012"/>
          </a:xfrm>
        </p:spPr>
        <p:txBody>
          <a:bodyPr>
            <a:normAutofit/>
          </a:bodyPr>
          <a:lstStyle/>
          <a:p>
            <a:r>
              <a:rPr lang="en-US" dirty="0" smtClean="0"/>
              <a:t>Erich Baumgartner</a:t>
            </a:r>
          </a:p>
          <a:p>
            <a:r>
              <a:rPr lang="en-US" sz="2400" dirty="0" smtClean="0"/>
              <a:t>Dept of Leadership &amp; </a:t>
            </a:r>
            <a:r>
              <a:rPr lang="en-US" sz="2400" dirty="0" err="1" smtClean="0"/>
              <a:t>Educ</a:t>
            </a:r>
            <a:r>
              <a:rPr lang="en-US" sz="2400" dirty="0" smtClean="0"/>
              <a:t> Administration</a:t>
            </a:r>
          </a:p>
          <a:p>
            <a:r>
              <a:rPr lang="en-US" sz="2400" dirty="0" smtClean="0"/>
              <a:t>Andrews University</a:t>
            </a:r>
            <a:endParaRPr lang="en-US" sz="2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1107996"/>
          </a:xfrm>
        </p:spPr>
        <p:txBody>
          <a:bodyPr/>
          <a:lstStyle/>
          <a:p>
            <a:r>
              <a:rPr lang="en-US" dirty="0" smtClean="0"/>
              <a:t>Growth Configuration Factors</a:t>
            </a:r>
            <a:br>
              <a:rPr lang="en-US" dirty="0" smtClean="0"/>
            </a:br>
            <a:r>
              <a:rPr lang="en-US" sz="3200" dirty="0" smtClean="0"/>
              <a:t>Balanced Growth</a:t>
            </a:r>
            <a:endParaRPr lang="en-US" dirty="0"/>
          </a:p>
        </p:txBody>
      </p:sp>
      <p:cxnSp>
        <p:nvCxnSpPr>
          <p:cNvPr id="9" name="Straight Connector 8"/>
          <p:cNvCxnSpPr/>
          <p:nvPr/>
        </p:nvCxnSpPr>
        <p:spPr>
          <a:xfrm>
            <a:off x="4495800" y="5724851"/>
            <a:ext cx="3124200" cy="0"/>
          </a:xfrm>
          <a:prstGeom prst="line">
            <a:avLst/>
          </a:prstGeom>
          <a:ln>
            <a:solidFill>
              <a:srgbClr val="FFFF00"/>
            </a:solidFill>
            <a:prstDash val="sysDot"/>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rot="5400000">
            <a:off x="5506008" y="3482418"/>
            <a:ext cx="4529608" cy="3177"/>
          </a:xfrm>
          <a:prstGeom prst="straightConnector1">
            <a:avLst/>
          </a:prstGeom>
          <a:ln>
            <a:prstDash val="sysDash"/>
            <a:headEnd type="arrow"/>
            <a:tailEnd type="arrow"/>
          </a:ln>
        </p:spPr>
        <p:style>
          <a:lnRef idx="2">
            <a:schemeClr val="accent5"/>
          </a:lnRef>
          <a:fillRef idx="0">
            <a:schemeClr val="accent5"/>
          </a:fillRef>
          <a:effectRef idx="1">
            <a:schemeClr val="accent5"/>
          </a:effectRef>
          <a:fontRef idx="minor">
            <a:schemeClr val="tx1"/>
          </a:fontRef>
        </p:style>
      </p:cxnSp>
      <p:sp>
        <p:nvSpPr>
          <p:cNvPr id="14" name="TextBox 13"/>
          <p:cNvSpPr txBox="1"/>
          <p:nvPr/>
        </p:nvSpPr>
        <p:spPr>
          <a:xfrm>
            <a:off x="7284277" y="3124200"/>
            <a:ext cx="966931" cy="584775"/>
          </a:xfrm>
          <a:prstGeom prst="rect">
            <a:avLst/>
          </a:prstGeom>
          <a:gradFill>
            <a:gsLst>
              <a:gs pos="0">
                <a:srgbClr val="669900"/>
              </a:gs>
              <a:gs pos="50000">
                <a:srgbClr val="00B050"/>
              </a:gs>
              <a:gs pos="84000">
                <a:srgbClr val="92D050"/>
              </a:gs>
              <a:gs pos="100000">
                <a:srgbClr val="39FD03"/>
              </a:gs>
            </a:gsLst>
          </a:gradFill>
          <a:effectLst>
            <a:outerShdw blurRad="50800" dist="38100" dir="5400000" algn="t"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3200" dirty="0" smtClean="0"/>
              <a:t>  + + </a:t>
            </a:r>
            <a:endParaRPr lang="en-US" sz="3200" dirty="0">
              <a:solidFill>
                <a:srgbClr val="FFC000"/>
              </a:solidFill>
              <a:latin typeface="Eras Demi ITC" pitchFamily="34" charset="0"/>
            </a:endParaRPr>
          </a:p>
        </p:txBody>
      </p:sp>
      <p:sp>
        <p:nvSpPr>
          <p:cNvPr id="12" name="Freeform 11"/>
          <p:cNvSpPr/>
          <p:nvPr/>
        </p:nvSpPr>
        <p:spPr>
          <a:xfrm>
            <a:off x="2065361" y="1219201"/>
            <a:ext cx="4945039" cy="4495800"/>
          </a:xfrm>
          <a:custGeom>
            <a:avLst/>
            <a:gdLst>
              <a:gd name="connsiteX0" fmla="*/ 81887 w 7369791"/>
              <a:gd name="connsiteY0" fmla="*/ 4176215 h 4203510"/>
              <a:gd name="connsiteX1" fmla="*/ 3739487 w 7369791"/>
              <a:gd name="connsiteY1" fmla="*/ 0 h 4203510"/>
              <a:gd name="connsiteX2" fmla="*/ 7369791 w 7369791"/>
              <a:gd name="connsiteY2" fmla="*/ 4176215 h 4203510"/>
              <a:gd name="connsiteX3" fmla="*/ 0 w 7369791"/>
              <a:gd name="connsiteY3" fmla="*/ 4203510 h 4203510"/>
            </a:gdLst>
            <a:ahLst/>
            <a:cxnLst>
              <a:cxn ang="0">
                <a:pos x="connsiteX0" y="connsiteY0"/>
              </a:cxn>
              <a:cxn ang="0">
                <a:pos x="connsiteX1" y="connsiteY1"/>
              </a:cxn>
              <a:cxn ang="0">
                <a:pos x="connsiteX2" y="connsiteY2"/>
              </a:cxn>
              <a:cxn ang="0">
                <a:pos x="connsiteX3" y="connsiteY3"/>
              </a:cxn>
            </a:cxnLst>
            <a:rect l="l" t="t" r="r" b="b"/>
            <a:pathLst>
              <a:path w="7369791" h="4203510">
                <a:moveTo>
                  <a:pt x="81887" y="4176215"/>
                </a:moveTo>
                <a:lnTo>
                  <a:pt x="3739487" y="0"/>
                </a:lnTo>
                <a:lnTo>
                  <a:pt x="7369791" y="4176215"/>
                </a:lnTo>
                <a:lnTo>
                  <a:pt x="0" y="4203510"/>
                </a:lnTo>
              </a:path>
            </a:pathLst>
          </a:custGeom>
          <a:gradFill>
            <a:gsLst>
              <a:gs pos="0">
                <a:srgbClr val="39FD03"/>
              </a:gs>
              <a:gs pos="64000">
                <a:srgbClr val="FFFF00"/>
              </a:gs>
              <a:gs pos="69000">
                <a:srgbClr val="FFFF00"/>
              </a:gs>
              <a:gs pos="100000">
                <a:srgbClr val="39FD03"/>
              </a:gs>
            </a:gsLst>
            <a:lin ang="3600000" scaled="0"/>
          </a:gra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4088534" y="5867400"/>
            <a:ext cx="966931" cy="584775"/>
          </a:xfrm>
          <a:prstGeom prst="rect">
            <a:avLst/>
          </a:prstGeom>
          <a:gradFill>
            <a:gsLst>
              <a:gs pos="0">
                <a:srgbClr val="669900"/>
              </a:gs>
              <a:gs pos="50000">
                <a:srgbClr val="00B050"/>
              </a:gs>
              <a:gs pos="84000">
                <a:srgbClr val="92D050"/>
              </a:gs>
              <a:gs pos="100000">
                <a:srgbClr val="39FD03"/>
              </a:gs>
            </a:gsLst>
          </a:gradFill>
          <a:effectLst>
            <a:outerShdw blurRad="50800" dist="38100" dir="5400000" algn="t"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3200" dirty="0" smtClean="0"/>
              <a:t>  + + </a:t>
            </a:r>
            <a:endParaRPr lang="en-US" sz="3200" dirty="0">
              <a:solidFill>
                <a:srgbClr val="FFC000"/>
              </a:solidFill>
              <a:latin typeface="Eras Demi ITC" pitchFamily="34" charset="0"/>
            </a:endParaRPr>
          </a:p>
        </p:txBody>
      </p:sp>
      <p:sp>
        <p:nvSpPr>
          <p:cNvPr id="15" name="TextBox 14"/>
          <p:cNvSpPr txBox="1"/>
          <p:nvPr/>
        </p:nvSpPr>
        <p:spPr>
          <a:xfrm>
            <a:off x="1752600" y="3136612"/>
            <a:ext cx="966931" cy="584775"/>
          </a:xfrm>
          <a:prstGeom prst="rect">
            <a:avLst/>
          </a:prstGeom>
          <a:gradFill>
            <a:gsLst>
              <a:gs pos="0">
                <a:srgbClr val="669900"/>
              </a:gs>
              <a:gs pos="50000">
                <a:srgbClr val="00B050"/>
              </a:gs>
              <a:gs pos="84000">
                <a:srgbClr val="92D050"/>
              </a:gs>
              <a:gs pos="100000">
                <a:srgbClr val="39FD03"/>
              </a:gs>
            </a:gsLst>
          </a:gradFill>
          <a:effectLst>
            <a:outerShdw blurRad="50800" dist="38100" dir="5400000" algn="t"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3200" dirty="0" smtClean="0"/>
              <a:t>  + + </a:t>
            </a:r>
            <a:endParaRPr lang="en-US" sz="3200" dirty="0">
              <a:solidFill>
                <a:srgbClr val="FFC000"/>
              </a:solidFill>
              <a:latin typeface="Eras Demi ITC"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Leaders</a:t>
            </a:r>
            <a:endParaRPr lang="en-US" dirty="0"/>
          </a:p>
        </p:txBody>
      </p:sp>
      <p:sp>
        <p:nvSpPr>
          <p:cNvPr id="3" name="Text Placeholder 2"/>
          <p:cNvSpPr>
            <a:spLocks noGrp="1"/>
          </p:cNvSpPr>
          <p:nvPr>
            <p:ph type="body" sz="quarter" idx="10"/>
          </p:nvPr>
        </p:nvSpPr>
        <p:spPr>
          <a:xfrm>
            <a:off x="381000" y="1411552"/>
            <a:ext cx="8382000" cy="2609945"/>
          </a:xfrm>
        </p:spPr>
        <p:txBody>
          <a:bodyPr/>
          <a:lstStyle/>
          <a:p>
            <a:r>
              <a:rPr lang="en-US" dirty="0" smtClean="0"/>
              <a:t>Type 1: Small group/ministry</a:t>
            </a:r>
          </a:p>
          <a:p>
            <a:r>
              <a:rPr lang="en-US" dirty="0" smtClean="0"/>
              <a:t>Type 2: Coordinator of group systems</a:t>
            </a:r>
          </a:p>
          <a:p>
            <a:r>
              <a:rPr lang="en-US" dirty="0" smtClean="0"/>
              <a:t>Type 3: Congregation/district leader</a:t>
            </a:r>
          </a:p>
          <a:p>
            <a:r>
              <a:rPr lang="en-US" dirty="0" smtClean="0"/>
              <a:t>Type 4: Regional/national</a:t>
            </a:r>
          </a:p>
          <a:p>
            <a:r>
              <a:rPr lang="en-US" dirty="0" smtClean="0"/>
              <a:t>Type 5: International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dirty="0" smtClean="0"/>
              <a:t>Five types of leaders</a:t>
            </a:r>
          </a:p>
        </p:txBody>
      </p:sp>
      <p:graphicFrame>
        <p:nvGraphicFramePr>
          <p:cNvPr id="1053" name="Group 29"/>
          <p:cNvGraphicFramePr>
            <a:graphicFrameLocks noGrp="1"/>
          </p:cNvGraphicFramePr>
          <p:nvPr/>
        </p:nvGraphicFramePr>
        <p:xfrm>
          <a:off x="914400" y="1371600"/>
          <a:ext cx="7010400" cy="4724400"/>
        </p:xfrm>
        <a:graphic>
          <a:graphicData uri="http://schemas.openxmlformats.org/drawingml/2006/table">
            <a:tbl>
              <a:tblPr/>
              <a:tblGrid>
                <a:gridCol w="2032000"/>
                <a:gridCol w="2032000"/>
                <a:gridCol w="2946400"/>
              </a:tblGrid>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chemeClr val="tx1"/>
                          </a:solidFill>
                          <a:effectLst/>
                          <a:latin typeface="Times New Roman" pitchFamily="18" charset="0"/>
                        </a:rPr>
                        <a:t>Type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Small group or ministry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chemeClr val="tx1"/>
                          </a:solidFill>
                          <a:effectLst/>
                          <a:latin typeface="Times New Roman" pitchFamily="18" charset="0"/>
                        </a:rPr>
                        <a:t>Intensive, face to 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Type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Coordinator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Intensive, direct and indirect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Type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Pastor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Less intensive, direct and indirect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Type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Region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Extensive, mostly indirect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Type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chemeClr val="tx1"/>
                          </a:solidFill>
                          <a:effectLst/>
                          <a:latin typeface="Times New Roman" pitchFamily="18" charset="0"/>
                        </a:rPr>
                        <a:t>International context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chemeClr val="tx1"/>
                          </a:solidFill>
                          <a:effectLst/>
                          <a:latin typeface="Times New Roman" pitchFamily="18" charset="0"/>
                        </a:rPr>
                        <a:t>Extensive, mostly indirect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dirty="0" smtClean="0"/>
              <a:t>Five types of leaders</a:t>
            </a:r>
          </a:p>
        </p:txBody>
      </p:sp>
      <p:graphicFrame>
        <p:nvGraphicFramePr>
          <p:cNvPr id="65539" name="Group 3"/>
          <p:cNvGraphicFramePr>
            <a:graphicFrameLocks noGrp="1"/>
          </p:cNvGraphicFramePr>
          <p:nvPr/>
        </p:nvGraphicFramePr>
        <p:xfrm>
          <a:off x="914400" y="1371600"/>
          <a:ext cx="7010400" cy="4724400"/>
        </p:xfrm>
        <a:graphic>
          <a:graphicData uri="http://schemas.openxmlformats.org/drawingml/2006/table">
            <a:tbl>
              <a:tblPr/>
              <a:tblGrid>
                <a:gridCol w="2032000"/>
                <a:gridCol w="2159000"/>
                <a:gridCol w="2819400"/>
              </a:tblGrid>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chemeClr val="tx2">
                              <a:lumMod val="10000"/>
                            </a:schemeClr>
                          </a:solidFill>
                          <a:effectLst/>
                          <a:latin typeface="Times New Roman" pitchFamily="18" charset="0"/>
                        </a:rPr>
                        <a:t>Type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chemeClr val="tx2">
                              <a:lumMod val="10000"/>
                            </a:schemeClr>
                          </a:solidFill>
                          <a:effectLst/>
                          <a:latin typeface="Times New Roman" pitchFamily="18" charset="0"/>
                        </a:rPr>
                        <a:t>Small group or ministry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chemeClr val="tx2">
                              <a:lumMod val="10000"/>
                            </a:schemeClr>
                          </a:solidFill>
                          <a:effectLst/>
                          <a:latin typeface="Times New Roman" pitchFamily="18" charset="0"/>
                        </a:rPr>
                        <a:t>Intensive, face to face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solid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ysClr val="windowText" lastClr="000000"/>
                          </a:solidFill>
                          <a:effectLst/>
                          <a:latin typeface="Times New Roman" pitchFamily="18" charset="0"/>
                        </a:rPr>
                        <a:t>Type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ysClr val="windowText" lastClr="000000"/>
                          </a:solidFill>
                          <a:effectLst/>
                          <a:latin typeface="Times New Roman" pitchFamily="18" charset="0"/>
                        </a:rPr>
                        <a:t>Group of </a:t>
                      </a:r>
                      <a:r>
                        <a:rPr kumimoji="0" lang="en-US" sz="2800" b="0" i="0" u="none" strike="noStrike" cap="none" normalizeH="0" baseline="0" dirty="0" err="1" smtClean="0">
                          <a:ln>
                            <a:noFill/>
                          </a:ln>
                          <a:solidFill>
                            <a:sysClr val="windowText" lastClr="000000"/>
                          </a:solidFill>
                          <a:effectLst/>
                          <a:latin typeface="Times New Roman" pitchFamily="18" charset="0"/>
                        </a:rPr>
                        <a:t>grs</a:t>
                      </a:r>
                      <a:r>
                        <a:rPr kumimoji="0" lang="en-US" sz="2800" b="0" i="0" u="none" strike="noStrike" cap="none" normalizeH="0" baseline="0" dirty="0" smtClean="0">
                          <a:ln>
                            <a:noFill/>
                          </a:ln>
                          <a:solidFill>
                            <a:sysClr val="windowText" lastClr="000000"/>
                          </a:solidFill>
                          <a:effectLst/>
                          <a:latin typeface="Times New Roman" pitchFamily="18" charset="0"/>
                        </a:rPr>
                        <a:t> Coordinator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ysClr val="windowText" lastClr="000000"/>
                          </a:solidFill>
                          <a:effectLst/>
                          <a:latin typeface="Times New Roman" pitchFamily="18" charset="0"/>
                        </a:rPr>
                        <a:t>Intensive, direct and indirect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Type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Pastor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Less intensive, direct and indirect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Type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Region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Extensive, mostly indirect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Type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smtClean="0">
                          <a:ln>
                            <a:noFill/>
                          </a:ln>
                          <a:solidFill>
                            <a:schemeClr val="tx1"/>
                          </a:solidFill>
                          <a:effectLst/>
                          <a:latin typeface="Times New Roman" pitchFamily="18" charset="0"/>
                        </a:rPr>
                        <a:t>International context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dirty="0" smtClean="0">
                          <a:ln>
                            <a:noFill/>
                          </a:ln>
                          <a:solidFill>
                            <a:schemeClr val="tx1"/>
                          </a:solidFill>
                          <a:effectLst/>
                          <a:latin typeface="Times New Roman" pitchFamily="18" charset="0"/>
                        </a:rPr>
                        <a:t>Extensive, mostly indirect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Clarifying Question</a:t>
            </a:r>
            <a:endParaRPr lang="en-US" dirty="0"/>
          </a:p>
        </p:txBody>
      </p:sp>
      <p:sp>
        <p:nvSpPr>
          <p:cNvPr id="3" name="Content Placeholder 2"/>
          <p:cNvSpPr>
            <a:spLocks noGrp="1"/>
          </p:cNvSpPr>
          <p:nvPr>
            <p:ph idx="1"/>
          </p:nvPr>
        </p:nvSpPr>
        <p:spPr>
          <a:xfrm>
            <a:off x="381000" y="1412875"/>
            <a:ext cx="8382000" cy="4071884"/>
          </a:xfrm>
        </p:spPr>
        <p:txBody>
          <a:bodyPr/>
          <a:lstStyle/>
          <a:p>
            <a:pPr algn="ctr">
              <a:buNone/>
            </a:pPr>
            <a:r>
              <a:rPr lang="en-US" sz="5400" dirty="0" smtClean="0"/>
              <a:t>How do we develop different types of leaders?</a:t>
            </a:r>
          </a:p>
          <a:p>
            <a:pPr algn="ctr">
              <a:buNone/>
            </a:pPr>
            <a:r>
              <a:rPr lang="en-US" sz="5400" dirty="0" smtClean="0"/>
              <a:t>Thesis:</a:t>
            </a:r>
          </a:p>
          <a:p>
            <a:pPr algn="ctr">
              <a:buNone/>
            </a:pPr>
            <a:r>
              <a:rPr lang="en-US" sz="5400" dirty="0" smtClean="0"/>
              <a:t>Different types of leaders have different needs</a:t>
            </a:r>
            <a:endParaRPr lang="en-US" sz="540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Three Types </a:t>
            </a:r>
            <a:r>
              <a:rPr lang="en-US" dirty="0"/>
              <a:t>of Education</a:t>
            </a:r>
          </a:p>
        </p:txBody>
      </p:sp>
      <p:sp>
        <p:nvSpPr>
          <p:cNvPr id="36867" name="Rectangle 3"/>
          <p:cNvSpPr>
            <a:spLocks noGrp="1" noChangeArrowheads="1"/>
          </p:cNvSpPr>
          <p:nvPr>
            <p:ph type="body" idx="1"/>
          </p:nvPr>
        </p:nvSpPr>
        <p:spPr>
          <a:xfrm>
            <a:off x="381000" y="1412874"/>
            <a:ext cx="8382000" cy="4683125"/>
          </a:xfrm>
        </p:spPr>
        <p:txBody>
          <a:bodyPr>
            <a:normAutofit fontScale="92500" lnSpcReduction="20000"/>
          </a:bodyPr>
          <a:lstStyle/>
          <a:p>
            <a:pPr>
              <a:lnSpc>
                <a:spcPct val="120000"/>
              </a:lnSpc>
              <a:spcAft>
                <a:spcPts val="600"/>
              </a:spcAft>
            </a:pPr>
            <a:r>
              <a:rPr lang="en-US" b="1" dirty="0"/>
              <a:t>Formal</a:t>
            </a:r>
            <a:r>
              <a:rPr lang="en-US" dirty="0"/>
              <a:t>: classroom, diploma, </a:t>
            </a:r>
            <a:r>
              <a:rPr lang="en-US" dirty="0" smtClean="0"/>
              <a:t>degree (e.g. BA in Theology)</a:t>
            </a:r>
            <a:endParaRPr lang="en-US" dirty="0"/>
          </a:p>
          <a:p>
            <a:pPr>
              <a:lnSpc>
                <a:spcPct val="120000"/>
              </a:lnSpc>
              <a:spcAft>
                <a:spcPts val="600"/>
              </a:spcAft>
            </a:pPr>
            <a:r>
              <a:rPr lang="en-US" b="1" dirty="0"/>
              <a:t>Nonformal</a:t>
            </a:r>
            <a:r>
              <a:rPr lang="en-US" dirty="0"/>
              <a:t>: short-term, individualized </a:t>
            </a:r>
            <a:r>
              <a:rPr lang="en-US" dirty="0" smtClean="0"/>
              <a:t>or group training </a:t>
            </a:r>
            <a:r>
              <a:rPr lang="en-US" dirty="0"/>
              <a:t>for a </a:t>
            </a:r>
            <a:r>
              <a:rPr lang="en-US" dirty="0" smtClean="0"/>
              <a:t>purpose (e.g. church growth seminar)</a:t>
            </a:r>
            <a:endParaRPr lang="en-US" dirty="0"/>
          </a:p>
          <a:p>
            <a:pPr>
              <a:lnSpc>
                <a:spcPct val="120000"/>
              </a:lnSpc>
              <a:spcAft>
                <a:spcPts val="600"/>
              </a:spcAft>
            </a:pPr>
            <a:r>
              <a:rPr lang="en-US" b="1" dirty="0"/>
              <a:t>Informal</a:t>
            </a:r>
            <a:r>
              <a:rPr lang="en-US" dirty="0"/>
              <a:t>: </a:t>
            </a:r>
            <a:r>
              <a:rPr lang="en-US" dirty="0" smtClean="0"/>
              <a:t>what we learn by absorption from someone modeling behaviors and attitudes, life-related (father modeling honesty or integrity)</a:t>
            </a:r>
            <a:endParaRPr lang="en-US" dirty="0"/>
          </a:p>
          <a:p>
            <a:pPr>
              <a:lnSpc>
                <a:spcPct val="120000"/>
              </a:lnSpc>
              <a:spcAft>
                <a:spcPts val="600"/>
              </a:spcAft>
            </a:pPr>
            <a:r>
              <a:rPr lang="en-US" dirty="0" smtClean="0"/>
              <a:t>Each model can be helpful, but each has different strengths and is needed in different proportions.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Three Types </a:t>
            </a:r>
            <a:r>
              <a:rPr lang="en-US" dirty="0"/>
              <a:t>of Education</a:t>
            </a:r>
          </a:p>
        </p:txBody>
      </p:sp>
      <p:sp>
        <p:nvSpPr>
          <p:cNvPr id="6148" name="AutoShape 4"/>
          <p:cNvSpPr>
            <a:spLocks noChangeArrowheads="1"/>
          </p:cNvSpPr>
          <p:nvPr/>
        </p:nvSpPr>
        <p:spPr bwMode="auto">
          <a:xfrm>
            <a:off x="2454275" y="2133600"/>
            <a:ext cx="4191000" cy="3048000"/>
          </a:xfrm>
          <a:prstGeom prst="triangle">
            <a:avLst>
              <a:gd name="adj" fmla="val 50000"/>
            </a:avLst>
          </a:prstGeom>
          <a:gradFill rotWithShape="1">
            <a:gsLst>
              <a:gs pos="0">
                <a:srgbClr val="FFC000"/>
              </a:gs>
              <a:gs pos="100000">
                <a:srgbClr val="00B050"/>
              </a:gs>
            </a:gsLst>
            <a:lin ang="5400000" scaled="1"/>
          </a:gradFill>
          <a:ln w="9525">
            <a:solidFill>
              <a:schemeClr val="tx1"/>
            </a:solidFill>
            <a:miter lim="800000"/>
            <a:headEnd/>
            <a:tailEnd/>
          </a:ln>
          <a:effectLst/>
        </p:spPr>
        <p:txBody>
          <a:bodyPr wrap="none" anchor="ctr"/>
          <a:lstStyle/>
          <a:p>
            <a:endParaRPr lang="en-US"/>
          </a:p>
        </p:txBody>
      </p:sp>
      <p:sp>
        <p:nvSpPr>
          <p:cNvPr id="6149" name="Text Box 5"/>
          <p:cNvSpPr txBox="1">
            <a:spLocks noChangeArrowheads="1"/>
          </p:cNvSpPr>
          <p:nvPr/>
        </p:nvSpPr>
        <p:spPr bwMode="auto">
          <a:xfrm>
            <a:off x="3886200" y="1631950"/>
            <a:ext cx="1347613" cy="584775"/>
          </a:xfrm>
          <a:prstGeom prst="rect">
            <a:avLst/>
          </a:prstGeom>
          <a:noFill/>
          <a:ln w="9525">
            <a:noFill/>
            <a:miter lim="800000"/>
            <a:headEnd/>
            <a:tailEnd/>
          </a:ln>
          <a:effectLst/>
        </p:spPr>
        <p:txBody>
          <a:bodyPr wrap="none">
            <a:spAutoFit/>
          </a:bodyPr>
          <a:lstStyle/>
          <a:p>
            <a:r>
              <a:rPr lang="en-US" sz="3200" dirty="0"/>
              <a:t>Formal</a:t>
            </a:r>
          </a:p>
        </p:txBody>
      </p:sp>
      <p:sp>
        <p:nvSpPr>
          <p:cNvPr id="6150" name="Text Box 6"/>
          <p:cNvSpPr txBox="1">
            <a:spLocks noChangeArrowheads="1"/>
          </p:cNvSpPr>
          <p:nvPr/>
        </p:nvSpPr>
        <p:spPr bwMode="auto">
          <a:xfrm>
            <a:off x="1676400" y="5213350"/>
            <a:ext cx="1598707" cy="584775"/>
          </a:xfrm>
          <a:prstGeom prst="rect">
            <a:avLst/>
          </a:prstGeom>
          <a:noFill/>
          <a:ln w="9525">
            <a:noFill/>
            <a:miter lim="800000"/>
            <a:headEnd/>
            <a:tailEnd/>
          </a:ln>
          <a:effectLst/>
        </p:spPr>
        <p:txBody>
          <a:bodyPr wrap="none">
            <a:spAutoFit/>
          </a:bodyPr>
          <a:lstStyle/>
          <a:p>
            <a:r>
              <a:rPr lang="en-US" sz="3200" dirty="0"/>
              <a:t>Informal</a:t>
            </a:r>
          </a:p>
        </p:txBody>
      </p:sp>
      <p:sp>
        <p:nvSpPr>
          <p:cNvPr id="6151" name="Text Box 7"/>
          <p:cNvSpPr txBox="1">
            <a:spLocks noChangeArrowheads="1"/>
          </p:cNvSpPr>
          <p:nvPr/>
        </p:nvSpPr>
        <p:spPr bwMode="auto">
          <a:xfrm>
            <a:off x="5791200" y="5213350"/>
            <a:ext cx="1975413" cy="584775"/>
          </a:xfrm>
          <a:prstGeom prst="rect">
            <a:avLst/>
          </a:prstGeom>
          <a:noFill/>
          <a:ln w="9525">
            <a:noFill/>
            <a:miter lim="800000"/>
            <a:headEnd/>
            <a:tailEnd/>
          </a:ln>
          <a:effectLst/>
        </p:spPr>
        <p:txBody>
          <a:bodyPr wrap="none">
            <a:spAutoFit/>
          </a:bodyPr>
          <a:lstStyle/>
          <a:p>
            <a:r>
              <a:rPr lang="en-US" sz="3200" dirty="0"/>
              <a:t>Nonformal</a:t>
            </a:r>
          </a:p>
        </p:txBody>
      </p:sp>
      <p:sp>
        <p:nvSpPr>
          <p:cNvPr id="6153" name="Line 9"/>
          <p:cNvSpPr>
            <a:spLocks noChangeShapeType="1"/>
          </p:cNvSpPr>
          <p:nvPr/>
        </p:nvSpPr>
        <p:spPr bwMode="auto">
          <a:xfrm>
            <a:off x="4552950" y="2133600"/>
            <a:ext cx="0" cy="3048000"/>
          </a:xfrm>
          <a:prstGeom prst="line">
            <a:avLst/>
          </a:prstGeom>
          <a:noFill/>
          <a:ln w="9525">
            <a:solidFill>
              <a:schemeClr val="tx1"/>
            </a:solidFill>
            <a:round/>
            <a:headEnd/>
            <a:tailEnd/>
          </a:ln>
          <a:effectLst/>
        </p:spPr>
        <p:txBody>
          <a:bodyPr/>
          <a:lstStyle/>
          <a:p>
            <a:endParaRPr lang="en-US"/>
          </a:p>
        </p:txBody>
      </p:sp>
      <p:sp>
        <p:nvSpPr>
          <p:cNvPr id="6155" name="Line 11"/>
          <p:cNvSpPr>
            <a:spLocks noChangeShapeType="1"/>
          </p:cNvSpPr>
          <p:nvPr/>
        </p:nvSpPr>
        <p:spPr bwMode="auto">
          <a:xfrm>
            <a:off x="3505200" y="3657600"/>
            <a:ext cx="3124200" cy="1524000"/>
          </a:xfrm>
          <a:prstGeom prst="line">
            <a:avLst/>
          </a:prstGeom>
          <a:noFill/>
          <a:ln w="9525">
            <a:solidFill>
              <a:schemeClr val="tx1"/>
            </a:solidFill>
            <a:round/>
            <a:headEnd/>
            <a:tailEnd/>
          </a:ln>
          <a:effectLst/>
        </p:spPr>
        <p:txBody>
          <a:bodyPr/>
          <a:lstStyle/>
          <a:p>
            <a:endParaRPr lang="en-US"/>
          </a:p>
        </p:txBody>
      </p:sp>
      <p:sp>
        <p:nvSpPr>
          <p:cNvPr id="6157" name="Line 13"/>
          <p:cNvSpPr>
            <a:spLocks noChangeShapeType="1"/>
          </p:cNvSpPr>
          <p:nvPr/>
        </p:nvSpPr>
        <p:spPr bwMode="auto">
          <a:xfrm flipH="1">
            <a:off x="2457450" y="3657600"/>
            <a:ext cx="3124200" cy="1524000"/>
          </a:xfrm>
          <a:prstGeom prst="line">
            <a:avLst/>
          </a:prstGeom>
          <a:noFill/>
          <a:ln w="9525">
            <a:solidFill>
              <a:schemeClr val="tx1"/>
            </a:solidFill>
            <a:round/>
            <a:headEnd/>
            <a:tailEnd/>
          </a:ln>
          <a:effectLst/>
        </p:spPr>
        <p:txBody>
          <a:bodyPr/>
          <a:lstStyle/>
          <a:p>
            <a:endParaRPr lang="en-US"/>
          </a:p>
        </p:txBody>
      </p:sp>
      <p:sp>
        <p:nvSpPr>
          <p:cNvPr id="6158" name="Text Box 14"/>
          <p:cNvSpPr txBox="1">
            <a:spLocks noChangeArrowheads="1"/>
          </p:cNvSpPr>
          <p:nvPr/>
        </p:nvSpPr>
        <p:spPr bwMode="auto">
          <a:xfrm>
            <a:off x="2209800" y="3046413"/>
            <a:ext cx="1219200" cy="915987"/>
          </a:xfrm>
          <a:prstGeom prst="rect">
            <a:avLst/>
          </a:prstGeom>
          <a:noFill/>
          <a:ln w="9525">
            <a:noFill/>
            <a:miter lim="800000"/>
            <a:headEnd/>
            <a:tailEnd/>
          </a:ln>
          <a:effectLst/>
        </p:spPr>
        <p:txBody>
          <a:bodyPr wrap="square">
            <a:spAutoFit/>
          </a:bodyPr>
          <a:lstStyle/>
          <a:p>
            <a:r>
              <a:rPr lang="en-US" b="1" dirty="0"/>
              <a:t>Stable, Based on Tradition</a:t>
            </a:r>
          </a:p>
        </p:txBody>
      </p:sp>
      <p:sp>
        <p:nvSpPr>
          <p:cNvPr id="6159" name="Text Box 15"/>
          <p:cNvSpPr txBox="1">
            <a:spLocks noChangeArrowheads="1"/>
          </p:cNvSpPr>
          <p:nvPr/>
        </p:nvSpPr>
        <p:spPr bwMode="auto">
          <a:xfrm>
            <a:off x="5410200" y="2847975"/>
            <a:ext cx="1524000" cy="1200329"/>
          </a:xfrm>
          <a:prstGeom prst="rect">
            <a:avLst/>
          </a:prstGeom>
          <a:noFill/>
          <a:ln w="9525">
            <a:noFill/>
            <a:miter lim="800000"/>
            <a:headEnd/>
            <a:tailEnd/>
          </a:ln>
          <a:effectLst/>
        </p:spPr>
        <p:txBody>
          <a:bodyPr wrap="square">
            <a:spAutoFit/>
          </a:bodyPr>
          <a:lstStyle/>
          <a:p>
            <a:pPr algn="r"/>
            <a:r>
              <a:rPr lang="en-US" b="1" dirty="0" smtClean="0"/>
              <a:t>Structured Planned Staffed </a:t>
            </a:r>
            <a:r>
              <a:rPr lang="en-US" b="1" dirty="0"/>
              <a:t>Financed</a:t>
            </a:r>
          </a:p>
        </p:txBody>
      </p:sp>
      <p:sp>
        <p:nvSpPr>
          <p:cNvPr id="6160" name="Text Box 16"/>
          <p:cNvSpPr txBox="1">
            <a:spLocks noChangeArrowheads="1"/>
          </p:cNvSpPr>
          <p:nvPr/>
        </p:nvSpPr>
        <p:spPr bwMode="auto">
          <a:xfrm>
            <a:off x="3684896" y="5289550"/>
            <a:ext cx="1768475" cy="915988"/>
          </a:xfrm>
          <a:prstGeom prst="rect">
            <a:avLst/>
          </a:prstGeom>
          <a:noFill/>
          <a:ln w="9525">
            <a:noFill/>
            <a:miter lim="800000"/>
            <a:headEnd/>
            <a:tailEnd/>
          </a:ln>
          <a:effectLst/>
        </p:spPr>
        <p:txBody>
          <a:bodyPr>
            <a:spAutoFit/>
          </a:bodyPr>
          <a:lstStyle/>
          <a:p>
            <a:pPr algn="ctr"/>
            <a:r>
              <a:rPr lang="en-US" b="1" dirty="0"/>
              <a:t>Functional, Arising from Need</a:t>
            </a:r>
          </a:p>
        </p:txBody>
      </p:sp>
      <p:sp>
        <p:nvSpPr>
          <p:cNvPr id="13" name="TextBox 12"/>
          <p:cNvSpPr txBox="1"/>
          <p:nvPr/>
        </p:nvSpPr>
        <p:spPr>
          <a:xfrm>
            <a:off x="3788392" y="1295400"/>
            <a:ext cx="1564274" cy="461665"/>
          </a:xfrm>
          <a:prstGeom prst="rect">
            <a:avLst/>
          </a:prstGeom>
          <a:noFill/>
        </p:spPr>
        <p:txBody>
          <a:bodyPr wrap="none" rtlCol="0">
            <a:spAutoFit/>
          </a:bodyPr>
          <a:lstStyle/>
          <a:p>
            <a:r>
              <a:rPr lang="en-US" sz="2400" dirty="0" smtClean="0">
                <a:solidFill>
                  <a:srgbClr val="39FD03"/>
                </a:solidFill>
              </a:rPr>
              <a:t>Knowledge</a:t>
            </a:r>
            <a:endParaRPr lang="en-US" sz="2400" dirty="0">
              <a:solidFill>
                <a:srgbClr val="39FD03"/>
              </a:solidFill>
            </a:endParaRPr>
          </a:p>
        </p:txBody>
      </p:sp>
      <p:sp>
        <p:nvSpPr>
          <p:cNvPr id="14" name="TextBox 13"/>
          <p:cNvSpPr txBox="1"/>
          <p:nvPr/>
        </p:nvSpPr>
        <p:spPr>
          <a:xfrm>
            <a:off x="6670587" y="4876800"/>
            <a:ext cx="797013" cy="461665"/>
          </a:xfrm>
          <a:prstGeom prst="rect">
            <a:avLst/>
          </a:prstGeom>
          <a:noFill/>
        </p:spPr>
        <p:txBody>
          <a:bodyPr wrap="none" rtlCol="0">
            <a:spAutoFit/>
          </a:bodyPr>
          <a:lstStyle/>
          <a:p>
            <a:r>
              <a:rPr lang="en-US" sz="2400" dirty="0" smtClean="0">
                <a:solidFill>
                  <a:srgbClr val="39FD03"/>
                </a:solidFill>
              </a:rPr>
              <a:t>Skills</a:t>
            </a:r>
            <a:endParaRPr lang="en-US" sz="2400" dirty="0">
              <a:solidFill>
                <a:srgbClr val="39FD03"/>
              </a:solidFill>
            </a:endParaRPr>
          </a:p>
        </p:txBody>
      </p:sp>
      <p:sp>
        <p:nvSpPr>
          <p:cNvPr id="15" name="TextBox 14"/>
          <p:cNvSpPr txBox="1"/>
          <p:nvPr/>
        </p:nvSpPr>
        <p:spPr>
          <a:xfrm>
            <a:off x="1426192" y="4888468"/>
            <a:ext cx="996298" cy="461665"/>
          </a:xfrm>
          <a:prstGeom prst="rect">
            <a:avLst/>
          </a:prstGeom>
          <a:noFill/>
        </p:spPr>
        <p:txBody>
          <a:bodyPr wrap="none" rtlCol="0">
            <a:spAutoFit/>
          </a:bodyPr>
          <a:lstStyle/>
          <a:p>
            <a:r>
              <a:rPr lang="en-US" sz="2400" dirty="0" smtClean="0">
                <a:solidFill>
                  <a:srgbClr val="39FD03"/>
                </a:solidFill>
              </a:rPr>
              <a:t>Values</a:t>
            </a:r>
            <a:endParaRPr lang="en-US" sz="2400" dirty="0">
              <a:solidFill>
                <a:srgbClr val="39FD03"/>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6158"/>
                                        </p:tgtEl>
                                        <p:attrNameLst>
                                          <p:attrName>style.visibility</p:attrName>
                                        </p:attrNameLst>
                                      </p:cBhvr>
                                      <p:to>
                                        <p:strVal val="visible"/>
                                      </p:to>
                                    </p:set>
                                    <p:animEffect transition="in" filter="diamond(in)">
                                      <p:cBhvr>
                                        <p:cTn id="19" dur="2000"/>
                                        <p:tgtEl>
                                          <p:spTgt spid="6158"/>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6159"/>
                                        </p:tgtEl>
                                        <p:attrNameLst>
                                          <p:attrName>style.visibility</p:attrName>
                                        </p:attrNameLst>
                                      </p:cBhvr>
                                      <p:to>
                                        <p:strVal val="visible"/>
                                      </p:to>
                                    </p:set>
                                    <p:animEffect transition="in" filter="diamond(in)">
                                      <p:cBhvr>
                                        <p:cTn id="24" dur="2000"/>
                                        <p:tgtEl>
                                          <p:spTgt spid="6159"/>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6160"/>
                                        </p:tgtEl>
                                        <p:attrNameLst>
                                          <p:attrName>style.visibility</p:attrName>
                                        </p:attrNameLst>
                                      </p:cBhvr>
                                      <p:to>
                                        <p:strVal val="visible"/>
                                      </p:to>
                                    </p:set>
                                    <p:animEffect transition="in" filter="diamond(in)">
                                      <p:cBhvr>
                                        <p:cTn id="29" dur="2000"/>
                                        <p:tgtEl>
                                          <p:spTgt spid="6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0" grpId="0"/>
      <p:bldP spid="6151" grpId="0"/>
      <p:bldP spid="6158" grpId="0"/>
      <p:bldP spid="6159" grpId="0"/>
      <p:bldP spid="616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Different Strengths</a:t>
            </a:r>
          </a:p>
        </p:txBody>
      </p:sp>
      <p:sp>
        <p:nvSpPr>
          <p:cNvPr id="19459" name="Rectangle 3"/>
          <p:cNvSpPr>
            <a:spLocks noGrp="1" noChangeArrowheads="1"/>
          </p:cNvSpPr>
          <p:nvPr>
            <p:ph type="body" idx="1"/>
          </p:nvPr>
        </p:nvSpPr>
        <p:spPr>
          <a:xfrm>
            <a:off x="609600" y="1600200"/>
            <a:ext cx="7162800" cy="4530725"/>
          </a:xfrm>
        </p:spPr>
        <p:txBody>
          <a:bodyPr>
            <a:normAutofit fontScale="92500" lnSpcReduction="10000"/>
          </a:bodyPr>
          <a:lstStyle/>
          <a:p>
            <a:r>
              <a:rPr lang="en-US" b="1" dirty="0" smtClean="0">
                <a:solidFill>
                  <a:srgbClr val="F6FE8A"/>
                </a:solidFill>
              </a:rPr>
              <a:t>Formal</a:t>
            </a:r>
            <a:r>
              <a:rPr lang="en-US" dirty="0" smtClean="0"/>
              <a:t> Education</a:t>
            </a:r>
            <a:endParaRPr lang="en-US" dirty="0"/>
          </a:p>
          <a:p>
            <a:pPr lvl="1"/>
            <a:r>
              <a:rPr lang="en-US" dirty="0"/>
              <a:t>Knowledge (Knowing Dimension)</a:t>
            </a:r>
          </a:p>
          <a:p>
            <a:r>
              <a:rPr lang="en-US" b="1" dirty="0" smtClean="0">
                <a:solidFill>
                  <a:srgbClr val="F6FE8A"/>
                </a:solidFill>
              </a:rPr>
              <a:t>Nonformal</a:t>
            </a:r>
            <a:r>
              <a:rPr lang="en-US" dirty="0" smtClean="0"/>
              <a:t> Education</a:t>
            </a:r>
            <a:endParaRPr lang="en-US" dirty="0"/>
          </a:p>
          <a:p>
            <a:pPr lvl="1"/>
            <a:r>
              <a:rPr lang="en-US" dirty="0"/>
              <a:t>Skills (Doing Dimension)</a:t>
            </a:r>
          </a:p>
          <a:p>
            <a:r>
              <a:rPr lang="en-US" b="1" dirty="0" smtClean="0">
                <a:solidFill>
                  <a:srgbClr val="F6FE8A"/>
                </a:solidFill>
              </a:rPr>
              <a:t>Informal</a:t>
            </a:r>
            <a:r>
              <a:rPr lang="en-US" dirty="0" smtClean="0"/>
              <a:t> </a:t>
            </a:r>
            <a:r>
              <a:rPr lang="en-US" dirty="0" err="1" smtClean="0"/>
              <a:t>Edcuation</a:t>
            </a:r>
            <a:endParaRPr lang="en-US" dirty="0"/>
          </a:p>
          <a:p>
            <a:pPr lvl="1"/>
            <a:r>
              <a:rPr lang="en-US" dirty="0"/>
              <a:t>Values (Being Dimension</a:t>
            </a:r>
            <a:r>
              <a:rPr lang="en-US" dirty="0" smtClean="0"/>
              <a:t>)</a:t>
            </a:r>
          </a:p>
          <a:p>
            <a:endParaRPr lang="en-US" dirty="0" smtClean="0"/>
          </a:p>
          <a:p>
            <a:r>
              <a:rPr lang="en-US" dirty="0" smtClean="0"/>
              <a:t>Use the strengths of each model in designing leadership development programs targeted to different types of leaders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Most Programs Don’t Work</a:t>
            </a:r>
            <a:endParaRPr lang="en-US" dirty="0"/>
          </a:p>
        </p:txBody>
      </p:sp>
      <p:sp>
        <p:nvSpPr>
          <p:cNvPr id="3" name="Content Placeholder 2"/>
          <p:cNvSpPr>
            <a:spLocks noGrp="1"/>
          </p:cNvSpPr>
          <p:nvPr>
            <p:ph idx="1"/>
          </p:nvPr>
        </p:nvSpPr>
        <p:spPr>
          <a:xfrm>
            <a:off x="381000" y="1412875"/>
            <a:ext cx="8382000" cy="2412968"/>
          </a:xfrm>
        </p:spPr>
        <p:txBody>
          <a:bodyPr/>
          <a:lstStyle/>
          <a:p>
            <a:r>
              <a:rPr lang="en-US" dirty="0" smtClean="0"/>
              <a:t>Too optimistic about the ability of people to change</a:t>
            </a:r>
          </a:p>
          <a:p>
            <a:r>
              <a:rPr lang="en-US" dirty="0" smtClean="0"/>
              <a:t>Too naïve about the ability of organizational change</a:t>
            </a:r>
          </a:p>
          <a:p>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a:t>
            </a:r>
            <a:r>
              <a:rPr lang="en-US" dirty="0"/>
              <a:t> </a:t>
            </a:r>
            <a:r>
              <a:rPr lang="en-US" dirty="0" smtClean="0"/>
              <a:t>&amp; Emotional </a:t>
            </a:r>
            <a:endParaRPr lang="en-US" dirty="0"/>
          </a:p>
        </p:txBody>
      </p:sp>
      <p:sp>
        <p:nvSpPr>
          <p:cNvPr id="3" name="Content Placeholder 2"/>
          <p:cNvSpPr>
            <a:spLocks noGrp="1"/>
          </p:cNvSpPr>
          <p:nvPr>
            <p:ph idx="1"/>
          </p:nvPr>
        </p:nvSpPr>
        <p:spPr>
          <a:xfrm>
            <a:off x="381000" y="1412874"/>
            <a:ext cx="8382000" cy="3159125"/>
          </a:xfrm>
        </p:spPr>
        <p:txBody>
          <a:bodyPr>
            <a:normAutofit/>
          </a:bodyPr>
          <a:lstStyle/>
          <a:p>
            <a:r>
              <a:rPr lang="en-US" dirty="0" smtClean="0"/>
              <a:t>Cognitive Change: </a:t>
            </a:r>
          </a:p>
          <a:p>
            <a:pPr lvl="1"/>
            <a:r>
              <a:rPr lang="en-US" dirty="0" smtClean="0"/>
              <a:t>Ideas, concepts, intellectual, words</a:t>
            </a:r>
          </a:p>
          <a:p>
            <a:pPr lvl="1"/>
            <a:r>
              <a:rPr lang="en-US" dirty="0" smtClean="0"/>
              <a:t>Can change in a </a:t>
            </a:r>
            <a:r>
              <a:rPr lang="en-US" b="1" dirty="0" smtClean="0"/>
              <a:t>short</a:t>
            </a:r>
            <a:r>
              <a:rPr lang="en-US" dirty="0" smtClean="0"/>
              <a:t> time</a:t>
            </a:r>
          </a:p>
          <a:p>
            <a:r>
              <a:rPr lang="en-US" dirty="0" smtClean="0"/>
              <a:t>Emotional Change:</a:t>
            </a:r>
          </a:p>
          <a:p>
            <a:pPr lvl="1"/>
            <a:r>
              <a:rPr lang="en-US" dirty="0" smtClean="0"/>
              <a:t>Habits, attitudes, values, feelings associated</a:t>
            </a:r>
          </a:p>
          <a:p>
            <a:pPr lvl="1"/>
            <a:r>
              <a:rPr lang="en-US" dirty="0" smtClean="0"/>
              <a:t>Anchored deeply, change </a:t>
            </a:r>
            <a:r>
              <a:rPr lang="en-US" b="1" dirty="0" smtClean="0"/>
              <a:t>slowly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Why Develop Leaders?</a:t>
            </a:r>
            <a:endParaRPr lang="en-US" dirty="0"/>
          </a:p>
        </p:txBody>
      </p:sp>
      <p:sp>
        <p:nvSpPr>
          <p:cNvPr id="6" name="Text Placeholder 5"/>
          <p:cNvSpPr>
            <a:spLocks noGrp="1"/>
          </p:cNvSpPr>
          <p:nvPr>
            <p:ph type="body" sz="quarter" idx="10"/>
          </p:nvPr>
        </p:nvSpPr>
        <p:spPr>
          <a:xfrm>
            <a:off x="381000" y="1411552"/>
            <a:ext cx="8382000" cy="3397853"/>
          </a:xfrm>
        </p:spPr>
        <p:txBody>
          <a:bodyPr/>
          <a:lstStyle/>
          <a:p>
            <a:r>
              <a:rPr lang="en-US" dirty="0" smtClean="0"/>
              <a:t>Because the church is growing</a:t>
            </a:r>
          </a:p>
          <a:p>
            <a:r>
              <a:rPr lang="en-US" dirty="0" smtClean="0"/>
              <a:t>Because the church is not growing</a:t>
            </a:r>
          </a:p>
          <a:p>
            <a:endParaRPr lang="en-US" dirty="0" smtClean="0"/>
          </a:p>
          <a:p>
            <a:pPr>
              <a:buNone/>
            </a:pPr>
            <a:r>
              <a:rPr lang="en-US" dirty="0" smtClean="0">
                <a:effectLst>
                  <a:outerShdw blurRad="38100" dist="38100" dir="2700000" algn="tl">
                    <a:srgbClr val="000000"/>
                  </a:outerShdw>
                </a:effectLst>
              </a:rPr>
              <a:t>	“. . . is a person with a God-given capacity and a God-given responsibility to influence God’s people towards the fulfillment of His purposes.” </a:t>
            </a:r>
            <a:r>
              <a:rPr lang="en-US" i="1" dirty="0" smtClean="0">
                <a:effectLst>
                  <a:outerShdw blurRad="38100" dist="38100" dir="2700000" algn="tl">
                    <a:srgbClr val="000000"/>
                  </a:outerShdw>
                </a:effectLst>
              </a:rPr>
              <a:t>(</a:t>
            </a:r>
            <a:r>
              <a:rPr lang="en-US" dirty="0" smtClean="0">
                <a:effectLst>
                  <a:outerShdw blurRad="38100" dist="38100" dir="2700000" algn="tl">
                    <a:srgbClr val="000000"/>
                  </a:outerShdw>
                </a:effectLst>
              </a:rPr>
              <a:t>J. R. Clinton, 1987, </a:t>
            </a:r>
            <a:r>
              <a:rPr lang="en-US" i="1" dirty="0" smtClean="0">
                <a:effectLst>
                  <a:outerShdw blurRad="38100" dist="38100" dir="2700000" algn="tl">
                    <a:srgbClr val="000000"/>
                  </a:outerShdw>
                </a:effectLst>
              </a:rPr>
              <a:t>The Making of a Leader)</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eadership and the Brain's Design.jpg"/>
          <p:cNvPicPr>
            <a:picLocks noChangeAspect="1"/>
          </p:cNvPicPr>
          <p:nvPr/>
        </p:nvPicPr>
        <p:blipFill>
          <a:blip r:embed="rId3" cstate="print"/>
          <a:stretch>
            <a:fillRect/>
          </a:stretch>
        </p:blipFill>
        <p:spPr>
          <a:xfrm>
            <a:off x="990600" y="533400"/>
            <a:ext cx="7162800" cy="6303264"/>
          </a:xfrm>
          <a:prstGeom prst="rect">
            <a:avLst/>
          </a:prstGeom>
        </p:spPr>
      </p:pic>
      <p:sp>
        <p:nvSpPr>
          <p:cNvPr id="7" name="Rectangle 6"/>
          <p:cNvSpPr/>
          <p:nvPr/>
        </p:nvSpPr>
        <p:spPr>
          <a:xfrm>
            <a:off x="0" y="0"/>
            <a:ext cx="9144000" cy="1447800"/>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The Human Brain</a:t>
            </a:r>
            <a:endParaRPr lang="en-US" dirty="0"/>
          </a:p>
        </p:txBody>
      </p:sp>
      <p:sp>
        <p:nvSpPr>
          <p:cNvPr id="6" name="TextBox 5"/>
          <p:cNvSpPr txBox="1"/>
          <p:nvPr/>
        </p:nvSpPr>
        <p:spPr>
          <a:xfrm>
            <a:off x="1564944" y="6397823"/>
            <a:ext cx="2713628" cy="307777"/>
          </a:xfrm>
          <a:prstGeom prst="rect">
            <a:avLst/>
          </a:prstGeom>
          <a:noFill/>
        </p:spPr>
        <p:txBody>
          <a:bodyPr wrap="none" rtlCol="0">
            <a:spAutoFit/>
          </a:bodyPr>
          <a:lstStyle/>
          <a:p>
            <a:r>
              <a:rPr lang="en-US" sz="1400" dirty="0" smtClean="0">
                <a:solidFill>
                  <a:schemeClr val="bg1"/>
                </a:solidFill>
              </a:rPr>
              <a:t>From </a:t>
            </a:r>
            <a:r>
              <a:rPr lang="en-US" sz="1400" dirty="0" err="1" smtClean="0">
                <a:solidFill>
                  <a:schemeClr val="bg1"/>
                </a:solidFill>
              </a:rPr>
              <a:t>Goleman</a:t>
            </a:r>
            <a:r>
              <a:rPr lang="en-US" sz="1400" dirty="0" smtClean="0">
                <a:solidFill>
                  <a:schemeClr val="bg1"/>
                </a:solidFill>
              </a:rPr>
              <a:t>: Primal Leadership</a:t>
            </a:r>
            <a:endParaRPr lang="en-US" sz="1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1524000"/>
            <a:ext cx="9144000" cy="5334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6" name="TextBox 15"/>
          <p:cNvSpPr txBox="1"/>
          <p:nvPr/>
        </p:nvSpPr>
        <p:spPr>
          <a:xfrm>
            <a:off x="875763" y="5144869"/>
            <a:ext cx="7391400" cy="646331"/>
          </a:xfrm>
          <a:prstGeom prst="rect">
            <a:avLst/>
          </a:prstGeom>
          <a:effectLst>
            <a:outerShdw blurRad="39000" dist="25400" dir="5400000" rotWithShape="0">
              <a:srgbClr val="000000">
                <a:alpha val="38000"/>
              </a:srgbClr>
            </a:outerShdw>
            <a:reflection blurRad="6350" stA="50000" endA="300" endPos="90000" dir="5400000" sy="-100000" algn="bl" rotWithShape="0"/>
            <a:softEdge rad="63500"/>
          </a:effectLst>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3600" dirty="0" smtClean="0"/>
              <a:t>Organizational Culture &amp; Mindset</a:t>
            </a:r>
            <a:endParaRPr lang="en-US" sz="3600" dirty="0"/>
          </a:p>
        </p:txBody>
      </p:sp>
      <p:sp>
        <p:nvSpPr>
          <p:cNvPr id="11" name="Arc 10"/>
          <p:cNvSpPr/>
          <p:nvPr/>
        </p:nvSpPr>
        <p:spPr>
          <a:xfrm>
            <a:off x="1981200" y="2362200"/>
            <a:ext cx="4800600" cy="2286000"/>
          </a:xfrm>
          <a:prstGeom prst="arc">
            <a:avLst>
              <a:gd name="adj1" fmla="val 8707999"/>
              <a:gd name="adj2" fmla="val 21039326"/>
            </a:avLst>
          </a:prstGeom>
          <a:ln>
            <a:tailEnd type="arrow"/>
          </a:ln>
        </p:spPr>
        <p:style>
          <a:lnRef idx="2">
            <a:schemeClr val="accent5"/>
          </a:lnRef>
          <a:fillRef idx="0">
            <a:schemeClr val="accent5"/>
          </a:fillRef>
          <a:effectRef idx="1">
            <a:schemeClr val="accent5"/>
          </a:effectRef>
          <a:fontRef idx="minor">
            <a:schemeClr val="tx1"/>
          </a:fontRef>
        </p:style>
        <p:txBody>
          <a:bodyPr rtlCol="0" anchor="ctr"/>
          <a:lstStyle/>
          <a:p>
            <a:pPr algn="ctr"/>
            <a:endParaRPr lang="en-US"/>
          </a:p>
        </p:txBody>
      </p:sp>
      <p:sp>
        <p:nvSpPr>
          <p:cNvPr id="2" name="Title 1"/>
          <p:cNvSpPr>
            <a:spLocks noGrp="1"/>
          </p:cNvSpPr>
          <p:nvPr>
            <p:ph type="title"/>
          </p:nvPr>
        </p:nvSpPr>
        <p:spPr>
          <a:xfrm>
            <a:off x="1676400" y="274638"/>
            <a:ext cx="7315200" cy="868362"/>
          </a:xfrm>
        </p:spPr>
        <p:txBody>
          <a:bodyPr/>
          <a:lstStyle/>
          <a:p>
            <a:r>
              <a:rPr lang="en-US" dirty="0" smtClean="0"/>
              <a:t>Double (Triple) Loop Learning</a:t>
            </a:r>
            <a:endParaRPr lang="en-US" dirty="0"/>
          </a:p>
        </p:txBody>
      </p:sp>
      <p:sp>
        <p:nvSpPr>
          <p:cNvPr id="6" name="TextBox 5"/>
          <p:cNvSpPr txBox="1"/>
          <p:nvPr/>
        </p:nvSpPr>
        <p:spPr>
          <a:xfrm>
            <a:off x="1295400" y="3124200"/>
            <a:ext cx="1828800"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200" b="1" dirty="0" smtClean="0"/>
              <a:t>Problem</a:t>
            </a:r>
            <a:endParaRPr lang="en-US" sz="3200" b="1" dirty="0"/>
          </a:p>
        </p:txBody>
      </p:sp>
      <p:sp>
        <p:nvSpPr>
          <p:cNvPr id="7" name="TextBox 6"/>
          <p:cNvSpPr txBox="1"/>
          <p:nvPr/>
        </p:nvSpPr>
        <p:spPr>
          <a:xfrm>
            <a:off x="6172200" y="3123733"/>
            <a:ext cx="1981200"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3200" b="1" dirty="0" smtClean="0"/>
              <a:t>Solution</a:t>
            </a:r>
            <a:endParaRPr lang="en-US" sz="3200" b="1" dirty="0"/>
          </a:p>
        </p:txBody>
      </p:sp>
      <p:sp>
        <p:nvSpPr>
          <p:cNvPr id="17" name="Arc 16"/>
          <p:cNvSpPr/>
          <p:nvPr/>
        </p:nvSpPr>
        <p:spPr>
          <a:xfrm>
            <a:off x="914400" y="2057400"/>
            <a:ext cx="6400800" cy="3657600"/>
          </a:xfrm>
          <a:prstGeom prst="arc">
            <a:avLst>
              <a:gd name="adj1" fmla="val 9305292"/>
              <a:gd name="adj2" fmla="val 20706057"/>
            </a:avLst>
          </a:prstGeom>
          <a:ln w="53975">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rot="19705678">
            <a:off x="1051543" y="4289767"/>
            <a:ext cx="4722667" cy="58477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3200" b="1" dirty="0" smtClean="0"/>
              <a:t>Underlying Cause</a:t>
            </a:r>
            <a:endParaRPr lang="en-US" sz="3200" b="1" dirty="0"/>
          </a:p>
        </p:txBody>
      </p:sp>
      <p:cxnSp>
        <p:nvCxnSpPr>
          <p:cNvPr id="5" name="Elbow Connector 4"/>
          <p:cNvCxnSpPr/>
          <p:nvPr/>
        </p:nvCxnSpPr>
        <p:spPr>
          <a:xfrm>
            <a:off x="3200400" y="3429000"/>
            <a:ext cx="2895600" cy="1588"/>
          </a:xfrm>
          <a:prstGeom prst="bentConnector3">
            <a:avLst>
              <a:gd name="adj1" fmla="val 50000"/>
            </a:avLst>
          </a:prstGeom>
          <a:ln>
            <a:tailEnd type="arrow"/>
          </a:ln>
          <a:effectLst>
            <a:outerShdw blurRad="45000" dist="25000" dir="5400000" rotWithShape="0">
              <a:srgbClr val="000000">
                <a:alpha val="38000"/>
              </a:srgbClr>
            </a:outerShdw>
            <a:reflection blurRad="6350" stA="50000" endA="300" endPos="55000" dir="5400000" sy="-100000" algn="bl" rotWithShape="0"/>
          </a:effectLst>
        </p:spPr>
        <p:style>
          <a:lnRef idx="2">
            <a:schemeClr val="accent2"/>
          </a:lnRef>
          <a:fillRef idx="0">
            <a:schemeClr val="accent2"/>
          </a:fillRef>
          <a:effectRef idx="1">
            <a:schemeClr val="accent2"/>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800" decel="100000"/>
                                        <p:tgtEl>
                                          <p:spTgt spid="12"/>
                                        </p:tgtEl>
                                      </p:cBhvr>
                                    </p:animEffect>
                                    <p:anim calcmode="lin" valueType="num">
                                      <p:cBhvr>
                                        <p:cTn id="26" dur="800" decel="100000" fill="hold"/>
                                        <p:tgtEl>
                                          <p:spTgt spid="12"/>
                                        </p:tgtEl>
                                        <p:attrNameLst>
                                          <p:attrName>style.rotation</p:attrName>
                                        </p:attrNameLst>
                                      </p:cBhvr>
                                      <p:tavLst>
                                        <p:tav tm="0">
                                          <p:val>
                                            <p:fltVal val="-90"/>
                                          </p:val>
                                        </p:tav>
                                        <p:tav tm="100000">
                                          <p:val>
                                            <p:fltVal val="0"/>
                                          </p:val>
                                        </p:tav>
                                      </p:tavLst>
                                    </p:anim>
                                    <p:anim calcmode="lin" valueType="num">
                                      <p:cBhvr>
                                        <p:cTn id="27" dur="800" decel="100000" fill="hold"/>
                                        <p:tgtEl>
                                          <p:spTgt spid="12"/>
                                        </p:tgtEl>
                                        <p:attrNameLst>
                                          <p:attrName>ppt_x</p:attrName>
                                        </p:attrNameLst>
                                      </p:cBhvr>
                                      <p:tavLst>
                                        <p:tav tm="0">
                                          <p:val>
                                            <p:strVal val="#ppt_x+0.4"/>
                                          </p:val>
                                        </p:tav>
                                        <p:tav tm="100000">
                                          <p:val>
                                            <p:strVal val="#ppt_x-0.05"/>
                                          </p:val>
                                        </p:tav>
                                      </p:tavLst>
                                    </p:anim>
                                    <p:anim calcmode="lin" valueType="num">
                                      <p:cBhvr>
                                        <p:cTn id="28" dur="800" decel="100000" fill="hold"/>
                                        <p:tgtEl>
                                          <p:spTgt spid="12"/>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ppt_w</p:attrName>
                                        </p:attrNameLst>
                                      </p:cBhvr>
                                      <p:tavLst>
                                        <p:tav tm="0">
                                          <p:val>
                                            <p:fltVal val="0"/>
                                          </p:val>
                                        </p:tav>
                                        <p:tav tm="100000">
                                          <p:val>
                                            <p:strVal val="#ppt_w"/>
                                          </p:val>
                                        </p:tav>
                                      </p:tavLst>
                                    </p:anim>
                                    <p:anim calcmode="lin" valueType="num">
                                      <p:cBhvr>
                                        <p:cTn id="36" dur="1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1000" fill="hold"/>
                                        <p:tgtEl>
                                          <p:spTgt spid="16"/>
                                        </p:tgtEl>
                                        <p:attrNameLst>
                                          <p:attrName>ppt_x</p:attrName>
                                        </p:attrNameLst>
                                      </p:cBhvr>
                                      <p:tavLst>
                                        <p:tav tm="0">
                                          <p:val>
                                            <p:strVal val="#ppt_x-.2"/>
                                          </p:val>
                                        </p:tav>
                                        <p:tav tm="100000">
                                          <p:val>
                                            <p:strVal val="#ppt_x"/>
                                          </p:val>
                                        </p:tav>
                                      </p:tavLst>
                                    </p:anim>
                                    <p:anim calcmode="lin" valueType="num">
                                      <p:cBhvr>
                                        <p:cTn id="42"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43" dur="10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1" grpId="0" animBg="1"/>
      <p:bldP spid="6" grpId="0" animBg="1"/>
      <p:bldP spid="7" grpId="0" animBg="1"/>
      <p:bldP spid="17"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Leadership Capacity</a:t>
            </a:r>
            <a:endParaRPr lang="en-US" dirty="0"/>
          </a:p>
        </p:txBody>
      </p:sp>
      <p:sp>
        <p:nvSpPr>
          <p:cNvPr id="3" name="Content Placeholder 2"/>
          <p:cNvSpPr>
            <a:spLocks noGrp="1"/>
          </p:cNvSpPr>
          <p:nvPr>
            <p:ph idx="1"/>
          </p:nvPr>
        </p:nvSpPr>
        <p:spPr>
          <a:xfrm>
            <a:off x="228600" y="1775191"/>
            <a:ext cx="5867400" cy="4625609"/>
          </a:xfrm>
        </p:spPr>
        <p:txBody>
          <a:bodyPr>
            <a:normAutofit/>
          </a:bodyPr>
          <a:lstStyle/>
          <a:p>
            <a:r>
              <a:rPr lang="en-US" b="1" dirty="0" smtClean="0">
                <a:solidFill>
                  <a:schemeClr val="bg2">
                    <a:lumMod val="60000"/>
                    <a:lumOff val="40000"/>
                  </a:schemeClr>
                </a:solidFill>
                <a:effectLst>
                  <a:outerShdw blurRad="38100" dist="38100" dir="2700000" algn="tl">
                    <a:srgbClr val="000000">
                      <a:alpha val="43137"/>
                    </a:srgbClr>
                  </a:outerShdw>
                </a:effectLst>
              </a:rPr>
              <a:t>Individual level </a:t>
            </a:r>
          </a:p>
          <a:p>
            <a:pPr lvl="1">
              <a:spcBef>
                <a:spcPts val="0"/>
              </a:spcBef>
              <a:spcAft>
                <a:spcPts val="600"/>
              </a:spcAft>
            </a:pPr>
            <a:r>
              <a:rPr lang="en-US" dirty="0" smtClean="0">
                <a:effectLst>
                  <a:outerShdw blurRad="38100" dist="38100" dir="2700000" algn="tl">
                    <a:srgbClr val="000000">
                      <a:alpha val="43137"/>
                    </a:srgbClr>
                  </a:outerShdw>
                </a:effectLst>
              </a:rPr>
              <a:t>Empowering problem solving</a:t>
            </a:r>
          </a:p>
          <a:p>
            <a:r>
              <a:rPr lang="en-US" b="1" dirty="0" smtClean="0">
                <a:solidFill>
                  <a:srgbClr val="FFC000"/>
                </a:solidFill>
                <a:effectLst>
                  <a:outerShdw blurRad="38100" dist="38100" dir="2700000" algn="tl">
                    <a:srgbClr val="000000">
                      <a:alpha val="43137"/>
                    </a:srgbClr>
                  </a:outerShdw>
                </a:effectLst>
              </a:rPr>
              <a:t>Organizational structure level </a:t>
            </a:r>
          </a:p>
          <a:p>
            <a:pPr lvl="1">
              <a:spcBef>
                <a:spcPts val="0"/>
              </a:spcBef>
              <a:spcAft>
                <a:spcPts val="600"/>
              </a:spcAft>
            </a:pPr>
            <a:r>
              <a:rPr lang="en-US" dirty="0" smtClean="0">
                <a:effectLst>
                  <a:outerShdw blurRad="38100" dist="38100" dir="2700000" algn="tl">
                    <a:srgbClr val="000000">
                      <a:alpha val="43137"/>
                    </a:srgbClr>
                  </a:outerShdw>
                </a:effectLst>
              </a:rPr>
              <a:t>Finding structural solutions</a:t>
            </a:r>
          </a:p>
          <a:p>
            <a:r>
              <a:rPr lang="en-US" b="1" dirty="0" smtClean="0">
                <a:solidFill>
                  <a:srgbClr val="FD4A37"/>
                </a:solidFill>
                <a:effectLst>
                  <a:outerShdw blurRad="38100" dist="38100" dir="2700000" algn="tl">
                    <a:srgbClr val="000000">
                      <a:alpha val="43137"/>
                    </a:srgbClr>
                  </a:outerShdw>
                </a:effectLst>
              </a:rPr>
              <a:t>Organizational culture level</a:t>
            </a:r>
          </a:p>
          <a:p>
            <a:pPr lvl="1">
              <a:spcBef>
                <a:spcPts val="0"/>
              </a:spcBef>
            </a:pPr>
            <a:r>
              <a:rPr lang="en-US" dirty="0" smtClean="0">
                <a:effectLst>
                  <a:outerShdw blurRad="38100" dist="38100" dir="2700000" algn="tl">
                    <a:srgbClr val="000000">
                      <a:alpha val="43137"/>
                    </a:srgbClr>
                  </a:outerShdw>
                </a:effectLst>
              </a:rPr>
              <a:t>Changing the culture</a:t>
            </a:r>
            <a:endParaRPr lang="en-US" dirty="0">
              <a:effectLst>
                <a:outerShdw blurRad="38100" dist="38100" dir="2700000" algn="tl">
                  <a:srgbClr val="000000">
                    <a:alpha val="43137"/>
                  </a:srgbClr>
                </a:outerShdw>
              </a:effectLst>
            </a:endParaRPr>
          </a:p>
        </p:txBody>
      </p:sp>
      <p:sp>
        <p:nvSpPr>
          <p:cNvPr id="4" name="Content Placeholder 2"/>
          <p:cNvSpPr txBox="1">
            <a:spLocks/>
          </p:cNvSpPr>
          <p:nvPr/>
        </p:nvSpPr>
        <p:spPr>
          <a:xfrm>
            <a:off x="6248400" y="1775191"/>
            <a:ext cx="2743200" cy="4625609"/>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3200" b="1" i="0" u="none" strike="noStrike" kern="1200" cap="none" spc="0" normalizeH="0" baseline="0" noProof="0" dirty="0" smtClean="0">
                <a:ln>
                  <a:noFill/>
                </a:ln>
                <a:solidFill>
                  <a:schemeClr val="bg2">
                    <a:lumMod val="60000"/>
                    <a:lumOff val="40000"/>
                  </a:schemeClr>
                </a:solidFill>
                <a:effectLst>
                  <a:outerShdw blurRad="38100" dist="38100" dir="2700000" algn="tl">
                    <a:srgbClr val="000000">
                      <a:alpha val="43137"/>
                    </a:srgbClr>
                  </a:outerShdw>
                </a:effectLst>
                <a:uLnTx/>
                <a:uFillTx/>
                <a:latin typeface="+mn-lt"/>
                <a:ea typeface="+mn-ea"/>
                <a:cs typeface="+mn-cs"/>
              </a:rPr>
              <a:t>Difficulty 1</a:t>
            </a:r>
            <a:endParaRPr lang="en-US" sz="3200" b="1" dirty="0" smtClean="0">
              <a:solidFill>
                <a:schemeClr val="bg2">
                  <a:lumMod val="60000"/>
                  <a:lumOff val="40000"/>
                </a:schemeClr>
              </a:solidFill>
              <a:effectLst>
                <a:outerShdw blurRad="38100" dist="38100" dir="2700000" algn="tl">
                  <a:srgbClr val="000000">
                    <a:alpha val="43137"/>
                  </a:srgbClr>
                </a:outerShdw>
              </a:effectLst>
            </a:endParaRP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endPar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lang="en-US" sz="3200" b="1" dirty="0" smtClean="0">
                <a:solidFill>
                  <a:schemeClr val="accent1"/>
                </a:solidFill>
                <a:effectLst>
                  <a:outerShdw blurRad="38100" dist="38100" dir="2700000" algn="tl">
                    <a:srgbClr val="000000">
                      <a:alpha val="43137"/>
                    </a:srgbClr>
                  </a:outerShdw>
                </a:effectLst>
              </a:rPr>
              <a:t>Difficulty 2</a:t>
            </a:r>
          </a:p>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endParaRPr lang="en-US" sz="3200" b="1" dirty="0" smtClean="0">
              <a:effectLst>
                <a:outerShdw blurRad="38100" dist="38100" dir="2700000" algn="tl">
                  <a:srgbClr val="000000">
                    <a:alpha val="43137"/>
                  </a:srgbClr>
                </a:outerShdw>
              </a:effectLst>
            </a:endParaRP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3200" b="1" i="0" u="none" strike="noStrike" kern="1200" cap="none" spc="0" normalizeH="0" baseline="0" noProof="0" dirty="0" smtClean="0">
                <a:ln>
                  <a:noFill/>
                </a:ln>
                <a:solidFill>
                  <a:srgbClr val="FD4A37"/>
                </a:solidFill>
                <a:effectLst>
                  <a:outerShdw blurRad="38100" dist="38100" dir="2700000" algn="tl">
                    <a:srgbClr val="000000">
                      <a:alpha val="43137"/>
                    </a:srgbClr>
                  </a:outerShdw>
                </a:effectLst>
                <a:uLnTx/>
                <a:uFillTx/>
                <a:latin typeface="+mn-lt"/>
                <a:ea typeface="+mn-ea"/>
                <a:cs typeface="+mn-cs"/>
              </a:rPr>
              <a:t>Difficulty 3</a:t>
            </a:r>
            <a:endParaRPr kumimoji="0" lang="en-US" sz="2800" b="1" i="0" u="none" strike="noStrike" kern="1200" cap="none" spc="0" normalizeH="0" baseline="0" noProof="0" dirty="0">
              <a:ln>
                <a:noFill/>
              </a:ln>
              <a:solidFill>
                <a:srgbClr val="FD4A37"/>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2000"/>
                                        <p:tgtEl>
                                          <p:spTgt spid="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fade">
                                      <p:cBhvr>
                                        <p:cTn id="36" dur="2000"/>
                                        <p:tgtEl>
                                          <p:spTgt spid="4">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fade">
                                      <p:cBhvr>
                                        <p:cTn id="41"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Traditional Versus Transformational</a:t>
            </a:r>
            <a:br>
              <a:rPr lang="en-US" dirty="0" smtClean="0"/>
            </a:br>
            <a:r>
              <a:rPr lang="en-US" dirty="0" smtClean="0"/>
              <a:t>Education</a:t>
            </a:r>
            <a:endParaRPr lang="en-US" dirty="0"/>
          </a:p>
        </p:txBody>
      </p:sp>
      <p:sp>
        <p:nvSpPr>
          <p:cNvPr id="4" name="Text Placeholder 3"/>
          <p:cNvSpPr>
            <a:spLocks noGrp="1"/>
          </p:cNvSpPr>
          <p:nvPr>
            <p:ph type="body" idx="1"/>
          </p:nvPr>
        </p:nvSpPr>
        <p:spPr>
          <a:xfrm>
            <a:off x="381000" y="1855194"/>
            <a:ext cx="4114800" cy="443198"/>
          </a:xfrm>
        </p:spPr>
        <p:txBody>
          <a:bodyPr/>
          <a:lstStyle/>
          <a:p>
            <a:r>
              <a:rPr lang="en-US" sz="3200" dirty="0" smtClean="0">
                <a:solidFill>
                  <a:srgbClr val="FFC000"/>
                </a:solidFill>
              </a:rPr>
              <a:t>Traditional</a:t>
            </a:r>
            <a:endParaRPr lang="en-US" dirty="0">
              <a:solidFill>
                <a:srgbClr val="FFC000"/>
              </a:solidFill>
            </a:endParaRPr>
          </a:p>
        </p:txBody>
      </p:sp>
      <p:sp>
        <p:nvSpPr>
          <p:cNvPr id="5" name="Content Placeholder 4"/>
          <p:cNvSpPr>
            <a:spLocks noGrp="1"/>
          </p:cNvSpPr>
          <p:nvPr>
            <p:ph sz="half" idx="2"/>
          </p:nvPr>
        </p:nvSpPr>
        <p:spPr>
          <a:xfrm>
            <a:off x="380999" y="2369216"/>
            <a:ext cx="4114800" cy="2583784"/>
          </a:xfrm>
        </p:spPr>
        <p:txBody>
          <a:bodyPr/>
          <a:lstStyle/>
          <a:p>
            <a:r>
              <a:rPr lang="en-US" dirty="0" smtClean="0"/>
              <a:t>Going to school</a:t>
            </a:r>
          </a:p>
          <a:p>
            <a:r>
              <a:rPr lang="en-US" dirty="0" smtClean="0"/>
              <a:t>Students are passive recipients</a:t>
            </a:r>
          </a:p>
          <a:p>
            <a:r>
              <a:rPr lang="en-US" dirty="0" smtClean="0"/>
              <a:t>Teacher is the expert</a:t>
            </a:r>
          </a:p>
          <a:p>
            <a:r>
              <a:rPr lang="en-US" dirty="0" smtClean="0"/>
              <a:t>Transmission of knowledge</a:t>
            </a:r>
          </a:p>
          <a:p>
            <a:r>
              <a:rPr lang="en-US" dirty="0" smtClean="0"/>
              <a:t>Knowledge is the basis for doing</a:t>
            </a:r>
          </a:p>
          <a:p>
            <a:r>
              <a:rPr lang="en-US" dirty="0" smtClean="0"/>
              <a:t>Evaluation is based on knowing NOT doing</a:t>
            </a:r>
            <a:endParaRPr lang="en-US" dirty="0"/>
          </a:p>
        </p:txBody>
      </p:sp>
      <p:sp>
        <p:nvSpPr>
          <p:cNvPr id="6" name="Text Placeholder 5"/>
          <p:cNvSpPr>
            <a:spLocks noGrp="1"/>
          </p:cNvSpPr>
          <p:nvPr>
            <p:ph type="body" sz="quarter" idx="3"/>
          </p:nvPr>
        </p:nvSpPr>
        <p:spPr>
          <a:xfrm>
            <a:off x="4645981" y="1855194"/>
            <a:ext cx="4117019" cy="443198"/>
          </a:xfrm>
        </p:spPr>
        <p:txBody>
          <a:bodyPr/>
          <a:lstStyle/>
          <a:p>
            <a:r>
              <a:rPr lang="en-US" sz="3200" dirty="0" smtClean="0">
                <a:solidFill>
                  <a:srgbClr val="39FD03"/>
                </a:solidFill>
              </a:rPr>
              <a:t>Transformational</a:t>
            </a:r>
            <a:endParaRPr lang="en-US" dirty="0">
              <a:solidFill>
                <a:srgbClr val="39FD03"/>
              </a:solidFill>
            </a:endParaRPr>
          </a:p>
        </p:txBody>
      </p:sp>
      <p:sp>
        <p:nvSpPr>
          <p:cNvPr id="7" name="Content Placeholder 6"/>
          <p:cNvSpPr>
            <a:spLocks noGrp="1"/>
          </p:cNvSpPr>
          <p:nvPr>
            <p:ph sz="quarter" idx="4"/>
          </p:nvPr>
        </p:nvSpPr>
        <p:spPr>
          <a:xfrm>
            <a:off x="4645026" y="2369216"/>
            <a:ext cx="4117974" cy="2265236"/>
          </a:xfrm>
        </p:spPr>
        <p:txBody>
          <a:bodyPr/>
          <a:lstStyle/>
          <a:p>
            <a:r>
              <a:rPr lang="en-US" dirty="0" smtClean="0"/>
              <a:t>Learning in many settings</a:t>
            </a:r>
          </a:p>
          <a:p>
            <a:r>
              <a:rPr lang="en-US" dirty="0" smtClean="0"/>
              <a:t>Students are active learners</a:t>
            </a:r>
          </a:p>
          <a:p>
            <a:r>
              <a:rPr lang="en-US" dirty="0" smtClean="0"/>
              <a:t>Teacher facilitates learning</a:t>
            </a:r>
          </a:p>
          <a:p>
            <a:r>
              <a:rPr lang="en-US" dirty="0" smtClean="0"/>
              <a:t>Experiential learning cycle</a:t>
            </a:r>
          </a:p>
          <a:p>
            <a:r>
              <a:rPr lang="en-US" dirty="0" smtClean="0"/>
              <a:t>Knowing integrated with doing</a:t>
            </a:r>
          </a:p>
          <a:p>
            <a:r>
              <a:rPr lang="en-US" dirty="0" smtClean="0"/>
              <a:t>Evaluation is based on doing</a:t>
            </a:r>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Experiential Learning Cycle</a:t>
            </a:r>
            <a:endParaRPr lang="en-US" dirty="0"/>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81000" y="6172200"/>
            <a:ext cx="1175963" cy="369332"/>
          </a:xfrm>
          <a:prstGeom prst="rect">
            <a:avLst/>
          </a:prstGeom>
          <a:noFill/>
        </p:spPr>
        <p:txBody>
          <a:bodyPr wrap="none" rtlCol="0">
            <a:spAutoFit/>
          </a:bodyPr>
          <a:lstStyle/>
          <a:p>
            <a:r>
              <a:rPr lang="en-US" dirty="0" smtClean="0"/>
              <a:t>Kolb, 1987</a:t>
            </a:r>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nvSpPr>
        <p:spPr bwMode="auto">
          <a:xfrm>
            <a:off x="381000" y="2209800"/>
            <a:ext cx="1981200" cy="3429000"/>
          </a:xfrm>
          <a:prstGeom prst="rect">
            <a:avLst/>
          </a:prstGeom>
          <a:solidFill>
            <a:srgbClr val="3399FF"/>
          </a:solidFill>
          <a:ln w="9525">
            <a:noFill/>
            <a:miter lim="800000"/>
            <a:headEnd/>
            <a:tailEnd/>
          </a:ln>
        </p:spPr>
        <p:txBody>
          <a:bodyPr/>
          <a:lstStyle/>
          <a:p>
            <a:pPr>
              <a:lnSpc>
                <a:spcPct val="150000"/>
              </a:lnSpc>
            </a:pPr>
            <a:r>
              <a:rPr lang="en-US" sz="2800" b="1" dirty="0">
                <a:solidFill>
                  <a:srgbClr val="FFFF99"/>
                </a:solidFill>
              </a:rPr>
              <a:t>Steps</a:t>
            </a:r>
          </a:p>
          <a:p>
            <a:pPr>
              <a:lnSpc>
                <a:spcPct val="150000"/>
              </a:lnSpc>
            </a:pPr>
            <a:r>
              <a:rPr lang="en-US" sz="2800" b="1" dirty="0">
                <a:solidFill>
                  <a:srgbClr val="CCFFFF"/>
                </a:solidFill>
              </a:rPr>
              <a:t>Theory</a:t>
            </a:r>
          </a:p>
          <a:p>
            <a:pPr>
              <a:lnSpc>
                <a:spcPct val="150000"/>
              </a:lnSpc>
            </a:pPr>
            <a:r>
              <a:rPr lang="en-US" sz="2800" b="1" dirty="0">
                <a:solidFill>
                  <a:srgbClr val="CCFFFF"/>
                </a:solidFill>
              </a:rPr>
              <a:t>Model</a:t>
            </a:r>
          </a:p>
          <a:p>
            <a:pPr>
              <a:lnSpc>
                <a:spcPct val="150000"/>
              </a:lnSpc>
            </a:pPr>
            <a:r>
              <a:rPr lang="en-US" sz="2800" b="1" dirty="0">
                <a:solidFill>
                  <a:srgbClr val="CCFFFF"/>
                </a:solidFill>
              </a:rPr>
              <a:t>Practice</a:t>
            </a:r>
          </a:p>
          <a:p>
            <a:pPr>
              <a:lnSpc>
                <a:spcPct val="150000"/>
              </a:lnSpc>
            </a:pPr>
            <a:r>
              <a:rPr lang="en-US" sz="2800" b="1" dirty="0">
                <a:solidFill>
                  <a:srgbClr val="CCFFFF"/>
                </a:solidFill>
              </a:rPr>
              <a:t>Coach</a:t>
            </a:r>
          </a:p>
        </p:txBody>
      </p:sp>
      <p:sp>
        <p:nvSpPr>
          <p:cNvPr id="3075" name="Rectangle 3"/>
          <p:cNvSpPr>
            <a:spLocks noGrp="1" noChangeArrowheads="1"/>
          </p:cNvSpPr>
          <p:nvPr>
            <p:ph type="title"/>
          </p:nvPr>
        </p:nvSpPr>
        <p:spPr>
          <a:xfrm>
            <a:off x="381000" y="304800"/>
            <a:ext cx="7772400" cy="664797"/>
          </a:xfrm>
        </p:spPr>
        <p:txBody>
          <a:bodyPr/>
          <a:lstStyle/>
          <a:p>
            <a:pPr eaLnBrk="1" hangingPunct="1"/>
            <a:r>
              <a:rPr lang="en-US" dirty="0" smtClean="0"/>
              <a:t>Leadership Training</a:t>
            </a:r>
          </a:p>
        </p:txBody>
      </p:sp>
      <p:sp>
        <p:nvSpPr>
          <p:cNvPr id="3076" name="Rectangle 4"/>
          <p:cNvSpPr>
            <a:spLocks noGrp="1" noChangeArrowheads="1"/>
          </p:cNvSpPr>
          <p:nvPr>
            <p:ph type="body" sz="half" idx="4294967295"/>
          </p:nvPr>
        </p:nvSpPr>
        <p:spPr>
          <a:xfrm>
            <a:off x="2362200" y="3035300"/>
            <a:ext cx="5867400" cy="762000"/>
          </a:xfrm>
          <a:solidFill>
            <a:srgbClr val="66CCFF"/>
          </a:solidFill>
        </p:spPr>
        <p:txBody>
          <a:bodyPr/>
          <a:lstStyle/>
          <a:p>
            <a:pPr eaLnBrk="1" hangingPunct="1">
              <a:buFont typeface="Wingdings" pitchFamily="2" charset="2"/>
              <a:buNone/>
            </a:pPr>
            <a:r>
              <a:rPr lang="en-US" sz="2800" dirty="0" smtClean="0">
                <a:solidFill>
                  <a:schemeClr val="tx2">
                    <a:lumMod val="10000"/>
                  </a:schemeClr>
                </a:solidFill>
              </a:rPr>
              <a:t>80%		5-15%	   	5%</a:t>
            </a:r>
          </a:p>
        </p:txBody>
      </p:sp>
      <p:sp>
        <p:nvSpPr>
          <p:cNvPr id="3077" name="Rectangle 5"/>
          <p:cNvSpPr>
            <a:spLocks noGrp="1" noChangeArrowheads="1"/>
          </p:cNvSpPr>
          <p:nvPr/>
        </p:nvSpPr>
        <p:spPr bwMode="auto">
          <a:xfrm>
            <a:off x="2362200" y="2209800"/>
            <a:ext cx="5867400" cy="838200"/>
          </a:xfrm>
          <a:prstGeom prst="rect">
            <a:avLst/>
          </a:prstGeom>
          <a:solidFill>
            <a:srgbClr val="0066FF"/>
          </a:solidFill>
          <a:ln w="9525">
            <a:noFill/>
            <a:miter lim="800000"/>
            <a:headEnd/>
            <a:tailEnd/>
          </a:ln>
        </p:spPr>
        <p:txBody>
          <a:bodyPr/>
          <a:lstStyle/>
          <a:p>
            <a:pPr>
              <a:lnSpc>
                <a:spcPct val="150000"/>
              </a:lnSpc>
            </a:pPr>
            <a:r>
              <a:rPr lang="en-US" sz="2800" b="1" dirty="0">
                <a:solidFill>
                  <a:srgbClr val="FFFF00"/>
                </a:solidFill>
              </a:rPr>
              <a:t>Know	  </a:t>
            </a:r>
            <a:r>
              <a:rPr lang="en-US" sz="2800" b="1" dirty="0" smtClean="0">
                <a:solidFill>
                  <a:srgbClr val="FFFF00"/>
                </a:solidFill>
              </a:rPr>
              <a:t>	Do</a:t>
            </a:r>
            <a:r>
              <a:rPr lang="en-US" sz="2800" b="1" dirty="0">
                <a:solidFill>
                  <a:srgbClr val="FFFF00"/>
                </a:solidFill>
              </a:rPr>
              <a:t>		</a:t>
            </a:r>
            <a:r>
              <a:rPr lang="en-US" sz="2800" b="1" dirty="0" smtClean="0">
                <a:solidFill>
                  <a:srgbClr val="FFFF00"/>
                </a:solidFill>
              </a:rPr>
              <a:t>Teach</a:t>
            </a:r>
            <a:endParaRPr lang="en-US" sz="2800" b="1" dirty="0">
              <a:solidFill>
                <a:srgbClr val="FFFF00"/>
              </a:solidFill>
            </a:endParaRPr>
          </a:p>
        </p:txBody>
      </p:sp>
      <p:sp>
        <p:nvSpPr>
          <p:cNvPr id="3078" name="Rectangle 6"/>
          <p:cNvSpPr>
            <a:spLocks noChangeArrowheads="1"/>
          </p:cNvSpPr>
          <p:nvPr/>
        </p:nvSpPr>
        <p:spPr bwMode="auto">
          <a:xfrm>
            <a:off x="2362200" y="3686175"/>
            <a:ext cx="5867400" cy="685800"/>
          </a:xfrm>
          <a:prstGeom prst="rect">
            <a:avLst/>
          </a:prstGeom>
          <a:solidFill>
            <a:srgbClr val="66FFFF"/>
          </a:solidFill>
          <a:ln w="9525">
            <a:noFill/>
            <a:miter lim="800000"/>
            <a:headEnd/>
            <a:tailEnd/>
          </a:ln>
        </p:spPr>
        <p:txBody>
          <a:bodyPr/>
          <a:lstStyle/>
          <a:p>
            <a:pPr marL="342900" indent="-342900" eaLnBrk="1" hangingPunct="1">
              <a:spcBef>
                <a:spcPct val="20000"/>
              </a:spcBef>
              <a:buClr>
                <a:schemeClr val="folHlink"/>
              </a:buClr>
              <a:buSzPct val="60000"/>
              <a:buFont typeface="Wingdings" pitchFamily="2" charset="2"/>
              <a:buNone/>
            </a:pPr>
            <a:r>
              <a:rPr lang="en-US" sz="2800" dirty="0">
                <a:solidFill>
                  <a:schemeClr val="tx2">
                    <a:lumMod val="10000"/>
                  </a:schemeClr>
                </a:solidFill>
              </a:rPr>
              <a:t>80%		5-15%	   </a:t>
            </a:r>
            <a:r>
              <a:rPr lang="en-US" sz="2800" dirty="0" smtClean="0">
                <a:solidFill>
                  <a:schemeClr val="tx2">
                    <a:lumMod val="10000"/>
                  </a:schemeClr>
                </a:solidFill>
              </a:rPr>
              <a:t>	5</a:t>
            </a:r>
            <a:r>
              <a:rPr lang="en-US" sz="2800" dirty="0">
                <a:solidFill>
                  <a:schemeClr val="tx2">
                    <a:lumMod val="10000"/>
                  </a:schemeClr>
                </a:solidFill>
              </a:rPr>
              <a:t>%</a:t>
            </a:r>
          </a:p>
        </p:txBody>
      </p:sp>
      <p:sp>
        <p:nvSpPr>
          <p:cNvPr id="3079" name="Rectangle 7"/>
          <p:cNvSpPr>
            <a:spLocks noChangeArrowheads="1"/>
          </p:cNvSpPr>
          <p:nvPr/>
        </p:nvSpPr>
        <p:spPr bwMode="auto">
          <a:xfrm>
            <a:off x="2362200" y="4343400"/>
            <a:ext cx="5867400" cy="685800"/>
          </a:xfrm>
          <a:prstGeom prst="rect">
            <a:avLst/>
          </a:prstGeom>
          <a:solidFill>
            <a:srgbClr val="CCFFFF"/>
          </a:solidFill>
          <a:ln w="9525">
            <a:noFill/>
            <a:miter lim="800000"/>
            <a:headEnd/>
            <a:tailEnd/>
          </a:ln>
        </p:spPr>
        <p:txBody>
          <a:bodyPr/>
          <a:lstStyle/>
          <a:p>
            <a:pPr marL="342900" indent="-342900" eaLnBrk="1" hangingPunct="1">
              <a:spcBef>
                <a:spcPct val="20000"/>
              </a:spcBef>
              <a:buClr>
                <a:schemeClr val="folHlink"/>
              </a:buClr>
              <a:buSzPct val="60000"/>
              <a:buFont typeface="Wingdings" pitchFamily="2" charset="2"/>
              <a:buNone/>
            </a:pPr>
            <a:r>
              <a:rPr lang="en-US" sz="2800" dirty="0">
                <a:solidFill>
                  <a:schemeClr val="tx2">
                    <a:lumMod val="10000"/>
                  </a:schemeClr>
                </a:solidFill>
              </a:rPr>
              <a:t>80+%	</a:t>
            </a:r>
            <a:r>
              <a:rPr lang="en-US" sz="2800" dirty="0" smtClean="0">
                <a:solidFill>
                  <a:schemeClr val="tx2">
                    <a:lumMod val="10000"/>
                  </a:schemeClr>
                </a:solidFill>
              </a:rPr>
              <a:t>	80</a:t>
            </a:r>
            <a:r>
              <a:rPr lang="en-US" sz="2800" dirty="0">
                <a:solidFill>
                  <a:schemeClr val="tx2">
                    <a:lumMod val="10000"/>
                  </a:schemeClr>
                </a:solidFill>
              </a:rPr>
              <a:t>%	</a:t>
            </a:r>
            <a:r>
              <a:rPr lang="en-US" sz="2800" dirty="0" smtClean="0">
                <a:solidFill>
                  <a:schemeClr val="tx2">
                    <a:lumMod val="10000"/>
                  </a:schemeClr>
                </a:solidFill>
              </a:rPr>
              <a:t>	5-15</a:t>
            </a:r>
            <a:r>
              <a:rPr lang="en-US" sz="2800" dirty="0">
                <a:solidFill>
                  <a:schemeClr val="tx2">
                    <a:lumMod val="10000"/>
                  </a:schemeClr>
                </a:solidFill>
              </a:rPr>
              <a:t>%</a:t>
            </a:r>
          </a:p>
        </p:txBody>
      </p:sp>
      <p:sp>
        <p:nvSpPr>
          <p:cNvPr id="3080" name="Rectangle 8"/>
          <p:cNvSpPr>
            <a:spLocks noChangeArrowheads="1"/>
          </p:cNvSpPr>
          <p:nvPr/>
        </p:nvSpPr>
        <p:spPr bwMode="auto">
          <a:xfrm>
            <a:off x="2362200" y="4953000"/>
            <a:ext cx="5867400" cy="685800"/>
          </a:xfrm>
          <a:prstGeom prst="rect">
            <a:avLst/>
          </a:prstGeom>
          <a:solidFill>
            <a:srgbClr val="FFFF00"/>
          </a:solidFill>
          <a:ln w="9525">
            <a:noFill/>
            <a:miter lim="800000"/>
            <a:headEnd/>
            <a:tailEnd/>
          </a:ln>
        </p:spPr>
        <p:txBody>
          <a:bodyPr/>
          <a:lstStyle/>
          <a:p>
            <a:pPr marL="342900" indent="-342900" eaLnBrk="1" hangingPunct="1">
              <a:spcBef>
                <a:spcPct val="20000"/>
              </a:spcBef>
              <a:buClr>
                <a:schemeClr val="folHlink"/>
              </a:buClr>
              <a:buSzPct val="60000"/>
              <a:buFont typeface="Wingdings" pitchFamily="2" charset="2"/>
              <a:buNone/>
            </a:pPr>
            <a:r>
              <a:rPr lang="en-US" sz="2800" dirty="0">
                <a:solidFill>
                  <a:schemeClr val="tx2">
                    <a:lumMod val="10000"/>
                  </a:schemeClr>
                </a:solidFill>
              </a:rPr>
              <a:t>80+%	</a:t>
            </a:r>
            <a:r>
              <a:rPr lang="en-US" sz="2800" dirty="0" smtClean="0">
                <a:solidFill>
                  <a:schemeClr val="tx2">
                    <a:lumMod val="10000"/>
                  </a:schemeClr>
                </a:solidFill>
              </a:rPr>
              <a:t>	80</a:t>
            </a:r>
            <a:r>
              <a:rPr lang="en-US" sz="2800" dirty="0">
                <a:solidFill>
                  <a:schemeClr val="tx2">
                    <a:lumMod val="10000"/>
                  </a:schemeClr>
                </a:solidFill>
              </a:rPr>
              <a:t>%	   	 </a:t>
            </a:r>
            <a:r>
              <a:rPr lang="en-US" sz="2800" dirty="0" smtClean="0">
                <a:solidFill>
                  <a:schemeClr val="tx2">
                    <a:lumMod val="10000"/>
                  </a:schemeClr>
                </a:solidFill>
              </a:rPr>
              <a:t>80</a:t>
            </a:r>
            <a:r>
              <a:rPr lang="en-US" sz="2800" dirty="0">
                <a:solidFill>
                  <a:schemeClr val="tx2">
                    <a:lumMod val="10000"/>
                  </a:schemeClr>
                </a:solidFill>
              </a:rPr>
              <a:t>%</a:t>
            </a:r>
          </a:p>
        </p:txBody>
      </p:sp>
      <p:sp>
        <p:nvSpPr>
          <p:cNvPr id="3081" name="Rectangle 9"/>
          <p:cNvSpPr>
            <a:spLocks noChangeArrowheads="1"/>
          </p:cNvSpPr>
          <p:nvPr/>
        </p:nvSpPr>
        <p:spPr bwMode="auto">
          <a:xfrm>
            <a:off x="381000" y="2209800"/>
            <a:ext cx="7848600" cy="3429000"/>
          </a:xfrm>
          <a:prstGeom prst="rect">
            <a:avLst/>
          </a:prstGeom>
          <a:noFill/>
          <a:ln w="9525">
            <a:solidFill>
              <a:srgbClr val="0066FF"/>
            </a:solidFill>
            <a:miter lim="800000"/>
            <a:headEnd/>
            <a:tailEnd/>
          </a:ln>
        </p:spPr>
        <p:txBody>
          <a:bodyPr wrap="none" anchor="ctr"/>
          <a:lstStyle/>
          <a:p>
            <a:endParaRPr lang="en-US"/>
          </a:p>
        </p:txBody>
      </p:sp>
      <p:sp>
        <p:nvSpPr>
          <p:cNvPr id="3082" name="Line 11"/>
          <p:cNvSpPr>
            <a:spLocks noChangeShapeType="1"/>
          </p:cNvSpPr>
          <p:nvPr/>
        </p:nvSpPr>
        <p:spPr bwMode="auto">
          <a:xfrm>
            <a:off x="457200" y="1752600"/>
            <a:ext cx="8382000" cy="0"/>
          </a:xfrm>
          <a:prstGeom prst="line">
            <a:avLst/>
          </a:prstGeom>
          <a:noFill/>
          <a:ln w="38100">
            <a:pattFill prst="sphere">
              <a:fgClr>
                <a:schemeClr val="tx1"/>
              </a:fgClr>
              <a:bgClr>
                <a:schemeClr val="folHlink"/>
              </a:bgClr>
            </a:pattFill>
            <a:round/>
            <a:headEnd/>
            <a:tailEnd/>
          </a:ln>
        </p:spPr>
        <p:txBody>
          <a:bodyPr/>
          <a:lstStyle/>
          <a:p>
            <a:endParaRPr lang="en-US"/>
          </a:p>
        </p:txBody>
      </p:sp>
      <p:cxnSp>
        <p:nvCxnSpPr>
          <p:cNvPr id="12" name="Straight Connector 11"/>
          <p:cNvCxnSpPr/>
          <p:nvPr/>
        </p:nvCxnSpPr>
        <p:spPr>
          <a:xfrm>
            <a:off x="381000" y="3046412"/>
            <a:ext cx="1981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7"/>
                                        </p:tgtEl>
                                        <p:attrNameLst>
                                          <p:attrName>style.visibility</p:attrName>
                                        </p:attrNameLst>
                                      </p:cBhvr>
                                      <p:to>
                                        <p:strVal val="visible"/>
                                      </p:to>
                                    </p:set>
                                    <p:anim calcmode="lin" valueType="num">
                                      <p:cBhvr additive="base">
                                        <p:cTn id="13" dur="500" fill="hold"/>
                                        <p:tgtEl>
                                          <p:spTgt spid="3077"/>
                                        </p:tgtEl>
                                        <p:attrNameLst>
                                          <p:attrName>ppt_x</p:attrName>
                                        </p:attrNameLst>
                                      </p:cBhvr>
                                      <p:tavLst>
                                        <p:tav tm="0">
                                          <p:val>
                                            <p:strVal val="0-#ppt_w/2"/>
                                          </p:val>
                                        </p:tav>
                                        <p:tav tm="100000">
                                          <p:val>
                                            <p:strVal val="#ppt_x"/>
                                          </p:val>
                                        </p:tav>
                                      </p:tavLst>
                                    </p:anim>
                                    <p:anim calcmode="lin" valueType="num">
                                      <p:cBhvr additive="base">
                                        <p:cTn id="14" dur="500" fill="hold"/>
                                        <p:tgtEl>
                                          <p:spTgt spid="307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6">
                                            <p:bg/>
                                          </p:spTgt>
                                        </p:tgtEl>
                                        <p:attrNameLst>
                                          <p:attrName>style.visibility</p:attrName>
                                        </p:attrNameLst>
                                      </p:cBhvr>
                                      <p:to>
                                        <p:strVal val="visible"/>
                                      </p:to>
                                    </p:set>
                                    <p:anim calcmode="lin" valueType="num">
                                      <p:cBhvr additive="base">
                                        <p:cTn id="19" dur="300" fill="hold"/>
                                        <p:tgtEl>
                                          <p:spTgt spid="3076">
                                            <p:bg/>
                                          </p:spTgt>
                                        </p:tgtEl>
                                        <p:attrNameLst>
                                          <p:attrName>ppt_x</p:attrName>
                                        </p:attrNameLst>
                                      </p:cBhvr>
                                      <p:tavLst>
                                        <p:tav tm="0">
                                          <p:val>
                                            <p:strVal val="0-#ppt_w/2"/>
                                          </p:val>
                                        </p:tav>
                                        <p:tav tm="100000">
                                          <p:val>
                                            <p:strVal val="#ppt_x"/>
                                          </p:val>
                                        </p:tav>
                                      </p:tavLst>
                                    </p:anim>
                                    <p:anim calcmode="lin" valueType="num">
                                      <p:cBhvr additive="base">
                                        <p:cTn id="20" dur="300" fill="hold"/>
                                        <p:tgtEl>
                                          <p:spTgt spid="3076">
                                            <p:bg/>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iterate type="wd">
                                    <p:tmPct val="100000"/>
                                  </p:iterate>
                                  <p:childTnLst>
                                    <p:set>
                                      <p:cBhvr>
                                        <p:cTn id="24" dur="1" fill="hold">
                                          <p:stCondLst>
                                            <p:cond delay="0"/>
                                          </p:stCondLst>
                                        </p:cTn>
                                        <p:tgtEl>
                                          <p:spTgt spid="3076">
                                            <p:txEl>
                                              <p:pRg st="0" end="0"/>
                                            </p:txEl>
                                          </p:spTgt>
                                        </p:tgtEl>
                                        <p:attrNameLst>
                                          <p:attrName>style.visibility</p:attrName>
                                        </p:attrNameLst>
                                      </p:cBhvr>
                                      <p:to>
                                        <p:strVal val="visible"/>
                                      </p:to>
                                    </p:set>
                                    <p:anim calcmode="lin" valueType="num">
                                      <p:cBhvr additive="base">
                                        <p:cTn id="25" dur="300" fill="hold"/>
                                        <p:tgtEl>
                                          <p:spTgt spid="3076">
                                            <p:txEl>
                                              <p:pRg st="0" end="0"/>
                                            </p:txEl>
                                          </p:spTgt>
                                        </p:tgtEl>
                                        <p:attrNameLst>
                                          <p:attrName>ppt_x</p:attrName>
                                        </p:attrNameLst>
                                      </p:cBhvr>
                                      <p:tavLst>
                                        <p:tav tm="0">
                                          <p:val>
                                            <p:strVal val="0-#ppt_w/2"/>
                                          </p:val>
                                        </p:tav>
                                        <p:tav tm="100000">
                                          <p:val>
                                            <p:strVal val="#ppt_x"/>
                                          </p:val>
                                        </p:tav>
                                      </p:tavLst>
                                    </p:anim>
                                    <p:anim calcmode="lin" valueType="num">
                                      <p:cBhvr additive="base">
                                        <p:cTn id="26" dur="300" fill="hold"/>
                                        <p:tgtEl>
                                          <p:spTgt spid="30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wd">
                                    <p:tmPct val="100000"/>
                                  </p:iterate>
                                  <p:childTnLst>
                                    <p:set>
                                      <p:cBhvr>
                                        <p:cTn id="30" dur="1" fill="hold">
                                          <p:stCondLst>
                                            <p:cond delay="0"/>
                                          </p:stCondLst>
                                        </p:cTn>
                                        <p:tgtEl>
                                          <p:spTgt spid="3078"/>
                                        </p:tgtEl>
                                        <p:attrNameLst>
                                          <p:attrName>style.visibility</p:attrName>
                                        </p:attrNameLst>
                                      </p:cBhvr>
                                      <p:to>
                                        <p:strVal val="visible"/>
                                      </p:to>
                                    </p:set>
                                    <p:anim calcmode="lin" valueType="num">
                                      <p:cBhvr additive="base">
                                        <p:cTn id="31" dur="300" fill="hold"/>
                                        <p:tgtEl>
                                          <p:spTgt spid="3078"/>
                                        </p:tgtEl>
                                        <p:attrNameLst>
                                          <p:attrName>ppt_x</p:attrName>
                                        </p:attrNameLst>
                                      </p:cBhvr>
                                      <p:tavLst>
                                        <p:tav tm="0">
                                          <p:val>
                                            <p:strVal val="0-#ppt_w/2"/>
                                          </p:val>
                                        </p:tav>
                                        <p:tav tm="100000">
                                          <p:val>
                                            <p:strVal val="#ppt_x"/>
                                          </p:val>
                                        </p:tav>
                                      </p:tavLst>
                                    </p:anim>
                                    <p:anim calcmode="lin" valueType="num">
                                      <p:cBhvr additive="base">
                                        <p:cTn id="32" dur="300" fill="hold"/>
                                        <p:tgtEl>
                                          <p:spTgt spid="307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iterate type="wd">
                                    <p:tmPct val="100000"/>
                                  </p:iterate>
                                  <p:childTnLst>
                                    <p:set>
                                      <p:cBhvr>
                                        <p:cTn id="36" dur="1" fill="hold">
                                          <p:stCondLst>
                                            <p:cond delay="0"/>
                                          </p:stCondLst>
                                        </p:cTn>
                                        <p:tgtEl>
                                          <p:spTgt spid="3079"/>
                                        </p:tgtEl>
                                        <p:attrNameLst>
                                          <p:attrName>style.visibility</p:attrName>
                                        </p:attrNameLst>
                                      </p:cBhvr>
                                      <p:to>
                                        <p:strVal val="visible"/>
                                      </p:to>
                                    </p:set>
                                    <p:anim calcmode="lin" valueType="num">
                                      <p:cBhvr additive="base">
                                        <p:cTn id="37" dur="300" fill="hold"/>
                                        <p:tgtEl>
                                          <p:spTgt spid="3079"/>
                                        </p:tgtEl>
                                        <p:attrNameLst>
                                          <p:attrName>ppt_x</p:attrName>
                                        </p:attrNameLst>
                                      </p:cBhvr>
                                      <p:tavLst>
                                        <p:tav tm="0">
                                          <p:val>
                                            <p:strVal val="0-#ppt_w/2"/>
                                          </p:val>
                                        </p:tav>
                                        <p:tav tm="100000">
                                          <p:val>
                                            <p:strVal val="#ppt_x"/>
                                          </p:val>
                                        </p:tav>
                                      </p:tavLst>
                                    </p:anim>
                                    <p:anim calcmode="lin" valueType="num">
                                      <p:cBhvr additive="base">
                                        <p:cTn id="38" dur="300" fill="hold"/>
                                        <p:tgtEl>
                                          <p:spTgt spid="307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iterate type="wd">
                                    <p:tmPct val="100000"/>
                                  </p:iterate>
                                  <p:childTnLst>
                                    <p:set>
                                      <p:cBhvr>
                                        <p:cTn id="42" dur="1" fill="hold">
                                          <p:stCondLst>
                                            <p:cond delay="0"/>
                                          </p:stCondLst>
                                        </p:cTn>
                                        <p:tgtEl>
                                          <p:spTgt spid="3080"/>
                                        </p:tgtEl>
                                        <p:attrNameLst>
                                          <p:attrName>style.visibility</p:attrName>
                                        </p:attrNameLst>
                                      </p:cBhvr>
                                      <p:to>
                                        <p:strVal val="visible"/>
                                      </p:to>
                                    </p:set>
                                    <p:anim calcmode="lin" valueType="num">
                                      <p:cBhvr additive="base">
                                        <p:cTn id="43" dur="300" fill="hold"/>
                                        <p:tgtEl>
                                          <p:spTgt spid="3080"/>
                                        </p:tgtEl>
                                        <p:attrNameLst>
                                          <p:attrName>ppt_x</p:attrName>
                                        </p:attrNameLst>
                                      </p:cBhvr>
                                      <p:tavLst>
                                        <p:tav tm="0">
                                          <p:val>
                                            <p:strVal val="0-#ppt_w/2"/>
                                          </p:val>
                                        </p:tav>
                                        <p:tav tm="100000">
                                          <p:val>
                                            <p:strVal val="#ppt_x"/>
                                          </p:val>
                                        </p:tav>
                                      </p:tavLst>
                                    </p:anim>
                                    <p:anim calcmode="lin" valueType="num">
                                      <p:cBhvr additive="base">
                                        <p:cTn id="44" dur="300" fill="hold"/>
                                        <p:tgtEl>
                                          <p:spTgt spid="30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autoUpdateAnimBg="0"/>
      <p:bldP spid="3076" grpId="0" build="p" animBg="1" autoUpdateAnimBg="0"/>
      <p:bldP spid="3077" grpId="0" animBg="1" autoUpdateAnimBg="0"/>
      <p:bldP spid="3078" grpId="0" animBg="1" autoUpdateAnimBg="0"/>
      <p:bldP spid="3079" grpId="0" animBg="1" autoUpdateAnimBg="0"/>
      <p:bldP spid="3080"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Further Information</a:t>
            </a:r>
            <a:endParaRPr lang="en-US" dirty="0"/>
          </a:p>
        </p:txBody>
      </p:sp>
      <p:sp>
        <p:nvSpPr>
          <p:cNvPr id="3" name="Text Placeholder 2"/>
          <p:cNvSpPr>
            <a:spLocks noGrp="1"/>
          </p:cNvSpPr>
          <p:nvPr>
            <p:ph type="body" sz="quarter" idx="10"/>
          </p:nvPr>
        </p:nvSpPr>
        <p:spPr>
          <a:xfrm>
            <a:off x="381000" y="1411552"/>
            <a:ext cx="8382000" cy="3693319"/>
          </a:xfrm>
        </p:spPr>
        <p:txBody>
          <a:bodyPr/>
          <a:lstStyle/>
          <a:p>
            <a:r>
              <a:rPr lang="en-US" dirty="0" smtClean="0"/>
              <a:t>Contact:</a:t>
            </a:r>
          </a:p>
          <a:p>
            <a:r>
              <a:rPr lang="en-US" dirty="0" smtClean="0"/>
              <a:t>Erich Baumgartner</a:t>
            </a:r>
          </a:p>
          <a:p>
            <a:r>
              <a:rPr lang="en-US" dirty="0" smtClean="0"/>
              <a:t>Andrews Leadership Program</a:t>
            </a:r>
          </a:p>
          <a:p>
            <a:r>
              <a:rPr lang="en-US" dirty="0" smtClean="0"/>
              <a:t>Berrien Springs, MI 49103</a:t>
            </a:r>
          </a:p>
          <a:p>
            <a:r>
              <a:rPr lang="en-US" dirty="0" smtClean="0"/>
              <a:t>269.471.25233</a:t>
            </a:r>
          </a:p>
          <a:p>
            <a:r>
              <a:rPr lang="en-US" dirty="0" smtClean="0">
                <a:hlinkClick r:id="rId2"/>
              </a:rPr>
              <a:t>baumgart@andrews.edu</a:t>
            </a:r>
            <a:endParaRPr lang="en-US" dirty="0" smtClean="0"/>
          </a:p>
          <a:p>
            <a:r>
              <a:rPr lang="en-US" smtClean="0"/>
              <a:t>www.andrews.edu/leadership</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A Leader </a:t>
            </a:r>
            <a:r>
              <a:rPr lang="en-US" dirty="0" smtClean="0"/>
              <a:t>is . . . </a:t>
            </a:r>
            <a:endParaRPr lang="en-US" dirty="0"/>
          </a:p>
        </p:txBody>
      </p:sp>
      <p:sp>
        <p:nvSpPr>
          <p:cNvPr id="6147" name="Rectangle 3"/>
          <p:cNvSpPr>
            <a:spLocks noGrp="1" noChangeArrowheads="1"/>
          </p:cNvSpPr>
          <p:nvPr>
            <p:ph type="body" idx="1"/>
          </p:nvPr>
        </p:nvSpPr>
        <p:spPr>
          <a:xfrm>
            <a:off x="685800" y="1600200"/>
            <a:ext cx="8382000" cy="4813625"/>
          </a:xfrm>
        </p:spPr>
        <p:txBody>
          <a:bodyPr/>
          <a:lstStyle/>
          <a:p>
            <a:pPr>
              <a:lnSpc>
                <a:spcPct val="100000"/>
              </a:lnSpc>
              <a:spcAft>
                <a:spcPts val="600"/>
              </a:spcAft>
              <a:buFont typeface="Wingdings" pitchFamily="2" charset="2"/>
              <a:buNone/>
            </a:pPr>
            <a:r>
              <a:rPr lang="en-US" sz="2800" dirty="0"/>
              <a:t>	</a:t>
            </a:r>
            <a:r>
              <a:rPr lang="en-US" dirty="0"/>
              <a:t>A person who has an unusual  degree of power </a:t>
            </a:r>
            <a:r>
              <a:rPr lang="en-US" b="1" dirty="0">
                <a:solidFill>
                  <a:srgbClr val="FFFF00"/>
                </a:solidFill>
                <a:effectLst>
                  <a:outerShdw blurRad="38100" dist="38100" dir="2700000" algn="tl">
                    <a:srgbClr val="000000">
                      <a:alpha val="43137"/>
                    </a:srgbClr>
                  </a:outerShdw>
                </a:effectLst>
              </a:rPr>
              <a:t>to create the conditions</a:t>
            </a:r>
            <a:r>
              <a:rPr lang="en-US" b="1" dirty="0"/>
              <a:t> </a:t>
            </a:r>
            <a:r>
              <a:rPr lang="en-US" dirty="0"/>
              <a:t>under which other people must live and move and have their </a:t>
            </a:r>
            <a:r>
              <a:rPr lang="en-US" dirty="0" smtClean="0"/>
              <a:t>being — conditions </a:t>
            </a:r>
            <a:r>
              <a:rPr lang="en-US" dirty="0"/>
              <a:t>that can either be as illuminating as heaven or as shadowy as hell. A leader is a person who must take special </a:t>
            </a:r>
            <a:r>
              <a:rPr lang="en-US" b="1" dirty="0">
                <a:solidFill>
                  <a:schemeClr val="accent1">
                    <a:lumMod val="60000"/>
                    <a:lumOff val="40000"/>
                  </a:schemeClr>
                </a:solidFill>
                <a:effectLst>
                  <a:outerShdw blurRad="38100" dist="38100" dir="2700000" algn="tl">
                    <a:srgbClr val="000000">
                      <a:alpha val="43137"/>
                    </a:srgbClr>
                  </a:outerShdw>
                </a:effectLst>
              </a:rPr>
              <a:t>responsibility for what’s going on inside him- or herself</a:t>
            </a:r>
            <a:r>
              <a:rPr lang="en-US" dirty="0"/>
              <a:t>, inside his or her consciousness, lest the act of leadership create more harm than good.” </a:t>
            </a:r>
          </a:p>
          <a:p>
            <a:pPr>
              <a:buFont typeface="Wingdings" pitchFamily="2" charset="2"/>
              <a:buNone/>
            </a:pPr>
            <a:r>
              <a:rPr lang="en-US" sz="2000" dirty="0"/>
              <a:t>	</a:t>
            </a:r>
            <a:r>
              <a:rPr lang="en-US" sz="2000" dirty="0" smtClean="0"/>
              <a:t>Parker </a:t>
            </a:r>
            <a:r>
              <a:rPr lang="en-US" sz="2000" dirty="0"/>
              <a:t>Palmer, </a:t>
            </a:r>
            <a:r>
              <a:rPr lang="en-US" sz="2000" i="1" dirty="0"/>
              <a:t>Leading From Within,</a:t>
            </a:r>
            <a:r>
              <a:rPr lang="en-US" sz="2000" dirty="0"/>
              <a:t>1990, p. 7.</a:t>
            </a:r>
          </a:p>
        </p:txBody>
      </p:sp>
      <p:sp>
        <p:nvSpPr>
          <p:cNvPr id="6148" name="Oval 4">
            <a:hlinkClick r:id="rId3" action="ppaction://hlinksldjump"/>
          </p:cNvPr>
          <p:cNvSpPr>
            <a:spLocks noChangeArrowheads="1"/>
          </p:cNvSpPr>
          <p:nvPr/>
        </p:nvSpPr>
        <p:spPr bwMode="auto">
          <a:xfrm>
            <a:off x="7924800" y="5867400"/>
            <a:ext cx="6858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Growth Configuration Factors</a:t>
            </a:r>
            <a:endParaRPr lang="en-US" dirty="0"/>
          </a:p>
        </p:txBody>
      </p:sp>
      <p:grpSp>
        <p:nvGrpSpPr>
          <p:cNvPr id="15" name="Group 14"/>
          <p:cNvGrpSpPr/>
          <p:nvPr/>
        </p:nvGrpSpPr>
        <p:grpSpPr>
          <a:xfrm>
            <a:off x="914400" y="3690776"/>
            <a:ext cx="4343400" cy="2786224"/>
            <a:chOff x="914400" y="1783233"/>
            <a:chExt cx="7384219" cy="4736863"/>
          </a:xfrm>
        </p:grpSpPr>
        <p:sp>
          <p:nvSpPr>
            <p:cNvPr id="5" name="Freeform 4"/>
            <p:cNvSpPr/>
            <p:nvPr/>
          </p:nvSpPr>
          <p:spPr bwMode="auto">
            <a:xfrm>
              <a:off x="914400" y="1783233"/>
              <a:ext cx="6858000" cy="3962400"/>
            </a:xfrm>
            <a:custGeom>
              <a:avLst/>
              <a:gdLst>
                <a:gd name="connsiteX0" fmla="*/ 0 w 3421626"/>
                <a:gd name="connsiteY0" fmla="*/ 1194620 h 1194620"/>
                <a:gd name="connsiteX1" fmla="*/ 3421626 w 3421626"/>
                <a:gd name="connsiteY1" fmla="*/ 0 h 1194620"/>
                <a:gd name="connsiteX2" fmla="*/ 3421626 w 3421626"/>
                <a:gd name="connsiteY2" fmla="*/ 0 h 1194620"/>
                <a:gd name="connsiteX3" fmla="*/ 1725562 w 3421626"/>
                <a:gd name="connsiteY3" fmla="*/ 1179871 h 1194620"/>
                <a:gd name="connsiteX4" fmla="*/ 0 w 3421626"/>
                <a:gd name="connsiteY4" fmla="*/ 1194620 h 1194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1626" h="1194620">
                  <a:moveTo>
                    <a:pt x="0" y="1194620"/>
                  </a:moveTo>
                  <a:lnTo>
                    <a:pt x="3421626" y="0"/>
                  </a:lnTo>
                  <a:lnTo>
                    <a:pt x="3421626" y="0"/>
                  </a:lnTo>
                  <a:lnTo>
                    <a:pt x="1725562" y="1179871"/>
                  </a:lnTo>
                  <a:lnTo>
                    <a:pt x="0" y="1194620"/>
                  </a:lnTo>
                  <a:close/>
                </a:path>
              </a:pathLst>
            </a:custGeom>
            <a:gradFill>
              <a:gsLst>
                <a:gs pos="0">
                  <a:srgbClr val="39FD03"/>
                </a:gs>
                <a:gs pos="47000">
                  <a:srgbClr val="FFFF00"/>
                </a:gs>
                <a:gs pos="85000">
                  <a:srgbClr val="C00000"/>
                </a:gs>
                <a:gs pos="100000">
                  <a:schemeClr val="accent3">
                    <a:tint val="95500"/>
                    <a:shade val="100000"/>
                    <a:satMod val="155000"/>
                  </a:schemeClr>
                </a:gs>
              </a:gsLst>
            </a:gradFill>
            <a:ln>
              <a:solidFill>
                <a:srgbClr val="FFFF00"/>
              </a:solidFill>
              <a:headEnd type="none" w="med" len="med"/>
              <a:tailEnd type="none" w="med" len="med"/>
            </a:ln>
            <a:effectLst>
              <a:outerShdw blurRad="50800" dist="38100" dir="5400000" algn="t"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TextBox 5"/>
            <p:cNvSpPr txBox="1"/>
            <p:nvPr/>
          </p:nvSpPr>
          <p:spPr>
            <a:xfrm rot="19792102">
              <a:off x="3482552" y="3093027"/>
              <a:ext cx="966910" cy="62790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dirty="0" smtClean="0">
                  <a:solidFill>
                    <a:srgbClr val="FFFF00"/>
                  </a:solidFill>
                  <a:latin typeface="Eras Demi ITC" pitchFamily="34" charset="0"/>
                </a:rPr>
                <a:t>1. </a:t>
              </a:r>
              <a:endParaRPr lang="en-US" dirty="0">
                <a:solidFill>
                  <a:srgbClr val="FFFF00"/>
                </a:solidFill>
                <a:latin typeface="Eras Demi ITC" pitchFamily="34" charset="0"/>
              </a:endParaRPr>
            </a:p>
          </p:txBody>
        </p:sp>
        <p:sp>
          <p:nvSpPr>
            <p:cNvPr id="7" name="TextBox 6"/>
            <p:cNvSpPr txBox="1"/>
            <p:nvPr/>
          </p:nvSpPr>
          <p:spPr>
            <a:xfrm>
              <a:off x="2545172" y="5892194"/>
              <a:ext cx="960181" cy="62790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solidFill>
                    <a:srgbClr val="DCFB8D"/>
                  </a:solidFill>
                  <a:latin typeface="Arial Narrow" pitchFamily="34" charset="0"/>
                </a:rPr>
                <a:t>2. </a:t>
              </a:r>
              <a:endParaRPr lang="en-US" b="1" dirty="0">
                <a:solidFill>
                  <a:srgbClr val="DCFB8D"/>
                </a:solidFill>
                <a:latin typeface="Arial Narrow" pitchFamily="34" charset="0"/>
              </a:endParaRPr>
            </a:p>
          </p:txBody>
        </p:sp>
        <p:cxnSp>
          <p:nvCxnSpPr>
            <p:cNvPr id="9" name="Straight Connector 8"/>
            <p:cNvCxnSpPr/>
            <p:nvPr/>
          </p:nvCxnSpPr>
          <p:spPr>
            <a:xfrm>
              <a:off x="4495800" y="5724851"/>
              <a:ext cx="3543723" cy="17958"/>
            </a:xfrm>
            <a:prstGeom prst="line">
              <a:avLst/>
            </a:prstGeom>
            <a:ln>
              <a:solidFill>
                <a:srgbClr val="FFFF00"/>
              </a:solidFill>
              <a:prstDash val="sysDot"/>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rot="16200000" flipH="1">
              <a:off x="5959167" y="3779951"/>
              <a:ext cx="3874379" cy="27237"/>
            </a:xfrm>
            <a:prstGeom prst="straightConnector1">
              <a:avLst/>
            </a:prstGeom>
            <a:ln>
              <a:prstDash val="sysDash"/>
              <a:headEnd type="arrow"/>
              <a:tailEnd type="arrow"/>
            </a:ln>
          </p:spPr>
          <p:style>
            <a:lnRef idx="2">
              <a:schemeClr val="accent5"/>
            </a:lnRef>
            <a:fillRef idx="0">
              <a:schemeClr val="accent5"/>
            </a:fillRef>
            <a:effectRef idx="1">
              <a:schemeClr val="accent5"/>
            </a:effectRef>
            <a:fontRef idx="minor">
              <a:schemeClr val="tx1"/>
            </a:fontRef>
          </p:style>
        </p:cxnSp>
        <p:sp>
          <p:nvSpPr>
            <p:cNvPr id="14" name="TextBox 13"/>
            <p:cNvSpPr txBox="1"/>
            <p:nvPr/>
          </p:nvSpPr>
          <p:spPr>
            <a:xfrm>
              <a:off x="7514510" y="3697069"/>
              <a:ext cx="784109" cy="627902"/>
            </a:xfrm>
            <a:prstGeom prst="rect">
              <a:avLst/>
            </a:prstGeom>
            <a:gradFill>
              <a:gsLst>
                <a:gs pos="0">
                  <a:schemeClr val="accent3">
                    <a:shade val="15000"/>
                    <a:satMod val="180000"/>
                  </a:schemeClr>
                </a:gs>
                <a:gs pos="50000">
                  <a:srgbClr val="C52505"/>
                </a:gs>
                <a:gs pos="70000">
                  <a:schemeClr val="accent3">
                    <a:tint val="99000"/>
                    <a:shade val="65000"/>
                    <a:satMod val="155000"/>
                  </a:schemeClr>
                </a:gs>
                <a:gs pos="100000">
                  <a:srgbClr val="FE6666"/>
                </a:gs>
              </a:gsLst>
            </a:gradFill>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smtClean="0">
                  <a:solidFill>
                    <a:srgbClr val="FFC000"/>
                  </a:solidFill>
                  <a:latin typeface="Eras Demi ITC" pitchFamily="34" charset="0"/>
                </a:rPr>
                <a:t>3. </a:t>
              </a:r>
              <a:endParaRPr lang="en-US" dirty="0">
                <a:solidFill>
                  <a:srgbClr val="FFC000"/>
                </a:solidFill>
                <a:latin typeface="Eras Demi ITC" pitchFamily="34" charset="0"/>
              </a:endParaRPr>
            </a:p>
          </p:txBody>
        </p:sp>
      </p:grpSp>
      <p:sp>
        <p:nvSpPr>
          <p:cNvPr id="10" name="Text Placeholder 2"/>
          <p:cNvSpPr txBox="1">
            <a:spLocks/>
          </p:cNvSpPr>
          <p:nvPr/>
        </p:nvSpPr>
        <p:spPr>
          <a:xfrm>
            <a:off x="381000" y="1411552"/>
            <a:ext cx="8382000" cy="1865126"/>
          </a:xfrm>
          <a:prstGeom prst="rect">
            <a:avLst/>
          </a:prstGeom>
        </p:spPr>
        <p:txBody>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There has to be a balance between </a:t>
            </a:r>
          </a:p>
          <a:p>
            <a:pPr marL="1031875" marR="0" lvl="1" indent="-514350" algn="l" defTabSz="914363" rtl="0" eaLnBrk="1" fontAlgn="auto" latinLnBrk="0" hangingPunct="1">
              <a:lnSpc>
                <a:spcPct val="9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Membership growth</a:t>
            </a:r>
          </a:p>
          <a:p>
            <a:pPr marL="1031875" marR="0" lvl="1" indent="-514350" algn="l" defTabSz="914363" rtl="0" eaLnBrk="1" fontAlgn="auto" latinLnBrk="0" hangingPunct="1">
              <a:lnSpc>
                <a:spcPct val="9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Extension of the leadership base</a:t>
            </a:r>
          </a:p>
          <a:p>
            <a:pPr marL="1031875" marR="0" lvl="1" indent="-514350" algn="l" defTabSz="914363" rtl="0" eaLnBrk="1" fontAlgn="auto" latinLnBrk="0" hangingPunct="1">
              <a:lnSpc>
                <a:spcPct val="90000"/>
              </a:lnSpc>
              <a:spcBef>
                <a:spcPct val="20000"/>
              </a:spcBef>
              <a:spcAft>
                <a:spcPts val="0"/>
              </a:spcAft>
              <a:buClrTx/>
              <a:buSzTx/>
              <a:buFont typeface="+mj-lt"/>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Improvement of the quality of leadership</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2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2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20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randombar(horizontal)">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Growth Configuration Factors</a:t>
            </a:r>
            <a:endParaRPr lang="en-US" dirty="0"/>
          </a:p>
        </p:txBody>
      </p:sp>
      <p:sp>
        <p:nvSpPr>
          <p:cNvPr id="5" name="Freeform 4"/>
          <p:cNvSpPr/>
          <p:nvPr/>
        </p:nvSpPr>
        <p:spPr bwMode="auto">
          <a:xfrm>
            <a:off x="914400" y="1783233"/>
            <a:ext cx="6858000" cy="3962400"/>
          </a:xfrm>
          <a:custGeom>
            <a:avLst/>
            <a:gdLst>
              <a:gd name="connsiteX0" fmla="*/ 0 w 3421626"/>
              <a:gd name="connsiteY0" fmla="*/ 1194620 h 1194620"/>
              <a:gd name="connsiteX1" fmla="*/ 3421626 w 3421626"/>
              <a:gd name="connsiteY1" fmla="*/ 0 h 1194620"/>
              <a:gd name="connsiteX2" fmla="*/ 3421626 w 3421626"/>
              <a:gd name="connsiteY2" fmla="*/ 0 h 1194620"/>
              <a:gd name="connsiteX3" fmla="*/ 1725562 w 3421626"/>
              <a:gd name="connsiteY3" fmla="*/ 1179871 h 1194620"/>
              <a:gd name="connsiteX4" fmla="*/ 0 w 3421626"/>
              <a:gd name="connsiteY4" fmla="*/ 1194620 h 1194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1626" h="1194620">
                <a:moveTo>
                  <a:pt x="0" y="1194620"/>
                </a:moveTo>
                <a:lnTo>
                  <a:pt x="3421626" y="0"/>
                </a:lnTo>
                <a:lnTo>
                  <a:pt x="3421626" y="0"/>
                </a:lnTo>
                <a:lnTo>
                  <a:pt x="1725562" y="1179871"/>
                </a:lnTo>
                <a:lnTo>
                  <a:pt x="0" y="1194620"/>
                </a:lnTo>
                <a:close/>
              </a:path>
            </a:pathLst>
          </a:custGeom>
          <a:gradFill>
            <a:gsLst>
              <a:gs pos="0">
                <a:srgbClr val="39FD03"/>
              </a:gs>
              <a:gs pos="47000">
                <a:srgbClr val="FFFF00"/>
              </a:gs>
              <a:gs pos="85000">
                <a:srgbClr val="C00000"/>
              </a:gs>
              <a:gs pos="100000">
                <a:schemeClr val="accent3">
                  <a:tint val="95500"/>
                  <a:shade val="100000"/>
                  <a:satMod val="155000"/>
                </a:schemeClr>
              </a:gs>
            </a:gsLst>
          </a:gradFill>
          <a:ln>
            <a:solidFill>
              <a:srgbClr val="FFFF00"/>
            </a:solidFill>
            <a:headEnd type="none" w="med" len="med"/>
            <a:tailEnd type="none" w="med" len="med"/>
          </a:ln>
          <a:effectLst>
            <a:outerShdw blurRad="50800" dist="38100" dir="5400000" algn="t"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TextBox 5"/>
          <p:cNvSpPr txBox="1"/>
          <p:nvPr/>
        </p:nvSpPr>
        <p:spPr>
          <a:xfrm rot="19792102">
            <a:off x="1413637" y="3145820"/>
            <a:ext cx="5302924" cy="58477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3200" dirty="0" smtClean="0">
                <a:solidFill>
                  <a:srgbClr val="FFFF00"/>
                </a:solidFill>
                <a:latin typeface="Eras Demi ITC" pitchFamily="34" charset="0"/>
              </a:rPr>
              <a:t>1. Membership Growth</a:t>
            </a:r>
            <a:endParaRPr lang="en-US" sz="3200" dirty="0">
              <a:solidFill>
                <a:srgbClr val="FFFF00"/>
              </a:solidFill>
              <a:latin typeface="Eras Demi ITC" pitchFamily="34" charset="0"/>
            </a:endParaRPr>
          </a:p>
        </p:txBody>
      </p:sp>
      <p:sp>
        <p:nvSpPr>
          <p:cNvPr id="7" name="TextBox 6"/>
          <p:cNvSpPr txBox="1"/>
          <p:nvPr/>
        </p:nvSpPr>
        <p:spPr>
          <a:xfrm>
            <a:off x="990600" y="5830669"/>
            <a:ext cx="327660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3200" b="1" dirty="0" smtClean="0">
                <a:solidFill>
                  <a:srgbClr val="DCFB8D"/>
                </a:solidFill>
                <a:latin typeface="Arial Narrow" pitchFamily="34" charset="0"/>
              </a:rPr>
              <a:t>2. Leadership Base</a:t>
            </a:r>
            <a:endParaRPr lang="en-US" sz="3200" b="1" dirty="0">
              <a:solidFill>
                <a:srgbClr val="DCFB8D"/>
              </a:solidFill>
              <a:latin typeface="Arial Narrow" pitchFamily="34" charset="0"/>
            </a:endParaRPr>
          </a:p>
        </p:txBody>
      </p:sp>
      <p:cxnSp>
        <p:nvCxnSpPr>
          <p:cNvPr id="9" name="Straight Connector 8"/>
          <p:cNvCxnSpPr/>
          <p:nvPr/>
        </p:nvCxnSpPr>
        <p:spPr>
          <a:xfrm>
            <a:off x="4495800" y="5724851"/>
            <a:ext cx="3124200" cy="0"/>
          </a:xfrm>
          <a:prstGeom prst="line">
            <a:avLst/>
          </a:prstGeom>
          <a:ln>
            <a:solidFill>
              <a:srgbClr val="FFFF00"/>
            </a:solidFill>
            <a:prstDash val="sysDot"/>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rot="5400000">
            <a:off x="5788023" y="3764433"/>
            <a:ext cx="3965576" cy="3177"/>
          </a:xfrm>
          <a:prstGeom prst="straightConnector1">
            <a:avLst/>
          </a:prstGeom>
          <a:ln>
            <a:prstDash val="sysDash"/>
            <a:headEnd type="arrow"/>
            <a:tailEnd type="arrow"/>
          </a:ln>
        </p:spPr>
        <p:style>
          <a:lnRef idx="2">
            <a:schemeClr val="accent5"/>
          </a:lnRef>
          <a:fillRef idx="0">
            <a:schemeClr val="accent5"/>
          </a:fillRef>
          <a:effectRef idx="1">
            <a:schemeClr val="accent5"/>
          </a:effectRef>
          <a:fontRef idx="minor">
            <a:schemeClr val="tx1"/>
          </a:fontRef>
        </p:style>
      </p:cxnSp>
      <p:sp>
        <p:nvSpPr>
          <p:cNvPr id="14" name="TextBox 13"/>
          <p:cNvSpPr txBox="1"/>
          <p:nvPr/>
        </p:nvSpPr>
        <p:spPr>
          <a:xfrm>
            <a:off x="6348580" y="3697069"/>
            <a:ext cx="2856872" cy="584775"/>
          </a:xfrm>
          <a:prstGeom prst="rect">
            <a:avLst/>
          </a:prstGeom>
          <a:gradFill>
            <a:gsLst>
              <a:gs pos="0">
                <a:schemeClr val="accent3">
                  <a:shade val="15000"/>
                  <a:satMod val="180000"/>
                </a:schemeClr>
              </a:gs>
              <a:gs pos="50000">
                <a:srgbClr val="C52505"/>
              </a:gs>
              <a:gs pos="70000">
                <a:schemeClr val="accent3">
                  <a:tint val="99000"/>
                  <a:shade val="65000"/>
                  <a:satMod val="155000"/>
                </a:schemeClr>
              </a:gs>
              <a:gs pos="100000">
                <a:srgbClr val="FE6666"/>
              </a:gs>
            </a:gsLst>
          </a:gradFill>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3200" dirty="0" smtClean="0">
                <a:solidFill>
                  <a:srgbClr val="FFC000"/>
                </a:solidFill>
                <a:latin typeface="Eras Demi ITC" pitchFamily="34" charset="0"/>
              </a:rPr>
              <a:t>3. LS Q Factor</a:t>
            </a:r>
            <a:endParaRPr lang="en-US" sz="3200" dirty="0">
              <a:solidFill>
                <a:srgbClr val="FFC000"/>
              </a:solidFill>
              <a:latin typeface="Eras Demi IT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anim calcmode="discrete" valueType="clr">
                                      <p:cBhvr override="childStyle">
                                        <p:cTn id="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gtEl>
                                        <p:attrNameLst>
                                          <p:attrName>fillcolor</p:attrName>
                                        </p:attrNameLst>
                                      </p:cBhvr>
                                      <p:tavLst>
                                        <p:tav tm="0">
                                          <p:val>
                                            <p:clrVal>
                                              <a:schemeClr val="accent2"/>
                                            </p:clrVal>
                                          </p:val>
                                        </p:tav>
                                        <p:tav tm="50000">
                                          <p:val>
                                            <p:clrVal>
                                              <a:schemeClr val="hlink"/>
                                            </p:clrVal>
                                          </p:val>
                                        </p:tav>
                                      </p:tavLst>
                                    </p:anim>
                                    <p:set>
                                      <p:cBhvr>
                                        <p:cTn id="9" dur="80"/>
                                        <p:tgtEl>
                                          <p:spTgt spid="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
                                        </p:tgtEl>
                                        <p:attrNameLst>
                                          <p:attrName>style.visibility</p:attrName>
                                        </p:attrNameLst>
                                      </p:cBhvr>
                                      <p:to>
                                        <p:strVal val="visible"/>
                                      </p:to>
                                    </p:set>
                                    <p:anim calcmode="discrete" valueType="clr">
                                      <p:cBhvr override="childStyle">
                                        <p:cTn id="14"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
                                        </p:tgtEl>
                                        <p:attrNameLst>
                                          <p:attrName>fillcolor</p:attrName>
                                        </p:attrNameLst>
                                      </p:cBhvr>
                                      <p:tavLst>
                                        <p:tav tm="0">
                                          <p:val>
                                            <p:clrVal>
                                              <a:schemeClr val="accent2"/>
                                            </p:clrVal>
                                          </p:val>
                                        </p:tav>
                                        <p:tav tm="50000">
                                          <p:val>
                                            <p:clrVal>
                                              <a:schemeClr val="hlink"/>
                                            </p:clrVal>
                                          </p:val>
                                        </p:tav>
                                      </p:tavLst>
                                    </p:anim>
                                    <p:set>
                                      <p:cBhvr>
                                        <p:cTn id="16" dur="80"/>
                                        <p:tgtEl>
                                          <p:spTgt spid="7"/>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ppt_x</p:attrName>
                                        </p:attrNameLst>
                                      </p:cBhvr>
                                      <p:tavLst>
                                        <p:tav tm="0">
                                          <p:val>
                                            <p:strVal val="#ppt_x-.2"/>
                                          </p:val>
                                        </p:tav>
                                        <p:tav tm="100000">
                                          <p:val>
                                            <p:strVal val="#ppt_x"/>
                                          </p:val>
                                        </p:tav>
                                      </p:tavLst>
                                    </p:anim>
                                    <p:anim calcmode="lin" valueType="num">
                                      <p:cBhvr>
                                        <p:cTn id="2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1000" fill="hold"/>
                                        <p:tgtEl>
                                          <p:spTgt spid="14"/>
                                        </p:tgtEl>
                                        <p:attrNameLst>
                                          <p:attrName>ppt_x</p:attrName>
                                        </p:attrNameLst>
                                      </p:cBhvr>
                                      <p:tavLst>
                                        <p:tav tm="0">
                                          <p:val>
                                            <p:strVal val="#ppt_x-.2"/>
                                          </p:val>
                                        </p:tav>
                                        <p:tav tm="100000">
                                          <p:val>
                                            <p:strVal val="#ppt_x"/>
                                          </p:val>
                                        </p:tav>
                                      </p:tavLst>
                                    </p:anim>
                                    <p:anim calcmode="lin" valueType="num">
                                      <p:cBhvr>
                                        <p:cTn id="34"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1107996"/>
          </a:xfrm>
        </p:spPr>
        <p:txBody>
          <a:bodyPr/>
          <a:lstStyle/>
          <a:p>
            <a:r>
              <a:rPr lang="en-US" dirty="0" smtClean="0"/>
              <a:t>Growth Configuration Factors</a:t>
            </a:r>
            <a:br>
              <a:rPr lang="en-US" dirty="0" smtClean="0"/>
            </a:br>
            <a:r>
              <a:rPr lang="en-US" sz="3200" dirty="0" smtClean="0"/>
              <a:t>Explosive  Precarious Growth</a:t>
            </a:r>
            <a:endParaRPr lang="en-US" dirty="0"/>
          </a:p>
        </p:txBody>
      </p:sp>
      <p:sp>
        <p:nvSpPr>
          <p:cNvPr id="5" name="Freeform 4"/>
          <p:cNvSpPr/>
          <p:nvPr/>
        </p:nvSpPr>
        <p:spPr bwMode="auto">
          <a:xfrm>
            <a:off x="914400" y="1783233"/>
            <a:ext cx="6858000" cy="3962400"/>
          </a:xfrm>
          <a:custGeom>
            <a:avLst/>
            <a:gdLst>
              <a:gd name="connsiteX0" fmla="*/ 0 w 3421626"/>
              <a:gd name="connsiteY0" fmla="*/ 1194620 h 1194620"/>
              <a:gd name="connsiteX1" fmla="*/ 3421626 w 3421626"/>
              <a:gd name="connsiteY1" fmla="*/ 0 h 1194620"/>
              <a:gd name="connsiteX2" fmla="*/ 3421626 w 3421626"/>
              <a:gd name="connsiteY2" fmla="*/ 0 h 1194620"/>
              <a:gd name="connsiteX3" fmla="*/ 1725562 w 3421626"/>
              <a:gd name="connsiteY3" fmla="*/ 1179871 h 1194620"/>
              <a:gd name="connsiteX4" fmla="*/ 0 w 3421626"/>
              <a:gd name="connsiteY4" fmla="*/ 1194620 h 1194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1626" h="1194620">
                <a:moveTo>
                  <a:pt x="0" y="1194620"/>
                </a:moveTo>
                <a:lnTo>
                  <a:pt x="3421626" y="0"/>
                </a:lnTo>
                <a:lnTo>
                  <a:pt x="3421626" y="0"/>
                </a:lnTo>
                <a:lnTo>
                  <a:pt x="1725562" y="1179871"/>
                </a:lnTo>
                <a:lnTo>
                  <a:pt x="0" y="1194620"/>
                </a:lnTo>
                <a:close/>
              </a:path>
            </a:pathLst>
          </a:custGeom>
          <a:gradFill>
            <a:gsLst>
              <a:gs pos="0">
                <a:srgbClr val="39FD03"/>
              </a:gs>
              <a:gs pos="43000">
                <a:srgbClr val="FFFF00"/>
              </a:gs>
              <a:gs pos="72000">
                <a:srgbClr val="FFC000"/>
              </a:gs>
              <a:gs pos="100000">
                <a:srgbClr val="C00000"/>
              </a:gs>
            </a:gsLst>
          </a:gradFill>
          <a:ln>
            <a:solidFill>
              <a:srgbClr val="FFFF00"/>
            </a:solidFill>
            <a:headEnd type="none" w="med" len="med"/>
            <a:tailEnd type="none" w="med" len="med"/>
          </a:ln>
          <a:effectLst>
            <a:outerShdw blurRad="50800" dist="38100" dir="5400000" algn="t"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TextBox 5"/>
          <p:cNvSpPr txBox="1"/>
          <p:nvPr/>
        </p:nvSpPr>
        <p:spPr>
          <a:xfrm rot="19792102">
            <a:off x="3586451" y="3137562"/>
            <a:ext cx="817828" cy="58477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3200" dirty="0" smtClean="0">
                <a:solidFill>
                  <a:srgbClr val="FFFF00"/>
                </a:solidFill>
                <a:latin typeface="Eras Demi ITC" pitchFamily="34" charset="0"/>
              </a:rPr>
              <a:t>++</a:t>
            </a:r>
            <a:endParaRPr lang="en-US" sz="3200" dirty="0">
              <a:solidFill>
                <a:srgbClr val="FFFF00"/>
              </a:solidFill>
              <a:latin typeface="Eras Demi ITC" pitchFamily="34" charset="0"/>
            </a:endParaRPr>
          </a:p>
        </p:txBody>
      </p:sp>
      <p:sp>
        <p:nvSpPr>
          <p:cNvPr id="7" name="TextBox 6"/>
          <p:cNvSpPr txBox="1"/>
          <p:nvPr/>
        </p:nvSpPr>
        <p:spPr>
          <a:xfrm>
            <a:off x="2209800" y="5830669"/>
            <a:ext cx="91440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3200" b="1" dirty="0" smtClean="0">
                <a:solidFill>
                  <a:srgbClr val="F6FE8A"/>
                </a:solidFill>
                <a:latin typeface="Eras Demi ITC" pitchFamily="34" charset="0"/>
              </a:rPr>
              <a:t>+ </a:t>
            </a:r>
            <a:r>
              <a:rPr lang="en-US" sz="3200" dirty="0" smtClean="0">
                <a:solidFill>
                  <a:srgbClr val="F6FE8A"/>
                </a:solidFill>
                <a:latin typeface="Eras Demi ITC" pitchFamily="34" charset="0"/>
              </a:rPr>
              <a:t>– </a:t>
            </a:r>
            <a:endParaRPr lang="en-US" sz="3200" b="1" dirty="0">
              <a:solidFill>
                <a:srgbClr val="F6FE8A"/>
              </a:solidFill>
              <a:latin typeface="Eras Demi ITC" pitchFamily="34" charset="0"/>
            </a:endParaRPr>
          </a:p>
        </p:txBody>
      </p:sp>
      <p:cxnSp>
        <p:nvCxnSpPr>
          <p:cNvPr id="9" name="Straight Connector 8"/>
          <p:cNvCxnSpPr/>
          <p:nvPr/>
        </p:nvCxnSpPr>
        <p:spPr>
          <a:xfrm>
            <a:off x="4495800" y="5724851"/>
            <a:ext cx="3124200" cy="0"/>
          </a:xfrm>
          <a:prstGeom prst="line">
            <a:avLst/>
          </a:prstGeom>
          <a:ln>
            <a:solidFill>
              <a:srgbClr val="FFFF00"/>
            </a:solidFill>
            <a:prstDash val="sysDot"/>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rot="5400000">
            <a:off x="5788023" y="3764433"/>
            <a:ext cx="3965576" cy="3177"/>
          </a:xfrm>
          <a:prstGeom prst="straightConnector1">
            <a:avLst/>
          </a:prstGeom>
          <a:ln>
            <a:prstDash val="sysDash"/>
            <a:headEnd type="arrow"/>
            <a:tailEnd type="arrow"/>
          </a:ln>
        </p:spPr>
        <p:style>
          <a:lnRef idx="2">
            <a:schemeClr val="accent5"/>
          </a:lnRef>
          <a:fillRef idx="0">
            <a:schemeClr val="accent5"/>
          </a:fillRef>
          <a:effectRef idx="1">
            <a:schemeClr val="accent5"/>
          </a:effectRef>
          <a:fontRef idx="minor">
            <a:schemeClr val="tx1"/>
          </a:fontRef>
        </p:style>
      </p:cxnSp>
      <p:sp>
        <p:nvSpPr>
          <p:cNvPr id="14" name="TextBox 13"/>
          <p:cNvSpPr txBox="1"/>
          <p:nvPr/>
        </p:nvSpPr>
        <p:spPr>
          <a:xfrm>
            <a:off x="7289965" y="3697069"/>
            <a:ext cx="966931" cy="584775"/>
          </a:xfrm>
          <a:prstGeom prst="rect">
            <a:avLst/>
          </a:prstGeom>
          <a:gradFill>
            <a:gsLst>
              <a:gs pos="0">
                <a:schemeClr val="accent3">
                  <a:shade val="15000"/>
                  <a:satMod val="180000"/>
                </a:schemeClr>
              </a:gs>
              <a:gs pos="50000">
                <a:srgbClr val="C52505"/>
              </a:gs>
              <a:gs pos="70000">
                <a:schemeClr val="accent3">
                  <a:tint val="99000"/>
                  <a:shade val="65000"/>
                  <a:satMod val="155000"/>
                </a:schemeClr>
              </a:gs>
              <a:gs pos="100000">
                <a:srgbClr val="FE6666"/>
              </a:gs>
            </a:gsLst>
          </a:gradFill>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3200" dirty="0" smtClean="0"/>
              <a:t>  + – </a:t>
            </a:r>
            <a:endParaRPr lang="en-US" sz="3200" dirty="0">
              <a:solidFill>
                <a:srgbClr val="FFC000"/>
              </a:solidFill>
              <a:latin typeface="Eras Demi ITC"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6"/>
                                        </p:tgtEl>
                                        <p:attrNameLst>
                                          <p:attrName>style.visibility</p:attrName>
                                        </p:attrNameLst>
                                      </p:cBhvr>
                                      <p:to>
                                        <p:strVal val="visible"/>
                                      </p:to>
                                    </p:set>
                                    <p:anim calcmode="discrete" valueType="clr">
                                      <p:cBhvr override="childStyle">
                                        <p:cTn id="12"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
                                        </p:tgtEl>
                                        <p:attrNameLst>
                                          <p:attrName>fillcolor</p:attrName>
                                        </p:attrNameLst>
                                      </p:cBhvr>
                                      <p:tavLst>
                                        <p:tav tm="0">
                                          <p:val>
                                            <p:clrVal>
                                              <a:schemeClr val="accent2"/>
                                            </p:clrVal>
                                          </p:val>
                                        </p:tav>
                                        <p:tav tm="50000">
                                          <p:val>
                                            <p:clrVal>
                                              <a:schemeClr val="hlink"/>
                                            </p:clrVal>
                                          </p:val>
                                        </p:tav>
                                      </p:tavLst>
                                    </p:anim>
                                    <p:set>
                                      <p:cBhvr>
                                        <p:cTn id="14" dur="80"/>
                                        <p:tgtEl>
                                          <p:spTgt spid="6"/>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7"/>
                                        </p:tgtEl>
                                        <p:attrNameLst>
                                          <p:attrName>style.visibility</p:attrName>
                                        </p:attrNameLst>
                                      </p:cBhvr>
                                      <p:to>
                                        <p:strVal val="visible"/>
                                      </p:to>
                                    </p:set>
                                    <p:anim calcmode="discrete" valueType="clr">
                                      <p:cBhvr override="childStyle">
                                        <p:cTn id="19"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
                                        </p:tgtEl>
                                        <p:attrNameLst>
                                          <p:attrName>fillcolor</p:attrName>
                                        </p:attrNameLst>
                                      </p:cBhvr>
                                      <p:tavLst>
                                        <p:tav tm="0">
                                          <p:val>
                                            <p:clrVal>
                                              <a:schemeClr val="accent2"/>
                                            </p:clrVal>
                                          </p:val>
                                        </p:tav>
                                        <p:tav tm="50000">
                                          <p:val>
                                            <p:clrVal>
                                              <a:schemeClr val="hlink"/>
                                            </p:clrVal>
                                          </p:val>
                                        </p:tav>
                                      </p:tavLst>
                                    </p:anim>
                                    <p:set>
                                      <p:cBhvr>
                                        <p:cTn id="21" dur="80"/>
                                        <p:tgtEl>
                                          <p:spTgt spid="7"/>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ppt_x</p:attrName>
                                        </p:attrNameLst>
                                      </p:cBhvr>
                                      <p:tavLst>
                                        <p:tav tm="0">
                                          <p:val>
                                            <p:strVal val="#ppt_x-.2"/>
                                          </p:val>
                                        </p:tav>
                                        <p:tav tm="100000">
                                          <p:val>
                                            <p:strVal val="#ppt_x"/>
                                          </p:val>
                                        </p:tav>
                                      </p:tavLst>
                                    </p:anim>
                                    <p:anim calcmode="lin" valueType="num">
                                      <p:cBhvr>
                                        <p:cTn id="2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ppt_x</p:attrName>
                                        </p:attrNameLst>
                                      </p:cBhvr>
                                      <p:tavLst>
                                        <p:tav tm="0">
                                          <p:val>
                                            <p:strVal val="#ppt_x-.2"/>
                                          </p:val>
                                        </p:tav>
                                        <p:tav tm="100000">
                                          <p:val>
                                            <p:strVal val="#ppt_x"/>
                                          </p:val>
                                        </p:tav>
                                      </p:tavLst>
                                    </p:anim>
                                    <p:anim calcmode="lin" valueType="num">
                                      <p:cBhvr>
                                        <p:cTn id="39"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1107996"/>
          </a:xfrm>
        </p:spPr>
        <p:txBody>
          <a:bodyPr/>
          <a:lstStyle/>
          <a:p>
            <a:r>
              <a:rPr lang="en-US" dirty="0" smtClean="0"/>
              <a:t>Growth Configuration Factors</a:t>
            </a:r>
            <a:br>
              <a:rPr lang="en-US" dirty="0" smtClean="0"/>
            </a:br>
            <a:r>
              <a:rPr lang="en-US" sz="3200" dirty="0" smtClean="0"/>
              <a:t>Old Slow Growth</a:t>
            </a:r>
            <a:endParaRPr lang="en-US" dirty="0"/>
          </a:p>
        </p:txBody>
      </p:sp>
      <p:sp>
        <p:nvSpPr>
          <p:cNvPr id="7" name="TextBox 6"/>
          <p:cNvSpPr txBox="1"/>
          <p:nvPr/>
        </p:nvSpPr>
        <p:spPr>
          <a:xfrm>
            <a:off x="5029200" y="5830669"/>
            <a:ext cx="91440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3200" b="1" dirty="0" smtClean="0">
                <a:solidFill>
                  <a:srgbClr val="F6FE8A"/>
                </a:solidFill>
                <a:latin typeface="Eras Demi ITC" pitchFamily="34" charset="0"/>
              </a:rPr>
              <a:t>+ </a:t>
            </a:r>
            <a:r>
              <a:rPr lang="en-US" sz="3200" dirty="0" smtClean="0">
                <a:solidFill>
                  <a:srgbClr val="F6FE8A"/>
                </a:solidFill>
                <a:latin typeface="Eras Demi ITC" pitchFamily="34" charset="0"/>
              </a:rPr>
              <a:t>– </a:t>
            </a:r>
            <a:endParaRPr lang="en-US" sz="3200" b="1" dirty="0">
              <a:solidFill>
                <a:srgbClr val="F6FE8A"/>
              </a:solidFill>
              <a:latin typeface="Eras Demi ITC" pitchFamily="34" charset="0"/>
            </a:endParaRPr>
          </a:p>
        </p:txBody>
      </p:sp>
      <p:cxnSp>
        <p:nvCxnSpPr>
          <p:cNvPr id="9" name="Straight Connector 8"/>
          <p:cNvCxnSpPr/>
          <p:nvPr/>
        </p:nvCxnSpPr>
        <p:spPr>
          <a:xfrm>
            <a:off x="990600" y="5724851"/>
            <a:ext cx="3124200" cy="0"/>
          </a:xfrm>
          <a:prstGeom prst="line">
            <a:avLst/>
          </a:prstGeom>
          <a:ln>
            <a:solidFill>
              <a:srgbClr val="FFFF00"/>
            </a:solidFill>
            <a:prstDash val="sysDot"/>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rot="5400000">
            <a:off x="5788023" y="3764433"/>
            <a:ext cx="3965576" cy="3177"/>
          </a:xfrm>
          <a:prstGeom prst="straightConnector1">
            <a:avLst/>
          </a:prstGeom>
          <a:ln>
            <a:prstDash val="sysDash"/>
            <a:headEnd type="arrow"/>
            <a:tailEnd type="arrow"/>
          </a:ln>
        </p:spPr>
        <p:style>
          <a:lnRef idx="2">
            <a:schemeClr val="accent5"/>
          </a:lnRef>
          <a:fillRef idx="0">
            <a:schemeClr val="accent5"/>
          </a:fillRef>
          <a:effectRef idx="1">
            <a:schemeClr val="accent5"/>
          </a:effectRef>
          <a:fontRef idx="minor">
            <a:schemeClr val="tx1"/>
          </a:fontRef>
        </p:style>
      </p:cxnSp>
      <p:sp>
        <p:nvSpPr>
          <p:cNvPr id="14" name="TextBox 13"/>
          <p:cNvSpPr txBox="1"/>
          <p:nvPr/>
        </p:nvSpPr>
        <p:spPr>
          <a:xfrm>
            <a:off x="7289965" y="3697069"/>
            <a:ext cx="966931" cy="584775"/>
          </a:xfrm>
          <a:prstGeom prst="rect">
            <a:avLst/>
          </a:prstGeom>
          <a:gradFill>
            <a:gsLst>
              <a:gs pos="0">
                <a:schemeClr val="accent3">
                  <a:shade val="15000"/>
                  <a:satMod val="180000"/>
                </a:schemeClr>
              </a:gs>
              <a:gs pos="50000">
                <a:srgbClr val="C52505"/>
              </a:gs>
              <a:gs pos="70000">
                <a:schemeClr val="accent3">
                  <a:tint val="99000"/>
                  <a:shade val="65000"/>
                  <a:satMod val="155000"/>
                </a:schemeClr>
              </a:gs>
              <a:gs pos="100000">
                <a:srgbClr val="FE6666"/>
              </a:gs>
            </a:gsLst>
          </a:gradFill>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3200" dirty="0" smtClean="0"/>
              <a:t>  + – </a:t>
            </a:r>
            <a:endParaRPr lang="en-US" sz="3200" dirty="0">
              <a:solidFill>
                <a:srgbClr val="FFC000"/>
              </a:solidFill>
              <a:latin typeface="Eras Demi ITC" pitchFamily="34" charset="0"/>
            </a:endParaRPr>
          </a:p>
        </p:txBody>
      </p:sp>
      <p:sp>
        <p:nvSpPr>
          <p:cNvPr id="10" name="Freeform 9"/>
          <p:cNvSpPr/>
          <p:nvPr/>
        </p:nvSpPr>
        <p:spPr bwMode="auto">
          <a:xfrm>
            <a:off x="859809" y="1897039"/>
            <a:ext cx="6796585" cy="3875964"/>
          </a:xfrm>
          <a:custGeom>
            <a:avLst/>
            <a:gdLst>
              <a:gd name="connsiteX0" fmla="*/ 3480179 w 6796585"/>
              <a:gd name="connsiteY0" fmla="*/ 3780430 h 3875964"/>
              <a:gd name="connsiteX1" fmla="*/ 0 w 6796585"/>
              <a:gd name="connsiteY1" fmla="*/ 0 h 3875964"/>
              <a:gd name="connsiteX2" fmla="*/ 6796585 w 6796585"/>
              <a:gd name="connsiteY2" fmla="*/ 3875964 h 3875964"/>
              <a:gd name="connsiteX3" fmla="*/ 3480179 w 6796585"/>
              <a:gd name="connsiteY3" fmla="*/ 3780430 h 3875964"/>
            </a:gdLst>
            <a:ahLst/>
            <a:cxnLst>
              <a:cxn ang="0">
                <a:pos x="connsiteX0" y="connsiteY0"/>
              </a:cxn>
              <a:cxn ang="0">
                <a:pos x="connsiteX1" y="connsiteY1"/>
              </a:cxn>
              <a:cxn ang="0">
                <a:pos x="connsiteX2" y="connsiteY2"/>
              </a:cxn>
              <a:cxn ang="0">
                <a:pos x="connsiteX3" y="connsiteY3"/>
              </a:cxn>
            </a:cxnLst>
            <a:rect l="l" t="t" r="r" b="b"/>
            <a:pathLst>
              <a:path w="6796585" h="3875964">
                <a:moveTo>
                  <a:pt x="3480179" y="3780430"/>
                </a:moveTo>
                <a:lnTo>
                  <a:pt x="0" y="0"/>
                </a:lnTo>
                <a:lnTo>
                  <a:pt x="6796585" y="3875964"/>
                </a:lnTo>
                <a:lnTo>
                  <a:pt x="3480179" y="3780430"/>
                </a:lnTo>
                <a:close/>
              </a:path>
            </a:pathLst>
          </a:custGeom>
          <a:gradFill>
            <a:gsLst>
              <a:gs pos="0">
                <a:srgbClr val="39FD03"/>
              </a:gs>
              <a:gs pos="30000">
                <a:srgbClr val="FFFF00"/>
              </a:gs>
              <a:gs pos="49000">
                <a:srgbClr val="C52505"/>
              </a:gs>
              <a:gs pos="100000">
                <a:srgbClr val="C52505"/>
              </a:gs>
            </a:gsLst>
            <a:lin ang="17400000" scaled="0"/>
          </a:gra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2" name="TextBox 11"/>
          <p:cNvSpPr txBox="1"/>
          <p:nvPr/>
        </p:nvSpPr>
        <p:spPr>
          <a:xfrm>
            <a:off x="1272582" y="3712192"/>
            <a:ext cx="873958" cy="584775"/>
          </a:xfrm>
          <a:prstGeom prst="rect">
            <a:avLst/>
          </a:prstGeom>
          <a:gradFill>
            <a:gsLst>
              <a:gs pos="0">
                <a:schemeClr val="accent3">
                  <a:shade val="15000"/>
                  <a:satMod val="180000"/>
                </a:schemeClr>
              </a:gs>
              <a:gs pos="50000">
                <a:srgbClr val="C52505"/>
              </a:gs>
              <a:gs pos="70000">
                <a:schemeClr val="accent3">
                  <a:tint val="99000"/>
                  <a:shade val="65000"/>
                  <a:satMod val="155000"/>
                </a:schemeClr>
              </a:gs>
              <a:gs pos="100000">
                <a:srgbClr val="FE6666"/>
              </a:gs>
            </a:gsLst>
          </a:gradFill>
        </p:spPr>
        <p:style>
          <a:lnRef idx="1">
            <a:schemeClr val="accent3"/>
          </a:lnRef>
          <a:fillRef idx="3">
            <a:schemeClr val="accent3"/>
          </a:fillRef>
          <a:effectRef idx="2">
            <a:schemeClr val="accent3"/>
          </a:effectRef>
          <a:fontRef idx="minor">
            <a:schemeClr val="lt1"/>
          </a:fontRef>
        </p:style>
        <p:txBody>
          <a:bodyPr wrap="none" rtlCol="0">
            <a:spAutoFit/>
          </a:bodyPr>
          <a:lstStyle/>
          <a:p>
            <a:pPr algn="ctr"/>
            <a:r>
              <a:rPr lang="en-US" sz="3200" dirty="0" smtClean="0"/>
              <a:t> – – </a:t>
            </a:r>
            <a:endParaRPr lang="en-US" sz="3200" dirty="0">
              <a:solidFill>
                <a:srgbClr val="FFC000"/>
              </a:solidFill>
              <a:latin typeface="Eras Demi ITC" pitchFamily="34" charset="0"/>
            </a:endParaRPr>
          </a:p>
        </p:txBody>
      </p:sp>
      <p:cxnSp>
        <p:nvCxnSpPr>
          <p:cNvPr id="15" name="Straight Arrow Connector 14"/>
          <p:cNvCxnSpPr/>
          <p:nvPr/>
        </p:nvCxnSpPr>
        <p:spPr>
          <a:xfrm rot="5400000">
            <a:off x="-1100532" y="3848498"/>
            <a:ext cx="3885408" cy="1588"/>
          </a:xfrm>
          <a:prstGeom prst="straightConnector1">
            <a:avLst/>
          </a:prstGeom>
          <a:ln>
            <a:prstDash val="sysDash"/>
            <a:headEnd type="arrow"/>
            <a:tailEnd type="arrow"/>
          </a:ln>
        </p:spPr>
        <p:style>
          <a:lnRef idx="2">
            <a:schemeClr val="accent5"/>
          </a:lnRef>
          <a:fillRef idx="0">
            <a:schemeClr val="accent5"/>
          </a:fillRef>
          <a:effectRef idx="1">
            <a:schemeClr val="accent5"/>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1107996"/>
          </a:xfrm>
        </p:spPr>
        <p:txBody>
          <a:bodyPr/>
          <a:lstStyle/>
          <a:p>
            <a:r>
              <a:rPr lang="en-US" dirty="0" smtClean="0"/>
              <a:t>Growth Configuration Factors</a:t>
            </a:r>
            <a:br>
              <a:rPr lang="en-US" dirty="0" smtClean="0"/>
            </a:br>
            <a:r>
              <a:rPr lang="en-US" sz="3200" dirty="0" smtClean="0"/>
              <a:t>Solid, But Slow Growth</a:t>
            </a:r>
            <a:endParaRPr lang="en-US" dirty="0"/>
          </a:p>
        </p:txBody>
      </p:sp>
      <p:sp>
        <p:nvSpPr>
          <p:cNvPr id="6" name="TextBox 5"/>
          <p:cNvSpPr txBox="1"/>
          <p:nvPr/>
        </p:nvSpPr>
        <p:spPr>
          <a:xfrm rot="16200000">
            <a:off x="2017074" y="3337298"/>
            <a:ext cx="817828"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3200" dirty="0" smtClean="0">
                <a:solidFill>
                  <a:srgbClr val="FFFF00"/>
                </a:solidFill>
                <a:latin typeface="Eras Demi ITC" pitchFamily="34" charset="0"/>
              </a:rPr>
              <a:t>+</a:t>
            </a:r>
            <a:r>
              <a:rPr lang="en-US" sz="3200" b="1" dirty="0" smtClean="0">
                <a:solidFill>
                  <a:srgbClr val="F6FE8A"/>
                </a:solidFill>
                <a:latin typeface="Eras Demi ITC" pitchFamily="34" charset="0"/>
              </a:rPr>
              <a:t> </a:t>
            </a:r>
            <a:r>
              <a:rPr lang="en-US" sz="3200" dirty="0" smtClean="0">
                <a:solidFill>
                  <a:srgbClr val="F6FE8A"/>
                </a:solidFill>
                <a:latin typeface="Eras Demi ITC" pitchFamily="34" charset="0"/>
              </a:rPr>
              <a:t>– </a:t>
            </a:r>
            <a:endParaRPr lang="en-US" sz="3200" dirty="0">
              <a:solidFill>
                <a:srgbClr val="FFFF00"/>
              </a:solidFill>
              <a:latin typeface="Eras Demi ITC" pitchFamily="34" charset="0"/>
            </a:endParaRPr>
          </a:p>
        </p:txBody>
      </p:sp>
      <p:sp>
        <p:nvSpPr>
          <p:cNvPr id="7" name="TextBox 6"/>
          <p:cNvSpPr txBox="1"/>
          <p:nvPr/>
        </p:nvSpPr>
        <p:spPr>
          <a:xfrm>
            <a:off x="4114800" y="5830669"/>
            <a:ext cx="91440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3200" b="1" dirty="0" smtClean="0">
                <a:solidFill>
                  <a:srgbClr val="F6FE8A"/>
                </a:solidFill>
                <a:latin typeface="Eras Demi ITC" pitchFamily="34" charset="0"/>
              </a:rPr>
              <a:t>+ </a:t>
            </a:r>
            <a:r>
              <a:rPr lang="en-US" sz="3200" dirty="0" smtClean="0">
                <a:solidFill>
                  <a:srgbClr val="F6FE8A"/>
                </a:solidFill>
                <a:latin typeface="Eras Demi ITC" pitchFamily="34" charset="0"/>
              </a:rPr>
              <a:t>– </a:t>
            </a:r>
            <a:endParaRPr lang="en-US" sz="3200" b="1" dirty="0">
              <a:solidFill>
                <a:srgbClr val="F6FE8A"/>
              </a:solidFill>
              <a:latin typeface="Eras Demi ITC" pitchFamily="34" charset="0"/>
            </a:endParaRPr>
          </a:p>
        </p:txBody>
      </p:sp>
      <p:cxnSp>
        <p:nvCxnSpPr>
          <p:cNvPr id="9" name="Straight Connector 8"/>
          <p:cNvCxnSpPr/>
          <p:nvPr/>
        </p:nvCxnSpPr>
        <p:spPr>
          <a:xfrm>
            <a:off x="4495800" y="5724851"/>
            <a:ext cx="3124200" cy="0"/>
          </a:xfrm>
          <a:prstGeom prst="line">
            <a:avLst/>
          </a:prstGeom>
          <a:ln>
            <a:solidFill>
              <a:srgbClr val="FFFF00"/>
            </a:solidFill>
            <a:prstDash val="sysDot"/>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rot="5400000">
            <a:off x="5581413" y="3558617"/>
            <a:ext cx="4378004" cy="3971"/>
          </a:xfrm>
          <a:prstGeom prst="straightConnector1">
            <a:avLst/>
          </a:prstGeom>
          <a:ln>
            <a:solidFill>
              <a:srgbClr val="39FD03"/>
            </a:solidFill>
            <a:prstDash val="sysDash"/>
            <a:headEnd type="arrow"/>
            <a:tailEnd type="arrow"/>
          </a:ln>
        </p:spPr>
        <p:style>
          <a:lnRef idx="2">
            <a:schemeClr val="accent5"/>
          </a:lnRef>
          <a:fillRef idx="0">
            <a:schemeClr val="accent5"/>
          </a:fillRef>
          <a:effectRef idx="1">
            <a:schemeClr val="accent5"/>
          </a:effectRef>
          <a:fontRef idx="minor">
            <a:schemeClr val="tx1"/>
          </a:fontRef>
        </p:style>
      </p:cxnSp>
      <p:sp>
        <p:nvSpPr>
          <p:cNvPr id="13" name="Freeform 12"/>
          <p:cNvSpPr/>
          <p:nvPr/>
        </p:nvSpPr>
        <p:spPr>
          <a:xfrm>
            <a:off x="2743200" y="1371599"/>
            <a:ext cx="4876800" cy="4343401"/>
          </a:xfrm>
          <a:custGeom>
            <a:avLst/>
            <a:gdLst>
              <a:gd name="connsiteX0" fmla="*/ 95534 w 3575713"/>
              <a:gd name="connsiteY0" fmla="*/ 4135272 h 4176215"/>
              <a:gd name="connsiteX1" fmla="*/ 81886 w 3575713"/>
              <a:gd name="connsiteY1" fmla="*/ 668741 h 4176215"/>
              <a:gd name="connsiteX2" fmla="*/ 68238 w 3575713"/>
              <a:gd name="connsiteY2" fmla="*/ 0 h 4176215"/>
              <a:gd name="connsiteX3" fmla="*/ 3575713 w 3575713"/>
              <a:gd name="connsiteY3" fmla="*/ 4135272 h 4176215"/>
              <a:gd name="connsiteX4" fmla="*/ 0 w 3575713"/>
              <a:gd name="connsiteY4" fmla="*/ 4176215 h 4176215"/>
              <a:gd name="connsiteX5" fmla="*/ 0 w 3575713"/>
              <a:gd name="connsiteY5" fmla="*/ 4176215 h 4176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5713" h="4176215">
                <a:moveTo>
                  <a:pt x="95534" y="4135272"/>
                </a:moveTo>
                <a:cubicBezTo>
                  <a:pt x="90985" y="2979762"/>
                  <a:pt x="86435" y="1824251"/>
                  <a:pt x="81886" y="668741"/>
                </a:cubicBezTo>
                <a:lnTo>
                  <a:pt x="68238" y="0"/>
                </a:lnTo>
                <a:lnTo>
                  <a:pt x="3575713" y="4135272"/>
                </a:lnTo>
                <a:lnTo>
                  <a:pt x="0" y="4176215"/>
                </a:lnTo>
                <a:lnTo>
                  <a:pt x="0" y="4176215"/>
                </a:lnTo>
              </a:path>
            </a:pathLst>
          </a:custGeom>
          <a:gradFill>
            <a:gsLst>
              <a:gs pos="0">
                <a:srgbClr val="39FD03"/>
              </a:gs>
              <a:gs pos="32000">
                <a:srgbClr val="FFFF00"/>
              </a:gs>
              <a:gs pos="45000">
                <a:srgbClr val="FFC000"/>
              </a:gs>
              <a:gs pos="100000">
                <a:srgbClr val="C00000"/>
              </a:gs>
            </a:gsLst>
            <a:lin ang="2400000" scaled="0"/>
          </a:gra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7315200" y="3124200"/>
            <a:ext cx="966931" cy="584775"/>
          </a:xfrm>
          <a:prstGeom prst="rect">
            <a:avLst/>
          </a:prstGeom>
          <a:gradFill>
            <a:gsLst>
              <a:gs pos="0">
                <a:srgbClr val="669900"/>
              </a:gs>
              <a:gs pos="50000">
                <a:srgbClr val="00B050"/>
              </a:gs>
              <a:gs pos="84000">
                <a:srgbClr val="92D050"/>
              </a:gs>
              <a:gs pos="100000">
                <a:srgbClr val="39FD03"/>
              </a:gs>
            </a:gsLst>
          </a:gradFill>
          <a:effectLst>
            <a:outerShdw blurRad="50800" dist="38100" dir="5400000" algn="t"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3200" dirty="0" smtClean="0"/>
              <a:t>  + + </a:t>
            </a:r>
            <a:endParaRPr lang="en-US" sz="3200" dirty="0">
              <a:solidFill>
                <a:srgbClr val="FFC000"/>
              </a:solidFill>
              <a:latin typeface="Eras Demi ITC"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1107996"/>
          </a:xfrm>
        </p:spPr>
        <p:txBody>
          <a:bodyPr/>
          <a:lstStyle/>
          <a:p>
            <a:r>
              <a:rPr lang="en-US" dirty="0" smtClean="0"/>
              <a:t>Growth Configuration Factors</a:t>
            </a:r>
            <a:br>
              <a:rPr lang="en-US" dirty="0" smtClean="0"/>
            </a:br>
            <a:r>
              <a:rPr lang="en-US" sz="3200" dirty="0" smtClean="0"/>
              <a:t>Fast, Sustainable Growth</a:t>
            </a:r>
            <a:endParaRPr lang="en-US" dirty="0"/>
          </a:p>
        </p:txBody>
      </p:sp>
      <p:sp>
        <p:nvSpPr>
          <p:cNvPr id="7" name="TextBox 6"/>
          <p:cNvSpPr txBox="1"/>
          <p:nvPr/>
        </p:nvSpPr>
        <p:spPr>
          <a:xfrm>
            <a:off x="4114800" y="5830669"/>
            <a:ext cx="91440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3200" b="1" dirty="0" smtClean="0">
                <a:solidFill>
                  <a:srgbClr val="F6FE8A"/>
                </a:solidFill>
                <a:latin typeface="Eras Demi ITC" pitchFamily="34" charset="0"/>
              </a:rPr>
              <a:t>+ </a:t>
            </a:r>
            <a:r>
              <a:rPr lang="en-US" sz="3200" dirty="0" smtClean="0">
                <a:solidFill>
                  <a:srgbClr val="F6FE8A"/>
                </a:solidFill>
                <a:latin typeface="Eras Demi ITC" pitchFamily="34" charset="0"/>
              </a:rPr>
              <a:t>– </a:t>
            </a:r>
            <a:endParaRPr lang="en-US" sz="3200" b="1" dirty="0">
              <a:solidFill>
                <a:srgbClr val="F6FE8A"/>
              </a:solidFill>
              <a:latin typeface="Eras Demi ITC" pitchFamily="34" charset="0"/>
            </a:endParaRPr>
          </a:p>
        </p:txBody>
      </p:sp>
      <p:cxnSp>
        <p:nvCxnSpPr>
          <p:cNvPr id="9" name="Straight Connector 8"/>
          <p:cNvCxnSpPr/>
          <p:nvPr/>
        </p:nvCxnSpPr>
        <p:spPr>
          <a:xfrm>
            <a:off x="4495800" y="5724851"/>
            <a:ext cx="3124200" cy="0"/>
          </a:xfrm>
          <a:prstGeom prst="line">
            <a:avLst/>
          </a:prstGeom>
          <a:ln>
            <a:solidFill>
              <a:srgbClr val="FFFF00"/>
            </a:solidFill>
            <a:prstDash val="sysDot"/>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rot="5400000">
            <a:off x="5581413" y="3558617"/>
            <a:ext cx="4378004" cy="3971"/>
          </a:xfrm>
          <a:prstGeom prst="straightConnector1">
            <a:avLst/>
          </a:prstGeom>
          <a:ln>
            <a:solidFill>
              <a:srgbClr val="39FD03"/>
            </a:solidFill>
            <a:prstDash val="sysDash"/>
            <a:headEnd type="arrow"/>
            <a:tailEnd type="arrow"/>
          </a:ln>
        </p:spPr>
        <p:style>
          <a:lnRef idx="2">
            <a:schemeClr val="accent5"/>
          </a:lnRef>
          <a:fillRef idx="0">
            <a:schemeClr val="accent5"/>
          </a:fillRef>
          <a:effectRef idx="1">
            <a:schemeClr val="accent5"/>
          </a:effectRef>
          <a:fontRef idx="minor">
            <a:schemeClr val="tx1"/>
          </a:fontRef>
        </p:style>
      </p:cxnSp>
      <p:sp>
        <p:nvSpPr>
          <p:cNvPr id="16" name="TextBox 15"/>
          <p:cNvSpPr txBox="1"/>
          <p:nvPr/>
        </p:nvSpPr>
        <p:spPr>
          <a:xfrm>
            <a:off x="7315200" y="3124200"/>
            <a:ext cx="966931" cy="584775"/>
          </a:xfrm>
          <a:prstGeom prst="rect">
            <a:avLst/>
          </a:prstGeom>
          <a:gradFill>
            <a:gsLst>
              <a:gs pos="0">
                <a:srgbClr val="669900"/>
              </a:gs>
              <a:gs pos="50000">
                <a:srgbClr val="00B050"/>
              </a:gs>
              <a:gs pos="84000">
                <a:srgbClr val="92D050"/>
              </a:gs>
              <a:gs pos="100000">
                <a:srgbClr val="39FD03"/>
              </a:gs>
            </a:gsLst>
          </a:gradFill>
          <a:effectLst>
            <a:outerShdw blurRad="50800" dist="38100" dir="5400000" algn="t"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3200" dirty="0" smtClean="0"/>
              <a:t>  + + </a:t>
            </a:r>
            <a:endParaRPr lang="en-US" sz="3200" dirty="0">
              <a:solidFill>
                <a:srgbClr val="FFC000"/>
              </a:solidFill>
              <a:latin typeface="Eras Demi ITC" pitchFamily="34" charset="0"/>
            </a:endParaRPr>
          </a:p>
        </p:txBody>
      </p:sp>
      <p:sp>
        <p:nvSpPr>
          <p:cNvPr id="12" name="Freeform 11"/>
          <p:cNvSpPr/>
          <p:nvPr/>
        </p:nvSpPr>
        <p:spPr>
          <a:xfrm>
            <a:off x="2015319" y="1419367"/>
            <a:ext cx="4995081" cy="4326340"/>
          </a:xfrm>
          <a:custGeom>
            <a:avLst/>
            <a:gdLst>
              <a:gd name="connsiteX0" fmla="*/ 0 w 4995081"/>
              <a:gd name="connsiteY0" fmla="*/ 4326340 h 4326340"/>
              <a:gd name="connsiteX1" fmla="*/ 4995081 w 4995081"/>
              <a:gd name="connsiteY1" fmla="*/ 0 h 4326340"/>
              <a:gd name="connsiteX2" fmla="*/ 4954138 w 4995081"/>
              <a:gd name="connsiteY2" fmla="*/ 4258102 h 4326340"/>
              <a:gd name="connsiteX3" fmla="*/ 40944 w 4995081"/>
              <a:gd name="connsiteY3" fmla="*/ 4244454 h 4326340"/>
              <a:gd name="connsiteX4" fmla="*/ 40944 w 4995081"/>
              <a:gd name="connsiteY4" fmla="*/ 4244454 h 4326340"/>
              <a:gd name="connsiteX5" fmla="*/ 40944 w 4995081"/>
              <a:gd name="connsiteY5" fmla="*/ 4244454 h 4326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5081" h="4326340">
                <a:moveTo>
                  <a:pt x="0" y="4326340"/>
                </a:moveTo>
                <a:lnTo>
                  <a:pt x="4995081" y="0"/>
                </a:lnTo>
                <a:lnTo>
                  <a:pt x="4954138" y="4258102"/>
                </a:lnTo>
                <a:lnTo>
                  <a:pt x="40944" y="4244454"/>
                </a:lnTo>
                <a:lnTo>
                  <a:pt x="40944" y="4244454"/>
                </a:lnTo>
                <a:lnTo>
                  <a:pt x="40944" y="4244454"/>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bwMode="auto">
          <a:xfrm>
            <a:off x="1992573" y="1419367"/>
            <a:ext cx="5049672" cy="4353636"/>
          </a:xfrm>
          <a:custGeom>
            <a:avLst/>
            <a:gdLst>
              <a:gd name="connsiteX0" fmla="*/ 0 w 5049672"/>
              <a:gd name="connsiteY0" fmla="*/ 4353636 h 4353636"/>
              <a:gd name="connsiteX1" fmla="*/ 5049672 w 5049672"/>
              <a:gd name="connsiteY1" fmla="*/ 0 h 4353636"/>
              <a:gd name="connsiteX2" fmla="*/ 5022376 w 5049672"/>
              <a:gd name="connsiteY2" fmla="*/ 4271749 h 4353636"/>
              <a:gd name="connsiteX3" fmla="*/ 0 w 5049672"/>
              <a:gd name="connsiteY3" fmla="*/ 4353636 h 4353636"/>
            </a:gdLst>
            <a:ahLst/>
            <a:cxnLst>
              <a:cxn ang="0">
                <a:pos x="connsiteX0" y="connsiteY0"/>
              </a:cxn>
              <a:cxn ang="0">
                <a:pos x="connsiteX1" y="connsiteY1"/>
              </a:cxn>
              <a:cxn ang="0">
                <a:pos x="connsiteX2" y="connsiteY2"/>
              </a:cxn>
              <a:cxn ang="0">
                <a:pos x="connsiteX3" y="connsiteY3"/>
              </a:cxn>
            </a:cxnLst>
            <a:rect l="l" t="t" r="r" b="b"/>
            <a:pathLst>
              <a:path w="5049672" h="4353636">
                <a:moveTo>
                  <a:pt x="0" y="4353636"/>
                </a:moveTo>
                <a:lnTo>
                  <a:pt x="5049672" y="0"/>
                </a:lnTo>
                <a:lnTo>
                  <a:pt x="5022376" y="4271749"/>
                </a:lnTo>
                <a:lnTo>
                  <a:pt x="0" y="4353636"/>
                </a:lnTo>
                <a:close/>
              </a:path>
            </a:pathLst>
          </a:custGeom>
          <a:gradFill>
            <a:gsLst>
              <a:gs pos="0">
                <a:srgbClr val="39FD03"/>
              </a:gs>
              <a:gs pos="50000">
                <a:srgbClr val="FFFF00"/>
              </a:gs>
              <a:gs pos="70000">
                <a:srgbClr val="39FD03"/>
              </a:gs>
              <a:gs pos="100000">
                <a:schemeClr val="accent4">
                  <a:tint val="95500"/>
                  <a:shade val="100000"/>
                  <a:satMod val="155000"/>
                </a:schemeClr>
              </a:gs>
            </a:gsLst>
          </a:gra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5" name="TextBox 14"/>
          <p:cNvSpPr txBox="1"/>
          <p:nvPr/>
        </p:nvSpPr>
        <p:spPr>
          <a:xfrm>
            <a:off x="3200400" y="2895600"/>
            <a:ext cx="914400" cy="584775"/>
          </a:xfrm>
          <a:prstGeom prst="rect">
            <a:avLst/>
          </a:prstGeom>
          <a:gradFill>
            <a:gsLst>
              <a:gs pos="0">
                <a:srgbClr val="669900"/>
              </a:gs>
              <a:gs pos="50000">
                <a:srgbClr val="92D050"/>
              </a:gs>
              <a:gs pos="70000">
                <a:srgbClr val="00B050"/>
              </a:gs>
              <a:gs pos="100000">
                <a:srgbClr val="39FD03"/>
              </a:gs>
            </a:gsLst>
          </a:gra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b="1" dirty="0" smtClean="0">
                <a:solidFill>
                  <a:srgbClr val="F6FE8A"/>
                </a:solidFill>
                <a:latin typeface="Eras Demi ITC" pitchFamily="34" charset="0"/>
              </a:rPr>
              <a:t>+ </a:t>
            </a:r>
            <a:r>
              <a:rPr lang="en-US" sz="3200" dirty="0" smtClean="0">
                <a:solidFill>
                  <a:srgbClr val="F6FE8A"/>
                </a:solidFill>
                <a:latin typeface="Eras Demi ITC" pitchFamily="34" charset="0"/>
              </a:rPr>
              <a:t>– </a:t>
            </a:r>
            <a:endParaRPr lang="en-US" sz="3200" b="1" dirty="0">
              <a:solidFill>
                <a:srgbClr val="F6FE8A"/>
              </a:solidFill>
              <a:latin typeface="Eras Demi ITC" pitchFamily="34"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7)">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Leadership Development</TermName>
          <TermId xmlns="http://schemas.microsoft.com/office/infopath/2007/PartnerControls">264aa453-2fa6-4828-b7e2-3a8589ef0b6c</TermId>
        </TermInfo>
      </Terms>
    </j2a840a341ce45988eab089c2d811663>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Erich Baumgartner</TermName>
          <TermId xmlns="http://schemas.microsoft.com/office/infopath/2007/PartnerControls">e00752b9-8f13-40f1-9b99-0d281edca7c9</TermId>
        </TermInfo>
      </Terms>
    </gc564d6ebf4248c7833a610fa17582d5>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C3CD86-F06B-4819-A791-B8857C8DDF8E}"/>
</file>

<file path=customXml/itemProps2.xml><?xml version="1.0" encoding="utf-8"?>
<ds:datastoreItem xmlns:ds="http://schemas.openxmlformats.org/officeDocument/2006/customXml" ds:itemID="{0E9FC0A0-23E2-4B5C-BF72-689644DB9892}"/>
</file>

<file path=customXml/itemProps3.xml><?xml version="1.0" encoding="utf-8"?>
<ds:datastoreItem xmlns:ds="http://schemas.openxmlformats.org/officeDocument/2006/customXml" ds:itemID="{79B44517-D2FC-4C88-850F-829BB38526D6}"/>
</file>

<file path=docProps/app.xml><?xml version="1.0" encoding="utf-8"?>
<Properties xmlns="http://schemas.openxmlformats.org/officeDocument/2006/extended-properties" xmlns:vt="http://schemas.openxmlformats.org/officeDocument/2006/docPropsVTypes">
  <Template>Sample presentation slides(7)</Template>
  <TotalTime>1652</TotalTime>
  <Words>2923</Words>
  <Application>Microsoft Office PowerPoint</Application>
  <PresentationFormat>On-screen Show (4:3)</PresentationFormat>
  <Paragraphs>273</Paragraphs>
  <Slides>26</Slides>
  <Notes>21</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Sample presentation slides(7)</vt:lpstr>
      <vt:lpstr>White with Courier font for code slides</vt:lpstr>
      <vt:lpstr>Designing Leadership Development</vt:lpstr>
      <vt:lpstr>Why Develop Leaders?</vt:lpstr>
      <vt:lpstr>A Leader is . . . </vt:lpstr>
      <vt:lpstr>Growth Configuration Factors</vt:lpstr>
      <vt:lpstr>Growth Configuration Factors</vt:lpstr>
      <vt:lpstr>Growth Configuration Factors Explosive  Precarious Growth</vt:lpstr>
      <vt:lpstr>Growth Configuration Factors Old Slow Growth</vt:lpstr>
      <vt:lpstr>Growth Configuration Factors Solid, But Slow Growth</vt:lpstr>
      <vt:lpstr>Growth Configuration Factors Fast, Sustainable Growth</vt:lpstr>
      <vt:lpstr>Growth Configuration Factors Balanced Growth</vt:lpstr>
      <vt:lpstr>Types of Leaders</vt:lpstr>
      <vt:lpstr>Five types of leaders</vt:lpstr>
      <vt:lpstr>Five types of leaders</vt:lpstr>
      <vt:lpstr>A Clarifying Question</vt:lpstr>
      <vt:lpstr>Three Types of Education</vt:lpstr>
      <vt:lpstr>Three Types of Education</vt:lpstr>
      <vt:lpstr>Different Strengths</vt:lpstr>
      <vt:lpstr>Why Most Programs Don’t Work</vt:lpstr>
      <vt:lpstr>Cognitive  &amp; Emotional </vt:lpstr>
      <vt:lpstr>The Human Brain</vt:lpstr>
      <vt:lpstr>Double (Triple) Loop Learning</vt:lpstr>
      <vt:lpstr>Developing Leadership Capacity</vt:lpstr>
      <vt:lpstr>Traditional Versus Transformational Education</vt:lpstr>
      <vt:lpstr>Experiential Learning Cycle</vt:lpstr>
      <vt:lpstr>Leadership Training</vt:lpstr>
      <vt:lpstr>For Further Information</vt:lpstr>
    </vt:vector>
  </TitlesOfParts>
  <Company>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Erich Baumgartner</dc:creator>
  <cp:lastModifiedBy>Ellen Missah</cp:lastModifiedBy>
  <cp:revision>13</cp:revision>
  <dcterms:created xsi:type="dcterms:W3CDTF">2009-05-03T21:13:32Z</dcterms:created>
  <dcterms:modified xsi:type="dcterms:W3CDTF">2010-04-12T15:31:32Z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TC102867451033</vt:lpwstr>
  </property>
  <property fmtid="{D5CDD505-2E9C-101B-9397-08002B2CF9AE}" pid="3" name="Authors">
    <vt:lpwstr>11;#Erich Baumgartner|e00752b9-8f13-40f1-9b99-0d281edca7c9</vt:lpwstr>
  </property>
  <property fmtid="{D5CDD505-2E9C-101B-9397-08002B2CF9AE}" pid="4" name="CurriculumCategories">
    <vt:lpwstr>39;#Leadership Development|264aa453-2fa6-4828-b7e2-3a8589ef0b6c</vt:lpwstr>
  </property>
  <property fmtid="{D5CDD505-2E9C-101B-9397-08002B2CF9AE}" pid="5" name="ContentTypeId">
    <vt:lpwstr>0x010100606931C23B4E154BA7E8104755D6A6CD</vt:lpwstr>
  </property>
</Properties>
</file>