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5" Type="http://schemas.openxmlformats.org/officeDocument/2006/relationships/slide" Target="slides/slide50.xml"/><Relationship Id="rId50" Type="http://schemas.openxmlformats.org/officeDocument/2006/relationships/slide" Target="slides/slide45.xml"/><Relationship Id="rId21" Type="http://schemas.openxmlformats.org/officeDocument/2006/relationships/slide" Target="slides/slide16.xml"/><Relationship Id="rId6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58" Type="http://schemas.openxmlformats.org/officeDocument/2006/relationships/slide" Target="slides/slide53.xml"/><Relationship Id="rId11" Type="http://schemas.openxmlformats.org/officeDocument/2006/relationships/slide" Target="slides/slide6.xml"/><Relationship Id="rId53" Type="http://schemas.openxmlformats.org/officeDocument/2006/relationships/slide" Target="slides/slide48.xml"/><Relationship Id="rId24" Type="http://schemas.openxmlformats.org/officeDocument/2006/relationships/slide" Target="slides/slide19.xml"/><Relationship Id="rId5" Type="http://schemas.openxmlformats.org/officeDocument/2006/relationships/notesMaster" Target="notesMasters/notesMaster1.xml"/><Relationship Id="rId61" Type="http://schemas.openxmlformats.org/officeDocument/2006/relationships/customXml" Target="../customXml/item1.xml"/><Relationship Id="rId19" Type="http://schemas.openxmlformats.org/officeDocument/2006/relationships/slide" Target="slides/slide14.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3" Type="http://schemas.openxmlformats.org/officeDocument/2006/relationships/slide" Target="slides/slide38.xml"/><Relationship Id="rId14" Type="http://schemas.openxmlformats.org/officeDocument/2006/relationships/slide" Target="slides/slide9.xml"/><Relationship Id="rId56" Type="http://schemas.openxmlformats.org/officeDocument/2006/relationships/slide" Target="slides/slide51.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59" Type="http://schemas.openxmlformats.org/officeDocument/2006/relationships/slide" Target="slides/slide54.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54" Type="http://schemas.openxmlformats.org/officeDocument/2006/relationships/slide" Target="slides/slide49.xml"/><Relationship Id="rId20" Type="http://schemas.openxmlformats.org/officeDocument/2006/relationships/slide" Target="slides/slide15.xml"/><Relationship Id="rId62" Type="http://schemas.openxmlformats.org/officeDocument/2006/relationships/customXml" Target="../customXml/item2.xml"/><Relationship Id="rId1" Type="http://schemas.openxmlformats.org/officeDocument/2006/relationships/theme" Target="theme/theme3.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57" Type="http://schemas.openxmlformats.org/officeDocument/2006/relationships/slide" Target="slides/slide52.xml"/><Relationship Id="rId28" Type="http://schemas.openxmlformats.org/officeDocument/2006/relationships/slide" Target="slides/slide23.xml"/><Relationship Id="rId23" Type="http://schemas.openxmlformats.org/officeDocument/2006/relationships/slide" Target="slides/slide18.xml"/><Relationship Id="rId31" Type="http://schemas.openxmlformats.org/officeDocument/2006/relationships/slide" Target="slides/slide26.xml"/><Relationship Id="rId44" Type="http://schemas.openxmlformats.org/officeDocument/2006/relationships/slide" Target="slides/slide39.xml"/><Relationship Id="rId10" Type="http://schemas.openxmlformats.org/officeDocument/2006/relationships/slide" Target="slides/slide5.xml"/><Relationship Id="rId52" Type="http://schemas.openxmlformats.org/officeDocument/2006/relationships/slide" Target="slides/slide47.xml"/><Relationship Id="rId60" Type="http://schemas.openxmlformats.org/officeDocument/2006/relationships/slide" Target="slides/slide55.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9" name="Shape 11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5" name="Shape 13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2" name="Shape 17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 name="Shape 177"/>
        <p:cNvGrpSpPr/>
        <p:nvPr/>
      </p:nvGrpSpPr>
      <p:grpSpPr>
        <a:xfrm>
          <a:off y="0" x="0"/>
          <a:ext cy="0" cx="0"/>
          <a:chOff y="0" x="0"/>
          <a:chExt cy="0" cx="0"/>
        </a:xfrm>
      </p:grpSpPr>
      <p:sp>
        <p:nvSpPr>
          <p:cNvPr id="178" name="Shape 1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9" name="Shape 1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6" name="Shape 18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4" name="Shape 19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1" name="Shape 22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9" name="Shape 22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6" name="Shape 236"/>
        <p:cNvGrpSpPr/>
        <p:nvPr/>
      </p:nvGrpSpPr>
      <p:grpSpPr>
        <a:xfrm>
          <a:off y="0" x="0"/>
          <a:ext cy="0" cx="0"/>
          <a:chOff y="0" x="0"/>
          <a:chExt cy="0" cx="0"/>
        </a:xfrm>
      </p:grpSpPr>
      <p:sp>
        <p:nvSpPr>
          <p:cNvPr id="237" name="Shape 23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8" name="Shape 23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5" name="Shape 2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2" name="Shape 25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9" name="Shape 25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5" name="Shape 2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2" name="Shape 27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9" name="Shape 28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7" name="Shape 297"/>
        <p:cNvGrpSpPr/>
        <p:nvPr/>
      </p:nvGrpSpPr>
      <p:grpSpPr>
        <a:xfrm>
          <a:off y="0" x="0"/>
          <a:ext cy="0" cx="0"/>
          <a:chOff y="0" x="0"/>
          <a:chExt cy="0" cx="0"/>
        </a:xfrm>
      </p:grpSpPr>
      <p:sp>
        <p:nvSpPr>
          <p:cNvPr id="298" name="Shape 29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9" name="Shape 29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0" name="Shape 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0" name="Shape 31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0" name="Shape 320"/>
        <p:cNvGrpSpPr/>
        <p:nvPr/>
      </p:nvGrpSpPr>
      <p:grpSpPr>
        <a:xfrm>
          <a:off y="0" x="0"/>
          <a:ext cy="0" cx="0"/>
          <a:chOff y="0" x="0"/>
          <a:chExt cy="0" cx="0"/>
        </a:xfrm>
      </p:grpSpPr>
      <p:sp>
        <p:nvSpPr>
          <p:cNvPr id="321" name="Shape 3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2" name="Shape 3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0" name="Shape 330"/>
        <p:cNvGrpSpPr/>
        <p:nvPr/>
      </p:nvGrpSpPr>
      <p:grpSpPr>
        <a:xfrm>
          <a:off y="0" x="0"/>
          <a:ext cy="0" cx="0"/>
          <a:chOff y="0" x="0"/>
          <a:chExt cy="0" cx="0"/>
        </a:xfrm>
      </p:grpSpPr>
      <p:sp>
        <p:nvSpPr>
          <p:cNvPr id="331" name="Shape 33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2" name="Shape 33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0" name="Shape 340"/>
        <p:cNvGrpSpPr/>
        <p:nvPr/>
      </p:nvGrpSpPr>
      <p:grpSpPr>
        <a:xfrm>
          <a:off y="0" x="0"/>
          <a:ext cy="0" cx="0"/>
          <a:chOff y="0" x="0"/>
          <a:chExt cy="0" cx="0"/>
        </a:xfrm>
      </p:grpSpPr>
      <p:sp>
        <p:nvSpPr>
          <p:cNvPr id="341" name="Shape 34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2" name="Shape 34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1" name="Shape 3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9" name="Shape 35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6" name="Shape 3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6" name="Shape 376"/>
        <p:cNvGrpSpPr/>
        <p:nvPr/>
      </p:nvGrpSpPr>
      <p:grpSpPr>
        <a:xfrm>
          <a:off y="0" x="0"/>
          <a:ext cy="0" cx="0"/>
          <a:chOff y="0" x="0"/>
          <a:chExt cy="0" cx="0"/>
        </a:xfrm>
      </p:grpSpPr>
      <p:sp>
        <p:nvSpPr>
          <p:cNvPr id="377" name="Shape 3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8" name="Shape 37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2" name="Shape 382"/>
        <p:cNvGrpSpPr/>
        <p:nvPr/>
      </p:nvGrpSpPr>
      <p:grpSpPr>
        <a:xfrm>
          <a:off y="0" x="0"/>
          <a:ext cy="0" cx="0"/>
          <a:chOff y="0" x="0"/>
          <a:chExt cy="0" cx="0"/>
        </a:xfrm>
      </p:grpSpPr>
      <p:sp>
        <p:nvSpPr>
          <p:cNvPr id="383" name="Shape 38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4" name="Shape 38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8" name="Shape 388"/>
        <p:cNvGrpSpPr/>
        <p:nvPr/>
      </p:nvGrpSpPr>
      <p:grpSpPr>
        <a:xfrm>
          <a:off y="0" x="0"/>
          <a:ext cy="0" cx="0"/>
          <a:chOff y="0" x="0"/>
          <a:chExt cy="0" cx="0"/>
        </a:xfrm>
      </p:grpSpPr>
      <p:sp>
        <p:nvSpPr>
          <p:cNvPr id="389" name="Shape 3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0" name="Shape 3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 name="Shape 66"/>
        <p:cNvGrpSpPr/>
        <p:nvPr/>
      </p:nvGrpSpPr>
      <p:grpSpPr>
        <a:xfrm>
          <a:off y="0" x="0"/>
          <a:ext cy="0" cx="0"/>
          <a:chOff y="0" x="0"/>
          <a:chExt cy="0" cx="0"/>
        </a:xfrm>
      </p:grpSpPr>
      <p:sp>
        <p:nvSpPr>
          <p:cNvPr id="67" name="Shape 6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8" name="Shape 6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4" name="Shape 394"/>
        <p:cNvGrpSpPr/>
        <p:nvPr/>
      </p:nvGrpSpPr>
      <p:grpSpPr>
        <a:xfrm>
          <a:off y="0" x="0"/>
          <a:ext cy="0" cx="0"/>
          <a:chOff y="0" x="0"/>
          <a:chExt cy="0" cx="0"/>
        </a:xfrm>
      </p:grpSpPr>
      <p:sp>
        <p:nvSpPr>
          <p:cNvPr id="395" name="Shape 3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6" name="Shape 3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1" name="Shape 401"/>
        <p:cNvGrpSpPr/>
        <p:nvPr/>
      </p:nvGrpSpPr>
      <p:grpSpPr>
        <a:xfrm>
          <a:off y="0" x="0"/>
          <a:ext cy="0" cx="0"/>
          <a:chOff y="0" x="0"/>
          <a:chExt cy="0" cx="0"/>
        </a:xfrm>
      </p:grpSpPr>
      <p:sp>
        <p:nvSpPr>
          <p:cNvPr id="402" name="Shape 40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03" name="Shape 40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8" name="Shape 408"/>
        <p:cNvGrpSpPr/>
        <p:nvPr/>
      </p:nvGrpSpPr>
      <p:grpSpPr>
        <a:xfrm>
          <a:off y="0" x="0"/>
          <a:ext cy="0" cx="0"/>
          <a:chOff y="0" x="0"/>
          <a:chExt cy="0" cx="0"/>
        </a:xfrm>
      </p:grpSpPr>
      <p:sp>
        <p:nvSpPr>
          <p:cNvPr id="409" name="Shape 40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10" name="Shape 41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5" name="Shape 425"/>
        <p:cNvGrpSpPr/>
        <p:nvPr/>
      </p:nvGrpSpPr>
      <p:grpSpPr>
        <a:xfrm>
          <a:off y="0" x="0"/>
          <a:ext cy="0" cx="0"/>
          <a:chOff y="0" x="0"/>
          <a:chExt cy="0" cx="0"/>
        </a:xfrm>
      </p:grpSpPr>
      <p:sp>
        <p:nvSpPr>
          <p:cNvPr id="426" name="Shape 42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27" name="Shape 42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4" name="Shape 434"/>
        <p:cNvGrpSpPr/>
        <p:nvPr/>
      </p:nvGrpSpPr>
      <p:grpSpPr>
        <a:xfrm>
          <a:off y="0" x="0"/>
          <a:ext cy="0" cx="0"/>
          <a:chOff y="0" x="0"/>
          <a:chExt cy="0" cx="0"/>
        </a:xfrm>
      </p:grpSpPr>
      <p:sp>
        <p:nvSpPr>
          <p:cNvPr id="435" name="Shape 4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36" name="Shape 4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2" name="Shape 452"/>
        <p:cNvGrpSpPr/>
        <p:nvPr/>
      </p:nvGrpSpPr>
      <p:grpSpPr>
        <a:xfrm>
          <a:off y="0" x="0"/>
          <a:ext cy="0" cx="0"/>
          <a:chOff y="0" x="0"/>
          <a:chExt cy="0" cx="0"/>
        </a:xfrm>
      </p:grpSpPr>
      <p:sp>
        <p:nvSpPr>
          <p:cNvPr id="453" name="Shape 45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54" name="Shape 45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0" name="Shape 460"/>
        <p:cNvGrpSpPr/>
        <p:nvPr/>
      </p:nvGrpSpPr>
      <p:grpSpPr>
        <a:xfrm>
          <a:off y="0" x="0"/>
          <a:ext cy="0" cx="0"/>
          <a:chOff y="0" x="0"/>
          <a:chExt cy="0" cx="0"/>
        </a:xfrm>
      </p:grpSpPr>
      <p:sp>
        <p:nvSpPr>
          <p:cNvPr id="461" name="Shape 46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62" name="Shape 46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8" name="Shape 468"/>
        <p:cNvGrpSpPr/>
        <p:nvPr/>
      </p:nvGrpSpPr>
      <p:grpSpPr>
        <a:xfrm>
          <a:off y="0" x="0"/>
          <a:ext cy="0" cx="0"/>
          <a:chOff y="0" x="0"/>
          <a:chExt cy="0" cx="0"/>
        </a:xfrm>
      </p:grpSpPr>
      <p:sp>
        <p:nvSpPr>
          <p:cNvPr id="469" name="Shape 4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70" name="Shape 47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4" name="Shape 474"/>
        <p:cNvGrpSpPr/>
        <p:nvPr/>
      </p:nvGrpSpPr>
      <p:grpSpPr>
        <a:xfrm>
          <a:off y="0" x="0"/>
          <a:ext cy="0" cx="0"/>
          <a:chOff y="0" x="0"/>
          <a:chExt cy="0" cx="0"/>
        </a:xfrm>
      </p:grpSpPr>
      <p:sp>
        <p:nvSpPr>
          <p:cNvPr id="475" name="Shape 47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76" name="Shape 47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0" name="Shape 480"/>
        <p:cNvGrpSpPr/>
        <p:nvPr/>
      </p:nvGrpSpPr>
      <p:grpSpPr>
        <a:xfrm>
          <a:off y="0" x="0"/>
          <a:ext cy="0" cx="0"/>
          <a:chOff y="0" x="0"/>
          <a:chExt cy="0" cx="0"/>
        </a:xfrm>
      </p:grpSpPr>
      <p:sp>
        <p:nvSpPr>
          <p:cNvPr id="481" name="Shape 48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82" name="Shape 48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8" name="Shape 488"/>
        <p:cNvGrpSpPr/>
        <p:nvPr/>
      </p:nvGrpSpPr>
      <p:grpSpPr>
        <a:xfrm>
          <a:off y="0" x="0"/>
          <a:ext cy="0" cx="0"/>
          <a:chOff y="0" x="0"/>
          <a:chExt cy="0" cx="0"/>
        </a:xfrm>
      </p:grpSpPr>
      <p:sp>
        <p:nvSpPr>
          <p:cNvPr id="489" name="Shape 4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90" name="Shape 4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4" name="Shape 494"/>
        <p:cNvGrpSpPr/>
        <p:nvPr/>
      </p:nvGrpSpPr>
      <p:grpSpPr>
        <a:xfrm>
          <a:off y="0" x="0"/>
          <a:ext cy="0" cx="0"/>
          <a:chOff y="0" x="0"/>
          <a:chExt cy="0" cx="0"/>
        </a:xfrm>
      </p:grpSpPr>
      <p:sp>
        <p:nvSpPr>
          <p:cNvPr id="495" name="Shape 4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96" name="Shape 4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2" name="Shape 502"/>
        <p:cNvGrpSpPr/>
        <p:nvPr/>
      </p:nvGrpSpPr>
      <p:grpSpPr>
        <a:xfrm>
          <a:off y="0" x="0"/>
          <a:ext cy="0" cx="0"/>
          <a:chOff y="0" x="0"/>
          <a:chExt cy="0" cx="0"/>
        </a:xfrm>
      </p:grpSpPr>
      <p:sp>
        <p:nvSpPr>
          <p:cNvPr id="503" name="Shape 50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04" name="Shape 50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9" name="Shape 509"/>
        <p:cNvGrpSpPr/>
        <p:nvPr/>
      </p:nvGrpSpPr>
      <p:grpSpPr>
        <a:xfrm>
          <a:off y="0" x="0"/>
          <a:ext cy="0" cx="0"/>
          <a:chOff y="0" x="0"/>
          <a:chExt cy="0" cx="0"/>
        </a:xfrm>
      </p:grpSpPr>
      <p:sp>
        <p:nvSpPr>
          <p:cNvPr id="510" name="Shape 5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11" name="Shape 5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5" name="Shape 515"/>
        <p:cNvGrpSpPr/>
        <p:nvPr/>
      </p:nvGrpSpPr>
      <p:grpSpPr>
        <a:xfrm>
          <a:off y="0" x="0"/>
          <a:ext cy="0" cx="0"/>
          <a:chOff y="0" x="0"/>
          <a:chExt cy="0" cx="0"/>
        </a:xfrm>
      </p:grpSpPr>
      <p:sp>
        <p:nvSpPr>
          <p:cNvPr id="516" name="Shape 51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17" name="Shape 51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2" name="Shape 522"/>
        <p:cNvGrpSpPr/>
        <p:nvPr/>
      </p:nvGrpSpPr>
      <p:grpSpPr>
        <a:xfrm>
          <a:off y="0" x="0"/>
          <a:ext cy="0" cx="0"/>
          <a:chOff y="0" x="0"/>
          <a:chExt cy="0" cx="0"/>
        </a:xfrm>
      </p:grpSpPr>
      <p:sp>
        <p:nvSpPr>
          <p:cNvPr id="523" name="Shape 5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24" name="Shape 52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9" name="Shape 9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2" name="Shape 11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17.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17.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17.png" Type="http://schemas.openxmlformats.org/officeDocument/2006/relationships/image" Id="rId3"/><Relationship Target="../media/image13.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4"/><Relationship Target="../media/image17.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17.png" Type="http://schemas.openxmlformats.org/officeDocument/2006/relationships/image" Id="rId3"/><Relationship Target="../media/image28.png" Type="http://schemas.openxmlformats.org/officeDocument/2006/relationships/image" Id="rId6"/><Relationship Target="../media/image25.png" Type="http://schemas.openxmlformats.org/officeDocument/2006/relationships/image" Id="rId5"/><Relationship Target="../media/image29.png" Type="http://schemas.openxmlformats.org/officeDocument/2006/relationships/image" Id="rId7"/></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17.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17.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17.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17.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17.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17.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12.jpg" Type="http://schemas.openxmlformats.org/officeDocument/2006/relationships/image" Id="rId4"/><Relationship Target="../media/image17.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17.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17.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35.jpg" Type="http://schemas.openxmlformats.org/officeDocument/2006/relationships/image" Id="rId4"/><Relationship Target="../media/image17.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17.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17.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8.jpg" Type="http://schemas.openxmlformats.org/officeDocument/2006/relationships/image" Id="rId4"/><Relationship Target="../media/image17.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17.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17.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42.jpg" Type="http://schemas.openxmlformats.org/officeDocument/2006/relationships/image" Id="rId4"/><Relationship Target="../media/image17.png" Type="http://schemas.openxmlformats.org/officeDocument/2006/relationships/image" Id="rId3"/><Relationship Target="../media/image49.png" Type="http://schemas.openxmlformats.org/officeDocument/2006/relationships/image" Id="rId6"/><Relationship Target="../media/image28.png" Type="http://schemas.openxmlformats.org/officeDocument/2006/relationships/image" Id="rId5"/><Relationship Target="../media/image46.png" Type="http://schemas.openxmlformats.org/officeDocument/2006/relationships/image" Id="rId7"/></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43.jpg" Type="http://schemas.openxmlformats.org/officeDocument/2006/relationships/image" Id="rId4"/><Relationship Target="../media/image17.png" Type="http://schemas.openxmlformats.org/officeDocument/2006/relationships/image" Id="rId3"/><Relationship Target="../media/image25.png" Type="http://schemas.openxmlformats.org/officeDocument/2006/relationships/image" Id="rId6"/><Relationship Target="../media/image28.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10"/><Relationship Target="../media/image14.jpg" Type="http://schemas.openxmlformats.org/officeDocument/2006/relationships/image" Id="rId4"/><Relationship Target="../media/image17.png" Type="http://schemas.openxmlformats.org/officeDocument/2006/relationships/image" Id="rId3"/><Relationship Target="../media/image05.png" Type="http://schemas.openxmlformats.org/officeDocument/2006/relationships/image" Id="rId9"/><Relationship Target="../media/image03.png" Type="http://schemas.openxmlformats.org/officeDocument/2006/relationships/image" Id="rId6"/><Relationship Target="../media/image02.png" Type="http://schemas.openxmlformats.org/officeDocument/2006/relationships/image" Id="rId5"/><Relationship Target="../media/image00.png" Type="http://schemas.openxmlformats.org/officeDocument/2006/relationships/image" Id="rId8"/><Relationship Target="../media/image01.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17.png" Type="http://schemas.openxmlformats.org/officeDocument/2006/relationships/image" Id="rId3"/><Relationship Target="../media/image28.png" Type="http://schemas.openxmlformats.org/officeDocument/2006/relationships/image" Id="rId5"/></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17.png" Type="http://schemas.openxmlformats.org/officeDocument/2006/relationships/image" Id="rId3"/><Relationship Target="../media/image28.png" Type="http://schemas.openxmlformats.org/officeDocument/2006/relationships/image" Id="rId6"/><Relationship Target="../media/image49.png" Type="http://schemas.openxmlformats.org/officeDocument/2006/relationships/image" Id="rId5"/></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4"/><Relationship Target="../media/image17.png" Type="http://schemas.openxmlformats.org/officeDocument/2006/relationships/image" Id="rId3"/><Relationship Target="../media/image47.png" Type="http://schemas.openxmlformats.org/officeDocument/2006/relationships/image" Id="rId6"/><Relationship Target="../media/image49.png" Type="http://schemas.openxmlformats.org/officeDocument/2006/relationships/image" Id="rId5"/><Relationship Target="../media/image28.png" Type="http://schemas.openxmlformats.org/officeDocument/2006/relationships/image" Id="rId7"/></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54.jpg" Type="http://schemas.openxmlformats.org/officeDocument/2006/relationships/image" Id="rId4"/><Relationship Target="../media/image17.png" Type="http://schemas.openxmlformats.org/officeDocument/2006/relationships/image" Id="rId3"/><Relationship Target="../media/image50.png" Type="http://schemas.openxmlformats.org/officeDocument/2006/relationships/image" Id="rId6"/><Relationship Target="../media/image28.png" Type="http://schemas.openxmlformats.org/officeDocument/2006/relationships/image" Id="rId5"/></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55.jpg" Type="http://schemas.openxmlformats.org/officeDocument/2006/relationships/image" Id="rId4"/><Relationship Target="../media/image17.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4"/><Relationship Target="../media/image17.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56.jpg" Type="http://schemas.openxmlformats.org/officeDocument/2006/relationships/image" Id="rId4"/><Relationship Target="../media/image17.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65.jpg" Type="http://schemas.openxmlformats.org/officeDocument/2006/relationships/image" Id="rId4"/><Relationship Target="../media/image17.png" Type="http://schemas.openxmlformats.org/officeDocument/2006/relationships/image" Id="rId3"/><Relationship Target="../media/image53.png" Type="http://schemas.openxmlformats.org/officeDocument/2006/relationships/image" Id="rId6"/><Relationship Target="../media/image51.png" Type="http://schemas.openxmlformats.org/officeDocument/2006/relationships/image" Id="rId5"/><Relationship Target="../media/image52.png" Type="http://schemas.openxmlformats.org/officeDocument/2006/relationships/image" Id="rId7"/></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64.jpg" Type="http://schemas.openxmlformats.org/officeDocument/2006/relationships/image" Id="rId4"/><Relationship Target="../media/image17.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59.jpg" Type="http://schemas.openxmlformats.org/officeDocument/2006/relationships/image" Id="rId4"/><Relationship Target="../media/image17.png" Type="http://schemas.openxmlformats.org/officeDocument/2006/relationships/image" Id="rId3"/></Relationships>
</file>

<file path=ppt/slides/_rels/slide4.xml.rels><?xml version="1.0" encoding="UTF-8" standalone="yes"?><Relationships xmlns="http://schemas.openxmlformats.org/package/2006/relationships"><Relationship Target="../media/image04.png" Type="http://schemas.openxmlformats.org/officeDocument/2006/relationships/image" Id="rId14"/><Relationship Target="../notesSlides/notesSlide4.xml" Type="http://schemas.openxmlformats.org/officeDocument/2006/relationships/notesSlide" Id="rId2"/><Relationship Target="../media/image10.png" Type="http://schemas.openxmlformats.org/officeDocument/2006/relationships/image" Id="rId12"/><Relationship Target="../slideLayouts/slideLayout1.xml" Type="http://schemas.openxmlformats.org/officeDocument/2006/relationships/slideLayout" Id="rId1"/><Relationship Target="../media/image05.png" Type="http://schemas.openxmlformats.org/officeDocument/2006/relationships/image" Id="rId13"/><Relationship Target="../media/image16.jpg" Type="http://schemas.openxmlformats.org/officeDocument/2006/relationships/image" Id="rId4"/><Relationship Target="../media/image00.png" Type="http://schemas.openxmlformats.org/officeDocument/2006/relationships/image" Id="rId10"/><Relationship Target="../media/image17.png" Type="http://schemas.openxmlformats.org/officeDocument/2006/relationships/image" Id="rId3"/><Relationship Target="../media/image11.png" Type="http://schemas.openxmlformats.org/officeDocument/2006/relationships/image" Id="rId11"/><Relationship Target="../media/image01.png" Type="http://schemas.openxmlformats.org/officeDocument/2006/relationships/image" Id="rId9"/><Relationship Target="../media/image06.png" Type="http://schemas.openxmlformats.org/officeDocument/2006/relationships/image" Id="rId6"/><Relationship Target="../media/image07.png" Type="http://schemas.openxmlformats.org/officeDocument/2006/relationships/image" Id="rId5"/><Relationship Target="../media/image09.png" Type="http://schemas.openxmlformats.org/officeDocument/2006/relationships/image" Id="rId8"/><Relationship Target="../media/image08.png" Type="http://schemas.openxmlformats.org/officeDocument/2006/relationships/image" Id="rId7"/></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63.jpg" Type="http://schemas.openxmlformats.org/officeDocument/2006/relationships/image" Id="rId4"/><Relationship Target="../media/image17.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60.jpg" Type="http://schemas.openxmlformats.org/officeDocument/2006/relationships/image" Id="rId4"/><Relationship Target="../media/image17.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58.jpg" Type="http://schemas.openxmlformats.org/officeDocument/2006/relationships/image" Id="rId4"/><Relationship Target="../media/image17.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72.png" Type="http://schemas.openxmlformats.org/officeDocument/2006/relationships/image" Id="rId10"/><Relationship Target="../media/image67.jpg" Type="http://schemas.openxmlformats.org/officeDocument/2006/relationships/image" Id="rId4"/><Relationship Target="../media/image17.png" Type="http://schemas.openxmlformats.org/officeDocument/2006/relationships/image" Id="rId3"/><Relationship Target="../media/image29.png" Type="http://schemas.openxmlformats.org/officeDocument/2006/relationships/image" Id="rId9"/><Relationship Target="../media/image61.png" Type="http://schemas.openxmlformats.org/officeDocument/2006/relationships/image" Id="rId6"/><Relationship Target="../media/image28.png" Type="http://schemas.openxmlformats.org/officeDocument/2006/relationships/image" Id="rId5"/><Relationship Target="../media/image71.png" Type="http://schemas.openxmlformats.org/officeDocument/2006/relationships/image" Id="rId8"/><Relationship Target="../media/image62.png" Type="http://schemas.openxmlformats.org/officeDocument/2006/relationships/image" Id="rId7"/></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80.jpg" Type="http://schemas.openxmlformats.org/officeDocument/2006/relationships/image" Id="rId4"/><Relationship Target="../media/image17.png" Type="http://schemas.openxmlformats.org/officeDocument/2006/relationships/image" Id="rId3"/><Relationship Target="../media/image47.png" Type="http://schemas.openxmlformats.org/officeDocument/2006/relationships/image" Id="rId6"/><Relationship Target="../media/image49.png" Type="http://schemas.openxmlformats.org/officeDocument/2006/relationships/image" Id="rId5"/></Relationships>
</file>

<file path=ppt/slides/_rels/slide45.xml.rels><?xml version="1.0" encoding="UTF-8" standalone="yes"?><Relationships xmlns="http://schemas.openxmlformats.org/package/2006/relationships"><Relationship Target="../media/image76.png" Type="http://schemas.openxmlformats.org/officeDocument/2006/relationships/image" Id="rId14"/><Relationship Target="../media/image74.png" Type="http://schemas.openxmlformats.org/officeDocument/2006/relationships/image" Id="rId12"/><Relationship Target="../notesSlides/notesSlide45.xml" Type="http://schemas.openxmlformats.org/officeDocument/2006/relationships/notesSlide" Id="rId2"/><Relationship Target="../media/image77.png" Type="http://schemas.openxmlformats.org/officeDocument/2006/relationships/image" Id="rId13"/><Relationship Target="../slideLayouts/slideLayout1.xml" Type="http://schemas.openxmlformats.org/officeDocument/2006/relationships/slideLayout" Id="rId1"/><Relationship Target="../media/image78.png" Type="http://schemas.openxmlformats.org/officeDocument/2006/relationships/image" Id="rId10"/><Relationship Target="../media/image75.jpg" Type="http://schemas.openxmlformats.org/officeDocument/2006/relationships/image" Id="rId4"/><Relationship Target="../media/image79.png" Type="http://schemas.openxmlformats.org/officeDocument/2006/relationships/image" Id="rId11"/><Relationship Target="../media/image17.png" Type="http://schemas.openxmlformats.org/officeDocument/2006/relationships/image" Id="rId3"/><Relationship Target="../media/image73.png" Type="http://schemas.openxmlformats.org/officeDocument/2006/relationships/image" Id="rId9"/><Relationship Target="../media/image68.png" Type="http://schemas.openxmlformats.org/officeDocument/2006/relationships/image" Id="rId6"/><Relationship Target="../media/image70.png" Type="http://schemas.openxmlformats.org/officeDocument/2006/relationships/image" Id="rId5"/><Relationship Target="../media/image69.png" Type="http://schemas.openxmlformats.org/officeDocument/2006/relationships/image" Id="rId8"/><Relationship Target="../media/image66.png" Type="http://schemas.openxmlformats.org/officeDocument/2006/relationships/image" Id="rId7"/></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81.jpg" Type="http://schemas.openxmlformats.org/officeDocument/2006/relationships/image" Id="rId4"/><Relationship Target="../media/image17.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84.jpg" Type="http://schemas.openxmlformats.org/officeDocument/2006/relationships/image" Id="rId4"/><Relationship Target="../media/image17.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xml" Type="http://schemas.openxmlformats.org/officeDocument/2006/relationships/slideLayout" Id="rId1"/><Relationship Target="../media/image65.jpg" Type="http://schemas.openxmlformats.org/officeDocument/2006/relationships/image" Id="rId4"/><Relationship Target="../media/image17.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 Target="../media/image75.jpg" Type="http://schemas.openxmlformats.org/officeDocument/2006/relationships/image" Id="rId4"/><Relationship Target="../media/image17.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17.png" Type="http://schemas.openxmlformats.org/officeDocument/2006/relationships/image" Id="rId3"/><Relationship Target="../media/image13.png" Type="http://schemas.openxmlformats.org/officeDocument/2006/relationships/image" Id="rId5"/></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 Target="../media/image82.jpg" Type="http://schemas.openxmlformats.org/officeDocument/2006/relationships/image" Id="rId4"/><Relationship Target="../media/image17.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xml" Type="http://schemas.openxmlformats.org/officeDocument/2006/relationships/slideLayout" Id="rId1"/><Relationship Target="../media/image65.jpg" Type="http://schemas.openxmlformats.org/officeDocument/2006/relationships/image" Id="rId4"/><Relationship Target="../media/image17.pn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1.xml" Type="http://schemas.openxmlformats.org/officeDocument/2006/relationships/slideLayout" Id="rId1"/><Relationship Target="../media/image87.jpg" Type="http://schemas.openxmlformats.org/officeDocument/2006/relationships/image" Id="rId4"/><Relationship Target="../media/image17.pn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xml" Type="http://schemas.openxmlformats.org/officeDocument/2006/relationships/slideLayout" Id="rId1"/><Relationship Target="../media/image83.jpg" Type="http://schemas.openxmlformats.org/officeDocument/2006/relationships/image" Id="rId4"/><Relationship Target="../media/image17.pn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xml" Type="http://schemas.openxmlformats.org/officeDocument/2006/relationships/slideLayout" Id="rId1"/><Relationship Target="../media/image85.jpg" Type="http://schemas.openxmlformats.org/officeDocument/2006/relationships/image" Id="rId4"/><Relationship Target="../media/image17.png" Type="http://schemas.openxmlformats.org/officeDocument/2006/relationships/image" Id="rId3"/></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xml" Type="http://schemas.openxmlformats.org/officeDocument/2006/relationships/slideLayout" Id="rId1"/><Relationship Target="../media/image86.jpg" Type="http://schemas.openxmlformats.org/officeDocument/2006/relationships/image" Id="rId4"/><Relationship Target="../media/image17.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1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17.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26.jpg" Type="http://schemas.openxmlformats.org/officeDocument/2006/relationships/image" Id="rId4"/><Relationship Target="../media/image17.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17.png" Type="http://schemas.openxmlformats.org/officeDocument/2006/relationships/image" Id="rId3"/><Relationship Target="../media/image18.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0" x="0"/>
            <a:ext cy="7620000" cx="10160000"/>
          </a:xfrm>
          <a:prstGeom prst="rect">
            <a:avLst/>
          </a:prstGeom>
          <a:blipFill>
            <a:blip r:embed="rId4"/>
            <a:stretch>
              <a:fillRect/>
            </a:stretch>
          </a:blipFill>
        </p:spPr>
      </p:sp>
      <p:sp>
        <p:nvSpPr>
          <p:cNvPr id="20" name="Shape 20"/>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3" name="Shape 113"/>
        <p:cNvGrpSpPr/>
        <p:nvPr/>
      </p:nvGrpSpPr>
      <p:grpSpPr>
        <a:xfrm>
          <a:off y="0" x="0"/>
          <a:ext cy="0" cx="0"/>
          <a:chOff y="0" x="0"/>
          <a:chExt cy="0" cx="0"/>
        </a:xfrm>
      </p:grpSpPr>
      <p:sp>
        <p:nvSpPr>
          <p:cNvPr id="114" name="Shape 114"/>
          <p:cNvSpPr/>
          <p:nvPr/>
        </p:nvSpPr>
        <p:spPr>
          <a:xfrm>
            <a:off y="275150" x="0"/>
            <a:ext cy="7344825" cx="10160000"/>
          </a:xfrm>
          <a:prstGeom prst="rect">
            <a:avLst/>
          </a:prstGeom>
          <a:blipFill>
            <a:blip r:embed="rId4"/>
            <a:stretch>
              <a:fillRect/>
            </a:stretch>
          </a:blipFill>
        </p:spPr>
      </p:sp>
      <p:sp>
        <p:nvSpPr>
          <p:cNvPr id="115" name="Shape 115"/>
          <p:cNvSpPr txBox="1"/>
          <p:nvPr/>
        </p:nvSpPr>
        <p:spPr>
          <a:xfrm>
            <a:off y="643800" x="1270000"/>
            <a:ext cy="5431349" cx="7865525"/>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Leaders and governors must</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improve our understanding of the terms “governance” and “management”</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clarify what we expect of one another</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recognize our responsibility to discuss governance issues</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realize that discussions about governance are as important as those about mission and operation</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develop an organizational culture that honors discussion</a:t>
            </a:r>
          </a:p>
        </p:txBody>
      </p:sp>
      <p:sp>
        <p:nvSpPr>
          <p:cNvPr id="116" name="Shape 116"/>
          <p:cNvSpPr txBox="1"/>
          <p:nvPr/>
        </p:nvSpPr>
        <p:spPr>
          <a:xfrm>
            <a:off y="6097750" x="1270000"/>
            <a:ext cy="1293274" cx="76961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Continued contributions of money, loyalty, and personal time from our stakeholders require that we develop such a culture.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0" name="Shape 120"/>
        <p:cNvGrpSpPr/>
        <p:nvPr/>
      </p:nvGrpSpPr>
      <p:grpSpPr>
        <a:xfrm>
          <a:off y="0" x="0"/>
          <a:ext cy="0" cx="0"/>
          <a:chOff y="0" x="0"/>
          <a:chExt cy="0" cx="0"/>
        </a:xfrm>
      </p:grpSpPr>
      <p:sp>
        <p:nvSpPr>
          <p:cNvPr id="121" name="Shape 121"/>
          <p:cNvSpPr/>
          <p:nvPr/>
        </p:nvSpPr>
        <p:spPr>
          <a:xfrm>
            <a:off y="275150" x="0"/>
            <a:ext cy="7344825" cx="10160000"/>
          </a:xfrm>
          <a:prstGeom prst="rect">
            <a:avLst/>
          </a:prstGeom>
          <a:blipFill>
            <a:blip r:embed="rId4"/>
            <a:stretch>
              <a:fillRect/>
            </a:stretch>
          </a:blipFill>
        </p:spPr>
      </p:sp>
      <p:sp>
        <p:nvSpPr>
          <p:cNvPr id="122" name="Shape 122"/>
          <p:cNvSpPr txBox="1"/>
          <p:nvPr/>
        </p:nvSpPr>
        <p:spPr>
          <a:xfrm>
            <a:off y="474475" x="864300"/>
            <a:ext cy="7119400" cx="8507575"/>
          </a:xfrm>
          <a:prstGeom prst="rect">
            <a:avLst/>
          </a:prstGeom>
        </p:spPr>
        <p:txBody>
          <a:bodyPr bIns="38100" rIns="38100" lIns="38100" tIns="38100" anchor="t" anchorCtr="0">
            <a:noAutofit/>
          </a:bodyPr>
          <a:lstStyle/>
          <a:p>
            <a:pPr algn="ctr" marR="0" indent="0" marL="0">
              <a:lnSpc>
                <a:spcPct val="119921"/>
              </a:lnSpc>
              <a:spcBef>
                <a:spcPts val="0"/>
              </a:spcBef>
              <a:spcAft>
                <a:spcPts val="1604"/>
              </a:spcAft>
              <a:buNone/>
            </a:pPr>
            <a:r>
              <a:rPr sz="3555" lang="en-US">
                <a:solidFill>
                  <a:srgbClr val="000000"/>
                </a:solidFill>
                <a:latin typeface="Arial"/>
                <a:ea typeface="Arial"/>
                <a:cs typeface="Arial"/>
                <a:sym typeface="Arial"/>
              </a:rPr>
              <a:t>Responsible governors in a healthy organization must consider these questions in assessing the standards and objectives of church governance:</a:t>
            </a:r>
          </a:p>
          <a:p>
            <a:pPr algn="ctr" marR="0" indent="0" marL="0">
              <a:lnSpc>
                <a:spcPct val="119921"/>
              </a:lnSpc>
              <a:spcBef>
                <a:spcPts val="0"/>
              </a:spcBef>
              <a:spcAft>
                <a:spcPts val="1604"/>
              </a:spcAft>
              <a:buNone/>
            </a:pPr>
            <a:r>
              <a:rPr sz="3555" lang="en-US">
                <a:solidFill>
                  <a:srgbClr val="000000"/>
                </a:solidFill>
                <a:latin typeface="Arial"/>
                <a:ea typeface="Arial"/>
                <a:cs typeface="Arial"/>
                <a:sym typeface="Arial"/>
              </a:rPr>
              <a:t>What should governance be?</a:t>
            </a:r>
          </a:p>
          <a:p>
            <a:pPr algn="ctr" marR="0" indent="0" marL="0">
              <a:lnSpc>
                <a:spcPct val="119921"/>
              </a:lnSpc>
              <a:spcBef>
                <a:spcPts val="0"/>
              </a:spcBef>
              <a:spcAft>
                <a:spcPts val="1604"/>
              </a:spcAft>
              <a:buNone/>
            </a:pPr>
            <a:r>
              <a:rPr sz="3555" lang="en-US">
                <a:solidFill>
                  <a:srgbClr val="000000"/>
                </a:solidFill>
                <a:latin typeface="Arial"/>
                <a:ea typeface="Arial"/>
                <a:cs typeface="Arial"/>
                <a:sym typeface="Arial"/>
              </a:rPr>
              <a:t>What are the obligations of those who have received the call to service in governance?</a:t>
            </a:r>
          </a:p>
          <a:p>
            <a:pPr algn="ctr" marR="0" indent="0" marL="0">
              <a:lnSpc>
                <a:spcPct val="119921"/>
              </a:lnSpc>
              <a:spcBef>
                <a:spcPts val="0"/>
              </a:spcBef>
              <a:spcAft>
                <a:spcPts val="0"/>
              </a:spcAft>
              <a:buNone/>
            </a:pPr>
            <a:r>
              <a:rPr b="1" sz="3555" lang="en-US">
                <a:solidFill>
                  <a:srgbClr val="000000"/>
                </a:solidFill>
                <a:latin typeface="Arial"/>
                <a:ea typeface="Arial"/>
                <a:cs typeface="Arial"/>
                <a:sym typeface="Arial"/>
              </a:rPr>
              <a:t>Ensuring the viability and ethical integrity of an organization are among the most crucial tasks of governors.</a:t>
            </a:r>
          </a:p>
        </p:txBody>
      </p:sp>
      <p:sp>
        <p:nvSpPr>
          <p:cNvPr id="123" name="Shape 123"/>
          <p:cNvSpPr/>
          <p:nvPr/>
        </p:nvSpPr>
        <p:spPr>
          <a:xfrm>
            <a:off y="2783400" x="1270000"/>
            <a:ext cy="31725" cx="7630575"/>
          </a:xfrm>
          <a:prstGeom prst="rect">
            <a:avLst/>
          </a:prstGeom>
          <a:blipFill>
            <a:blip r:embed="rId5"/>
            <a:stretch>
              <a:fillRect/>
            </a:stretch>
          </a:blipFill>
        </p:spPr>
      </p:sp>
      <p:sp>
        <p:nvSpPr>
          <p:cNvPr id="124" name="Shape 124"/>
          <p:cNvSpPr/>
          <p:nvPr/>
        </p:nvSpPr>
        <p:spPr>
          <a:xfrm>
            <a:off y="3545400" x="1270000"/>
            <a:ext cy="31725" cx="7630575"/>
          </a:xfrm>
          <a:prstGeom prst="rect">
            <a:avLst/>
          </a:prstGeom>
          <a:blipFill>
            <a:blip r:embed="rId5"/>
            <a:stretch>
              <a:fillRect/>
            </a:stretch>
          </a:blipFill>
        </p:spPr>
      </p:sp>
      <p:sp>
        <p:nvSpPr>
          <p:cNvPr id="125" name="Shape 125"/>
          <p:cNvSpPr/>
          <p:nvPr/>
        </p:nvSpPr>
        <p:spPr>
          <a:xfrm>
            <a:off y="5492750" x="1270000"/>
            <a:ext cy="31725" cx="7630575"/>
          </a:xfrm>
          <a:prstGeom prst="rect">
            <a:avLst/>
          </a:prstGeom>
          <a:blipFill>
            <a:blip r:embed="rId5"/>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9" name="Shape 129"/>
        <p:cNvGrpSpPr/>
        <p:nvPr/>
      </p:nvGrpSpPr>
      <p:grpSpPr>
        <a:xfrm>
          <a:off y="0" x="0"/>
          <a:ext cy="0" cx="0"/>
          <a:chOff y="0" x="0"/>
          <a:chExt cy="0" cx="0"/>
        </a:xfrm>
      </p:grpSpPr>
      <p:sp>
        <p:nvSpPr>
          <p:cNvPr id="130" name="Shape 130"/>
          <p:cNvSpPr/>
          <p:nvPr/>
        </p:nvSpPr>
        <p:spPr>
          <a:xfrm>
            <a:off y="275150" x="0"/>
            <a:ext cy="7344825" cx="10160000"/>
          </a:xfrm>
          <a:prstGeom prst="rect">
            <a:avLst/>
          </a:prstGeom>
          <a:blipFill>
            <a:blip r:embed="rId4"/>
            <a:stretch>
              <a:fillRect/>
            </a:stretch>
          </a:blipFill>
        </p:spPr>
      </p:sp>
      <p:sp>
        <p:nvSpPr>
          <p:cNvPr id="131" name="Shape 131"/>
          <p:cNvSpPr txBox="1"/>
          <p:nvPr/>
        </p:nvSpPr>
        <p:spPr>
          <a:xfrm>
            <a:off y="813150" x="1270000"/>
            <a:ext cy="4888074" cx="828884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Governors are protectors. They must</a:t>
            </a:r>
          </a:p>
          <a:p>
            <a:pPr algn="l" lvl="0" marR="0" indent="-248355" marL="381000">
              <a:lnSpc>
                <a:spcPct val="120089"/>
              </a:lnSpc>
              <a:spcBef>
                <a:spcPts val="0"/>
              </a:spcBef>
              <a:spcAft>
                <a:spcPts val="0"/>
              </a:spcAft>
              <a:buClr>
                <a:srgbClr val="000000"/>
              </a:buClr>
              <a:buSzPct val="167264"/>
              <a:buFont typeface="Arial"/>
              <a:buChar char="•"/>
            </a:pPr>
            <a:r>
              <a:rPr b="1" sz="3111" lang="en-US" i="1">
                <a:solidFill>
                  <a:srgbClr val="000000"/>
                </a:solidFill>
                <a:latin typeface="Arial"/>
                <a:ea typeface="Arial"/>
                <a:cs typeface="Arial"/>
                <a:sym typeface="Arial"/>
              </a:rPr>
              <a:t>protect</a:t>
            </a:r>
            <a:r>
              <a:rPr sz="3111" lang="en-US" i="1">
                <a:solidFill>
                  <a:srgbClr val="000000"/>
                </a:solidFill>
                <a:latin typeface="Arial"/>
                <a:ea typeface="Arial"/>
                <a:cs typeface="Arial"/>
                <a:sym typeface="Arial"/>
              </a:rPr>
              <a:t> the organization from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external threats</a:t>
            </a:r>
          </a:p>
          <a:p>
            <a:pPr algn="l" lvl="0" marR="0" indent="-248355" marL="381000">
              <a:lnSpc>
                <a:spcPct val="120089"/>
              </a:lnSpc>
              <a:spcBef>
                <a:spcPts val="0"/>
              </a:spcBef>
              <a:spcAft>
                <a:spcPts val="0"/>
              </a:spcAft>
              <a:buClr>
                <a:srgbClr val="000000"/>
              </a:buClr>
              <a:buSzPct val="167264"/>
              <a:buFont typeface="Arial"/>
              <a:buChar char="•"/>
            </a:pPr>
            <a:r>
              <a:rPr b="1" sz="3111" lang="en-US" i="1">
                <a:solidFill>
                  <a:srgbClr val="000000"/>
                </a:solidFill>
                <a:latin typeface="Arial"/>
                <a:ea typeface="Arial"/>
                <a:cs typeface="Arial"/>
                <a:sym typeface="Arial"/>
              </a:rPr>
              <a:t>promote</a:t>
            </a:r>
            <a:r>
              <a:rPr sz="3111" lang="en-US" i="1">
                <a:solidFill>
                  <a:srgbClr val="000000"/>
                </a:solidFill>
                <a:latin typeface="Arial"/>
                <a:ea typeface="Arial"/>
                <a:cs typeface="Arial"/>
                <a:sym typeface="Arial"/>
              </a:rPr>
              <a:t> a safe and ethical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working environment</a:t>
            </a:r>
          </a:p>
          <a:p>
            <a:pPr algn="l" lvl="0" marR="0" indent="-248355" marL="381000">
              <a:lnSpc>
                <a:spcPct val="120089"/>
              </a:lnSpc>
              <a:spcBef>
                <a:spcPts val="0"/>
              </a:spcBef>
              <a:spcAft>
                <a:spcPts val="0"/>
              </a:spcAft>
              <a:buClr>
                <a:srgbClr val="000000"/>
              </a:buClr>
              <a:buSzPct val="167264"/>
              <a:buFont typeface="Arial"/>
              <a:buChar char="•"/>
            </a:pPr>
            <a:r>
              <a:rPr b="1" sz="3111" lang="en-US" i="1">
                <a:solidFill>
                  <a:srgbClr val="000000"/>
                </a:solidFill>
                <a:latin typeface="Arial"/>
                <a:ea typeface="Arial"/>
                <a:cs typeface="Arial"/>
                <a:sym typeface="Arial"/>
              </a:rPr>
              <a:t>ensure</a:t>
            </a:r>
            <a:r>
              <a:rPr sz="3111" lang="en-US" i="1">
                <a:solidFill>
                  <a:srgbClr val="000000"/>
                </a:solidFill>
                <a:latin typeface="Arial"/>
                <a:ea typeface="Arial"/>
                <a:cs typeface="Arial"/>
                <a:sym typeface="Arial"/>
              </a:rPr>
              <a:t> that leaders have access to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competent internal support</a:t>
            </a:r>
          </a:p>
          <a:p>
            <a:pPr algn="l" lvl="0" marR="0" indent="-248355" marL="381000">
              <a:lnSpc>
                <a:spcPct val="120089"/>
              </a:lnSpc>
              <a:spcBef>
                <a:spcPts val="0"/>
              </a:spcBef>
              <a:spcAft>
                <a:spcPts val="0"/>
              </a:spcAft>
              <a:buClr>
                <a:srgbClr val="000000"/>
              </a:buClr>
              <a:buSzPct val="167264"/>
              <a:buFont typeface="Arial"/>
              <a:buChar char="•"/>
            </a:pPr>
            <a:r>
              <a:rPr b="1" sz="3111" lang="en-US" i="1">
                <a:solidFill>
                  <a:srgbClr val="000000"/>
                </a:solidFill>
                <a:latin typeface="Arial"/>
                <a:ea typeface="Arial"/>
                <a:cs typeface="Arial"/>
                <a:sym typeface="Arial"/>
              </a:rPr>
              <a:t>provide</a:t>
            </a:r>
            <a:r>
              <a:rPr sz="3111" lang="en-US" i="1">
                <a:solidFill>
                  <a:srgbClr val="000000"/>
                </a:solidFill>
                <a:latin typeface="Arial"/>
                <a:ea typeface="Arial"/>
                <a:cs typeface="Arial"/>
                <a:sym typeface="Arial"/>
              </a:rPr>
              <a:t> leaders with external advisors</a:t>
            </a:r>
          </a:p>
          <a:p>
            <a:pPr algn="l" lvl="0" marR="0" indent="-248355" marL="381000">
              <a:lnSpc>
                <a:spcPct val="120089"/>
              </a:lnSpc>
              <a:spcBef>
                <a:spcPts val="0"/>
              </a:spcBef>
              <a:spcAft>
                <a:spcPts val="0"/>
              </a:spcAft>
              <a:buClr>
                <a:srgbClr val="000000"/>
              </a:buClr>
              <a:buSzPct val="167264"/>
              <a:buFont typeface="Arial"/>
              <a:buChar char="•"/>
            </a:pPr>
            <a:r>
              <a:rPr b="1" sz="3111" lang="en-US" i="1">
                <a:solidFill>
                  <a:srgbClr val="000000"/>
                </a:solidFill>
                <a:latin typeface="Arial"/>
                <a:ea typeface="Arial"/>
                <a:cs typeface="Arial"/>
                <a:sym typeface="Arial"/>
              </a:rPr>
              <a:t>grow</a:t>
            </a:r>
            <a:r>
              <a:rPr sz="3111" lang="en-US" i="1">
                <a:solidFill>
                  <a:srgbClr val="000000"/>
                </a:solidFill>
                <a:latin typeface="Arial"/>
                <a:ea typeface="Arial"/>
                <a:cs typeface="Arial"/>
                <a:sym typeface="Arial"/>
              </a:rPr>
              <a:t> and </a:t>
            </a:r>
            <a:r>
              <a:rPr b="1" sz="3111" lang="en-US" i="1">
                <a:solidFill>
                  <a:srgbClr val="000000"/>
                </a:solidFill>
                <a:latin typeface="Arial"/>
                <a:ea typeface="Arial"/>
                <a:cs typeface="Arial"/>
                <a:sym typeface="Arial"/>
              </a:rPr>
              <a:t>maintain</a:t>
            </a:r>
            <a:r>
              <a:rPr sz="3111" lang="en-US" i="1">
                <a:solidFill>
                  <a:srgbClr val="000000"/>
                </a:solidFill>
                <a:latin typeface="Arial"/>
                <a:ea typeface="Arial"/>
                <a:cs typeface="Arial"/>
                <a:sym typeface="Arial"/>
              </a:rPr>
              <a:t> the organization’s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mission, resources, and quality </a:t>
            </a:r>
          </a:p>
        </p:txBody>
      </p:sp>
      <p:sp>
        <p:nvSpPr>
          <p:cNvPr id="132" name="Shape 132"/>
          <p:cNvSpPr txBox="1"/>
          <p:nvPr/>
        </p:nvSpPr>
        <p:spPr>
          <a:xfrm>
            <a:off y="5723800" x="1270000"/>
            <a:ext cy="1700725"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Governors of an organization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must share these responsibilities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with their leaders.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6" name="Shape 136"/>
        <p:cNvGrpSpPr/>
        <p:nvPr/>
      </p:nvGrpSpPr>
      <p:grpSpPr>
        <a:xfrm>
          <a:off y="0" x="0"/>
          <a:ext cy="0" cx="0"/>
          <a:chOff y="0" x="0"/>
          <a:chExt cy="0" cx="0"/>
        </a:xfrm>
      </p:grpSpPr>
      <p:sp>
        <p:nvSpPr>
          <p:cNvPr id="137" name="Shape 137"/>
          <p:cNvSpPr/>
          <p:nvPr/>
        </p:nvSpPr>
        <p:spPr>
          <a:xfrm>
            <a:off y="275150" x="0"/>
            <a:ext cy="7344825" cx="10160000"/>
          </a:xfrm>
          <a:prstGeom prst="rect">
            <a:avLst/>
          </a:prstGeom>
          <a:blipFill>
            <a:blip r:embed="rId4"/>
            <a:stretch>
              <a:fillRect/>
            </a:stretch>
          </a:blipFill>
        </p:spPr>
      </p:sp>
      <p:sp>
        <p:nvSpPr>
          <p:cNvPr id="138" name="Shape 138"/>
          <p:cNvSpPr txBox="1"/>
          <p:nvPr/>
        </p:nvSpPr>
        <p:spPr>
          <a:xfrm>
            <a:off y="349250" x="1372300"/>
            <a:ext cy="7181124" cx="7491575"/>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Conflicts of Interest: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Complex challenges to boards</a:t>
            </a:r>
          </a:p>
          <a:p>
            <a:r>
              <a:t/>
            </a:r>
          </a:p>
          <a:p>
            <a:pPr algn="ctr" marR="0" indent="0" marL="0">
              <a:lnSpc>
                <a:spcPct val="100000"/>
              </a:lnSpc>
              <a:spcBef>
                <a:spcPts val="0"/>
              </a:spcBef>
              <a:spcAft>
                <a:spcPts val="0"/>
              </a:spcAft>
              <a:buNone/>
            </a:pPr>
            <a:r>
              <a:rPr sz="3333" lang="en-US">
                <a:solidFill>
                  <a:srgbClr val="000000"/>
                </a:solidFill>
                <a:latin typeface="Arial"/>
                <a:ea typeface="Arial"/>
                <a:cs typeface="Arial"/>
                <a:sym typeface="Arial"/>
              </a:rPr>
              <a:t>Examples of conflicts of interest:</a:t>
            </a:r>
          </a:p>
          <a:p>
            <a:pPr algn="ctr" marR="0" indent="0" marL="0">
              <a:lnSpc>
                <a:spcPct val="100000"/>
              </a:lnSpc>
              <a:spcBef>
                <a:spcPts val="1083"/>
              </a:spcBef>
              <a:spcAft>
                <a:spcPts val="0"/>
              </a:spcAft>
              <a:buNone/>
            </a:pPr>
            <a:r>
              <a:rPr b="1" sz="2666" lang="en-US">
                <a:solidFill>
                  <a:srgbClr val="545D1E"/>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A board member operates a business from which the organization purchases supplies.</a:t>
            </a:r>
          </a:p>
          <a:p>
            <a:pPr algn="ctr" marR="0" indent="0" marL="0">
              <a:lnSpc>
                <a:spcPct val="100000"/>
              </a:lnSpc>
              <a:spcBef>
                <a:spcPts val="1083"/>
              </a:spcBef>
              <a:spcAft>
                <a:spcPts val="0"/>
              </a:spcAft>
              <a:buNone/>
            </a:pPr>
            <a:r>
              <a:rPr b="1" sz="2666" lang="en-US">
                <a:solidFill>
                  <a:srgbClr val="545D1E"/>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A board member owns stock in a company with</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which the organization does business.</a:t>
            </a:r>
          </a:p>
          <a:p>
            <a:pPr algn="ctr" marR="0" indent="0" marL="0">
              <a:lnSpc>
                <a:spcPct val="100000"/>
              </a:lnSpc>
              <a:spcBef>
                <a:spcPts val="1083"/>
              </a:spcBef>
              <a:spcAft>
                <a:spcPts val="0"/>
              </a:spcAft>
              <a:buNone/>
            </a:pPr>
            <a:r>
              <a:rPr b="1" sz="2666" lang="en-US">
                <a:solidFill>
                  <a:srgbClr val="545D1E"/>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The CEO of one organization serves on the board of another, both of which are competing for scarce resources provided by the parent organization of both.</a:t>
            </a:r>
          </a:p>
          <a:p>
            <a:pPr algn="ctr" marR="0" indent="0" marL="0">
              <a:lnSpc>
                <a:spcPct val="100000"/>
              </a:lnSpc>
              <a:spcBef>
                <a:spcPts val="1083"/>
              </a:spcBef>
              <a:spcAft>
                <a:spcPts val="0"/>
              </a:spcAft>
              <a:buNone/>
            </a:pPr>
            <a:r>
              <a:rPr b="1" sz="2666" lang="en-US">
                <a:solidFill>
                  <a:srgbClr val="545D1E"/>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A board is discussing the hiring of a board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member’s relative.</a:t>
            </a:r>
          </a:p>
        </p:txBody>
      </p:sp>
      <p:sp>
        <p:nvSpPr>
          <p:cNvPr id="139" name="Shape 139"/>
          <p:cNvSpPr/>
          <p:nvPr/>
        </p:nvSpPr>
        <p:spPr>
          <a:xfrm>
            <a:off y="2476500" x="1270000"/>
            <a:ext cy="42325" cx="3704149"/>
          </a:xfrm>
          <a:prstGeom prst="rect">
            <a:avLst/>
          </a:prstGeom>
          <a:blipFill>
            <a:blip r:embed="rId5"/>
            <a:stretch>
              <a:fillRect/>
            </a:stretch>
          </a:blipFill>
        </p:spPr>
      </p:sp>
      <p:sp>
        <p:nvSpPr>
          <p:cNvPr id="140" name="Shape 140"/>
          <p:cNvSpPr/>
          <p:nvPr/>
        </p:nvSpPr>
        <p:spPr>
          <a:xfrm>
            <a:off y="2476500" x="5164650"/>
            <a:ext cy="42325" cx="3704149"/>
          </a:xfrm>
          <a:prstGeom prst="rect">
            <a:avLst/>
          </a:prstGeom>
          <a:blipFill>
            <a:blip r:embed="rId5"/>
            <a:stretch>
              <a:fillRect/>
            </a:stretch>
          </a:blipFill>
        </p:spPr>
      </p:sp>
      <p:sp>
        <p:nvSpPr>
          <p:cNvPr id="141" name="Shape 141"/>
          <p:cNvSpPr/>
          <p:nvPr/>
        </p:nvSpPr>
        <p:spPr>
          <a:xfrm>
            <a:off y="3630075" x="1270000"/>
            <a:ext cy="31725" cx="3704149"/>
          </a:xfrm>
          <a:prstGeom prst="rect">
            <a:avLst/>
          </a:prstGeom>
          <a:blipFill>
            <a:blip r:embed="rId6"/>
            <a:stretch>
              <a:fillRect/>
            </a:stretch>
          </a:blipFill>
        </p:spPr>
      </p:sp>
      <p:sp>
        <p:nvSpPr>
          <p:cNvPr id="142" name="Shape 142"/>
          <p:cNvSpPr/>
          <p:nvPr/>
        </p:nvSpPr>
        <p:spPr>
          <a:xfrm>
            <a:off y="3630075" x="5164650"/>
            <a:ext cy="31725" cx="3704149"/>
          </a:xfrm>
          <a:prstGeom prst="rect">
            <a:avLst/>
          </a:prstGeom>
          <a:blipFill>
            <a:blip r:embed="rId6"/>
            <a:stretch>
              <a:fillRect/>
            </a:stretch>
          </a:blipFill>
        </p:spPr>
      </p:sp>
      <p:sp>
        <p:nvSpPr>
          <p:cNvPr id="143" name="Shape 143"/>
          <p:cNvSpPr/>
          <p:nvPr/>
        </p:nvSpPr>
        <p:spPr>
          <a:xfrm>
            <a:off y="4783650" x="1270000"/>
            <a:ext cy="42325" cx="3704149"/>
          </a:xfrm>
          <a:prstGeom prst="rect">
            <a:avLst/>
          </a:prstGeom>
          <a:blipFill>
            <a:blip r:embed="rId7"/>
            <a:stretch>
              <a:fillRect/>
            </a:stretch>
          </a:blipFill>
        </p:spPr>
      </p:sp>
      <p:sp>
        <p:nvSpPr>
          <p:cNvPr id="144" name="Shape 144"/>
          <p:cNvSpPr/>
          <p:nvPr/>
        </p:nvSpPr>
        <p:spPr>
          <a:xfrm>
            <a:off y="4783650" x="5164650"/>
            <a:ext cy="42325" cx="3704149"/>
          </a:xfrm>
          <a:prstGeom prst="rect">
            <a:avLst/>
          </a:prstGeom>
          <a:blipFill>
            <a:blip r:embed="rId7"/>
            <a:stretch>
              <a:fillRect/>
            </a:stretch>
          </a:blipFill>
        </p:spPr>
      </p:sp>
      <p:sp>
        <p:nvSpPr>
          <p:cNvPr id="145" name="Shape 145"/>
          <p:cNvSpPr/>
          <p:nvPr/>
        </p:nvSpPr>
        <p:spPr>
          <a:xfrm>
            <a:off y="6593400" x="1270000"/>
            <a:ext cy="31725" cx="3704149"/>
          </a:xfrm>
          <a:prstGeom prst="rect">
            <a:avLst/>
          </a:prstGeom>
          <a:blipFill>
            <a:blip r:embed="rId6"/>
            <a:stretch>
              <a:fillRect/>
            </a:stretch>
          </a:blipFill>
        </p:spPr>
      </p:sp>
      <p:sp>
        <p:nvSpPr>
          <p:cNvPr id="146" name="Shape 146"/>
          <p:cNvSpPr/>
          <p:nvPr/>
        </p:nvSpPr>
        <p:spPr>
          <a:xfrm>
            <a:off y="6593400" x="5164650"/>
            <a:ext cy="31725" cx="3704149"/>
          </a:xfrm>
          <a:prstGeom prst="rect">
            <a:avLst/>
          </a:prstGeom>
          <a:blipFill>
            <a:blip r:embed="rId6"/>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0" name="Shape 150"/>
        <p:cNvGrpSpPr/>
        <p:nvPr/>
      </p:nvGrpSpPr>
      <p:grpSpPr>
        <a:xfrm>
          <a:off y="0" x="0"/>
          <a:ext cy="0" cx="0"/>
          <a:chOff y="0" x="0"/>
          <a:chExt cy="0" cx="0"/>
        </a:xfrm>
      </p:grpSpPr>
      <p:sp>
        <p:nvSpPr>
          <p:cNvPr id="151" name="Shape 151"/>
          <p:cNvSpPr/>
          <p:nvPr/>
        </p:nvSpPr>
        <p:spPr>
          <a:xfrm>
            <a:off y="275150" x="0"/>
            <a:ext cy="7344825" cx="10160000"/>
          </a:xfrm>
          <a:prstGeom prst="rect">
            <a:avLst/>
          </a:prstGeom>
          <a:blipFill>
            <a:blip r:embed="rId4"/>
            <a:stretch>
              <a:fillRect/>
            </a:stretch>
          </a:blipFill>
        </p:spPr>
      </p:sp>
      <p:sp>
        <p:nvSpPr>
          <p:cNvPr id="152" name="Shape 152"/>
          <p:cNvSpPr txBox="1"/>
          <p:nvPr/>
        </p:nvSpPr>
        <p:spPr>
          <a:xfrm>
            <a:off y="813150" x="1270000"/>
            <a:ext cy="1721900" cx="828884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Virtually no church organization, committee, or board can be free from conflicts of interest. </a:t>
            </a:r>
          </a:p>
        </p:txBody>
      </p:sp>
      <p:sp>
        <p:nvSpPr>
          <p:cNvPr id="153" name="Shape 153"/>
          <p:cNvSpPr txBox="1"/>
          <p:nvPr/>
        </p:nvSpPr>
        <p:spPr>
          <a:xfrm>
            <a:off y="2591150" x="1270000"/>
            <a:ext cy="45811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Responsible governors</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will err on the side of overdisclosing when they perceive that they have a potential conflict of interest,</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will abstain from voting on decisions in which they are conflicted,</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will recuse themselves from discussions of issues in which they have a conflict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of interest.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7" name="Shape 157"/>
        <p:cNvGrpSpPr/>
        <p:nvPr/>
      </p:nvGrpSpPr>
      <p:grpSpPr>
        <a:xfrm>
          <a:off y="0" x="0"/>
          <a:ext cy="0" cx="0"/>
          <a:chOff y="0" x="0"/>
          <a:chExt cy="0" cx="0"/>
        </a:xfrm>
      </p:grpSpPr>
      <p:sp>
        <p:nvSpPr>
          <p:cNvPr id="158" name="Shape 158"/>
          <p:cNvSpPr/>
          <p:nvPr/>
        </p:nvSpPr>
        <p:spPr>
          <a:xfrm>
            <a:off y="275150" x="0"/>
            <a:ext cy="7344825" cx="10160000"/>
          </a:xfrm>
          <a:prstGeom prst="rect">
            <a:avLst/>
          </a:prstGeom>
          <a:blipFill>
            <a:blip r:embed="rId4"/>
            <a:stretch>
              <a:fillRect/>
            </a:stretch>
          </a:blipFill>
        </p:spPr>
      </p:sp>
      <p:sp>
        <p:nvSpPr>
          <p:cNvPr id="159" name="Shape 159"/>
          <p:cNvSpPr txBox="1"/>
          <p:nvPr/>
        </p:nvSpPr>
        <p:spPr>
          <a:xfrm>
            <a:off y="813150" x="1270000"/>
            <a:ext cy="624750"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Managing conflicts of interest.</a:t>
            </a:r>
          </a:p>
        </p:txBody>
      </p:sp>
      <p:sp>
        <p:nvSpPr>
          <p:cNvPr id="160" name="Shape 160"/>
          <p:cNvSpPr txBox="1"/>
          <p:nvPr/>
        </p:nvSpPr>
        <p:spPr>
          <a:xfrm>
            <a:off y="1490475" x="1270000"/>
            <a:ext cy="1131000" cx="7696199"/>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3333" lang="en-US">
                <a:solidFill>
                  <a:srgbClr val="000000"/>
                </a:solidFill>
                <a:latin typeface="Arial"/>
                <a:ea typeface="Arial"/>
                <a:cs typeface="Arial"/>
                <a:sym typeface="Arial"/>
              </a:rPr>
              <a:t>Leaders must not</a:t>
            </a:r>
          </a:p>
          <a:p>
            <a:pPr algn="l" lvl="0" marR="0" indent="-220133" marL="381000">
              <a:lnSpc>
                <a:spcPct val="100000"/>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mismanage or overreact to a conflict of interest,</a:t>
            </a:r>
          </a:p>
          <a:p>
            <a:pPr algn="l" lvl="0" marR="0" indent="-220133" marL="381000">
              <a:lnSpc>
                <a:spcPct val="100000"/>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ignore the conflict of interest.</a:t>
            </a:r>
          </a:p>
        </p:txBody>
      </p:sp>
      <p:sp>
        <p:nvSpPr>
          <p:cNvPr id="161" name="Shape 161"/>
          <p:cNvSpPr txBox="1"/>
          <p:nvPr/>
        </p:nvSpPr>
        <p:spPr>
          <a:xfrm>
            <a:off y="2725200" x="1270000"/>
            <a:ext cy="940499" cx="7696199"/>
          </a:xfrm>
          <a:prstGeom prst="rect">
            <a:avLst/>
          </a:prstGeom>
        </p:spPr>
        <p:txBody>
          <a:bodyPr bIns="38100" rIns="38100" lIns="38100" tIns="38100" anchor="t" anchorCtr="0">
            <a:noAutofit/>
          </a:bodyPr>
          <a:lstStyle/>
          <a:p>
            <a:pPr algn="l" marR="0" indent="0" marL="0">
              <a:lnSpc>
                <a:spcPct val="102083"/>
              </a:lnSpc>
              <a:spcBef>
                <a:spcPts val="0"/>
              </a:spcBef>
              <a:spcAft>
                <a:spcPts val="0"/>
              </a:spcAft>
              <a:buNone/>
            </a:pPr>
            <a:r>
              <a:rPr sz="3333" lang="en-US">
                <a:solidFill>
                  <a:srgbClr val="000000"/>
                </a:solidFill>
                <a:latin typeface="Arial"/>
                <a:ea typeface="Arial"/>
                <a:cs typeface="Arial"/>
                <a:sym typeface="Arial"/>
              </a:rPr>
              <a:t>Assessing and managing conflicts of interest for church organizations include</a:t>
            </a:r>
          </a:p>
        </p:txBody>
      </p:sp>
      <p:sp>
        <p:nvSpPr>
          <p:cNvPr id="162" name="Shape 162"/>
          <p:cNvSpPr txBox="1"/>
          <p:nvPr/>
        </p:nvSpPr>
        <p:spPr>
          <a:xfrm>
            <a:off y="3691800" x="1270000"/>
            <a:ext cy="3879125" cx="7696199"/>
          </a:xfrm>
          <a:prstGeom prst="rect">
            <a:avLst/>
          </a:prstGeom>
        </p:spPr>
        <p:txBody>
          <a:bodyPr bIns="38100" rIns="38100" lIns="38100" tIns="38100" anchor="t" anchorCtr="0">
            <a:noAutofit/>
          </a:bodyPr>
          <a:lstStyle/>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Developing systems and procedures for dealing with conflicts</a:t>
            </a:r>
          </a:p>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Fostering a culture of calm transparency</a:t>
            </a:r>
          </a:p>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Being aware of conflict</a:t>
            </a:r>
          </a:p>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Disclosing potential conflict</a:t>
            </a:r>
          </a:p>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Measuring the magnitude of conflict</a:t>
            </a:r>
          </a:p>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Reacting to conflict in a balanced way</a:t>
            </a:r>
          </a:p>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Recording abstentions and recusals for conflicted governors</a:t>
            </a:r>
          </a:p>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Avoiding surprises</a:t>
            </a:r>
          </a:p>
          <a:p>
            <a:pPr algn="l" lvl="0" marR="0" indent="-220133" marL="381000">
              <a:lnSpc>
                <a:spcPct val="102083"/>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Identifying and avoiding suspicion and fear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6" name="Shape 166"/>
        <p:cNvGrpSpPr/>
        <p:nvPr/>
      </p:nvGrpSpPr>
      <p:grpSpPr>
        <a:xfrm>
          <a:off y="0" x="0"/>
          <a:ext cy="0" cx="0"/>
          <a:chOff y="0" x="0"/>
          <a:chExt cy="0" cx="0"/>
        </a:xfrm>
      </p:grpSpPr>
      <p:sp>
        <p:nvSpPr>
          <p:cNvPr id="167" name="Shape 167"/>
          <p:cNvSpPr/>
          <p:nvPr/>
        </p:nvSpPr>
        <p:spPr>
          <a:xfrm>
            <a:off y="275150" x="0"/>
            <a:ext cy="7344825" cx="10160000"/>
          </a:xfrm>
          <a:prstGeom prst="rect">
            <a:avLst/>
          </a:prstGeom>
          <a:blipFill>
            <a:blip r:embed="rId4"/>
            <a:stretch>
              <a:fillRect/>
            </a:stretch>
          </a:blipFill>
        </p:spPr>
      </p:sp>
      <p:sp>
        <p:nvSpPr>
          <p:cNvPr id="168" name="Shape 168"/>
          <p:cNvSpPr txBox="1"/>
          <p:nvPr/>
        </p:nvSpPr>
        <p:spPr>
          <a:xfrm>
            <a:off y="813150" x="1016000"/>
            <a:ext cy="1049849" cx="8204200"/>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Crucial areas of responsibility for a governing body include</a:t>
            </a:r>
          </a:p>
        </p:txBody>
      </p:sp>
      <p:sp>
        <p:nvSpPr>
          <p:cNvPr id="169" name="Shape 169"/>
          <p:cNvSpPr txBox="1"/>
          <p:nvPr/>
        </p:nvSpPr>
        <p:spPr>
          <a:xfrm>
            <a:off y="1913800" x="1016000"/>
            <a:ext cy="3064224" cx="8458200"/>
          </a:xfrm>
          <a:prstGeom prst="rect">
            <a:avLst/>
          </a:prstGeom>
        </p:spPr>
        <p:txBody>
          <a:bodyPr bIns="38100" rIns="38100" lIns="38100" tIns="38100" anchor="t" anchorCtr="0">
            <a:noAutofit/>
          </a:bodyPr>
          <a:lstStyle/>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being aware of its specific nature and function</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determining what its nature and function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should become</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developing and maintaining governance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systems including</a:t>
            </a:r>
          </a:p>
          <a:p>
            <a:pPr algn="l" lvl="1" marR="0" indent="-248355" marL="762000">
              <a:lnSpc>
                <a:spcPct val="108035"/>
              </a:lnSpc>
              <a:spcBef>
                <a:spcPts val="0"/>
              </a:spcBef>
              <a:spcAft>
                <a:spcPts val="0"/>
              </a:spcAft>
              <a:buClr>
                <a:srgbClr val="000000"/>
              </a:buClr>
              <a:buSzPct val="100358"/>
              <a:buFont typeface="Courier New"/>
              <a:buChar char="o"/>
            </a:pPr>
            <a:r>
              <a:rPr sz="3111" lang="en-US" i="1">
                <a:solidFill>
                  <a:srgbClr val="000000"/>
                </a:solidFill>
                <a:latin typeface="Arial"/>
                <a:ea typeface="Arial"/>
                <a:cs typeface="Arial"/>
                <a:sym typeface="Arial"/>
              </a:rPr>
              <a:t>regular reassessment of its nature and function</a:t>
            </a:r>
          </a:p>
          <a:p>
            <a:pPr algn="l" lvl="1" marR="0" indent="-248355" marL="762000">
              <a:lnSpc>
                <a:spcPct val="108035"/>
              </a:lnSpc>
              <a:spcBef>
                <a:spcPts val="0"/>
              </a:spcBef>
              <a:spcAft>
                <a:spcPts val="0"/>
              </a:spcAft>
              <a:buClr>
                <a:srgbClr val="000000"/>
              </a:buClr>
              <a:buSzPct val="100358"/>
              <a:buFont typeface="Courier New"/>
              <a:buChar char="o"/>
            </a:pPr>
            <a:r>
              <a:rPr sz="3111" lang="en-US" i="1">
                <a:solidFill>
                  <a:srgbClr val="000000"/>
                </a:solidFill>
                <a:latin typeface="Arial"/>
                <a:ea typeface="Arial"/>
                <a:cs typeface="Arial"/>
                <a:sym typeface="Arial"/>
              </a:rPr>
              <a:t>potential alterations and improvements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3" name="Shape 173"/>
        <p:cNvGrpSpPr/>
        <p:nvPr/>
      </p:nvGrpSpPr>
      <p:grpSpPr>
        <a:xfrm>
          <a:off y="0" x="0"/>
          <a:ext cy="0" cx="0"/>
          <a:chOff y="0" x="0"/>
          <a:chExt cy="0" cx="0"/>
        </a:xfrm>
      </p:grpSpPr>
      <p:sp>
        <p:nvSpPr>
          <p:cNvPr id="174" name="Shape 174"/>
          <p:cNvSpPr/>
          <p:nvPr/>
        </p:nvSpPr>
        <p:spPr>
          <a:xfrm>
            <a:off y="275150" x="0"/>
            <a:ext cy="7344825" cx="10160000"/>
          </a:xfrm>
          <a:prstGeom prst="rect">
            <a:avLst/>
          </a:prstGeom>
          <a:blipFill>
            <a:blip r:embed="rId4"/>
            <a:stretch>
              <a:fillRect/>
            </a:stretch>
          </a:blipFill>
        </p:spPr>
      </p:sp>
      <p:sp>
        <p:nvSpPr>
          <p:cNvPr id="175" name="Shape 175"/>
          <p:cNvSpPr txBox="1"/>
          <p:nvPr/>
        </p:nvSpPr>
        <p:spPr>
          <a:xfrm>
            <a:off y="643800" x="1270000"/>
            <a:ext cy="3127725"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Sorting Values: Responsible</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leaders and governors will sort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through the organizational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principles and standards that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best promote their group goals.</a:t>
            </a:r>
            <a:r>
              <a:rPr sz="3555" lang="en-US">
                <a:solidFill>
                  <a:srgbClr val="000000"/>
                </a:solidFill>
                <a:latin typeface="Arial"/>
                <a:ea typeface="Arial"/>
                <a:cs typeface="Arial"/>
                <a:sym typeface="Arial"/>
              </a:rPr>
              <a:t> </a:t>
            </a:r>
          </a:p>
        </p:txBody>
      </p:sp>
      <p:sp>
        <p:nvSpPr>
          <p:cNvPr id="176" name="Shape 176"/>
          <p:cNvSpPr txBox="1"/>
          <p:nvPr/>
        </p:nvSpPr>
        <p:spPr>
          <a:xfrm>
            <a:off y="3945800" x="1270000"/>
            <a:ext cy="353340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They will</a:t>
            </a:r>
            <a:r>
              <a:rPr sz="3111" lang="en-US">
                <a:solidFill>
                  <a:srgbClr val="000000"/>
                </a:solidFill>
                <a:latin typeface="Arial"/>
                <a:ea typeface="Arial"/>
                <a:cs typeface="Arial"/>
                <a:sym typeface="Arial"/>
              </a:rPr>
              <a:t> </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find methods, models, resources, and “gurus” to get things done.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use these resources wisely.</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encourage their boards to experiment with those alternatives that best fit the needs of their organization.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0" name="Shape 180"/>
        <p:cNvGrpSpPr/>
        <p:nvPr/>
      </p:nvGrpSpPr>
      <p:grpSpPr>
        <a:xfrm>
          <a:off y="0" x="0"/>
          <a:ext cy="0" cx="0"/>
          <a:chOff y="0" x="0"/>
          <a:chExt cy="0" cx="0"/>
        </a:xfrm>
      </p:grpSpPr>
      <p:sp>
        <p:nvSpPr>
          <p:cNvPr id="181" name="Shape 181"/>
          <p:cNvSpPr/>
          <p:nvPr/>
        </p:nvSpPr>
        <p:spPr>
          <a:xfrm>
            <a:off y="275150" x="0"/>
            <a:ext cy="7344825" cx="10160000"/>
          </a:xfrm>
          <a:prstGeom prst="rect">
            <a:avLst/>
          </a:prstGeom>
          <a:blipFill>
            <a:blip r:embed="rId4"/>
            <a:stretch>
              <a:fillRect/>
            </a:stretch>
          </a:blipFill>
        </p:spPr>
      </p:sp>
      <p:sp>
        <p:nvSpPr>
          <p:cNvPr id="182" name="Shape 182"/>
          <p:cNvSpPr txBox="1"/>
          <p:nvPr/>
        </p:nvSpPr>
        <p:spPr>
          <a:xfrm>
            <a:off y="728475" x="1270000"/>
            <a:ext cy="1049849" cx="7950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In using these governance resources, leaders will counsel their governors to</a:t>
            </a:r>
            <a:r>
              <a:rPr sz="2888" lang="en-US" i="1">
                <a:solidFill>
                  <a:srgbClr val="000000"/>
                </a:solidFill>
                <a:latin typeface="Arial"/>
                <a:ea typeface="Arial"/>
                <a:cs typeface="Arial"/>
                <a:sym typeface="Arial"/>
              </a:rPr>
              <a:t> </a:t>
            </a:r>
          </a:p>
        </p:txBody>
      </p:sp>
      <p:sp>
        <p:nvSpPr>
          <p:cNvPr id="183" name="Shape 183"/>
          <p:cNvSpPr txBox="1"/>
          <p:nvPr/>
        </p:nvSpPr>
        <p:spPr>
          <a:xfrm>
            <a:off y="1843250" x="1270000"/>
            <a:ext cy="5632425" cx="7696199"/>
          </a:xfrm>
          <a:prstGeom prst="rect">
            <a:avLst/>
          </a:prstGeom>
        </p:spPr>
        <p:txBody>
          <a:bodyPr bIns="38100" rIns="38100" lIns="38100" tIns="38100" anchor="t" anchorCtr="0">
            <a:noAutofit/>
          </a:bodyPr>
          <a:lstStyle/>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Select a method or two at a time to read and learn about.</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Recognize that any method or writer may offer useful contributions.</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Remember that all methods contain flaws or unresolved points.</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Avoid undue attachment to any single system of governance.</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Start talking with their officers and board or committee … patiently.</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Understand that the road to responsible governance is long.</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Avoid strong opinions on things they don’t fully understand.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7" name="Shape 187"/>
        <p:cNvGrpSpPr/>
        <p:nvPr/>
      </p:nvGrpSpPr>
      <p:grpSpPr>
        <a:xfrm>
          <a:off y="0" x="0"/>
          <a:ext cy="0" cx="0"/>
          <a:chOff y="0" x="0"/>
          <a:chExt cy="0" cx="0"/>
        </a:xfrm>
      </p:grpSpPr>
      <p:sp>
        <p:nvSpPr>
          <p:cNvPr id="188" name="Shape 188"/>
          <p:cNvSpPr/>
          <p:nvPr/>
        </p:nvSpPr>
        <p:spPr>
          <a:xfrm>
            <a:off y="275150" x="0"/>
            <a:ext cy="7344825" cx="10160000"/>
          </a:xfrm>
          <a:prstGeom prst="rect">
            <a:avLst/>
          </a:prstGeom>
          <a:blipFill>
            <a:blip r:embed="rId4"/>
            <a:stretch>
              <a:fillRect/>
            </a:stretch>
          </a:blipFill>
        </p:spPr>
      </p:sp>
      <p:sp>
        <p:nvSpPr>
          <p:cNvPr id="189" name="Shape 189"/>
          <p:cNvSpPr txBox="1"/>
          <p:nvPr/>
        </p:nvSpPr>
        <p:spPr>
          <a:xfrm>
            <a:off y="1236475" x="1270000"/>
            <a:ext cy="2566799" cx="7696199"/>
          </a:xfrm>
          <a:prstGeom prst="rect">
            <a:avLst/>
          </a:prstGeom>
        </p:spPr>
        <p:txBody>
          <a:bodyPr bIns="38100" rIns="38100" lIns="38100" tIns="38100" anchor="t" anchorCtr="0">
            <a:noAutofit/>
          </a:bodyPr>
          <a:lstStyle/>
          <a:p>
            <a:pPr algn="l" marR="0" indent="0" marL="0">
              <a:lnSpc>
                <a:spcPct val="107812"/>
              </a:lnSpc>
              <a:spcBef>
                <a:spcPts val="0"/>
              </a:spcBef>
              <a:spcAft>
                <a:spcPts val="1604"/>
              </a:spcAft>
              <a:buNone/>
            </a:pPr>
            <a:r>
              <a:rPr sz="3555" lang="en-US">
                <a:solidFill>
                  <a:srgbClr val="000000"/>
                </a:solidFill>
                <a:latin typeface="Arial"/>
                <a:ea typeface="Arial"/>
                <a:cs typeface="Arial"/>
                <a:sym typeface="Arial"/>
              </a:rPr>
              <a:t>Governance will always be complex, difficult work.</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The focus of this work should point to our fundamental purpose:</a:t>
            </a:r>
          </a:p>
        </p:txBody>
      </p:sp>
      <p:sp>
        <p:nvSpPr>
          <p:cNvPr id="190" name="Shape 190"/>
          <p:cNvSpPr txBox="1"/>
          <p:nvPr/>
        </p:nvSpPr>
        <p:spPr>
          <a:xfrm>
            <a:off y="3945800" x="1270000"/>
            <a:ext cy="2997174" cx="7696199"/>
          </a:xfrm>
          <a:prstGeom prst="rect">
            <a:avLst/>
          </a:prstGeom>
        </p:spPr>
        <p:txBody>
          <a:bodyPr bIns="38100" rIns="38100" lIns="38100" tIns="38100" anchor="t" anchorCtr="0">
            <a:noAutofit/>
          </a:bodyPr>
          <a:lstStyle/>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renew our missions</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improve our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effectiveness in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accomplishing the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missions of our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organizations</a:t>
            </a:r>
          </a:p>
        </p:txBody>
      </p:sp>
      <p:sp>
        <p:nvSpPr>
          <p:cNvPr id="191" name="Shape 191"/>
          <p:cNvSpPr txBox="1"/>
          <p:nvPr/>
        </p:nvSpPr>
        <p:spPr>
          <a:xfrm>
            <a:off y="389800" x="1270000"/>
            <a:ext cy="617699"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545D1E"/>
                </a:solidFill>
                <a:latin typeface="Arial"/>
                <a:ea typeface="Arial"/>
                <a:cs typeface="Arial"/>
                <a:sym typeface="Arial"/>
              </a:rPr>
              <a:t>The Focus </a:t>
            </a:r>
            <a:r>
              <a:rPr sz="3555" lang="en-US" i="1">
                <a:solidFill>
                  <a:srgbClr val="545D1E"/>
                </a:solidFill>
                <a:latin typeface="Arial"/>
                <a:ea typeface="Arial"/>
                <a:cs typeface="Arial"/>
                <a:sym typeface="Arial"/>
              </a:rPr>
              <a:t>of</a:t>
            </a:r>
            <a:r>
              <a:rPr b="1" sz="3555" lang="en-US">
                <a:solidFill>
                  <a:srgbClr val="545D1E"/>
                </a:solidFill>
                <a:latin typeface="Arial"/>
                <a:ea typeface="Arial"/>
                <a:cs typeface="Arial"/>
                <a:sym typeface="Arial"/>
              </a:rPr>
              <a:t> Governance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0" x="0"/>
            <a:ext cy="7620000" cx="10160000"/>
          </a:xfrm>
          <a:prstGeom prst="rect">
            <a:avLst/>
          </a:prstGeom>
          <a:blipFill>
            <a:blip r:embed="rId4"/>
            <a:stretch>
              <a:fillRect/>
            </a:stretch>
          </a:blipFill>
        </p:spPr>
      </p:sp>
      <p:sp>
        <p:nvSpPr>
          <p:cNvPr id="26" name="Shape 26"/>
          <p:cNvSpPr txBox="1"/>
          <p:nvPr/>
        </p:nvSpPr>
        <p:spPr>
          <a:xfrm>
            <a:off y="1135925" x="4335625"/>
            <a:ext cy="5145735" cx="5374900"/>
          </a:xfrm>
          <a:prstGeom prst="rect">
            <a:avLst/>
          </a:prstGeom>
        </p:spPr>
        <p:txBody>
          <a:bodyPr bIns="38100" rIns="38100" lIns="38100" tIns="38100" anchor="ctr" anchorCtr="0">
            <a:noAutofit/>
          </a:bodyPr>
          <a:lstStyle/>
          <a:p>
            <a:pPr algn="l" marR="0" indent="0" marL="0">
              <a:lnSpc>
                <a:spcPct val="107954"/>
              </a:lnSpc>
              <a:spcBef>
                <a:spcPts val="0"/>
              </a:spcBef>
              <a:spcAft>
                <a:spcPts val="0"/>
              </a:spcAft>
              <a:buNone/>
            </a:pPr>
            <a:r>
              <a:rPr sz="6111" lang="en-US">
                <a:solidFill>
                  <a:srgbClr val="000000"/>
                </a:solidFill>
                <a:latin typeface="Arial"/>
                <a:ea typeface="Arial"/>
                <a:cs typeface="Arial"/>
                <a:sym typeface="Arial"/>
              </a:rPr>
              <a:t>Acting </a:t>
            </a:r>
            <a:r>
              <a:rPr sz="6111" lang="en-US" i="1">
                <a:solidFill>
                  <a:srgbClr val="000000"/>
                </a:solidFill>
                <a:latin typeface="Arial"/>
                <a:ea typeface="Arial"/>
                <a:cs typeface="Arial"/>
                <a:sym typeface="Arial"/>
              </a:rPr>
              <a:t>with</a:t>
            </a:r>
            <a:r>
              <a:rPr sz="6111" lang="en-US">
                <a:solidFill>
                  <a:srgbClr val="000000"/>
                </a:solidFill>
                <a:latin typeface="Arial"/>
                <a:ea typeface="Arial"/>
                <a:cs typeface="Arial"/>
                <a:sym typeface="Arial"/>
              </a:rPr>
              <a:t> Responsibility: </a:t>
            </a:r>
            <a:r>
              <a:rPr sz="3999" lang="en-US" i="1">
                <a:solidFill>
                  <a:srgbClr val="000000"/>
                </a:solidFill>
                <a:latin typeface="Arial"/>
                <a:ea typeface="Arial"/>
                <a:cs typeface="Arial"/>
                <a:sym typeface="Arial"/>
              </a:rPr>
              <a:t>Aspirations of a Servant Along Pathways of Governance–</a:t>
            </a:r>
          </a:p>
          <a:p>
            <a:pPr algn="l" marR="0" indent="0" marL="0">
              <a:lnSpc>
                <a:spcPct val="107812"/>
              </a:lnSpc>
              <a:spcBef>
                <a:spcPts val="635"/>
              </a:spcBef>
              <a:spcAft>
                <a:spcPts val="0"/>
              </a:spcAft>
              <a:buNone/>
            </a:pPr>
            <a:r>
              <a:rPr sz="3555" lang="en-US">
                <a:solidFill>
                  <a:srgbClr val="000000"/>
                </a:solidFill>
                <a:latin typeface="Arial"/>
                <a:ea typeface="Arial"/>
                <a:cs typeface="Arial"/>
                <a:sym typeface="Arial"/>
              </a:rPr>
              <a:t>PART 2</a:t>
            </a:r>
          </a:p>
        </p:txBody>
      </p:sp>
      <p:sp>
        <p:nvSpPr>
          <p:cNvPr id="27" name="Shape 27"/>
          <p:cNvSpPr txBox="1"/>
          <p:nvPr/>
        </p:nvSpPr>
        <p:spPr>
          <a:xfrm>
            <a:off y="204600" x="102300"/>
            <a:ext cy="1769983" cx="4104899"/>
          </a:xfrm>
          <a:prstGeom prst="rect">
            <a:avLst/>
          </a:prstGeom>
        </p:spPr>
        <p:txBody>
          <a:bodyPr bIns="38100" rIns="38100" lIns="38100" tIns="38100" anchor="ctr" anchorCtr="0">
            <a:noAutofit/>
          </a:bodyPr>
          <a:lstStyle/>
          <a:p>
            <a:pPr algn="l" marR="0" indent="0" marL="0">
              <a:lnSpc>
                <a:spcPct val="120000"/>
              </a:lnSpc>
              <a:spcBef>
                <a:spcPts val="0"/>
              </a:spcBef>
              <a:spcAft>
                <a:spcPts val="0"/>
              </a:spcAft>
              <a:buNone/>
            </a:pPr>
            <a:r>
              <a:rPr sz="3888" lang="en-US">
                <a:solidFill>
                  <a:srgbClr val="FFFFFF"/>
                </a:solidFill>
                <a:latin typeface="Arial"/>
                <a:ea typeface="Arial"/>
                <a:cs typeface="Arial"/>
                <a:sym typeface="Arial"/>
              </a:rPr>
              <a:t>SESSION</a:t>
            </a:r>
            <a:r>
              <a:rPr b="1" sz="3888" lang="en-US">
                <a:solidFill>
                  <a:srgbClr val="FFFFFF"/>
                </a:solidFill>
                <a:latin typeface="Arial"/>
                <a:ea typeface="Arial"/>
                <a:cs typeface="Arial"/>
                <a:sym typeface="Arial"/>
              </a:rPr>
              <a:t> </a:t>
            </a:r>
            <a:r>
              <a:rPr b="1" sz="5777" lang="en-US" i="1">
                <a:solidFill>
                  <a:srgbClr val="FFFFFF"/>
                </a:solidFill>
                <a:latin typeface="Arial"/>
                <a:ea typeface="Arial"/>
                <a:cs typeface="Arial"/>
                <a:sym typeface="Arial"/>
              </a:rPr>
              <a:t>three</a:t>
            </a:r>
          </a:p>
        </p:txBody>
      </p:sp>
      <p:sp>
        <p:nvSpPr>
          <p:cNvPr id="28" name="Shape 28"/>
          <p:cNvSpPr txBox="1"/>
          <p:nvPr/>
        </p:nvSpPr>
        <p:spPr>
          <a:xfrm>
            <a:off y="5369275" x="4335625"/>
            <a:ext cy="1903575" cx="4697575"/>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Presentation by </a:t>
            </a:r>
          </a:p>
          <a:p>
            <a:pPr algn="l" marR="0" indent="0" marL="0">
              <a:lnSpc>
                <a:spcPct val="120138"/>
              </a:lnSpc>
              <a:spcBef>
                <a:spcPts val="0"/>
              </a:spcBef>
              <a:spcAft>
                <a:spcPts val="0"/>
              </a:spcAft>
              <a:buNone/>
            </a:pPr>
            <a:r>
              <a:rPr b="1" sz="4000" lang="en-US" i="1">
                <a:solidFill>
                  <a:srgbClr val="054B27"/>
                </a:solidFill>
                <a:latin typeface="Arial"/>
                <a:ea typeface="Arial"/>
                <a:cs typeface="Arial"/>
                <a:sym typeface="Arial"/>
              </a:rPr>
              <a:t>Ted L. Ramirez</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Co-chair, Venable Washington Health Care Practice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5" name="Shape 195"/>
        <p:cNvGrpSpPr/>
        <p:nvPr/>
      </p:nvGrpSpPr>
      <p:grpSpPr>
        <a:xfrm>
          <a:off y="0" x="0"/>
          <a:ext cy="0" cx="0"/>
          <a:chOff y="0" x="0"/>
          <a:chExt cy="0" cx="0"/>
        </a:xfrm>
      </p:grpSpPr>
      <p:sp>
        <p:nvSpPr>
          <p:cNvPr id="196" name="Shape 196"/>
          <p:cNvSpPr/>
          <p:nvPr/>
        </p:nvSpPr>
        <p:spPr>
          <a:xfrm>
            <a:off y="275150" x="0"/>
            <a:ext cy="7344825" cx="10160000"/>
          </a:xfrm>
          <a:prstGeom prst="rect">
            <a:avLst/>
          </a:prstGeom>
          <a:blipFill>
            <a:blip r:embed="rId4"/>
            <a:stretch>
              <a:fillRect/>
            </a:stretch>
          </a:blipFill>
        </p:spPr>
      </p:sp>
      <p:sp>
        <p:nvSpPr>
          <p:cNvPr id="197" name="Shape 197"/>
          <p:cNvSpPr txBox="1"/>
          <p:nvPr/>
        </p:nvSpPr>
        <p:spPr>
          <a:xfrm>
            <a:off y="433900" x="1372300"/>
            <a:ext cy="1700725" cx="7491575"/>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Building Blocks to Develop Effective </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Governance in Church Organizations</a:t>
            </a:r>
          </a:p>
        </p:txBody>
      </p:sp>
      <p:sp>
        <p:nvSpPr>
          <p:cNvPr id="198" name="Shape 198"/>
          <p:cNvSpPr txBox="1"/>
          <p:nvPr/>
        </p:nvSpPr>
        <p:spPr>
          <a:xfrm>
            <a:off y="6739800" x="102300"/>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mission</a:t>
            </a:r>
          </a:p>
        </p:txBody>
      </p:sp>
      <p:sp>
        <p:nvSpPr>
          <p:cNvPr id="199" name="Shape 199"/>
          <p:cNvSpPr txBox="1"/>
          <p:nvPr/>
        </p:nvSpPr>
        <p:spPr>
          <a:xfrm>
            <a:off y="6739800" x="2049625"/>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quality</a:t>
            </a:r>
          </a:p>
        </p:txBody>
      </p:sp>
      <p:sp>
        <p:nvSpPr>
          <p:cNvPr id="200" name="Shape 200"/>
          <p:cNvSpPr txBox="1"/>
          <p:nvPr/>
        </p:nvSpPr>
        <p:spPr>
          <a:xfrm>
            <a:off y="6739800" x="3742950"/>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resources</a:t>
            </a:r>
          </a:p>
        </p:txBody>
      </p:sp>
      <p:sp>
        <p:nvSpPr>
          <p:cNvPr id="201" name="Shape 201"/>
          <p:cNvSpPr txBox="1"/>
          <p:nvPr/>
        </p:nvSpPr>
        <p:spPr>
          <a:xfrm>
            <a:off y="6739800" x="5436300"/>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values</a:t>
            </a:r>
          </a:p>
        </p:txBody>
      </p:sp>
      <p:sp>
        <p:nvSpPr>
          <p:cNvPr id="202" name="Shape 202"/>
          <p:cNvSpPr txBox="1"/>
          <p:nvPr/>
        </p:nvSpPr>
        <p:spPr>
          <a:xfrm>
            <a:off y="6739800" x="7129625"/>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1777" lang="en-US">
                <a:solidFill>
                  <a:srgbClr val="FFFFFF"/>
                </a:solidFill>
                <a:latin typeface="Arial"/>
                <a:ea typeface="Arial"/>
                <a:cs typeface="Arial"/>
                <a:sym typeface="Arial"/>
              </a:rPr>
              <a:t>responsibility</a:t>
            </a:r>
          </a:p>
        </p:txBody>
      </p:sp>
      <p:sp>
        <p:nvSpPr>
          <p:cNvPr id="203" name="Shape 203"/>
          <p:cNvSpPr txBox="1"/>
          <p:nvPr/>
        </p:nvSpPr>
        <p:spPr>
          <a:xfrm>
            <a:off y="6739800" x="8992300"/>
            <a:ext cy="660201" cx="1056899"/>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creativity</a:t>
            </a:r>
          </a:p>
        </p:txBody>
      </p:sp>
      <p:sp>
        <p:nvSpPr>
          <p:cNvPr id="204" name="Shape 204"/>
          <p:cNvSpPr txBox="1"/>
          <p:nvPr/>
        </p:nvSpPr>
        <p:spPr>
          <a:xfrm>
            <a:off y="5808475" x="7976300"/>
            <a:ext cy="660201"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faith &amp;</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trust</a:t>
            </a:r>
          </a:p>
        </p:txBody>
      </p:sp>
      <p:sp>
        <p:nvSpPr>
          <p:cNvPr id="205" name="Shape 205"/>
          <p:cNvSpPr txBox="1"/>
          <p:nvPr/>
        </p:nvSpPr>
        <p:spPr>
          <a:xfrm>
            <a:off y="5808475" x="6198300"/>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truth</a:t>
            </a:r>
          </a:p>
        </p:txBody>
      </p:sp>
      <p:sp>
        <p:nvSpPr>
          <p:cNvPr id="206" name="Shape 206"/>
          <p:cNvSpPr txBox="1"/>
          <p:nvPr/>
        </p:nvSpPr>
        <p:spPr>
          <a:xfrm>
            <a:off y="5808475" x="864300"/>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knowledge</a:t>
            </a:r>
          </a:p>
        </p:txBody>
      </p:sp>
      <p:sp>
        <p:nvSpPr>
          <p:cNvPr id="207" name="Shape 207"/>
          <p:cNvSpPr txBox="1"/>
          <p:nvPr/>
        </p:nvSpPr>
        <p:spPr>
          <a:xfrm>
            <a:off y="5808475" x="2642300"/>
            <a:ext cy="660201"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bias for</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action</a:t>
            </a:r>
          </a:p>
        </p:txBody>
      </p:sp>
      <p:sp>
        <p:nvSpPr>
          <p:cNvPr id="208" name="Shape 208"/>
          <p:cNvSpPr txBox="1"/>
          <p:nvPr/>
        </p:nvSpPr>
        <p:spPr>
          <a:xfrm>
            <a:off y="5808475" x="4420300"/>
            <a:ext cy="952202"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courage &amp;</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vulnerability</a:t>
            </a:r>
          </a:p>
        </p:txBody>
      </p:sp>
      <p:sp>
        <p:nvSpPr>
          <p:cNvPr id="209" name="Shape 209"/>
          <p:cNvSpPr txBox="1"/>
          <p:nvPr/>
        </p:nvSpPr>
        <p:spPr>
          <a:xfrm>
            <a:off y="4961800" x="1456950"/>
            <a:ext cy="660201" cx="1988250"/>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Commun-</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ication</a:t>
            </a:r>
          </a:p>
        </p:txBody>
      </p:sp>
      <p:sp>
        <p:nvSpPr>
          <p:cNvPr id="210" name="Shape 210"/>
          <p:cNvSpPr txBox="1"/>
          <p:nvPr/>
        </p:nvSpPr>
        <p:spPr>
          <a:xfrm>
            <a:off y="4961800" x="3488950"/>
            <a:ext cy="660201"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clarity &amp;</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focus</a:t>
            </a:r>
          </a:p>
        </p:txBody>
      </p:sp>
      <p:sp>
        <p:nvSpPr>
          <p:cNvPr id="211" name="Shape 211"/>
          <p:cNvSpPr txBox="1"/>
          <p:nvPr/>
        </p:nvSpPr>
        <p:spPr>
          <a:xfrm>
            <a:off y="4961800" x="5182300"/>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evaluation</a:t>
            </a:r>
          </a:p>
        </p:txBody>
      </p:sp>
      <p:sp>
        <p:nvSpPr>
          <p:cNvPr id="212" name="Shape 212"/>
          <p:cNvSpPr txBox="1"/>
          <p:nvPr/>
        </p:nvSpPr>
        <p:spPr>
          <a:xfrm>
            <a:off y="4961800" x="7044950"/>
            <a:ext cy="1244203"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work ethic/</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role models</a:t>
            </a:r>
          </a:p>
        </p:txBody>
      </p:sp>
      <p:sp>
        <p:nvSpPr>
          <p:cNvPr id="213" name="Shape 213"/>
          <p:cNvSpPr txBox="1"/>
          <p:nvPr/>
        </p:nvSpPr>
        <p:spPr>
          <a:xfrm>
            <a:off y="4030475" x="2557625"/>
            <a:ext cy="952202"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structure &amp;</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processes</a:t>
            </a:r>
          </a:p>
        </p:txBody>
      </p:sp>
      <p:sp>
        <p:nvSpPr>
          <p:cNvPr id="214" name="Shape 214"/>
          <p:cNvSpPr txBox="1"/>
          <p:nvPr/>
        </p:nvSpPr>
        <p:spPr>
          <a:xfrm>
            <a:off y="4030475" x="4250950"/>
            <a:ext cy="660201"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relation-</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ships</a:t>
            </a:r>
          </a:p>
        </p:txBody>
      </p:sp>
      <p:sp>
        <p:nvSpPr>
          <p:cNvPr id="215" name="Shape 215"/>
          <p:cNvSpPr txBox="1"/>
          <p:nvPr/>
        </p:nvSpPr>
        <p:spPr>
          <a:xfrm>
            <a:off y="4030475" x="6028950"/>
            <a:ext cy="660201"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submission</a:t>
            </a:r>
          </a:p>
        </p:txBody>
      </p:sp>
      <p:sp>
        <p:nvSpPr>
          <p:cNvPr id="216" name="Shape 216"/>
          <p:cNvSpPr txBox="1"/>
          <p:nvPr/>
        </p:nvSpPr>
        <p:spPr>
          <a:xfrm>
            <a:off y="3183800" x="3404300"/>
            <a:ext cy="651225"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risk</a:t>
            </a:r>
          </a:p>
        </p:txBody>
      </p:sp>
      <p:sp>
        <p:nvSpPr>
          <p:cNvPr id="217" name="Shape 217"/>
          <p:cNvSpPr txBox="1"/>
          <p:nvPr/>
        </p:nvSpPr>
        <p:spPr>
          <a:xfrm>
            <a:off y="3183800" x="5097625"/>
            <a:ext cy="660201" cx="1480250"/>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perseverance</a:t>
            </a:r>
          </a:p>
        </p:txBody>
      </p:sp>
      <p:sp>
        <p:nvSpPr>
          <p:cNvPr id="218" name="Shape 218"/>
          <p:cNvSpPr txBox="1"/>
          <p:nvPr/>
        </p:nvSpPr>
        <p:spPr>
          <a:xfrm>
            <a:off y="2351250" x="4335625"/>
            <a:ext cy="952202" cx="1395574"/>
          </a:xfrm>
          <a:prstGeom prst="rect">
            <a:avLst/>
          </a:prstGeom>
        </p:spPr>
        <p:txBody>
          <a:bodyPr bIns="38100" rIns="38100" lIns="38100" tIns="38100" anchor="ctr" anchorCtr="0">
            <a:noAutofit/>
          </a:bodyPr>
          <a:lstStyle/>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confronting</a:t>
            </a:r>
          </a:p>
          <a:p>
            <a:pPr algn="ctr" marR="0" indent="0" marL="0">
              <a:lnSpc>
                <a:spcPct val="100000"/>
              </a:lnSpc>
              <a:spcBef>
                <a:spcPts val="0"/>
              </a:spcBef>
              <a:spcAft>
                <a:spcPts val="0"/>
              </a:spcAft>
              <a:buNone/>
            </a:pPr>
            <a:r>
              <a:rPr b="1" sz="2000" lang="en-US">
                <a:solidFill>
                  <a:srgbClr val="FFFFFF"/>
                </a:solidFill>
                <a:latin typeface="Arial"/>
                <a:ea typeface="Arial"/>
                <a:cs typeface="Arial"/>
                <a:sym typeface="Arial"/>
              </a:rPr>
              <a:t>issues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2" name="Shape 222"/>
        <p:cNvGrpSpPr/>
        <p:nvPr/>
      </p:nvGrpSpPr>
      <p:grpSpPr>
        <a:xfrm>
          <a:off y="0" x="0"/>
          <a:ext cy="0" cx="0"/>
          <a:chOff y="0" x="0"/>
          <a:chExt cy="0" cx="0"/>
        </a:xfrm>
      </p:grpSpPr>
      <p:sp>
        <p:nvSpPr>
          <p:cNvPr id="223" name="Shape 223"/>
          <p:cNvSpPr/>
          <p:nvPr/>
        </p:nvSpPr>
        <p:spPr>
          <a:xfrm>
            <a:off y="275150" x="0"/>
            <a:ext cy="7344825" cx="10160000"/>
          </a:xfrm>
          <a:prstGeom prst="rect">
            <a:avLst/>
          </a:prstGeom>
          <a:blipFill>
            <a:blip r:embed="rId4"/>
            <a:stretch>
              <a:fillRect/>
            </a:stretch>
          </a:blipFill>
        </p:spPr>
      </p:sp>
      <p:sp>
        <p:nvSpPr>
          <p:cNvPr id="224" name="Shape 224"/>
          <p:cNvSpPr txBox="1"/>
          <p:nvPr/>
        </p:nvSpPr>
        <p:spPr>
          <a:xfrm>
            <a:off y="559150" x="1372300"/>
            <a:ext cy="686499" cx="742102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Biblical Counsel for Governors</a:t>
            </a:r>
          </a:p>
        </p:txBody>
      </p:sp>
      <p:sp>
        <p:nvSpPr>
          <p:cNvPr id="225" name="Shape 225"/>
          <p:cNvSpPr txBox="1"/>
          <p:nvPr/>
        </p:nvSpPr>
        <p:spPr>
          <a:xfrm>
            <a:off y="1744475" x="1710950"/>
            <a:ext cy="5103274" cx="3088899"/>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6</a:t>
            </a:r>
            <a:r>
              <a:rPr sz="2444" lang="en-US">
                <a:solidFill>
                  <a:srgbClr val="000000"/>
                </a:solidFill>
                <a:latin typeface="Arial"/>
                <a:ea typeface="Arial"/>
                <a:cs typeface="Arial"/>
                <a:sym typeface="Arial"/>
              </a:rPr>
              <a:t>Humble yourselves, therefore, under God's mighty hand, that he may lift you up in due time.</a:t>
            </a:r>
          </a:p>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7</a:t>
            </a:r>
            <a:r>
              <a:rPr sz="2444" lang="en-US">
                <a:solidFill>
                  <a:srgbClr val="000000"/>
                </a:solidFill>
                <a:latin typeface="Arial"/>
                <a:ea typeface="Arial"/>
                <a:cs typeface="Arial"/>
                <a:sym typeface="Arial"/>
              </a:rPr>
              <a:t>Cast all your anxiety on him because he cares for you.</a:t>
            </a:r>
          </a:p>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8</a:t>
            </a:r>
            <a:r>
              <a:rPr sz="2444" lang="en-US">
                <a:solidFill>
                  <a:srgbClr val="000000"/>
                </a:solidFill>
                <a:latin typeface="Arial"/>
                <a:ea typeface="Arial"/>
                <a:cs typeface="Arial"/>
                <a:sym typeface="Arial"/>
              </a:rPr>
              <a:t>Be self-controlled and alert. Your enemy the devil prowls around like a roaring lion looking for someone to devour.</a:t>
            </a:r>
          </a:p>
        </p:txBody>
      </p:sp>
      <p:sp>
        <p:nvSpPr>
          <p:cNvPr id="226" name="Shape 226"/>
          <p:cNvSpPr txBox="1"/>
          <p:nvPr/>
        </p:nvSpPr>
        <p:spPr>
          <a:xfrm>
            <a:off y="1744475" x="5351625"/>
            <a:ext cy="5378449" cx="3427574"/>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9</a:t>
            </a:r>
            <a:r>
              <a:rPr sz="2444" lang="en-US">
                <a:solidFill>
                  <a:srgbClr val="000000"/>
                </a:solidFill>
                <a:latin typeface="Arial"/>
                <a:ea typeface="Arial"/>
                <a:cs typeface="Arial"/>
                <a:sym typeface="Arial"/>
              </a:rPr>
              <a:t>Resist him, standing firm in the faith, because you know that your brothers through-out the world are undergoing the same kind of sufferings.</a:t>
            </a:r>
          </a:p>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10</a:t>
            </a:r>
            <a:r>
              <a:rPr sz="2444" lang="en-US">
                <a:solidFill>
                  <a:srgbClr val="000000"/>
                </a:solidFill>
                <a:latin typeface="Arial"/>
                <a:ea typeface="Arial"/>
                <a:cs typeface="Arial"/>
                <a:sym typeface="Arial"/>
              </a:rPr>
              <a:t>And the God of all grace, who called you to his eternal glory in Christ, after you have suffered a little while, will himself restore you and make you strong, firm and steadfast. </a:t>
            </a:r>
          </a:p>
          <a:p>
            <a:pPr algn="l" marR="0" indent="0" marL="0">
              <a:lnSpc>
                <a:spcPct val="108333"/>
              </a:lnSpc>
              <a:spcBef>
                <a:spcPts val="0"/>
              </a:spcBef>
              <a:spcAft>
                <a:spcPts val="0"/>
              </a:spcAft>
              <a:buNone/>
            </a:pPr>
            <a:r>
              <a:rPr sz="2000" lang="en-US" i="1">
                <a:solidFill>
                  <a:srgbClr val="000000"/>
                </a:solidFill>
                <a:latin typeface="Arial"/>
                <a:ea typeface="Arial"/>
                <a:cs typeface="Arial"/>
                <a:sym typeface="Arial"/>
              </a:rPr>
              <a:t>1 Pet 5:6-10 (NIV)</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0" name="Shape 230"/>
        <p:cNvGrpSpPr/>
        <p:nvPr/>
      </p:nvGrpSpPr>
      <p:grpSpPr>
        <a:xfrm>
          <a:off y="0" x="0"/>
          <a:ext cy="0" cx="0"/>
          <a:chOff y="0" x="0"/>
          <a:chExt cy="0" cx="0"/>
        </a:xfrm>
      </p:grpSpPr>
      <p:sp>
        <p:nvSpPr>
          <p:cNvPr id="231" name="Shape 231"/>
          <p:cNvSpPr/>
          <p:nvPr/>
        </p:nvSpPr>
        <p:spPr>
          <a:xfrm>
            <a:off y="275150" x="0"/>
            <a:ext cy="7344825" cx="10160000"/>
          </a:xfrm>
          <a:prstGeom prst="rect">
            <a:avLst/>
          </a:prstGeom>
          <a:blipFill>
            <a:blip r:embed="rId4"/>
            <a:stretch>
              <a:fillRect/>
            </a:stretch>
          </a:blipFill>
        </p:spPr>
      </p:sp>
      <p:sp>
        <p:nvSpPr>
          <p:cNvPr id="232" name="Shape 232"/>
          <p:cNvSpPr txBox="1"/>
          <p:nvPr/>
        </p:nvSpPr>
        <p:spPr>
          <a:xfrm>
            <a:off y="1490475" x="1270000"/>
            <a:ext cy="1536674"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We may not realize many of our hopes, dreams, and plans in governance due to</a:t>
            </a:r>
          </a:p>
        </p:txBody>
      </p:sp>
      <p:sp>
        <p:nvSpPr>
          <p:cNvPr id="233" name="Shape 233"/>
          <p:cNvSpPr txBox="1"/>
          <p:nvPr/>
        </p:nvSpPr>
        <p:spPr>
          <a:xfrm>
            <a:off y="389800"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V. Points Unresolved</a:t>
            </a:r>
          </a:p>
        </p:txBody>
      </p:sp>
      <p:sp>
        <p:nvSpPr>
          <p:cNvPr id="234" name="Shape 234"/>
          <p:cNvSpPr txBox="1"/>
          <p:nvPr/>
        </p:nvSpPr>
        <p:spPr>
          <a:xfrm>
            <a:off y="5215800" x="1270000"/>
            <a:ext cy="2023524" cx="6002850"/>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Some of the unresolved points that may keep us from reaching our governance aspirations follow.</a:t>
            </a:r>
          </a:p>
        </p:txBody>
      </p:sp>
      <p:sp>
        <p:nvSpPr>
          <p:cNvPr id="235" name="Shape 235"/>
          <p:cNvSpPr txBox="1"/>
          <p:nvPr/>
        </p:nvSpPr>
        <p:spPr>
          <a:xfrm>
            <a:off y="3099150" x="1270000"/>
            <a:ext cy="1903575" cx="5494849"/>
          </a:xfrm>
          <a:prstGeom prst="rect">
            <a:avLst/>
          </a:prstGeom>
        </p:spPr>
        <p:txBody>
          <a:bodyPr bIns="38100" rIns="38100" lIns="38100" tIns="38100" anchor="t" anchorCtr="0">
            <a:noAutofit/>
          </a:bodyPr>
          <a:lstStyle/>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forces and circumstances of our human condition</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continuing state of war in the Great Controversy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9" name="Shape 239"/>
        <p:cNvGrpSpPr/>
        <p:nvPr/>
      </p:nvGrpSpPr>
      <p:grpSpPr>
        <a:xfrm>
          <a:off y="0" x="0"/>
          <a:ext cy="0" cx="0"/>
          <a:chOff y="0" x="0"/>
          <a:chExt cy="0" cx="0"/>
        </a:xfrm>
      </p:grpSpPr>
      <p:sp>
        <p:nvSpPr>
          <p:cNvPr id="240" name="Shape 240"/>
          <p:cNvSpPr/>
          <p:nvPr/>
        </p:nvSpPr>
        <p:spPr>
          <a:xfrm>
            <a:off y="275150" x="0"/>
            <a:ext cy="7344825" cx="10160000"/>
          </a:xfrm>
          <a:prstGeom prst="rect">
            <a:avLst/>
          </a:prstGeom>
          <a:blipFill>
            <a:blip r:embed="rId4"/>
            <a:stretch>
              <a:fillRect/>
            </a:stretch>
          </a:blipFill>
        </p:spPr>
      </p:sp>
      <p:sp>
        <p:nvSpPr>
          <p:cNvPr id="241" name="Shape 241"/>
          <p:cNvSpPr txBox="1"/>
          <p:nvPr/>
        </p:nvSpPr>
        <p:spPr>
          <a:xfrm>
            <a:off y="1998475" x="1270000"/>
            <a:ext cy="4715225"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Areas of tension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incompatibility:</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Competing</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values</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principles</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standards</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goals</a:t>
            </a:r>
          </a:p>
        </p:txBody>
      </p:sp>
      <p:sp>
        <p:nvSpPr>
          <p:cNvPr id="242" name="Shape 242"/>
          <p:cNvSpPr txBox="1"/>
          <p:nvPr/>
        </p:nvSpPr>
        <p:spPr>
          <a:xfrm>
            <a:off y="389800" x="1372300"/>
            <a:ext cy="944025" cx="7491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555" lang="en-US">
                <a:solidFill>
                  <a:srgbClr val="545D1E"/>
                </a:solidFill>
                <a:latin typeface="Arial"/>
                <a:ea typeface="Arial"/>
                <a:cs typeface="Arial"/>
                <a:sym typeface="Arial"/>
              </a:rPr>
              <a:t>Tension among </a:t>
            </a:r>
            <a:r>
              <a:rPr sz="3555" lang="en-US" i="1">
                <a:solidFill>
                  <a:srgbClr val="545D1E"/>
                </a:solidFill>
                <a:latin typeface="Arial"/>
                <a:ea typeface="Arial"/>
                <a:cs typeface="Arial"/>
                <a:sym typeface="Arial"/>
              </a:rPr>
              <a:t>the</a:t>
            </a:r>
            <a:r>
              <a:rPr b="1" sz="3555" lang="en-US">
                <a:solidFill>
                  <a:srgbClr val="545D1E"/>
                </a:solidFill>
                <a:latin typeface="Arial"/>
                <a:ea typeface="Arial"/>
                <a:cs typeface="Arial"/>
                <a:sym typeface="Arial"/>
              </a:rPr>
              <a:t> Essential,</a:t>
            </a:r>
            <a:br>
              <a:rPr b="1" sz="3555" lang="en-US">
                <a:solidFill>
                  <a:srgbClr val="545D1E"/>
                </a:solidFill>
                <a:latin typeface="Arial"/>
                <a:ea typeface="Arial"/>
                <a:cs typeface="Arial"/>
                <a:sym typeface="Arial"/>
              </a:rPr>
            </a:br>
            <a:r>
              <a:rPr b="1" sz="3555" lang="en-US">
                <a:solidFill>
                  <a:srgbClr val="545D1E"/>
                </a:solidFill>
                <a:latin typeface="Arial"/>
                <a:ea typeface="Arial"/>
                <a:cs typeface="Arial"/>
                <a:sym typeface="Arial"/>
              </a:rPr>
              <a:t>Necessary, Good, </a:t>
            </a:r>
            <a:r>
              <a:rPr sz="3555" lang="en-US" i="1">
                <a:solidFill>
                  <a:srgbClr val="545D1E"/>
                </a:solidFill>
                <a:latin typeface="Arial"/>
                <a:ea typeface="Arial"/>
                <a:cs typeface="Arial"/>
                <a:sym typeface="Arial"/>
              </a:rPr>
              <a:t>and</a:t>
            </a:r>
            <a:r>
              <a:rPr b="1" sz="3555" lang="en-US">
                <a:solidFill>
                  <a:srgbClr val="545D1E"/>
                </a:solidFill>
                <a:latin typeface="Arial"/>
                <a:ea typeface="Arial"/>
                <a:cs typeface="Arial"/>
                <a:sym typeface="Arial"/>
              </a:rPr>
              <a:t> Useful</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6" name="Shape 246"/>
        <p:cNvGrpSpPr/>
        <p:nvPr/>
      </p:nvGrpSpPr>
      <p:grpSpPr>
        <a:xfrm>
          <a:off y="0" x="0"/>
          <a:ext cy="0" cx="0"/>
          <a:chOff y="0" x="0"/>
          <a:chExt cy="0" cx="0"/>
        </a:xfrm>
      </p:grpSpPr>
      <p:sp>
        <p:nvSpPr>
          <p:cNvPr id="247" name="Shape 247"/>
          <p:cNvSpPr/>
          <p:nvPr/>
        </p:nvSpPr>
        <p:spPr>
          <a:xfrm>
            <a:off y="275150" x="0"/>
            <a:ext cy="7344825" cx="10160000"/>
          </a:xfrm>
          <a:prstGeom prst="rect">
            <a:avLst/>
          </a:prstGeom>
          <a:blipFill>
            <a:blip r:embed="rId4"/>
            <a:stretch>
              <a:fillRect/>
            </a:stretch>
          </a:blipFill>
        </p:spPr>
      </p:sp>
      <p:sp>
        <p:nvSpPr>
          <p:cNvPr id="248" name="Shape 248"/>
          <p:cNvSpPr txBox="1"/>
          <p:nvPr/>
        </p:nvSpPr>
        <p:spPr>
          <a:xfrm>
            <a:off y="81315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Points of tension among competing factors:</a:t>
            </a:r>
          </a:p>
        </p:txBody>
      </p:sp>
      <p:sp>
        <p:nvSpPr>
          <p:cNvPr id="249" name="Shape 249"/>
          <p:cNvSpPr txBox="1"/>
          <p:nvPr/>
        </p:nvSpPr>
        <p:spPr>
          <a:xfrm>
            <a:off y="2083150" x="1270000"/>
            <a:ext cy="5392550" cx="7696199"/>
          </a:xfrm>
          <a:prstGeom prst="rect">
            <a:avLst/>
          </a:prstGeom>
        </p:spPr>
        <p:txBody>
          <a:bodyPr bIns="38100" rIns="38100" lIns="38100" tIns="38100" anchor="t" anchorCtr="0">
            <a:noAutofit/>
          </a:bodyPr>
          <a:lstStyle/>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Gospel mission and its interpretation</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“Transparency:” what it means and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how we achieve it</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Civil law and regulatory compliance</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Divergent management principles and styles</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Governors who are unclear about the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church mission</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Organizational procedures and traditions</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Alternative approaches to governance mechanisms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3" name="Shape 253"/>
        <p:cNvGrpSpPr/>
        <p:nvPr/>
      </p:nvGrpSpPr>
      <p:grpSpPr>
        <a:xfrm>
          <a:off y="0" x="0"/>
          <a:ext cy="0" cx="0"/>
          <a:chOff y="0" x="0"/>
          <a:chExt cy="0" cx="0"/>
        </a:xfrm>
      </p:grpSpPr>
      <p:sp>
        <p:nvSpPr>
          <p:cNvPr id="254" name="Shape 254"/>
          <p:cNvSpPr/>
          <p:nvPr/>
        </p:nvSpPr>
        <p:spPr>
          <a:xfrm>
            <a:off y="275150" x="0"/>
            <a:ext cy="7344825" cx="10160000"/>
          </a:xfrm>
          <a:prstGeom prst="rect">
            <a:avLst/>
          </a:prstGeom>
          <a:blipFill>
            <a:blip r:embed="rId4"/>
            <a:stretch>
              <a:fillRect/>
            </a:stretch>
          </a:blipFill>
        </p:spPr>
      </p:sp>
      <p:sp>
        <p:nvSpPr>
          <p:cNvPr id="255" name="Shape 255"/>
          <p:cNvSpPr txBox="1"/>
          <p:nvPr/>
        </p:nvSpPr>
        <p:spPr>
          <a:xfrm>
            <a:off y="6438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Points of tension among competing factors (continued):</a:t>
            </a:r>
          </a:p>
        </p:txBody>
      </p:sp>
      <p:sp>
        <p:nvSpPr>
          <p:cNvPr id="256" name="Shape 256"/>
          <p:cNvSpPr txBox="1"/>
          <p:nvPr/>
        </p:nvSpPr>
        <p:spPr>
          <a:xfrm>
            <a:off y="2083150" x="1270000"/>
            <a:ext cy="4909250" cx="4903949"/>
          </a:xfrm>
          <a:prstGeom prst="rect">
            <a:avLst/>
          </a:prstGeom>
        </p:spPr>
        <p:txBody>
          <a:bodyPr bIns="38100" rIns="38100" lIns="38100" tIns="38100" anchor="t" anchorCtr="0">
            <a:noAutofit/>
          </a:bodyPr>
          <a:lstStyle/>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Unclear standards of duty</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Confused zones of action, responsibility, and boundaries</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Priesthood of all believers—everyone feels “empowered”</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Global multi-organization friction, confusion, and blaming</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0" name="Shape 260"/>
        <p:cNvGrpSpPr/>
        <p:nvPr/>
      </p:nvGrpSpPr>
      <p:grpSpPr>
        <a:xfrm>
          <a:off y="0" x="0"/>
          <a:ext cy="0" cx="0"/>
          <a:chOff y="0" x="0"/>
          <a:chExt cy="0" cx="0"/>
        </a:xfrm>
      </p:grpSpPr>
      <p:sp>
        <p:nvSpPr>
          <p:cNvPr id="261" name="Shape 261"/>
          <p:cNvSpPr/>
          <p:nvPr/>
        </p:nvSpPr>
        <p:spPr>
          <a:xfrm>
            <a:off y="275150" x="0"/>
            <a:ext cy="7344825" cx="10160000"/>
          </a:xfrm>
          <a:prstGeom prst="rect">
            <a:avLst/>
          </a:prstGeom>
          <a:blipFill>
            <a:blip r:embed="rId4"/>
            <a:stretch>
              <a:fillRect/>
            </a:stretch>
          </a:blipFill>
        </p:spPr>
      </p:sp>
      <p:sp>
        <p:nvSpPr>
          <p:cNvPr id="262" name="Shape 262"/>
          <p:cNvSpPr txBox="1"/>
          <p:nvPr/>
        </p:nvSpPr>
        <p:spPr>
          <a:xfrm>
            <a:off y="813150" x="1270000"/>
            <a:ext cy="61792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Disagreement among leaders and governors over competing values, standards, principles,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and goals requires </a:t>
            </a:r>
          </a:p>
          <a:p>
            <a:pPr algn="l" marR="0" indent="0" marL="0">
              <a:lnSpc>
                <a:spcPct val="120138"/>
              </a:lnSpc>
              <a:spcBef>
                <a:spcPts val="0"/>
              </a:spcBef>
              <a:spcAft>
                <a:spcPts val="0"/>
              </a:spcAft>
              <a:buNone/>
            </a:pPr>
            <a:r>
              <a:rPr b="1" sz="4000" lang="en-US">
                <a:solidFill>
                  <a:srgbClr val="000000"/>
                </a:solidFill>
                <a:latin typeface="Arial"/>
                <a:ea typeface="Arial"/>
                <a:cs typeface="Arial"/>
                <a:sym typeface="Arial"/>
              </a:rPr>
              <a:t>time</a:t>
            </a:r>
            <a:r>
              <a:rPr sz="4000" lang="en-US">
                <a:solidFill>
                  <a:srgbClr val="000000"/>
                </a:solidFill>
                <a:latin typeface="Arial"/>
                <a:ea typeface="Arial"/>
                <a:cs typeface="Arial"/>
                <a:sym typeface="Arial"/>
              </a:rPr>
              <a:t>, </a:t>
            </a:r>
            <a:r>
              <a:rPr b="1" sz="4000" lang="en-US">
                <a:solidFill>
                  <a:srgbClr val="000000"/>
                </a:solidFill>
                <a:latin typeface="Arial"/>
                <a:ea typeface="Arial"/>
                <a:cs typeface="Arial"/>
                <a:sym typeface="Arial"/>
              </a:rPr>
              <a:t>prayer</a:t>
            </a:r>
            <a:r>
              <a:rPr sz="4000" lang="en-US">
                <a:solidFill>
                  <a:srgbClr val="000000"/>
                </a:solidFill>
                <a:latin typeface="Arial"/>
                <a:ea typeface="Arial"/>
                <a:cs typeface="Arial"/>
                <a:sym typeface="Arial"/>
              </a:rPr>
              <a:t> and </a:t>
            </a:r>
            <a:r>
              <a:rPr b="1" sz="4000" lang="en-US">
                <a:solidFill>
                  <a:srgbClr val="000000"/>
                </a:solidFill>
                <a:latin typeface="Arial"/>
                <a:ea typeface="Arial"/>
                <a:cs typeface="Arial"/>
                <a:sym typeface="Arial"/>
              </a:rPr>
              <a:t>extended discussions</a:t>
            </a:r>
            <a:r>
              <a:rPr sz="4000" lang="en-US">
                <a:solidFill>
                  <a:srgbClr val="000000"/>
                </a:solidFill>
                <a:latin typeface="Arial"/>
                <a:ea typeface="Arial"/>
                <a:cs typeface="Arial"/>
                <a:sym typeface="Arial"/>
              </a:rPr>
              <a:t>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to resolve or learn to live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with our differences and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to galvanize our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effectiveness.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6" name="Shape 266"/>
        <p:cNvGrpSpPr/>
        <p:nvPr/>
      </p:nvGrpSpPr>
      <p:grpSpPr>
        <a:xfrm>
          <a:off y="0" x="0"/>
          <a:ext cy="0" cx="0"/>
          <a:chOff y="0" x="0"/>
          <a:chExt cy="0" cx="0"/>
        </a:xfrm>
      </p:grpSpPr>
      <p:sp>
        <p:nvSpPr>
          <p:cNvPr id="267" name="Shape 267"/>
          <p:cNvSpPr/>
          <p:nvPr/>
        </p:nvSpPr>
        <p:spPr>
          <a:xfrm>
            <a:off y="275150" x="0"/>
            <a:ext cy="7344825" cx="10160000"/>
          </a:xfrm>
          <a:prstGeom prst="rect">
            <a:avLst/>
          </a:prstGeom>
          <a:blipFill>
            <a:blip r:embed="rId4"/>
            <a:stretch>
              <a:fillRect/>
            </a:stretch>
          </a:blipFill>
        </p:spPr>
      </p:sp>
      <p:sp>
        <p:nvSpPr>
          <p:cNvPr id="268" name="Shape 268"/>
          <p:cNvSpPr txBox="1"/>
          <p:nvPr/>
        </p:nvSpPr>
        <p:spPr>
          <a:xfrm>
            <a:off y="1321150" x="1270000"/>
            <a:ext cy="6061049" cx="6934199"/>
          </a:xfrm>
          <a:prstGeom prst="rect">
            <a:avLst/>
          </a:prstGeom>
        </p:spPr>
        <p:txBody>
          <a:bodyPr bIns="38100" rIns="38100" lIns="38100" tIns="38100" anchor="t" anchorCtr="0">
            <a:noAutofit/>
          </a:bodyPr>
          <a:lstStyle/>
          <a:p>
            <a:pPr algn="l" marR="0" indent="0" marL="0">
              <a:lnSpc>
                <a:spcPct val="101953"/>
              </a:lnSpc>
              <a:spcBef>
                <a:spcPts val="0"/>
              </a:spcBef>
              <a:spcAft>
                <a:spcPts val="0"/>
              </a:spcAft>
              <a:buNone/>
            </a:pPr>
            <a:r>
              <a:rPr sz="3555" lang="en-US">
                <a:solidFill>
                  <a:srgbClr val="000000"/>
                </a:solidFill>
                <a:latin typeface="Arial"/>
                <a:ea typeface="Arial"/>
                <a:cs typeface="Arial"/>
                <a:sym typeface="Arial"/>
              </a:rPr>
              <a:t>Resources often seem in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short supply. </a:t>
            </a:r>
          </a:p>
          <a:p>
            <a:pPr algn="l" marR="0" indent="0" marL="0">
              <a:lnSpc>
                <a:spcPct val="101953"/>
              </a:lnSpc>
              <a:spcBef>
                <a:spcPts val="0"/>
              </a:spcBef>
              <a:spcAft>
                <a:spcPts val="0"/>
              </a:spcAft>
              <a:buNone/>
            </a:pPr>
            <a:r>
              <a:rPr sz="3555" lang="en-US">
                <a:solidFill>
                  <a:srgbClr val="000000"/>
                </a:solidFill>
                <a:latin typeface="Arial"/>
                <a:ea typeface="Arial"/>
                <a:cs typeface="Arial"/>
                <a:sym typeface="Arial"/>
              </a:rPr>
              <a:t>Many are needed to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develop and bring to life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all the dreams we see,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including </a:t>
            </a:r>
          </a:p>
          <a:p>
            <a:pPr algn="l" marR="0" indent="0" marL="0">
              <a:lnSpc>
                <a:spcPct val="101953"/>
              </a:lnSpc>
              <a:spcBef>
                <a:spcPts val="0"/>
              </a:spcBef>
              <a:spcAft>
                <a:spcPts val="0"/>
              </a:spcAft>
              <a:buNone/>
            </a:pPr>
            <a:r>
              <a:rPr b="1" sz="3555" lang="en-US">
                <a:solidFill>
                  <a:srgbClr val="000000"/>
                </a:solidFill>
                <a:latin typeface="Arial"/>
                <a:ea typeface="Arial"/>
                <a:cs typeface="Arial"/>
                <a:sym typeface="Arial"/>
              </a:rPr>
              <a:t>time, money, people and skills, opportunity, training.</a:t>
            </a:r>
          </a:p>
          <a:p>
            <a:r>
              <a:t/>
            </a:r>
          </a:p>
          <a:p>
            <a:pPr algn="l" marR="0" indent="0" marL="0">
              <a:lnSpc>
                <a:spcPct val="101953"/>
              </a:lnSpc>
              <a:spcBef>
                <a:spcPts val="0"/>
              </a:spcBef>
              <a:spcAft>
                <a:spcPts val="0"/>
              </a:spcAft>
              <a:buNone/>
            </a:pPr>
            <a:r>
              <a:rPr sz="3555" lang="en-US">
                <a:solidFill>
                  <a:srgbClr val="000000"/>
                </a:solidFill>
                <a:latin typeface="Arial"/>
                <a:ea typeface="Arial"/>
                <a:cs typeface="Arial"/>
                <a:sym typeface="Arial"/>
              </a:rPr>
              <a:t>Some are needed to keep our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organizations on track:</a:t>
            </a:r>
          </a:p>
          <a:p>
            <a:pPr algn="l" marR="0" indent="0" marL="0">
              <a:lnSpc>
                <a:spcPct val="101953"/>
              </a:lnSpc>
              <a:spcBef>
                <a:spcPts val="0"/>
              </a:spcBef>
              <a:spcAft>
                <a:spcPts val="0"/>
              </a:spcAft>
              <a:buNone/>
            </a:pPr>
            <a:r>
              <a:rPr b="1" sz="3555" lang="en-US">
                <a:solidFill>
                  <a:srgbClr val="000000"/>
                </a:solidFill>
                <a:latin typeface="Arial"/>
                <a:ea typeface="Arial"/>
                <a:cs typeface="Arial"/>
                <a:sym typeface="Arial"/>
              </a:rPr>
              <a:t>credibility and understanding,</a:t>
            </a:r>
            <a:br>
              <a:rPr b="1" sz="3555" lang="en-US">
                <a:solidFill>
                  <a:srgbClr val="000000"/>
                </a:solidFill>
                <a:latin typeface="Arial"/>
                <a:ea typeface="Arial"/>
                <a:cs typeface="Arial"/>
                <a:sym typeface="Arial"/>
              </a:rPr>
            </a:br>
            <a:r>
              <a:rPr b="1" sz="3555" lang="en-US">
                <a:solidFill>
                  <a:srgbClr val="000000"/>
                </a:solidFill>
                <a:latin typeface="Arial"/>
                <a:ea typeface="Arial"/>
                <a:cs typeface="Arial"/>
                <a:sym typeface="Arial"/>
              </a:rPr>
              <a:t>teamwork, perseverance.</a:t>
            </a:r>
          </a:p>
        </p:txBody>
      </p:sp>
      <p:sp>
        <p:nvSpPr>
          <p:cNvPr id="269" name="Shape 269"/>
          <p:cNvSpPr txBox="1"/>
          <p:nvPr/>
        </p:nvSpPr>
        <p:spPr>
          <a:xfrm>
            <a:off y="389800"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545D1E"/>
                </a:solidFill>
                <a:latin typeface="Arial"/>
                <a:ea typeface="Arial"/>
                <a:cs typeface="Arial"/>
                <a:sym typeface="Arial"/>
              </a:rPr>
              <a:t>Limited Resources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3" name="Shape 273"/>
        <p:cNvGrpSpPr/>
        <p:nvPr/>
      </p:nvGrpSpPr>
      <p:grpSpPr>
        <a:xfrm>
          <a:off y="0" x="0"/>
          <a:ext cy="0" cx="0"/>
          <a:chOff y="0" x="0"/>
          <a:chExt cy="0" cx="0"/>
        </a:xfrm>
      </p:grpSpPr>
      <p:sp>
        <p:nvSpPr>
          <p:cNvPr id="274" name="Shape 274"/>
          <p:cNvSpPr/>
          <p:nvPr/>
        </p:nvSpPr>
        <p:spPr>
          <a:xfrm>
            <a:off y="275150" x="0"/>
            <a:ext cy="7344825" cx="10160000"/>
          </a:xfrm>
          <a:prstGeom prst="rect">
            <a:avLst/>
          </a:prstGeom>
          <a:blipFill>
            <a:blip r:embed="rId4"/>
            <a:stretch>
              <a:fillRect/>
            </a:stretch>
          </a:blipFill>
        </p:spPr>
      </p:sp>
      <p:sp>
        <p:nvSpPr>
          <p:cNvPr id="275" name="Shape 275"/>
          <p:cNvSpPr txBox="1"/>
          <p:nvPr/>
        </p:nvSpPr>
        <p:spPr>
          <a:xfrm>
            <a:off y="1236475" x="610300"/>
            <a:ext cy="6075174"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Time, training, and discussion are needed for the following areas of responsibility:</a:t>
            </a:r>
          </a:p>
          <a:p>
            <a:pPr algn="ctr" marR="0" indent="0" marL="0">
              <a:lnSpc>
                <a:spcPct val="100000"/>
              </a:lnSpc>
              <a:spcBef>
                <a:spcPts val="1406"/>
              </a:spcBef>
              <a:spcAft>
                <a:spcPts val="0"/>
              </a:spcAft>
              <a:buNone/>
            </a:pPr>
            <a:r>
              <a:rPr b="1" sz="3111" lang="en-US">
                <a:solidFill>
                  <a:srgbClr val="545D1E"/>
                </a:solidFill>
                <a:latin typeface="Arial"/>
                <a:ea typeface="Arial"/>
                <a:cs typeface="Arial"/>
                <a:sym typeface="Arial"/>
              </a:rPr>
              <a:t>1</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Financial statements and reports</a:t>
            </a:r>
          </a:p>
          <a:p>
            <a:pPr algn="ctr" marR="0" indent="0" marL="0">
              <a:lnSpc>
                <a:spcPct val="100000"/>
              </a:lnSpc>
              <a:spcBef>
                <a:spcPts val="1406"/>
              </a:spcBef>
              <a:spcAft>
                <a:spcPts val="0"/>
              </a:spcAft>
              <a:buNone/>
            </a:pPr>
            <a:r>
              <a:rPr b="1" sz="3111" lang="en-US">
                <a:solidFill>
                  <a:srgbClr val="545D1E"/>
                </a:solidFill>
                <a:latin typeface="Arial"/>
                <a:ea typeface="Arial"/>
                <a:cs typeface="Arial"/>
                <a:sym typeface="Arial"/>
              </a:rPr>
              <a:t>2</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Executive management reports</a:t>
            </a:r>
          </a:p>
          <a:p>
            <a:pPr algn="ctr" marR="0" indent="0" marL="0">
              <a:lnSpc>
                <a:spcPct val="100000"/>
              </a:lnSpc>
              <a:spcBef>
                <a:spcPts val="1406"/>
              </a:spcBef>
              <a:spcAft>
                <a:spcPts val="0"/>
              </a:spcAft>
              <a:buNone/>
            </a:pPr>
            <a:r>
              <a:rPr b="1" sz="3111" lang="en-US">
                <a:solidFill>
                  <a:srgbClr val="545D1E"/>
                </a:solidFill>
                <a:latin typeface="Arial"/>
                <a:ea typeface="Arial"/>
                <a:cs typeface="Arial"/>
                <a:sym typeface="Arial"/>
              </a:rPr>
              <a:t>3</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Calibrating the committee system</a:t>
            </a:r>
          </a:p>
          <a:p>
            <a:pPr algn="ctr" marR="0" indent="0" marL="0">
              <a:lnSpc>
                <a:spcPct val="100000"/>
              </a:lnSpc>
              <a:spcBef>
                <a:spcPts val="1406"/>
              </a:spcBef>
              <a:spcAft>
                <a:spcPts val="0"/>
              </a:spcAft>
              <a:buNone/>
            </a:pPr>
            <a:r>
              <a:rPr b="1" sz="3111" lang="en-US">
                <a:solidFill>
                  <a:srgbClr val="545D1E"/>
                </a:solidFill>
                <a:latin typeface="Arial"/>
                <a:ea typeface="Arial"/>
                <a:cs typeface="Arial"/>
                <a:sym typeface="Arial"/>
              </a:rPr>
              <a:t>4</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Operating history and current realities</a:t>
            </a:r>
          </a:p>
          <a:p>
            <a:pPr algn="ctr" marR="0" indent="0" marL="0">
              <a:lnSpc>
                <a:spcPct val="100000"/>
              </a:lnSpc>
              <a:spcBef>
                <a:spcPts val="1406"/>
              </a:spcBef>
              <a:spcAft>
                <a:spcPts val="0"/>
              </a:spcAft>
              <a:buNone/>
            </a:pPr>
            <a:r>
              <a:rPr b="1" sz="3111" lang="en-US">
                <a:solidFill>
                  <a:srgbClr val="545D1E"/>
                </a:solidFill>
                <a:latin typeface="Arial"/>
                <a:ea typeface="Arial"/>
                <a:cs typeface="Arial"/>
                <a:sym typeface="Arial"/>
              </a:rPr>
              <a:t>5</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External and denominational forces</a:t>
            </a:r>
          </a:p>
        </p:txBody>
      </p:sp>
      <p:sp>
        <p:nvSpPr>
          <p:cNvPr id="276" name="Shape 276"/>
          <p:cNvSpPr txBox="1"/>
          <p:nvPr/>
        </p:nvSpPr>
        <p:spPr>
          <a:xfrm>
            <a:off y="389800" x="1270000"/>
            <a:ext cy="617699"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545D1E"/>
                </a:solidFill>
                <a:latin typeface="Arial"/>
                <a:ea typeface="Arial"/>
                <a:cs typeface="Arial"/>
                <a:sym typeface="Arial"/>
              </a:rPr>
              <a:t>Learning Curves</a:t>
            </a:r>
          </a:p>
        </p:txBody>
      </p:sp>
      <p:sp>
        <p:nvSpPr>
          <p:cNvPr id="277" name="Shape 277"/>
          <p:cNvSpPr/>
          <p:nvPr/>
        </p:nvSpPr>
        <p:spPr>
          <a:xfrm>
            <a:off y="2614075" x="1270000"/>
            <a:ext cy="31725" cx="3704149"/>
          </a:xfrm>
          <a:prstGeom prst="rect">
            <a:avLst/>
          </a:prstGeom>
          <a:blipFill>
            <a:blip r:embed="rId5"/>
            <a:stretch>
              <a:fillRect/>
            </a:stretch>
          </a:blipFill>
        </p:spPr>
      </p:sp>
      <p:sp>
        <p:nvSpPr>
          <p:cNvPr id="278" name="Shape 278"/>
          <p:cNvSpPr/>
          <p:nvPr/>
        </p:nvSpPr>
        <p:spPr>
          <a:xfrm>
            <a:off y="2614075" x="5164650"/>
            <a:ext cy="31725" cx="3704149"/>
          </a:xfrm>
          <a:prstGeom prst="rect">
            <a:avLst/>
          </a:prstGeom>
          <a:blipFill>
            <a:blip r:embed="rId5"/>
            <a:stretch>
              <a:fillRect/>
            </a:stretch>
          </a:blipFill>
        </p:spPr>
      </p:sp>
      <p:sp>
        <p:nvSpPr>
          <p:cNvPr id="279" name="Shape 279"/>
          <p:cNvSpPr/>
          <p:nvPr/>
        </p:nvSpPr>
        <p:spPr>
          <a:xfrm>
            <a:off y="3630075" x="1270000"/>
            <a:ext cy="31725" cx="3704149"/>
          </a:xfrm>
          <a:prstGeom prst="rect">
            <a:avLst/>
          </a:prstGeom>
          <a:blipFill>
            <a:blip r:embed="rId5"/>
            <a:stretch>
              <a:fillRect/>
            </a:stretch>
          </a:blipFill>
        </p:spPr>
      </p:sp>
      <p:sp>
        <p:nvSpPr>
          <p:cNvPr id="280" name="Shape 280"/>
          <p:cNvSpPr/>
          <p:nvPr/>
        </p:nvSpPr>
        <p:spPr>
          <a:xfrm>
            <a:off y="3630075" x="5164650"/>
            <a:ext cy="31725" cx="3704149"/>
          </a:xfrm>
          <a:prstGeom prst="rect">
            <a:avLst/>
          </a:prstGeom>
          <a:blipFill>
            <a:blip r:embed="rId5"/>
            <a:stretch>
              <a:fillRect/>
            </a:stretch>
          </a:blipFill>
        </p:spPr>
      </p:sp>
      <p:sp>
        <p:nvSpPr>
          <p:cNvPr id="281" name="Shape 281"/>
          <p:cNvSpPr/>
          <p:nvPr/>
        </p:nvSpPr>
        <p:spPr>
          <a:xfrm>
            <a:off y="5588000" x="1270000"/>
            <a:ext cy="42325" cx="3704149"/>
          </a:xfrm>
          <a:prstGeom prst="rect">
            <a:avLst/>
          </a:prstGeom>
          <a:blipFill>
            <a:blip r:embed="rId6"/>
            <a:stretch>
              <a:fillRect/>
            </a:stretch>
          </a:blipFill>
        </p:spPr>
      </p:sp>
      <p:sp>
        <p:nvSpPr>
          <p:cNvPr id="282" name="Shape 282"/>
          <p:cNvSpPr/>
          <p:nvPr/>
        </p:nvSpPr>
        <p:spPr>
          <a:xfrm>
            <a:off y="5588000" x="5164650"/>
            <a:ext cy="42325" cx="3704149"/>
          </a:xfrm>
          <a:prstGeom prst="rect">
            <a:avLst/>
          </a:prstGeom>
          <a:blipFill>
            <a:blip r:embed="rId6"/>
            <a:stretch>
              <a:fillRect/>
            </a:stretch>
          </a:blipFill>
        </p:spPr>
      </p:sp>
      <p:sp>
        <p:nvSpPr>
          <p:cNvPr id="283" name="Shape 283"/>
          <p:cNvSpPr/>
          <p:nvPr/>
        </p:nvSpPr>
        <p:spPr>
          <a:xfrm>
            <a:off y="6593400" x="1270000"/>
            <a:ext cy="31725" cx="3704149"/>
          </a:xfrm>
          <a:prstGeom prst="rect">
            <a:avLst/>
          </a:prstGeom>
          <a:blipFill>
            <a:blip r:embed="rId5"/>
            <a:stretch>
              <a:fillRect/>
            </a:stretch>
          </a:blipFill>
        </p:spPr>
      </p:sp>
      <p:sp>
        <p:nvSpPr>
          <p:cNvPr id="284" name="Shape 284"/>
          <p:cNvSpPr/>
          <p:nvPr/>
        </p:nvSpPr>
        <p:spPr>
          <a:xfrm>
            <a:off y="6593400" x="5164650"/>
            <a:ext cy="31725" cx="3704149"/>
          </a:xfrm>
          <a:prstGeom prst="rect">
            <a:avLst/>
          </a:prstGeom>
          <a:blipFill>
            <a:blip r:embed="rId5"/>
            <a:stretch>
              <a:fillRect/>
            </a:stretch>
          </a:blipFill>
        </p:spPr>
      </p:sp>
      <p:sp>
        <p:nvSpPr>
          <p:cNvPr id="285" name="Shape 285"/>
          <p:cNvSpPr/>
          <p:nvPr/>
        </p:nvSpPr>
        <p:spPr>
          <a:xfrm>
            <a:off y="4582575" x="1270000"/>
            <a:ext cy="42325" cx="3704149"/>
          </a:xfrm>
          <a:prstGeom prst="rect">
            <a:avLst/>
          </a:prstGeom>
          <a:blipFill>
            <a:blip r:embed="rId7"/>
            <a:stretch>
              <a:fillRect/>
            </a:stretch>
          </a:blipFill>
        </p:spPr>
      </p:sp>
      <p:sp>
        <p:nvSpPr>
          <p:cNvPr id="286" name="Shape 286"/>
          <p:cNvSpPr/>
          <p:nvPr/>
        </p:nvSpPr>
        <p:spPr>
          <a:xfrm>
            <a:off y="4582575" x="5164650"/>
            <a:ext cy="42325" cx="3704149"/>
          </a:xfrm>
          <a:prstGeom prst="rect">
            <a:avLst/>
          </a:prstGeom>
          <a:blipFill>
            <a:blip r:embed="rId7"/>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0" name="Shape 290"/>
        <p:cNvGrpSpPr/>
        <p:nvPr/>
      </p:nvGrpSpPr>
      <p:grpSpPr>
        <a:xfrm>
          <a:off y="0" x="0"/>
          <a:ext cy="0" cx="0"/>
          <a:chOff y="0" x="0"/>
          <a:chExt cy="0" cx="0"/>
        </a:xfrm>
      </p:grpSpPr>
      <p:sp>
        <p:nvSpPr>
          <p:cNvPr id="291" name="Shape 291"/>
          <p:cNvSpPr/>
          <p:nvPr/>
        </p:nvSpPr>
        <p:spPr>
          <a:xfrm>
            <a:off y="275150" x="0"/>
            <a:ext cy="7344825" cx="10160000"/>
          </a:xfrm>
          <a:prstGeom prst="rect">
            <a:avLst/>
          </a:prstGeom>
          <a:blipFill>
            <a:blip r:embed="rId4"/>
            <a:stretch>
              <a:fillRect/>
            </a:stretch>
          </a:blipFill>
        </p:spPr>
      </p:sp>
      <p:sp>
        <p:nvSpPr>
          <p:cNvPr id="292" name="Shape 292"/>
          <p:cNvSpPr txBox="1"/>
          <p:nvPr/>
        </p:nvSpPr>
        <p:spPr>
          <a:xfrm>
            <a:off y="643800" x="864300"/>
            <a:ext cy="4916299" cx="8422900"/>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111" lang="en-US">
                <a:solidFill>
                  <a:srgbClr val="545D1E"/>
                </a:solidFill>
                <a:latin typeface="Arial"/>
                <a:ea typeface="Arial"/>
                <a:cs typeface="Arial"/>
                <a:sym typeface="Arial"/>
              </a:rPr>
              <a:t>6</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What to change and what to keep</a:t>
            </a:r>
          </a:p>
          <a:p>
            <a:pPr algn="ctr" marR="0" indent="0" marL="0">
              <a:lnSpc>
                <a:spcPct val="100000"/>
              </a:lnSpc>
              <a:spcBef>
                <a:spcPts val="844"/>
              </a:spcBef>
              <a:spcAft>
                <a:spcPts val="0"/>
              </a:spcAft>
              <a:buNone/>
            </a:pPr>
            <a:r>
              <a:rPr sz="3111" lang="en-US">
                <a:solidFill>
                  <a:srgbClr val="000000"/>
                </a:solidFill>
                <a:latin typeface="Arial"/>
                <a:ea typeface="Arial"/>
                <a:cs typeface="Arial"/>
                <a:sym typeface="Arial"/>
              </a:rPr>
              <a:t>We are a church not a museum.</a:t>
            </a:r>
          </a:p>
          <a:p>
            <a:pPr algn="ctr" marR="0" indent="0" marL="0">
              <a:lnSpc>
                <a:spcPct val="120089"/>
              </a:lnSpc>
              <a:spcBef>
                <a:spcPts val="1406"/>
              </a:spcBef>
              <a:spcAft>
                <a:spcPts val="0"/>
              </a:spcAft>
              <a:buNone/>
            </a:pPr>
            <a:r>
              <a:rPr b="1" sz="3111" lang="en-US">
                <a:solidFill>
                  <a:srgbClr val="545D1E"/>
                </a:solidFill>
                <a:latin typeface="Arial"/>
                <a:ea typeface="Arial"/>
                <a:cs typeface="Arial"/>
                <a:sym typeface="Arial"/>
              </a:rPr>
              <a:t>7</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Building and preserving relationships</a:t>
            </a:r>
          </a:p>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God risked all the treasure of heaven to restore our relationship with Him.</a:t>
            </a:r>
          </a:p>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What are we investing in our horizontal relationships with one another?</a:t>
            </a:r>
          </a:p>
          <a:p>
            <a:r>
              <a:t/>
            </a:r>
          </a:p>
        </p:txBody>
      </p:sp>
      <p:sp>
        <p:nvSpPr>
          <p:cNvPr id="293" name="Shape 293"/>
          <p:cNvSpPr/>
          <p:nvPr/>
        </p:nvSpPr>
        <p:spPr>
          <a:xfrm>
            <a:off y="751400" x="1185325"/>
            <a:ext cy="31725" cx="3704149"/>
          </a:xfrm>
          <a:prstGeom prst="rect">
            <a:avLst/>
          </a:prstGeom>
          <a:blipFill>
            <a:blip r:embed="rId5"/>
            <a:stretch>
              <a:fillRect/>
            </a:stretch>
          </a:blipFill>
        </p:spPr>
      </p:sp>
      <p:sp>
        <p:nvSpPr>
          <p:cNvPr id="294" name="Shape 294"/>
          <p:cNvSpPr/>
          <p:nvPr/>
        </p:nvSpPr>
        <p:spPr>
          <a:xfrm>
            <a:off y="751400" x="5164650"/>
            <a:ext cy="31725" cx="3704149"/>
          </a:xfrm>
          <a:prstGeom prst="rect">
            <a:avLst/>
          </a:prstGeom>
          <a:blipFill>
            <a:blip r:embed="rId5"/>
            <a:stretch>
              <a:fillRect/>
            </a:stretch>
          </a:blipFill>
        </p:spPr>
      </p:sp>
      <p:sp>
        <p:nvSpPr>
          <p:cNvPr id="295" name="Shape 295"/>
          <p:cNvSpPr/>
          <p:nvPr/>
        </p:nvSpPr>
        <p:spPr>
          <a:xfrm>
            <a:off y="2360075" x="1185325"/>
            <a:ext cy="42325" cx="3704149"/>
          </a:xfrm>
          <a:prstGeom prst="rect">
            <a:avLst/>
          </a:prstGeom>
          <a:blipFill>
            <a:blip r:embed="rId6"/>
            <a:stretch>
              <a:fillRect/>
            </a:stretch>
          </a:blipFill>
        </p:spPr>
      </p:sp>
      <p:sp>
        <p:nvSpPr>
          <p:cNvPr id="296" name="Shape 296"/>
          <p:cNvSpPr/>
          <p:nvPr/>
        </p:nvSpPr>
        <p:spPr>
          <a:xfrm>
            <a:off y="2360075" x="5164650"/>
            <a:ext cy="42325" cx="3704149"/>
          </a:xfrm>
          <a:prstGeom prst="rect">
            <a:avLst/>
          </a:prstGeom>
          <a:blipFill>
            <a:blip r:embed="rId6"/>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75150" x="0"/>
            <a:ext cy="7344825" cx="10160000"/>
          </a:xfrm>
          <a:prstGeom prst="rect">
            <a:avLst/>
          </a:prstGeom>
          <a:blipFill>
            <a:blip r:embed="rId4"/>
            <a:stretch>
              <a:fillRect/>
            </a:stretch>
          </a:blipFill>
        </p:spPr>
      </p:sp>
      <p:sp>
        <p:nvSpPr>
          <p:cNvPr id="34" name="Shape 34"/>
          <p:cNvSpPr txBox="1"/>
          <p:nvPr/>
        </p:nvSpPr>
        <p:spPr>
          <a:xfrm>
            <a:off y="389800" x="1626300"/>
            <a:ext cy="1296799" cx="6983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545D1E"/>
                </a:solidFill>
                <a:latin typeface="Arial"/>
                <a:ea typeface="Arial"/>
                <a:cs typeface="Arial"/>
                <a:sym typeface="Arial"/>
              </a:rPr>
              <a:t>Session 3 will address </a:t>
            </a:r>
            <a:r>
              <a:rPr sz="4000" lang="en-US" i="1">
                <a:solidFill>
                  <a:srgbClr val="545D1E"/>
                </a:solidFill>
                <a:latin typeface="Arial"/>
                <a:ea typeface="Arial"/>
                <a:cs typeface="Arial"/>
                <a:sym typeface="Arial"/>
              </a:rPr>
              <a:t>the</a:t>
            </a:r>
          </a:p>
          <a:p>
            <a:pPr algn="ctr" marR="0" indent="0" marL="0">
              <a:lnSpc>
                <a:spcPct val="120138"/>
              </a:lnSpc>
              <a:spcBef>
                <a:spcPts val="0"/>
              </a:spcBef>
              <a:spcAft>
                <a:spcPts val="0"/>
              </a:spcAft>
              <a:buNone/>
            </a:pPr>
            <a:r>
              <a:rPr sz="4000" lang="en-US">
                <a:solidFill>
                  <a:srgbClr val="545D1E"/>
                </a:solidFill>
                <a:latin typeface="Arial"/>
                <a:ea typeface="Arial"/>
                <a:cs typeface="Arial"/>
                <a:sym typeface="Arial"/>
              </a:rPr>
              <a:t>following questions:</a:t>
            </a:r>
          </a:p>
        </p:txBody>
      </p:sp>
      <p:sp>
        <p:nvSpPr>
          <p:cNvPr id="35" name="Shape 35"/>
          <p:cNvSpPr txBox="1"/>
          <p:nvPr/>
        </p:nvSpPr>
        <p:spPr>
          <a:xfrm>
            <a:off y="1970250" x="440950"/>
            <a:ext cy="5674775" cx="9287225"/>
          </a:xfrm>
          <a:prstGeom prst="rect">
            <a:avLst/>
          </a:prstGeom>
        </p:spPr>
        <p:txBody>
          <a:bodyPr bIns="38100" rIns="38100" lIns="38100" tIns="38100" anchor="t" anchorCtr="0">
            <a:noAutofit/>
          </a:bodyPr>
          <a:lstStyle/>
          <a:p>
            <a:pPr algn="ctr" marR="0" indent="0" marL="0">
              <a:lnSpc>
                <a:spcPct val="100000"/>
              </a:lnSpc>
              <a:spcBef>
                <a:spcPts val="0"/>
              </a:spcBef>
              <a:spcAft>
                <a:spcPts val="719"/>
              </a:spcAft>
              <a:buNone/>
            </a:pPr>
            <a:r>
              <a:rPr b="1" sz="2666" lang="en-US">
                <a:solidFill>
                  <a:srgbClr val="545D1E"/>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Why should we study governance principles?</a:t>
            </a:r>
          </a:p>
          <a:p>
            <a:pPr algn="ctr" marR="0" indent="0" marL="0">
              <a:lnSpc>
                <a:spcPct val="100000"/>
              </a:lnSpc>
              <a:spcBef>
                <a:spcPts val="0"/>
              </a:spcBef>
              <a:spcAft>
                <a:spcPts val="719"/>
              </a:spcAft>
              <a:buNone/>
            </a:pPr>
            <a:r>
              <a:rPr b="1" sz="2666" lang="en-US">
                <a:solidFill>
                  <a:srgbClr val="545D1E"/>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are the main areas of responsibility for governors?</a:t>
            </a:r>
          </a:p>
          <a:p>
            <a:pPr algn="ctr" marR="0" indent="0" marL="0">
              <a:lnSpc>
                <a:spcPct val="100000"/>
              </a:lnSpc>
              <a:spcBef>
                <a:spcPts val="0"/>
              </a:spcBef>
              <a:spcAft>
                <a:spcPts val="719"/>
              </a:spcAft>
              <a:buNone/>
            </a:pPr>
            <a:r>
              <a:rPr b="1" sz="2666" lang="en-US">
                <a:solidFill>
                  <a:srgbClr val="545D1E"/>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governors minimize conflicts of interest?</a:t>
            </a:r>
          </a:p>
          <a:p>
            <a:pPr algn="ctr" marR="0" indent="0" marL="0">
              <a:lnSpc>
                <a:spcPct val="100000"/>
              </a:lnSpc>
              <a:spcBef>
                <a:spcPts val="0"/>
              </a:spcBef>
              <a:spcAft>
                <a:spcPts val="719"/>
              </a:spcAft>
              <a:buNone/>
            </a:pPr>
            <a:r>
              <a:rPr b="1" sz="2666" lang="en-US">
                <a:solidFill>
                  <a:srgbClr val="545D1E"/>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church leaders improve the quality of</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governance for their organizations?</a:t>
            </a:r>
          </a:p>
          <a:p>
            <a:pPr algn="ctr" marR="0" indent="0" marL="0">
              <a:lnSpc>
                <a:spcPct val="100000"/>
              </a:lnSpc>
              <a:spcBef>
                <a:spcPts val="0"/>
              </a:spcBef>
              <a:spcAft>
                <a:spcPts val="719"/>
              </a:spcAft>
              <a:buNone/>
            </a:pPr>
            <a:r>
              <a:rPr b="1" sz="2666" lang="en-US">
                <a:solidFill>
                  <a:srgbClr val="545D1E"/>
                </a:solidFill>
                <a:latin typeface="Arial"/>
                <a:ea typeface="Arial"/>
                <a:cs typeface="Arial"/>
                <a:sym typeface="Arial"/>
              </a:rPr>
              <a:t>5</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are some of the basic building blocks governors</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should consider?</a:t>
            </a:r>
          </a:p>
          <a:p>
            <a:pPr algn="ctr" marR="0" indent="0" marL="0">
              <a:lnSpc>
                <a:spcPct val="100000"/>
              </a:lnSpc>
              <a:spcBef>
                <a:spcPts val="0"/>
              </a:spcBef>
              <a:spcAft>
                <a:spcPts val="0"/>
              </a:spcAft>
              <a:buNone/>
            </a:pPr>
            <a:r>
              <a:rPr b="1" sz="2666" lang="en-US">
                <a:solidFill>
                  <a:srgbClr val="545D1E"/>
                </a:solidFill>
                <a:latin typeface="Arial"/>
                <a:ea typeface="Arial"/>
                <a:cs typeface="Arial"/>
                <a:sym typeface="Arial"/>
              </a:rPr>
              <a:t>6</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are some unresolved issues that keep us from</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reaching our governance aspirations?</a:t>
            </a:r>
          </a:p>
        </p:txBody>
      </p:sp>
      <p:sp>
        <p:nvSpPr>
          <p:cNvPr id="36" name="Shape 36"/>
          <p:cNvSpPr/>
          <p:nvPr/>
        </p:nvSpPr>
        <p:spPr>
          <a:xfrm>
            <a:off y="2063750" x="1270000"/>
            <a:ext cy="52900" cx="3577149"/>
          </a:xfrm>
          <a:prstGeom prst="rect">
            <a:avLst/>
          </a:prstGeom>
          <a:blipFill>
            <a:blip r:embed="rId5"/>
            <a:stretch>
              <a:fillRect/>
            </a:stretch>
          </a:blipFill>
        </p:spPr>
      </p:sp>
      <p:sp>
        <p:nvSpPr>
          <p:cNvPr id="37" name="Shape 37"/>
          <p:cNvSpPr/>
          <p:nvPr/>
        </p:nvSpPr>
        <p:spPr>
          <a:xfrm>
            <a:off y="2063750" x="5207000"/>
            <a:ext cy="52900" cx="3704149"/>
          </a:xfrm>
          <a:prstGeom prst="rect">
            <a:avLst/>
          </a:prstGeom>
          <a:blipFill>
            <a:blip r:embed="rId6"/>
            <a:stretch>
              <a:fillRect/>
            </a:stretch>
          </a:blipFill>
        </p:spPr>
      </p:sp>
      <p:sp>
        <p:nvSpPr>
          <p:cNvPr id="38" name="Shape 38"/>
          <p:cNvSpPr/>
          <p:nvPr/>
        </p:nvSpPr>
        <p:spPr>
          <a:xfrm>
            <a:off y="2836325" x="1270000"/>
            <a:ext cy="52900" cx="3577149"/>
          </a:xfrm>
          <a:prstGeom prst="rect">
            <a:avLst/>
          </a:prstGeom>
          <a:blipFill>
            <a:blip r:embed="rId7"/>
            <a:stretch>
              <a:fillRect/>
            </a:stretch>
          </a:blipFill>
        </p:spPr>
      </p:sp>
      <p:sp>
        <p:nvSpPr>
          <p:cNvPr id="39" name="Shape 39"/>
          <p:cNvSpPr/>
          <p:nvPr/>
        </p:nvSpPr>
        <p:spPr>
          <a:xfrm>
            <a:off y="2836325" x="5207000"/>
            <a:ext cy="52900" cx="3704149"/>
          </a:xfrm>
          <a:prstGeom prst="rect">
            <a:avLst/>
          </a:prstGeom>
          <a:blipFill>
            <a:blip r:embed="rId8"/>
            <a:stretch>
              <a:fillRect/>
            </a:stretch>
          </a:blipFill>
        </p:spPr>
      </p:sp>
      <p:sp>
        <p:nvSpPr>
          <p:cNvPr id="40" name="Shape 40"/>
          <p:cNvSpPr/>
          <p:nvPr/>
        </p:nvSpPr>
        <p:spPr>
          <a:xfrm>
            <a:off y="3587725" x="1270000"/>
            <a:ext cy="52900" cx="3577149"/>
          </a:xfrm>
          <a:prstGeom prst="rect">
            <a:avLst/>
          </a:prstGeom>
          <a:blipFill>
            <a:blip r:embed="rId7"/>
            <a:stretch>
              <a:fillRect/>
            </a:stretch>
          </a:blipFill>
        </p:spPr>
      </p:sp>
      <p:sp>
        <p:nvSpPr>
          <p:cNvPr id="41" name="Shape 41"/>
          <p:cNvSpPr/>
          <p:nvPr/>
        </p:nvSpPr>
        <p:spPr>
          <a:xfrm>
            <a:off y="3587725" x="5207000"/>
            <a:ext cy="52900" cx="3704149"/>
          </a:xfrm>
          <a:prstGeom prst="rect">
            <a:avLst/>
          </a:prstGeom>
          <a:blipFill>
            <a:blip r:embed="rId8"/>
            <a:stretch>
              <a:fillRect/>
            </a:stretch>
          </a:blipFill>
        </p:spPr>
      </p:sp>
      <p:sp>
        <p:nvSpPr>
          <p:cNvPr id="42" name="Shape 42"/>
          <p:cNvSpPr/>
          <p:nvPr/>
        </p:nvSpPr>
        <p:spPr>
          <a:xfrm>
            <a:off y="4349725" x="1270000"/>
            <a:ext cy="52900" cx="3577149"/>
          </a:xfrm>
          <a:prstGeom prst="rect">
            <a:avLst/>
          </a:prstGeom>
          <a:blipFill>
            <a:blip r:embed="rId7"/>
            <a:stretch>
              <a:fillRect/>
            </a:stretch>
          </a:blipFill>
        </p:spPr>
      </p:sp>
      <p:sp>
        <p:nvSpPr>
          <p:cNvPr id="43" name="Shape 43"/>
          <p:cNvSpPr/>
          <p:nvPr/>
        </p:nvSpPr>
        <p:spPr>
          <a:xfrm>
            <a:off y="4349725" x="5207000"/>
            <a:ext cy="52900" cx="3704149"/>
          </a:xfrm>
          <a:prstGeom prst="rect">
            <a:avLst/>
          </a:prstGeom>
          <a:blipFill>
            <a:blip r:embed="rId8"/>
            <a:stretch>
              <a:fillRect/>
            </a:stretch>
          </a:blipFill>
        </p:spPr>
      </p:sp>
      <p:sp>
        <p:nvSpPr>
          <p:cNvPr id="44" name="Shape 44"/>
          <p:cNvSpPr/>
          <p:nvPr/>
        </p:nvSpPr>
        <p:spPr>
          <a:xfrm>
            <a:off y="5439825" x="1270000"/>
            <a:ext cy="42325" cx="3577149"/>
          </a:xfrm>
          <a:prstGeom prst="rect">
            <a:avLst/>
          </a:prstGeom>
          <a:blipFill>
            <a:blip r:embed="rId9"/>
            <a:stretch>
              <a:fillRect/>
            </a:stretch>
          </a:blipFill>
        </p:spPr>
      </p:sp>
      <p:sp>
        <p:nvSpPr>
          <p:cNvPr id="45" name="Shape 45"/>
          <p:cNvSpPr/>
          <p:nvPr/>
        </p:nvSpPr>
        <p:spPr>
          <a:xfrm>
            <a:off y="5439825" x="5207000"/>
            <a:ext cy="42325" cx="3704149"/>
          </a:xfrm>
          <a:prstGeom prst="rect">
            <a:avLst/>
          </a:prstGeom>
          <a:blipFill>
            <a:blip r:embed="rId10"/>
            <a:stretch>
              <a:fillRect/>
            </a:stretch>
          </a:blipFill>
        </p:spPr>
      </p:sp>
      <p:sp>
        <p:nvSpPr>
          <p:cNvPr id="46" name="Shape 46"/>
          <p:cNvSpPr/>
          <p:nvPr/>
        </p:nvSpPr>
        <p:spPr>
          <a:xfrm>
            <a:off y="6551075" x="1270000"/>
            <a:ext cy="52900" cx="3577149"/>
          </a:xfrm>
          <a:prstGeom prst="rect">
            <a:avLst/>
          </a:prstGeom>
          <a:blipFill>
            <a:blip r:embed="rId7"/>
            <a:stretch>
              <a:fillRect/>
            </a:stretch>
          </a:blipFill>
        </p:spPr>
      </p:sp>
      <p:sp>
        <p:nvSpPr>
          <p:cNvPr id="47" name="Shape 47"/>
          <p:cNvSpPr/>
          <p:nvPr/>
        </p:nvSpPr>
        <p:spPr>
          <a:xfrm>
            <a:off y="6551075" x="5207000"/>
            <a:ext cy="52900" cx="3704149"/>
          </a:xfrm>
          <a:prstGeom prst="rect">
            <a:avLst/>
          </a:prstGeom>
          <a:blipFill>
            <a:blip r:embed="rId8"/>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0" name="Shape 300"/>
        <p:cNvGrpSpPr/>
        <p:nvPr/>
      </p:nvGrpSpPr>
      <p:grpSpPr>
        <a:xfrm>
          <a:off y="0" x="0"/>
          <a:ext cy="0" cx="0"/>
          <a:chOff y="0" x="0"/>
          <a:chExt cy="0" cx="0"/>
        </a:xfrm>
      </p:grpSpPr>
      <p:sp>
        <p:nvSpPr>
          <p:cNvPr id="301" name="Shape 301"/>
          <p:cNvSpPr/>
          <p:nvPr/>
        </p:nvSpPr>
        <p:spPr>
          <a:xfrm>
            <a:off y="275150" x="0"/>
            <a:ext cy="7344825" cx="10160000"/>
          </a:xfrm>
          <a:prstGeom prst="rect">
            <a:avLst/>
          </a:prstGeom>
          <a:blipFill>
            <a:blip r:embed="rId4"/>
            <a:stretch>
              <a:fillRect/>
            </a:stretch>
          </a:blipFill>
        </p:spPr>
      </p:sp>
      <p:sp>
        <p:nvSpPr>
          <p:cNvPr id="302" name="Shape 302"/>
          <p:cNvSpPr txBox="1"/>
          <p:nvPr/>
        </p:nvSpPr>
        <p:spPr>
          <a:xfrm>
            <a:off y="559150" x="694950"/>
            <a:ext cy="1836549" cx="8846250"/>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b="1" sz="3111" lang="en-US">
                <a:solidFill>
                  <a:srgbClr val="545D1E"/>
                </a:solidFill>
                <a:latin typeface="Arial"/>
                <a:ea typeface="Arial"/>
                <a:cs typeface="Arial"/>
                <a:sym typeface="Arial"/>
              </a:rPr>
              <a:t>8</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Overcoming suspicion and misunderstanding</a:t>
            </a:r>
          </a:p>
          <a:p>
            <a:pPr algn="ctr" marR="0" indent="0" marL="0">
              <a:lnSpc>
                <a:spcPct val="119791"/>
              </a:lnSpc>
              <a:spcBef>
                <a:spcPts val="0"/>
              </a:spcBef>
              <a:spcAft>
                <a:spcPts val="0"/>
              </a:spcAft>
              <a:buNone/>
            </a:pPr>
            <a:r>
              <a:rPr sz="2666" lang="en-US">
                <a:solidFill>
                  <a:srgbClr val="000000"/>
                </a:solidFill>
                <a:latin typeface="Arial"/>
                <a:ea typeface="Arial"/>
                <a:cs typeface="Arial"/>
                <a:sym typeface="Arial"/>
              </a:rPr>
              <a:t>Jesus’ last recorded prayer in the upper room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focused on trust and unity. </a:t>
            </a:r>
          </a:p>
        </p:txBody>
      </p:sp>
      <p:sp>
        <p:nvSpPr>
          <p:cNvPr id="303" name="Shape 303"/>
          <p:cNvSpPr txBox="1"/>
          <p:nvPr/>
        </p:nvSpPr>
        <p:spPr>
          <a:xfrm>
            <a:off y="2760475" x="2388300"/>
            <a:ext cy="3432874" cx="2411575"/>
          </a:xfrm>
          <a:prstGeom prst="rect">
            <a:avLst/>
          </a:prstGeom>
        </p:spPr>
        <p:txBody>
          <a:bodyPr bIns="38100" rIns="38100" lIns="38100" tIns="38100" anchor="t" anchorCtr="0">
            <a:noAutofit/>
          </a:bodyPr>
          <a:lstStyle/>
          <a:p>
            <a:pPr algn="l" marR="0" indent="0" marL="0">
              <a:lnSpc>
                <a:spcPct val="108125"/>
              </a:lnSpc>
              <a:spcBef>
                <a:spcPts val="0"/>
              </a:spcBef>
              <a:spcAft>
                <a:spcPts val="0"/>
              </a:spcAft>
              <a:buNone/>
            </a:pPr>
            <a:r>
              <a:rPr baseline="30000" sz="2222" lang="en-US">
                <a:solidFill>
                  <a:srgbClr val="000000"/>
                </a:solidFill>
                <a:latin typeface="Arial"/>
                <a:ea typeface="Arial"/>
                <a:cs typeface="Arial"/>
                <a:sym typeface="Arial"/>
              </a:rPr>
              <a:t>22</a:t>
            </a:r>
            <a:r>
              <a:rPr sz="2222" lang="en-US">
                <a:solidFill>
                  <a:srgbClr val="000000"/>
                </a:solidFill>
                <a:latin typeface="Arial"/>
                <a:ea typeface="Arial"/>
                <a:cs typeface="Arial"/>
                <a:sym typeface="Arial"/>
              </a:rPr>
              <a:t>I have given them the glory that you gave me, that they may be one as we are one: </a:t>
            </a:r>
            <a:r>
              <a:rPr baseline="30000" sz="2222" lang="en-US">
                <a:solidFill>
                  <a:srgbClr val="000000"/>
                </a:solidFill>
                <a:latin typeface="Arial"/>
                <a:ea typeface="Arial"/>
                <a:cs typeface="Arial"/>
                <a:sym typeface="Arial"/>
              </a:rPr>
              <a:t>23</a:t>
            </a:r>
            <a:r>
              <a:rPr sz="2222" lang="en-US">
                <a:solidFill>
                  <a:srgbClr val="000000"/>
                </a:solidFill>
                <a:latin typeface="Arial"/>
                <a:ea typeface="Arial"/>
                <a:cs typeface="Arial"/>
                <a:sym typeface="Arial"/>
              </a:rPr>
              <a:t>I in them and you in me. May they be brought to </a:t>
            </a:r>
            <a:r>
              <a:rPr sz="2222" lang="en-US" i="1">
                <a:solidFill>
                  <a:srgbClr val="000000"/>
                </a:solidFill>
                <a:latin typeface="Arial"/>
                <a:ea typeface="Arial"/>
                <a:cs typeface="Arial"/>
                <a:sym typeface="Arial"/>
              </a:rPr>
              <a:t>complete unity</a:t>
            </a:r>
            <a:r>
              <a:rPr sz="2222" lang="en-US">
                <a:solidFill>
                  <a:srgbClr val="000000"/>
                </a:solidFill>
                <a:latin typeface="Arial"/>
                <a:ea typeface="Arial"/>
                <a:cs typeface="Arial"/>
                <a:sym typeface="Arial"/>
              </a:rPr>
              <a:t> to let the world know that you</a:t>
            </a:r>
          </a:p>
        </p:txBody>
      </p:sp>
      <p:sp>
        <p:nvSpPr>
          <p:cNvPr id="304" name="Shape 304"/>
          <p:cNvSpPr txBox="1"/>
          <p:nvPr/>
        </p:nvSpPr>
        <p:spPr>
          <a:xfrm>
            <a:off y="2760475" x="5351625"/>
            <a:ext cy="3256474" cx="2580900"/>
          </a:xfrm>
          <a:prstGeom prst="rect">
            <a:avLst/>
          </a:prstGeom>
        </p:spPr>
        <p:txBody>
          <a:bodyPr bIns="38100" rIns="38100" lIns="38100" tIns="38100" anchor="t" anchorCtr="0">
            <a:noAutofit/>
          </a:bodyPr>
          <a:lstStyle/>
          <a:p>
            <a:pPr algn="l" marR="0" indent="0" marL="0">
              <a:lnSpc>
                <a:spcPct val="108125"/>
              </a:lnSpc>
              <a:spcBef>
                <a:spcPts val="0"/>
              </a:spcBef>
              <a:spcAft>
                <a:spcPts val="0"/>
              </a:spcAft>
              <a:buNone/>
            </a:pPr>
            <a:r>
              <a:rPr sz="2222" lang="en-US">
                <a:solidFill>
                  <a:srgbClr val="000000"/>
                </a:solidFill>
                <a:latin typeface="Arial"/>
                <a:ea typeface="Arial"/>
                <a:cs typeface="Arial"/>
                <a:sym typeface="Arial"/>
              </a:rPr>
              <a:t>sent me and have loved them even as you have loved me… </a:t>
            </a:r>
          </a:p>
          <a:p>
            <a:pPr algn="l" marR="0" indent="0" marL="0">
              <a:lnSpc>
                <a:spcPct val="108125"/>
              </a:lnSpc>
              <a:spcBef>
                <a:spcPts val="0"/>
              </a:spcBef>
              <a:spcAft>
                <a:spcPts val="0"/>
              </a:spcAft>
              <a:buNone/>
            </a:pPr>
            <a:r>
              <a:rPr baseline="30000" sz="2222" lang="en-US">
                <a:solidFill>
                  <a:srgbClr val="000000"/>
                </a:solidFill>
                <a:latin typeface="Arial"/>
                <a:ea typeface="Arial"/>
                <a:cs typeface="Arial"/>
                <a:sym typeface="Arial"/>
              </a:rPr>
              <a:t>26</a:t>
            </a:r>
            <a:r>
              <a:rPr sz="2222" lang="en-US">
                <a:solidFill>
                  <a:srgbClr val="000000"/>
                </a:solidFill>
                <a:latin typeface="Arial"/>
                <a:ea typeface="Arial"/>
                <a:cs typeface="Arial"/>
                <a:sym typeface="Arial"/>
              </a:rPr>
              <a:t>I have made you known to them,...</a:t>
            </a:r>
            <a:r>
              <a:rPr sz="2222" lang="en-US" i="1">
                <a:solidFill>
                  <a:srgbClr val="000000"/>
                </a:solidFill>
                <a:latin typeface="Arial"/>
                <a:ea typeface="Arial"/>
                <a:cs typeface="Arial"/>
                <a:sym typeface="Arial"/>
              </a:rPr>
              <a:t>in order that the love you have for me may be in them</a:t>
            </a:r>
            <a:r>
              <a:rPr sz="2222" lang="en-US">
                <a:solidFill>
                  <a:srgbClr val="000000"/>
                </a:solidFill>
                <a:latin typeface="Arial"/>
                <a:ea typeface="Arial"/>
                <a:cs typeface="Arial"/>
                <a:sym typeface="Arial"/>
              </a:rPr>
              <a:t>…</a:t>
            </a:r>
          </a:p>
          <a:p>
            <a:r>
              <a:t/>
            </a:r>
          </a:p>
          <a:p>
            <a:pPr algn="l" marR="0" indent="0" marL="0">
              <a:lnSpc>
                <a:spcPct val="100000"/>
              </a:lnSpc>
              <a:spcBef>
                <a:spcPts val="0"/>
              </a:spcBef>
              <a:spcAft>
                <a:spcPts val="0"/>
              </a:spcAft>
              <a:buNone/>
            </a:pPr>
            <a:r>
              <a:rPr sz="1777" lang="en-US" i="1">
                <a:solidFill>
                  <a:srgbClr val="000000"/>
                </a:solidFill>
                <a:latin typeface="Arial"/>
                <a:ea typeface="Arial"/>
                <a:cs typeface="Arial"/>
                <a:sym typeface="Arial"/>
              </a:rPr>
              <a:t>John 17:22-23, 26 (NIV)</a:t>
            </a:r>
          </a:p>
        </p:txBody>
      </p:sp>
      <p:sp>
        <p:nvSpPr>
          <p:cNvPr id="305" name="Shape 305"/>
          <p:cNvSpPr/>
          <p:nvPr/>
        </p:nvSpPr>
        <p:spPr>
          <a:xfrm>
            <a:off y="751400" x="1270000"/>
            <a:ext cy="31725" cx="3704149"/>
          </a:xfrm>
          <a:prstGeom prst="rect">
            <a:avLst/>
          </a:prstGeom>
          <a:blipFill>
            <a:blip r:embed="rId5"/>
            <a:stretch>
              <a:fillRect/>
            </a:stretch>
          </a:blipFill>
        </p:spPr>
      </p:sp>
      <p:sp>
        <p:nvSpPr>
          <p:cNvPr id="306" name="Shape 306"/>
          <p:cNvSpPr/>
          <p:nvPr/>
        </p:nvSpPr>
        <p:spPr>
          <a:xfrm>
            <a:off y="751400" x="5164650"/>
            <a:ext cy="31725" cx="3704149"/>
          </a:xfrm>
          <a:prstGeom prst="rect">
            <a:avLst/>
          </a:prstGeom>
          <a:blipFill>
            <a:blip r:embed="rId5"/>
            <a:stretch>
              <a:fillRect/>
            </a:stretch>
          </a:blipFill>
        </p:spPr>
      </p:sp>
      <p:sp>
        <p:nvSpPr>
          <p:cNvPr id="307" name="Shape 307"/>
          <p:cNvSpPr txBox="1"/>
          <p:nvPr/>
        </p:nvSpPr>
        <p:spPr>
          <a:xfrm>
            <a:off y="6739800" x="1118300"/>
            <a:ext cy="887574" cx="7999574"/>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sz="2666" lang="en-US">
                <a:solidFill>
                  <a:srgbClr val="000000"/>
                </a:solidFill>
                <a:latin typeface="Arial"/>
                <a:ea typeface="Arial"/>
                <a:cs typeface="Arial"/>
                <a:sym typeface="Arial"/>
              </a:rPr>
              <a:t>How great a priority is unity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for us who claim to follow Him?</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1" name="Shape 311"/>
        <p:cNvGrpSpPr/>
        <p:nvPr/>
      </p:nvGrpSpPr>
      <p:grpSpPr>
        <a:xfrm>
          <a:off y="0" x="0"/>
          <a:ext cy="0" cx="0"/>
          <a:chOff y="0" x="0"/>
          <a:chExt cy="0" cx="0"/>
        </a:xfrm>
      </p:grpSpPr>
      <p:sp>
        <p:nvSpPr>
          <p:cNvPr id="312" name="Shape 312"/>
          <p:cNvSpPr/>
          <p:nvPr/>
        </p:nvSpPr>
        <p:spPr>
          <a:xfrm>
            <a:off y="275150" x="0"/>
            <a:ext cy="7344825" cx="10160000"/>
          </a:xfrm>
          <a:prstGeom prst="rect">
            <a:avLst/>
          </a:prstGeom>
          <a:blipFill>
            <a:blip r:embed="rId4"/>
            <a:stretch>
              <a:fillRect/>
            </a:stretch>
          </a:blipFill>
        </p:spPr>
      </p:sp>
      <p:sp>
        <p:nvSpPr>
          <p:cNvPr id="313" name="Shape 313"/>
          <p:cNvSpPr txBox="1"/>
          <p:nvPr/>
        </p:nvSpPr>
        <p:spPr>
          <a:xfrm>
            <a:off y="3880550" x="610300"/>
            <a:ext cy="3510475" cx="9015574"/>
          </a:xfrm>
          <a:prstGeom prst="rect">
            <a:avLst/>
          </a:prstGeom>
        </p:spPr>
        <p:txBody>
          <a:bodyPr bIns="38100" rIns="38100" lIns="38100" tIns="38100" anchor="t" anchorCtr="0">
            <a:noAutofit/>
          </a:bodyPr>
          <a:lstStyle/>
          <a:p>
            <a:pPr algn="ctr" marR="0" indent="0" marL="0">
              <a:lnSpc>
                <a:spcPct val="107916"/>
              </a:lnSpc>
              <a:spcBef>
                <a:spcPts val="0"/>
              </a:spcBef>
              <a:spcAft>
                <a:spcPts val="0"/>
              </a:spcAft>
              <a:buNone/>
            </a:pPr>
            <a:r>
              <a:rPr sz="3333" lang="en-US">
                <a:solidFill>
                  <a:srgbClr val="000000"/>
                </a:solidFill>
                <a:latin typeface="Arial"/>
                <a:ea typeface="Arial"/>
                <a:cs typeface="Arial"/>
                <a:sym typeface="Arial"/>
              </a:rPr>
              <a:t>Examples of dysfunctional people:</a:t>
            </a:r>
          </a:p>
          <a:p>
            <a:pPr algn="ctr" marR="0" indent="0" marL="0">
              <a:lnSpc>
                <a:spcPct val="108035"/>
              </a:lnSpc>
              <a:spcBef>
                <a:spcPts val="1406"/>
              </a:spcBef>
              <a:spcAft>
                <a:spcPts val="0"/>
              </a:spcAft>
              <a:buNone/>
            </a:pPr>
            <a:r>
              <a:rPr b="1" sz="3111" lang="en-US">
                <a:solidFill>
                  <a:srgbClr val="545D1E"/>
                </a:solidFill>
                <a:latin typeface="Arial"/>
                <a:ea typeface="Arial"/>
                <a:cs typeface="Arial"/>
                <a:sym typeface="Arial"/>
              </a:rPr>
              <a:t>1</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Those who openly ridicule leaders</a:t>
            </a:r>
            <a:r>
              <a:rPr sz="3111" lang="en-US">
                <a:solidFill>
                  <a:srgbClr val="000000"/>
                </a:solidFill>
                <a:latin typeface="Arial"/>
                <a:ea typeface="Arial"/>
                <a:cs typeface="Arial"/>
                <a:sym typeface="Arial"/>
              </a:rPr>
              <a:t> </a:t>
            </a:r>
            <a:r>
              <a:rPr sz="2888" lang="en-US">
                <a:solidFill>
                  <a:srgbClr val="000000"/>
                </a:solidFill>
                <a:latin typeface="Arial"/>
                <a:ea typeface="Arial"/>
                <a:cs typeface="Arial"/>
                <a:sym typeface="Arial"/>
              </a:rPr>
              <a:t>as Shimei ridiculed David when he fled from Absalom</a:t>
            </a:r>
          </a:p>
          <a:p>
            <a:pPr algn="ctr" marR="0" indent="0" marL="0">
              <a:lnSpc>
                <a:spcPct val="108035"/>
              </a:lnSpc>
              <a:spcBef>
                <a:spcPts val="1406"/>
              </a:spcBef>
              <a:spcAft>
                <a:spcPts val="0"/>
              </a:spcAft>
              <a:buNone/>
            </a:pPr>
            <a:r>
              <a:rPr b="1" sz="3111" lang="en-US">
                <a:solidFill>
                  <a:srgbClr val="545D1E"/>
                </a:solidFill>
                <a:latin typeface="Arial"/>
                <a:ea typeface="Arial"/>
                <a:cs typeface="Arial"/>
                <a:sym typeface="Arial"/>
              </a:rPr>
              <a:t>2</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Those set in their ways as Balaam</a:t>
            </a:r>
            <a:r>
              <a:rPr sz="2888" lang="en-US">
                <a:solidFill>
                  <a:srgbClr val="000000"/>
                </a:solidFill>
                <a:latin typeface="Arial"/>
                <a:ea typeface="Arial"/>
                <a:cs typeface="Arial"/>
                <a:sym typeface="Arial"/>
              </a:rPr>
              <a:t>Not even a talking donkey could get through to him.</a:t>
            </a:r>
          </a:p>
        </p:txBody>
      </p:sp>
      <p:sp>
        <p:nvSpPr>
          <p:cNvPr id="314" name="Shape 314"/>
          <p:cNvSpPr txBox="1"/>
          <p:nvPr/>
        </p:nvSpPr>
        <p:spPr>
          <a:xfrm>
            <a:off y="329825" x="1270000"/>
            <a:ext cy="1049849"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3555" lang="en-US">
                <a:solidFill>
                  <a:srgbClr val="545D1E"/>
                </a:solidFill>
                <a:latin typeface="Arial"/>
                <a:ea typeface="Arial"/>
                <a:cs typeface="Arial"/>
                <a:sym typeface="Arial"/>
              </a:rPr>
              <a:t>Governance Disabilities and </a:t>
            </a:r>
            <a:br>
              <a:rPr b="1" sz="3555" lang="en-US">
                <a:solidFill>
                  <a:srgbClr val="545D1E"/>
                </a:solidFill>
                <a:latin typeface="Arial"/>
                <a:ea typeface="Arial"/>
                <a:cs typeface="Arial"/>
                <a:sym typeface="Arial"/>
              </a:rPr>
            </a:br>
            <a:r>
              <a:rPr b="1" sz="3555" lang="en-US">
                <a:solidFill>
                  <a:srgbClr val="545D1E"/>
                </a:solidFill>
                <a:latin typeface="Arial"/>
                <a:ea typeface="Arial"/>
                <a:cs typeface="Arial"/>
                <a:sym typeface="Arial"/>
              </a:rPr>
              <a:t>Dysfunctions</a:t>
            </a:r>
          </a:p>
        </p:txBody>
      </p:sp>
      <p:sp>
        <p:nvSpPr>
          <p:cNvPr id="315" name="Shape 315"/>
          <p:cNvSpPr/>
          <p:nvPr/>
        </p:nvSpPr>
        <p:spPr>
          <a:xfrm>
            <a:off y="4783650" x="1270000"/>
            <a:ext cy="42325" cx="3704149"/>
          </a:xfrm>
          <a:prstGeom prst="rect">
            <a:avLst/>
          </a:prstGeom>
          <a:blipFill>
            <a:blip r:embed="rId5"/>
            <a:stretch>
              <a:fillRect/>
            </a:stretch>
          </a:blipFill>
        </p:spPr>
      </p:sp>
      <p:sp>
        <p:nvSpPr>
          <p:cNvPr id="316" name="Shape 316"/>
          <p:cNvSpPr/>
          <p:nvPr/>
        </p:nvSpPr>
        <p:spPr>
          <a:xfrm>
            <a:off y="4783650" x="5164650"/>
            <a:ext cy="42325" cx="3704149"/>
          </a:xfrm>
          <a:prstGeom prst="rect">
            <a:avLst/>
          </a:prstGeom>
          <a:blipFill>
            <a:blip r:embed="rId5"/>
            <a:stretch>
              <a:fillRect/>
            </a:stretch>
          </a:blipFill>
        </p:spPr>
      </p:sp>
      <p:sp>
        <p:nvSpPr>
          <p:cNvPr id="317" name="Shape 317"/>
          <p:cNvSpPr/>
          <p:nvPr/>
        </p:nvSpPr>
        <p:spPr>
          <a:xfrm>
            <a:off y="6254750" x="1270000"/>
            <a:ext cy="31725" cx="3704149"/>
          </a:xfrm>
          <a:prstGeom prst="rect">
            <a:avLst/>
          </a:prstGeom>
          <a:blipFill>
            <a:blip r:embed="rId6"/>
            <a:stretch>
              <a:fillRect/>
            </a:stretch>
          </a:blipFill>
        </p:spPr>
      </p:sp>
      <p:sp>
        <p:nvSpPr>
          <p:cNvPr id="318" name="Shape 318"/>
          <p:cNvSpPr/>
          <p:nvPr/>
        </p:nvSpPr>
        <p:spPr>
          <a:xfrm>
            <a:off y="6254750" x="5164650"/>
            <a:ext cy="31725" cx="3704149"/>
          </a:xfrm>
          <a:prstGeom prst="rect">
            <a:avLst/>
          </a:prstGeom>
          <a:blipFill>
            <a:blip r:embed="rId6"/>
            <a:stretch>
              <a:fillRect/>
            </a:stretch>
          </a:blipFill>
        </p:spPr>
      </p:sp>
      <p:sp>
        <p:nvSpPr>
          <p:cNvPr id="319" name="Shape 319"/>
          <p:cNvSpPr txBox="1"/>
          <p:nvPr/>
        </p:nvSpPr>
        <p:spPr>
          <a:xfrm>
            <a:off y="1659800" x="1270000"/>
            <a:ext cy="1903575" cx="7556849"/>
          </a:xfrm>
          <a:prstGeom prst="rect">
            <a:avLst/>
          </a:prstGeom>
        </p:spPr>
        <p:txBody>
          <a:bodyPr bIns="38100" rIns="38100" lIns="38100" tIns="38100" anchor="t" anchorCtr="0">
            <a:noAutofit/>
          </a:bodyPr>
          <a:lstStyle/>
          <a:p>
            <a:pPr algn="l" marR="0" indent="0" marL="0">
              <a:lnSpc>
                <a:spcPct val="107916"/>
              </a:lnSpc>
              <a:spcBef>
                <a:spcPts val="0"/>
              </a:spcBef>
              <a:spcAft>
                <a:spcPts val="0"/>
              </a:spcAft>
              <a:buNone/>
            </a:pPr>
            <a:r>
              <a:rPr sz="3333" lang="en-US">
                <a:solidFill>
                  <a:srgbClr val="000000"/>
                </a:solidFill>
                <a:latin typeface="Arial"/>
                <a:ea typeface="Arial"/>
                <a:cs typeface="Arial"/>
                <a:sym typeface="Arial"/>
              </a:rPr>
              <a:t>These dysfunctions can </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frustrate even the best leadership</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slow down constructive decision processes</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disrupt unity, communication, and action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3" name="Shape 323"/>
        <p:cNvGrpSpPr/>
        <p:nvPr/>
      </p:nvGrpSpPr>
      <p:grpSpPr>
        <a:xfrm>
          <a:off y="0" x="0"/>
          <a:ext cy="0" cx="0"/>
          <a:chOff y="0" x="0"/>
          <a:chExt cy="0" cx="0"/>
        </a:xfrm>
      </p:grpSpPr>
      <p:sp>
        <p:nvSpPr>
          <p:cNvPr id="324" name="Shape 324"/>
          <p:cNvSpPr/>
          <p:nvPr/>
        </p:nvSpPr>
        <p:spPr>
          <a:xfrm>
            <a:off y="275150" x="0"/>
            <a:ext cy="7344825" cx="10160000"/>
          </a:xfrm>
          <a:prstGeom prst="rect">
            <a:avLst/>
          </a:prstGeom>
          <a:blipFill>
            <a:blip r:embed="rId4"/>
            <a:stretch>
              <a:fillRect/>
            </a:stretch>
          </a:blipFill>
        </p:spPr>
      </p:sp>
      <p:sp>
        <p:nvSpPr>
          <p:cNvPr id="325" name="Shape 325"/>
          <p:cNvSpPr txBox="1"/>
          <p:nvPr/>
        </p:nvSpPr>
        <p:spPr>
          <a:xfrm>
            <a:off y="769050" x="1372300"/>
            <a:ext cy="5923475" cx="7491575"/>
          </a:xfrm>
          <a:prstGeom prst="rect">
            <a:avLst/>
          </a:prstGeom>
        </p:spPr>
        <p:txBody>
          <a:bodyPr bIns="38100" rIns="38100" lIns="38100" tIns="38100" anchor="t" anchorCtr="0">
            <a:noAutofit/>
          </a:bodyPr>
          <a:lstStyle/>
          <a:p>
            <a:pPr algn="ctr" marR="0" indent="0" marL="0">
              <a:lnSpc>
                <a:spcPct val="132083"/>
              </a:lnSpc>
              <a:spcBef>
                <a:spcPts val="0"/>
              </a:spcBef>
              <a:spcAft>
                <a:spcPts val="0"/>
              </a:spcAft>
              <a:buNone/>
            </a:pPr>
            <a:r>
              <a:rPr b="1" sz="3333" lang="en-US">
                <a:solidFill>
                  <a:srgbClr val="545D1E"/>
                </a:solidFill>
                <a:latin typeface="Arial"/>
                <a:ea typeface="Arial"/>
                <a:cs typeface="Arial"/>
                <a:sym typeface="Arial"/>
              </a:rPr>
              <a:t>3</a:t>
            </a:r>
            <a:br>
              <a:rPr b="1" sz="3333" lang="en-US">
                <a:solidFill>
                  <a:srgbClr val="000000"/>
                </a:solidFill>
                <a:latin typeface="Arial"/>
                <a:ea typeface="Arial"/>
                <a:cs typeface="Arial"/>
                <a:sym typeface="Arial"/>
              </a:rPr>
            </a:br>
            <a:r>
              <a:rPr b="1" sz="3333" lang="en-US">
                <a:solidFill>
                  <a:srgbClr val="000000"/>
                </a:solidFill>
                <a:latin typeface="Arial"/>
                <a:ea typeface="Arial"/>
                <a:cs typeface="Arial"/>
                <a:sym typeface="Arial"/>
              </a:rPr>
              <a:t>Those who use e-mail like scud missiles to make a point</a:t>
            </a:r>
          </a:p>
          <a:p>
            <a:pPr algn="ctr" marR="0" indent="0" marL="0">
              <a:lnSpc>
                <a:spcPct val="132083"/>
              </a:lnSpc>
              <a:spcBef>
                <a:spcPts val="0"/>
              </a:spcBef>
              <a:spcAft>
                <a:spcPts val="0"/>
              </a:spcAft>
              <a:buNone/>
            </a:pPr>
            <a:r>
              <a:rPr sz="3333" lang="en-US">
                <a:solidFill>
                  <a:srgbClr val="000000"/>
                </a:solidFill>
                <a:latin typeface="Arial"/>
                <a:ea typeface="Arial"/>
                <a:cs typeface="Arial"/>
                <a:sym typeface="Arial"/>
              </a:rPr>
              <a:t>Do they care where their “payload” lands or whom it injures?</a:t>
            </a:r>
          </a:p>
          <a:p>
            <a:pPr algn="ctr" marR="0" indent="0" marL="0">
              <a:lnSpc>
                <a:spcPct val="132083"/>
              </a:lnSpc>
              <a:spcBef>
                <a:spcPts val="1500"/>
              </a:spcBef>
              <a:spcAft>
                <a:spcPts val="0"/>
              </a:spcAft>
              <a:buNone/>
            </a:pPr>
            <a:r>
              <a:rPr b="1" sz="3333" lang="en-US">
                <a:solidFill>
                  <a:srgbClr val="545D1E"/>
                </a:solidFill>
                <a:latin typeface="Arial"/>
                <a:ea typeface="Arial"/>
                <a:cs typeface="Arial"/>
                <a:sym typeface="Arial"/>
              </a:rPr>
              <a:t>4</a:t>
            </a:r>
            <a:br>
              <a:rPr b="1" sz="3333" lang="en-US">
                <a:solidFill>
                  <a:srgbClr val="000000"/>
                </a:solidFill>
                <a:latin typeface="Arial"/>
                <a:ea typeface="Arial"/>
                <a:cs typeface="Arial"/>
                <a:sym typeface="Arial"/>
              </a:rPr>
            </a:br>
            <a:r>
              <a:rPr b="1" sz="3333" lang="en-US">
                <a:solidFill>
                  <a:srgbClr val="000000"/>
                </a:solidFill>
                <a:latin typeface="Arial"/>
                <a:ea typeface="Arial"/>
                <a:cs typeface="Arial"/>
                <a:sym typeface="Arial"/>
              </a:rPr>
              <a:t>“Sheep in wolves’ clothing:”</a:t>
            </a:r>
            <a:r>
              <a:rPr sz="3333" lang="en-US">
                <a:solidFill>
                  <a:srgbClr val="000000"/>
                </a:solidFill>
                <a:latin typeface="Arial"/>
                <a:ea typeface="Arial"/>
                <a:cs typeface="Arial"/>
                <a:sym typeface="Arial"/>
              </a:rPr>
              <a:t> </a:t>
            </a:r>
          </a:p>
          <a:p>
            <a:pPr algn="ctr" marR="0" indent="0" marL="0">
              <a:lnSpc>
                <a:spcPct val="132083"/>
              </a:lnSpc>
              <a:spcBef>
                <a:spcPts val="0"/>
              </a:spcBef>
              <a:spcAft>
                <a:spcPts val="0"/>
              </a:spcAft>
              <a:buNone/>
            </a:pPr>
            <a:r>
              <a:rPr sz="3333" lang="en-US">
                <a:solidFill>
                  <a:srgbClr val="000000"/>
                </a:solidFill>
                <a:latin typeface="Arial"/>
                <a:ea typeface="Arial"/>
                <a:cs typeface="Arial"/>
                <a:sym typeface="Arial"/>
              </a:rPr>
              <a:t>organizations that talk and act tougher than their hearts and the Spirit are leading</a:t>
            </a:r>
          </a:p>
        </p:txBody>
      </p:sp>
      <p:sp>
        <p:nvSpPr>
          <p:cNvPr id="326" name="Shape 326"/>
          <p:cNvSpPr/>
          <p:nvPr/>
        </p:nvSpPr>
        <p:spPr>
          <a:xfrm>
            <a:off y="1015975" x="1270000"/>
            <a:ext cy="42325" cx="3704149"/>
          </a:xfrm>
          <a:prstGeom prst="rect">
            <a:avLst/>
          </a:prstGeom>
          <a:blipFill>
            <a:blip r:embed="rId5"/>
            <a:stretch>
              <a:fillRect/>
            </a:stretch>
          </a:blipFill>
        </p:spPr>
      </p:sp>
      <p:sp>
        <p:nvSpPr>
          <p:cNvPr id="327" name="Shape 327"/>
          <p:cNvSpPr/>
          <p:nvPr/>
        </p:nvSpPr>
        <p:spPr>
          <a:xfrm>
            <a:off y="1015975" x="5196400"/>
            <a:ext cy="42325" cx="3672400"/>
          </a:xfrm>
          <a:prstGeom prst="rect">
            <a:avLst/>
          </a:prstGeom>
          <a:blipFill>
            <a:blip r:embed="rId6"/>
            <a:stretch>
              <a:fillRect/>
            </a:stretch>
          </a:blipFill>
        </p:spPr>
      </p:sp>
      <p:sp>
        <p:nvSpPr>
          <p:cNvPr id="328" name="Shape 328"/>
          <p:cNvSpPr/>
          <p:nvPr/>
        </p:nvSpPr>
        <p:spPr>
          <a:xfrm>
            <a:off y="4053400" x="1270000"/>
            <a:ext cy="31725" cx="3704149"/>
          </a:xfrm>
          <a:prstGeom prst="rect">
            <a:avLst/>
          </a:prstGeom>
          <a:blipFill>
            <a:blip r:embed="rId7"/>
            <a:stretch>
              <a:fillRect/>
            </a:stretch>
          </a:blipFill>
        </p:spPr>
      </p:sp>
      <p:sp>
        <p:nvSpPr>
          <p:cNvPr id="329" name="Shape 329"/>
          <p:cNvSpPr/>
          <p:nvPr/>
        </p:nvSpPr>
        <p:spPr>
          <a:xfrm>
            <a:off y="4053400" x="5164650"/>
            <a:ext cy="31725" cx="3704149"/>
          </a:xfrm>
          <a:prstGeom prst="rect">
            <a:avLst/>
          </a:prstGeom>
          <a:blipFill>
            <a:blip r:embed="rId7"/>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3" name="Shape 333"/>
        <p:cNvGrpSpPr/>
        <p:nvPr/>
      </p:nvGrpSpPr>
      <p:grpSpPr>
        <a:xfrm>
          <a:off y="0" x="0"/>
          <a:ext cy="0" cx="0"/>
          <a:chOff y="0" x="0"/>
          <a:chExt cy="0" cx="0"/>
        </a:xfrm>
      </p:grpSpPr>
      <p:sp>
        <p:nvSpPr>
          <p:cNvPr id="334" name="Shape 334"/>
          <p:cNvSpPr/>
          <p:nvPr/>
        </p:nvSpPr>
        <p:spPr>
          <a:xfrm>
            <a:off y="275150" x="0"/>
            <a:ext cy="7344825" cx="10160000"/>
          </a:xfrm>
          <a:prstGeom prst="rect">
            <a:avLst/>
          </a:prstGeom>
          <a:blipFill>
            <a:blip r:embed="rId4"/>
            <a:stretch>
              <a:fillRect/>
            </a:stretch>
          </a:blipFill>
        </p:spPr>
      </p:sp>
      <p:sp>
        <p:nvSpPr>
          <p:cNvPr id="335" name="Shape 335"/>
          <p:cNvSpPr txBox="1"/>
          <p:nvPr/>
        </p:nvSpPr>
        <p:spPr>
          <a:xfrm>
            <a:off y="813150" x="1372300"/>
            <a:ext cy="5918175" cx="7491575"/>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3333" lang="en-US">
                <a:solidFill>
                  <a:srgbClr val="545D1E"/>
                </a:solidFill>
                <a:latin typeface="Arial"/>
                <a:ea typeface="Arial"/>
                <a:cs typeface="Arial"/>
                <a:sym typeface="Arial"/>
              </a:rPr>
              <a:t>5</a:t>
            </a:r>
            <a:br>
              <a:rPr b="1" sz="3333" lang="en-US">
                <a:solidFill>
                  <a:srgbClr val="000000"/>
                </a:solidFill>
                <a:latin typeface="Arial"/>
                <a:ea typeface="Arial"/>
                <a:cs typeface="Arial"/>
                <a:sym typeface="Arial"/>
              </a:rPr>
            </a:br>
            <a:r>
              <a:rPr b="1" sz="3333" lang="en-US">
                <a:solidFill>
                  <a:srgbClr val="000000"/>
                </a:solidFill>
                <a:latin typeface="Arial"/>
                <a:ea typeface="Arial"/>
                <a:cs typeface="Arial"/>
                <a:sym typeface="Arial"/>
              </a:rPr>
              <a:t>Self-appointed “watch dogs” or “guardians of the Church”</a:t>
            </a:r>
            <a:r>
              <a:rPr sz="3333" lang="en-US">
                <a:solidFill>
                  <a:srgbClr val="000000"/>
                </a:solidFill>
                <a:latin typeface="Arial"/>
                <a:ea typeface="Arial"/>
                <a:cs typeface="Arial"/>
                <a:sym typeface="Arial"/>
              </a:rPr>
              <a:t> </a:t>
            </a:r>
          </a:p>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with teeth that cause far more damage than any contribution to Christian oversight or responsibility</a:t>
            </a:r>
          </a:p>
          <a:p>
            <a:pPr algn="ctr" marR="0" indent="0" marL="0">
              <a:lnSpc>
                <a:spcPct val="120000"/>
              </a:lnSpc>
              <a:spcBef>
                <a:spcPts val="1500"/>
              </a:spcBef>
              <a:spcAft>
                <a:spcPts val="0"/>
              </a:spcAft>
              <a:buNone/>
            </a:pPr>
            <a:r>
              <a:rPr b="1" sz="3333" lang="en-US">
                <a:solidFill>
                  <a:srgbClr val="545D1E"/>
                </a:solidFill>
                <a:latin typeface="Arial"/>
                <a:ea typeface="Arial"/>
                <a:cs typeface="Arial"/>
                <a:sym typeface="Arial"/>
              </a:rPr>
              <a:t>6</a:t>
            </a:r>
            <a:br>
              <a:rPr b="1" sz="3333" lang="en-US">
                <a:solidFill>
                  <a:srgbClr val="000000"/>
                </a:solidFill>
                <a:latin typeface="Arial"/>
                <a:ea typeface="Arial"/>
                <a:cs typeface="Arial"/>
                <a:sym typeface="Arial"/>
              </a:rPr>
            </a:br>
            <a:r>
              <a:rPr b="1" sz="3333" lang="en-US">
                <a:solidFill>
                  <a:srgbClr val="000000"/>
                </a:solidFill>
                <a:latin typeface="Arial"/>
                <a:ea typeface="Arial"/>
                <a:cs typeface="Arial"/>
                <a:sym typeface="Arial"/>
              </a:rPr>
              <a:t>One on a “lone wolf” mission</a:t>
            </a:r>
            <a:r>
              <a:rPr sz="3333" lang="en-US">
                <a:solidFill>
                  <a:srgbClr val="000000"/>
                </a:solidFill>
                <a:latin typeface="Arial"/>
                <a:ea typeface="Arial"/>
                <a:cs typeface="Arial"/>
                <a:sym typeface="Arial"/>
              </a:rPr>
              <a:t>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who tries to “fix” things on his own without the authority of the organization</a:t>
            </a:r>
          </a:p>
        </p:txBody>
      </p:sp>
      <p:sp>
        <p:nvSpPr>
          <p:cNvPr id="336" name="Shape 336"/>
          <p:cNvSpPr/>
          <p:nvPr/>
        </p:nvSpPr>
        <p:spPr>
          <a:xfrm>
            <a:off y="1005400" x="1270000"/>
            <a:ext cy="31725" cx="3704149"/>
          </a:xfrm>
          <a:prstGeom prst="rect">
            <a:avLst/>
          </a:prstGeom>
          <a:blipFill>
            <a:blip r:embed="rId5"/>
            <a:stretch>
              <a:fillRect/>
            </a:stretch>
          </a:blipFill>
        </p:spPr>
      </p:sp>
      <p:sp>
        <p:nvSpPr>
          <p:cNvPr id="337" name="Shape 337"/>
          <p:cNvSpPr/>
          <p:nvPr/>
        </p:nvSpPr>
        <p:spPr>
          <a:xfrm>
            <a:off y="1005400" x="5196400"/>
            <a:ext cy="31725" cx="3704149"/>
          </a:xfrm>
          <a:prstGeom prst="rect">
            <a:avLst/>
          </a:prstGeom>
          <a:blipFill>
            <a:blip r:embed="rId6"/>
            <a:stretch>
              <a:fillRect/>
            </a:stretch>
          </a:blipFill>
        </p:spPr>
      </p:sp>
      <p:sp>
        <p:nvSpPr>
          <p:cNvPr id="338" name="Shape 338"/>
          <p:cNvSpPr/>
          <p:nvPr/>
        </p:nvSpPr>
        <p:spPr>
          <a:xfrm>
            <a:off y="4307400" x="1270000"/>
            <a:ext cy="31725" cx="3704149"/>
          </a:xfrm>
          <a:prstGeom prst="rect">
            <a:avLst/>
          </a:prstGeom>
          <a:blipFill>
            <a:blip r:embed="rId5"/>
            <a:stretch>
              <a:fillRect/>
            </a:stretch>
          </a:blipFill>
        </p:spPr>
      </p:sp>
      <p:sp>
        <p:nvSpPr>
          <p:cNvPr id="339" name="Shape 339"/>
          <p:cNvSpPr/>
          <p:nvPr/>
        </p:nvSpPr>
        <p:spPr>
          <a:xfrm>
            <a:off y="4307400" x="5196400"/>
            <a:ext cy="31725" cx="3704149"/>
          </a:xfrm>
          <a:prstGeom prst="rect">
            <a:avLst/>
          </a:prstGeom>
          <a:blipFill>
            <a:blip r:embed="rId6"/>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3" name="Shape 343"/>
        <p:cNvGrpSpPr/>
        <p:nvPr/>
      </p:nvGrpSpPr>
      <p:grpSpPr>
        <a:xfrm>
          <a:off y="0" x="0"/>
          <a:ext cy="0" cx="0"/>
          <a:chOff y="0" x="0"/>
          <a:chExt cy="0" cx="0"/>
        </a:xfrm>
      </p:grpSpPr>
      <p:sp>
        <p:nvSpPr>
          <p:cNvPr id="344" name="Shape 344"/>
          <p:cNvSpPr/>
          <p:nvPr/>
        </p:nvSpPr>
        <p:spPr>
          <a:xfrm>
            <a:off y="275150" x="0"/>
            <a:ext cy="7344825" cx="10160000"/>
          </a:xfrm>
          <a:prstGeom prst="rect">
            <a:avLst/>
          </a:prstGeom>
          <a:blipFill>
            <a:blip r:embed="rId4"/>
            <a:stretch>
              <a:fillRect/>
            </a:stretch>
          </a:blipFill>
        </p:spPr>
      </p:sp>
      <p:sp>
        <p:nvSpPr>
          <p:cNvPr id="345" name="Shape 345"/>
          <p:cNvSpPr txBox="1"/>
          <p:nvPr/>
        </p:nvSpPr>
        <p:spPr>
          <a:xfrm>
            <a:off y="728475" x="1016000"/>
            <a:ext cy="1159224" cx="82042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“Acting with responsibility” with such dysfunctional behavior involves</a:t>
            </a:r>
          </a:p>
        </p:txBody>
      </p:sp>
      <p:sp>
        <p:nvSpPr>
          <p:cNvPr id="346" name="Shape 346"/>
          <p:cNvSpPr txBox="1"/>
          <p:nvPr/>
        </p:nvSpPr>
        <p:spPr>
          <a:xfrm>
            <a:off y="3861150" x="1016000"/>
            <a:ext cy="1159224" cx="82042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Leaders who act with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responsibility remember</a:t>
            </a:r>
          </a:p>
        </p:txBody>
      </p:sp>
      <p:sp>
        <p:nvSpPr>
          <p:cNvPr id="347" name="Shape 347"/>
          <p:cNvSpPr txBox="1"/>
          <p:nvPr/>
        </p:nvSpPr>
        <p:spPr>
          <a:xfrm>
            <a:off y="1913800" x="1016000"/>
            <a:ext cy="1974124" cx="82042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timely, and loving correction</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remembering that our authority is not personal; it derives from our connection to the body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we serve</a:t>
            </a:r>
          </a:p>
        </p:txBody>
      </p:sp>
      <p:sp>
        <p:nvSpPr>
          <p:cNvPr id="348" name="Shape 348"/>
          <p:cNvSpPr txBox="1"/>
          <p:nvPr/>
        </p:nvSpPr>
        <p:spPr>
          <a:xfrm>
            <a:off y="4961800" x="1118300"/>
            <a:ext cy="244862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The safest time for a governing body is during the meeting.</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Governors are most dangerous and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inflict most damage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between meetings.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2" name="Shape 352"/>
        <p:cNvGrpSpPr/>
        <p:nvPr/>
      </p:nvGrpSpPr>
      <p:grpSpPr>
        <a:xfrm>
          <a:off y="0" x="0"/>
          <a:ext cy="0" cx="0"/>
          <a:chOff y="0" x="0"/>
          <a:chExt cy="0" cx="0"/>
        </a:xfrm>
      </p:grpSpPr>
      <p:sp>
        <p:nvSpPr>
          <p:cNvPr id="353" name="Shape 353"/>
          <p:cNvSpPr/>
          <p:nvPr/>
        </p:nvSpPr>
        <p:spPr>
          <a:xfrm>
            <a:off y="275150" x="0"/>
            <a:ext cy="7344825" cx="10160000"/>
          </a:xfrm>
          <a:prstGeom prst="rect">
            <a:avLst/>
          </a:prstGeom>
          <a:blipFill>
            <a:blip r:embed="rId4"/>
            <a:stretch>
              <a:fillRect/>
            </a:stretch>
          </a:blipFill>
        </p:spPr>
      </p:sp>
      <p:sp>
        <p:nvSpPr>
          <p:cNvPr id="354" name="Shape 354"/>
          <p:cNvSpPr txBox="1"/>
          <p:nvPr/>
        </p:nvSpPr>
        <p:spPr>
          <a:xfrm>
            <a:off y="559150" x="1270000"/>
            <a:ext cy="3219450" cx="7696199"/>
          </a:xfrm>
          <a:prstGeom prst="rect">
            <a:avLst/>
          </a:prstGeom>
        </p:spPr>
        <p:txBody>
          <a:bodyPr bIns="38100" rIns="38100" lIns="38100" tIns="38100" anchor="t" anchorCtr="0">
            <a:noAutofit/>
          </a:bodyPr>
          <a:lstStyle/>
          <a:p>
            <a:pPr algn="l" marR="0" indent="0" marL="0">
              <a:lnSpc>
                <a:spcPct val="100000"/>
              </a:lnSpc>
              <a:spcBef>
                <a:spcPts val="0"/>
              </a:spcBef>
              <a:spcAft>
                <a:spcPts val="1917"/>
              </a:spcAft>
              <a:buNone/>
            </a:pPr>
            <a:r>
              <a:rPr sz="3555" lang="en-US">
                <a:solidFill>
                  <a:srgbClr val="000000"/>
                </a:solidFill>
                <a:latin typeface="Arial"/>
                <a:ea typeface="Arial"/>
                <a:cs typeface="Arial"/>
                <a:sym typeface="Arial"/>
              </a:rPr>
              <a:t>The essential point that challenges us:</a:t>
            </a:r>
          </a:p>
          <a:p>
            <a:pPr algn="l" marR="0" indent="0" marL="0">
              <a:lnSpc>
                <a:spcPct val="100000"/>
              </a:lnSpc>
              <a:spcBef>
                <a:spcPts val="0"/>
              </a:spcBef>
              <a:spcAft>
                <a:spcPts val="1917"/>
              </a:spcAft>
              <a:buNone/>
            </a:pPr>
            <a:r>
              <a:rPr b="1" sz="3555" lang="en-US">
                <a:solidFill>
                  <a:srgbClr val="000000"/>
                </a:solidFill>
                <a:latin typeface="Arial"/>
                <a:ea typeface="Arial"/>
                <a:cs typeface="Arial"/>
                <a:sym typeface="Arial"/>
              </a:rPr>
              <a:t>Will we determine to act with responsibility as we serve our church and pursue its mission?</a:t>
            </a:r>
          </a:p>
          <a:p>
            <a:pPr algn="l" marR="0" indent="0" marL="0">
              <a:lnSpc>
                <a:spcPct val="100000"/>
              </a:lnSpc>
              <a:spcBef>
                <a:spcPts val="0"/>
              </a:spcBef>
              <a:spcAft>
                <a:spcPts val="0"/>
              </a:spcAft>
              <a:buNone/>
            </a:pPr>
            <a:r>
              <a:rPr sz="3555" lang="en-US">
                <a:solidFill>
                  <a:srgbClr val="000000"/>
                </a:solidFill>
                <a:latin typeface="Arial"/>
                <a:ea typeface="Arial"/>
                <a:cs typeface="Arial"/>
                <a:sym typeface="Arial"/>
              </a:rPr>
              <a:t>Doing so will require </a:t>
            </a:r>
          </a:p>
        </p:txBody>
      </p:sp>
      <p:sp>
        <p:nvSpPr>
          <p:cNvPr id="355" name="Shape 355"/>
          <p:cNvSpPr txBox="1"/>
          <p:nvPr/>
        </p:nvSpPr>
        <p:spPr>
          <a:xfrm>
            <a:off y="5977800" x="1270000"/>
            <a:ext cy="1536674"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We stand together in Christ because He created us with differences and has chosen to make us one with God.</a:t>
            </a:r>
          </a:p>
        </p:txBody>
      </p:sp>
      <p:sp>
        <p:nvSpPr>
          <p:cNvPr id="356" name="Shape 356"/>
          <p:cNvSpPr txBox="1"/>
          <p:nvPr/>
        </p:nvSpPr>
        <p:spPr>
          <a:xfrm>
            <a:off y="3437800" x="1270000"/>
            <a:ext cy="2360424" cx="7696199"/>
          </a:xfrm>
          <a:prstGeom prst="rect">
            <a:avLst/>
          </a:prstGeom>
        </p:spPr>
        <p:txBody>
          <a:bodyPr bIns="38100" rIns="38100" lIns="38100" tIns="38100" anchor="t" anchorCtr="0">
            <a:noAutofit/>
          </a:bodyPr>
          <a:lstStyle/>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daily dying to self</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resolving to “press together”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in unity</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recognizing God’s strength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through our diversity</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0" name="Shape 360"/>
        <p:cNvGrpSpPr/>
        <p:nvPr/>
      </p:nvGrpSpPr>
      <p:grpSpPr>
        <a:xfrm>
          <a:off y="0" x="0"/>
          <a:ext cy="0" cx="0"/>
          <a:chOff y="0" x="0"/>
          <a:chExt cy="0" cx="0"/>
        </a:xfrm>
      </p:grpSpPr>
      <p:sp>
        <p:nvSpPr>
          <p:cNvPr id="361" name="Shape 361"/>
          <p:cNvSpPr/>
          <p:nvPr/>
        </p:nvSpPr>
        <p:spPr>
          <a:xfrm>
            <a:off y="275150" x="0"/>
            <a:ext cy="7344825" cx="10160000"/>
          </a:xfrm>
          <a:prstGeom prst="rect">
            <a:avLst/>
          </a:prstGeom>
          <a:blipFill>
            <a:blip r:embed="rId4"/>
            <a:stretch>
              <a:fillRect/>
            </a:stretch>
          </a:blipFill>
        </p:spPr>
      </p:sp>
      <p:sp>
        <p:nvSpPr>
          <p:cNvPr id="362" name="Shape 362"/>
          <p:cNvSpPr txBox="1"/>
          <p:nvPr/>
        </p:nvSpPr>
        <p:spPr>
          <a:xfrm>
            <a:off y="474475" x="1270000"/>
            <a:ext cy="4477100" cx="828884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This side of heaven</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our leadership styles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will differ</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our methods will vary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our policies won’t be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perfect</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we will need forgiveness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and restoration</a:t>
            </a:r>
          </a:p>
        </p:txBody>
      </p:sp>
      <p:sp>
        <p:nvSpPr>
          <p:cNvPr id="363" name="Shape 363"/>
          <p:cNvSpPr txBox="1"/>
          <p:nvPr/>
        </p:nvSpPr>
        <p:spPr>
          <a:xfrm>
            <a:off y="5215800" x="1270000"/>
            <a:ext cy="1907099" cx="828884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mission and reach of the church have exploded beyond our capacity to “administer.”</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7" name="Shape 367"/>
        <p:cNvGrpSpPr/>
        <p:nvPr/>
      </p:nvGrpSpPr>
      <p:grpSpPr>
        <a:xfrm>
          <a:off y="0" x="0"/>
          <a:ext cy="0" cx="0"/>
          <a:chOff y="0" x="0"/>
          <a:chExt cy="0" cx="0"/>
        </a:xfrm>
      </p:grpSpPr>
      <p:sp>
        <p:nvSpPr>
          <p:cNvPr id="368" name="Shape 368"/>
          <p:cNvSpPr/>
          <p:nvPr/>
        </p:nvSpPr>
        <p:spPr>
          <a:xfrm>
            <a:off y="275150" x="0"/>
            <a:ext cy="7344825" cx="10160000"/>
          </a:xfrm>
          <a:prstGeom prst="rect">
            <a:avLst/>
          </a:prstGeom>
          <a:blipFill>
            <a:blip r:embed="rId4"/>
            <a:stretch>
              <a:fillRect/>
            </a:stretch>
          </a:blipFill>
        </p:spPr>
      </p:sp>
      <p:sp>
        <p:nvSpPr>
          <p:cNvPr id="369" name="Shape 369"/>
          <p:cNvSpPr txBox="1"/>
          <p:nvPr/>
        </p:nvSpPr>
        <p:spPr>
          <a:xfrm>
            <a:off y="559150" x="1270000"/>
            <a:ext cy="6900675"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In spite of these unresolved points, God is able to</a:t>
            </a:r>
          </a:p>
          <a:p>
            <a:pPr algn="ctr" marR="0" indent="0" marL="0">
              <a:lnSpc>
                <a:spcPct val="155937"/>
              </a:lnSpc>
              <a:spcBef>
                <a:spcPts val="0"/>
              </a:spcBef>
              <a:spcAft>
                <a:spcPts val="0"/>
              </a:spcAft>
              <a:buNone/>
            </a:pPr>
            <a:r>
              <a:rPr b="1" sz="4444" lang="en-US">
                <a:solidFill>
                  <a:srgbClr val="545D1E"/>
                </a:solidFill>
                <a:latin typeface="Arial"/>
                <a:ea typeface="Arial"/>
                <a:cs typeface="Arial"/>
                <a:sym typeface="Arial"/>
              </a:rPr>
              <a:t>instruct </a:t>
            </a:r>
          </a:p>
          <a:p>
            <a:pPr algn="ctr" marR="0" indent="0" marL="0">
              <a:lnSpc>
                <a:spcPct val="131875"/>
              </a:lnSpc>
              <a:spcBef>
                <a:spcPts val="0"/>
              </a:spcBef>
              <a:spcAft>
                <a:spcPts val="0"/>
              </a:spcAft>
              <a:buNone/>
            </a:pPr>
            <a:r>
              <a:rPr b="1" sz="4444" lang="en-US">
                <a:solidFill>
                  <a:srgbClr val="545D1E"/>
                </a:solidFill>
                <a:latin typeface="Arial"/>
                <a:ea typeface="Arial"/>
                <a:cs typeface="Arial"/>
                <a:sym typeface="Arial"/>
              </a:rPr>
              <a:t>empower </a:t>
            </a:r>
          </a:p>
          <a:p>
            <a:pPr algn="ctr" marR="0" indent="0" marL="0">
              <a:lnSpc>
                <a:spcPct val="131875"/>
              </a:lnSpc>
              <a:spcBef>
                <a:spcPts val="0"/>
              </a:spcBef>
              <a:spcAft>
                <a:spcPts val="0"/>
              </a:spcAft>
              <a:buNone/>
            </a:pPr>
            <a:r>
              <a:rPr b="1" sz="4444" lang="en-US">
                <a:solidFill>
                  <a:srgbClr val="545D1E"/>
                </a:solidFill>
                <a:latin typeface="Arial"/>
                <a:ea typeface="Arial"/>
                <a:cs typeface="Arial"/>
                <a:sym typeface="Arial"/>
              </a:rPr>
              <a:t>unify</a:t>
            </a:r>
          </a:p>
          <a:p>
            <a:pPr algn="ctr" marR="0" indent="0" marL="0">
              <a:lnSpc>
                <a:spcPct val="156250"/>
              </a:lnSpc>
              <a:spcBef>
                <a:spcPts val="0"/>
              </a:spcBef>
              <a:spcAft>
                <a:spcPts val="0"/>
              </a:spcAft>
              <a:buNone/>
            </a:pPr>
            <a:r>
              <a:rPr sz="4000" lang="en-US">
                <a:solidFill>
                  <a:srgbClr val="000000"/>
                </a:solidFill>
                <a:latin typeface="Arial"/>
                <a:ea typeface="Arial"/>
                <a:cs typeface="Arial"/>
                <a:sym typeface="Arial"/>
              </a:rPr>
              <a:t>His people and His leaders for</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His mission.</a:t>
            </a:r>
          </a:p>
          <a:p>
            <a:r>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The Son has asked it; the Father will deliver.</a:t>
            </a:r>
          </a:p>
        </p:txBody>
      </p:sp>
      <p:sp>
        <p:nvSpPr>
          <p:cNvPr id="370" name="Shape 370"/>
          <p:cNvSpPr/>
          <p:nvPr/>
        </p:nvSpPr>
        <p:spPr>
          <a:xfrm>
            <a:off y="2275400" x="1270000"/>
            <a:ext cy="31725" cx="2804574"/>
          </a:xfrm>
          <a:prstGeom prst="rect">
            <a:avLst/>
          </a:prstGeom>
          <a:blipFill>
            <a:blip r:embed="rId5"/>
            <a:stretch>
              <a:fillRect/>
            </a:stretch>
          </a:blipFill>
        </p:spPr>
      </p:sp>
      <p:sp>
        <p:nvSpPr>
          <p:cNvPr id="371" name="Shape 371"/>
          <p:cNvSpPr/>
          <p:nvPr/>
        </p:nvSpPr>
        <p:spPr>
          <a:xfrm>
            <a:off y="2275400" x="6096000"/>
            <a:ext cy="31725" cx="2804574"/>
          </a:xfrm>
          <a:prstGeom prst="rect">
            <a:avLst/>
          </a:prstGeom>
          <a:blipFill>
            <a:blip r:embed="rId5"/>
            <a:stretch>
              <a:fillRect/>
            </a:stretch>
          </a:blipFill>
        </p:spPr>
      </p:sp>
      <p:sp>
        <p:nvSpPr>
          <p:cNvPr id="372" name="Shape 372"/>
          <p:cNvSpPr/>
          <p:nvPr/>
        </p:nvSpPr>
        <p:spPr>
          <a:xfrm>
            <a:off y="3048000" x="1270000"/>
            <a:ext cy="42325" cx="2550574"/>
          </a:xfrm>
          <a:prstGeom prst="rect">
            <a:avLst/>
          </a:prstGeom>
          <a:blipFill>
            <a:blip r:embed="rId6"/>
            <a:stretch>
              <a:fillRect/>
            </a:stretch>
          </a:blipFill>
        </p:spPr>
      </p:sp>
      <p:sp>
        <p:nvSpPr>
          <p:cNvPr id="373" name="Shape 373"/>
          <p:cNvSpPr/>
          <p:nvPr/>
        </p:nvSpPr>
        <p:spPr>
          <a:xfrm>
            <a:off y="3048000" x="6350000"/>
            <a:ext cy="42325" cx="2550574"/>
          </a:xfrm>
          <a:prstGeom prst="rect">
            <a:avLst/>
          </a:prstGeom>
          <a:blipFill>
            <a:blip r:embed="rId6"/>
            <a:stretch>
              <a:fillRect/>
            </a:stretch>
          </a:blipFill>
        </p:spPr>
      </p:sp>
      <p:sp>
        <p:nvSpPr>
          <p:cNvPr id="374" name="Shape 374"/>
          <p:cNvSpPr/>
          <p:nvPr/>
        </p:nvSpPr>
        <p:spPr>
          <a:xfrm>
            <a:off y="3799400" x="1270000"/>
            <a:ext cy="31725" cx="3058575"/>
          </a:xfrm>
          <a:prstGeom prst="rect">
            <a:avLst/>
          </a:prstGeom>
          <a:blipFill>
            <a:blip r:embed="rId7"/>
            <a:stretch>
              <a:fillRect/>
            </a:stretch>
          </a:blipFill>
        </p:spPr>
      </p:sp>
      <p:sp>
        <p:nvSpPr>
          <p:cNvPr id="375" name="Shape 375"/>
          <p:cNvSpPr/>
          <p:nvPr/>
        </p:nvSpPr>
        <p:spPr>
          <a:xfrm>
            <a:off y="3799400" x="5842000"/>
            <a:ext cy="31725" cx="3058575"/>
          </a:xfrm>
          <a:prstGeom prst="rect">
            <a:avLst/>
          </a:prstGeom>
          <a:blipFill>
            <a:blip r:embed="rId7"/>
            <a:stretch>
              <a:fillRect/>
            </a:stretch>
          </a:blipFill>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9" name="Shape 379"/>
        <p:cNvGrpSpPr/>
        <p:nvPr/>
      </p:nvGrpSpPr>
      <p:grpSpPr>
        <a:xfrm>
          <a:off y="0" x="0"/>
          <a:ext cy="0" cx="0"/>
          <a:chOff y="0" x="0"/>
          <a:chExt cy="0" cx="0"/>
        </a:xfrm>
      </p:grpSpPr>
      <p:sp>
        <p:nvSpPr>
          <p:cNvPr id="380" name="Shape 380"/>
          <p:cNvSpPr/>
          <p:nvPr/>
        </p:nvSpPr>
        <p:spPr>
          <a:xfrm>
            <a:off y="275150" x="0"/>
            <a:ext cy="7344825" cx="10160000"/>
          </a:xfrm>
          <a:prstGeom prst="rect">
            <a:avLst/>
          </a:prstGeom>
          <a:blipFill>
            <a:blip r:embed="rId4"/>
            <a:stretch>
              <a:fillRect/>
            </a:stretch>
          </a:blipFill>
        </p:spPr>
      </p:sp>
      <p:sp>
        <p:nvSpPr>
          <p:cNvPr id="381" name="Shape 381"/>
          <p:cNvSpPr txBox="1"/>
          <p:nvPr/>
        </p:nvSpPr>
        <p:spPr>
          <a:xfrm>
            <a:off y="813150" x="1270000"/>
            <a:ext cy="6646674" cx="7950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Counsel From the Pen of Inspiration</a:t>
            </a:r>
          </a:p>
          <a:p>
            <a:pPr algn="l" marR="0" indent="0" marL="0">
              <a:lnSpc>
                <a:spcPct val="108173"/>
              </a:lnSpc>
              <a:spcBef>
                <a:spcPts val="1302"/>
              </a:spcBef>
              <a:spcAft>
                <a:spcPts val="0"/>
              </a:spcAft>
              <a:buNone/>
            </a:pPr>
            <a:r>
              <a:rPr sz="2888" lang="en-US">
                <a:solidFill>
                  <a:srgbClr val="000000"/>
                </a:solidFill>
                <a:latin typeface="Arial"/>
                <a:ea typeface="Arial"/>
                <a:cs typeface="Arial"/>
                <a:sym typeface="Arial"/>
              </a:rPr>
              <a:t>We want to press together. O, how many times when I have seemed to be in the presence of God and holy angels, I have heard the angel voice saying, </a:t>
            </a:r>
            <a:r>
              <a:rPr sz="2888" lang="en-US" i="1">
                <a:solidFill>
                  <a:srgbClr val="000000"/>
                </a:solidFill>
                <a:latin typeface="Arial"/>
                <a:ea typeface="Arial"/>
                <a:cs typeface="Arial"/>
                <a:sym typeface="Arial"/>
              </a:rPr>
              <a:t>“Press together, press together, press together</a:t>
            </a:r>
            <a:r>
              <a:rPr sz="2888" lang="en-US">
                <a:solidFill>
                  <a:srgbClr val="000000"/>
                </a:solidFill>
                <a:latin typeface="Arial"/>
                <a:ea typeface="Arial"/>
                <a:cs typeface="Arial"/>
                <a:sym typeface="Arial"/>
              </a:rPr>
              <a:t>. Do not let Satan cast his hellish shadow between brethren. Press together; in unity there is strength.”</a:t>
            </a:r>
          </a:p>
          <a:p>
            <a:pPr algn="l" marR="0" indent="0" marL="0">
              <a:lnSpc>
                <a:spcPct val="108173"/>
              </a:lnSpc>
              <a:spcBef>
                <a:spcPts val="1302"/>
              </a:spcBef>
              <a:spcAft>
                <a:spcPts val="0"/>
              </a:spcAft>
              <a:buNone/>
            </a:pPr>
            <a:r>
              <a:rPr sz="2888" lang="en-US">
                <a:solidFill>
                  <a:srgbClr val="000000"/>
                </a:solidFill>
                <a:latin typeface="Arial"/>
                <a:ea typeface="Arial"/>
                <a:cs typeface="Arial"/>
                <a:sym typeface="Arial"/>
              </a:rPr>
              <a:t>I repeat the message to you. As you go to your homes, be determined that you will </a:t>
            </a:r>
            <a:r>
              <a:rPr sz="2888" lang="en-US" i="1">
                <a:solidFill>
                  <a:srgbClr val="000000"/>
                </a:solidFill>
                <a:latin typeface="Arial"/>
                <a:ea typeface="Arial"/>
                <a:cs typeface="Arial"/>
                <a:sym typeface="Arial"/>
              </a:rPr>
              <a:t>press together</a:t>
            </a:r>
            <a:r>
              <a:rPr sz="2888" lang="en-US">
                <a:solidFill>
                  <a:srgbClr val="000000"/>
                </a:solidFill>
                <a:latin typeface="Arial"/>
                <a:ea typeface="Arial"/>
                <a:cs typeface="Arial"/>
                <a:sym typeface="Arial"/>
              </a:rPr>
              <a:t>; seek God with all the heart,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and you will find Him, and the love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of Christ, that passeth understanding,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will come into your hearts and lives. </a:t>
            </a:r>
          </a:p>
          <a:p>
            <a:pPr algn="l" marR="0" indent="0" marL="0">
              <a:lnSpc>
                <a:spcPct val="108333"/>
              </a:lnSpc>
              <a:spcBef>
                <a:spcPts val="906"/>
              </a:spcBef>
              <a:spcAft>
                <a:spcPts val="0"/>
              </a:spcAft>
              <a:buNone/>
            </a:pPr>
            <a:r>
              <a:rPr sz="2000" lang="en-US">
                <a:solidFill>
                  <a:srgbClr val="000000"/>
                </a:solidFill>
                <a:latin typeface="Arial"/>
                <a:ea typeface="Arial"/>
                <a:cs typeface="Arial"/>
                <a:sym typeface="Arial"/>
              </a:rPr>
              <a:t>(GC Bulletin, April 13, 1891, Par. 34, 35)</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5" name="Shape 385"/>
        <p:cNvGrpSpPr/>
        <p:nvPr/>
      </p:nvGrpSpPr>
      <p:grpSpPr>
        <a:xfrm>
          <a:off y="0" x="0"/>
          <a:ext cy="0" cx="0"/>
          <a:chOff y="0" x="0"/>
          <a:chExt cy="0" cx="0"/>
        </a:xfrm>
      </p:grpSpPr>
      <p:sp>
        <p:nvSpPr>
          <p:cNvPr id="386" name="Shape 386"/>
          <p:cNvSpPr/>
          <p:nvPr/>
        </p:nvSpPr>
        <p:spPr>
          <a:xfrm>
            <a:off y="275150" x="0"/>
            <a:ext cy="7344825" cx="10160000"/>
          </a:xfrm>
          <a:prstGeom prst="rect">
            <a:avLst/>
          </a:prstGeom>
          <a:blipFill>
            <a:blip r:embed="rId4"/>
            <a:stretch>
              <a:fillRect/>
            </a:stretch>
          </a:blipFill>
        </p:spPr>
      </p:sp>
      <p:sp>
        <p:nvSpPr>
          <p:cNvPr id="387" name="Shape 387"/>
          <p:cNvSpPr txBox="1"/>
          <p:nvPr/>
        </p:nvSpPr>
        <p:spPr>
          <a:xfrm>
            <a:off y="1321150" x="1524000"/>
            <a:ext cy="5443699" cx="3293524"/>
          </a:xfrm>
          <a:prstGeom prst="rect">
            <a:avLst/>
          </a:prstGeom>
        </p:spPr>
        <p:txBody>
          <a:bodyPr bIns="38100" rIns="38100" lIns="38100" tIns="38100" anchor="t" anchorCtr="0">
            <a:noAutofit/>
          </a:bodyPr>
          <a:lstStyle/>
          <a:p>
            <a:pPr algn="l" marR="0" indent="0" marL="0">
              <a:lnSpc>
                <a:spcPct val="101704"/>
              </a:lnSpc>
              <a:spcBef>
                <a:spcPts val="0"/>
              </a:spcBef>
              <a:spcAft>
                <a:spcPts val="0"/>
              </a:spcAft>
              <a:buNone/>
            </a:pPr>
            <a:r>
              <a:rPr baseline="30000" sz="2444" lang="en-US">
                <a:solidFill>
                  <a:srgbClr val="000000"/>
                </a:solidFill>
                <a:latin typeface="Arial"/>
                <a:ea typeface="Arial"/>
                <a:cs typeface="Arial"/>
                <a:sym typeface="Arial"/>
              </a:rPr>
              <a:t>1</a:t>
            </a:r>
            <a:r>
              <a:rPr sz="2444" lang="en-US">
                <a:solidFill>
                  <a:srgbClr val="000000"/>
                </a:solidFill>
                <a:latin typeface="Arial"/>
                <a:ea typeface="Arial"/>
                <a:cs typeface="Arial"/>
                <a:sym typeface="Arial"/>
              </a:rPr>
              <a:t>Then the angel showed me the river </a:t>
            </a:r>
            <a:br>
              <a:rPr sz="2444" lang="en-US">
                <a:solidFill>
                  <a:srgbClr val="000000"/>
                </a:solidFill>
                <a:latin typeface="Arial"/>
                <a:ea typeface="Arial"/>
                <a:cs typeface="Arial"/>
                <a:sym typeface="Arial"/>
              </a:rPr>
            </a:br>
            <a:r>
              <a:rPr sz="2444" lang="en-US">
                <a:solidFill>
                  <a:srgbClr val="000000"/>
                </a:solidFill>
                <a:latin typeface="Arial"/>
                <a:ea typeface="Arial"/>
                <a:cs typeface="Arial"/>
                <a:sym typeface="Arial"/>
              </a:rPr>
              <a:t>of the water of life, as clear as crystal, flowing from the throne of God and of the Lamb </a:t>
            </a:r>
            <a:r>
              <a:rPr baseline="30000" sz="2444" lang="en-US">
                <a:solidFill>
                  <a:srgbClr val="000000"/>
                </a:solidFill>
                <a:latin typeface="Arial"/>
                <a:ea typeface="Arial"/>
                <a:cs typeface="Arial"/>
                <a:sym typeface="Arial"/>
              </a:rPr>
              <a:t>2</a:t>
            </a:r>
            <a:r>
              <a:rPr sz="2444" lang="en-US">
                <a:solidFill>
                  <a:srgbClr val="000000"/>
                </a:solidFill>
                <a:latin typeface="Arial"/>
                <a:ea typeface="Arial"/>
                <a:cs typeface="Arial"/>
                <a:sym typeface="Arial"/>
              </a:rPr>
              <a:t>down the middle of the great street of the city. On each side of the river stood the tree of life, bearing twelve crops of fruit, yielding its fruit every month. </a:t>
            </a:r>
            <a:br>
              <a:rPr sz="2444" lang="en-US">
                <a:solidFill>
                  <a:srgbClr val="000000"/>
                </a:solidFill>
                <a:latin typeface="Arial"/>
                <a:ea typeface="Arial"/>
                <a:cs typeface="Arial"/>
                <a:sym typeface="Arial"/>
              </a:rPr>
            </a:br>
            <a:r>
              <a:rPr sz="2444" lang="en-US">
                <a:solidFill>
                  <a:srgbClr val="000000"/>
                </a:solidFill>
                <a:latin typeface="Arial"/>
                <a:ea typeface="Arial"/>
                <a:cs typeface="Arial"/>
                <a:sym typeface="Arial"/>
              </a:rPr>
              <a:t>And the leaves of the tree are for the healing of the nations.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1" name="Shape 51"/>
        <p:cNvGrpSpPr/>
        <p:nvPr/>
      </p:nvGrpSpPr>
      <p:grpSpPr>
        <a:xfrm>
          <a:off y="0" x="0"/>
          <a:ext cy="0" cx="0"/>
          <a:chOff y="0" x="0"/>
          <a:chExt cy="0" cx="0"/>
        </a:xfrm>
      </p:grpSpPr>
      <p:sp>
        <p:nvSpPr>
          <p:cNvPr id="52" name="Shape 52"/>
          <p:cNvSpPr/>
          <p:nvPr/>
        </p:nvSpPr>
        <p:spPr>
          <a:xfrm>
            <a:off y="275150" x="0"/>
            <a:ext cy="7344825" cx="10160000"/>
          </a:xfrm>
          <a:prstGeom prst="rect">
            <a:avLst/>
          </a:prstGeom>
          <a:blipFill>
            <a:blip r:embed="rId4"/>
            <a:stretch>
              <a:fillRect/>
            </a:stretch>
          </a:blipFill>
        </p:spPr>
      </p:sp>
      <p:sp>
        <p:nvSpPr>
          <p:cNvPr id="53" name="Shape 53"/>
          <p:cNvSpPr txBox="1"/>
          <p:nvPr/>
        </p:nvSpPr>
        <p:spPr>
          <a:xfrm>
            <a:off y="474475" x="762000"/>
            <a:ext cy="6891850" cx="8599300"/>
          </a:xfrm>
          <a:prstGeom prst="rect">
            <a:avLst/>
          </a:prstGeom>
        </p:spPr>
        <p:txBody>
          <a:bodyPr bIns="38100" rIns="38100" lIns="38100" tIns="38100" anchor="t" anchorCtr="0">
            <a:noAutofit/>
          </a:bodyPr>
          <a:lstStyle/>
          <a:p>
            <a:pPr algn="ctr" marR="0" indent="0" marL="0">
              <a:lnSpc>
                <a:spcPct val="107812"/>
              </a:lnSpc>
              <a:spcBef>
                <a:spcPts val="0"/>
              </a:spcBef>
              <a:spcAft>
                <a:spcPts val="958"/>
              </a:spcAft>
              <a:buNone/>
            </a:pPr>
            <a:r>
              <a:rPr b="1" sz="2666" lang="en-US">
                <a:solidFill>
                  <a:srgbClr val="545D1E"/>
                </a:solidFill>
                <a:latin typeface="Arial"/>
                <a:ea typeface="Arial"/>
                <a:cs typeface="Arial"/>
                <a:sym typeface="Arial"/>
              </a:rPr>
              <a:t>7</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we resolve tensions among competing values,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standards, and goals?</a:t>
            </a:r>
          </a:p>
          <a:p>
            <a:pPr algn="ctr" marR="0" indent="0" marL="0">
              <a:lnSpc>
                <a:spcPct val="107812"/>
              </a:lnSpc>
              <a:spcBef>
                <a:spcPts val="0"/>
              </a:spcBef>
              <a:spcAft>
                <a:spcPts val="958"/>
              </a:spcAft>
              <a:buNone/>
            </a:pPr>
            <a:r>
              <a:rPr b="1" sz="2666" lang="en-US">
                <a:solidFill>
                  <a:srgbClr val="545D1E"/>
                </a:solidFill>
                <a:latin typeface="Arial"/>
                <a:ea typeface="Arial"/>
                <a:cs typeface="Arial"/>
                <a:sym typeface="Arial"/>
              </a:rPr>
              <a:t>8</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we resolve the issue of learning curves in</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governance?</a:t>
            </a:r>
          </a:p>
          <a:p>
            <a:pPr algn="ctr" marR="0" indent="0" marL="0">
              <a:lnSpc>
                <a:spcPct val="107812"/>
              </a:lnSpc>
              <a:spcBef>
                <a:spcPts val="0"/>
              </a:spcBef>
              <a:spcAft>
                <a:spcPts val="958"/>
              </a:spcAft>
              <a:buNone/>
            </a:pPr>
            <a:r>
              <a:rPr b="1" sz="2666" lang="en-US">
                <a:solidFill>
                  <a:srgbClr val="545D1E"/>
                </a:solidFill>
                <a:latin typeface="Arial"/>
                <a:ea typeface="Arial"/>
                <a:cs typeface="Arial"/>
                <a:sym typeface="Arial"/>
              </a:rPr>
              <a:t>9</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we deal with governance disabilities and</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dysfunctions?</a:t>
            </a:r>
          </a:p>
          <a:p>
            <a:pPr algn="ctr" marR="0" indent="0" marL="0">
              <a:lnSpc>
                <a:spcPct val="107812"/>
              </a:lnSpc>
              <a:spcBef>
                <a:spcPts val="0"/>
              </a:spcBef>
              <a:spcAft>
                <a:spcPts val="958"/>
              </a:spcAft>
              <a:buNone/>
            </a:pPr>
            <a:r>
              <a:rPr b="1" sz="2666" lang="en-US">
                <a:solidFill>
                  <a:srgbClr val="545D1E"/>
                </a:solidFill>
                <a:latin typeface="Arial"/>
                <a:ea typeface="Arial"/>
                <a:cs typeface="Arial"/>
                <a:sym typeface="Arial"/>
              </a:rPr>
              <a:t>10</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are the imperatives of responsible governance?</a:t>
            </a:r>
          </a:p>
          <a:p>
            <a:pPr algn="ctr" marR="0" indent="0" marL="0">
              <a:lnSpc>
                <a:spcPct val="107812"/>
              </a:lnSpc>
              <a:spcBef>
                <a:spcPts val="0"/>
              </a:spcBef>
              <a:spcAft>
                <a:spcPts val="958"/>
              </a:spcAft>
              <a:buNone/>
            </a:pPr>
            <a:r>
              <a:rPr b="1" sz="2666" lang="en-US">
                <a:solidFill>
                  <a:srgbClr val="545D1E"/>
                </a:solidFill>
                <a:latin typeface="Arial"/>
                <a:ea typeface="Arial"/>
                <a:cs typeface="Arial"/>
                <a:sym typeface="Arial"/>
              </a:rPr>
              <a:t>11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Describe governance bodies that act with responsibility.</a:t>
            </a:r>
          </a:p>
          <a:p>
            <a:pPr algn="ctr" marR="0" indent="0" marL="0">
              <a:lnSpc>
                <a:spcPct val="107812"/>
              </a:lnSpc>
              <a:spcBef>
                <a:spcPts val="0"/>
              </a:spcBef>
              <a:spcAft>
                <a:spcPts val="0"/>
              </a:spcAft>
              <a:buNone/>
            </a:pPr>
            <a:r>
              <a:rPr b="1" sz="2666" lang="en-US">
                <a:solidFill>
                  <a:srgbClr val="545D1E"/>
                </a:solidFill>
                <a:latin typeface="Arial"/>
                <a:ea typeface="Arial"/>
                <a:cs typeface="Arial"/>
                <a:sym typeface="Arial"/>
              </a:rPr>
              <a:t>12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we as individuals improve our governance</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practices?</a:t>
            </a:r>
          </a:p>
        </p:txBody>
      </p:sp>
      <p:sp>
        <p:nvSpPr>
          <p:cNvPr id="54" name="Shape 54"/>
          <p:cNvSpPr/>
          <p:nvPr/>
        </p:nvSpPr>
        <p:spPr>
          <a:xfrm>
            <a:off y="582075" x="1270000"/>
            <a:ext cy="42325" cx="3577149"/>
          </a:xfrm>
          <a:prstGeom prst="rect">
            <a:avLst/>
          </a:prstGeom>
          <a:blipFill>
            <a:blip r:embed="rId5"/>
            <a:stretch>
              <a:fillRect/>
            </a:stretch>
          </a:blipFill>
        </p:spPr>
      </p:sp>
      <p:sp>
        <p:nvSpPr>
          <p:cNvPr id="55" name="Shape 55"/>
          <p:cNvSpPr/>
          <p:nvPr/>
        </p:nvSpPr>
        <p:spPr>
          <a:xfrm>
            <a:off y="582075" x="5207000"/>
            <a:ext cy="42325" cx="3704149"/>
          </a:xfrm>
          <a:prstGeom prst="rect">
            <a:avLst/>
          </a:prstGeom>
          <a:blipFill>
            <a:blip r:embed="rId6"/>
            <a:stretch>
              <a:fillRect/>
            </a:stretch>
          </a:blipFill>
        </p:spPr>
      </p:sp>
      <p:sp>
        <p:nvSpPr>
          <p:cNvPr id="56" name="Shape 56"/>
          <p:cNvSpPr/>
          <p:nvPr/>
        </p:nvSpPr>
        <p:spPr>
          <a:xfrm>
            <a:off y="1852075" x="1270000"/>
            <a:ext cy="42325" cx="3577149"/>
          </a:xfrm>
          <a:prstGeom prst="rect">
            <a:avLst/>
          </a:prstGeom>
          <a:blipFill>
            <a:blip r:embed="rId5"/>
            <a:stretch>
              <a:fillRect/>
            </a:stretch>
          </a:blipFill>
        </p:spPr>
      </p:sp>
      <p:sp>
        <p:nvSpPr>
          <p:cNvPr id="57" name="Shape 57"/>
          <p:cNvSpPr/>
          <p:nvPr/>
        </p:nvSpPr>
        <p:spPr>
          <a:xfrm>
            <a:off y="1852075" x="5207000"/>
            <a:ext cy="42325" cx="3704149"/>
          </a:xfrm>
          <a:prstGeom prst="rect">
            <a:avLst/>
          </a:prstGeom>
          <a:blipFill>
            <a:blip r:embed="rId6"/>
            <a:stretch>
              <a:fillRect/>
            </a:stretch>
          </a:blipFill>
        </p:spPr>
      </p:sp>
      <p:sp>
        <p:nvSpPr>
          <p:cNvPr id="58" name="Shape 58"/>
          <p:cNvSpPr/>
          <p:nvPr/>
        </p:nvSpPr>
        <p:spPr>
          <a:xfrm>
            <a:off y="3090325" x="1270000"/>
            <a:ext cy="52900" cx="3577149"/>
          </a:xfrm>
          <a:prstGeom prst="rect">
            <a:avLst/>
          </a:prstGeom>
          <a:blipFill>
            <a:blip r:embed="rId7"/>
            <a:stretch>
              <a:fillRect/>
            </a:stretch>
          </a:blipFill>
        </p:spPr>
      </p:sp>
      <p:sp>
        <p:nvSpPr>
          <p:cNvPr id="59" name="Shape 59"/>
          <p:cNvSpPr/>
          <p:nvPr/>
        </p:nvSpPr>
        <p:spPr>
          <a:xfrm>
            <a:off y="3090325" x="5207000"/>
            <a:ext cy="52900" cx="3704149"/>
          </a:xfrm>
          <a:prstGeom prst="rect">
            <a:avLst/>
          </a:prstGeom>
          <a:blipFill>
            <a:blip r:embed="rId8"/>
            <a:stretch>
              <a:fillRect/>
            </a:stretch>
          </a:blipFill>
        </p:spPr>
      </p:sp>
      <p:sp>
        <p:nvSpPr>
          <p:cNvPr id="60" name="Shape 60"/>
          <p:cNvSpPr/>
          <p:nvPr/>
        </p:nvSpPr>
        <p:spPr>
          <a:xfrm>
            <a:off y="4392075" x="1270000"/>
            <a:ext cy="52900" cx="3577149"/>
          </a:xfrm>
          <a:prstGeom prst="rect">
            <a:avLst/>
          </a:prstGeom>
          <a:blipFill>
            <a:blip r:embed="rId9"/>
            <a:stretch>
              <a:fillRect/>
            </a:stretch>
          </a:blipFill>
        </p:spPr>
      </p:sp>
      <p:sp>
        <p:nvSpPr>
          <p:cNvPr id="61" name="Shape 61"/>
          <p:cNvSpPr/>
          <p:nvPr/>
        </p:nvSpPr>
        <p:spPr>
          <a:xfrm>
            <a:off y="4392075" x="5207000"/>
            <a:ext cy="52900" cx="3704149"/>
          </a:xfrm>
          <a:prstGeom prst="rect">
            <a:avLst/>
          </a:prstGeom>
          <a:blipFill>
            <a:blip r:embed="rId10"/>
            <a:stretch>
              <a:fillRect/>
            </a:stretch>
          </a:blipFill>
        </p:spPr>
      </p:sp>
      <p:sp>
        <p:nvSpPr>
          <p:cNvPr id="62" name="Shape 62"/>
          <p:cNvSpPr/>
          <p:nvPr/>
        </p:nvSpPr>
        <p:spPr>
          <a:xfrm>
            <a:off y="5259900" x="1270000"/>
            <a:ext cy="52900" cx="3577149"/>
          </a:xfrm>
          <a:prstGeom prst="rect">
            <a:avLst/>
          </a:prstGeom>
          <a:blipFill>
            <a:blip r:embed="rId11"/>
            <a:stretch>
              <a:fillRect/>
            </a:stretch>
          </a:blipFill>
        </p:spPr>
      </p:sp>
      <p:sp>
        <p:nvSpPr>
          <p:cNvPr id="63" name="Shape 63"/>
          <p:cNvSpPr/>
          <p:nvPr/>
        </p:nvSpPr>
        <p:spPr>
          <a:xfrm>
            <a:off y="5259900" x="5207000"/>
            <a:ext cy="52900" cx="3704149"/>
          </a:xfrm>
          <a:prstGeom prst="rect">
            <a:avLst/>
          </a:prstGeom>
          <a:blipFill>
            <a:blip r:embed="rId12"/>
            <a:stretch>
              <a:fillRect/>
            </a:stretch>
          </a:blipFill>
        </p:spPr>
      </p:sp>
      <p:sp>
        <p:nvSpPr>
          <p:cNvPr id="64" name="Shape 64"/>
          <p:cNvSpPr/>
          <p:nvPr/>
        </p:nvSpPr>
        <p:spPr>
          <a:xfrm>
            <a:off y="6138325" x="1270000"/>
            <a:ext cy="42325" cx="3577149"/>
          </a:xfrm>
          <a:prstGeom prst="rect">
            <a:avLst/>
          </a:prstGeom>
          <a:blipFill>
            <a:blip r:embed="rId13"/>
            <a:stretch>
              <a:fillRect/>
            </a:stretch>
          </a:blipFill>
        </p:spPr>
      </p:sp>
      <p:sp>
        <p:nvSpPr>
          <p:cNvPr id="65" name="Shape 65"/>
          <p:cNvSpPr/>
          <p:nvPr/>
        </p:nvSpPr>
        <p:spPr>
          <a:xfrm>
            <a:off y="6138325" x="5207000"/>
            <a:ext cy="42325" cx="3704149"/>
          </a:xfrm>
          <a:prstGeom prst="rect">
            <a:avLst/>
          </a:prstGeom>
          <a:blipFill>
            <a:blip r:embed="rId14"/>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1" name="Shape 391"/>
        <p:cNvGrpSpPr/>
        <p:nvPr/>
      </p:nvGrpSpPr>
      <p:grpSpPr>
        <a:xfrm>
          <a:off y="0" x="0"/>
          <a:ext cy="0" cx="0"/>
          <a:chOff y="0" x="0"/>
          <a:chExt cy="0" cx="0"/>
        </a:xfrm>
      </p:grpSpPr>
      <p:sp>
        <p:nvSpPr>
          <p:cNvPr id="392" name="Shape 392"/>
          <p:cNvSpPr/>
          <p:nvPr/>
        </p:nvSpPr>
        <p:spPr>
          <a:xfrm>
            <a:off y="275150" x="0"/>
            <a:ext cy="7344825" cx="10160000"/>
          </a:xfrm>
          <a:prstGeom prst="rect">
            <a:avLst/>
          </a:prstGeom>
          <a:blipFill>
            <a:blip r:embed="rId4"/>
            <a:stretch>
              <a:fillRect/>
            </a:stretch>
          </a:blipFill>
        </p:spPr>
      </p:sp>
      <p:sp>
        <p:nvSpPr>
          <p:cNvPr id="393" name="Shape 393"/>
          <p:cNvSpPr txBox="1"/>
          <p:nvPr/>
        </p:nvSpPr>
        <p:spPr>
          <a:xfrm>
            <a:off y="1405800" x="5351625"/>
            <a:ext cy="5212625" cx="3342900"/>
          </a:xfrm>
          <a:prstGeom prst="rect">
            <a:avLst/>
          </a:prstGeom>
        </p:spPr>
        <p:txBody>
          <a:bodyPr bIns="38100" rIns="38100" lIns="38100" tIns="38100" anchor="t" anchorCtr="0">
            <a:noAutofit/>
          </a:bodyPr>
          <a:lstStyle/>
          <a:p>
            <a:pPr algn="l" marR="0" indent="0" marL="0">
              <a:lnSpc>
                <a:spcPct val="108333"/>
              </a:lnSpc>
              <a:spcBef>
                <a:spcPts val="0"/>
              </a:spcBef>
              <a:spcAft>
                <a:spcPts val="0"/>
              </a:spcAft>
              <a:buNone/>
            </a:pPr>
            <a:r>
              <a:rPr baseline="30000" sz="2333" lang="en-US">
                <a:solidFill>
                  <a:srgbClr val="000000"/>
                </a:solidFill>
                <a:latin typeface="Arial"/>
                <a:ea typeface="Arial"/>
                <a:cs typeface="Arial"/>
                <a:sym typeface="Arial"/>
              </a:rPr>
              <a:t>3</a:t>
            </a:r>
            <a:r>
              <a:rPr sz="2333" lang="en-US">
                <a:solidFill>
                  <a:srgbClr val="000000"/>
                </a:solidFill>
                <a:latin typeface="Arial"/>
                <a:ea typeface="Arial"/>
                <a:cs typeface="Arial"/>
                <a:sym typeface="Arial"/>
              </a:rPr>
              <a:t>No longer will there be any curse. The throne of God and of the Lamb will be in the city, </a:t>
            </a:r>
            <a:r>
              <a:rPr b="1" sz="2333" lang="en-US" i="1">
                <a:solidFill>
                  <a:srgbClr val="000000"/>
                </a:solidFill>
                <a:latin typeface="Arial"/>
                <a:ea typeface="Arial"/>
                <a:cs typeface="Arial"/>
                <a:sym typeface="Arial"/>
              </a:rPr>
              <a:t>and his servants will serve him</a:t>
            </a:r>
            <a:r>
              <a:rPr sz="2333" lang="en-US">
                <a:solidFill>
                  <a:srgbClr val="000000"/>
                </a:solidFill>
                <a:latin typeface="Arial"/>
                <a:ea typeface="Arial"/>
                <a:cs typeface="Arial"/>
                <a:sym typeface="Arial"/>
              </a:rPr>
              <a:t>. </a:t>
            </a:r>
            <a:r>
              <a:rPr baseline="30000" sz="2333" lang="en-US">
                <a:solidFill>
                  <a:srgbClr val="000000"/>
                </a:solidFill>
                <a:latin typeface="Arial"/>
                <a:ea typeface="Arial"/>
                <a:cs typeface="Arial"/>
                <a:sym typeface="Arial"/>
              </a:rPr>
              <a:t>4</a:t>
            </a:r>
            <a:r>
              <a:rPr sz="2333" lang="en-US">
                <a:solidFill>
                  <a:srgbClr val="000000"/>
                </a:solidFill>
                <a:latin typeface="Arial"/>
                <a:ea typeface="Arial"/>
                <a:cs typeface="Arial"/>
                <a:sym typeface="Arial"/>
              </a:rPr>
              <a:t>They will see his face, and his name will be on their foreheads. </a:t>
            </a:r>
          </a:p>
          <a:p>
            <a:pPr algn="l" marR="0" indent="0" marL="0">
              <a:lnSpc>
                <a:spcPct val="108333"/>
              </a:lnSpc>
              <a:spcBef>
                <a:spcPts val="0"/>
              </a:spcBef>
              <a:spcAft>
                <a:spcPts val="0"/>
              </a:spcAft>
              <a:buNone/>
            </a:pPr>
            <a:r>
              <a:rPr baseline="30000" sz="2333" lang="en-US">
                <a:solidFill>
                  <a:srgbClr val="000000"/>
                </a:solidFill>
                <a:latin typeface="Arial"/>
                <a:ea typeface="Arial"/>
                <a:cs typeface="Arial"/>
                <a:sym typeface="Arial"/>
              </a:rPr>
              <a:t>5</a:t>
            </a:r>
            <a:r>
              <a:rPr sz="2333" lang="en-US">
                <a:solidFill>
                  <a:srgbClr val="000000"/>
                </a:solidFill>
                <a:latin typeface="Arial"/>
                <a:ea typeface="Arial"/>
                <a:cs typeface="Arial"/>
                <a:sym typeface="Arial"/>
              </a:rPr>
              <a:t>There will be no more night. They will not need the light of a lamp or the light of the sun, for the Lord God will give them light. </a:t>
            </a:r>
            <a:r>
              <a:rPr b="1" sz="2333" lang="en-US" i="1">
                <a:solidFill>
                  <a:srgbClr val="000000"/>
                </a:solidFill>
                <a:latin typeface="Arial"/>
                <a:ea typeface="Arial"/>
                <a:cs typeface="Arial"/>
                <a:sym typeface="Arial"/>
              </a:rPr>
              <a:t>And they will reign for ever and ever</a:t>
            </a:r>
            <a:r>
              <a:rPr sz="2333" lang="en-US">
                <a:solidFill>
                  <a:srgbClr val="000000"/>
                </a:solidFill>
                <a:latin typeface="Arial"/>
                <a:ea typeface="Arial"/>
                <a:cs typeface="Arial"/>
                <a:sym typeface="Arial"/>
              </a:rPr>
              <a:t>. </a:t>
            </a:r>
            <a:r>
              <a:rPr sz="2000" lang="en-US" i="1">
                <a:solidFill>
                  <a:srgbClr val="000000"/>
                </a:solidFill>
                <a:latin typeface="Arial"/>
                <a:ea typeface="Arial"/>
                <a:cs typeface="Arial"/>
                <a:sym typeface="Arial"/>
              </a:rPr>
              <a:t>Rev 22:1-5 (NIV</a:t>
            </a:r>
            <a:r>
              <a:rPr sz="2333" lang="en-US">
                <a:solidFill>
                  <a:srgbClr val="000000"/>
                </a:solidFill>
                <a:latin typeface="Arial"/>
                <a:ea typeface="Arial"/>
                <a:cs typeface="Arial"/>
                <a:sym typeface="Arial"/>
              </a:rPr>
              <a: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7" name="Shape 397"/>
        <p:cNvGrpSpPr/>
        <p:nvPr/>
      </p:nvGrpSpPr>
      <p:grpSpPr>
        <a:xfrm>
          <a:off y="0" x="0"/>
          <a:ext cy="0" cx="0"/>
          <a:chOff y="0" x="0"/>
          <a:chExt cy="0" cx="0"/>
        </a:xfrm>
      </p:grpSpPr>
      <p:sp>
        <p:nvSpPr>
          <p:cNvPr id="398" name="Shape 398"/>
          <p:cNvSpPr/>
          <p:nvPr/>
        </p:nvSpPr>
        <p:spPr>
          <a:xfrm>
            <a:off y="275150" x="0"/>
            <a:ext cy="7344825" cx="10160000"/>
          </a:xfrm>
          <a:prstGeom prst="rect">
            <a:avLst/>
          </a:prstGeom>
          <a:blipFill>
            <a:blip r:embed="rId4"/>
            <a:stretch>
              <a:fillRect/>
            </a:stretch>
          </a:blipFill>
        </p:spPr>
      </p:sp>
      <p:sp>
        <p:nvSpPr>
          <p:cNvPr id="399" name="Shape 399"/>
          <p:cNvSpPr txBox="1"/>
          <p:nvPr/>
        </p:nvSpPr>
        <p:spPr>
          <a:xfrm>
            <a:off y="1321150" x="1270000"/>
            <a:ext cy="587584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Improving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effectiveness of our organizations, boards,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and committees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requires reflection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change that begins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with each person.</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Change must start with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person in the mirror.</a:t>
            </a:r>
          </a:p>
        </p:txBody>
      </p:sp>
      <p:sp>
        <p:nvSpPr>
          <p:cNvPr id="400" name="Shape 400"/>
          <p:cNvSpPr txBox="1"/>
          <p:nvPr/>
        </p:nvSpPr>
        <p:spPr>
          <a:xfrm>
            <a:off y="389800"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545D1E"/>
                </a:solidFill>
                <a:latin typeface="Arial"/>
                <a:ea typeface="Arial"/>
                <a:cs typeface="Arial"/>
                <a:sym typeface="Arial"/>
              </a:rPr>
              <a:t>VI. Ultimate Vision</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04" name="Shape 404"/>
        <p:cNvGrpSpPr/>
        <p:nvPr/>
      </p:nvGrpSpPr>
      <p:grpSpPr>
        <a:xfrm>
          <a:off y="0" x="0"/>
          <a:ext cy="0" cx="0"/>
          <a:chOff y="0" x="0"/>
          <a:chExt cy="0" cx="0"/>
        </a:xfrm>
      </p:grpSpPr>
      <p:sp>
        <p:nvSpPr>
          <p:cNvPr id="405" name="Shape 405"/>
          <p:cNvSpPr/>
          <p:nvPr/>
        </p:nvSpPr>
        <p:spPr>
          <a:xfrm>
            <a:off y="275150" x="0"/>
            <a:ext cy="7344825" cx="10160000"/>
          </a:xfrm>
          <a:prstGeom prst="rect">
            <a:avLst/>
          </a:prstGeom>
          <a:blipFill>
            <a:blip r:embed="rId4"/>
            <a:stretch>
              <a:fillRect/>
            </a:stretch>
          </a:blipFill>
        </p:spPr>
      </p:sp>
      <p:sp>
        <p:nvSpPr>
          <p:cNvPr id="406" name="Shape 406"/>
          <p:cNvSpPr txBox="1"/>
          <p:nvPr/>
        </p:nvSpPr>
        <p:spPr>
          <a:xfrm>
            <a:off y="1321150" x="1270000"/>
            <a:ext cy="5867025"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When we reach heaven, our job descriptions will be to serve and worship God.</a:t>
            </a:r>
          </a:p>
          <a:p>
            <a:r>
              <a:t/>
            </a:r>
          </a:p>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In our work together in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church, God gives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us a special privilege: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to practice and prepare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for that position while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we serve and worship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Him here.</a:t>
            </a:r>
          </a:p>
        </p:txBody>
      </p:sp>
      <p:sp>
        <p:nvSpPr>
          <p:cNvPr id="407" name="Shape 407"/>
          <p:cNvSpPr txBox="1"/>
          <p:nvPr/>
        </p:nvSpPr>
        <p:spPr>
          <a:xfrm>
            <a:off y="389800" x="1270000"/>
            <a:ext cy="624750"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b="1" sz="4000" lang="en-US">
                <a:solidFill>
                  <a:srgbClr val="545D1E"/>
                </a:solidFill>
                <a:latin typeface="Arial"/>
                <a:ea typeface="Arial"/>
                <a:cs typeface="Arial"/>
                <a:sym typeface="Arial"/>
              </a:rPr>
              <a:t>The Ultimate Job Description</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11" name="Shape 411"/>
        <p:cNvGrpSpPr/>
        <p:nvPr/>
      </p:nvGrpSpPr>
      <p:grpSpPr>
        <a:xfrm>
          <a:off y="0" x="0"/>
          <a:ext cy="0" cx="0"/>
          <a:chOff y="0" x="0"/>
          <a:chExt cy="0" cx="0"/>
        </a:xfrm>
      </p:grpSpPr>
      <p:sp>
        <p:nvSpPr>
          <p:cNvPr id="412" name="Shape 412"/>
          <p:cNvSpPr/>
          <p:nvPr/>
        </p:nvSpPr>
        <p:spPr>
          <a:xfrm>
            <a:off y="275150" x="0"/>
            <a:ext cy="7344825" cx="10160000"/>
          </a:xfrm>
          <a:prstGeom prst="rect">
            <a:avLst/>
          </a:prstGeom>
          <a:blipFill>
            <a:blip r:embed="rId4"/>
            <a:stretch>
              <a:fillRect/>
            </a:stretch>
          </a:blipFill>
        </p:spPr>
      </p:sp>
      <p:sp>
        <p:nvSpPr>
          <p:cNvPr id="413" name="Shape 413"/>
          <p:cNvSpPr txBox="1"/>
          <p:nvPr/>
        </p:nvSpPr>
        <p:spPr>
          <a:xfrm>
            <a:off y="1483425" x="610300"/>
            <a:ext cy="5888200" cx="9015574"/>
          </a:xfrm>
          <a:prstGeom prst="rect">
            <a:avLst/>
          </a:prstGeom>
        </p:spPr>
        <p:txBody>
          <a:bodyPr bIns="38100" rIns="38100" lIns="38100" tIns="38100" anchor="t" anchorCtr="0">
            <a:noAutofit/>
          </a:bodyPr>
          <a:lstStyle/>
          <a:p>
            <a:pPr algn="ctr" marR="0" indent="0" marL="0">
              <a:lnSpc>
                <a:spcPct val="107916"/>
              </a:lnSpc>
              <a:spcBef>
                <a:spcPts val="0"/>
              </a:spcBef>
              <a:spcAft>
                <a:spcPts val="0"/>
              </a:spcAft>
              <a:buNone/>
            </a:pPr>
            <a:r>
              <a:rPr sz="3333" lang="en-US">
                <a:solidFill>
                  <a:srgbClr val="000000"/>
                </a:solidFill>
                <a:latin typeface="Arial"/>
                <a:ea typeface="Arial"/>
                <a:cs typeface="Arial"/>
                <a:sym typeface="Arial"/>
              </a:rPr>
              <a:t>The church wants governing bodies that</a:t>
            </a:r>
          </a:p>
          <a:p>
            <a:pPr algn="ctr" marR="0" indent="0" marL="0">
              <a:lnSpc>
                <a:spcPct val="100000"/>
              </a:lnSpc>
              <a:spcBef>
                <a:spcPts val="958"/>
              </a:spcBef>
              <a:spcAft>
                <a:spcPts val="0"/>
              </a:spcAft>
              <a:buNone/>
            </a:pPr>
            <a:r>
              <a:rPr b="1" sz="2666" lang="en-US">
                <a:solidFill>
                  <a:srgbClr val="545D1E"/>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Recognize our responsibility for leadership and exercise it.</a:t>
            </a:r>
          </a:p>
          <a:p>
            <a:pPr algn="ctr" marR="0" indent="0" marL="0">
              <a:lnSpc>
                <a:spcPct val="100000"/>
              </a:lnSpc>
              <a:spcBef>
                <a:spcPts val="958"/>
              </a:spcBef>
              <a:spcAft>
                <a:spcPts val="0"/>
              </a:spcAft>
              <a:buNone/>
            </a:pPr>
            <a:r>
              <a:rPr b="1" sz="2666" lang="en-US">
                <a:solidFill>
                  <a:srgbClr val="545D1E"/>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Articulate and promote the organization’s mission and values.</a:t>
            </a:r>
          </a:p>
          <a:p>
            <a:pPr algn="ctr" marR="0" indent="0" marL="0">
              <a:lnSpc>
                <a:spcPct val="100000"/>
              </a:lnSpc>
              <a:spcBef>
                <a:spcPts val="958"/>
              </a:spcBef>
              <a:spcAft>
                <a:spcPts val="0"/>
              </a:spcAft>
              <a:buNone/>
            </a:pPr>
            <a:r>
              <a:rPr b="1" sz="2666" lang="en-US">
                <a:solidFill>
                  <a:srgbClr val="545D1E"/>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Manage, delegate, and set sound policy without micromanagement.</a:t>
            </a:r>
          </a:p>
          <a:p>
            <a:pPr algn="ctr" marR="0" indent="0" marL="0">
              <a:lnSpc>
                <a:spcPct val="100000"/>
              </a:lnSpc>
              <a:spcBef>
                <a:spcPts val="958"/>
              </a:spcBef>
              <a:spcAft>
                <a:spcPts val="0"/>
              </a:spcAft>
              <a:buNone/>
            </a:pPr>
            <a:r>
              <a:rPr b="1" sz="2666" lang="en-US">
                <a:solidFill>
                  <a:srgbClr val="545D1E"/>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Trust, empower, and support those we appoint as</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governors and leaders.</a:t>
            </a:r>
          </a:p>
          <a:p>
            <a:pPr algn="ctr" marR="0" indent="0" marL="0">
              <a:lnSpc>
                <a:spcPct val="100000"/>
              </a:lnSpc>
              <a:spcBef>
                <a:spcPts val="958"/>
              </a:spcBef>
              <a:spcAft>
                <a:spcPts val="0"/>
              </a:spcAft>
              <a:buNone/>
            </a:pPr>
            <a:r>
              <a:rPr b="1" sz="2666" lang="en-US">
                <a:solidFill>
                  <a:srgbClr val="545D1E"/>
                </a:solidFill>
                <a:latin typeface="Arial"/>
                <a:ea typeface="Arial"/>
                <a:cs typeface="Arial"/>
                <a:sym typeface="Arial"/>
              </a:rPr>
              <a:t>5</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Develop and protect a culture of learning and collaboration.</a:t>
            </a:r>
          </a:p>
        </p:txBody>
      </p:sp>
      <p:sp>
        <p:nvSpPr>
          <p:cNvPr id="414" name="Shape 414"/>
          <p:cNvSpPr txBox="1"/>
          <p:nvPr/>
        </p:nvSpPr>
        <p:spPr>
          <a:xfrm>
            <a:off y="389800" x="1270000"/>
            <a:ext cy="944025"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555" lang="en-US">
                <a:solidFill>
                  <a:srgbClr val="545D1E"/>
                </a:solidFill>
                <a:latin typeface="Arial"/>
                <a:ea typeface="Arial"/>
                <a:cs typeface="Arial"/>
                <a:sym typeface="Arial"/>
              </a:rPr>
              <a:t>Imperatives of Responsibility in Governance</a:t>
            </a:r>
          </a:p>
        </p:txBody>
      </p:sp>
      <p:sp>
        <p:nvSpPr>
          <p:cNvPr id="415" name="Shape 415"/>
          <p:cNvSpPr/>
          <p:nvPr/>
        </p:nvSpPr>
        <p:spPr>
          <a:xfrm>
            <a:off y="2190750" x="1270000"/>
            <a:ext cy="31725" cx="3704149"/>
          </a:xfrm>
          <a:prstGeom prst="rect">
            <a:avLst/>
          </a:prstGeom>
          <a:blipFill>
            <a:blip r:embed="rId5"/>
            <a:stretch>
              <a:fillRect/>
            </a:stretch>
          </a:blipFill>
        </p:spPr>
      </p:sp>
      <p:sp>
        <p:nvSpPr>
          <p:cNvPr id="416" name="Shape 416"/>
          <p:cNvSpPr/>
          <p:nvPr/>
        </p:nvSpPr>
        <p:spPr>
          <a:xfrm>
            <a:off y="2190750" x="5196400"/>
            <a:ext cy="31725" cx="3672400"/>
          </a:xfrm>
          <a:prstGeom prst="rect">
            <a:avLst/>
          </a:prstGeom>
          <a:blipFill>
            <a:blip r:embed="rId6"/>
            <a:stretch>
              <a:fillRect/>
            </a:stretch>
          </a:blipFill>
        </p:spPr>
      </p:sp>
      <p:sp>
        <p:nvSpPr>
          <p:cNvPr id="417" name="Shape 417"/>
          <p:cNvSpPr/>
          <p:nvPr/>
        </p:nvSpPr>
        <p:spPr>
          <a:xfrm>
            <a:off y="3026825" x="1270000"/>
            <a:ext cy="42325" cx="3704149"/>
          </a:xfrm>
          <a:prstGeom prst="rect">
            <a:avLst/>
          </a:prstGeom>
          <a:blipFill>
            <a:blip r:embed="rId7"/>
            <a:stretch>
              <a:fillRect/>
            </a:stretch>
          </a:blipFill>
        </p:spPr>
      </p:sp>
      <p:sp>
        <p:nvSpPr>
          <p:cNvPr id="418" name="Shape 418"/>
          <p:cNvSpPr/>
          <p:nvPr/>
        </p:nvSpPr>
        <p:spPr>
          <a:xfrm>
            <a:off y="3026825" x="5196400"/>
            <a:ext cy="42325" cx="3672400"/>
          </a:xfrm>
          <a:prstGeom prst="rect">
            <a:avLst/>
          </a:prstGeom>
          <a:blipFill>
            <a:blip r:embed="rId8"/>
            <a:stretch>
              <a:fillRect/>
            </a:stretch>
          </a:blipFill>
        </p:spPr>
      </p:sp>
      <p:sp>
        <p:nvSpPr>
          <p:cNvPr id="419" name="Shape 419"/>
          <p:cNvSpPr/>
          <p:nvPr/>
        </p:nvSpPr>
        <p:spPr>
          <a:xfrm>
            <a:off y="4138075" x="1270000"/>
            <a:ext cy="31725" cx="3704149"/>
          </a:xfrm>
          <a:prstGeom prst="rect">
            <a:avLst/>
          </a:prstGeom>
          <a:blipFill>
            <a:blip r:embed="rId5"/>
            <a:stretch>
              <a:fillRect/>
            </a:stretch>
          </a:blipFill>
        </p:spPr>
      </p:sp>
      <p:sp>
        <p:nvSpPr>
          <p:cNvPr id="420" name="Shape 420"/>
          <p:cNvSpPr/>
          <p:nvPr/>
        </p:nvSpPr>
        <p:spPr>
          <a:xfrm>
            <a:off y="4138075" x="5196400"/>
            <a:ext cy="31725" cx="3672400"/>
          </a:xfrm>
          <a:prstGeom prst="rect">
            <a:avLst/>
          </a:prstGeom>
          <a:blipFill>
            <a:blip r:embed="rId6"/>
            <a:stretch>
              <a:fillRect/>
            </a:stretch>
          </a:blipFill>
        </p:spPr>
      </p:sp>
      <p:sp>
        <p:nvSpPr>
          <p:cNvPr id="421" name="Shape 421"/>
          <p:cNvSpPr/>
          <p:nvPr/>
        </p:nvSpPr>
        <p:spPr>
          <a:xfrm>
            <a:off y="5259900" x="1270000"/>
            <a:ext cy="42325" cx="3704149"/>
          </a:xfrm>
          <a:prstGeom prst="rect">
            <a:avLst/>
          </a:prstGeom>
          <a:blipFill>
            <a:blip r:embed="rId9"/>
            <a:stretch>
              <a:fillRect/>
            </a:stretch>
          </a:blipFill>
        </p:spPr>
      </p:sp>
      <p:sp>
        <p:nvSpPr>
          <p:cNvPr id="422" name="Shape 422"/>
          <p:cNvSpPr/>
          <p:nvPr/>
        </p:nvSpPr>
        <p:spPr>
          <a:xfrm>
            <a:off y="5259900" x="5196400"/>
            <a:ext cy="42325" cx="3672400"/>
          </a:xfrm>
          <a:prstGeom prst="rect">
            <a:avLst/>
          </a:prstGeom>
          <a:blipFill>
            <a:blip r:embed="rId10"/>
            <a:stretch>
              <a:fillRect/>
            </a:stretch>
          </a:blipFill>
        </p:spPr>
      </p:sp>
      <p:sp>
        <p:nvSpPr>
          <p:cNvPr id="423" name="Shape 423"/>
          <p:cNvSpPr/>
          <p:nvPr/>
        </p:nvSpPr>
        <p:spPr>
          <a:xfrm>
            <a:off y="6424075" x="1270000"/>
            <a:ext cy="31725" cx="3704149"/>
          </a:xfrm>
          <a:prstGeom prst="rect">
            <a:avLst/>
          </a:prstGeom>
          <a:blipFill>
            <a:blip r:embed="rId5"/>
            <a:stretch>
              <a:fillRect/>
            </a:stretch>
          </a:blipFill>
        </p:spPr>
      </p:sp>
      <p:sp>
        <p:nvSpPr>
          <p:cNvPr id="424" name="Shape 424"/>
          <p:cNvSpPr/>
          <p:nvPr/>
        </p:nvSpPr>
        <p:spPr>
          <a:xfrm>
            <a:off y="6424075" x="5196400"/>
            <a:ext cy="31725" cx="3672400"/>
          </a:xfrm>
          <a:prstGeom prst="rect">
            <a:avLst/>
          </a:prstGeom>
          <a:blipFill>
            <a:blip r:embed="rId6"/>
            <a:stretch>
              <a:fillRect/>
            </a:stretch>
          </a:blipFill>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28" name="Shape 428"/>
        <p:cNvGrpSpPr/>
        <p:nvPr/>
      </p:nvGrpSpPr>
      <p:grpSpPr>
        <a:xfrm>
          <a:off y="0" x="0"/>
          <a:ext cy="0" cx="0"/>
          <a:chOff y="0" x="0"/>
          <a:chExt cy="0" cx="0"/>
        </a:xfrm>
      </p:grpSpPr>
      <p:sp>
        <p:nvSpPr>
          <p:cNvPr id="429" name="Shape 429"/>
          <p:cNvSpPr/>
          <p:nvPr/>
        </p:nvSpPr>
        <p:spPr>
          <a:xfrm>
            <a:off y="275150" x="0"/>
            <a:ext cy="7344825" cx="10160000"/>
          </a:xfrm>
          <a:prstGeom prst="rect">
            <a:avLst/>
          </a:prstGeom>
          <a:blipFill>
            <a:blip r:embed="rId4"/>
            <a:stretch>
              <a:fillRect/>
            </a:stretch>
          </a:blipFill>
        </p:spPr>
      </p:sp>
      <p:sp>
        <p:nvSpPr>
          <p:cNvPr id="430" name="Shape 430"/>
          <p:cNvSpPr txBox="1"/>
          <p:nvPr/>
        </p:nvSpPr>
        <p:spPr>
          <a:xfrm>
            <a:off y="389800" x="1372300"/>
            <a:ext cy="2686749" cx="7491575"/>
          </a:xfrm>
          <a:prstGeom prst="rect">
            <a:avLst/>
          </a:prstGeom>
        </p:spPr>
        <p:txBody>
          <a:bodyPr bIns="38100" rIns="38100" lIns="38100" tIns="38100" anchor="t" anchorCtr="0">
            <a:noAutofit/>
          </a:bodyPr>
          <a:lstStyle/>
          <a:p>
            <a:pPr algn="ctr" marR="0" indent="0" marL="0">
              <a:lnSpc>
                <a:spcPct val="120192"/>
              </a:lnSpc>
              <a:spcBef>
                <a:spcPts val="0"/>
              </a:spcBef>
              <a:spcAft>
                <a:spcPts val="0"/>
              </a:spcAft>
              <a:buNone/>
            </a:pPr>
            <a:r>
              <a:rPr b="1" sz="2888" lang="en-US">
                <a:solidFill>
                  <a:srgbClr val="545D1E"/>
                </a:solidFill>
                <a:latin typeface="Arial"/>
                <a:ea typeface="Arial"/>
                <a:cs typeface="Arial"/>
                <a:sym typeface="Arial"/>
              </a:rPr>
              <a:t>6</a:t>
            </a:r>
            <a:r>
              <a:rPr sz="3111" lang="en-US">
                <a:solidFill>
                  <a:srgbClr val="000000"/>
                </a:solidFill>
                <a:latin typeface="Arial"/>
                <a:ea typeface="Arial"/>
                <a:cs typeface="Arial"/>
                <a:sym typeface="Arial"/>
              </a:rPr>
              <a:t>Develop a culture and traditions of informed civility.</a:t>
            </a:r>
          </a:p>
          <a:p>
            <a:r>
              <a:t/>
            </a:r>
          </a:p>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Remaining civil when someone challenges</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our dearly held “truths” requires that we</a:t>
            </a:r>
          </a:p>
        </p:txBody>
      </p:sp>
      <p:sp>
        <p:nvSpPr>
          <p:cNvPr id="431" name="Shape 431"/>
          <p:cNvSpPr/>
          <p:nvPr/>
        </p:nvSpPr>
        <p:spPr>
          <a:xfrm>
            <a:off y="560900" x="1270000"/>
            <a:ext cy="42325" cx="3704149"/>
          </a:xfrm>
          <a:prstGeom prst="rect">
            <a:avLst/>
          </a:prstGeom>
          <a:blipFill>
            <a:blip r:embed="rId5"/>
            <a:stretch>
              <a:fillRect/>
            </a:stretch>
          </a:blipFill>
        </p:spPr>
      </p:sp>
      <p:sp>
        <p:nvSpPr>
          <p:cNvPr id="432" name="Shape 432"/>
          <p:cNvSpPr/>
          <p:nvPr/>
        </p:nvSpPr>
        <p:spPr>
          <a:xfrm>
            <a:off y="560900" x="5196400"/>
            <a:ext cy="42325" cx="3672400"/>
          </a:xfrm>
          <a:prstGeom prst="rect">
            <a:avLst/>
          </a:prstGeom>
          <a:blipFill>
            <a:blip r:embed="rId6"/>
            <a:stretch>
              <a:fillRect/>
            </a:stretch>
          </a:blipFill>
        </p:spPr>
      </p:sp>
      <p:sp>
        <p:nvSpPr>
          <p:cNvPr id="433" name="Shape 433"/>
          <p:cNvSpPr txBox="1"/>
          <p:nvPr/>
        </p:nvSpPr>
        <p:spPr>
          <a:xfrm>
            <a:off y="3099150" x="1372300"/>
            <a:ext cy="1974124" cx="7491575"/>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trust God long enough to examine all the evidence </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ask, “Why has God led me into contact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with this person or situation?”</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37" name="Shape 437"/>
        <p:cNvGrpSpPr/>
        <p:nvPr/>
      </p:nvGrpSpPr>
      <p:grpSpPr>
        <a:xfrm>
          <a:off y="0" x="0"/>
          <a:ext cy="0" cx="0"/>
          <a:chOff y="0" x="0"/>
          <a:chExt cy="0" cx="0"/>
        </a:xfrm>
      </p:grpSpPr>
      <p:sp>
        <p:nvSpPr>
          <p:cNvPr id="438" name="Shape 438"/>
          <p:cNvSpPr/>
          <p:nvPr/>
        </p:nvSpPr>
        <p:spPr>
          <a:xfrm>
            <a:off y="275150" x="0"/>
            <a:ext cy="7344825" cx="10160000"/>
          </a:xfrm>
          <a:prstGeom prst="rect">
            <a:avLst/>
          </a:prstGeom>
          <a:blipFill>
            <a:blip r:embed="rId4"/>
            <a:stretch>
              <a:fillRect/>
            </a:stretch>
          </a:blipFill>
        </p:spPr>
      </p:sp>
      <p:sp>
        <p:nvSpPr>
          <p:cNvPr id="439" name="Shape 439"/>
          <p:cNvSpPr txBox="1"/>
          <p:nvPr/>
        </p:nvSpPr>
        <p:spPr>
          <a:xfrm>
            <a:off y="643800" x="508000"/>
            <a:ext cy="6770150" cx="9220200"/>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2666" lang="en-US">
                <a:solidFill>
                  <a:srgbClr val="545D1E"/>
                </a:solidFill>
                <a:latin typeface="Arial"/>
                <a:ea typeface="Arial"/>
                <a:cs typeface="Arial"/>
                <a:sym typeface="Arial"/>
              </a:rPr>
              <a:t>7</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Pursue trust, forgiveness, and accountability.</a:t>
            </a:r>
          </a:p>
          <a:p>
            <a:pPr algn="ctr" marR="0" indent="0" marL="0">
              <a:lnSpc>
                <a:spcPct val="107812"/>
              </a:lnSpc>
              <a:spcBef>
                <a:spcPts val="1438"/>
              </a:spcBef>
              <a:spcAft>
                <a:spcPts val="0"/>
              </a:spcAft>
              <a:buNone/>
            </a:pPr>
            <a:r>
              <a:rPr b="1" sz="2666" lang="en-US">
                <a:solidFill>
                  <a:srgbClr val="545D1E"/>
                </a:solidFill>
                <a:latin typeface="Arial"/>
                <a:ea typeface="Arial"/>
                <a:cs typeface="Arial"/>
                <a:sym typeface="Arial"/>
              </a:rPr>
              <a:t>8</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Recognize that grace is not just spiritual; it’s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“good business” too.</a:t>
            </a:r>
          </a:p>
          <a:p>
            <a:pPr algn="ctr" marR="0" indent="0" marL="0">
              <a:lnSpc>
                <a:spcPct val="107812"/>
              </a:lnSpc>
              <a:spcBef>
                <a:spcPts val="1438"/>
              </a:spcBef>
              <a:spcAft>
                <a:spcPts val="0"/>
              </a:spcAft>
              <a:buNone/>
            </a:pPr>
            <a:r>
              <a:rPr b="1" sz="2666" lang="en-US">
                <a:solidFill>
                  <a:srgbClr val="545D1E"/>
                </a:solidFill>
                <a:latin typeface="Arial"/>
                <a:ea typeface="Arial"/>
                <a:cs typeface="Arial"/>
                <a:sym typeface="Arial"/>
              </a:rPr>
              <a:t>9</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Respect, nurture, and challenge our leaders and officers.</a:t>
            </a:r>
          </a:p>
          <a:p>
            <a:pPr algn="ctr" marR="0" indent="0" marL="0">
              <a:lnSpc>
                <a:spcPct val="107812"/>
              </a:lnSpc>
              <a:spcBef>
                <a:spcPts val="1438"/>
              </a:spcBef>
              <a:spcAft>
                <a:spcPts val="0"/>
              </a:spcAft>
              <a:buNone/>
            </a:pPr>
            <a:r>
              <a:rPr b="1" sz="2666" lang="en-US">
                <a:solidFill>
                  <a:srgbClr val="545D1E"/>
                </a:solidFill>
                <a:latin typeface="Arial"/>
                <a:ea typeface="Arial"/>
                <a:cs typeface="Arial"/>
                <a:sym typeface="Arial"/>
              </a:rPr>
              <a:t>10</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Encourage variety in the background and development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of governors.</a:t>
            </a:r>
          </a:p>
          <a:p>
            <a:pPr algn="ctr" marR="0" indent="0" marL="0">
              <a:lnSpc>
                <a:spcPct val="107812"/>
              </a:lnSpc>
              <a:spcBef>
                <a:spcPts val="1438"/>
              </a:spcBef>
              <a:spcAft>
                <a:spcPts val="0"/>
              </a:spcAft>
              <a:buNone/>
            </a:pPr>
            <a:r>
              <a:rPr b="1" sz="2666" lang="en-US">
                <a:solidFill>
                  <a:srgbClr val="545D1E"/>
                </a:solidFill>
                <a:latin typeface="Arial"/>
                <a:ea typeface="Arial"/>
                <a:cs typeface="Arial"/>
                <a:sym typeface="Arial"/>
              </a:rPr>
              <a:t>11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Embrace diversity as a strategic strength.</a:t>
            </a:r>
          </a:p>
          <a:p>
            <a:pPr algn="ctr" marR="0" indent="0" marL="0">
              <a:lnSpc>
                <a:spcPct val="107812"/>
              </a:lnSpc>
              <a:spcBef>
                <a:spcPts val="1438"/>
              </a:spcBef>
              <a:spcAft>
                <a:spcPts val="0"/>
              </a:spcAft>
              <a:buNone/>
            </a:pPr>
            <a:r>
              <a:rPr b="1" sz="2666" lang="en-US">
                <a:solidFill>
                  <a:srgbClr val="545D1E"/>
                </a:solidFill>
                <a:latin typeface="Arial"/>
                <a:ea typeface="Arial"/>
                <a:cs typeface="Arial"/>
                <a:sym typeface="Arial"/>
              </a:rPr>
              <a:t>12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Respect the boundaries of friendship, church membership, and corporate governance.</a:t>
            </a:r>
          </a:p>
        </p:txBody>
      </p:sp>
      <p:sp>
        <p:nvSpPr>
          <p:cNvPr id="440" name="Shape 440"/>
          <p:cNvSpPr/>
          <p:nvPr/>
        </p:nvSpPr>
        <p:spPr>
          <a:xfrm>
            <a:off y="4053400" x="1270000"/>
            <a:ext cy="31725" cx="3598325"/>
          </a:xfrm>
          <a:prstGeom prst="rect">
            <a:avLst/>
          </a:prstGeom>
          <a:blipFill>
            <a:blip r:embed="rId5"/>
            <a:stretch>
              <a:fillRect/>
            </a:stretch>
          </a:blipFill>
        </p:spPr>
      </p:sp>
      <p:sp>
        <p:nvSpPr>
          <p:cNvPr id="441" name="Shape 441"/>
          <p:cNvSpPr/>
          <p:nvPr/>
        </p:nvSpPr>
        <p:spPr>
          <a:xfrm>
            <a:off y="4053400" x="5281075"/>
            <a:ext cy="31725" cx="3587750"/>
          </a:xfrm>
          <a:prstGeom prst="rect">
            <a:avLst/>
          </a:prstGeom>
          <a:blipFill>
            <a:blip r:embed="rId6"/>
            <a:stretch>
              <a:fillRect/>
            </a:stretch>
          </a:blipFill>
        </p:spPr>
      </p:sp>
      <p:sp>
        <p:nvSpPr>
          <p:cNvPr id="442" name="Shape 442"/>
          <p:cNvSpPr/>
          <p:nvPr/>
        </p:nvSpPr>
        <p:spPr>
          <a:xfrm>
            <a:off y="772575" x="1270000"/>
            <a:ext cy="42325" cx="3598325"/>
          </a:xfrm>
          <a:prstGeom prst="rect">
            <a:avLst/>
          </a:prstGeom>
          <a:blipFill>
            <a:blip r:embed="rId7"/>
            <a:stretch>
              <a:fillRect/>
            </a:stretch>
          </a:blipFill>
        </p:spPr>
      </p:sp>
      <p:sp>
        <p:nvSpPr>
          <p:cNvPr id="443" name="Shape 443"/>
          <p:cNvSpPr/>
          <p:nvPr/>
        </p:nvSpPr>
        <p:spPr>
          <a:xfrm>
            <a:off y="772575" x="5281075"/>
            <a:ext cy="42325" cx="3587750"/>
          </a:xfrm>
          <a:prstGeom prst="rect">
            <a:avLst/>
          </a:prstGeom>
          <a:blipFill>
            <a:blip r:embed="rId8"/>
            <a:stretch>
              <a:fillRect/>
            </a:stretch>
          </a:blipFill>
        </p:spPr>
      </p:sp>
      <p:sp>
        <p:nvSpPr>
          <p:cNvPr id="444" name="Shape 444"/>
          <p:cNvSpPr/>
          <p:nvPr/>
        </p:nvSpPr>
        <p:spPr>
          <a:xfrm>
            <a:off y="1767400" x="1270000"/>
            <a:ext cy="31725" cx="3598325"/>
          </a:xfrm>
          <a:prstGeom prst="rect">
            <a:avLst/>
          </a:prstGeom>
          <a:blipFill>
            <a:blip r:embed="rId5"/>
            <a:stretch>
              <a:fillRect/>
            </a:stretch>
          </a:blipFill>
        </p:spPr>
      </p:sp>
      <p:sp>
        <p:nvSpPr>
          <p:cNvPr id="445" name="Shape 445"/>
          <p:cNvSpPr/>
          <p:nvPr/>
        </p:nvSpPr>
        <p:spPr>
          <a:xfrm>
            <a:off y="1767400" x="5281075"/>
            <a:ext cy="31725" cx="3587750"/>
          </a:xfrm>
          <a:prstGeom prst="rect">
            <a:avLst/>
          </a:prstGeom>
          <a:blipFill>
            <a:blip r:embed="rId6"/>
            <a:stretch>
              <a:fillRect/>
            </a:stretch>
          </a:blipFill>
        </p:spPr>
      </p:sp>
      <p:sp>
        <p:nvSpPr>
          <p:cNvPr id="446" name="Shape 446"/>
          <p:cNvSpPr/>
          <p:nvPr/>
        </p:nvSpPr>
        <p:spPr>
          <a:xfrm>
            <a:off y="3058575" x="1270000"/>
            <a:ext cy="42325" cx="3598325"/>
          </a:xfrm>
          <a:prstGeom prst="rect">
            <a:avLst/>
          </a:prstGeom>
          <a:blipFill>
            <a:blip r:embed="rId9"/>
            <a:stretch>
              <a:fillRect/>
            </a:stretch>
          </a:blipFill>
        </p:spPr>
      </p:sp>
      <p:sp>
        <p:nvSpPr>
          <p:cNvPr id="447" name="Shape 447"/>
          <p:cNvSpPr/>
          <p:nvPr/>
        </p:nvSpPr>
        <p:spPr>
          <a:xfrm>
            <a:off y="3058575" x="5281075"/>
            <a:ext cy="42325" cx="3587750"/>
          </a:xfrm>
          <a:prstGeom prst="rect">
            <a:avLst/>
          </a:prstGeom>
          <a:blipFill>
            <a:blip r:embed="rId10"/>
            <a:stretch>
              <a:fillRect/>
            </a:stretch>
          </a:blipFill>
        </p:spPr>
      </p:sp>
      <p:sp>
        <p:nvSpPr>
          <p:cNvPr id="448" name="Shape 448"/>
          <p:cNvSpPr/>
          <p:nvPr/>
        </p:nvSpPr>
        <p:spPr>
          <a:xfrm>
            <a:off y="5376325" x="1270000"/>
            <a:ext cy="42325" cx="3598325"/>
          </a:xfrm>
          <a:prstGeom prst="rect">
            <a:avLst/>
          </a:prstGeom>
          <a:blipFill>
            <a:blip r:embed="rId11"/>
            <a:stretch>
              <a:fillRect/>
            </a:stretch>
          </a:blipFill>
        </p:spPr>
      </p:sp>
      <p:sp>
        <p:nvSpPr>
          <p:cNvPr id="449" name="Shape 449"/>
          <p:cNvSpPr/>
          <p:nvPr/>
        </p:nvSpPr>
        <p:spPr>
          <a:xfrm>
            <a:off y="5376325" x="5281075"/>
            <a:ext cy="42325" cx="3587750"/>
          </a:xfrm>
          <a:prstGeom prst="rect">
            <a:avLst/>
          </a:prstGeom>
          <a:blipFill>
            <a:blip r:embed="rId12"/>
            <a:stretch>
              <a:fillRect/>
            </a:stretch>
          </a:blipFill>
        </p:spPr>
      </p:sp>
      <p:sp>
        <p:nvSpPr>
          <p:cNvPr id="450" name="Shape 450"/>
          <p:cNvSpPr/>
          <p:nvPr/>
        </p:nvSpPr>
        <p:spPr>
          <a:xfrm>
            <a:off y="6381750" x="1270000"/>
            <a:ext cy="42325" cx="3598325"/>
          </a:xfrm>
          <a:prstGeom prst="rect">
            <a:avLst/>
          </a:prstGeom>
          <a:blipFill>
            <a:blip r:embed="rId13"/>
            <a:stretch>
              <a:fillRect/>
            </a:stretch>
          </a:blipFill>
        </p:spPr>
      </p:sp>
      <p:sp>
        <p:nvSpPr>
          <p:cNvPr id="451" name="Shape 451"/>
          <p:cNvSpPr/>
          <p:nvPr/>
        </p:nvSpPr>
        <p:spPr>
          <a:xfrm>
            <a:off y="6381750" x="5281075"/>
            <a:ext cy="42325" cx="3587750"/>
          </a:xfrm>
          <a:prstGeom prst="rect">
            <a:avLst/>
          </a:prstGeom>
          <a:blipFill>
            <a:blip r:embed="rId14"/>
            <a:stretch>
              <a:fillRect/>
            </a:stretch>
          </a:blipFill>
        </p:spPr>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55" name="Shape 455"/>
        <p:cNvGrpSpPr/>
        <p:nvPr/>
      </p:nvGrpSpPr>
      <p:grpSpPr>
        <a:xfrm>
          <a:off y="0" x="0"/>
          <a:ext cy="0" cx="0"/>
          <a:chOff y="0" x="0"/>
          <a:chExt cy="0" cx="0"/>
        </a:xfrm>
      </p:grpSpPr>
      <p:sp>
        <p:nvSpPr>
          <p:cNvPr id="456" name="Shape 456"/>
          <p:cNvSpPr/>
          <p:nvPr/>
        </p:nvSpPr>
        <p:spPr>
          <a:xfrm>
            <a:off y="275150" x="0"/>
            <a:ext cy="7344825" cx="10160000"/>
          </a:xfrm>
          <a:prstGeom prst="rect">
            <a:avLst/>
          </a:prstGeom>
          <a:blipFill>
            <a:blip r:embed="rId4"/>
            <a:stretch>
              <a:fillRect/>
            </a:stretch>
          </a:blipFill>
        </p:spPr>
      </p:sp>
      <p:sp>
        <p:nvSpPr>
          <p:cNvPr id="457" name="Shape 457"/>
          <p:cNvSpPr txBox="1"/>
          <p:nvPr/>
        </p:nvSpPr>
        <p:spPr>
          <a:xfrm>
            <a:off y="1621000" x="1270000"/>
            <a:ext cy="1025150"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The best governing bodies will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develop and display</a:t>
            </a:r>
          </a:p>
        </p:txBody>
      </p:sp>
      <p:sp>
        <p:nvSpPr>
          <p:cNvPr id="458" name="Shape 458"/>
          <p:cNvSpPr txBox="1"/>
          <p:nvPr/>
        </p:nvSpPr>
        <p:spPr>
          <a:xfrm>
            <a:off y="389800" x="1270000"/>
            <a:ext cy="944025"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555" lang="en-US">
                <a:solidFill>
                  <a:srgbClr val="545D1E"/>
                </a:solidFill>
                <a:latin typeface="Arial"/>
                <a:ea typeface="Arial"/>
                <a:cs typeface="Arial"/>
                <a:sym typeface="Arial"/>
              </a:rPr>
              <a:t>Governing Bodies That Act with Responsibility</a:t>
            </a:r>
          </a:p>
        </p:txBody>
      </p:sp>
      <p:sp>
        <p:nvSpPr>
          <p:cNvPr id="459" name="Shape 459"/>
          <p:cNvSpPr txBox="1"/>
          <p:nvPr/>
        </p:nvSpPr>
        <p:spPr>
          <a:xfrm>
            <a:off y="2637000" x="1270000"/>
            <a:ext cy="4838700" cx="7696199"/>
          </a:xfrm>
          <a:prstGeom prst="rect">
            <a:avLst/>
          </a:prstGeom>
        </p:spPr>
        <p:txBody>
          <a:bodyPr bIns="38100" rIns="38100" lIns="38100" tIns="38100" anchor="t" anchorCtr="0">
            <a:noAutofit/>
          </a:bodyPr>
          <a:lstStyle/>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timely action</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informed analysis</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effective internal and external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accountability</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proactive communication</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fair, thorough deliberations</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orderly, peaceful, and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productive processes</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effective use of time</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balanced understanding of risk</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the will to get something done</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perseverance in trust and unity</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63" name="Shape 463"/>
        <p:cNvGrpSpPr/>
        <p:nvPr/>
      </p:nvGrpSpPr>
      <p:grpSpPr>
        <a:xfrm>
          <a:off y="0" x="0"/>
          <a:ext cy="0" cx="0"/>
          <a:chOff y="0" x="0"/>
          <a:chExt cy="0" cx="0"/>
        </a:xfrm>
      </p:grpSpPr>
      <p:sp>
        <p:nvSpPr>
          <p:cNvPr id="464" name="Shape 464"/>
          <p:cNvSpPr/>
          <p:nvPr/>
        </p:nvSpPr>
        <p:spPr>
          <a:xfrm>
            <a:off y="275150" x="0"/>
            <a:ext cy="7344825" cx="10160000"/>
          </a:xfrm>
          <a:prstGeom prst="rect">
            <a:avLst/>
          </a:prstGeom>
          <a:blipFill>
            <a:blip r:embed="rId4"/>
            <a:stretch>
              <a:fillRect/>
            </a:stretch>
          </a:blipFill>
        </p:spPr>
      </p:sp>
      <p:sp>
        <p:nvSpPr>
          <p:cNvPr id="465" name="Shape 465"/>
          <p:cNvSpPr txBox="1"/>
          <p:nvPr/>
        </p:nvSpPr>
        <p:spPr>
          <a:xfrm>
            <a:off y="1236475" x="1270000"/>
            <a:ext cy="271850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What kind of leaders do we, as individuals, want to become?</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Suggestions that might help in our continuing education as leaders:</a:t>
            </a:r>
          </a:p>
        </p:txBody>
      </p:sp>
      <p:sp>
        <p:nvSpPr>
          <p:cNvPr id="466" name="Shape 466"/>
          <p:cNvSpPr txBox="1"/>
          <p:nvPr/>
        </p:nvSpPr>
        <p:spPr>
          <a:xfrm>
            <a:off y="389800" x="1270000"/>
            <a:ext cy="510100"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555" lang="en-US">
                <a:solidFill>
                  <a:srgbClr val="545D1E"/>
                </a:solidFill>
                <a:latin typeface="Arial"/>
                <a:ea typeface="Arial"/>
                <a:cs typeface="Arial"/>
                <a:sym typeface="Arial"/>
              </a:rPr>
              <a:t>Individual Aspirations</a:t>
            </a:r>
          </a:p>
        </p:txBody>
      </p:sp>
      <p:sp>
        <p:nvSpPr>
          <p:cNvPr id="467" name="Shape 467"/>
          <p:cNvSpPr txBox="1"/>
          <p:nvPr/>
        </p:nvSpPr>
        <p:spPr>
          <a:xfrm>
            <a:off y="4030475" x="1270000"/>
            <a:ext cy="2783749"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Take a fresh look at yourself, often;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then step back and laugh a bit.</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As you analyze a situation,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try to connect the dots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in straight, short lines.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71" name="Shape 471"/>
        <p:cNvGrpSpPr/>
        <p:nvPr/>
      </p:nvGrpSpPr>
      <p:grpSpPr>
        <a:xfrm>
          <a:off y="0" x="0"/>
          <a:ext cy="0" cx="0"/>
          <a:chOff y="0" x="0"/>
          <a:chExt cy="0" cx="0"/>
        </a:xfrm>
      </p:grpSpPr>
      <p:sp>
        <p:nvSpPr>
          <p:cNvPr id="472" name="Shape 472"/>
          <p:cNvSpPr/>
          <p:nvPr/>
        </p:nvSpPr>
        <p:spPr>
          <a:xfrm>
            <a:off y="275150" x="0"/>
            <a:ext cy="7344825" cx="10160000"/>
          </a:xfrm>
          <a:prstGeom prst="rect">
            <a:avLst/>
          </a:prstGeom>
          <a:blipFill>
            <a:blip r:embed="rId4"/>
            <a:stretch>
              <a:fillRect/>
            </a:stretch>
          </a:blipFill>
        </p:spPr>
      </p:sp>
      <p:sp>
        <p:nvSpPr>
          <p:cNvPr id="473" name="Shape 473"/>
          <p:cNvSpPr txBox="1"/>
          <p:nvPr/>
        </p:nvSpPr>
        <p:spPr>
          <a:xfrm>
            <a:off y="762000" x="1270000"/>
            <a:ext cy="6038125" cx="7780850"/>
          </a:xfrm>
          <a:prstGeom prst="rect">
            <a:avLst/>
          </a:prstGeom>
        </p:spPr>
        <p:txBody>
          <a:bodyPr bIns="38100" rIns="38100" lIns="38100" tIns="38100" anchor="t" anchorCtr="0">
            <a:noAutofit/>
          </a:bodyPr>
          <a:lstStyle/>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Persevere; don’t quit on your church, your fellow workers or yourself . . . ever.</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Don’t give up on anyone else.</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Remember the “Elijah Rule;” the problem and potential solutions belong to God.</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Avoid boxing yourself into entrenched positions on complex issues.</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Don’t pretend to understand if you’re not fairly certain that you do.</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77" name="Shape 477"/>
        <p:cNvGrpSpPr/>
        <p:nvPr/>
      </p:nvGrpSpPr>
      <p:grpSpPr>
        <a:xfrm>
          <a:off y="0" x="0"/>
          <a:ext cy="0" cx="0"/>
          <a:chOff y="0" x="0"/>
          <a:chExt cy="0" cx="0"/>
        </a:xfrm>
      </p:grpSpPr>
      <p:sp>
        <p:nvSpPr>
          <p:cNvPr id="478" name="Shape 478"/>
          <p:cNvSpPr/>
          <p:nvPr/>
        </p:nvSpPr>
        <p:spPr>
          <a:xfrm>
            <a:off y="275150" x="0"/>
            <a:ext cy="7344825" cx="10160000"/>
          </a:xfrm>
          <a:prstGeom prst="rect">
            <a:avLst/>
          </a:prstGeom>
          <a:blipFill>
            <a:blip r:embed="rId4"/>
            <a:stretch>
              <a:fillRect/>
            </a:stretch>
          </a:blipFill>
        </p:spPr>
      </p:sp>
      <p:sp>
        <p:nvSpPr>
          <p:cNvPr id="479" name="Shape 479"/>
          <p:cNvSpPr txBox="1"/>
          <p:nvPr/>
        </p:nvSpPr>
        <p:spPr>
          <a:xfrm>
            <a:off y="474475" x="1270000"/>
            <a:ext cy="6634325" cx="7696199"/>
          </a:xfrm>
          <a:prstGeom prst="rect">
            <a:avLst/>
          </a:prstGeom>
        </p:spPr>
        <p:txBody>
          <a:bodyPr bIns="38100" rIns="38100" lIns="38100" tIns="38100" anchor="t" anchorCtr="0">
            <a:noAutofit/>
          </a:bodyPr>
          <a:lstStyle/>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Even if you think you understand, stay humble; you might be wrong.</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Prefer the good solution over searching for the perfect one.</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Relate to your fellow leaders and governors in respect, nurture, and challenge; use all three together.</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Make room in your heart and mind for new information and people.</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Don’t fear to unlearn something that no longer serves a purpose.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9" name="Shape 69"/>
        <p:cNvGrpSpPr/>
        <p:nvPr/>
      </p:nvGrpSpPr>
      <p:grpSpPr>
        <a:xfrm>
          <a:off y="0" x="0"/>
          <a:ext cy="0" cx="0"/>
          <a:chOff y="0" x="0"/>
          <a:chExt cy="0" cx="0"/>
        </a:xfrm>
      </p:grpSpPr>
      <p:sp>
        <p:nvSpPr>
          <p:cNvPr id="70" name="Shape 70"/>
          <p:cNvSpPr/>
          <p:nvPr/>
        </p:nvSpPr>
        <p:spPr>
          <a:xfrm>
            <a:off y="275150" x="0"/>
            <a:ext cy="7344825" cx="10160000"/>
          </a:xfrm>
          <a:prstGeom prst="rect">
            <a:avLst/>
          </a:prstGeom>
          <a:blipFill>
            <a:blip r:embed="rId4"/>
            <a:stretch>
              <a:fillRect/>
            </a:stretch>
          </a:blipFill>
        </p:spPr>
      </p:sp>
      <p:sp>
        <p:nvSpPr>
          <p:cNvPr id="71" name="Shape 71"/>
          <p:cNvSpPr txBox="1"/>
          <p:nvPr/>
        </p:nvSpPr>
        <p:spPr>
          <a:xfrm>
            <a:off y="2675800" x="864300"/>
            <a:ext cy="4521175" cx="8507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Core principles that Adventists believe and teach:</a:t>
            </a:r>
          </a:p>
          <a:p>
            <a:r>
              <a:t/>
            </a:r>
          </a:p>
          <a:p>
            <a:pPr algn="ctr" marR="0" indent="0" marL="0">
              <a:lnSpc>
                <a:spcPct val="100000"/>
              </a:lnSpc>
              <a:spcBef>
                <a:spcPts val="0"/>
              </a:spcBef>
              <a:spcAft>
                <a:spcPts val="0"/>
              </a:spcAft>
              <a:buNone/>
            </a:pPr>
            <a:r>
              <a:rPr b="1" sz="3111" lang="en-US">
                <a:solidFill>
                  <a:srgbClr val="000000"/>
                </a:solidFill>
                <a:latin typeface="Arial"/>
                <a:ea typeface="Arial"/>
                <a:cs typeface="Arial"/>
                <a:sym typeface="Arial"/>
              </a:rPr>
              <a:t>God so loved the world that He gave His</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only Son to save it. </a:t>
            </a:r>
            <a:r>
              <a:rPr sz="3111" lang="en-US" i="1">
                <a:solidFill>
                  <a:srgbClr val="000000"/>
                </a:solidFill>
                <a:latin typeface="Arial"/>
                <a:ea typeface="Arial"/>
                <a:cs typeface="Arial"/>
                <a:sym typeface="Arial"/>
              </a:rPr>
              <a:t>(John 3:16)</a:t>
            </a:r>
          </a:p>
          <a:p>
            <a:r>
              <a:t/>
            </a:r>
          </a:p>
          <a:p>
            <a:pPr algn="ctr" marR="0" indent="0" marL="0">
              <a:lnSpc>
                <a:spcPct val="100000"/>
              </a:lnSpc>
              <a:spcBef>
                <a:spcPts val="0"/>
              </a:spcBef>
              <a:spcAft>
                <a:spcPts val="0"/>
              </a:spcAft>
              <a:buNone/>
            </a:pPr>
            <a:r>
              <a:rPr b="1" sz="3111" lang="en-US">
                <a:solidFill>
                  <a:srgbClr val="000000"/>
                </a:solidFill>
                <a:latin typeface="Arial"/>
                <a:ea typeface="Arial"/>
                <a:cs typeface="Arial"/>
                <a:sym typeface="Arial"/>
              </a:rPr>
              <a:t>We are saved by grace, and not from </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ourselves. </a:t>
            </a:r>
            <a:r>
              <a:rPr sz="3111" lang="en-US" i="1">
                <a:solidFill>
                  <a:srgbClr val="000000"/>
                </a:solidFill>
                <a:latin typeface="Arial"/>
                <a:ea typeface="Arial"/>
                <a:cs typeface="Arial"/>
                <a:sym typeface="Arial"/>
              </a:rPr>
              <a:t>(Eph 2:8,9)</a:t>
            </a:r>
          </a:p>
          <a:p>
            <a:r>
              <a:t/>
            </a:r>
          </a:p>
          <a:p>
            <a:pPr algn="ctr" marR="0" indent="0" marL="0">
              <a:lnSpc>
                <a:spcPct val="100000"/>
              </a:lnSpc>
              <a:spcBef>
                <a:spcPts val="0"/>
              </a:spcBef>
              <a:spcAft>
                <a:spcPts val="0"/>
              </a:spcAft>
              <a:buNone/>
            </a:pPr>
            <a:r>
              <a:rPr b="1" sz="3111" lang="en-US">
                <a:solidFill>
                  <a:srgbClr val="000000"/>
                </a:solidFill>
                <a:latin typeface="Arial"/>
                <a:ea typeface="Arial"/>
                <a:cs typeface="Arial"/>
                <a:sym typeface="Arial"/>
              </a:rPr>
              <a:t>We are headed to a place where we will </a:t>
            </a:r>
            <a:br>
              <a:rPr b="1" sz="3111" lang="en-US">
                <a:solidFill>
                  <a:srgbClr val="000000"/>
                </a:solidFill>
                <a:latin typeface="Arial"/>
                <a:ea typeface="Arial"/>
                <a:cs typeface="Arial"/>
                <a:sym typeface="Arial"/>
              </a:rPr>
            </a:br>
            <a:r>
              <a:rPr b="1" sz="3111" lang="en-US">
                <a:solidFill>
                  <a:srgbClr val="000000"/>
                </a:solidFill>
                <a:latin typeface="Arial"/>
                <a:ea typeface="Arial"/>
                <a:cs typeface="Arial"/>
                <a:sym typeface="Arial"/>
              </a:rPr>
              <a:t>serve and worship God. </a:t>
            </a:r>
            <a:r>
              <a:rPr sz="3111" lang="en-US" i="1">
                <a:solidFill>
                  <a:srgbClr val="000000"/>
                </a:solidFill>
                <a:latin typeface="Arial"/>
                <a:ea typeface="Arial"/>
                <a:cs typeface="Arial"/>
                <a:sym typeface="Arial"/>
              </a:rPr>
              <a:t>(Rev 22:3,4,9)</a:t>
            </a:r>
          </a:p>
        </p:txBody>
      </p:sp>
      <p:sp>
        <p:nvSpPr>
          <p:cNvPr id="72" name="Shape 72"/>
          <p:cNvSpPr txBox="1"/>
          <p:nvPr/>
        </p:nvSpPr>
        <p:spPr>
          <a:xfrm>
            <a:off y="1659800" x="1270000"/>
            <a:ext cy="617699"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545D1E"/>
                </a:solidFill>
                <a:latin typeface="Arial"/>
                <a:ea typeface="Arial"/>
                <a:cs typeface="Arial"/>
                <a:sym typeface="Arial"/>
              </a:rPr>
              <a:t>Principles </a:t>
            </a:r>
            <a:r>
              <a:rPr sz="3555" lang="en-US" i="1">
                <a:solidFill>
                  <a:srgbClr val="545D1E"/>
                </a:solidFill>
                <a:latin typeface="Arial"/>
                <a:ea typeface="Arial"/>
                <a:cs typeface="Arial"/>
                <a:sym typeface="Arial"/>
              </a:rPr>
              <a:t>and</a:t>
            </a:r>
            <a:r>
              <a:rPr b="1" sz="3555" lang="en-US">
                <a:solidFill>
                  <a:srgbClr val="545D1E"/>
                </a:solidFill>
                <a:latin typeface="Arial"/>
                <a:ea typeface="Arial"/>
                <a:cs typeface="Arial"/>
                <a:sym typeface="Arial"/>
              </a:rPr>
              <a:t> Evolving Standards</a:t>
            </a:r>
          </a:p>
        </p:txBody>
      </p:sp>
      <p:sp>
        <p:nvSpPr>
          <p:cNvPr id="73" name="Shape 73"/>
          <p:cNvSpPr/>
          <p:nvPr/>
        </p:nvSpPr>
        <p:spPr>
          <a:xfrm>
            <a:off y="3799400" x="1270000"/>
            <a:ext cy="31725" cx="7630575"/>
          </a:xfrm>
          <a:prstGeom prst="rect">
            <a:avLst/>
          </a:prstGeom>
          <a:blipFill>
            <a:blip r:embed="rId5"/>
            <a:stretch>
              <a:fillRect/>
            </a:stretch>
          </a:blipFill>
        </p:spPr>
      </p:sp>
      <p:sp>
        <p:nvSpPr>
          <p:cNvPr id="74" name="Shape 74"/>
          <p:cNvSpPr/>
          <p:nvPr/>
        </p:nvSpPr>
        <p:spPr>
          <a:xfrm>
            <a:off y="4984725" x="1270000"/>
            <a:ext cy="31725" cx="7630575"/>
          </a:xfrm>
          <a:prstGeom prst="rect">
            <a:avLst/>
          </a:prstGeom>
          <a:blipFill>
            <a:blip r:embed="rId5"/>
            <a:stretch>
              <a:fillRect/>
            </a:stretch>
          </a:blipFill>
        </p:spPr>
      </p:sp>
      <p:sp>
        <p:nvSpPr>
          <p:cNvPr id="75" name="Shape 75"/>
          <p:cNvSpPr/>
          <p:nvPr/>
        </p:nvSpPr>
        <p:spPr>
          <a:xfrm>
            <a:off y="6085400" x="1270000"/>
            <a:ext cy="31725" cx="7630575"/>
          </a:xfrm>
          <a:prstGeom prst="rect">
            <a:avLst/>
          </a:prstGeom>
          <a:blipFill>
            <a:blip r:embed="rId5"/>
            <a:stretch>
              <a:fillRect/>
            </a:stretch>
          </a:blipFill>
        </p:spPr>
      </p:sp>
      <p:sp>
        <p:nvSpPr>
          <p:cNvPr id="76" name="Shape 76"/>
          <p:cNvSpPr/>
          <p:nvPr/>
        </p:nvSpPr>
        <p:spPr>
          <a:xfrm>
            <a:off y="7270725" x="1270000"/>
            <a:ext cy="31725" cx="7630575"/>
          </a:xfrm>
          <a:prstGeom prst="rect">
            <a:avLst/>
          </a:prstGeom>
          <a:blipFill>
            <a:blip r:embed="rId5"/>
            <a:stretch>
              <a:fillRect/>
            </a:stretch>
          </a:blipFill>
        </p:spPr>
      </p:sp>
      <p:sp>
        <p:nvSpPr>
          <p:cNvPr id="77" name="Shape 77"/>
          <p:cNvSpPr txBox="1"/>
          <p:nvPr/>
        </p:nvSpPr>
        <p:spPr>
          <a:xfrm>
            <a:off y="389800" x="1270000"/>
            <a:ext cy="944025"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555" lang="en-US">
                <a:solidFill>
                  <a:srgbClr val="000000"/>
                </a:solidFill>
                <a:latin typeface="Arial"/>
                <a:ea typeface="Arial"/>
                <a:cs typeface="Arial"/>
                <a:sym typeface="Arial"/>
              </a:rPr>
              <a:t>IV. Opportunities, Resources, </a:t>
            </a:r>
            <a:r>
              <a:rPr sz="3555" lang="en-US" i="1">
                <a:solidFill>
                  <a:srgbClr val="000000"/>
                </a:solidFill>
                <a:latin typeface="Arial"/>
                <a:ea typeface="Arial"/>
                <a:cs typeface="Arial"/>
                <a:sym typeface="Arial"/>
              </a:rPr>
              <a:t>and </a:t>
            </a:r>
            <a:r>
              <a:rPr b="1" sz="3555" lang="en-US">
                <a:solidFill>
                  <a:srgbClr val="000000"/>
                </a:solidFill>
                <a:latin typeface="Arial"/>
                <a:ea typeface="Arial"/>
                <a:cs typeface="Arial"/>
                <a:sym typeface="Arial"/>
              </a:rPr>
              <a:t>Human Limitations </a:t>
            </a:r>
            <a:r>
              <a:rPr sz="3555" lang="en-US" i="1">
                <a:solidFill>
                  <a:srgbClr val="000000"/>
                </a:solidFill>
                <a:latin typeface="Arial"/>
                <a:ea typeface="Arial"/>
                <a:cs typeface="Arial"/>
                <a:sym typeface="Arial"/>
              </a:rPr>
              <a:t>(continued)</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83" name="Shape 483"/>
        <p:cNvGrpSpPr/>
        <p:nvPr/>
      </p:nvGrpSpPr>
      <p:grpSpPr>
        <a:xfrm>
          <a:off y="0" x="0"/>
          <a:ext cy="0" cx="0"/>
          <a:chOff y="0" x="0"/>
          <a:chExt cy="0" cx="0"/>
        </a:xfrm>
      </p:grpSpPr>
      <p:sp>
        <p:nvSpPr>
          <p:cNvPr id="484" name="Shape 484"/>
          <p:cNvSpPr/>
          <p:nvPr/>
        </p:nvSpPr>
        <p:spPr>
          <a:xfrm>
            <a:off y="275150" x="0"/>
            <a:ext cy="7344825" cx="10160000"/>
          </a:xfrm>
          <a:prstGeom prst="rect">
            <a:avLst/>
          </a:prstGeom>
          <a:blipFill>
            <a:blip r:embed="rId4"/>
            <a:stretch>
              <a:fillRect/>
            </a:stretch>
          </a:blipFill>
        </p:spPr>
      </p:sp>
      <p:sp>
        <p:nvSpPr>
          <p:cNvPr id="485" name="Shape 485"/>
          <p:cNvSpPr txBox="1"/>
          <p:nvPr/>
        </p:nvSpPr>
        <p:spPr>
          <a:xfrm>
            <a:off y="2421800" x="2497650"/>
            <a:ext cy="617699" cx="1280925"/>
          </a:xfrm>
          <a:prstGeom prst="rect">
            <a:avLst/>
          </a:prstGeom>
        </p:spPr>
        <p:txBody>
          <a:bodyPr bIns="38100" rIns="38100" lIns="38100" tIns="38100" anchor="t" anchorCtr="0">
            <a:noAutofit/>
          </a:bodyPr>
          <a:lstStyle/>
          <a:p>
            <a:pPr algn="r" marR="0" indent="0" marL="0">
              <a:lnSpc>
                <a:spcPct val="119921"/>
              </a:lnSpc>
              <a:spcBef>
                <a:spcPts val="0"/>
              </a:spcBef>
              <a:spcAft>
                <a:spcPts val="0"/>
              </a:spcAft>
              <a:buNone/>
            </a:pPr>
            <a:r>
              <a:rPr b="1" sz="3555" lang="en-US">
                <a:solidFill>
                  <a:srgbClr val="000000"/>
                </a:solidFill>
                <a:latin typeface="Arial"/>
                <a:ea typeface="Arial"/>
                <a:cs typeface="Arial"/>
                <a:sym typeface="Arial"/>
              </a:rPr>
              <a:t>Unify</a:t>
            </a:r>
          </a:p>
        </p:txBody>
      </p:sp>
      <p:sp>
        <p:nvSpPr>
          <p:cNvPr id="486" name="Shape 486"/>
          <p:cNvSpPr txBox="1"/>
          <p:nvPr/>
        </p:nvSpPr>
        <p:spPr>
          <a:xfrm>
            <a:off y="6062475" x="3658300"/>
            <a:ext cy="617699" cx="29601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000000"/>
                </a:solidFill>
                <a:latin typeface="Arial"/>
                <a:ea typeface="Arial"/>
                <a:cs typeface="Arial"/>
                <a:sym typeface="Arial"/>
              </a:rPr>
              <a:t>Communicate</a:t>
            </a:r>
          </a:p>
        </p:txBody>
      </p:sp>
      <p:sp>
        <p:nvSpPr>
          <p:cNvPr id="487" name="Shape 487"/>
          <p:cNvSpPr txBox="1"/>
          <p:nvPr/>
        </p:nvSpPr>
        <p:spPr>
          <a:xfrm>
            <a:off y="2421800" x="6706300"/>
            <a:ext cy="617699" cx="77822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000000"/>
                </a:solidFill>
                <a:latin typeface="Arial"/>
                <a:ea typeface="Arial"/>
                <a:cs typeface="Arial"/>
                <a:sym typeface="Arial"/>
              </a:rPr>
              <a:t>Act</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91" name="Shape 491"/>
        <p:cNvGrpSpPr/>
        <p:nvPr/>
      </p:nvGrpSpPr>
      <p:grpSpPr>
        <a:xfrm>
          <a:off y="0" x="0"/>
          <a:ext cy="0" cx="0"/>
          <a:chOff y="0" x="0"/>
          <a:chExt cy="0" cx="0"/>
        </a:xfrm>
      </p:grpSpPr>
      <p:sp>
        <p:nvSpPr>
          <p:cNvPr id="492" name="Shape 492"/>
          <p:cNvSpPr/>
          <p:nvPr/>
        </p:nvSpPr>
        <p:spPr>
          <a:xfrm>
            <a:off y="275150" x="0"/>
            <a:ext cy="7344825" cx="10160000"/>
          </a:xfrm>
          <a:prstGeom prst="rect">
            <a:avLst/>
          </a:prstGeom>
          <a:blipFill>
            <a:blip r:embed="rId4"/>
            <a:stretch>
              <a:fillRect/>
            </a:stretch>
          </a:blipFill>
        </p:spPr>
      </p:sp>
      <p:sp>
        <p:nvSpPr>
          <p:cNvPr id="493" name="Shape 493"/>
          <p:cNvSpPr txBox="1"/>
          <p:nvPr/>
        </p:nvSpPr>
        <p:spPr>
          <a:xfrm>
            <a:off y="982475" x="1270000"/>
            <a:ext cy="5842350" cx="7696199"/>
          </a:xfrm>
          <a:prstGeom prst="rect">
            <a:avLst/>
          </a:prstGeom>
        </p:spPr>
        <p:txBody>
          <a:bodyPr bIns="38100" rIns="38100" lIns="38100" tIns="38100" anchor="t" anchorCtr="0">
            <a:noAutofit/>
          </a:bodyPr>
          <a:lstStyle/>
          <a:p>
            <a:pPr algn="ctr" marR="0" indent="0" marL="0">
              <a:lnSpc>
                <a:spcPct val="132236"/>
              </a:lnSpc>
              <a:spcBef>
                <a:spcPts val="0"/>
              </a:spcBef>
              <a:spcAft>
                <a:spcPts val="760"/>
              </a:spcAft>
              <a:buNone/>
            </a:pPr>
            <a:r>
              <a:rPr sz="4222" lang="en-US">
                <a:solidFill>
                  <a:srgbClr val="000000"/>
                </a:solidFill>
                <a:latin typeface="Arial"/>
                <a:ea typeface="Arial"/>
                <a:cs typeface="Arial"/>
                <a:sym typeface="Arial"/>
              </a:rPr>
              <a:t>Unity in Diversity</a:t>
            </a:r>
          </a:p>
          <a:p>
            <a:pPr algn="ctr" marR="0" indent="0" marL="0">
              <a:lnSpc>
                <a:spcPct val="132083"/>
              </a:lnSpc>
              <a:spcBef>
                <a:spcPts val="0"/>
              </a:spcBef>
              <a:spcAft>
                <a:spcPts val="1500"/>
              </a:spcAft>
              <a:buNone/>
            </a:pPr>
            <a:r>
              <a:rPr b="1" sz="3333" lang="en-US">
                <a:solidFill>
                  <a:srgbClr val="000000"/>
                </a:solidFill>
                <a:latin typeface="Arial"/>
                <a:ea typeface="Arial"/>
                <a:cs typeface="Arial"/>
                <a:sym typeface="Arial"/>
              </a:rPr>
              <a:t>Philadelphia, July 4, 1776 Birth of the United States</a:t>
            </a:r>
          </a:p>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Although John Dickerson disagreed with the vote for independence in the Continental Congress, when the delegates approved the Declaration of Independence, he led the first troops from Philadelphia to defend New Jersey against the British.</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97" name="Shape 497"/>
        <p:cNvGrpSpPr/>
        <p:nvPr/>
      </p:nvGrpSpPr>
      <p:grpSpPr>
        <a:xfrm>
          <a:off y="0" x="0"/>
          <a:ext cy="0" cx="0"/>
          <a:chOff y="0" x="0"/>
          <a:chExt cy="0" cx="0"/>
        </a:xfrm>
      </p:grpSpPr>
      <p:sp>
        <p:nvSpPr>
          <p:cNvPr id="498" name="Shape 498"/>
          <p:cNvSpPr/>
          <p:nvPr/>
        </p:nvSpPr>
        <p:spPr>
          <a:xfrm>
            <a:off y="275150" x="0"/>
            <a:ext cy="7344825" cx="10160000"/>
          </a:xfrm>
          <a:prstGeom prst="rect">
            <a:avLst/>
          </a:prstGeom>
          <a:blipFill>
            <a:blip r:embed="rId4"/>
            <a:stretch>
              <a:fillRect/>
            </a:stretch>
          </a:blipFill>
        </p:spPr>
      </p:sp>
      <p:sp>
        <p:nvSpPr>
          <p:cNvPr id="499" name="Shape 499"/>
          <p:cNvSpPr txBox="1"/>
          <p:nvPr/>
        </p:nvSpPr>
        <p:spPr>
          <a:xfrm>
            <a:off y="559150" x="1270000"/>
            <a:ext cy="1025150"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In John Dickerson’s case, “acting with responsibility” meant</a:t>
            </a:r>
          </a:p>
        </p:txBody>
      </p:sp>
      <p:sp>
        <p:nvSpPr>
          <p:cNvPr id="500" name="Shape 500"/>
          <p:cNvSpPr txBox="1"/>
          <p:nvPr/>
        </p:nvSpPr>
        <p:spPr>
          <a:xfrm>
            <a:off y="4707800" x="1270000"/>
            <a:ext cy="2448625"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Are we willing to risk our lives or careers to support and live for the body of Christ? </a:t>
            </a:r>
          </a:p>
          <a:p>
            <a:r>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Jesus has asked us to do this.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He was the supreme Example.</a:t>
            </a:r>
          </a:p>
        </p:txBody>
      </p:sp>
      <p:sp>
        <p:nvSpPr>
          <p:cNvPr id="501" name="Shape 501"/>
          <p:cNvSpPr txBox="1"/>
          <p:nvPr/>
        </p:nvSpPr>
        <p:spPr>
          <a:xfrm>
            <a:off y="1659800" x="1270000"/>
            <a:ext cy="2923099"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withdrawing from his colony’s delegation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so that they could make a decision 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didn’t approve,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supporting the majority decision, even though he didn’t agree with that decision,</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risking his life to defend that decision.</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05" name="Shape 505"/>
        <p:cNvGrpSpPr/>
        <p:nvPr/>
      </p:nvGrpSpPr>
      <p:grpSpPr>
        <a:xfrm>
          <a:off y="0" x="0"/>
          <a:ext cy="0" cx="0"/>
          <a:chOff y="0" x="0"/>
          <a:chExt cy="0" cx="0"/>
        </a:xfrm>
      </p:grpSpPr>
      <p:sp>
        <p:nvSpPr>
          <p:cNvPr id="506" name="Shape 506"/>
          <p:cNvSpPr/>
          <p:nvPr/>
        </p:nvSpPr>
        <p:spPr>
          <a:xfrm>
            <a:off y="275150" x="0"/>
            <a:ext cy="7344825" cx="10160000"/>
          </a:xfrm>
          <a:prstGeom prst="rect">
            <a:avLst/>
          </a:prstGeom>
          <a:blipFill>
            <a:blip r:embed="rId4"/>
            <a:stretch>
              <a:fillRect/>
            </a:stretch>
          </a:blipFill>
        </p:spPr>
      </p:sp>
      <p:sp>
        <p:nvSpPr>
          <p:cNvPr id="507" name="Shape 507"/>
          <p:cNvSpPr txBox="1"/>
          <p:nvPr/>
        </p:nvSpPr>
        <p:spPr>
          <a:xfrm>
            <a:off y="8978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When we disagree with others in committee discussions, let us</a:t>
            </a:r>
          </a:p>
        </p:txBody>
      </p:sp>
      <p:sp>
        <p:nvSpPr>
          <p:cNvPr id="508" name="Shape 508"/>
          <p:cNvSpPr txBox="1"/>
          <p:nvPr/>
        </p:nvSpPr>
        <p:spPr>
          <a:xfrm>
            <a:off y="2506475" x="1270000"/>
            <a:ext cy="3866775" cx="549484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wrestle with passion in support of our convictions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embrace our opponent when the decision has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been made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support the action decided upon by the body</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12" name="Shape 512"/>
        <p:cNvGrpSpPr/>
        <p:nvPr/>
      </p:nvGrpSpPr>
      <p:grpSpPr>
        <a:xfrm>
          <a:off y="0" x="0"/>
          <a:ext cy="0" cx="0"/>
          <a:chOff y="0" x="0"/>
          <a:chExt cy="0" cx="0"/>
        </a:xfrm>
      </p:grpSpPr>
      <p:sp>
        <p:nvSpPr>
          <p:cNvPr id="513" name="Shape 513"/>
          <p:cNvSpPr/>
          <p:nvPr/>
        </p:nvSpPr>
        <p:spPr>
          <a:xfrm>
            <a:off y="275150" x="0"/>
            <a:ext cy="7344825" cx="10160000"/>
          </a:xfrm>
          <a:prstGeom prst="rect">
            <a:avLst/>
          </a:prstGeom>
          <a:blipFill>
            <a:blip r:embed="rId4"/>
            <a:stretch>
              <a:fillRect/>
            </a:stretch>
          </a:blipFill>
        </p:spPr>
      </p:sp>
      <p:sp>
        <p:nvSpPr>
          <p:cNvPr id="514" name="Shape 514"/>
          <p:cNvSpPr txBox="1"/>
          <p:nvPr/>
        </p:nvSpPr>
        <p:spPr>
          <a:xfrm>
            <a:off y="456825" x="1372300"/>
            <a:ext cy="19070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“Acting with responsibility” symbolizes the paradox of unity and diversity.</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18" name="Shape 518"/>
        <p:cNvGrpSpPr/>
        <p:nvPr/>
      </p:nvGrpSpPr>
      <p:grpSpPr>
        <a:xfrm>
          <a:off y="0" x="0"/>
          <a:ext cy="0" cx="0"/>
          <a:chOff y="0" x="0"/>
          <a:chExt cy="0" cx="0"/>
        </a:xfrm>
      </p:grpSpPr>
      <p:sp>
        <p:nvSpPr>
          <p:cNvPr id="519" name="Shape 519"/>
          <p:cNvSpPr/>
          <p:nvPr/>
        </p:nvSpPr>
        <p:spPr>
          <a:xfrm>
            <a:off y="275150" x="0"/>
            <a:ext cy="7344825" cx="10160000"/>
          </a:xfrm>
          <a:prstGeom prst="rect">
            <a:avLst/>
          </a:prstGeom>
          <a:blipFill>
            <a:blip r:embed="rId4"/>
            <a:stretch>
              <a:fillRect/>
            </a:stretch>
          </a:blipFill>
        </p:spPr>
      </p:sp>
      <p:sp>
        <p:nvSpPr>
          <p:cNvPr id="520" name="Shape 520"/>
          <p:cNvSpPr txBox="1"/>
          <p:nvPr/>
        </p:nvSpPr>
        <p:spPr>
          <a:xfrm>
            <a:off y="559150" x="779625"/>
            <a:ext cy="2908999" cx="859224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Our Prayer:</a:t>
            </a:r>
          </a:p>
          <a:p>
            <a:pPr algn="ctr" marR="0" indent="0" marL="0">
              <a:lnSpc>
                <a:spcPct val="107916"/>
              </a:lnSpc>
              <a:spcBef>
                <a:spcPts val="0"/>
              </a:spcBef>
              <a:spcAft>
                <a:spcPts val="0"/>
              </a:spcAft>
              <a:buNone/>
            </a:pPr>
            <a:r>
              <a:rPr sz="3333" lang="en-US">
                <a:solidFill>
                  <a:srgbClr val="000000"/>
                </a:solidFill>
                <a:latin typeface="Arial"/>
                <a:ea typeface="Arial"/>
                <a:cs typeface="Arial"/>
                <a:sym typeface="Arial"/>
              </a:rPr>
              <a:t>May this workshop on Adventist leadership and the fellowship of the Holy Spirit lead us to desire to “act with responsibility” as we serve our church and the millions who depend on our faithfulness to mission.</a:t>
            </a:r>
          </a:p>
        </p:txBody>
      </p:sp>
      <p:sp>
        <p:nvSpPr>
          <p:cNvPr id="521" name="Shape 521"/>
          <p:cNvSpPr txBox="1"/>
          <p:nvPr/>
        </p:nvSpPr>
        <p:spPr>
          <a:xfrm>
            <a:off y="3776475" x="610300"/>
            <a:ext cy="651225"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1" name="Shape 81"/>
        <p:cNvGrpSpPr/>
        <p:nvPr/>
      </p:nvGrpSpPr>
      <p:grpSpPr>
        <a:xfrm>
          <a:off y="0" x="0"/>
          <a:ext cy="0" cx="0"/>
          <a:chOff y="0" x="0"/>
          <a:chExt cy="0" cx="0"/>
        </a:xfrm>
      </p:grpSpPr>
      <p:sp>
        <p:nvSpPr>
          <p:cNvPr id="82" name="Shape 82"/>
          <p:cNvSpPr/>
          <p:nvPr/>
        </p:nvSpPr>
        <p:spPr>
          <a:xfrm>
            <a:off y="275150" x="0"/>
            <a:ext cy="7344825" cx="10160000"/>
          </a:xfrm>
          <a:prstGeom prst="rect">
            <a:avLst/>
          </a:prstGeom>
          <a:blipFill>
            <a:blip r:embed="rId4"/>
            <a:stretch>
              <a:fillRect/>
            </a:stretch>
          </a:blipFill>
        </p:spPr>
      </p:sp>
      <p:sp>
        <p:nvSpPr>
          <p:cNvPr id="83" name="Shape 83"/>
          <p:cNvSpPr txBox="1"/>
          <p:nvPr/>
        </p:nvSpPr>
        <p:spPr>
          <a:xfrm>
            <a:off y="813150" x="1016000"/>
            <a:ext cy="6629025"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Occasional reviews of governance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principles will help us</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revisit, strengthen,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sharpen our capacity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to serve.</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Responsible leaders and governors </a:t>
            </a:r>
          </a:p>
          <a:p>
            <a:pPr algn="l" lvl="0" marR="0" indent="-255411" marL="381000">
              <a:lnSpc>
                <a:spcPct val="119827"/>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look for the best practices</a:t>
            </a:r>
          </a:p>
          <a:p>
            <a:pPr algn="l" lvl="0" marR="0" indent="-255411" marL="381000">
              <a:lnSpc>
                <a:spcPct val="119827"/>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seek formal training in these practices</a:t>
            </a:r>
          </a:p>
          <a:p>
            <a:pPr algn="l" lvl="0" marR="0" indent="-255411" marL="381000">
              <a:lnSpc>
                <a:spcPct val="119827"/>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share these practices throughout the church</a:t>
            </a:r>
          </a:p>
          <a:p>
            <a:pPr algn="l" lvl="0" marR="0" indent="-255411" marL="381000">
              <a:lnSpc>
                <a:spcPct val="119827"/>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have an unquenchable thirst for learning</a:t>
            </a:r>
          </a:p>
          <a:p>
            <a:pPr algn="l" lvl="0" marR="0" indent="-255411" marL="381000">
              <a:lnSpc>
                <a:spcPct val="119827"/>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listen eagerly for change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7" name="Shape 87"/>
        <p:cNvGrpSpPr/>
        <p:nvPr/>
      </p:nvGrpSpPr>
      <p:grpSpPr>
        <a:xfrm>
          <a:off y="0" x="0"/>
          <a:ext cy="0" cx="0"/>
          <a:chOff y="0" x="0"/>
          <a:chExt cy="0" cx="0"/>
        </a:xfrm>
      </p:grpSpPr>
      <p:sp>
        <p:nvSpPr>
          <p:cNvPr id="88" name="Shape 88"/>
          <p:cNvSpPr/>
          <p:nvPr/>
        </p:nvSpPr>
        <p:spPr>
          <a:xfrm>
            <a:off y="275150" x="0"/>
            <a:ext cy="7344825" cx="10160000"/>
          </a:xfrm>
          <a:prstGeom prst="rect">
            <a:avLst/>
          </a:prstGeom>
          <a:blipFill>
            <a:blip r:embed="rId4"/>
            <a:stretch>
              <a:fillRect/>
            </a:stretch>
          </a:blipFill>
        </p:spPr>
      </p:sp>
      <p:sp>
        <p:nvSpPr>
          <p:cNvPr id="89" name="Shape 89"/>
          <p:cNvSpPr txBox="1"/>
          <p:nvPr/>
        </p:nvSpPr>
        <p:spPr>
          <a:xfrm>
            <a:off y="813150" x="1016000"/>
            <a:ext cy="2997174" cx="8204200"/>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Leaders should choose practices that are right for their specific organizations.</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Responsible governors.</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do not use external practices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exclusively to dictate the practices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of their organizations</a:t>
            </a:r>
          </a:p>
        </p:txBody>
      </p:sp>
      <p:sp>
        <p:nvSpPr>
          <p:cNvPr id="90" name="Shape 90"/>
          <p:cNvSpPr txBox="1"/>
          <p:nvPr/>
        </p:nvSpPr>
        <p:spPr>
          <a:xfrm>
            <a:off y="4009300" x="1016000"/>
            <a:ext cy="3551049" cx="8204200"/>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Rather they</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test and confirm their organization’s system of governance and action</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examine each recommended practice to understand its ethical, legal, and operational reasons</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gage the potential impact of the proposed practice upon the organization and its people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4" name="Shape 94"/>
        <p:cNvGrpSpPr/>
        <p:nvPr/>
      </p:nvGrpSpPr>
      <p:grpSpPr>
        <a:xfrm>
          <a:off y="0" x="0"/>
          <a:ext cy="0" cx="0"/>
          <a:chOff y="0" x="0"/>
          <a:chExt cy="0" cx="0"/>
        </a:xfrm>
      </p:grpSpPr>
      <p:sp>
        <p:nvSpPr>
          <p:cNvPr id="95" name="Shape 95"/>
          <p:cNvSpPr/>
          <p:nvPr/>
        </p:nvSpPr>
        <p:spPr>
          <a:xfrm>
            <a:off y="275150" x="0"/>
            <a:ext cy="7344825" cx="10160000"/>
          </a:xfrm>
          <a:prstGeom prst="rect">
            <a:avLst/>
          </a:prstGeom>
          <a:blipFill>
            <a:blip r:embed="rId4"/>
            <a:stretch>
              <a:fillRect/>
            </a:stretch>
          </a:blipFill>
        </p:spPr>
      </p:sp>
      <p:sp>
        <p:nvSpPr>
          <p:cNvPr id="96" name="Shape 96"/>
          <p:cNvSpPr txBox="1"/>
          <p:nvPr/>
        </p:nvSpPr>
        <p:spPr>
          <a:xfrm>
            <a:off y="813150" x="1270000"/>
            <a:ext cy="4464750" cx="397084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b="1" sz="4000" lang="en-US">
                <a:solidFill>
                  <a:srgbClr val="000000"/>
                </a:solidFill>
                <a:latin typeface="Arial"/>
                <a:ea typeface="Arial"/>
                <a:cs typeface="Arial"/>
                <a:sym typeface="Arial"/>
              </a:rPr>
              <a:t>Privilege</a:t>
            </a:r>
            <a:r>
              <a:rPr sz="4000" lang="en-US">
                <a:solidFill>
                  <a:srgbClr val="000000"/>
                </a:solidFill>
                <a:latin typeface="Arial"/>
                <a:ea typeface="Arial"/>
                <a:cs typeface="Arial"/>
                <a:sym typeface="Arial"/>
              </a:rPr>
              <a:t> and </a:t>
            </a:r>
            <a:r>
              <a:rPr b="1" sz="4000" lang="en-US">
                <a:solidFill>
                  <a:srgbClr val="000000"/>
                </a:solidFill>
                <a:latin typeface="Arial"/>
                <a:ea typeface="Arial"/>
                <a:cs typeface="Arial"/>
                <a:sym typeface="Arial"/>
              </a:rPr>
              <a:t>responsibility</a:t>
            </a:r>
            <a:r>
              <a:rPr sz="4000" lang="en-US">
                <a:solidFill>
                  <a:srgbClr val="000000"/>
                </a:solidFill>
                <a:latin typeface="Arial"/>
                <a:ea typeface="Arial"/>
                <a:cs typeface="Arial"/>
                <a:sym typeface="Arial"/>
              </a:rPr>
              <a:t> are parts of an inseparable continuum of church leadership and governance.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0" name="Shape 100"/>
        <p:cNvGrpSpPr/>
        <p:nvPr/>
      </p:nvGrpSpPr>
      <p:grpSpPr>
        <a:xfrm>
          <a:off y="0" x="0"/>
          <a:ext cy="0" cx="0"/>
          <a:chOff y="0" x="0"/>
          <a:chExt cy="0" cx="0"/>
        </a:xfrm>
      </p:grpSpPr>
      <p:sp>
        <p:nvSpPr>
          <p:cNvPr id="101" name="Shape 101"/>
          <p:cNvSpPr/>
          <p:nvPr/>
        </p:nvSpPr>
        <p:spPr>
          <a:xfrm>
            <a:off y="275150" x="0"/>
            <a:ext cy="7344825" cx="10160000"/>
          </a:xfrm>
          <a:prstGeom prst="rect">
            <a:avLst/>
          </a:prstGeom>
          <a:blipFill>
            <a:blip r:embed="rId4"/>
            <a:stretch>
              <a:fillRect/>
            </a:stretch>
          </a:blipFill>
        </p:spPr>
      </p:sp>
      <p:sp>
        <p:nvSpPr>
          <p:cNvPr id="102" name="Shape 102"/>
          <p:cNvSpPr txBox="1"/>
          <p:nvPr/>
        </p:nvSpPr>
        <p:spPr>
          <a:xfrm>
            <a:off y="433900" x="864300"/>
            <a:ext cy="617699" cx="8507575"/>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Accountability is a two-way street.</a:t>
            </a:r>
          </a:p>
        </p:txBody>
      </p:sp>
      <p:sp>
        <p:nvSpPr>
          <p:cNvPr id="103" name="Shape 103"/>
          <p:cNvSpPr txBox="1"/>
          <p:nvPr/>
        </p:nvSpPr>
        <p:spPr>
          <a:xfrm>
            <a:off y="1659800" x="1033625"/>
            <a:ext cy="481874" cx="23709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GOVERNORS</a:t>
            </a:r>
          </a:p>
        </p:txBody>
      </p:sp>
      <p:sp>
        <p:nvSpPr>
          <p:cNvPr id="104" name="Shape 104"/>
          <p:cNvSpPr txBox="1"/>
          <p:nvPr/>
        </p:nvSpPr>
        <p:spPr>
          <a:xfrm>
            <a:off y="1405800" x="4504950"/>
            <a:ext cy="481874" cx="384737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hold others accountable.</a:t>
            </a:r>
          </a:p>
        </p:txBody>
      </p:sp>
      <p:sp>
        <p:nvSpPr>
          <p:cNvPr id="105" name="Shape 105"/>
          <p:cNvSpPr txBox="1"/>
          <p:nvPr/>
        </p:nvSpPr>
        <p:spPr>
          <a:xfrm>
            <a:off y="1998475" x="4504950"/>
            <a:ext cy="481874" cx="39884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are accountable to others.</a:t>
            </a:r>
          </a:p>
        </p:txBody>
      </p:sp>
      <p:sp>
        <p:nvSpPr>
          <p:cNvPr id="106" name="Shape 106"/>
          <p:cNvSpPr txBox="1"/>
          <p:nvPr/>
        </p:nvSpPr>
        <p:spPr>
          <a:xfrm>
            <a:off y="4030475" x="5944300"/>
            <a:ext cy="1836549" cx="1938849"/>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Governance</a:t>
            </a:r>
          </a:p>
          <a:p>
            <a:pPr algn="ctr" marR="0" indent="0" marL="0">
              <a:lnSpc>
                <a:spcPct val="120000"/>
              </a:lnSpc>
              <a:spcBef>
                <a:spcPts val="0"/>
              </a:spcBef>
              <a:spcAft>
                <a:spcPts val="0"/>
              </a:spcAft>
              <a:buNone/>
            </a:pPr>
            <a:r>
              <a:rPr sz="2222" lang="en-US">
                <a:solidFill>
                  <a:srgbClr val="000000"/>
                </a:solidFill>
                <a:latin typeface="Arial"/>
                <a:ea typeface="Arial"/>
                <a:cs typeface="Arial"/>
                <a:sym typeface="Arial"/>
              </a:rPr>
              <a:t>general</a:t>
            </a:r>
          </a:p>
          <a:p>
            <a:pPr algn="ctr" marR="0" indent="0" marL="0">
              <a:lnSpc>
                <a:spcPct val="120000"/>
              </a:lnSpc>
              <a:spcBef>
                <a:spcPts val="0"/>
              </a:spcBef>
              <a:spcAft>
                <a:spcPts val="0"/>
              </a:spcAft>
              <a:buNone/>
            </a:pPr>
            <a:r>
              <a:rPr sz="2222" lang="en-US">
                <a:solidFill>
                  <a:srgbClr val="000000"/>
                </a:solidFill>
                <a:latin typeface="Arial"/>
                <a:ea typeface="Arial"/>
                <a:cs typeface="Arial"/>
                <a:sym typeface="Arial"/>
              </a:rPr>
              <a:t>oversight</a:t>
            </a:r>
          </a:p>
          <a:p>
            <a:pPr algn="ctr" marR="0" indent="0" marL="0">
              <a:lnSpc>
                <a:spcPct val="120000"/>
              </a:lnSpc>
              <a:spcBef>
                <a:spcPts val="0"/>
              </a:spcBef>
              <a:spcAft>
                <a:spcPts val="0"/>
              </a:spcAft>
              <a:buNone/>
            </a:pPr>
            <a:r>
              <a:rPr sz="2222" lang="en-US">
                <a:solidFill>
                  <a:srgbClr val="000000"/>
                </a:solidFill>
                <a:latin typeface="Arial"/>
                <a:ea typeface="Arial"/>
                <a:cs typeface="Arial"/>
                <a:sym typeface="Arial"/>
              </a:rPr>
              <a:t>of an</a:t>
            </a:r>
          </a:p>
          <a:p>
            <a:pPr algn="ctr" marR="0" indent="0" marL="0">
              <a:lnSpc>
                <a:spcPct val="120000"/>
              </a:lnSpc>
              <a:spcBef>
                <a:spcPts val="0"/>
              </a:spcBef>
              <a:spcAft>
                <a:spcPts val="0"/>
              </a:spcAft>
              <a:buNone/>
            </a:pPr>
            <a:r>
              <a:rPr sz="2222" lang="en-US">
                <a:solidFill>
                  <a:srgbClr val="000000"/>
                </a:solidFill>
                <a:latin typeface="Arial"/>
                <a:ea typeface="Arial"/>
                <a:cs typeface="Arial"/>
                <a:sym typeface="Arial"/>
              </a:rPr>
              <a:t>organization</a:t>
            </a:r>
          </a:p>
        </p:txBody>
      </p:sp>
      <p:sp>
        <p:nvSpPr>
          <p:cNvPr id="107" name="Shape 107"/>
          <p:cNvSpPr txBox="1"/>
          <p:nvPr/>
        </p:nvSpPr>
        <p:spPr>
          <a:xfrm>
            <a:off y="4030475" x="2134300"/>
            <a:ext cy="1836549" cx="21082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Management</a:t>
            </a:r>
          </a:p>
          <a:p>
            <a:pPr algn="ctr" marR="0" indent="0" marL="0">
              <a:lnSpc>
                <a:spcPct val="120000"/>
              </a:lnSpc>
              <a:spcBef>
                <a:spcPts val="0"/>
              </a:spcBef>
              <a:spcAft>
                <a:spcPts val="0"/>
              </a:spcAft>
              <a:buNone/>
            </a:pPr>
            <a:r>
              <a:rPr sz="2222" lang="en-US">
                <a:solidFill>
                  <a:srgbClr val="000000"/>
                </a:solidFill>
                <a:latin typeface="Arial"/>
                <a:ea typeface="Arial"/>
                <a:cs typeface="Arial"/>
                <a:sym typeface="Arial"/>
              </a:rPr>
              <a:t>day-to-day</a:t>
            </a:r>
          </a:p>
          <a:p>
            <a:pPr algn="ctr" marR="0" indent="0" marL="0">
              <a:lnSpc>
                <a:spcPct val="120000"/>
              </a:lnSpc>
              <a:spcBef>
                <a:spcPts val="0"/>
              </a:spcBef>
              <a:spcAft>
                <a:spcPts val="0"/>
              </a:spcAft>
              <a:buNone/>
            </a:pPr>
            <a:r>
              <a:rPr sz="2222" lang="en-US">
                <a:solidFill>
                  <a:srgbClr val="000000"/>
                </a:solidFill>
                <a:latin typeface="Arial"/>
                <a:ea typeface="Arial"/>
                <a:cs typeface="Arial"/>
                <a:sym typeface="Arial"/>
              </a:rPr>
              <a:t>operation </a:t>
            </a:r>
          </a:p>
          <a:p>
            <a:pPr algn="ctr" marR="0" indent="0" marL="0">
              <a:lnSpc>
                <a:spcPct val="120000"/>
              </a:lnSpc>
              <a:spcBef>
                <a:spcPts val="0"/>
              </a:spcBef>
              <a:spcAft>
                <a:spcPts val="0"/>
              </a:spcAft>
              <a:buNone/>
            </a:pPr>
            <a:r>
              <a:rPr sz="2222" lang="en-US">
                <a:solidFill>
                  <a:srgbClr val="000000"/>
                </a:solidFill>
                <a:latin typeface="Arial"/>
                <a:ea typeface="Arial"/>
                <a:cs typeface="Arial"/>
                <a:sym typeface="Arial"/>
              </a:rPr>
              <a:t>of an </a:t>
            </a:r>
          </a:p>
          <a:p>
            <a:pPr algn="ctr" marR="0" indent="0" marL="0">
              <a:lnSpc>
                <a:spcPct val="120000"/>
              </a:lnSpc>
              <a:spcBef>
                <a:spcPts val="0"/>
              </a:spcBef>
              <a:spcAft>
                <a:spcPts val="0"/>
              </a:spcAft>
              <a:buNone/>
            </a:pPr>
            <a:r>
              <a:rPr sz="2222" lang="en-US">
                <a:solidFill>
                  <a:srgbClr val="000000"/>
                </a:solidFill>
                <a:latin typeface="Arial"/>
                <a:ea typeface="Arial"/>
                <a:cs typeface="Arial"/>
                <a:sym typeface="Arial"/>
              </a:rPr>
              <a:t>organization</a:t>
            </a:r>
          </a:p>
        </p:txBody>
      </p:sp>
      <p:sp>
        <p:nvSpPr>
          <p:cNvPr id="108" name="Shape 108"/>
          <p:cNvSpPr txBox="1"/>
          <p:nvPr/>
        </p:nvSpPr>
        <p:spPr>
          <a:xfrm>
            <a:off y="6570475" x="864300"/>
            <a:ext cy="1025150" cx="8507575"/>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Governance and management are not mutually exclusive; their functions overlap.</a:t>
            </a:r>
          </a:p>
        </p:txBody>
      </p:sp>
      <p:sp>
        <p:nvSpPr>
          <p:cNvPr id="109" name="Shape 109"/>
          <p:cNvSpPr/>
          <p:nvPr/>
        </p:nvSpPr>
        <p:spPr>
          <a:xfrm>
            <a:off y="3037400" x="0"/>
            <a:ext cy="31725" cx="10160000"/>
          </a:xfrm>
          <a:prstGeom prst="rect">
            <a:avLst/>
          </a:prstGeom>
          <a:blipFill>
            <a:blip r:embed="rId5"/>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Ted L Ramirez</TermName>
          <TermId xmlns="http://schemas.microsoft.com/office/infopath/2007/PartnerControls">62fba24e-545f-429e-912e-a589de2cc391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Servant Leadership</TermName>
          <TermId xmlns="http://schemas.microsoft.com/office/infopath/2007/PartnerControls">a9c16995-1b2b-4c54-99d8-1f4a3fbee681</TermId>
        </TermInfo>
      </Terms>
    </j2a840a341ce45988eab089c2d811663>
  </documentManagement>
</p:properties>
</file>

<file path=customXml/itemProps1.xml><?xml version="1.0" encoding="utf-8"?>
<ds:datastoreItem xmlns:ds="http://schemas.openxmlformats.org/officeDocument/2006/customXml" ds:itemID="{B644CB84-E56F-4C4C-A7A6-AB978F560753}"/>
</file>

<file path=customXml/itemProps2.xml><?xml version="1.0" encoding="utf-8"?>
<ds:datastoreItem xmlns:ds="http://schemas.openxmlformats.org/officeDocument/2006/customXml" ds:itemID="{9D3B1523-9CAF-49D0-8B8C-E304768AACF7}"/>
</file>

<file path=customXml/itemProps3.xml><?xml version="1.0" encoding="utf-8"?>
<ds:datastoreItem xmlns:ds="http://schemas.openxmlformats.org/officeDocument/2006/customXml" ds:itemID="{2628337E-2BD2-4E69-9518-2ADDACC85F0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Acting With Responsibility -- Aspirations of a Servent Along Pathways of Governance -- Part 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17;#Ted L Ramirez|62fba24e-545f-429e-912e-a589de2cc391</vt:lpwstr>
  </property>
  <property fmtid="{D5CDD505-2E9C-101B-9397-08002B2CF9AE}" pid="4" name="CurriculumCategories">
    <vt:lpwstr>2;#Servant Leadership|a9c16995-1b2b-4c54-99d8-1f4a3fbee681</vt:lpwstr>
  </property>
</Properties>
</file>