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5" Type="http://schemas.openxmlformats.org/officeDocument/2006/relationships/slide" Target="slides/slide50.xml"/><Relationship Id="rId50" Type="http://schemas.openxmlformats.org/officeDocument/2006/relationships/slide" Target="slides/slide45.xml"/><Relationship Id="rId21" Type="http://schemas.openxmlformats.org/officeDocument/2006/relationships/slide" Target="slides/slide16.xml"/><Relationship Id="rId6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58" Type="http://schemas.openxmlformats.org/officeDocument/2006/relationships/slide" Target="slides/slide53.xml"/><Relationship Id="rId11" Type="http://schemas.openxmlformats.org/officeDocument/2006/relationships/slide" Target="slides/slide6.xml"/><Relationship Id="rId53" Type="http://schemas.openxmlformats.org/officeDocument/2006/relationships/slide" Target="slides/slide48.xml"/><Relationship Id="rId24" Type="http://schemas.openxmlformats.org/officeDocument/2006/relationships/slide" Target="slides/slide19.xml"/><Relationship Id="rId5" Type="http://schemas.openxmlformats.org/officeDocument/2006/relationships/notesMaster" Target="notesMasters/notesMaster1.xml"/><Relationship Id="rId61" Type="http://schemas.openxmlformats.org/officeDocument/2006/relationships/customXml" Target="../customXml/item1.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3" Type="http://schemas.openxmlformats.org/officeDocument/2006/relationships/slide" Target="slides/slide38.xml"/><Relationship Id="rId14" Type="http://schemas.openxmlformats.org/officeDocument/2006/relationships/slide" Target="slides/slide9.xml"/><Relationship Id="rId56" Type="http://schemas.openxmlformats.org/officeDocument/2006/relationships/slide" Target="slides/slide51.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59" Type="http://schemas.openxmlformats.org/officeDocument/2006/relationships/slide" Target="slides/slide54.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54" Type="http://schemas.openxmlformats.org/officeDocument/2006/relationships/slide" Target="slides/slide49.xml"/><Relationship Id="rId20" Type="http://schemas.openxmlformats.org/officeDocument/2006/relationships/slide" Target="slides/slide15.xml"/><Relationship Id="rId62"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57" Type="http://schemas.openxmlformats.org/officeDocument/2006/relationships/slide" Target="slides/slide52.xml"/><Relationship Id="rId28" Type="http://schemas.openxmlformats.org/officeDocument/2006/relationships/slide" Target="slides/slide23.xml"/><Relationship Id="rId23" Type="http://schemas.openxmlformats.org/officeDocument/2006/relationships/slide" Target="slides/slide18.xml"/><Relationship Id="rId31" Type="http://schemas.openxmlformats.org/officeDocument/2006/relationships/slide" Target="slides/slide26.xml"/><Relationship Id="rId44" Type="http://schemas.openxmlformats.org/officeDocument/2006/relationships/slide" Target="slides/slide39.xml"/><Relationship Id="rId10" Type="http://schemas.openxmlformats.org/officeDocument/2006/relationships/slide" Target="slides/slide5.xml"/><Relationship Id="rId52" Type="http://schemas.openxmlformats.org/officeDocument/2006/relationships/slide" Target="slides/slide47.xml"/><Relationship Id="rId60" Type="http://schemas.openxmlformats.org/officeDocument/2006/relationships/slide" Target="slides/slide55.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2" name="Shape 13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3" name="Shape 2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2" name="Shape 2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8" name="Shape 2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6" name="Shape 2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4" name="Shape 2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1" name="Shape 2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8" name="Shape 2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6" name="Shape 28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2" name="Shape 302"/>
        <p:cNvGrpSpPr/>
        <p:nvPr/>
      </p:nvGrpSpPr>
      <p:grpSpPr>
        <a:xfrm>
          <a:off y="0" x="0"/>
          <a:ext cy="0" cx="0"/>
          <a:chOff y="0" x="0"/>
          <a:chExt cy="0" cx="0"/>
        </a:xfrm>
      </p:grpSpPr>
      <p:sp>
        <p:nvSpPr>
          <p:cNvPr id="303" name="Shape 3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4" name="Shape 3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1" name="Shape 3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8" name="Shape 318"/>
        <p:cNvGrpSpPr/>
        <p:nvPr/>
      </p:nvGrpSpPr>
      <p:grpSpPr>
        <a:xfrm>
          <a:off y="0" x="0"/>
          <a:ext cy="0" cx="0"/>
          <a:chOff y="0" x="0"/>
          <a:chExt cy="0" cx="0"/>
        </a:xfrm>
      </p:grpSpPr>
      <p:sp>
        <p:nvSpPr>
          <p:cNvPr id="319" name="Shape 3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0" name="Shape 3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7" name="Shape 3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8" name="Shape 3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4" name="Shape 3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1" name="Shape 36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8" name="Shape 3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3" name="Shape 373"/>
        <p:cNvGrpSpPr/>
        <p:nvPr/>
      </p:nvGrpSpPr>
      <p:grpSpPr>
        <a:xfrm>
          <a:off y="0" x="0"/>
          <a:ext cy="0" cx="0"/>
          <a:chOff y="0" x="0"/>
          <a:chExt cy="0" cx="0"/>
        </a:xfrm>
      </p:grpSpPr>
      <p:sp>
        <p:nvSpPr>
          <p:cNvPr id="374" name="Shape 3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5" name="Shape 3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9" name="Shape 379"/>
        <p:cNvGrpSpPr/>
        <p:nvPr/>
      </p:nvGrpSpPr>
      <p:grpSpPr>
        <a:xfrm>
          <a:off y="0" x="0"/>
          <a:ext cy="0" cx="0"/>
          <a:chOff y="0" x="0"/>
          <a:chExt cy="0" cx="0"/>
        </a:xfrm>
      </p:grpSpPr>
      <p:sp>
        <p:nvSpPr>
          <p:cNvPr id="380" name="Shape 38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1" name="Shape 38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7" name="Shape 38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3" name="Shape 39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1" name="Shape 4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8" name="Shape 4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2" name="Shape 412"/>
        <p:cNvGrpSpPr/>
        <p:nvPr/>
      </p:nvGrpSpPr>
      <p:grpSpPr>
        <a:xfrm>
          <a:off y="0" x="0"/>
          <a:ext cy="0" cx="0"/>
          <a:chOff y="0" x="0"/>
          <a:chExt cy="0" cx="0"/>
        </a:xfrm>
      </p:grpSpPr>
      <p:sp>
        <p:nvSpPr>
          <p:cNvPr id="413" name="Shape 4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14" name="Shape 4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0" name="Shape 420"/>
        <p:cNvGrpSpPr/>
        <p:nvPr/>
      </p:nvGrpSpPr>
      <p:grpSpPr>
        <a:xfrm>
          <a:off y="0" x="0"/>
          <a:ext cy="0" cx="0"/>
          <a:chOff y="0" x="0"/>
          <a:chExt cy="0" cx="0"/>
        </a:xfrm>
      </p:grpSpPr>
      <p:sp>
        <p:nvSpPr>
          <p:cNvPr id="421" name="Shape 4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22" name="Shape 4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7" name="Shape 427"/>
        <p:cNvGrpSpPr/>
        <p:nvPr/>
      </p:nvGrpSpPr>
      <p:grpSpPr>
        <a:xfrm>
          <a:off y="0" x="0"/>
          <a:ext cy="0" cx="0"/>
          <a:chOff y="0" x="0"/>
          <a:chExt cy="0" cx="0"/>
        </a:xfrm>
      </p:grpSpPr>
      <p:sp>
        <p:nvSpPr>
          <p:cNvPr id="428" name="Shape 4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29" name="Shape 4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4" name="Shape 434"/>
        <p:cNvGrpSpPr/>
        <p:nvPr/>
      </p:nvGrpSpPr>
      <p:grpSpPr>
        <a:xfrm>
          <a:off y="0" x="0"/>
          <a:ext cy="0" cx="0"/>
          <a:chOff y="0" x="0"/>
          <a:chExt cy="0" cx="0"/>
        </a:xfrm>
      </p:grpSpPr>
      <p:sp>
        <p:nvSpPr>
          <p:cNvPr id="435" name="Shape 4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6" name="Shape 4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2" name="Shape 442"/>
        <p:cNvGrpSpPr/>
        <p:nvPr/>
      </p:nvGrpSpPr>
      <p:grpSpPr>
        <a:xfrm>
          <a:off y="0" x="0"/>
          <a:ext cy="0" cx="0"/>
          <a:chOff y="0" x="0"/>
          <a:chExt cy="0" cx="0"/>
        </a:xfrm>
      </p:grpSpPr>
      <p:sp>
        <p:nvSpPr>
          <p:cNvPr id="443" name="Shape 4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44" name="Shape 4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1" name="Shape 451"/>
        <p:cNvGrpSpPr/>
        <p:nvPr/>
      </p:nvGrpSpPr>
      <p:grpSpPr>
        <a:xfrm>
          <a:off y="0" x="0"/>
          <a:ext cy="0" cx="0"/>
          <a:chOff y="0" x="0"/>
          <a:chExt cy="0" cx="0"/>
        </a:xfrm>
      </p:grpSpPr>
      <p:sp>
        <p:nvSpPr>
          <p:cNvPr id="452" name="Shape 45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3" name="Shape 45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8" name="Shape 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1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1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0.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42.png" Type="http://schemas.openxmlformats.org/officeDocument/2006/relationships/image" Id="rId4"/><Relationship Target="../media/image10.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10.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10.png" Type="http://schemas.openxmlformats.org/officeDocument/2006/relationships/image" Id="rId3"/><Relationship Target="../media/image18.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10.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6.jpg" Type="http://schemas.openxmlformats.org/officeDocument/2006/relationships/image" Id="rId4"/><Relationship Target="../media/image1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10.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10.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4"/><Relationship Target="../media/image1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0.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0.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10.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1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0.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10.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1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4"/><Relationship Target="../media/image10.png" Type="http://schemas.openxmlformats.org/officeDocument/2006/relationships/image" Id="rId3"/><Relationship Target="../media/image00.png" Type="http://schemas.openxmlformats.org/officeDocument/2006/relationships/image" Id="rId5"/></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10.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10.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10.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0.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0.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0.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10.png" Type="http://schemas.openxmlformats.org/officeDocument/2006/relationships/image" Id="rId3"/><Relationship Target="../media/image43.jpg" Type="http://schemas.openxmlformats.org/officeDocument/2006/relationships/image" Id="rId5"/></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10.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0.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1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10.png" Type="http://schemas.openxmlformats.org/officeDocument/2006/relationships/image" Id="rId3"/><Relationship Target="../media/image03.png" Type="http://schemas.openxmlformats.org/officeDocument/2006/relationships/image" Id="rId6"/><Relationship Target="../media/image02.png" Type="http://schemas.openxmlformats.org/officeDocument/2006/relationships/image" Id="rId5"/></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47.jpg" Type="http://schemas.openxmlformats.org/officeDocument/2006/relationships/image" Id="rId4"/><Relationship Target="../media/image10.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10.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4"/><Relationship Target="../media/image10.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0.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10.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3.jpg" Type="http://schemas.openxmlformats.org/officeDocument/2006/relationships/image" Id="rId4"/><Relationship Target="../media/image10.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52.jpg" Type="http://schemas.openxmlformats.org/officeDocument/2006/relationships/image" Id="rId4"/><Relationship Target="../media/image10.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10.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0.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4"/><Relationship Target="../media/image1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10"/><Relationship Target="../media/image14.jpg" Type="http://schemas.openxmlformats.org/officeDocument/2006/relationships/image" Id="rId4"/><Relationship Target="../media/image10.png" Type="http://schemas.openxmlformats.org/officeDocument/2006/relationships/image" Id="rId3"/><Relationship Target="../media/image08.png" Type="http://schemas.openxmlformats.org/officeDocument/2006/relationships/image" Id="rId9"/><Relationship Target="../media/image05.png" Type="http://schemas.openxmlformats.org/officeDocument/2006/relationships/image" Id="rId6"/><Relationship Target="../media/image04.png" Type="http://schemas.openxmlformats.org/officeDocument/2006/relationships/image" Id="rId5"/><Relationship Target="../media/image07.png" Type="http://schemas.openxmlformats.org/officeDocument/2006/relationships/image" Id="rId8"/><Relationship Target="../media/image06.png" Type="http://schemas.openxmlformats.org/officeDocument/2006/relationships/image" Id="rId7"/></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10.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10.png" Type="http://schemas.openxmlformats.org/officeDocument/2006/relationships/image" Id="rId3"/><Relationship Target="../media/image50.png" Type="http://schemas.openxmlformats.org/officeDocument/2006/relationships/image" Id="rId6"/><Relationship Target="../media/image49.png" Type="http://schemas.openxmlformats.org/officeDocument/2006/relationships/image" Id="rId5"/></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4"/><Relationship Target="../media/image10.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4"/><Relationship Target="../media/image10.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10.pn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 Target="../media/image62.jpg" Type="http://schemas.openxmlformats.org/officeDocument/2006/relationships/image" Id="rId4"/><Relationship Target="../media/image1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0.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1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1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0" name="Shape 110"/>
        <p:cNvGrpSpPr/>
        <p:nvPr/>
      </p:nvGrpSpPr>
      <p:grpSpPr>
        <a:xfrm>
          <a:off y="0" x="0"/>
          <a:ext cy="0" cx="0"/>
          <a:chOff y="0" x="0"/>
          <a:chExt cy="0" cx="0"/>
        </a:xfrm>
      </p:grpSpPr>
      <p:sp>
        <p:nvSpPr>
          <p:cNvPr id="111" name="Shape 111"/>
          <p:cNvSpPr/>
          <p:nvPr/>
        </p:nvSpPr>
        <p:spPr>
          <a:xfrm>
            <a:off y="275150" x="0"/>
            <a:ext cy="7344825" cx="10160000"/>
          </a:xfrm>
          <a:prstGeom prst="rect">
            <a:avLst/>
          </a:prstGeom>
          <a:blipFill>
            <a:blip r:embed="rId4"/>
            <a:stretch>
              <a:fillRect/>
            </a:stretch>
          </a:blipFill>
        </p:spPr>
      </p:sp>
      <p:sp>
        <p:nvSpPr>
          <p:cNvPr id="112" name="Shape 112"/>
          <p:cNvSpPr txBox="1"/>
          <p:nvPr/>
        </p:nvSpPr>
        <p:spPr>
          <a:xfrm>
            <a:off y="677325" x="1270000"/>
            <a:ext cy="1907099" cx="7950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Our “spiritual DNA” is that of explorers and pioneers.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As we rediscover this heritage, we</a:t>
            </a:r>
          </a:p>
        </p:txBody>
      </p:sp>
      <p:sp>
        <p:nvSpPr>
          <p:cNvPr id="113" name="Shape 113"/>
          <p:cNvSpPr txBox="1"/>
          <p:nvPr/>
        </p:nvSpPr>
        <p:spPr>
          <a:xfrm>
            <a:off y="2675800" x="1270000"/>
            <a:ext cy="3653349" cx="7696199"/>
          </a:xfrm>
          <a:prstGeom prst="rect">
            <a:avLst/>
          </a:prstGeom>
        </p:spPr>
        <p:txBody>
          <a:bodyPr bIns="38100" rIns="38100" lIns="38100" tIns="38100" anchor="t" anchorCtr="0">
            <a:noAutofit/>
          </a:bodyPr>
          <a:lstStyle/>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listen for the fresh voice of God</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step into change with confidence</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focus upon the great themes and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goals that draw us together at the approaching fulfillment of Earth’s redemption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7" name="Shape 117"/>
        <p:cNvGrpSpPr/>
        <p:nvPr/>
      </p:nvGrpSpPr>
      <p:grpSpPr>
        <a:xfrm>
          <a:off y="0" x="0"/>
          <a:ext cy="0" cx="0"/>
          <a:chOff y="0" x="0"/>
          <a:chExt cy="0" cx="0"/>
        </a:xfrm>
      </p:grpSpPr>
      <p:sp>
        <p:nvSpPr>
          <p:cNvPr id="118" name="Shape 118"/>
          <p:cNvSpPr/>
          <p:nvPr/>
        </p:nvSpPr>
        <p:spPr>
          <a:xfrm>
            <a:off y="275150" x="0"/>
            <a:ext cy="7344825" cx="10160000"/>
          </a:xfrm>
          <a:prstGeom prst="rect">
            <a:avLst/>
          </a:prstGeom>
          <a:blipFill>
            <a:blip r:embed="rId4"/>
            <a:stretch>
              <a:fillRect/>
            </a:stretch>
          </a:blipFill>
        </p:spPr>
      </p:sp>
      <p:sp>
        <p:nvSpPr>
          <p:cNvPr id="119" name="Shape 119"/>
          <p:cNvSpPr txBox="1"/>
          <p:nvPr/>
        </p:nvSpPr>
        <p:spPr>
          <a:xfrm>
            <a:off y="423325" x="1270000"/>
            <a:ext cy="2376300" cx="7696199"/>
          </a:xfrm>
          <a:prstGeom prst="rect">
            <a:avLst/>
          </a:prstGeom>
        </p:spPr>
        <p:txBody>
          <a:bodyPr bIns="38100" rIns="38100" lIns="38100" tIns="38100" anchor="t" anchorCtr="0">
            <a:noAutofit/>
          </a:bodyPr>
          <a:lstStyle/>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As apocalyptic thunderstorms break around us, we can enjoy the ionized air the lightning produces.</a:t>
            </a:r>
          </a:p>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We should</a:t>
            </a:r>
          </a:p>
        </p:txBody>
      </p:sp>
      <p:sp>
        <p:nvSpPr>
          <p:cNvPr id="120" name="Shape 120"/>
          <p:cNvSpPr txBox="1"/>
          <p:nvPr/>
        </p:nvSpPr>
        <p:spPr>
          <a:xfrm>
            <a:off y="2929800" x="1270000"/>
            <a:ext cy="2242250" cx="8627524"/>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refresh our senses with our biblical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reasons for being</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welcome the experience and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scholarship</a:t>
            </a:r>
            <a:r>
              <a:rPr sz="3555" lang="en-US">
                <a:solidFill>
                  <a:srgbClr val="000000"/>
                </a:solidFill>
                <a:latin typeface="Arial"/>
                <a:ea typeface="Arial"/>
                <a:cs typeface="Arial"/>
                <a:sym typeface="Arial"/>
              </a:rPr>
              <a:t> </a:t>
            </a:r>
            <a:r>
              <a:rPr sz="3555" lang="en-US" i="1">
                <a:solidFill>
                  <a:srgbClr val="000000"/>
                </a:solidFill>
                <a:latin typeface="Arial"/>
                <a:ea typeface="Arial"/>
                <a:cs typeface="Arial"/>
                <a:sym typeface="Arial"/>
              </a:rPr>
              <a:t>available to us</a:t>
            </a:r>
          </a:p>
        </p:txBody>
      </p:sp>
      <p:sp>
        <p:nvSpPr>
          <p:cNvPr id="121" name="Shape 121"/>
          <p:cNvSpPr txBox="1"/>
          <p:nvPr/>
        </p:nvSpPr>
        <p:spPr>
          <a:xfrm>
            <a:off y="5469800" x="1270000"/>
            <a:ext cy="1801275" cx="7696199"/>
          </a:xfrm>
          <a:prstGeom prst="rect">
            <a:avLst/>
          </a:prstGeom>
        </p:spPr>
        <p:txBody>
          <a:bodyPr bIns="38100" rIns="38100" lIns="38100" tIns="38100" anchor="t" anchorCtr="0">
            <a:noAutofit/>
          </a:bodyPr>
          <a:lstStyle/>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This may bump into some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of our most cherished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preferences.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5" name="Shape 125"/>
        <p:cNvGrpSpPr/>
        <p:nvPr/>
      </p:nvGrpSpPr>
      <p:grpSpPr>
        <a:xfrm>
          <a:off y="0" x="0"/>
          <a:ext cy="0" cx="0"/>
          <a:chOff y="0" x="0"/>
          <a:chExt cy="0" cx="0"/>
        </a:xfrm>
      </p:grpSpPr>
      <p:sp>
        <p:nvSpPr>
          <p:cNvPr id="126" name="Shape 126"/>
          <p:cNvSpPr/>
          <p:nvPr/>
        </p:nvSpPr>
        <p:spPr>
          <a:xfrm>
            <a:off y="275150" x="0"/>
            <a:ext cy="7344825" cx="10160000"/>
          </a:xfrm>
          <a:prstGeom prst="rect">
            <a:avLst/>
          </a:prstGeom>
          <a:blipFill>
            <a:blip r:embed="rId4"/>
            <a:stretch>
              <a:fillRect/>
            </a:stretch>
          </a:blipFill>
        </p:spPr>
      </p:sp>
      <p:sp>
        <p:nvSpPr>
          <p:cNvPr id="127" name="Shape 127"/>
          <p:cNvSpPr txBox="1"/>
          <p:nvPr/>
        </p:nvSpPr>
        <p:spPr>
          <a:xfrm>
            <a:off y="65967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We and the organizations that comprise our church are called</a:t>
            </a:r>
          </a:p>
        </p:txBody>
      </p:sp>
      <p:sp>
        <p:nvSpPr>
          <p:cNvPr id="128" name="Shape 128"/>
          <p:cNvSpPr txBox="1"/>
          <p:nvPr/>
        </p:nvSpPr>
        <p:spPr>
          <a:xfrm>
            <a:off y="2337150" x="1270000"/>
            <a:ext cy="1159224" cx="6209225"/>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be living sacrifices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place “all on the altar”</a:t>
            </a:r>
          </a:p>
        </p:txBody>
      </p:sp>
      <p:sp>
        <p:nvSpPr>
          <p:cNvPr id="129" name="Shape 129"/>
          <p:cNvSpPr txBox="1"/>
          <p:nvPr/>
        </p:nvSpPr>
        <p:spPr>
          <a:xfrm>
            <a:off y="4030475" x="1270000"/>
            <a:ext cy="2517399" cx="6172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 “act with responsibility”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is to learn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serve in joy.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3" name="Shape 133"/>
        <p:cNvGrpSpPr/>
        <p:nvPr/>
      </p:nvGrpSpPr>
      <p:grpSpPr>
        <a:xfrm>
          <a:off y="0" x="0"/>
          <a:ext cy="0" cx="0"/>
          <a:chOff y="0" x="0"/>
          <a:chExt cy="0" cx="0"/>
        </a:xfrm>
      </p:grpSpPr>
      <p:sp>
        <p:nvSpPr>
          <p:cNvPr id="134" name="Shape 134"/>
          <p:cNvSpPr/>
          <p:nvPr/>
        </p:nvSpPr>
        <p:spPr>
          <a:xfrm>
            <a:off y="275150" x="0"/>
            <a:ext cy="7344825" cx="10160000"/>
          </a:xfrm>
          <a:prstGeom prst="rect">
            <a:avLst/>
          </a:prstGeom>
          <a:blipFill>
            <a:blip r:embed="rId4"/>
            <a:stretch>
              <a:fillRect/>
            </a:stretch>
          </a:blipFill>
        </p:spPr>
      </p:sp>
      <p:sp>
        <p:nvSpPr>
          <p:cNvPr id="135" name="Shape 135"/>
          <p:cNvSpPr txBox="1"/>
          <p:nvPr/>
        </p:nvSpPr>
        <p:spPr>
          <a:xfrm>
            <a:off y="728475" x="4064000"/>
            <a:ext cy="4958624" cx="4902200"/>
          </a:xfrm>
          <a:prstGeom prst="rect">
            <a:avLst/>
          </a:prstGeom>
        </p:spPr>
        <p:txBody>
          <a:bodyPr bIns="38100" rIns="38100" lIns="38100" tIns="38100" anchor="t" anchorCtr="0">
            <a:noAutofit/>
          </a:bodyPr>
          <a:lstStyle/>
          <a:p>
            <a:pPr algn="r" marR="0" indent="0" marL="0">
              <a:lnSpc>
                <a:spcPct val="120138"/>
              </a:lnSpc>
              <a:spcBef>
                <a:spcPts val="0"/>
              </a:spcBef>
              <a:spcAft>
                <a:spcPts val="0"/>
              </a:spcAft>
              <a:buNone/>
            </a:pPr>
            <a:r>
              <a:rPr sz="4000" lang="en-US">
                <a:solidFill>
                  <a:srgbClr val="000000"/>
                </a:solidFill>
                <a:latin typeface="Arial"/>
                <a:ea typeface="Arial"/>
                <a:cs typeface="Arial"/>
                <a:sym typeface="Arial"/>
              </a:rPr>
              <a:t>Our position descriptions for</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what we will do in heaven are clear:</a:t>
            </a:r>
          </a:p>
          <a:p>
            <a:r>
              <a:t/>
            </a:r>
          </a:p>
          <a:p>
            <a:pPr algn="r" marR="0" indent="0" marL="0">
              <a:lnSpc>
                <a:spcPct val="120138"/>
              </a:lnSpc>
              <a:spcBef>
                <a:spcPts val="0"/>
              </a:spcBef>
              <a:spcAft>
                <a:spcPts val="0"/>
              </a:spcAft>
              <a:buNone/>
            </a:pPr>
            <a:r>
              <a:rPr b="1" sz="4000" lang="en-US">
                <a:solidFill>
                  <a:srgbClr val="000000"/>
                </a:solidFill>
                <a:latin typeface="Arial"/>
                <a:ea typeface="Arial"/>
                <a:cs typeface="Arial"/>
                <a:sym typeface="Arial"/>
              </a:rPr>
              <a:t>We will serve and worship God.</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9" name="Shape 139"/>
        <p:cNvGrpSpPr/>
        <p:nvPr/>
      </p:nvGrpSpPr>
      <p:grpSpPr>
        <a:xfrm>
          <a:off y="0" x="0"/>
          <a:ext cy="0" cx="0"/>
          <a:chOff y="0" x="0"/>
          <a:chExt cy="0" cx="0"/>
        </a:xfrm>
      </p:grpSpPr>
      <p:sp>
        <p:nvSpPr>
          <p:cNvPr id="140" name="Shape 140"/>
          <p:cNvSpPr/>
          <p:nvPr/>
        </p:nvSpPr>
        <p:spPr>
          <a:xfrm>
            <a:off y="253975" x="0"/>
            <a:ext cy="7355399" cx="10160000"/>
          </a:xfrm>
          <a:prstGeom prst="rect">
            <a:avLst/>
          </a:prstGeom>
          <a:blipFill>
            <a:blip r:embed="rId4"/>
            <a:stretch>
              <a:fillRect/>
            </a:stretch>
          </a:blipFill>
        </p:spPr>
      </p:sp>
      <p:sp>
        <p:nvSpPr>
          <p:cNvPr id="141" name="Shape 141"/>
          <p:cNvSpPr txBox="1"/>
          <p:nvPr/>
        </p:nvSpPr>
        <p:spPr>
          <a:xfrm>
            <a:off y="559150" x="1016000"/>
            <a:ext cy="2242250"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God is more concerned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that we be involved in right relationships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than that we think the right thoughts and do the right things. </a:t>
            </a:r>
          </a:p>
        </p:txBody>
      </p:sp>
      <p:sp>
        <p:nvSpPr>
          <p:cNvPr id="142" name="Shape 142"/>
          <p:cNvSpPr txBox="1"/>
          <p:nvPr/>
        </p:nvSpPr>
        <p:spPr>
          <a:xfrm>
            <a:off y="5977800" x="1016000"/>
            <a:ext cy="1159224"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Right relationships produce right thoughts and actions.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6" name="Shape 146"/>
        <p:cNvGrpSpPr/>
        <p:nvPr/>
      </p:nvGrpSpPr>
      <p:grpSpPr>
        <a:xfrm>
          <a:off y="0" x="0"/>
          <a:ext cy="0" cx="0"/>
          <a:chOff y="0" x="0"/>
          <a:chExt cy="0" cx="0"/>
        </a:xfrm>
      </p:grpSpPr>
      <p:sp>
        <p:nvSpPr>
          <p:cNvPr id="147" name="Shape 147"/>
          <p:cNvSpPr/>
          <p:nvPr/>
        </p:nvSpPr>
        <p:spPr>
          <a:xfrm>
            <a:off y="275150" x="0"/>
            <a:ext cy="7344825" cx="10160000"/>
          </a:xfrm>
          <a:prstGeom prst="rect">
            <a:avLst/>
          </a:prstGeom>
          <a:blipFill>
            <a:blip r:embed="rId4"/>
            <a:stretch>
              <a:fillRect/>
            </a:stretch>
          </a:blipFill>
        </p:spPr>
      </p:sp>
      <p:sp>
        <p:nvSpPr>
          <p:cNvPr id="148" name="Shape 148"/>
          <p:cNvSpPr txBox="1"/>
          <p:nvPr/>
        </p:nvSpPr>
        <p:spPr>
          <a:xfrm>
            <a:off y="305150" x="1372300"/>
            <a:ext cy="751749" cx="7491575"/>
          </a:xfrm>
          <a:prstGeom prst="rect">
            <a:avLst/>
          </a:prstGeom>
        </p:spPr>
        <p:txBody>
          <a:bodyPr bIns="38100" rIns="38100" lIns="38100" tIns="38100" anchor="t" anchorCtr="0">
            <a:noAutofit/>
          </a:bodyPr>
          <a:lstStyle/>
          <a:p>
            <a:pPr algn="ctr" marR="0" indent="0" marL="0">
              <a:lnSpc>
                <a:spcPct val="125986"/>
              </a:lnSpc>
              <a:spcBef>
                <a:spcPts val="0"/>
              </a:spcBef>
              <a:spcAft>
                <a:spcPts val="0"/>
              </a:spcAft>
              <a:buNone/>
            </a:pPr>
            <a:r>
              <a:rPr b="1" sz="4222" lang="en-US">
                <a:solidFill>
                  <a:srgbClr val="000000"/>
                </a:solidFill>
                <a:latin typeface="Arial"/>
                <a:ea typeface="Arial"/>
                <a:cs typeface="Arial"/>
                <a:sym typeface="Arial"/>
              </a:rPr>
              <a:t>II. Opening Considerations</a:t>
            </a:r>
          </a:p>
        </p:txBody>
      </p:sp>
      <p:sp>
        <p:nvSpPr>
          <p:cNvPr id="149" name="Shape 149"/>
          <p:cNvSpPr txBox="1"/>
          <p:nvPr/>
        </p:nvSpPr>
        <p:spPr>
          <a:xfrm>
            <a:off y="1269975" x="1270000"/>
            <a:ext cy="5863499" cx="7950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Governance represents the fundamental issue in the Great Controversy between God and Satan.</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Governance in the Great Controversy</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hinges on relationships</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involves our personal and collective missions</a:t>
            </a:r>
          </a:p>
          <a:p>
            <a:pPr algn="l" marR="0" indent="0" marL="0">
              <a:lnSpc>
                <a:spcPct val="108035"/>
              </a:lnSpc>
              <a:spcBef>
                <a:spcPts val="1406"/>
              </a:spcBef>
              <a:spcAft>
                <a:spcPts val="0"/>
              </a:spcAft>
              <a:buNone/>
            </a:pPr>
            <a:r>
              <a:rPr sz="3111" lang="en-US">
                <a:solidFill>
                  <a:srgbClr val="000000"/>
                </a:solidFill>
                <a:latin typeface="Arial"/>
                <a:ea typeface="Arial"/>
                <a:cs typeface="Arial"/>
                <a:sym typeface="Arial"/>
              </a:rPr>
              <a:t>This spiritual war has</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disrupted our joy and relationship with Christ</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spawned questions about “God’s will”</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God calls us to restore both the relationship and the joy.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3" name="Shape 153"/>
        <p:cNvGrpSpPr/>
        <p:nvPr/>
      </p:nvGrpSpPr>
      <p:grpSpPr>
        <a:xfrm>
          <a:off y="0" x="0"/>
          <a:ext cy="0" cx="0"/>
          <a:chOff y="0" x="0"/>
          <a:chExt cy="0" cx="0"/>
        </a:xfrm>
      </p:grpSpPr>
      <p:sp>
        <p:nvSpPr>
          <p:cNvPr id="154" name="Shape 154"/>
          <p:cNvSpPr/>
          <p:nvPr/>
        </p:nvSpPr>
        <p:spPr>
          <a:xfrm>
            <a:off y="275150" x="0"/>
            <a:ext cy="7344825" cx="10160000"/>
          </a:xfrm>
          <a:prstGeom prst="rect">
            <a:avLst/>
          </a:prstGeom>
          <a:blipFill>
            <a:blip r:embed="rId4"/>
            <a:stretch>
              <a:fillRect/>
            </a:stretch>
          </a:blipFill>
        </p:spPr>
      </p:sp>
      <p:sp>
        <p:nvSpPr>
          <p:cNvPr id="155" name="Shape 155"/>
          <p:cNvSpPr txBox="1"/>
          <p:nvPr/>
        </p:nvSpPr>
        <p:spPr>
          <a:xfrm>
            <a:off y="6231800" x="1372300"/>
            <a:ext cy="1159224" cx="7491575"/>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Our church owes its entire mission and allegiance to God.</a:t>
            </a:r>
          </a:p>
        </p:txBody>
      </p:sp>
      <p:sp>
        <p:nvSpPr>
          <p:cNvPr id="156" name="Shape 156"/>
          <p:cNvSpPr txBox="1"/>
          <p:nvPr/>
        </p:nvSpPr>
        <p:spPr>
          <a:xfrm>
            <a:off y="3945800" x="3413125"/>
            <a:ext cy="1171575" cx="3427574"/>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054B27"/>
                </a:solidFill>
                <a:latin typeface="Arial"/>
                <a:ea typeface="Arial"/>
                <a:cs typeface="Arial"/>
                <a:sym typeface="Arial"/>
              </a:rPr>
              <a:t>DEPARTMENTS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Ministries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Agencies</a:t>
            </a:r>
          </a:p>
        </p:txBody>
      </p:sp>
      <p:sp>
        <p:nvSpPr>
          <p:cNvPr id="157" name="Shape 157"/>
          <p:cNvSpPr txBox="1"/>
          <p:nvPr/>
        </p:nvSpPr>
        <p:spPr>
          <a:xfrm>
            <a:off y="3968725" x="694950"/>
            <a:ext cy="1171575" cx="1878875"/>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054B27"/>
                </a:solidFill>
                <a:latin typeface="Arial"/>
                <a:ea typeface="Arial"/>
                <a:cs typeface="Arial"/>
                <a:sym typeface="Arial"/>
              </a:rPr>
              <a:t>SCHOOLS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Colleges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Universities</a:t>
            </a:r>
          </a:p>
        </p:txBody>
      </p:sp>
      <p:sp>
        <p:nvSpPr>
          <p:cNvPr id="158" name="Shape 158"/>
          <p:cNvSpPr txBox="1"/>
          <p:nvPr/>
        </p:nvSpPr>
        <p:spPr>
          <a:xfrm>
            <a:off y="3968725" x="7392450"/>
            <a:ext cy="806425" cx="2088774"/>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054B27"/>
                </a:solidFill>
                <a:latin typeface="Arial"/>
                <a:ea typeface="Arial"/>
                <a:cs typeface="Arial"/>
                <a:sym typeface="Arial"/>
              </a:rPr>
              <a:t>HOSPITALS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Clinics</a:t>
            </a:r>
          </a:p>
        </p:txBody>
      </p:sp>
      <p:sp>
        <p:nvSpPr>
          <p:cNvPr id="159" name="Shape 159"/>
          <p:cNvSpPr txBox="1"/>
          <p:nvPr/>
        </p:nvSpPr>
        <p:spPr>
          <a:xfrm>
            <a:off y="5300475" x="1277050"/>
            <a:ext cy="481874" cx="3000724"/>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54B27"/>
                </a:solidFill>
                <a:latin typeface="Arial"/>
                <a:ea typeface="Arial"/>
                <a:cs typeface="Arial"/>
                <a:sym typeface="Arial"/>
              </a:rPr>
              <a:t>MEDIA CENTERS</a:t>
            </a:r>
          </a:p>
        </p:txBody>
      </p:sp>
      <p:sp>
        <p:nvSpPr>
          <p:cNvPr id="160" name="Shape 160"/>
          <p:cNvSpPr txBox="1"/>
          <p:nvPr/>
        </p:nvSpPr>
        <p:spPr>
          <a:xfrm>
            <a:off y="5300475" x="5289900"/>
            <a:ext cy="481874" cx="382974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54B27"/>
                </a:solidFill>
                <a:latin typeface="Arial"/>
                <a:ea typeface="Arial"/>
                <a:cs typeface="Arial"/>
                <a:sym typeface="Arial"/>
              </a:rPr>
              <a:t>PUBLISHING HOUSES</a:t>
            </a:r>
          </a:p>
        </p:txBody>
      </p:sp>
      <p:sp>
        <p:nvSpPr>
          <p:cNvPr id="161" name="Shape 161"/>
          <p:cNvSpPr txBox="1"/>
          <p:nvPr/>
        </p:nvSpPr>
        <p:spPr>
          <a:xfrm>
            <a:off y="2591150" x="1118300"/>
            <a:ext cy="1171575" cx="7999574"/>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054B27"/>
                </a:solidFill>
                <a:latin typeface="Arial"/>
                <a:ea typeface="Arial"/>
                <a:cs typeface="Arial"/>
                <a:sym typeface="Arial"/>
              </a:rPr>
              <a:t>DIVISIONS</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ECD • EUD • ESD • IAD • NAD • NSD</a:t>
            </a:r>
          </a:p>
          <a:p>
            <a:pPr algn="ctr" marR="0" indent="0" marL="0">
              <a:lnSpc>
                <a:spcPct val="107812"/>
              </a:lnSpc>
              <a:spcBef>
                <a:spcPts val="0"/>
              </a:spcBef>
              <a:spcAft>
                <a:spcPts val="0"/>
              </a:spcAft>
              <a:buNone/>
            </a:pPr>
            <a:r>
              <a:rPr sz="2666" lang="en-US">
                <a:solidFill>
                  <a:srgbClr val="000000"/>
                </a:solidFill>
                <a:latin typeface="Arial"/>
                <a:ea typeface="Arial"/>
                <a:cs typeface="Arial"/>
                <a:sym typeface="Arial"/>
              </a:rPr>
              <a:t>SAD • SPD • SID • SUD • SSD • TED • WAD</a:t>
            </a:r>
          </a:p>
        </p:txBody>
      </p:sp>
      <p:sp>
        <p:nvSpPr>
          <p:cNvPr id="162" name="Shape 162"/>
          <p:cNvSpPr txBox="1"/>
          <p:nvPr/>
        </p:nvSpPr>
        <p:spPr>
          <a:xfrm>
            <a:off y="474475"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Our “Church”</a:t>
            </a:r>
          </a:p>
        </p:txBody>
      </p:sp>
      <p:sp>
        <p:nvSpPr>
          <p:cNvPr id="163" name="Shape 163"/>
          <p:cNvSpPr/>
          <p:nvPr/>
        </p:nvSpPr>
        <p:spPr>
          <a:xfrm>
            <a:off y="6085400" x="1016000"/>
            <a:ext cy="42325" cx="8149149"/>
          </a:xfrm>
          <a:prstGeom prst="rect">
            <a:avLst/>
          </a:prstGeom>
          <a:blipFill>
            <a:blip r:embed="rId5"/>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p:nvPr/>
        </p:nvSpPr>
        <p:spPr>
          <a:xfrm>
            <a:off y="275150" x="0"/>
            <a:ext cy="7344825" cx="10160000"/>
          </a:xfrm>
          <a:prstGeom prst="rect">
            <a:avLst/>
          </a:prstGeom>
          <a:blipFill>
            <a:blip r:embed="rId4"/>
            <a:stretch>
              <a:fillRect/>
            </a:stretch>
          </a:blipFill>
        </p:spPr>
      </p:sp>
      <p:sp>
        <p:nvSpPr>
          <p:cNvPr id="169" name="Shape 169"/>
          <p:cNvSpPr txBox="1"/>
          <p:nvPr/>
        </p:nvSpPr>
        <p:spPr>
          <a:xfrm>
            <a:off y="592650" x="1270000"/>
            <a:ext cy="2210500"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God has called us to serve the needs of</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the human family He placed on earth.</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The distinguishing marks of God’s disciples include</a:t>
            </a:r>
          </a:p>
        </p:txBody>
      </p:sp>
      <p:sp>
        <p:nvSpPr>
          <p:cNvPr id="170" name="Shape 170"/>
          <p:cNvSpPr txBox="1"/>
          <p:nvPr/>
        </p:nvSpPr>
        <p:spPr>
          <a:xfrm>
            <a:off y="5334000" x="1270000"/>
            <a:ext cy="2210500" cx="8119525"/>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These experiences of love,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obedience, and faithfulness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lead to lives and acts of grace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while we come to comprehend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God’s completed work at Calvary.</a:t>
            </a:r>
          </a:p>
        </p:txBody>
      </p:sp>
      <p:sp>
        <p:nvSpPr>
          <p:cNvPr id="171" name="Shape 171"/>
          <p:cNvSpPr txBox="1"/>
          <p:nvPr/>
        </p:nvSpPr>
        <p:spPr>
          <a:xfrm>
            <a:off y="2845150" x="1270000"/>
            <a:ext cy="2242250"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love for one another and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 commitment to “obey God’s commandments and remain faithful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to Jesus.”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5" name="Shape 175"/>
        <p:cNvGrpSpPr/>
        <p:nvPr/>
      </p:nvGrpSpPr>
      <p:grpSpPr>
        <a:xfrm>
          <a:off y="0" x="0"/>
          <a:ext cy="0" cx="0"/>
          <a:chOff y="0" x="0"/>
          <a:chExt cy="0" cx="0"/>
        </a:xfrm>
      </p:grpSpPr>
      <p:sp>
        <p:nvSpPr>
          <p:cNvPr id="176" name="Shape 176"/>
          <p:cNvSpPr/>
          <p:nvPr/>
        </p:nvSpPr>
        <p:spPr>
          <a:xfrm>
            <a:off y="275150" x="0"/>
            <a:ext cy="7344825" cx="10160000"/>
          </a:xfrm>
          <a:prstGeom prst="rect">
            <a:avLst/>
          </a:prstGeom>
          <a:blipFill>
            <a:blip r:embed="rId4"/>
            <a:stretch>
              <a:fillRect/>
            </a:stretch>
          </a:blipFill>
        </p:spPr>
      </p:sp>
      <p:sp>
        <p:nvSpPr>
          <p:cNvPr id="177" name="Shape 177"/>
          <p:cNvSpPr txBox="1"/>
          <p:nvPr/>
        </p:nvSpPr>
        <p:spPr>
          <a:xfrm>
            <a:off y="728475" x="1270000"/>
            <a:ext cy="3738024"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Love and faithfulness reveal to us</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what we are </a:t>
            </a:r>
            <a:r>
              <a:rPr b="1" sz="4000" lang="en-US">
                <a:solidFill>
                  <a:srgbClr val="000000"/>
                </a:solidFill>
                <a:latin typeface="Arial"/>
                <a:ea typeface="Arial"/>
                <a:cs typeface="Arial"/>
                <a:sym typeface="Arial"/>
              </a:rPr>
              <a:t>to do</a:t>
            </a:r>
            <a:r>
              <a:rPr sz="4000" lang="en-US">
                <a:solidFill>
                  <a:srgbClr val="000000"/>
                </a:solidFill>
                <a:latin typeface="Arial"/>
                <a:ea typeface="Arial"/>
                <a:cs typeface="Arial"/>
                <a:sym typeface="Arial"/>
              </a:rPr>
              <a:t> and who we are </a:t>
            </a:r>
            <a:r>
              <a:rPr b="1" sz="4000" lang="en-US">
                <a:solidFill>
                  <a:srgbClr val="000000"/>
                </a:solidFill>
                <a:latin typeface="Arial"/>
                <a:ea typeface="Arial"/>
                <a:cs typeface="Arial"/>
                <a:sym typeface="Arial"/>
              </a:rPr>
              <a:t>to be</a:t>
            </a:r>
            <a:r>
              <a:rPr sz="4000" lang="en-US">
                <a:solidFill>
                  <a:srgbClr val="000000"/>
                </a:solidFill>
                <a:latin typeface="Arial"/>
                <a:ea typeface="Arial"/>
                <a:cs typeface="Arial"/>
                <a:sym typeface="Arial"/>
              </a:rPr>
              <a:t>.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The guide-stars of “</a:t>
            </a:r>
            <a:r>
              <a:rPr b="1" sz="4000" lang="en-US">
                <a:solidFill>
                  <a:srgbClr val="000000"/>
                </a:solidFill>
                <a:latin typeface="Arial"/>
                <a:ea typeface="Arial"/>
                <a:cs typeface="Arial"/>
                <a:sym typeface="Arial"/>
              </a:rPr>
              <a:t>doing</a:t>
            </a:r>
            <a:r>
              <a:rPr sz="4000" lang="en-US">
                <a:solidFill>
                  <a:srgbClr val="000000"/>
                </a:solidFill>
                <a:latin typeface="Arial"/>
                <a:ea typeface="Arial"/>
                <a:cs typeface="Arial"/>
                <a:sym typeface="Arial"/>
              </a:rPr>
              <a:t>” and “</a:t>
            </a:r>
            <a:r>
              <a:rPr b="1" sz="4000" lang="en-US">
                <a:solidFill>
                  <a:srgbClr val="000000"/>
                </a:solidFill>
                <a:latin typeface="Arial"/>
                <a:ea typeface="Arial"/>
                <a:cs typeface="Arial"/>
                <a:sym typeface="Arial"/>
              </a:rPr>
              <a:t>being</a:t>
            </a:r>
            <a:r>
              <a:rPr sz="4000" lang="en-US">
                <a:solidFill>
                  <a:srgbClr val="000000"/>
                </a:solidFill>
                <a:latin typeface="Arial"/>
                <a:ea typeface="Arial"/>
                <a:cs typeface="Arial"/>
                <a:sym typeface="Arial"/>
              </a:rPr>
              <a:t>” lead us to act with “</a:t>
            </a:r>
            <a:r>
              <a:rPr b="1" sz="4000" lang="en-US">
                <a:solidFill>
                  <a:srgbClr val="000000"/>
                </a:solidFill>
                <a:latin typeface="Arial"/>
                <a:ea typeface="Arial"/>
                <a:cs typeface="Arial"/>
                <a:sym typeface="Arial"/>
              </a:rPr>
              <a:t>responsibility.”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1" name="Shape 181"/>
        <p:cNvGrpSpPr/>
        <p:nvPr/>
      </p:nvGrpSpPr>
      <p:grpSpPr>
        <a:xfrm>
          <a:off y="0" x="0"/>
          <a:ext cy="0" cx="0"/>
          <a:chOff y="0" x="0"/>
          <a:chExt cy="0" cx="0"/>
        </a:xfrm>
      </p:grpSpPr>
      <p:sp>
        <p:nvSpPr>
          <p:cNvPr id="182" name="Shape 182"/>
          <p:cNvSpPr/>
          <p:nvPr/>
        </p:nvSpPr>
        <p:spPr>
          <a:xfrm>
            <a:off y="275150" x="0"/>
            <a:ext cy="7344825" cx="10160000"/>
          </a:xfrm>
          <a:prstGeom prst="rect">
            <a:avLst/>
          </a:prstGeom>
          <a:blipFill>
            <a:blip r:embed="rId4"/>
            <a:stretch>
              <a:fillRect/>
            </a:stretch>
          </a:blipFill>
        </p:spPr>
      </p:sp>
      <p:sp>
        <p:nvSpPr>
          <p:cNvPr id="183" name="Shape 183"/>
          <p:cNvSpPr txBox="1"/>
          <p:nvPr/>
        </p:nvSpPr>
        <p:spPr>
          <a:xfrm>
            <a:off y="897800" x="1287625"/>
            <a:ext cy="5964050" cx="7576249"/>
          </a:xfrm>
          <a:prstGeom prst="rect">
            <a:avLst/>
          </a:prstGeom>
        </p:spPr>
        <p:txBody>
          <a:bodyPr bIns="38100" rIns="38100" lIns="38100" tIns="38100" anchor="t" anchorCtr="0">
            <a:noAutofit/>
          </a:bodyPr>
          <a:lstStyle/>
          <a:p>
            <a:pPr algn="ctr" marR="0" indent="0" marL="0">
              <a:lnSpc>
                <a:spcPct val="119852"/>
              </a:lnSpc>
              <a:spcBef>
                <a:spcPts val="0"/>
              </a:spcBef>
              <a:spcAft>
                <a:spcPts val="0"/>
              </a:spcAft>
              <a:buNone/>
            </a:pPr>
            <a:r>
              <a:rPr sz="3777" lang="en-US">
                <a:solidFill>
                  <a:srgbClr val="000000"/>
                </a:solidFill>
                <a:latin typeface="Arial"/>
                <a:ea typeface="Arial"/>
                <a:cs typeface="Arial"/>
                <a:sym typeface="Arial"/>
              </a:rPr>
              <a:t>Biblical “responsibility” rings in</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tones of joy and privilege.</a:t>
            </a:r>
          </a:p>
          <a:p>
            <a:r>
              <a:t/>
            </a:r>
          </a:p>
          <a:p>
            <a:pPr algn="ctr" marR="0" indent="0" marL="0">
              <a:lnSpc>
                <a:spcPct val="120065"/>
              </a:lnSpc>
              <a:spcBef>
                <a:spcPts val="0"/>
              </a:spcBef>
              <a:spcAft>
                <a:spcPts val="0"/>
              </a:spcAft>
              <a:buNone/>
            </a:pPr>
            <a:r>
              <a:rPr sz="4222" lang="en-US">
                <a:solidFill>
                  <a:srgbClr val="054B27"/>
                </a:solidFill>
                <a:latin typeface="Arial"/>
                <a:ea typeface="Arial"/>
                <a:cs typeface="Arial"/>
                <a:sym typeface="Arial"/>
              </a:rPr>
              <a:t>“</a:t>
            </a:r>
            <a:r>
              <a:rPr b="1" sz="4222" lang="en-US">
                <a:solidFill>
                  <a:srgbClr val="054B27"/>
                </a:solidFill>
                <a:latin typeface="Arial"/>
                <a:ea typeface="Arial"/>
                <a:cs typeface="Arial"/>
                <a:sym typeface="Arial"/>
              </a:rPr>
              <a:t>Responsibility</a:t>
            </a:r>
            <a:r>
              <a:rPr sz="4222" lang="en-US">
                <a:solidFill>
                  <a:srgbClr val="054B27"/>
                </a:solidFill>
                <a:latin typeface="Arial"/>
                <a:ea typeface="Arial"/>
                <a:cs typeface="Arial"/>
                <a:sym typeface="Arial"/>
              </a:rPr>
              <a:t>”</a:t>
            </a:r>
            <a:r>
              <a:rPr sz="4222" lang="en-US">
                <a:solidFill>
                  <a:srgbClr val="000000"/>
                </a:solidFill>
                <a:latin typeface="Arial"/>
                <a:ea typeface="Arial"/>
                <a:cs typeface="Arial"/>
                <a:sym typeface="Arial"/>
              </a:rPr>
              <a:t> embraces </a:t>
            </a:r>
            <a:r>
              <a:rPr b="1" sz="4222" lang="en-US">
                <a:solidFill>
                  <a:srgbClr val="054B27"/>
                </a:solidFill>
                <a:latin typeface="Arial"/>
                <a:ea typeface="Arial"/>
                <a:cs typeface="Arial"/>
                <a:sym typeface="Arial"/>
              </a:rPr>
              <a:t>duty</a:t>
            </a:r>
            <a:r>
              <a:rPr sz="4222" lang="en-US">
                <a:solidFill>
                  <a:srgbClr val="000000"/>
                </a:solidFill>
                <a:latin typeface="Arial"/>
                <a:ea typeface="Arial"/>
                <a:cs typeface="Arial"/>
                <a:sym typeface="Arial"/>
              </a:rPr>
              <a:t> and </a:t>
            </a:r>
            <a:r>
              <a:rPr b="1" sz="4222" lang="en-US">
                <a:solidFill>
                  <a:srgbClr val="054B27"/>
                </a:solidFill>
                <a:latin typeface="Arial"/>
                <a:ea typeface="Arial"/>
                <a:cs typeface="Arial"/>
                <a:sym typeface="Arial"/>
              </a:rPr>
              <a:t>accountability</a:t>
            </a:r>
            <a:r>
              <a:rPr sz="4222" lang="en-US">
                <a:solidFill>
                  <a:srgbClr val="000000"/>
                </a:solidFill>
                <a:latin typeface="Arial"/>
                <a:ea typeface="Arial"/>
                <a:cs typeface="Arial"/>
                <a:sym typeface="Arial"/>
              </a:rPr>
              <a:t>.</a:t>
            </a:r>
          </a:p>
          <a:p>
            <a:r>
              <a:t/>
            </a:r>
          </a:p>
          <a:p>
            <a:pPr algn="ctr" marR="0" indent="0" marL="0">
              <a:lnSpc>
                <a:spcPct val="119852"/>
              </a:lnSpc>
              <a:spcBef>
                <a:spcPts val="0"/>
              </a:spcBef>
              <a:spcAft>
                <a:spcPts val="0"/>
              </a:spcAft>
              <a:buNone/>
            </a:pPr>
            <a:r>
              <a:rPr sz="3777" lang="en-US">
                <a:solidFill>
                  <a:srgbClr val="000000"/>
                </a:solidFill>
                <a:latin typeface="Arial"/>
                <a:ea typeface="Arial"/>
                <a:cs typeface="Arial"/>
                <a:sym typeface="Arial"/>
              </a:rPr>
              <a:t>How can we build a church culture that feeds and grows persons who bring joy and excitement to our responsibilities?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1151800" x="4335625"/>
            <a:ext cy="5145735" cx="5374900"/>
          </a:xfrm>
          <a:prstGeom prst="rect">
            <a:avLst/>
          </a:prstGeom>
        </p:spPr>
        <p:txBody>
          <a:bodyPr bIns="38100" rIns="38100" lIns="38100" tIns="38100" anchor="ctr" anchorCtr="0">
            <a:noAutofit/>
          </a:bodyPr>
          <a:lstStyle/>
          <a:p>
            <a:pPr algn="l" marR="0" indent="0" marL="0">
              <a:lnSpc>
                <a:spcPct val="107954"/>
              </a:lnSpc>
              <a:spcBef>
                <a:spcPts val="0"/>
              </a:spcBef>
              <a:spcAft>
                <a:spcPts val="0"/>
              </a:spcAft>
              <a:buNone/>
            </a:pPr>
            <a:r>
              <a:rPr sz="6111" lang="en-US">
                <a:solidFill>
                  <a:srgbClr val="000000"/>
                </a:solidFill>
                <a:latin typeface="Arial"/>
                <a:ea typeface="Arial"/>
                <a:cs typeface="Arial"/>
                <a:sym typeface="Arial"/>
              </a:rPr>
              <a:t>Acting </a:t>
            </a:r>
            <a:r>
              <a:rPr sz="6111" lang="en-US" i="1">
                <a:solidFill>
                  <a:srgbClr val="000000"/>
                </a:solidFill>
                <a:latin typeface="Arial"/>
                <a:ea typeface="Arial"/>
                <a:cs typeface="Arial"/>
                <a:sym typeface="Arial"/>
              </a:rPr>
              <a:t>with</a:t>
            </a:r>
            <a:r>
              <a:rPr sz="6111" lang="en-US">
                <a:solidFill>
                  <a:srgbClr val="000000"/>
                </a:solidFill>
                <a:latin typeface="Arial"/>
                <a:ea typeface="Arial"/>
                <a:cs typeface="Arial"/>
                <a:sym typeface="Arial"/>
              </a:rPr>
              <a:t> Responsibility: </a:t>
            </a:r>
            <a:r>
              <a:rPr sz="3999" lang="en-US" i="1">
                <a:solidFill>
                  <a:srgbClr val="000000"/>
                </a:solidFill>
                <a:latin typeface="Arial"/>
                <a:ea typeface="Arial"/>
                <a:cs typeface="Arial"/>
                <a:sym typeface="Arial"/>
              </a:rPr>
              <a:t>Aspirations of a Servant Along Pathways of Governance–</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1</a:t>
            </a:r>
          </a:p>
        </p:txBody>
      </p:sp>
      <p:sp>
        <p:nvSpPr>
          <p:cNvPr id="27" name="Shape 27"/>
          <p:cNvSpPr txBox="1"/>
          <p:nvPr/>
        </p:nvSpPr>
        <p:spPr>
          <a:xfrm>
            <a:off y="220475" x="345700"/>
            <a:ext cy="1524297" cx="3861500"/>
          </a:xfrm>
          <a:prstGeom prst="rect">
            <a:avLst/>
          </a:prstGeom>
        </p:spPr>
        <p:txBody>
          <a:bodyPr bIns="38100" rIns="38100" lIns="38100" tIns="38100" anchor="ctr" anchorCtr="0">
            <a:noAutofit/>
          </a:bodyPr>
          <a:lstStyle/>
          <a:p>
            <a:pPr algn="l" marR="0" indent="0" marL="0">
              <a:lnSpc>
                <a:spcPct val="175000"/>
              </a:lnSpc>
              <a:spcBef>
                <a:spcPts val="0"/>
              </a:spcBef>
              <a:spcAft>
                <a:spcPts val="0"/>
              </a:spcAft>
              <a:buNone/>
            </a:pPr>
            <a:r>
              <a:rPr sz="3888" lang="en-US">
                <a:solidFill>
                  <a:srgbClr val="FFFFFF"/>
                </a:solidFill>
                <a:latin typeface="Arial"/>
                <a:ea typeface="Arial"/>
                <a:cs typeface="Arial"/>
                <a:sym typeface="Arial"/>
              </a:rPr>
              <a:t>SESSION</a:t>
            </a:r>
            <a:r>
              <a:rPr b="1" sz="3777" lang="en-US">
                <a:solidFill>
                  <a:srgbClr val="FFFFFF"/>
                </a:solidFill>
                <a:latin typeface="Arial"/>
                <a:ea typeface="Arial"/>
                <a:cs typeface="Arial"/>
                <a:sym typeface="Arial"/>
              </a:rPr>
              <a:t> </a:t>
            </a:r>
            <a:r>
              <a:rPr b="1" sz="5666" lang="en-US" i="1">
                <a:solidFill>
                  <a:srgbClr val="FFFFFF"/>
                </a:solidFill>
                <a:latin typeface="Arial"/>
                <a:ea typeface="Arial"/>
                <a:cs typeface="Arial"/>
                <a:sym typeface="Arial"/>
              </a:rPr>
              <a:t>two</a:t>
            </a:r>
          </a:p>
        </p:txBody>
      </p:sp>
      <p:sp>
        <p:nvSpPr>
          <p:cNvPr id="28" name="Shape 28"/>
          <p:cNvSpPr txBox="1"/>
          <p:nvPr/>
        </p:nvSpPr>
        <p:spPr>
          <a:xfrm>
            <a:off y="5385150" x="4335625"/>
            <a:ext cy="2445099" cx="46975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38"/>
              </a:lnSpc>
              <a:spcBef>
                <a:spcPts val="0"/>
              </a:spcBef>
              <a:spcAft>
                <a:spcPts val="0"/>
              </a:spcAft>
              <a:buNone/>
            </a:pPr>
            <a:r>
              <a:rPr b="1" sz="4000" lang="en-US" i="1">
                <a:solidFill>
                  <a:srgbClr val="054B27"/>
                </a:solidFill>
                <a:latin typeface="Arial"/>
                <a:ea typeface="Arial"/>
                <a:cs typeface="Arial"/>
                <a:sym typeface="Arial"/>
              </a:rPr>
              <a:t>Ted L. Ramirez</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Co-chair, Venable Washington Health Care Practice </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7" name="Shape 187"/>
        <p:cNvGrpSpPr/>
        <p:nvPr/>
      </p:nvGrpSpPr>
      <p:grpSpPr>
        <a:xfrm>
          <a:off y="0" x="0"/>
          <a:ext cy="0" cx="0"/>
          <a:chOff y="0" x="0"/>
          <a:chExt cy="0" cx="0"/>
        </a:xfrm>
      </p:grpSpPr>
      <p:sp>
        <p:nvSpPr>
          <p:cNvPr id="188" name="Shape 188"/>
          <p:cNvSpPr/>
          <p:nvPr/>
        </p:nvSpPr>
        <p:spPr>
          <a:xfrm>
            <a:off y="275150" x="0"/>
            <a:ext cy="7344825" cx="10160000"/>
          </a:xfrm>
          <a:prstGeom prst="rect">
            <a:avLst/>
          </a:prstGeom>
          <a:blipFill>
            <a:blip r:embed="rId4"/>
            <a:stretch>
              <a:fillRect/>
            </a:stretch>
          </a:blipFill>
        </p:spPr>
      </p:sp>
      <p:sp>
        <p:nvSpPr>
          <p:cNvPr id="189" name="Shape 189"/>
          <p:cNvSpPr txBox="1"/>
          <p:nvPr/>
        </p:nvSpPr>
        <p:spPr>
          <a:xfrm>
            <a:off y="1321150" x="1270000"/>
            <a:ext cy="4944525"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b="1" sz="3555" lang="en-US">
                <a:solidFill>
                  <a:srgbClr val="000000"/>
                </a:solidFill>
                <a:latin typeface="Arial"/>
                <a:ea typeface="Arial"/>
                <a:cs typeface="Arial"/>
                <a:sym typeface="Arial"/>
              </a:rPr>
              <a:t>Responsibility</a:t>
            </a:r>
            <a:r>
              <a:rPr sz="3555" lang="en-US">
                <a:solidFill>
                  <a:srgbClr val="000000"/>
                </a:solidFill>
                <a:latin typeface="Arial"/>
                <a:ea typeface="Arial"/>
                <a:cs typeface="Arial"/>
                <a:sym typeface="Arial"/>
              </a:rPr>
              <a:t> embraces </a:t>
            </a:r>
          </a:p>
          <a:p>
            <a:r>
              <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Responsibility involves the </a:t>
            </a:r>
            <a:r>
              <a:rPr sz="3555" lang="en-US" i="1">
                <a:solidFill>
                  <a:srgbClr val="000000"/>
                </a:solidFill>
                <a:latin typeface="Arial"/>
                <a:ea typeface="Arial"/>
                <a:cs typeface="Arial"/>
                <a:sym typeface="Arial"/>
              </a:rPr>
              <a:t>authority</a:t>
            </a:r>
            <a:r>
              <a:rPr sz="3555" lang="en-US">
                <a:solidFill>
                  <a:srgbClr val="000000"/>
                </a:solidFill>
                <a:latin typeface="Arial"/>
                <a:ea typeface="Arial"/>
                <a:cs typeface="Arial"/>
                <a:sym typeface="Arial"/>
              </a:rPr>
              <a:t> an organization grants its members and leaders.</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In doing and being everything God has called us to be we must act and desire to act with responsibility.</a:t>
            </a:r>
          </a:p>
        </p:txBody>
      </p:sp>
      <p:sp>
        <p:nvSpPr>
          <p:cNvPr id="190" name="Shape 190"/>
          <p:cNvSpPr txBox="1"/>
          <p:nvPr/>
        </p:nvSpPr>
        <p:spPr>
          <a:xfrm>
            <a:off y="1829150" x="1270000"/>
            <a:ext cy="617699" cx="9422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joy -</a:t>
            </a:r>
          </a:p>
        </p:txBody>
      </p:sp>
      <p:sp>
        <p:nvSpPr>
          <p:cNvPr id="191" name="Shape 191"/>
          <p:cNvSpPr txBox="1"/>
          <p:nvPr/>
        </p:nvSpPr>
        <p:spPr>
          <a:xfrm>
            <a:off y="1867950" x="2286000"/>
            <a:ext cy="563024" cx="2235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privilege - </a:t>
            </a:r>
          </a:p>
        </p:txBody>
      </p:sp>
      <p:sp>
        <p:nvSpPr>
          <p:cNvPr id="192" name="Shape 192"/>
          <p:cNvSpPr txBox="1"/>
          <p:nvPr/>
        </p:nvSpPr>
        <p:spPr>
          <a:xfrm>
            <a:off y="1867950" x="5797900"/>
            <a:ext cy="563024" cx="3013074"/>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accountability.</a:t>
            </a:r>
          </a:p>
        </p:txBody>
      </p:sp>
      <p:sp>
        <p:nvSpPr>
          <p:cNvPr id="193" name="Shape 193"/>
          <p:cNvSpPr txBox="1"/>
          <p:nvPr/>
        </p:nvSpPr>
        <p:spPr>
          <a:xfrm>
            <a:off y="1867950" x="4402650"/>
            <a:ext cy="563024" cx="13991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duty -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7" name="Shape 197"/>
        <p:cNvGrpSpPr/>
        <p:nvPr/>
      </p:nvGrpSpPr>
      <p:grpSpPr>
        <a:xfrm>
          <a:off y="0" x="0"/>
          <a:ext cy="0" cx="0"/>
          <a:chOff y="0" x="0"/>
          <a:chExt cy="0" cx="0"/>
        </a:xfrm>
      </p:grpSpPr>
      <p:sp>
        <p:nvSpPr>
          <p:cNvPr id="198" name="Shape 198"/>
          <p:cNvSpPr/>
          <p:nvPr/>
        </p:nvSpPr>
        <p:spPr>
          <a:xfrm>
            <a:off y="275150" x="0"/>
            <a:ext cy="7344825" cx="10160000"/>
          </a:xfrm>
          <a:prstGeom prst="rect">
            <a:avLst/>
          </a:prstGeom>
          <a:blipFill>
            <a:blip r:embed="rId4"/>
            <a:stretch>
              <a:fillRect/>
            </a:stretch>
          </a:blipFill>
        </p:spPr>
      </p:sp>
      <p:sp>
        <p:nvSpPr>
          <p:cNvPr id="199" name="Shape 199"/>
          <p:cNvSpPr txBox="1"/>
          <p:nvPr/>
        </p:nvSpPr>
        <p:spPr>
          <a:xfrm>
            <a:off y="474475" x="1270000"/>
            <a:ext cy="3484025"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The situations in which we reach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decisions as leaders in our churches and institutions may appear joyful and clear or may seem clouded with division and uncertainty.</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Regardless of circumstances, God</a:t>
            </a:r>
          </a:p>
        </p:txBody>
      </p:sp>
      <p:sp>
        <p:nvSpPr>
          <p:cNvPr id="200" name="Shape 200"/>
          <p:cNvSpPr txBox="1"/>
          <p:nvPr/>
        </p:nvSpPr>
        <p:spPr>
          <a:xfrm>
            <a:off y="4030475" x="1270000"/>
            <a:ext cy="3484025" cx="7696199"/>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has not abandoned us to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uncertainty and fear</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sustains our collaboration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with Him</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fully invested</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spares nothing to support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our efforts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4" name="Shape 204"/>
        <p:cNvGrpSpPr/>
        <p:nvPr/>
      </p:nvGrpSpPr>
      <p:grpSpPr>
        <a:xfrm>
          <a:off y="0" x="0"/>
          <a:ext cy="0" cx="0"/>
          <a:chOff y="0" x="0"/>
          <a:chExt cy="0" cx="0"/>
        </a:xfrm>
      </p:grpSpPr>
      <p:sp>
        <p:nvSpPr>
          <p:cNvPr id="205" name="Shape 205"/>
          <p:cNvSpPr/>
          <p:nvPr/>
        </p:nvSpPr>
        <p:spPr>
          <a:xfrm>
            <a:off y="275150" x="0"/>
            <a:ext cy="7344825" cx="10160000"/>
          </a:xfrm>
          <a:prstGeom prst="rect">
            <a:avLst/>
          </a:prstGeom>
          <a:blipFill>
            <a:blip r:embed="rId4"/>
            <a:stretch>
              <a:fillRect/>
            </a:stretch>
          </a:blipFill>
        </p:spPr>
      </p:sp>
      <p:sp>
        <p:nvSpPr>
          <p:cNvPr id="206" name="Shape 206"/>
          <p:cNvSpPr txBox="1"/>
          <p:nvPr/>
        </p:nvSpPr>
        <p:spPr>
          <a:xfrm>
            <a:off y="474475" x="1270000"/>
            <a:ext cy="4872200" cx="7696199"/>
          </a:xfrm>
          <a:prstGeom prst="rect">
            <a:avLst/>
          </a:prstGeom>
        </p:spPr>
        <p:txBody>
          <a:bodyPr bIns="38100" rIns="38100" lIns="38100" tIns="38100" anchor="t" anchorCtr="0">
            <a:noAutofit/>
          </a:bodyPr>
          <a:lstStyle/>
          <a:p>
            <a:pPr algn="l" marR="0" indent="0" marL="0">
              <a:lnSpc>
                <a:spcPct val="107720"/>
              </a:lnSpc>
              <a:spcBef>
                <a:spcPts val="0"/>
              </a:spcBef>
              <a:spcAft>
                <a:spcPts val="0"/>
              </a:spcAft>
              <a:buNone/>
            </a:pPr>
            <a:r>
              <a:rPr sz="3777" lang="en-US">
                <a:solidFill>
                  <a:srgbClr val="000000"/>
                </a:solidFill>
                <a:latin typeface="Arial"/>
                <a:ea typeface="Arial"/>
                <a:cs typeface="Arial"/>
                <a:sym typeface="Arial"/>
              </a:rPr>
              <a:t>Questions as lamps to guide in</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examining the relationships of responsibility</a:t>
            </a:r>
          </a:p>
          <a:p>
            <a:r>
              <a:t/>
            </a:r>
          </a:p>
          <a:p>
            <a:pPr algn="l" marR="0" indent="0" marL="0">
              <a:lnSpc>
                <a:spcPct val="100000"/>
              </a:lnSpc>
              <a:spcBef>
                <a:spcPts val="0"/>
              </a:spcBef>
              <a:spcAft>
                <a:spcPts val="0"/>
              </a:spcAft>
              <a:buNone/>
            </a:pPr>
            <a:r>
              <a:rPr b="1" sz="3333" lang="en-US">
                <a:solidFill>
                  <a:srgbClr val="000000"/>
                </a:solidFill>
                <a:latin typeface="Arial"/>
                <a:ea typeface="Arial"/>
                <a:cs typeface="Arial"/>
                <a:sym typeface="Arial"/>
              </a:rPr>
              <a:t>To whom and to what are we responsible?</a:t>
            </a:r>
          </a:p>
          <a:p>
            <a:r>
              <a:t/>
            </a:r>
          </a:p>
          <a:p>
            <a:pPr algn="l" marR="0" indent="0" marL="0">
              <a:lnSpc>
                <a:spcPct val="100000"/>
              </a:lnSpc>
              <a:spcBef>
                <a:spcPts val="0"/>
              </a:spcBef>
              <a:spcAft>
                <a:spcPts val="0"/>
              </a:spcAft>
              <a:buNone/>
            </a:pPr>
            <a:r>
              <a:rPr b="1" sz="3333" lang="en-US">
                <a:solidFill>
                  <a:srgbClr val="000000"/>
                </a:solidFill>
                <a:latin typeface="Arial"/>
                <a:ea typeface="Arial"/>
                <a:cs typeface="Arial"/>
                <a:sym typeface="Arial"/>
              </a:rPr>
              <a:t>For whom and for what are we responsible?</a:t>
            </a:r>
          </a:p>
          <a:p>
            <a:r>
              <a:t/>
            </a:r>
          </a:p>
          <a:p>
            <a:pPr algn="l" marR="0" indent="0" marL="0">
              <a:lnSpc>
                <a:spcPct val="100000"/>
              </a:lnSpc>
              <a:spcBef>
                <a:spcPts val="0"/>
              </a:spcBef>
              <a:spcAft>
                <a:spcPts val="0"/>
              </a:spcAft>
              <a:buNone/>
            </a:pPr>
            <a:r>
              <a:rPr sz="3333" lang="en-US">
                <a:solidFill>
                  <a:srgbClr val="000000"/>
                </a:solidFill>
                <a:latin typeface="Arial"/>
                <a:ea typeface="Arial"/>
                <a:cs typeface="Arial"/>
                <a:sym typeface="Arial"/>
              </a:rPr>
              <a:t>Examining these questions may</a:t>
            </a:r>
          </a:p>
        </p:txBody>
      </p:sp>
      <p:sp>
        <p:nvSpPr>
          <p:cNvPr id="207" name="Shape 207"/>
          <p:cNvSpPr txBox="1"/>
          <p:nvPr/>
        </p:nvSpPr>
        <p:spPr>
          <a:xfrm>
            <a:off y="5300475" x="1270000"/>
            <a:ext cy="2023524" cx="7696199"/>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reveal principles to bind us together</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help us discover common views</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reveal responsible practices that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convey Christ’s love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1" name="Shape 211"/>
        <p:cNvGrpSpPr/>
        <p:nvPr/>
      </p:nvGrpSpPr>
      <p:grpSpPr>
        <a:xfrm>
          <a:off y="0" x="0"/>
          <a:ext cy="0" cx="0"/>
          <a:chOff y="0" x="0"/>
          <a:chExt cy="0" cx="0"/>
        </a:xfrm>
      </p:grpSpPr>
      <p:sp>
        <p:nvSpPr>
          <p:cNvPr id="212" name="Shape 212"/>
          <p:cNvSpPr/>
          <p:nvPr/>
        </p:nvSpPr>
        <p:spPr>
          <a:xfrm>
            <a:off y="275150" x="0"/>
            <a:ext cy="7344825" cx="10160000"/>
          </a:xfrm>
          <a:prstGeom prst="rect">
            <a:avLst/>
          </a:prstGeom>
          <a:blipFill>
            <a:blip r:embed="rId4"/>
            <a:stretch>
              <a:fillRect/>
            </a:stretch>
          </a:blipFill>
        </p:spPr>
      </p:sp>
      <p:sp>
        <p:nvSpPr>
          <p:cNvPr id="213" name="Shape 213"/>
          <p:cNvSpPr txBox="1"/>
          <p:nvPr/>
        </p:nvSpPr>
        <p:spPr>
          <a:xfrm>
            <a:off y="982475" x="1185325"/>
            <a:ext cy="6055774" cx="7950199"/>
          </a:xfrm>
          <a:prstGeom prst="rect">
            <a:avLst/>
          </a:prstGeom>
        </p:spPr>
        <p:txBody>
          <a:bodyPr bIns="38100" rIns="38100" lIns="38100" tIns="38100" anchor="t" anchorCtr="0">
            <a:noAutofit/>
          </a:bodyPr>
          <a:lstStyle/>
          <a:p>
            <a:pPr algn="ctr" marR="0" indent="0" marL="0">
              <a:lnSpc>
                <a:spcPct val="132236"/>
              </a:lnSpc>
              <a:spcBef>
                <a:spcPts val="0"/>
              </a:spcBef>
              <a:spcAft>
                <a:spcPts val="563"/>
              </a:spcAft>
              <a:buNone/>
            </a:pPr>
            <a:r>
              <a:rPr sz="4222" lang="en-US">
                <a:solidFill>
                  <a:srgbClr val="000000"/>
                </a:solidFill>
                <a:latin typeface="Arial"/>
                <a:ea typeface="Arial"/>
                <a:cs typeface="Arial"/>
                <a:sym typeface="Arial"/>
              </a:rPr>
              <a:t>Unity in Diversity</a:t>
            </a:r>
            <a:r>
              <a:rPr b="1" sz="3111" lang="en-US">
                <a:solidFill>
                  <a:srgbClr val="000000"/>
                </a:solidFill>
                <a:latin typeface="Arial"/>
                <a:ea typeface="Arial"/>
                <a:cs typeface="Arial"/>
                <a:sym typeface="Arial"/>
              </a:rPr>
              <a:t>Philadelphia, July 4, 1776, Birth of the United States</a:t>
            </a:r>
          </a:p>
          <a:p>
            <a:pPr algn="ctr" marR="0" indent="0" marL="0">
              <a:lnSpc>
                <a:spcPct val="132142"/>
              </a:lnSpc>
              <a:spcBef>
                <a:spcPts val="0"/>
              </a:spcBef>
              <a:spcAft>
                <a:spcPts val="1406"/>
              </a:spcAft>
              <a:buNone/>
            </a:pPr>
            <a:r>
              <a:rPr sz="3111" lang="en-US">
                <a:solidFill>
                  <a:srgbClr val="000000"/>
                </a:solidFill>
                <a:latin typeface="Arial"/>
                <a:ea typeface="Arial"/>
                <a:cs typeface="Arial"/>
                <a:sym typeface="Arial"/>
              </a:rPr>
              <a:t>John Dickerson, in his love and passion to </a:t>
            </a:r>
            <a:r>
              <a:rPr sz="3111" lang="en-US" i="1">
                <a:solidFill>
                  <a:srgbClr val="000000"/>
                </a:solidFill>
                <a:latin typeface="Arial"/>
                <a:ea typeface="Arial"/>
                <a:cs typeface="Arial"/>
                <a:sym typeface="Arial"/>
              </a:rPr>
              <a:t>act with responsibility</a:t>
            </a:r>
            <a:r>
              <a:rPr sz="3111" lang="en-US">
                <a:solidFill>
                  <a:srgbClr val="000000"/>
                </a:solidFill>
                <a:latin typeface="Arial"/>
                <a:ea typeface="Arial"/>
                <a:cs typeface="Arial"/>
                <a:sym typeface="Arial"/>
              </a:rPr>
              <a:t>, lead the debate against signing the Declaration of Independence. </a:t>
            </a:r>
          </a:p>
          <a:p>
            <a:pPr algn="ctr" marR="0" indent="0" marL="0">
              <a:lnSpc>
                <a:spcPct val="132142"/>
              </a:lnSpc>
              <a:spcBef>
                <a:spcPts val="0"/>
              </a:spcBef>
              <a:spcAft>
                <a:spcPts val="0"/>
              </a:spcAft>
              <a:buNone/>
            </a:pPr>
            <a:r>
              <a:rPr sz="3111" lang="en-US">
                <a:solidFill>
                  <a:srgbClr val="000000"/>
                </a:solidFill>
                <a:latin typeface="Arial"/>
                <a:ea typeface="Arial"/>
                <a:cs typeface="Arial"/>
                <a:sym typeface="Arial"/>
              </a:rPr>
              <a:t>But when the delegates approved that Declaration, he led the first troops from Philadelphia to defend New Jersey against the British.</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7" name="Shape 217"/>
        <p:cNvGrpSpPr/>
        <p:nvPr/>
      </p:nvGrpSpPr>
      <p:grpSpPr>
        <a:xfrm>
          <a:off y="0" x="0"/>
          <a:ext cy="0" cx="0"/>
          <a:chOff y="0" x="0"/>
          <a:chExt cy="0" cx="0"/>
        </a:xfrm>
      </p:grpSpPr>
      <p:sp>
        <p:nvSpPr>
          <p:cNvPr id="218" name="Shape 218"/>
          <p:cNvSpPr/>
          <p:nvPr/>
        </p:nvSpPr>
        <p:spPr>
          <a:xfrm>
            <a:off y="275150" x="0"/>
            <a:ext cy="7344825" cx="10160000"/>
          </a:xfrm>
          <a:prstGeom prst="rect">
            <a:avLst/>
          </a:prstGeom>
          <a:blipFill>
            <a:blip r:embed="rId4"/>
            <a:stretch>
              <a:fillRect/>
            </a:stretch>
          </a:blipFill>
        </p:spPr>
      </p:sp>
      <p:sp>
        <p:nvSpPr>
          <p:cNvPr id="219" name="Shape 219"/>
          <p:cNvSpPr txBox="1"/>
          <p:nvPr/>
        </p:nvSpPr>
        <p:spPr>
          <a:xfrm>
            <a:off y="1067150" x="1270000"/>
            <a:ext cy="5092699" cx="7696199"/>
          </a:xfrm>
          <a:prstGeom prst="rect">
            <a:avLst/>
          </a:prstGeom>
        </p:spPr>
        <p:txBody>
          <a:bodyPr bIns="38100" rIns="38100" lIns="38100" tIns="38100" anchor="t" anchorCtr="0">
            <a:noAutofit/>
          </a:bodyPr>
          <a:lstStyle/>
          <a:p>
            <a:pPr algn="l" marR="0" indent="0" marL="0">
              <a:lnSpc>
                <a:spcPct val="156250"/>
              </a:lnSpc>
              <a:spcBef>
                <a:spcPts val="0"/>
              </a:spcBef>
              <a:spcAft>
                <a:spcPts val="0"/>
              </a:spcAft>
              <a:buNone/>
            </a:pPr>
            <a:r>
              <a:rPr sz="4000" lang="en-US">
                <a:solidFill>
                  <a:srgbClr val="000000"/>
                </a:solidFill>
                <a:latin typeface="Arial"/>
                <a:ea typeface="Arial"/>
                <a:cs typeface="Arial"/>
                <a:sym typeface="Arial"/>
              </a:rPr>
              <a:t>People of responsibility may</a:t>
            </a:r>
          </a:p>
          <a:p>
            <a:pPr algn="l" lvl="0" marR="0" indent="-276577" marL="381000">
              <a:lnSpc>
                <a:spcPct val="155859"/>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at opposing points </a:t>
            </a:r>
          </a:p>
          <a:p>
            <a:pPr algn="l" lvl="0" marR="0" indent="-276577" marL="381000">
              <a:lnSpc>
                <a:spcPct val="155859"/>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acting with responsibility when they express their disagreement responsibly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and thoughtfully</a:t>
            </a:r>
          </a:p>
          <a:p>
            <a:pPr algn="l" lvl="0" marR="0" indent="-276577" marL="381000">
              <a:lnSpc>
                <a:spcPct val="155859"/>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even be irresponsible when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they fail to disagree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3" name="Shape 223"/>
        <p:cNvGrpSpPr/>
        <p:nvPr/>
      </p:nvGrpSpPr>
      <p:grpSpPr>
        <a:xfrm>
          <a:off y="0" x="0"/>
          <a:ext cy="0" cx="0"/>
          <a:chOff y="0" x="0"/>
          <a:chExt cy="0" cx="0"/>
        </a:xfrm>
      </p:grpSpPr>
      <p:sp>
        <p:nvSpPr>
          <p:cNvPr id="224" name="Shape 224"/>
          <p:cNvSpPr/>
          <p:nvPr/>
        </p:nvSpPr>
        <p:spPr>
          <a:xfrm>
            <a:off y="275150" x="0"/>
            <a:ext cy="7344825" cx="10160000"/>
          </a:xfrm>
          <a:prstGeom prst="rect">
            <a:avLst/>
          </a:prstGeom>
          <a:blipFill>
            <a:blip r:embed="rId4"/>
            <a:stretch>
              <a:fillRect/>
            </a:stretch>
          </a:blipFill>
        </p:spPr>
      </p:sp>
      <p:sp>
        <p:nvSpPr>
          <p:cNvPr id="225" name="Shape 225"/>
          <p:cNvSpPr txBox="1"/>
          <p:nvPr/>
        </p:nvSpPr>
        <p:spPr>
          <a:xfrm>
            <a:off y="897800" x="1270000"/>
            <a:ext cy="5364325"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Why do we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move forward, even when we disagree?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continue to serve together?</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wrestle through conflict and division?</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of the promises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God and the privilege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to share the </a:t>
            </a:r>
            <a:r>
              <a:rPr b="1" sz="4000" lang="en-US">
                <a:solidFill>
                  <a:srgbClr val="000000"/>
                </a:solidFill>
                <a:latin typeface="Arial"/>
                <a:ea typeface="Arial"/>
                <a:cs typeface="Arial"/>
                <a:sym typeface="Arial"/>
              </a:rPr>
              <a:t>Greatest </a:t>
            </a:r>
            <a:br>
              <a:rPr b="1" sz="4000" lang="en-US">
                <a:solidFill>
                  <a:srgbClr val="000000"/>
                </a:solidFill>
                <a:latin typeface="Arial"/>
                <a:ea typeface="Arial"/>
                <a:cs typeface="Arial"/>
                <a:sym typeface="Arial"/>
              </a:rPr>
            </a:br>
            <a:r>
              <a:rPr b="1" sz="4000" lang="en-US">
                <a:solidFill>
                  <a:srgbClr val="000000"/>
                </a:solidFill>
                <a:latin typeface="Arial"/>
                <a:ea typeface="Arial"/>
                <a:cs typeface="Arial"/>
                <a:sym typeface="Arial"/>
              </a:rPr>
              <a:t>Story ever told.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9" name="Shape 229"/>
        <p:cNvGrpSpPr/>
        <p:nvPr/>
      </p:nvGrpSpPr>
      <p:grpSpPr>
        <a:xfrm>
          <a:off y="0" x="0"/>
          <a:ext cy="0" cx="0"/>
          <a:chOff y="0" x="0"/>
          <a:chExt cy="0" cx="0"/>
        </a:xfrm>
      </p:grpSpPr>
      <p:sp>
        <p:nvSpPr>
          <p:cNvPr id="230" name="Shape 230"/>
          <p:cNvSpPr/>
          <p:nvPr/>
        </p:nvSpPr>
        <p:spPr>
          <a:xfrm>
            <a:off y="275150" x="0"/>
            <a:ext cy="7344825" cx="10160000"/>
          </a:xfrm>
          <a:prstGeom prst="rect">
            <a:avLst/>
          </a:prstGeom>
          <a:blipFill>
            <a:blip r:embed="rId4"/>
            <a:stretch>
              <a:fillRect/>
            </a:stretch>
          </a:blipFill>
        </p:spPr>
      </p:sp>
      <p:sp>
        <p:nvSpPr>
          <p:cNvPr id="231" name="Shape 231"/>
          <p:cNvSpPr txBox="1"/>
          <p:nvPr/>
        </p:nvSpPr>
        <p:spPr>
          <a:xfrm>
            <a:off y="389800" x="1372300"/>
            <a:ext cy="1427325" cx="7491575"/>
          </a:xfrm>
          <a:prstGeom prst="rect">
            <a:avLst/>
          </a:prstGeom>
        </p:spPr>
        <p:txBody>
          <a:bodyPr bIns="38100" rIns="38100" lIns="38100" tIns="38100" anchor="t" anchorCtr="0">
            <a:noAutofit/>
          </a:bodyPr>
          <a:lstStyle/>
          <a:p>
            <a:pPr algn="ctr" marR="0" indent="0" marL="0">
              <a:lnSpc>
                <a:spcPct val="125986"/>
              </a:lnSpc>
              <a:spcBef>
                <a:spcPts val="0"/>
              </a:spcBef>
              <a:spcAft>
                <a:spcPts val="0"/>
              </a:spcAft>
              <a:buNone/>
            </a:pPr>
            <a:r>
              <a:rPr b="1" sz="4222" lang="en-US">
                <a:solidFill>
                  <a:srgbClr val="000000"/>
                </a:solidFill>
                <a:latin typeface="Arial"/>
                <a:ea typeface="Arial"/>
                <a:cs typeface="Arial"/>
                <a:sym typeface="Arial"/>
              </a:rPr>
              <a:t>III. God’s Promises </a:t>
            </a:r>
            <a:r>
              <a:rPr sz="4222" lang="en-US" i="1">
                <a:solidFill>
                  <a:srgbClr val="054B27"/>
                </a:solidFill>
                <a:latin typeface="Arial"/>
                <a:ea typeface="Arial"/>
                <a:cs typeface="Arial"/>
                <a:sym typeface="Arial"/>
              </a:rPr>
              <a:t>and</a:t>
            </a:r>
            <a:r>
              <a:rPr b="1" sz="4222" lang="en-US">
                <a:solidFill>
                  <a:srgbClr val="000000"/>
                </a:solidFill>
                <a:latin typeface="Arial"/>
                <a:ea typeface="Arial"/>
                <a:cs typeface="Arial"/>
                <a:sym typeface="Arial"/>
              </a:rPr>
              <a:t> Invitation </a:t>
            </a:r>
            <a:r>
              <a:rPr sz="4222" lang="en-US" i="1">
                <a:solidFill>
                  <a:srgbClr val="054B27"/>
                </a:solidFill>
                <a:latin typeface="Arial"/>
                <a:ea typeface="Arial"/>
                <a:cs typeface="Arial"/>
                <a:sym typeface="Arial"/>
              </a:rPr>
              <a:t>to</a:t>
            </a:r>
            <a:r>
              <a:rPr b="1" sz="4222" lang="en-US">
                <a:solidFill>
                  <a:srgbClr val="000000"/>
                </a:solidFill>
                <a:latin typeface="Arial"/>
                <a:ea typeface="Arial"/>
                <a:cs typeface="Arial"/>
                <a:sym typeface="Arial"/>
              </a:rPr>
              <a:t> Service</a:t>
            </a:r>
          </a:p>
        </p:txBody>
      </p:sp>
      <p:sp>
        <p:nvSpPr>
          <p:cNvPr id="232" name="Shape 232"/>
          <p:cNvSpPr txBox="1"/>
          <p:nvPr/>
        </p:nvSpPr>
        <p:spPr>
          <a:xfrm>
            <a:off y="2284225" x="1118300"/>
            <a:ext cy="4694049" cx="3681575"/>
          </a:xfrm>
          <a:prstGeom prst="rect">
            <a:avLst/>
          </a:prstGeom>
        </p:spPr>
        <p:txBody>
          <a:bodyPr bIns="38100" rIns="38100" lIns="38100" tIns="38100" anchor="t" anchorCtr="0">
            <a:noAutofit/>
          </a:bodyPr>
          <a:lstStyle/>
          <a:p>
            <a:pPr algn="l" marR="0" indent="0" marL="0">
              <a:lnSpc>
                <a:spcPct val="114423"/>
              </a:lnSpc>
              <a:spcBef>
                <a:spcPts val="0"/>
              </a:spcBef>
              <a:spcAft>
                <a:spcPts val="0"/>
              </a:spcAft>
              <a:buNone/>
            </a:pPr>
            <a:r>
              <a:rPr baseline="30000" sz="2888" lang="en-US">
                <a:solidFill>
                  <a:srgbClr val="000000"/>
                </a:solidFill>
                <a:latin typeface="Arial"/>
                <a:ea typeface="Arial"/>
                <a:cs typeface="Arial"/>
                <a:sym typeface="Arial"/>
              </a:rPr>
              <a:t>21</a:t>
            </a:r>
            <a:r>
              <a:rPr sz="2888" lang="en-US">
                <a:solidFill>
                  <a:srgbClr val="000000"/>
                </a:solidFill>
                <a:latin typeface="Arial"/>
                <a:ea typeface="Arial"/>
                <a:cs typeface="Arial"/>
                <a:sym typeface="Arial"/>
              </a:rPr>
              <a:t>“Not everyone who says to me, ‘Lord, Lord,’ will enter the kingdom of heaven, but only he who does the will of my Father who is in heaven. </a:t>
            </a:r>
            <a:r>
              <a:rPr baseline="30000" sz="2888" lang="en-US">
                <a:solidFill>
                  <a:srgbClr val="000000"/>
                </a:solidFill>
                <a:latin typeface="Arial"/>
                <a:ea typeface="Arial"/>
                <a:cs typeface="Arial"/>
                <a:sym typeface="Arial"/>
              </a:rPr>
              <a:t>22</a:t>
            </a:r>
            <a:r>
              <a:rPr sz="2888" lang="en-US">
                <a:solidFill>
                  <a:srgbClr val="000000"/>
                </a:solidFill>
                <a:latin typeface="Arial"/>
                <a:ea typeface="Arial"/>
                <a:cs typeface="Arial"/>
                <a:sym typeface="Arial"/>
              </a:rPr>
              <a:t>Many will say to me on that day, ‘Lord, Lord, did we not prophesy in your</a:t>
            </a:r>
          </a:p>
        </p:txBody>
      </p:sp>
      <p:sp>
        <p:nvSpPr>
          <p:cNvPr id="233" name="Shape 233"/>
          <p:cNvSpPr txBox="1"/>
          <p:nvPr/>
        </p:nvSpPr>
        <p:spPr>
          <a:xfrm>
            <a:off y="2284225" x="5436300"/>
            <a:ext cy="4854550" cx="3427574"/>
          </a:xfrm>
          <a:prstGeom prst="rect">
            <a:avLst/>
          </a:prstGeom>
        </p:spPr>
        <p:txBody>
          <a:bodyPr bIns="38100" rIns="38100" lIns="38100" tIns="38100" anchor="t" anchorCtr="0">
            <a:noAutofit/>
          </a:bodyPr>
          <a:lstStyle/>
          <a:p>
            <a:pPr algn="l" marR="0" indent="0" marL="0">
              <a:lnSpc>
                <a:spcPct val="114423"/>
              </a:lnSpc>
              <a:spcBef>
                <a:spcPts val="0"/>
              </a:spcBef>
              <a:spcAft>
                <a:spcPts val="0"/>
              </a:spcAft>
              <a:buNone/>
            </a:pPr>
            <a:r>
              <a:rPr sz="2888" lang="en-US">
                <a:solidFill>
                  <a:srgbClr val="000000"/>
                </a:solidFill>
                <a:latin typeface="Arial"/>
                <a:ea typeface="Arial"/>
                <a:cs typeface="Arial"/>
                <a:sym typeface="Arial"/>
              </a:rPr>
              <a:t>name, and in your name drive out demons and perform many miracles?’ </a:t>
            </a:r>
            <a:r>
              <a:rPr baseline="30000" sz="2888" lang="en-US">
                <a:solidFill>
                  <a:srgbClr val="000000"/>
                </a:solidFill>
                <a:latin typeface="Arial"/>
                <a:ea typeface="Arial"/>
                <a:cs typeface="Arial"/>
                <a:sym typeface="Arial"/>
              </a:rPr>
              <a:t>23</a:t>
            </a:r>
            <a:r>
              <a:rPr sz="2888" lang="en-US">
                <a:solidFill>
                  <a:srgbClr val="000000"/>
                </a:solidFill>
                <a:latin typeface="Arial"/>
                <a:ea typeface="Arial"/>
                <a:cs typeface="Arial"/>
                <a:sym typeface="Arial"/>
              </a:rPr>
              <a:t>Then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I will tell them plainly, ‘I never knew you. Away from me you evildoers!’” </a:t>
            </a:r>
          </a:p>
          <a:p>
            <a:r>
              <a:t/>
            </a:r>
          </a:p>
          <a:p>
            <a:pPr algn="l" marR="0" indent="0" marL="0">
              <a:lnSpc>
                <a:spcPct val="113888"/>
              </a:lnSpc>
              <a:spcBef>
                <a:spcPts val="0"/>
              </a:spcBef>
              <a:spcAft>
                <a:spcPts val="0"/>
              </a:spcAft>
              <a:buNone/>
            </a:pPr>
            <a:r>
              <a:rPr sz="2000" lang="en-US" i="1">
                <a:solidFill>
                  <a:srgbClr val="000000"/>
                </a:solidFill>
                <a:latin typeface="Arial"/>
                <a:ea typeface="Arial"/>
                <a:cs typeface="Arial"/>
                <a:sym typeface="Arial"/>
              </a:rPr>
              <a:t>Matt 7:21-23 (NIV)</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7" name="Shape 237"/>
        <p:cNvGrpSpPr/>
        <p:nvPr/>
      </p:nvGrpSpPr>
      <p:grpSpPr>
        <a:xfrm>
          <a:off y="0" x="0"/>
          <a:ext cy="0" cx="0"/>
          <a:chOff y="0" x="0"/>
          <a:chExt cy="0" cx="0"/>
        </a:xfrm>
      </p:grpSpPr>
      <p:sp>
        <p:nvSpPr>
          <p:cNvPr id="238" name="Shape 238"/>
          <p:cNvSpPr/>
          <p:nvPr/>
        </p:nvSpPr>
        <p:spPr>
          <a:xfrm>
            <a:off y="275150" x="0"/>
            <a:ext cy="7344825" cx="10160000"/>
          </a:xfrm>
          <a:prstGeom prst="rect">
            <a:avLst/>
          </a:prstGeom>
          <a:blipFill>
            <a:blip r:embed="rId4"/>
            <a:stretch>
              <a:fillRect/>
            </a:stretch>
          </a:blipFill>
        </p:spPr>
      </p:sp>
      <p:sp>
        <p:nvSpPr>
          <p:cNvPr id="239" name="Shape 239"/>
          <p:cNvSpPr txBox="1"/>
          <p:nvPr/>
        </p:nvSpPr>
        <p:spPr>
          <a:xfrm>
            <a:off y="423325" x="1270000"/>
            <a:ext cy="1159224" cx="83206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goats, to whom Jesus says,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 never knew you,”</a:t>
            </a:r>
          </a:p>
        </p:txBody>
      </p:sp>
      <p:sp>
        <p:nvSpPr>
          <p:cNvPr id="240" name="Shape 240"/>
          <p:cNvSpPr txBox="1"/>
          <p:nvPr/>
        </p:nvSpPr>
        <p:spPr>
          <a:xfrm>
            <a:off y="1659800" x="1270000"/>
            <a:ext cy="4425924" cx="7696199"/>
          </a:xfrm>
          <a:prstGeom prst="rect">
            <a:avLst/>
          </a:prstGeom>
        </p:spPr>
        <p:txBody>
          <a:bodyPr bIns="38100" rIns="38100" lIns="38100" tIns="38100" anchor="t" anchorCtr="0">
            <a:noAutofit/>
          </a:bodyPr>
          <a:lstStyle/>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thought that they had acted with responsibility</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had driven out demons and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performed miracles</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had outperformed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us all in terms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of good deeds</a:t>
            </a:r>
          </a:p>
          <a:p>
            <a:pPr algn="l" lvl="0" marR="0" indent="-262466" marL="381000">
              <a:lnSpc>
                <a:spcPct val="11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“deserved” to get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into the kingdom</a:t>
            </a:r>
            <a:r>
              <a:rPr sz="3333" lang="en-US">
                <a:solidFill>
                  <a:srgbClr val="000000"/>
                </a:solidFill>
                <a:latin typeface="Arial"/>
                <a:ea typeface="Arial"/>
                <a:cs typeface="Arial"/>
                <a:sym typeface="Arial"/>
              </a:rPr>
              <a:t> </a:t>
            </a:r>
          </a:p>
        </p:txBody>
      </p:sp>
      <p:sp>
        <p:nvSpPr>
          <p:cNvPr id="241" name="Shape 241"/>
          <p:cNvSpPr txBox="1"/>
          <p:nvPr/>
        </p:nvSpPr>
        <p:spPr>
          <a:xfrm>
            <a:off y="6147150" x="1270000"/>
            <a:ext cy="1159224" cx="6172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But the Lord said,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 never knew you.”</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5" name="Shape 245"/>
        <p:cNvGrpSpPr/>
        <p:nvPr/>
      </p:nvGrpSpPr>
      <p:grpSpPr>
        <a:xfrm>
          <a:off y="0" x="0"/>
          <a:ext cy="0" cx="0"/>
          <a:chOff y="0" x="0"/>
          <a:chExt cy="0" cx="0"/>
        </a:xfrm>
      </p:grpSpPr>
      <p:sp>
        <p:nvSpPr>
          <p:cNvPr id="246" name="Shape 246"/>
          <p:cNvSpPr/>
          <p:nvPr/>
        </p:nvSpPr>
        <p:spPr>
          <a:xfrm>
            <a:off y="275150" x="0"/>
            <a:ext cy="7344825" cx="10160000"/>
          </a:xfrm>
          <a:prstGeom prst="rect">
            <a:avLst/>
          </a:prstGeom>
          <a:blipFill>
            <a:blip r:embed="rId4"/>
            <a:stretch>
              <a:fillRect/>
            </a:stretch>
          </a:blipFill>
        </p:spPr>
      </p:sp>
      <p:sp>
        <p:nvSpPr>
          <p:cNvPr id="247" name="Shape 247"/>
          <p:cNvSpPr txBox="1"/>
          <p:nvPr/>
        </p:nvSpPr>
        <p:spPr>
          <a:xfrm>
            <a:off y="1575150" x="1270000"/>
            <a:ext cy="3166525" cx="7696199"/>
          </a:xfrm>
          <a:prstGeom prst="rect">
            <a:avLst/>
          </a:prstGeom>
        </p:spPr>
        <p:txBody>
          <a:bodyPr bIns="38100" rIns="38100" lIns="38100" tIns="38100" anchor="t" anchorCtr="0">
            <a:noAutofit/>
          </a:bodyPr>
          <a:lstStyle/>
          <a:p>
            <a:pPr algn="l" lvl="0" marR="0" indent="-276577" marL="381000">
              <a:lnSpc>
                <a:spcPct val="11406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could not remember their good deeds</a:t>
            </a:r>
          </a:p>
          <a:p>
            <a:pPr algn="l" lvl="0" marR="0" indent="-276577" marL="381000">
              <a:lnSpc>
                <a:spcPct val="11406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asked, “Lord, when did we see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you hungry and feed you,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or thirsty and give you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something to drink?”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(verse 37)</a:t>
            </a:r>
          </a:p>
        </p:txBody>
      </p:sp>
      <p:sp>
        <p:nvSpPr>
          <p:cNvPr id="248" name="Shape 248"/>
          <p:cNvSpPr txBox="1"/>
          <p:nvPr/>
        </p:nvSpPr>
        <p:spPr>
          <a:xfrm>
            <a:off y="813150" x="1270000"/>
            <a:ext cy="686499" cx="7018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sheep in Matthew 25</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2" name="Shape 252"/>
        <p:cNvGrpSpPr/>
        <p:nvPr/>
      </p:nvGrpSpPr>
      <p:grpSpPr>
        <a:xfrm>
          <a:off y="0" x="0"/>
          <a:ext cy="0" cx="0"/>
          <a:chOff y="0" x="0"/>
          <a:chExt cy="0" cx="0"/>
        </a:xfrm>
      </p:grpSpPr>
      <p:sp>
        <p:nvSpPr>
          <p:cNvPr id="253" name="Shape 253"/>
          <p:cNvSpPr/>
          <p:nvPr/>
        </p:nvSpPr>
        <p:spPr>
          <a:xfrm>
            <a:off y="275150" x="0"/>
            <a:ext cy="7344825" cx="10160000"/>
          </a:xfrm>
          <a:prstGeom prst="rect">
            <a:avLst/>
          </a:prstGeom>
          <a:blipFill>
            <a:blip r:embed="rId4"/>
            <a:stretch>
              <a:fillRect/>
            </a:stretch>
          </a:blipFill>
        </p:spPr>
      </p:sp>
      <p:sp>
        <p:nvSpPr>
          <p:cNvPr id="254" name="Shape 254"/>
          <p:cNvSpPr txBox="1"/>
          <p:nvPr/>
        </p:nvSpPr>
        <p:spPr>
          <a:xfrm>
            <a:off y="643800" x="1270000"/>
            <a:ext cy="576650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What is the difference between the sheep and the goats?</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Both handled responsibility.</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goats performed their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great deeds as transactions,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 order to “earn” salvation.</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sheep performed their deeds</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 the context of relationships.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1829150" x="610300"/>
            <a:ext cy="781750" cx="901557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2888" lang="en-US" i="1">
                <a:solidFill>
                  <a:srgbClr val="054B27"/>
                </a:solidFill>
                <a:latin typeface="Arial"/>
                <a:ea typeface="Arial"/>
                <a:cs typeface="Arial"/>
                <a:sym typeface="Arial"/>
              </a:rPr>
              <a:t>Sessions 2 and 3 will explore</a:t>
            </a:r>
          </a:p>
        </p:txBody>
      </p:sp>
      <p:sp>
        <p:nvSpPr>
          <p:cNvPr id="35" name="Shape 35"/>
          <p:cNvSpPr txBox="1"/>
          <p:nvPr/>
        </p:nvSpPr>
        <p:spPr>
          <a:xfrm>
            <a:off y="389800" x="1626300"/>
            <a:ext cy="751749" cx="6983575"/>
          </a:xfrm>
          <a:prstGeom prst="rect">
            <a:avLst/>
          </a:prstGeom>
        </p:spPr>
        <p:txBody>
          <a:bodyPr bIns="38100" rIns="38100" lIns="38100" tIns="38100" anchor="t" anchorCtr="0">
            <a:noAutofit/>
          </a:bodyPr>
          <a:lstStyle/>
          <a:p>
            <a:pPr algn="ctr" marR="0" indent="0" marL="0">
              <a:lnSpc>
                <a:spcPct val="125986"/>
              </a:lnSpc>
              <a:spcBef>
                <a:spcPts val="0"/>
              </a:spcBef>
              <a:spcAft>
                <a:spcPts val="0"/>
              </a:spcAft>
              <a:buNone/>
            </a:pPr>
            <a:r>
              <a:rPr b="1" sz="4222" lang="en-US">
                <a:solidFill>
                  <a:srgbClr val="000000"/>
                </a:solidFill>
                <a:latin typeface="Arial"/>
                <a:ea typeface="Arial"/>
                <a:cs typeface="Arial"/>
                <a:sym typeface="Arial"/>
              </a:rPr>
              <a:t>I. Summary </a:t>
            </a:r>
            <a:r>
              <a:rPr sz="4222" lang="en-US" i="1">
                <a:solidFill>
                  <a:srgbClr val="054B27"/>
                </a:solidFill>
                <a:latin typeface="Arial"/>
                <a:ea typeface="Arial"/>
                <a:cs typeface="Arial"/>
                <a:sym typeface="Arial"/>
              </a:rPr>
              <a:t>of</a:t>
            </a:r>
            <a:r>
              <a:rPr b="1" sz="4222" lang="en-US">
                <a:solidFill>
                  <a:srgbClr val="000000"/>
                </a:solidFill>
                <a:latin typeface="Arial"/>
                <a:ea typeface="Arial"/>
                <a:cs typeface="Arial"/>
                <a:sym typeface="Arial"/>
              </a:rPr>
              <a:t> Themes</a:t>
            </a:r>
          </a:p>
        </p:txBody>
      </p:sp>
      <p:sp>
        <p:nvSpPr>
          <p:cNvPr id="36" name="Shape 36"/>
          <p:cNvSpPr txBox="1"/>
          <p:nvPr/>
        </p:nvSpPr>
        <p:spPr>
          <a:xfrm>
            <a:off y="2591150" x="864300"/>
            <a:ext cy="4835149" cx="8507575"/>
          </a:xfrm>
          <a:prstGeom prst="rect">
            <a:avLst/>
          </a:prstGeom>
        </p:spPr>
        <p:txBody>
          <a:bodyPr bIns="38100" rIns="38100" lIns="38100" tIns="38100" anchor="t" anchorCtr="0">
            <a:noAutofit/>
          </a:bodyPr>
          <a:lstStyle/>
          <a:p>
            <a:pPr algn="ctr" marR="0" indent="0" marL="0">
              <a:lnSpc>
                <a:spcPct val="100000"/>
              </a:lnSpc>
              <a:spcBef>
                <a:spcPts val="0"/>
              </a:spcBef>
              <a:spcAft>
                <a:spcPts val="719"/>
              </a:spcAft>
              <a:buNone/>
            </a:pPr>
            <a:r>
              <a:rPr b="1" sz="2666" lang="en-US">
                <a:solidFill>
                  <a:srgbClr val="054B27"/>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we as leaders act “with responsibility” in a relentlessly irresponsible world.</a:t>
            </a:r>
          </a:p>
          <a:p>
            <a:pPr algn="ctr" marR="0" indent="0" marL="0">
              <a:lnSpc>
                <a:spcPct val="100000"/>
              </a:lnSpc>
              <a:spcBef>
                <a:spcPts val="0"/>
              </a:spcBef>
              <a:spcAft>
                <a:spcPts val="719"/>
              </a:spcAft>
              <a:buNone/>
            </a:pPr>
            <a:r>
              <a:rPr b="1" sz="2666" lang="en-US">
                <a:solidFill>
                  <a:srgbClr val="054B27"/>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vision we use to set our reference points for acting “with responsibility.” How we recognize and respond to </a:t>
            </a:r>
            <a:r>
              <a:rPr sz="2666" lang="en-US" i="1">
                <a:solidFill>
                  <a:srgbClr val="000000"/>
                </a:solidFill>
                <a:latin typeface="Arial"/>
                <a:ea typeface="Arial"/>
                <a:cs typeface="Arial"/>
                <a:sym typeface="Arial"/>
              </a:rPr>
              <a:t>irresponsible</a:t>
            </a:r>
            <a:r>
              <a:rPr sz="2666" lang="en-US">
                <a:solidFill>
                  <a:srgbClr val="000000"/>
                </a:solidFill>
                <a:latin typeface="Arial"/>
                <a:ea typeface="Arial"/>
                <a:cs typeface="Arial"/>
                <a:sym typeface="Arial"/>
              </a:rPr>
              <a:t> behavior. </a:t>
            </a:r>
          </a:p>
          <a:p>
            <a:pPr algn="ctr" marR="0" indent="0" marL="0">
              <a:lnSpc>
                <a:spcPct val="100000"/>
              </a:lnSpc>
              <a:spcBef>
                <a:spcPts val="0"/>
              </a:spcBef>
              <a:spcAft>
                <a:spcPts val="719"/>
              </a:spcAft>
              <a:buNone/>
            </a:pPr>
            <a:r>
              <a:rPr b="1" sz="2666" lang="en-US">
                <a:solidFill>
                  <a:srgbClr val="054B27"/>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well we foster a consistent sense of “responsibility” within our church and keep </a:t>
            </a:r>
            <a:r>
              <a:rPr sz="2666" lang="en-US" i="1">
                <a:solidFill>
                  <a:srgbClr val="000000"/>
                </a:solidFill>
                <a:latin typeface="Arial"/>
                <a:ea typeface="Arial"/>
                <a:cs typeface="Arial"/>
                <a:sym typeface="Arial"/>
              </a:rPr>
              <a:t>irresponsible</a:t>
            </a:r>
            <a:r>
              <a:rPr sz="2666" lang="en-US">
                <a:solidFill>
                  <a:srgbClr val="000000"/>
                </a:solidFill>
                <a:latin typeface="Arial"/>
                <a:ea typeface="Arial"/>
                <a:cs typeface="Arial"/>
                <a:sym typeface="Arial"/>
              </a:rPr>
              <a:t> behavior outside the church.</a:t>
            </a:r>
          </a:p>
          <a:p>
            <a:pPr algn="ctr" marR="0" indent="0" marL="0">
              <a:lnSpc>
                <a:spcPct val="100000"/>
              </a:lnSpc>
              <a:spcBef>
                <a:spcPts val="0"/>
              </a:spcBef>
              <a:spcAft>
                <a:spcPts val="0"/>
              </a:spcAft>
              <a:buNone/>
            </a:pPr>
            <a:r>
              <a:rPr b="1" sz="2666" lang="en-US">
                <a:solidFill>
                  <a:srgbClr val="054B27"/>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we can accomplish this among our leadership of lay members and clergy.</a:t>
            </a:r>
          </a:p>
        </p:txBody>
      </p:sp>
      <p:sp>
        <p:nvSpPr>
          <p:cNvPr id="37" name="Shape 37"/>
          <p:cNvSpPr/>
          <p:nvPr/>
        </p:nvSpPr>
        <p:spPr>
          <a:xfrm>
            <a:off y="2698750" x="1524000"/>
            <a:ext cy="42325" cx="3407825"/>
          </a:xfrm>
          <a:prstGeom prst="rect">
            <a:avLst/>
          </a:prstGeom>
          <a:blipFill>
            <a:blip r:embed="rId5"/>
            <a:stretch>
              <a:fillRect/>
            </a:stretch>
          </a:blipFill>
        </p:spPr>
      </p:sp>
      <p:sp>
        <p:nvSpPr>
          <p:cNvPr id="38" name="Shape 38"/>
          <p:cNvSpPr/>
          <p:nvPr/>
        </p:nvSpPr>
        <p:spPr>
          <a:xfrm>
            <a:off y="2698750" x="5249325"/>
            <a:ext cy="42325" cx="3407825"/>
          </a:xfrm>
          <a:prstGeom prst="rect">
            <a:avLst/>
          </a:prstGeom>
          <a:blipFill>
            <a:blip r:embed="rId5"/>
            <a:stretch>
              <a:fillRect/>
            </a:stretch>
          </a:blipFill>
        </p:spPr>
      </p:sp>
      <p:sp>
        <p:nvSpPr>
          <p:cNvPr id="39" name="Shape 39"/>
          <p:cNvSpPr/>
          <p:nvPr/>
        </p:nvSpPr>
        <p:spPr>
          <a:xfrm>
            <a:off y="3714750" x="1524000"/>
            <a:ext cy="42325" cx="3407825"/>
          </a:xfrm>
          <a:prstGeom prst="rect">
            <a:avLst/>
          </a:prstGeom>
          <a:blipFill>
            <a:blip r:embed="rId5"/>
            <a:stretch>
              <a:fillRect/>
            </a:stretch>
          </a:blipFill>
        </p:spPr>
      </p:sp>
      <p:sp>
        <p:nvSpPr>
          <p:cNvPr id="40" name="Shape 40"/>
          <p:cNvSpPr/>
          <p:nvPr/>
        </p:nvSpPr>
        <p:spPr>
          <a:xfrm>
            <a:off y="3714750" x="5249325"/>
            <a:ext cy="42325" cx="3407825"/>
          </a:xfrm>
          <a:prstGeom prst="rect">
            <a:avLst/>
          </a:prstGeom>
          <a:blipFill>
            <a:blip r:embed="rId5"/>
            <a:stretch>
              <a:fillRect/>
            </a:stretch>
          </a:blipFill>
        </p:spPr>
      </p:sp>
      <p:sp>
        <p:nvSpPr>
          <p:cNvPr id="41" name="Shape 41"/>
          <p:cNvSpPr/>
          <p:nvPr/>
        </p:nvSpPr>
        <p:spPr>
          <a:xfrm>
            <a:off y="5069400" x="1524000"/>
            <a:ext cy="42325" cx="3407825"/>
          </a:xfrm>
          <a:prstGeom prst="rect">
            <a:avLst/>
          </a:prstGeom>
          <a:blipFill>
            <a:blip r:embed="rId5"/>
            <a:stretch>
              <a:fillRect/>
            </a:stretch>
          </a:blipFill>
        </p:spPr>
      </p:sp>
      <p:sp>
        <p:nvSpPr>
          <p:cNvPr id="42" name="Shape 42"/>
          <p:cNvSpPr/>
          <p:nvPr/>
        </p:nvSpPr>
        <p:spPr>
          <a:xfrm>
            <a:off y="5069400" x="5249325"/>
            <a:ext cy="42325" cx="3407825"/>
          </a:xfrm>
          <a:prstGeom prst="rect">
            <a:avLst/>
          </a:prstGeom>
          <a:blipFill>
            <a:blip r:embed="rId5"/>
            <a:stretch>
              <a:fillRect/>
            </a:stretch>
          </a:blipFill>
        </p:spPr>
      </p:sp>
      <p:sp>
        <p:nvSpPr>
          <p:cNvPr id="43" name="Shape 43"/>
          <p:cNvSpPr/>
          <p:nvPr/>
        </p:nvSpPr>
        <p:spPr>
          <a:xfrm>
            <a:off y="6424075" x="1524000"/>
            <a:ext cy="42325" cx="3407825"/>
          </a:xfrm>
          <a:prstGeom prst="rect">
            <a:avLst/>
          </a:prstGeom>
          <a:blipFill>
            <a:blip r:embed="rId5"/>
            <a:stretch>
              <a:fillRect/>
            </a:stretch>
          </a:blipFill>
        </p:spPr>
      </p:sp>
      <p:sp>
        <p:nvSpPr>
          <p:cNvPr id="44" name="Shape 44"/>
          <p:cNvSpPr/>
          <p:nvPr/>
        </p:nvSpPr>
        <p:spPr>
          <a:xfrm>
            <a:off y="6424075" x="5249325"/>
            <a:ext cy="42325" cx="3407825"/>
          </a:xfrm>
          <a:prstGeom prst="rect">
            <a:avLst/>
          </a:prstGeom>
          <a:blipFill>
            <a:blip r:embed="rId5"/>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8" name="Shape 258"/>
        <p:cNvGrpSpPr/>
        <p:nvPr/>
      </p:nvGrpSpPr>
      <p:grpSpPr>
        <a:xfrm>
          <a:off y="0" x="0"/>
          <a:ext cy="0" cx="0"/>
          <a:chOff y="0" x="0"/>
          <a:chExt cy="0" cx="0"/>
        </a:xfrm>
      </p:grpSpPr>
      <p:sp>
        <p:nvSpPr>
          <p:cNvPr id="259" name="Shape 259"/>
          <p:cNvSpPr/>
          <p:nvPr/>
        </p:nvSpPr>
        <p:spPr>
          <a:xfrm>
            <a:off y="275150" x="0"/>
            <a:ext cy="7344825" cx="10160000"/>
          </a:xfrm>
          <a:prstGeom prst="rect">
            <a:avLst/>
          </a:prstGeom>
          <a:blipFill>
            <a:blip r:embed="rId4"/>
            <a:stretch>
              <a:fillRect/>
            </a:stretch>
          </a:blipFill>
        </p:spPr>
      </p:sp>
      <p:sp>
        <p:nvSpPr>
          <p:cNvPr id="260" name="Shape 260"/>
          <p:cNvSpPr txBox="1"/>
          <p:nvPr/>
        </p:nvSpPr>
        <p:spPr>
          <a:xfrm>
            <a:off y="559150" x="1270000"/>
            <a:ext cy="1261524"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888" lang="en-US">
                <a:solidFill>
                  <a:srgbClr val="000000"/>
                </a:solidFill>
                <a:latin typeface="Arial"/>
                <a:ea typeface="Arial"/>
                <a:cs typeface="Arial"/>
                <a:sym typeface="Arial"/>
              </a:rPr>
              <a:t>For Jesus to know us requires that we have a relationship with Him.</a:t>
            </a:r>
          </a:p>
        </p:txBody>
      </p:sp>
      <p:sp>
        <p:nvSpPr>
          <p:cNvPr id="261" name="Shape 261"/>
          <p:cNvSpPr txBox="1"/>
          <p:nvPr/>
        </p:nvSpPr>
        <p:spPr>
          <a:xfrm>
            <a:off y="2337150" x="1270000"/>
            <a:ext cy="4224850"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888" lang="en-US">
                <a:solidFill>
                  <a:srgbClr val="000000"/>
                </a:solidFill>
                <a:latin typeface="Arial"/>
                <a:ea typeface="Arial"/>
                <a:cs typeface="Arial"/>
                <a:sym typeface="Arial"/>
              </a:rPr>
              <a:t>“Acting with responsibility”</a:t>
            </a:r>
          </a:p>
          <a:p>
            <a:pPr algn="l" lvl="0" marR="0" indent="-297744" marL="381000">
              <a:lnSpc>
                <a:spcPct val="120000"/>
              </a:lnSpc>
              <a:spcBef>
                <a:spcPts val="0"/>
              </a:spcBef>
              <a:spcAft>
                <a:spcPts val="0"/>
              </a:spcAft>
              <a:buClr>
                <a:srgbClr val="000000"/>
              </a:buClr>
              <a:buSzPct val="166191"/>
              <a:buFont typeface="Arial"/>
              <a:buChar char="•"/>
            </a:pPr>
            <a:r>
              <a:rPr sz="3888" lang="en-US" i="1">
                <a:solidFill>
                  <a:srgbClr val="000000"/>
                </a:solidFill>
                <a:latin typeface="Arial"/>
                <a:ea typeface="Arial"/>
                <a:cs typeface="Arial"/>
                <a:sym typeface="Arial"/>
              </a:rPr>
              <a:t>involves behavior and attitudes that are more relational </a:t>
            </a:r>
            <a:br>
              <a:rPr sz="3888" lang="en-US" i="1">
                <a:solidFill>
                  <a:srgbClr val="000000"/>
                </a:solidFill>
                <a:latin typeface="Arial"/>
                <a:ea typeface="Arial"/>
                <a:cs typeface="Arial"/>
                <a:sym typeface="Arial"/>
              </a:rPr>
            </a:br>
            <a:r>
              <a:rPr sz="3888" lang="en-US" i="1">
                <a:solidFill>
                  <a:srgbClr val="000000"/>
                </a:solidFill>
                <a:latin typeface="Arial"/>
                <a:ea typeface="Arial"/>
                <a:cs typeface="Arial"/>
                <a:sym typeface="Arial"/>
              </a:rPr>
              <a:t>than transactional</a:t>
            </a:r>
          </a:p>
          <a:p>
            <a:pPr algn="l" lvl="0" marR="0" indent="-297744" marL="381000">
              <a:lnSpc>
                <a:spcPct val="120000"/>
              </a:lnSpc>
              <a:spcBef>
                <a:spcPts val="0"/>
              </a:spcBef>
              <a:spcAft>
                <a:spcPts val="0"/>
              </a:spcAft>
              <a:buClr>
                <a:srgbClr val="000000"/>
              </a:buClr>
              <a:buSzPct val="166191"/>
              <a:buFont typeface="Arial"/>
              <a:buChar char="•"/>
            </a:pPr>
            <a:r>
              <a:rPr sz="3888" lang="en-US" i="1">
                <a:solidFill>
                  <a:srgbClr val="000000"/>
                </a:solidFill>
                <a:latin typeface="Arial"/>
                <a:ea typeface="Arial"/>
                <a:cs typeface="Arial"/>
                <a:sym typeface="Arial"/>
              </a:rPr>
              <a:t>emphasizes </a:t>
            </a:r>
            <a:br>
              <a:rPr sz="3888" lang="en-US" i="1">
                <a:solidFill>
                  <a:srgbClr val="000000"/>
                </a:solidFill>
                <a:latin typeface="Arial"/>
                <a:ea typeface="Arial"/>
                <a:cs typeface="Arial"/>
                <a:sym typeface="Arial"/>
              </a:rPr>
            </a:br>
            <a:r>
              <a:rPr sz="3888" lang="en-US" i="1">
                <a:solidFill>
                  <a:srgbClr val="000000"/>
                </a:solidFill>
                <a:latin typeface="Arial"/>
                <a:ea typeface="Arial"/>
                <a:cs typeface="Arial"/>
                <a:sym typeface="Arial"/>
              </a:rPr>
              <a:t>attitude over </a:t>
            </a:r>
            <a:br>
              <a:rPr sz="3888" lang="en-US" i="1">
                <a:solidFill>
                  <a:srgbClr val="000000"/>
                </a:solidFill>
                <a:latin typeface="Arial"/>
                <a:ea typeface="Arial"/>
                <a:cs typeface="Arial"/>
                <a:sym typeface="Arial"/>
              </a:rPr>
            </a:br>
            <a:r>
              <a:rPr sz="3888" lang="en-US" i="1">
                <a:solidFill>
                  <a:srgbClr val="000000"/>
                </a:solidFill>
                <a:latin typeface="Arial"/>
                <a:ea typeface="Arial"/>
                <a:cs typeface="Arial"/>
                <a:sym typeface="Arial"/>
              </a:rPr>
              <a:t>accomplishments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5" name="Shape 265"/>
        <p:cNvGrpSpPr/>
        <p:nvPr/>
      </p:nvGrpSpPr>
      <p:grpSpPr>
        <a:xfrm>
          <a:off y="0" x="0"/>
          <a:ext cy="0" cx="0"/>
          <a:chOff y="0" x="0"/>
          <a:chExt cy="0" cx="0"/>
        </a:xfrm>
      </p:grpSpPr>
      <p:sp>
        <p:nvSpPr>
          <p:cNvPr id="266" name="Shape 266"/>
          <p:cNvSpPr/>
          <p:nvPr/>
        </p:nvSpPr>
        <p:spPr>
          <a:xfrm>
            <a:off y="275150" x="0"/>
            <a:ext cy="7344825" cx="10160000"/>
          </a:xfrm>
          <a:prstGeom prst="rect">
            <a:avLst/>
          </a:prstGeom>
          <a:blipFill>
            <a:blip r:embed="rId4"/>
            <a:stretch>
              <a:fillRect/>
            </a:stretch>
          </a:blipFill>
        </p:spPr>
      </p:sp>
      <p:sp>
        <p:nvSpPr>
          <p:cNvPr id="267" name="Shape 267"/>
          <p:cNvSpPr txBox="1"/>
          <p:nvPr/>
        </p:nvSpPr>
        <p:spPr>
          <a:xfrm>
            <a:off y="474475" x="1372300"/>
            <a:ext cy="19070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Our church holds responsibilities in the global mission of redemption.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1" name="Shape 271"/>
        <p:cNvGrpSpPr/>
        <p:nvPr/>
      </p:nvGrpSpPr>
      <p:grpSpPr>
        <a:xfrm>
          <a:off y="0" x="0"/>
          <a:ext cy="0" cx="0"/>
          <a:chOff y="0" x="0"/>
          <a:chExt cy="0" cx="0"/>
        </a:xfrm>
      </p:grpSpPr>
      <p:sp>
        <p:nvSpPr>
          <p:cNvPr id="272" name="Shape 272"/>
          <p:cNvSpPr/>
          <p:nvPr/>
        </p:nvSpPr>
        <p:spPr>
          <a:xfrm>
            <a:off y="275150" x="0"/>
            <a:ext cy="7344825" cx="10160000"/>
          </a:xfrm>
          <a:prstGeom prst="rect">
            <a:avLst/>
          </a:prstGeom>
          <a:blipFill>
            <a:blip r:embed="rId4"/>
            <a:stretch>
              <a:fillRect/>
            </a:stretch>
          </a:blipFill>
        </p:spPr>
      </p:sp>
      <p:sp>
        <p:nvSpPr>
          <p:cNvPr id="273" name="Shape 273"/>
          <p:cNvSpPr txBox="1"/>
          <p:nvPr/>
        </p:nvSpPr>
        <p:spPr>
          <a:xfrm>
            <a:off y="389800" x="1270000"/>
            <a:ext cy="202352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Uniting with heavenly agencies for the redemption of the human family will energize our responsibility.</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For fulfilling this mission, God</a:t>
            </a:r>
          </a:p>
        </p:txBody>
      </p:sp>
      <p:sp>
        <p:nvSpPr>
          <p:cNvPr id="274" name="Shape 274"/>
          <p:cNvSpPr txBox="1"/>
          <p:nvPr/>
        </p:nvSpPr>
        <p:spPr>
          <a:xfrm>
            <a:off y="2506475" x="1270000"/>
            <a:ext cy="3484025" cx="5073274"/>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promises power</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converts weakness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to strength</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empowers us with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the gospel</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enables us to change the world now</a:t>
            </a:r>
          </a:p>
        </p:txBody>
      </p:sp>
      <p:sp>
        <p:nvSpPr>
          <p:cNvPr id="275" name="Shape 275"/>
          <p:cNvSpPr txBox="1"/>
          <p:nvPr/>
        </p:nvSpPr>
        <p:spPr>
          <a:xfrm>
            <a:off y="6062475"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We are to ask and know that He walks with us always.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9" name="Shape 279"/>
        <p:cNvGrpSpPr/>
        <p:nvPr/>
      </p:nvGrpSpPr>
      <p:grpSpPr>
        <a:xfrm>
          <a:off y="0" x="0"/>
          <a:ext cy="0" cx="0"/>
          <a:chOff y="0" x="0"/>
          <a:chExt cy="0" cx="0"/>
        </a:xfrm>
      </p:grpSpPr>
      <p:sp>
        <p:nvSpPr>
          <p:cNvPr id="280" name="Shape 280"/>
          <p:cNvSpPr/>
          <p:nvPr/>
        </p:nvSpPr>
        <p:spPr>
          <a:xfrm>
            <a:off y="275150" x="0"/>
            <a:ext cy="7344825" cx="10160000"/>
          </a:xfrm>
          <a:prstGeom prst="rect">
            <a:avLst/>
          </a:prstGeom>
          <a:blipFill>
            <a:blip r:embed="rId4"/>
            <a:stretch>
              <a:fillRect/>
            </a:stretch>
          </a:blipFill>
        </p:spPr>
      </p:sp>
      <p:sp>
        <p:nvSpPr>
          <p:cNvPr id="281" name="Shape 281"/>
          <p:cNvSpPr txBox="1"/>
          <p:nvPr/>
        </p:nvSpPr>
        <p:spPr>
          <a:xfrm>
            <a:off y="60322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Our service and interaction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as leaders</a:t>
            </a:r>
          </a:p>
        </p:txBody>
      </p:sp>
      <p:sp>
        <p:nvSpPr>
          <p:cNvPr id="282" name="Shape 282"/>
          <p:cNvSpPr txBox="1"/>
          <p:nvPr/>
        </p:nvSpPr>
        <p:spPr>
          <a:xfrm>
            <a:off y="1998475" x="1270000"/>
            <a:ext cy="3127725"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do not always result in satisfaction</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often involve differing viewpoints</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include mistakes and disappointments as well as joy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and celebration</a:t>
            </a:r>
          </a:p>
        </p:txBody>
      </p:sp>
      <p:sp>
        <p:nvSpPr>
          <p:cNvPr id="283" name="Shape 283"/>
          <p:cNvSpPr txBox="1"/>
          <p:nvPr/>
        </p:nvSpPr>
        <p:spPr>
          <a:xfrm>
            <a:off y="538515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Despite these tests of patience, responsible, committed leaders function in the present.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7" name="Shape 287"/>
        <p:cNvGrpSpPr/>
        <p:nvPr/>
      </p:nvGrpSpPr>
      <p:grpSpPr>
        <a:xfrm>
          <a:off y="0" x="0"/>
          <a:ext cy="0" cx="0"/>
          <a:chOff y="0" x="0"/>
          <a:chExt cy="0" cx="0"/>
        </a:xfrm>
      </p:grpSpPr>
      <p:sp>
        <p:nvSpPr>
          <p:cNvPr id="288" name="Shape 288"/>
          <p:cNvSpPr/>
          <p:nvPr/>
        </p:nvSpPr>
        <p:spPr>
          <a:xfrm>
            <a:off y="275150" x="0"/>
            <a:ext cy="7344825" cx="10160000"/>
          </a:xfrm>
          <a:prstGeom prst="rect">
            <a:avLst/>
          </a:prstGeom>
          <a:blipFill>
            <a:blip r:embed="rId4"/>
            <a:stretch>
              <a:fillRect/>
            </a:stretch>
          </a:blipFill>
        </p:spPr>
      </p:sp>
      <p:sp>
        <p:nvSpPr>
          <p:cNvPr id="289" name="Shape 289"/>
          <p:cNvSpPr txBox="1"/>
          <p:nvPr/>
        </p:nvSpPr>
        <p:spPr>
          <a:xfrm>
            <a:off y="897800" x="2388300"/>
            <a:ext cy="686499" cx="533257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Responsibility balances</a:t>
            </a:r>
          </a:p>
        </p:txBody>
      </p:sp>
      <p:sp>
        <p:nvSpPr>
          <p:cNvPr id="290" name="Shape 290"/>
          <p:cNvSpPr txBox="1"/>
          <p:nvPr/>
        </p:nvSpPr>
        <p:spPr>
          <a:xfrm>
            <a:off y="5046475" x="1456950"/>
            <a:ext cy="617699" cx="174835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patience</a:t>
            </a:r>
          </a:p>
        </p:txBody>
      </p:sp>
      <p:sp>
        <p:nvSpPr>
          <p:cNvPr id="291" name="Shape 291"/>
          <p:cNvSpPr txBox="1"/>
          <p:nvPr/>
        </p:nvSpPr>
        <p:spPr>
          <a:xfrm>
            <a:off y="5046475" x="6790950"/>
            <a:ext cy="617699" cx="23004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persistence</a:t>
            </a:r>
          </a:p>
        </p:txBody>
      </p:sp>
      <p:sp>
        <p:nvSpPr>
          <p:cNvPr id="292" name="Shape 292"/>
          <p:cNvSpPr txBox="1"/>
          <p:nvPr/>
        </p:nvSpPr>
        <p:spPr>
          <a:xfrm>
            <a:off y="5147025" x="4674300"/>
            <a:ext cy="550674" cx="87874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with</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6" name="Shape 296"/>
        <p:cNvGrpSpPr/>
        <p:nvPr/>
      </p:nvGrpSpPr>
      <p:grpSpPr>
        <a:xfrm>
          <a:off y="0" x="0"/>
          <a:ext cy="0" cx="0"/>
          <a:chOff y="0" x="0"/>
          <a:chExt cy="0" cx="0"/>
        </a:xfrm>
      </p:grpSpPr>
      <p:sp>
        <p:nvSpPr>
          <p:cNvPr id="297" name="Shape 297"/>
          <p:cNvSpPr/>
          <p:nvPr/>
        </p:nvSpPr>
        <p:spPr>
          <a:xfrm>
            <a:off y="275150" x="0"/>
            <a:ext cy="7344825" cx="10160000"/>
          </a:xfrm>
          <a:prstGeom prst="rect">
            <a:avLst/>
          </a:prstGeom>
          <a:blipFill>
            <a:blip r:embed="rId4"/>
            <a:stretch>
              <a:fillRect/>
            </a:stretch>
          </a:blipFill>
        </p:spPr>
      </p:sp>
      <p:sp>
        <p:nvSpPr>
          <p:cNvPr id="298" name="Shape 298"/>
          <p:cNvSpPr txBox="1"/>
          <p:nvPr/>
        </p:nvSpPr>
        <p:spPr>
          <a:xfrm>
            <a:off y="5147025" x="4674300"/>
            <a:ext cy="550674" cx="87874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with</a:t>
            </a:r>
          </a:p>
        </p:txBody>
      </p:sp>
      <p:sp>
        <p:nvSpPr>
          <p:cNvPr id="299" name="Shape 299"/>
          <p:cNvSpPr txBox="1"/>
          <p:nvPr/>
        </p:nvSpPr>
        <p:spPr>
          <a:xfrm>
            <a:off y="813150" x="4674300"/>
            <a:ext cy="686499" cx="9369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and</a:t>
            </a:r>
          </a:p>
        </p:txBody>
      </p:sp>
      <p:sp>
        <p:nvSpPr>
          <p:cNvPr id="300" name="Shape 300"/>
          <p:cNvSpPr txBox="1"/>
          <p:nvPr/>
        </p:nvSpPr>
        <p:spPr>
          <a:xfrm>
            <a:off y="4767775" x="694950"/>
            <a:ext cy="944025" cx="325824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555" lang="en-US">
                <a:solidFill>
                  <a:srgbClr val="000000"/>
                </a:solidFill>
                <a:latin typeface="Arial"/>
                <a:ea typeface="Arial"/>
                <a:cs typeface="Arial"/>
                <a:sym typeface="Arial"/>
              </a:rPr>
              <a:t>long-term commitment</a:t>
            </a:r>
          </a:p>
        </p:txBody>
      </p:sp>
      <p:sp>
        <p:nvSpPr>
          <p:cNvPr id="301" name="Shape 301"/>
          <p:cNvSpPr txBox="1"/>
          <p:nvPr/>
        </p:nvSpPr>
        <p:spPr>
          <a:xfrm>
            <a:off y="3885825" x="6282950"/>
            <a:ext cy="1811850" cx="325824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555" lang="en-US">
                <a:solidFill>
                  <a:srgbClr val="000000"/>
                </a:solidFill>
                <a:latin typeface="Arial"/>
                <a:ea typeface="Arial"/>
                <a:cs typeface="Arial"/>
                <a:sym typeface="Arial"/>
              </a:rPr>
              <a:t>short-term recognition </a:t>
            </a:r>
          </a:p>
          <a:p>
            <a:pPr algn="ctr" marR="0" indent="0" marL="0">
              <a:lnSpc>
                <a:spcPct val="100000"/>
              </a:lnSpc>
              <a:spcBef>
                <a:spcPts val="0"/>
              </a:spcBef>
              <a:spcAft>
                <a:spcPts val="0"/>
              </a:spcAft>
              <a:buNone/>
            </a:pPr>
            <a:r>
              <a:rPr sz="3555" lang="en-US">
                <a:solidFill>
                  <a:srgbClr val="000000"/>
                </a:solidFill>
                <a:latin typeface="Arial"/>
                <a:ea typeface="Arial"/>
                <a:cs typeface="Arial"/>
                <a:sym typeface="Arial"/>
              </a:rPr>
              <a:t>of urgent needs before us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5" name="Shape 305"/>
        <p:cNvGrpSpPr/>
        <p:nvPr/>
      </p:nvGrpSpPr>
      <p:grpSpPr>
        <a:xfrm>
          <a:off y="0" x="0"/>
          <a:ext cy="0" cx="0"/>
          <a:chOff y="0" x="0"/>
          <a:chExt cy="0" cx="0"/>
        </a:xfrm>
      </p:grpSpPr>
      <p:sp>
        <p:nvSpPr>
          <p:cNvPr id="306" name="Shape 306"/>
          <p:cNvSpPr/>
          <p:nvPr/>
        </p:nvSpPr>
        <p:spPr>
          <a:xfrm>
            <a:off y="275150" x="0"/>
            <a:ext cy="7344825" cx="10160000"/>
          </a:xfrm>
          <a:prstGeom prst="rect">
            <a:avLst/>
          </a:prstGeom>
          <a:blipFill>
            <a:blip r:embed="rId4"/>
            <a:stretch>
              <a:fillRect/>
            </a:stretch>
          </a:blipFill>
        </p:spPr>
      </p:sp>
      <p:sp>
        <p:nvSpPr>
          <p:cNvPr id="307" name="Shape 307"/>
          <p:cNvSpPr/>
          <p:nvPr/>
        </p:nvSpPr>
        <p:spPr>
          <a:xfrm>
            <a:off y="2698750" x="0"/>
            <a:ext cy="4921250" cx="10160000"/>
          </a:xfrm>
          <a:prstGeom prst="rect">
            <a:avLst/>
          </a:prstGeom>
          <a:blipFill>
            <a:blip r:embed="rId5"/>
            <a:stretch>
              <a:fillRect/>
            </a:stretch>
          </a:blipFill>
        </p:spPr>
      </p:sp>
      <p:sp>
        <p:nvSpPr>
          <p:cNvPr id="308" name="Shape 308"/>
          <p:cNvSpPr txBox="1"/>
          <p:nvPr/>
        </p:nvSpPr>
        <p:spPr>
          <a:xfrm>
            <a:off y="389800" x="1372300"/>
            <a:ext cy="25173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God does not want His promises and opportunities to be squandered while we bicker over roadmaps and plans.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2" name="Shape 312"/>
        <p:cNvGrpSpPr/>
        <p:nvPr/>
      </p:nvGrpSpPr>
      <p:grpSpPr>
        <a:xfrm>
          <a:off y="0" x="0"/>
          <a:ext cy="0" cx="0"/>
          <a:chOff y="0" x="0"/>
          <a:chExt cy="0" cx="0"/>
        </a:xfrm>
      </p:grpSpPr>
      <p:sp>
        <p:nvSpPr>
          <p:cNvPr id="313" name="Shape 313"/>
          <p:cNvSpPr/>
          <p:nvPr/>
        </p:nvSpPr>
        <p:spPr>
          <a:xfrm>
            <a:off y="275150" x="0"/>
            <a:ext cy="7344825" cx="10160000"/>
          </a:xfrm>
          <a:prstGeom prst="rect">
            <a:avLst/>
          </a:prstGeom>
          <a:blipFill>
            <a:blip r:embed="rId4"/>
            <a:stretch>
              <a:fillRect/>
            </a:stretch>
          </a:blipFill>
        </p:spPr>
      </p:sp>
      <p:sp>
        <p:nvSpPr>
          <p:cNvPr id="314" name="Shape 314"/>
          <p:cNvSpPr txBox="1"/>
          <p:nvPr/>
        </p:nvSpPr>
        <p:spPr>
          <a:xfrm>
            <a:off y="338650" x="1372300"/>
            <a:ext cy="1296799" cx="7745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Effective managers “have a bias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for action.”</a:t>
            </a:r>
          </a:p>
        </p:txBody>
      </p:sp>
      <p:sp>
        <p:nvSpPr>
          <p:cNvPr id="315" name="Shape 315"/>
          <p:cNvSpPr txBox="1"/>
          <p:nvPr/>
        </p:nvSpPr>
        <p:spPr>
          <a:xfrm>
            <a:off y="2167800" x="1202950"/>
            <a:ext cy="4838700" cx="3427574"/>
          </a:xfrm>
          <a:prstGeom prst="rect">
            <a:avLst/>
          </a:prstGeom>
        </p:spPr>
        <p:txBody>
          <a:bodyPr bIns="38100" rIns="38100" lIns="38100" tIns="38100" anchor="t" anchorCtr="0">
            <a:noAutofit/>
          </a:bodyPr>
          <a:lstStyle/>
          <a:p>
            <a:pPr algn="l" marR="0" indent="0" marL="0">
              <a:lnSpc>
                <a:spcPct val="108173"/>
              </a:lnSpc>
              <a:spcBef>
                <a:spcPts val="0"/>
              </a:spcBef>
              <a:spcAft>
                <a:spcPts val="0"/>
              </a:spcAft>
              <a:buNone/>
            </a:pPr>
            <a:r>
              <a:rPr baseline="30000" sz="2888" lang="en-US">
                <a:solidFill>
                  <a:srgbClr val="000000"/>
                </a:solidFill>
                <a:latin typeface="Arial"/>
                <a:ea typeface="Arial"/>
                <a:cs typeface="Arial"/>
                <a:sym typeface="Arial"/>
              </a:rPr>
              <a:t>1</a:t>
            </a:r>
            <a:r>
              <a:rPr sz="2888" lang="en-US">
                <a:solidFill>
                  <a:srgbClr val="000000"/>
                </a:solidFill>
                <a:latin typeface="Arial"/>
                <a:ea typeface="Arial"/>
                <a:cs typeface="Arial"/>
                <a:sym typeface="Arial"/>
              </a:rPr>
              <a:t>Blessed is the man who does not </a:t>
            </a:r>
            <a:r>
              <a:rPr b="1" sz="2888" lang="en-US">
                <a:solidFill>
                  <a:srgbClr val="000000"/>
                </a:solidFill>
                <a:latin typeface="Arial"/>
                <a:ea typeface="Arial"/>
                <a:cs typeface="Arial"/>
                <a:sym typeface="Arial"/>
              </a:rPr>
              <a:t>walk</a:t>
            </a:r>
            <a:r>
              <a:rPr sz="2888" lang="en-US">
                <a:solidFill>
                  <a:srgbClr val="000000"/>
                </a:solidFill>
                <a:latin typeface="Arial"/>
                <a:ea typeface="Arial"/>
                <a:cs typeface="Arial"/>
                <a:sym typeface="Arial"/>
              </a:rPr>
              <a:t> in the counsel of the wicked or </a:t>
            </a:r>
            <a:r>
              <a:rPr b="1" sz="2888" lang="en-US">
                <a:solidFill>
                  <a:srgbClr val="000000"/>
                </a:solidFill>
                <a:latin typeface="Arial"/>
                <a:ea typeface="Arial"/>
                <a:cs typeface="Arial"/>
                <a:sym typeface="Arial"/>
              </a:rPr>
              <a:t>stand</a:t>
            </a:r>
            <a:r>
              <a:rPr sz="2888" lang="en-US">
                <a:solidFill>
                  <a:srgbClr val="000000"/>
                </a:solidFill>
                <a:latin typeface="Arial"/>
                <a:ea typeface="Arial"/>
                <a:cs typeface="Arial"/>
                <a:sym typeface="Arial"/>
              </a:rPr>
              <a:t> in the way of sinners or </a:t>
            </a:r>
            <a:r>
              <a:rPr b="1" sz="2888" lang="en-US">
                <a:solidFill>
                  <a:srgbClr val="000000"/>
                </a:solidFill>
                <a:latin typeface="Arial"/>
                <a:ea typeface="Arial"/>
                <a:cs typeface="Arial"/>
                <a:sym typeface="Arial"/>
              </a:rPr>
              <a:t>sit</a:t>
            </a:r>
            <a:r>
              <a:rPr sz="2888" lang="en-US">
                <a:solidFill>
                  <a:srgbClr val="000000"/>
                </a:solidFill>
                <a:latin typeface="Arial"/>
                <a:ea typeface="Arial"/>
                <a:cs typeface="Arial"/>
                <a:sym typeface="Arial"/>
              </a:rPr>
              <a:t> in the seat of mockers.</a:t>
            </a:r>
          </a:p>
          <a:p>
            <a:pPr algn="l" marR="0" indent="0" marL="0">
              <a:lnSpc>
                <a:spcPct val="108173"/>
              </a:lnSpc>
              <a:spcBef>
                <a:spcPts val="0"/>
              </a:spcBef>
              <a:spcAft>
                <a:spcPts val="0"/>
              </a:spcAft>
              <a:buNone/>
            </a:pPr>
            <a:r>
              <a:rPr baseline="30000" sz="2888" lang="en-US">
                <a:solidFill>
                  <a:srgbClr val="000000"/>
                </a:solidFill>
                <a:latin typeface="Arial"/>
                <a:ea typeface="Arial"/>
                <a:cs typeface="Arial"/>
                <a:sym typeface="Arial"/>
              </a:rPr>
              <a:t>2</a:t>
            </a:r>
            <a:r>
              <a:rPr sz="2888" lang="en-US">
                <a:solidFill>
                  <a:srgbClr val="000000"/>
                </a:solidFill>
                <a:latin typeface="Arial"/>
                <a:ea typeface="Arial"/>
                <a:cs typeface="Arial"/>
                <a:sym typeface="Arial"/>
              </a:rPr>
              <a:t>But his delight is in the law of the LORD, and on his law he </a:t>
            </a:r>
            <a:r>
              <a:rPr b="1" sz="2888" lang="en-US">
                <a:solidFill>
                  <a:srgbClr val="000000"/>
                </a:solidFill>
                <a:latin typeface="Arial"/>
                <a:ea typeface="Arial"/>
                <a:cs typeface="Arial"/>
                <a:sym typeface="Arial"/>
              </a:rPr>
              <a:t>meditates</a:t>
            </a:r>
            <a:r>
              <a:rPr sz="2888" lang="en-US">
                <a:solidFill>
                  <a:srgbClr val="000000"/>
                </a:solidFill>
                <a:latin typeface="Arial"/>
                <a:ea typeface="Arial"/>
                <a:cs typeface="Arial"/>
                <a:sym typeface="Arial"/>
              </a:rPr>
              <a:t> day and night.</a:t>
            </a:r>
          </a:p>
        </p:txBody>
      </p:sp>
      <p:sp>
        <p:nvSpPr>
          <p:cNvPr id="316" name="Shape 316"/>
          <p:cNvSpPr txBox="1"/>
          <p:nvPr/>
        </p:nvSpPr>
        <p:spPr>
          <a:xfrm>
            <a:off y="2167800" x="5605625"/>
            <a:ext cy="3526349" cx="3258249"/>
          </a:xfrm>
          <a:prstGeom prst="rect">
            <a:avLst/>
          </a:prstGeom>
        </p:spPr>
        <p:txBody>
          <a:bodyPr bIns="38100" rIns="38100" lIns="38100" tIns="38100" anchor="t" anchorCtr="0">
            <a:noAutofit/>
          </a:bodyPr>
          <a:lstStyle/>
          <a:p>
            <a:pPr algn="l" marR="0" indent="0" marL="0">
              <a:lnSpc>
                <a:spcPct val="108173"/>
              </a:lnSpc>
              <a:spcBef>
                <a:spcPts val="0"/>
              </a:spcBef>
              <a:spcAft>
                <a:spcPts val="0"/>
              </a:spcAft>
              <a:buNone/>
            </a:pPr>
            <a:r>
              <a:rPr baseline="30000" sz="2888" lang="en-US">
                <a:solidFill>
                  <a:srgbClr val="000000"/>
                </a:solidFill>
                <a:latin typeface="Arial"/>
                <a:ea typeface="Arial"/>
                <a:cs typeface="Arial"/>
                <a:sym typeface="Arial"/>
              </a:rPr>
              <a:t>3</a:t>
            </a:r>
            <a:r>
              <a:rPr sz="2888" lang="en-US">
                <a:solidFill>
                  <a:srgbClr val="000000"/>
                </a:solidFill>
                <a:latin typeface="Arial"/>
                <a:ea typeface="Arial"/>
                <a:cs typeface="Arial"/>
                <a:sym typeface="Arial"/>
              </a:rPr>
              <a:t>He is like a tree planted by streams of water, which </a:t>
            </a:r>
            <a:r>
              <a:rPr b="1" sz="2888" lang="en-US">
                <a:solidFill>
                  <a:srgbClr val="000000"/>
                </a:solidFill>
                <a:latin typeface="Arial"/>
                <a:ea typeface="Arial"/>
                <a:cs typeface="Arial"/>
                <a:sym typeface="Arial"/>
              </a:rPr>
              <a:t>yields</a:t>
            </a:r>
            <a:r>
              <a:rPr sz="2888" lang="en-US">
                <a:solidFill>
                  <a:srgbClr val="000000"/>
                </a:solidFill>
                <a:latin typeface="Arial"/>
                <a:ea typeface="Arial"/>
                <a:cs typeface="Arial"/>
                <a:sym typeface="Arial"/>
              </a:rPr>
              <a:t> its fruit in season and whose leaf does not wither. Whatever he </a:t>
            </a:r>
            <a:r>
              <a:rPr b="1" sz="2888" lang="en-US">
                <a:solidFill>
                  <a:srgbClr val="000000"/>
                </a:solidFill>
                <a:latin typeface="Arial"/>
                <a:ea typeface="Arial"/>
                <a:cs typeface="Arial"/>
                <a:sym typeface="Arial"/>
              </a:rPr>
              <a:t>does</a:t>
            </a:r>
            <a:r>
              <a:rPr sz="2888" lang="en-US">
                <a:solidFill>
                  <a:srgbClr val="000000"/>
                </a:solidFill>
                <a:latin typeface="Arial"/>
                <a:ea typeface="Arial"/>
                <a:cs typeface="Arial"/>
                <a:sym typeface="Arial"/>
              </a:rPr>
              <a:t> prospers.</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Ps 1:1-3 (NIV)</a:t>
            </a:r>
          </a:p>
        </p:txBody>
      </p:sp>
      <p:sp>
        <p:nvSpPr>
          <p:cNvPr id="317" name="Shape 317"/>
          <p:cNvSpPr txBox="1"/>
          <p:nvPr/>
        </p:nvSpPr>
        <p:spPr>
          <a:xfrm>
            <a:off y="947200" x="4250950"/>
            <a:ext cy="686499" cx="4775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Psalmist agrees: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1" name="Shape 321"/>
        <p:cNvGrpSpPr/>
        <p:nvPr/>
      </p:nvGrpSpPr>
      <p:grpSpPr>
        <a:xfrm>
          <a:off y="0" x="0"/>
          <a:ext cy="0" cx="0"/>
          <a:chOff y="0" x="0"/>
          <a:chExt cy="0" cx="0"/>
        </a:xfrm>
      </p:grpSpPr>
      <p:sp>
        <p:nvSpPr>
          <p:cNvPr id="322" name="Shape 322"/>
          <p:cNvSpPr/>
          <p:nvPr/>
        </p:nvSpPr>
        <p:spPr>
          <a:xfrm>
            <a:off y="275150" x="0"/>
            <a:ext cy="7344825" cx="10160000"/>
          </a:xfrm>
          <a:prstGeom prst="rect">
            <a:avLst/>
          </a:prstGeom>
          <a:blipFill>
            <a:blip r:embed="rId4"/>
            <a:stretch>
              <a:fillRect/>
            </a:stretch>
          </a:blipFill>
        </p:spPr>
      </p:sp>
      <p:sp>
        <p:nvSpPr>
          <p:cNvPr id="323" name="Shape 323"/>
          <p:cNvSpPr txBox="1"/>
          <p:nvPr/>
        </p:nvSpPr>
        <p:spPr>
          <a:xfrm>
            <a:off y="305150" x="1033625"/>
            <a:ext cy="1427325" cx="8422900"/>
          </a:xfrm>
          <a:prstGeom prst="rect">
            <a:avLst/>
          </a:prstGeom>
        </p:spPr>
        <p:txBody>
          <a:bodyPr bIns="38100" rIns="38100" lIns="38100" tIns="38100" anchor="t" anchorCtr="0">
            <a:noAutofit/>
          </a:bodyPr>
          <a:lstStyle/>
          <a:p>
            <a:pPr algn="ctr" marR="0" indent="0" marL="0">
              <a:lnSpc>
                <a:spcPct val="125986"/>
              </a:lnSpc>
              <a:spcBef>
                <a:spcPts val="0"/>
              </a:spcBef>
              <a:spcAft>
                <a:spcPts val="0"/>
              </a:spcAft>
              <a:buNone/>
            </a:pPr>
            <a:r>
              <a:rPr b="1" sz="4222" lang="en-US">
                <a:solidFill>
                  <a:srgbClr val="000000"/>
                </a:solidFill>
                <a:latin typeface="Arial"/>
                <a:ea typeface="Arial"/>
                <a:cs typeface="Arial"/>
                <a:sym typeface="Arial"/>
              </a:rPr>
              <a:t>IV. Opportunities, Resources </a:t>
            </a:r>
            <a:r>
              <a:rPr sz="4222" lang="en-US" i="1">
                <a:solidFill>
                  <a:srgbClr val="054B27"/>
                </a:solidFill>
                <a:latin typeface="Arial"/>
                <a:ea typeface="Arial"/>
                <a:cs typeface="Arial"/>
                <a:sym typeface="Arial"/>
              </a:rPr>
              <a:t>and</a:t>
            </a:r>
            <a:r>
              <a:rPr b="1" sz="4222" lang="en-US">
                <a:solidFill>
                  <a:srgbClr val="000000"/>
                </a:solidFill>
                <a:latin typeface="Arial"/>
                <a:ea typeface="Arial"/>
                <a:cs typeface="Arial"/>
                <a:sym typeface="Arial"/>
              </a:rPr>
              <a:t> Human Limitations</a:t>
            </a:r>
          </a:p>
        </p:txBody>
      </p:sp>
      <p:sp>
        <p:nvSpPr>
          <p:cNvPr id="324" name="Shape 324"/>
          <p:cNvSpPr txBox="1"/>
          <p:nvPr/>
        </p:nvSpPr>
        <p:spPr>
          <a:xfrm>
            <a:off y="2042575" x="1270000"/>
            <a:ext cy="1049849" cx="6087525"/>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Many heroes of the Bible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and of history have</a:t>
            </a:r>
          </a:p>
        </p:txBody>
      </p:sp>
      <p:sp>
        <p:nvSpPr>
          <p:cNvPr id="325" name="Shape 325"/>
          <p:cNvSpPr txBox="1"/>
          <p:nvPr/>
        </p:nvSpPr>
        <p:spPr>
          <a:xfrm>
            <a:off y="3268475" x="1270000"/>
            <a:ext cy="2023524" cx="6087525"/>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weighed their opportunities and resources</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confronted their limitations to serve God with integrity</a:t>
            </a:r>
          </a:p>
        </p:txBody>
      </p:sp>
      <p:sp>
        <p:nvSpPr>
          <p:cNvPr id="326" name="Shape 326"/>
          <p:cNvSpPr txBox="1"/>
          <p:nvPr/>
        </p:nvSpPr>
        <p:spPr>
          <a:xfrm>
            <a:off y="5469800" x="1270000"/>
            <a:ext cy="2023524" cx="5579525"/>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Elijah’s experience shows the full range of joy to desperation in the leadership process.</a:t>
            </a:r>
          </a:p>
        </p:txBody>
      </p:sp>
      <p:sp>
        <p:nvSpPr>
          <p:cNvPr id="327" name="Shape 327"/>
          <p:cNvSpPr txBox="1"/>
          <p:nvPr/>
        </p:nvSpPr>
        <p:spPr>
          <a:xfrm>
            <a:off y="2455325" x="9144000"/>
            <a:ext cy="379574" cx="1007524"/>
          </a:xfrm>
          <a:prstGeom prst="rect">
            <a:avLst/>
          </a:prstGeom>
        </p:spPr>
        <p:txBody>
          <a:bodyPr bIns="38100" rIns="38100" lIns="38100" tIns="38100" anchor="t" anchorCtr="0">
            <a:noAutofit/>
          </a:bodyPr>
          <a:lstStyle/>
          <a:p>
            <a:pPr algn="l" marR="0" indent="0" marL="0">
              <a:lnSpc>
                <a:spcPct val="119444"/>
              </a:lnSpc>
              <a:spcBef>
                <a:spcPts val="0"/>
              </a:spcBef>
              <a:spcAft>
                <a:spcPts val="0"/>
              </a:spcAft>
              <a:buNone/>
            </a:pPr>
            <a:r>
              <a:rPr sz="1000" lang="en-US">
                <a:solidFill>
                  <a:srgbClr val="000000"/>
                </a:solidFill>
                <a:latin typeface="Arial"/>
                <a:ea typeface="Arial"/>
                <a:cs typeface="Arial"/>
                <a:sym typeface="Arial"/>
              </a:rPr>
              <a:t>© 2005. Vervent Productions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1" name="Shape 331"/>
        <p:cNvGrpSpPr/>
        <p:nvPr/>
      </p:nvGrpSpPr>
      <p:grpSpPr>
        <a:xfrm>
          <a:off y="0" x="0"/>
          <a:ext cy="0" cx="0"/>
          <a:chOff y="0" x="0"/>
          <a:chExt cy="0" cx="0"/>
        </a:xfrm>
      </p:grpSpPr>
      <p:sp>
        <p:nvSpPr>
          <p:cNvPr id="332" name="Shape 332"/>
          <p:cNvSpPr/>
          <p:nvPr/>
        </p:nvSpPr>
        <p:spPr>
          <a:xfrm>
            <a:off y="275150" x="0"/>
            <a:ext cy="7344825" cx="10160000"/>
          </a:xfrm>
          <a:prstGeom prst="rect">
            <a:avLst/>
          </a:prstGeom>
          <a:blipFill>
            <a:blip r:embed="rId4"/>
            <a:stretch>
              <a:fillRect/>
            </a:stretch>
          </a:blipFill>
        </p:spPr>
      </p:sp>
      <p:sp>
        <p:nvSpPr>
          <p:cNvPr id="333" name="Shape 333"/>
          <p:cNvSpPr txBox="1"/>
          <p:nvPr/>
        </p:nvSpPr>
        <p:spPr>
          <a:xfrm>
            <a:off y="1067150" x="1118300"/>
            <a:ext cy="6133375" cx="3596899"/>
          </a:xfrm>
          <a:prstGeom prst="rect">
            <a:avLst/>
          </a:prstGeom>
        </p:spPr>
        <p:txBody>
          <a:bodyPr bIns="38100" rIns="38100" lIns="38100" tIns="38100" anchor="t" anchorCtr="0">
            <a:noAutofit/>
          </a:bodyPr>
          <a:lstStyle/>
          <a:p>
            <a:pPr algn="l" marR="0" indent="0" marL="0">
              <a:lnSpc>
                <a:spcPct val="120238"/>
              </a:lnSpc>
              <a:spcBef>
                <a:spcPts val="0"/>
              </a:spcBef>
              <a:spcAft>
                <a:spcPts val="0"/>
              </a:spcAft>
              <a:buNone/>
            </a:pPr>
            <a:r>
              <a:rPr baseline="30000" sz="2333" lang="en-US">
                <a:solidFill>
                  <a:srgbClr val="000000"/>
                </a:solidFill>
                <a:latin typeface="Arial"/>
                <a:ea typeface="Arial"/>
                <a:cs typeface="Arial"/>
                <a:sym typeface="Arial"/>
              </a:rPr>
              <a:t>36</a:t>
            </a:r>
            <a:r>
              <a:rPr sz="2333" lang="en-US">
                <a:solidFill>
                  <a:srgbClr val="000000"/>
                </a:solidFill>
                <a:latin typeface="Arial"/>
                <a:ea typeface="Arial"/>
                <a:cs typeface="Arial"/>
                <a:sym typeface="Arial"/>
              </a:rPr>
              <a:t>At the time of sacrifice, the prophet Elijah stepped forward and prayed, “O LORD God of Abraham, Isaac and Israel, let it be known today that you are God in Israel and that I am your servant and have done all these things </a:t>
            </a:r>
          </a:p>
          <a:p>
            <a:pPr algn="l" marR="0" indent="0" marL="0">
              <a:lnSpc>
                <a:spcPct val="120238"/>
              </a:lnSpc>
              <a:spcBef>
                <a:spcPts val="0"/>
              </a:spcBef>
              <a:spcAft>
                <a:spcPts val="0"/>
              </a:spcAft>
              <a:buNone/>
            </a:pPr>
            <a:r>
              <a:rPr sz="2333" lang="en-US">
                <a:solidFill>
                  <a:srgbClr val="000000"/>
                </a:solidFill>
                <a:latin typeface="Arial"/>
                <a:ea typeface="Arial"/>
                <a:cs typeface="Arial"/>
                <a:sym typeface="Arial"/>
              </a:rPr>
              <a:t>at your command. . . .” </a:t>
            </a:r>
          </a:p>
          <a:p>
            <a:pPr algn="l" marR="0" indent="0" marL="0">
              <a:lnSpc>
                <a:spcPct val="120238"/>
              </a:lnSpc>
              <a:spcBef>
                <a:spcPts val="0"/>
              </a:spcBef>
              <a:spcAft>
                <a:spcPts val="0"/>
              </a:spcAft>
              <a:buNone/>
            </a:pPr>
            <a:r>
              <a:rPr baseline="30000" sz="2333" lang="en-US">
                <a:solidFill>
                  <a:srgbClr val="000000"/>
                </a:solidFill>
                <a:latin typeface="Arial"/>
                <a:ea typeface="Arial"/>
                <a:cs typeface="Arial"/>
                <a:sym typeface="Arial"/>
              </a:rPr>
              <a:t>38</a:t>
            </a:r>
            <a:r>
              <a:rPr sz="2333" lang="en-US">
                <a:solidFill>
                  <a:srgbClr val="000000"/>
                </a:solidFill>
                <a:latin typeface="Arial"/>
                <a:ea typeface="Arial"/>
                <a:cs typeface="Arial"/>
                <a:sym typeface="Arial"/>
              </a:rPr>
              <a:t>Then the fire of the LORD fell and burned up the sacrifice, the wood, the stones and the soil, and also licked up the water in the trench. </a:t>
            </a:r>
          </a:p>
          <a:p>
            <a:pPr algn="l" marR="0" indent="0" marL="0">
              <a:lnSpc>
                <a:spcPct val="120238"/>
              </a:lnSpc>
              <a:spcBef>
                <a:spcPts val="0"/>
              </a:spcBef>
              <a:spcAft>
                <a:spcPts val="0"/>
              </a:spcAft>
              <a:buNone/>
            </a:pPr>
            <a:r>
              <a:rPr sz="2333" lang="en-US" i="1">
                <a:solidFill>
                  <a:srgbClr val="000000"/>
                </a:solidFill>
                <a:latin typeface="Arial"/>
                <a:ea typeface="Arial"/>
                <a:cs typeface="Arial"/>
                <a:sym typeface="Arial"/>
              </a:rPr>
              <a:t>I Kgs 18:36,38 (NIV)</a:t>
            </a:r>
          </a:p>
        </p:txBody>
      </p:sp>
      <p:sp>
        <p:nvSpPr>
          <p:cNvPr id="334" name="Shape 334"/>
          <p:cNvSpPr txBox="1"/>
          <p:nvPr/>
        </p:nvSpPr>
        <p:spPr>
          <a:xfrm>
            <a:off y="1067150" x="5266950"/>
            <a:ext cy="6082225" cx="3850900"/>
          </a:xfrm>
          <a:prstGeom prst="rect">
            <a:avLst/>
          </a:prstGeom>
        </p:spPr>
        <p:txBody>
          <a:bodyPr bIns="38100" rIns="38100" lIns="38100" tIns="38100" anchor="t" anchorCtr="0">
            <a:noAutofit/>
          </a:bodyPr>
          <a:lstStyle/>
          <a:p>
            <a:pPr algn="l" marR="0" indent="0" marL="0">
              <a:lnSpc>
                <a:spcPct val="120238"/>
              </a:lnSpc>
              <a:spcBef>
                <a:spcPts val="0"/>
              </a:spcBef>
              <a:spcAft>
                <a:spcPts val="0"/>
              </a:spcAft>
              <a:buNone/>
            </a:pPr>
            <a:r>
              <a:rPr baseline="30000" sz="2333" lang="en-US">
                <a:solidFill>
                  <a:srgbClr val="000000"/>
                </a:solidFill>
                <a:latin typeface="Arial"/>
                <a:ea typeface="Arial"/>
                <a:cs typeface="Arial"/>
                <a:sym typeface="Arial"/>
              </a:rPr>
              <a:t>2</a:t>
            </a:r>
            <a:r>
              <a:rPr sz="2333" lang="en-US">
                <a:solidFill>
                  <a:srgbClr val="000000"/>
                </a:solidFill>
                <a:latin typeface="Arial"/>
                <a:ea typeface="Arial"/>
                <a:cs typeface="Arial"/>
                <a:sym typeface="Arial"/>
              </a:rPr>
              <a:t>So Jezebel sent a messenger to Elijah to say, “May the gods deal with me, be it </a:t>
            </a:r>
            <a:br>
              <a:rPr sz="2333" lang="en-US">
                <a:solidFill>
                  <a:srgbClr val="000000"/>
                </a:solidFill>
                <a:latin typeface="Arial"/>
                <a:ea typeface="Arial"/>
                <a:cs typeface="Arial"/>
                <a:sym typeface="Arial"/>
              </a:rPr>
            </a:br>
            <a:r>
              <a:rPr sz="2333" lang="en-US">
                <a:solidFill>
                  <a:srgbClr val="000000"/>
                </a:solidFill>
                <a:latin typeface="Arial"/>
                <a:ea typeface="Arial"/>
                <a:cs typeface="Arial"/>
                <a:sym typeface="Arial"/>
              </a:rPr>
              <a:t>ever so severely, if by this time tomorrow I do not make your life like that of one of them."</a:t>
            </a:r>
          </a:p>
          <a:p>
            <a:pPr algn="l" marR="0" indent="0" marL="0">
              <a:lnSpc>
                <a:spcPct val="120238"/>
              </a:lnSpc>
              <a:spcBef>
                <a:spcPts val="0"/>
              </a:spcBef>
              <a:spcAft>
                <a:spcPts val="0"/>
              </a:spcAft>
              <a:buNone/>
            </a:pPr>
            <a:r>
              <a:rPr baseline="30000" sz="2333" lang="en-US">
                <a:solidFill>
                  <a:srgbClr val="000000"/>
                </a:solidFill>
                <a:latin typeface="Arial"/>
                <a:ea typeface="Arial"/>
                <a:cs typeface="Arial"/>
                <a:sym typeface="Arial"/>
              </a:rPr>
              <a:t>3</a:t>
            </a:r>
            <a:r>
              <a:rPr sz="2333" lang="en-US">
                <a:solidFill>
                  <a:srgbClr val="000000"/>
                </a:solidFill>
                <a:latin typeface="Arial"/>
                <a:ea typeface="Arial"/>
                <a:cs typeface="Arial"/>
                <a:sym typeface="Arial"/>
              </a:rPr>
              <a:t>Elijah was afraid and ran for his life. When he came to Beersheba in Judah, he left his servant there, </a:t>
            </a:r>
            <a:r>
              <a:rPr baseline="30000" sz="2333" lang="en-US">
                <a:solidFill>
                  <a:srgbClr val="000000"/>
                </a:solidFill>
                <a:latin typeface="Arial"/>
                <a:ea typeface="Arial"/>
                <a:cs typeface="Arial"/>
                <a:sym typeface="Arial"/>
              </a:rPr>
              <a:t>4</a:t>
            </a:r>
            <a:r>
              <a:rPr sz="2333" lang="en-US">
                <a:solidFill>
                  <a:srgbClr val="000000"/>
                </a:solidFill>
                <a:latin typeface="Arial"/>
                <a:ea typeface="Arial"/>
                <a:cs typeface="Arial"/>
                <a:sym typeface="Arial"/>
              </a:rPr>
              <a:t>while he himself went a day's journey into the desert. He came to a broom tree, sat down under it and prayed that he might die. . .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I Kgs 19:2-4 (NIV)</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 name="Shape 48"/>
        <p:cNvGrpSpPr/>
        <p:nvPr/>
      </p:nvGrpSpPr>
      <p:grpSpPr>
        <a:xfrm>
          <a:off y="0" x="0"/>
          <a:ext cy="0" cx="0"/>
          <a:chOff y="0" x="0"/>
          <a:chExt cy="0" cx="0"/>
        </a:xfrm>
      </p:grpSpPr>
      <p:sp>
        <p:nvSpPr>
          <p:cNvPr id="49" name="Shape 49"/>
          <p:cNvSpPr/>
          <p:nvPr/>
        </p:nvSpPr>
        <p:spPr>
          <a:xfrm>
            <a:off y="275150" x="0"/>
            <a:ext cy="7344825" cx="10160000"/>
          </a:xfrm>
          <a:prstGeom prst="rect">
            <a:avLst/>
          </a:prstGeom>
          <a:blipFill>
            <a:blip r:embed="rId4"/>
            <a:stretch>
              <a:fillRect/>
            </a:stretch>
          </a:blipFill>
        </p:spPr>
      </p:sp>
      <p:sp>
        <p:nvSpPr>
          <p:cNvPr id="50" name="Shape 50"/>
          <p:cNvSpPr txBox="1"/>
          <p:nvPr/>
        </p:nvSpPr>
        <p:spPr>
          <a:xfrm>
            <a:off y="1954375" x="1118300"/>
            <a:ext cy="5796475" cx="7999574"/>
          </a:xfrm>
          <a:prstGeom prst="rect">
            <a:avLst/>
          </a:prstGeom>
        </p:spPr>
        <p:txBody>
          <a:bodyPr bIns="38100" rIns="38100" lIns="38100" tIns="38100" anchor="t" anchorCtr="0">
            <a:noAutofit/>
          </a:bodyPr>
          <a:lstStyle/>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1</a:t>
            </a:r>
            <a:r>
              <a:rPr sz="2666" lang="en-US">
                <a:solidFill>
                  <a:srgbClr val="000000"/>
                </a:solidFill>
                <a:latin typeface="Arial"/>
                <a:ea typeface="Arial"/>
                <a:cs typeface="Arial"/>
                <a:sym typeface="Arial"/>
              </a:rPr>
              <a:t>What does “acting with responsibility” involve?</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do this effectively?</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does “acting with responsibility” relate to church governance?</a:t>
            </a:r>
          </a:p>
          <a:p>
            <a:pPr algn="ctr" marR="0" indent="0" marL="0">
              <a:lnSpc>
                <a:spcPct val="100000"/>
              </a:lnSpc>
              <a:spcBef>
                <a:spcPts val="0"/>
              </a:spcBef>
              <a:spcAft>
                <a:spcPts val="479"/>
              </a:spcAft>
              <a:buNone/>
            </a:pPr>
            <a:r>
              <a:rPr b="1" sz="2666" lang="en-US">
                <a:solidFill>
                  <a:srgbClr val="054B27"/>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do we need to examine the questions</a:t>
            </a:r>
          </a:p>
          <a:p>
            <a:pPr algn="ctr" marR="0" indent="0" marL="0">
              <a:lnSpc>
                <a:spcPct val="100000"/>
              </a:lnSpc>
              <a:spcBef>
                <a:spcPts val="0"/>
              </a:spcBef>
              <a:spcAft>
                <a:spcPts val="479"/>
              </a:spcAft>
              <a:buNone/>
            </a:pPr>
            <a:r>
              <a:rPr sz="2666" lang="en-US">
                <a:solidFill>
                  <a:srgbClr val="000000"/>
                </a:solidFill>
                <a:latin typeface="Arial"/>
                <a:ea typeface="Arial"/>
                <a:cs typeface="Arial"/>
                <a:sym typeface="Arial"/>
              </a:rPr>
              <a:t>a. To whom and to what are we responsible?</a:t>
            </a:r>
          </a:p>
          <a:p>
            <a:pPr algn="ctr" marR="0" indent="0" marL="0">
              <a:lnSpc>
                <a:spcPct val="100000"/>
              </a:lnSpc>
              <a:spcBef>
                <a:spcPts val="0"/>
              </a:spcBef>
              <a:spcAft>
                <a:spcPts val="1198"/>
              </a:spcAft>
              <a:buNone/>
            </a:pPr>
            <a:r>
              <a:rPr sz="2666" lang="en-US">
                <a:solidFill>
                  <a:srgbClr val="000000"/>
                </a:solidFill>
                <a:latin typeface="Arial"/>
                <a:ea typeface="Arial"/>
                <a:cs typeface="Arial"/>
                <a:sym typeface="Arial"/>
              </a:rPr>
              <a:t>b. For whom and for what are we responsible?</a:t>
            </a:r>
          </a:p>
          <a:p>
            <a:pPr algn="ctr" marR="0" indent="0" marL="0">
              <a:lnSpc>
                <a:spcPct val="100000"/>
              </a:lnSpc>
              <a:spcBef>
                <a:spcPts val="0"/>
              </a:spcBef>
              <a:spcAft>
                <a:spcPts val="0"/>
              </a:spcAft>
              <a:buNone/>
            </a:pPr>
            <a:r>
              <a:rPr b="1" sz="2666" lang="en-US">
                <a:solidFill>
                  <a:srgbClr val="054B27"/>
                </a:solidFill>
                <a:latin typeface="Arial"/>
                <a:ea typeface="Arial"/>
                <a:cs typeface="Arial"/>
                <a:sym typeface="Arial"/>
              </a:rPr>
              <a:t>5</a:t>
            </a:r>
            <a:r>
              <a:rPr sz="2666" lang="en-US">
                <a:solidFill>
                  <a:srgbClr val="000000"/>
                </a:solidFill>
                <a:latin typeface="Arial"/>
                <a:ea typeface="Arial"/>
                <a:cs typeface="Arial"/>
                <a:sym typeface="Arial"/>
              </a:rPr>
              <a:t>Why may failure to disagree in certain situations be acting </a:t>
            </a:r>
            <a:r>
              <a:rPr sz="2666" lang="en-US" i="1">
                <a:solidFill>
                  <a:srgbClr val="000000"/>
                </a:solidFill>
                <a:latin typeface="Arial"/>
                <a:ea typeface="Arial"/>
                <a:cs typeface="Arial"/>
                <a:sym typeface="Arial"/>
              </a:rPr>
              <a:t>irresponsibly</a:t>
            </a:r>
            <a:r>
              <a:rPr sz="2666" lang="en-US">
                <a:solidFill>
                  <a:srgbClr val="000000"/>
                </a:solidFill>
                <a:latin typeface="Arial"/>
                <a:ea typeface="Arial"/>
                <a:cs typeface="Arial"/>
                <a:sym typeface="Arial"/>
              </a:rPr>
              <a:t>?</a:t>
            </a:r>
          </a:p>
        </p:txBody>
      </p:sp>
      <p:sp>
        <p:nvSpPr>
          <p:cNvPr id="51" name="Shape 51"/>
          <p:cNvSpPr/>
          <p:nvPr/>
        </p:nvSpPr>
        <p:spPr>
          <a:xfrm>
            <a:off y="2053150" x="1513400"/>
            <a:ext cy="52900" cx="3418399"/>
          </a:xfrm>
          <a:prstGeom prst="rect">
            <a:avLst/>
          </a:prstGeom>
          <a:blipFill>
            <a:blip r:embed="rId5"/>
            <a:stretch>
              <a:fillRect/>
            </a:stretch>
          </a:blipFill>
        </p:spPr>
      </p:sp>
      <p:sp>
        <p:nvSpPr>
          <p:cNvPr id="52" name="Shape 52"/>
          <p:cNvSpPr/>
          <p:nvPr/>
        </p:nvSpPr>
        <p:spPr>
          <a:xfrm>
            <a:off y="2053150" x="5238750"/>
            <a:ext cy="52900" cx="3418399"/>
          </a:xfrm>
          <a:prstGeom prst="rect">
            <a:avLst/>
          </a:prstGeom>
          <a:blipFill>
            <a:blip r:embed="rId5"/>
            <a:stretch>
              <a:fillRect/>
            </a:stretch>
          </a:blipFill>
        </p:spPr>
      </p:sp>
      <p:sp>
        <p:nvSpPr>
          <p:cNvPr id="53" name="Shape 53"/>
          <p:cNvSpPr/>
          <p:nvPr/>
        </p:nvSpPr>
        <p:spPr>
          <a:xfrm>
            <a:off y="2899825" x="1513400"/>
            <a:ext cy="52900" cx="3418399"/>
          </a:xfrm>
          <a:prstGeom prst="rect">
            <a:avLst/>
          </a:prstGeom>
          <a:blipFill>
            <a:blip r:embed="rId5"/>
            <a:stretch>
              <a:fillRect/>
            </a:stretch>
          </a:blipFill>
        </p:spPr>
      </p:sp>
      <p:sp>
        <p:nvSpPr>
          <p:cNvPr id="54" name="Shape 54"/>
          <p:cNvSpPr/>
          <p:nvPr/>
        </p:nvSpPr>
        <p:spPr>
          <a:xfrm>
            <a:off y="2899825" x="5238750"/>
            <a:ext cy="52900" cx="3418399"/>
          </a:xfrm>
          <a:prstGeom prst="rect">
            <a:avLst/>
          </a:prstGeom>
          <a:blipFill>
            <a:blip r:embed="rId5"/>
            <a:stretch>
              <a:fillRect/>
            </a:stretch>
          </a:blipFill>
        </p:spPr>
      </p:sp>
      <p:sp>
        <p:nvSpPr>
          <p:cNvPr id="55" name="Shape 55"/>
          <p:cNvSpPr/>
          <p:nvPr/>
        </p:nvSpPr>
        <p:spPr>
          <a:xfrm>
            <a:off y="3746500" x="1513400"/>
            <a:ext cy="52900" cx="3418399"/>
          </a:xfrm>
          <a:prstGeom prst="rect">
            <a:avLst/>
          </a:prstGeom>
          <a:blipFill>
            <a:blip r:embed="rId5"/>
            <a:stretch>
              <a:fillRect/>
            </a:stretch>
          </a:blipFill>
        </p:spPr>
      </p:sp>
      <p:sp>
        <p:nvSpPr>
          <p:cNvPr id="56" name="Shape 56"/>
          <p:cNvSpPr/>
          <p:nvPr/>
        </p:nvSpPr>
        <p:spPr>
          <a:xfrm>
            <a:off y="3746500" x="5238750"/>
            <a:ext cy="52900" cx="3418399"/>
          </a:xfrm>
          <a:prstGeom prst="rect">
            <a:avLst/>
          </a:prstGeom>
          <a:blipFill>
            <a:blip r:embed="rId5"/>
            <a:stretch>
              <a:fillRect/>
            </a:stretch>
          </a:blipFill>
        </p:spPr>
      </p:sp>
      <p:sp>
        <p:nvSpPr>
          <p:cNvPr id="57" name="Shape 57"/>
          <p:cNvSpPr/>
          <p:nvPr/>
        </p:nvSpPr>
        <p:spPr>
          <a:xfrm>
            <a:off y="4931825" x="1513400"/>
            <a:ext cy="52900" cx="3418399"/>
          </a:xfrm>
          <a:prstGeom prst="rect">
            <a:avLst/>
          </a:prstGeom>
          <a:blipFill>
            <a:blip r:embed="rId5"/>
            <a:stretch>
              <a:fillRect/>
            </a:stretch>
          </a:blipFill>
        </p:spPr>
      </p:sp>
      <p:sp>
        <p:nvSpPr>
          <p:cNvPr id="58" name="Shape 58"/>
          <p:cNvSpPr/>
          <p:nvPr/>
        </p:nvSpPr>
        <p:spPr>
          <a:xfrm>
            <a:off y="4931825" x="5238750"/>
            <a:ext cy="52900" cx="3418399"/>
          </a:xfrm>
          <a:prstGeom prst="rect">
            <a:avLst/>
          </a:prstGeom>
          <a:blipFill>
            <a:blip r:embed="rId5"/>
            <a:stretch>
              <a:fillRect/>
            </a:stretch>
          </a:blipFill>
        </p:spPr>
      </p:sp>
      <p:sp>
        <p:nvSpPr>
          <p:cNvPr id="59" name="Shape 59"/>
          <p:cNvSpPr/>
          <p:nvPr/>
        </p:nvSpPr>
        <p:spPr>
          <a:xfrm>
            <a:off y="6582825" x="1513400"/>
            <a:ext cy="52900" cx="3418399"/>
          </a:xfrm>
          <a:prstGeom prst="rect">
            <a:avLst/>
          </a:prstGeom>
          <a:blipFill>
            <a:blip r:embed="rId6"/>
            <a:stretch>
              <a:fillRect/>
            </a:stretch>
          </a:blipFill>
        </p:spPr>
      </p:sp>
      <p:sp>
        <p:nvSpPr>
          <p:cNvPr id="60" name="Shape 60"/>
          <p:cNvSpPr/>
          <p:nvPr/>
        </p:nvSpPr>
        <p:spPr>
          <a:xfrm>
            <a:off y="6582825" x="5238750"/>
            <a:ext cy="52900" cx="3418399"/>
          </a:xfrm>
          <a:prstGeom prst="rect">
            <a:avLst/>
          </a:prstGeom>
          <a:blipFill>
            <a:blip r:embed="rId6"/>
            <a:stretch>
              <a:fillRect/>
            </a:stretch>
          </a:blipFill>
        </p:spPr>
      </p:sp>
      <p:sp>
        <p:nvSpPr>
          <p:cNvPr id="61" name="Shape 61"/>
          <p:cNvSpPr txBox="1"/>
          <p:nvPr/>
        </p:nvSpPr>
        <p:spPr>
          <a:xfrm>
            <a:off y="389800" x="1626300"/>
            <a:ext cy="1236824" cx="6983575"/>
          </a:xfrm>
          <a:prstGeom prst="rect">
            <a:avLst/>
          </a:prstGeom>
        </p:spPr>
        <p:txBody>
          <a:bodyPr bIns="38100" rIns="38100" lIns="38100" tIns="38100" anchor="t" anchorCtr="0">
            <a:noAutofit/>
          </a:bodyPr>
          <a:lstStyle/>
          <a:p>
            <a:pPr algn="ctr" marR="0" indent="0" marL="0">
              <a:lnSpc>
                <a:spcPct val="114236"/>
              </a:lnSpc>
              <a:spcBef>
                <a:spcPts val="0"/>
              </a:spcBef>
              <a:spcAft>
                <a:spcPts val="0"/>
              </a:spcAft>
              <a:buNone/>
            </a:pPr>
            <a:r>
              <a:rPr sz="4000" lang="en-US">
                <a:solidFill>
                  <a:srgbClr val="054B27"/>
                </a:solidFill>
                <a:latin typeface="Arial"/>
                <a:ea typeface="Arial"/>
                <a:cs typeface="Arial"/>
                <a:sym typeface="Arial"/>
              </a:rPr>
              <a:t>Session 2 will address the</a:t>
            </a:r>
          </a:p>
          <a:p>
            <a:pPr algn="ctr" marR="0" indent="0" marL="0">
              <a:lnSpc>
                <a:spcPct val="114236"/>
              </a:lnSpc>
              <a:spcBef>
                <a:spcPts val="0"/>
              </a:spcBef>
              <a:spcAft>
                <a:spcPts val="0"/>
              </a:spcAft>
              <a:buNone/>
            </a:pPr>
            <a:r>
              <a:rPr sz="4000" lang="en-US">
                <a:solidFill>
                  <a:srgbClr val="054B27"/>
                </a:solidFill>
                <a:latin typeface="Arial"/>
                <a:ea typeface="Arial"/>
                <a:cs typeface="Arial"/>
                <a:sym typeface="Arial"/>
              </a:rPr>
              <a:t>following questions: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8" name="Shape 338"/>
        <p:cNvGrpSpPr/>
        <p:nvPr/>
      </p:nvGrpSpPr>
      <p:grpSpPr>
        <a:xfrm>
          <a:off y="0" x="0"/>
          <a:ext cy="0" cx="0"/>
          <a:chOff y="0" x="0"/>
          <a:chExt cy="0" cx="0"/>
        </a:xfrm>
      </p:grpSpPr>
      <p:sp>
        <p:nvSpPr>
          <p:cNvPr id="339" name="Shape 339"/>
          <p:cNvSpPr/>
          <p:nvPr/>
        </p:nvSpPr>
        <p:spPr>
          <a:xfrm>
            <a:off y="275150" x="0"/>
            <a:ext cy="7344825" cx="10160000"/>
          </a:xfrm>
          <a:prstGeom prst="rect">
            <a:avLst/>
          </a:prstGeom>
          <a:blipFill>
            <a:blip r:embed="rId4"/>
            <a:stretch>
              <a:fillRect/>
            </a:stretch>
          </a:blipFill>
        </p:spPr>
      </p:sp>
      <p:sp>
        <p:nvSpPr>
          <p:cNvPr id="340" name="Shape 340"/>
          <p:cNvSpPr txBox="1"/>
          <p:nvPr/>
        </p:nvSpPr>
        <p:spPr>
          <a:xfrm>
            <a:off y="559150" x="948950"/>
            <a:ext cy="686499" cx="83382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Vignettes in the Service of Elijah</a:t>
            </a:r>
          </a:p>
        </p:txBody>
      </p:sp>
      <p:sp>
        <p:nvSpPr>
          <p:cNvPr id="341" name="Shape 341"/>
          <p:cNvSpPr txBox="1"/>
          <p:nvPr/>
        </p:nvSpPr>
        <p:spPr>
          <a:xfrm>
            <a:off y="6824475" x="1372300"/>
            <a:ext cy="617699" cx="7491575"/>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When was Elijah acting </a:t>
            </a:r>
            <a:r>
              <a:rPr sz="3555" lang="en-US" i="1">
                <a:solidFill>
                  <a:srgbClr val="000000"/>
                </a:solidFill>
                <a:latin typeface="Arial"/>
                <a:ea typeface="Arial"/>
                <a:cs typeface="Arial"/>
                <a:sym typeface="Arial"/>
              </a:rPr>
              <a:t>responsibly</a:t>
            </a:r>
            <a:r>
              <a:rPr sz="3555" lang="en-US">
                <a:solidFill>
                  <a:srgbClr val="000000"/>
                </a:solidFill>
                <a:latin typeface="Arial"/>
                <a:ea typeface="Arial"/>
                <a:cs typeface="Arial"/>
                <a:sym typeface="Arial"/>
              </a:rPr>
              <a:t>?</a:t>
            </a:r>
          </a:p>
        </p:txBody>
      </p:sp>
      <p:sp>
        <p:nvSpPr>
          <p:cNvPr id="342" name="Shape 342"/>
          <p:cNvSpPr txBox="1"/>
          <p:nvPr/>
        </p:nvSpPr>
        <p:spPr>
          <a:xfrm>
            <a:off y="2845150" x="4420300"/>
            <a:ext cy="1293274" cx="2767875"/>
          </a:xfrm>
          <a:prstGeom prst="rect">
            <a:avLst/>
          </a:prstGeom>
        </p:spPr>
        <p:txBody>
          <a:bodyPr bIns="38100" rIns="38100" lIns="38100" tIns="38100" anchor="t" anchorCtr="0">
            <a:noAutofit/>
          </a:bodyPr>
          <a:lstStyle/>
          <a:p>
            <a:pPr algn="r" marR="0" indent="0" marL="0">
              <a:lnSpc>
                <a:spcPct val="119791"/>
              </a:lnSpc>
              <a:spcBef>
                <a:spcPts val="0"/>
              </a:spcBef>
              <a:spcAft>
                <a:spcPts val="0"/>
              </a:spcAft>
              <a:buNone/>
            </a:pPr>
            <a:r>
              <a:rPr b="1" sz="2666" lang="en-US">
                <a:solidFill>
                  <a:srgbClr val="000000"/>
                </a:solidFill>
                <a:latin typeface="Arial"/>
                <a:ea typeface="Arial"/>
                <a:cs typeface="Arial"/>
                <a:sym typeface="Arial"/>
              </a:rPr>
              <a:t>Desperation in the desert</a:t>
            </a:r>
          </a:p>
          <a:p>
            <a:r>
              <a:t/>
            </a:r>
          </a:p>
        </p:txBody>
      </p:sp>
      <p:sp>
        <p:nvSpPr>
          <p:cNvPr id="343" name="Shape 343"/>
          <p:cNvSpPr txBox="1"/>
          <p:nvPr/>
        </p:nvSpPr>
        <p:spPr>
          <a:xfrm>
            <a:off y="1659800" x="3319625"/>
            <a:ext cy="887574" cx="24115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Victory on Carmel</a:t>
            </a:r>
          </a:p>
        </p:txBody>
      </p:sp>
      <p:sp>
        <p:nvSpPr>
          <p:cNvPr id="344" name="Shape 344"/>
          <p:cNvSpPr txBox="1"/>
          <p:nvPr/>
        </p:nvSpPr>
        <p:spPr>
          <a:xfrm>
            <a:off y="4369150" x="2896300"/>
            <a:ext cy="887574" cx="24115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Reempowered at Horeb</a:t>
            </a:r>
          </a:p>
        </p:txBody>
      </p:sp>
      <p:sp>
        <p:nvSpPr>
          <p:cNvPr id="345" name="Shape 345"/>
          <p:cNvSpPr txBox="1"/>
          <p:nvPr/>
        </p:nvSpPr>
        <p:spPr>
          <a:xfrm>
            <a:off y="5723800" x="3827625"/>
            <a:ext cy="481874" cx="234807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Final victory</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9" name="Shape 349"/>
        <p:cNvGrpSpPr/>
        <p:nvPr/>
      </p:nvGrpSpPr>
      <p:grpSpPr>
        <a:xfrm>
          <a:off y="0" x="0"/>
          <a:ext cy="0" cx="0"/>
          <a:chOff y="0" x="0"/>
          <a:chExt cy="0" cx="0"/>
        </a:xfrm>
      </p:grpSpPr>
      <p:sp>
        <p:nvSpPr>
          <p:cNvPr id="350" name="Shape 350"/>
          <p:cNvSpPr/>
          <p:nvPr/>
        </p:nvSpPr>
        <p:spPr>
          <a:xfrm>
            <a:off y="275150" x="0"/>
            <a:ext cy="7344825" cx="10160000"/>
          </a:xfrm>
          <a:prstGeom prst="rect">
            <a:avLst/>
          </a:prstGeom>
          <a:blipFill>
            <a:blip r:embed="rId4"/>
            <a:stretch>
              <a:fillRect/>
            </a:stretch>
          </a:blipFill>
        </p:spPr>
      </p:sp>
      <p:sp>
        <p:nvSpPr>
          <p:cNvPr id="351" name="Shape 351"/>
          <p:cNvSpPr txBox="1"/>
          <p:nvPr/>
        </p:nvSpPr>
        <p:spPr>
          <a:xfrm>
            <a:off y="897800" x="1372300"/>
            <a:ext cy="6482625"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ELIJAH, physically, emotionally, and spiritually exhausted, forgot</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that the battle was not Elijah versus Jezebel.</a:t>
            </a:r>
          </a:p>
          <a:p>
            <a:r>
              <a:t/>
            </a:r>
          </a:p>
          <a:p>
            <a:r>
              <a:t/>
            </a:r>
          </a:p>
          <a:p>
            <a:r>
              <a:t/>
            </a:r>
          </a:p>
          <a:p>
            <a:r>
              <a:t/>
            </a:r>
          </a:p>
          <a:p>
            <a:pPr algn="ctr" marR="0" indent="0" marL="0">
              <a:lnSpc>
                <a:spcPct val="120000"/>
              </a:lnSpc>
              <a:spcBef>
                <a:spcPts val="0"/>
              </a:spcBef>
              <a:spcAft>
                <a:spcPts val="0"/>
              </a:spcAft>
              <a:buNone/>
            </a:pPr>
            <a:r>
              <a:rPr sz="5000" lang="en-US">
                <a:solidFill>
                  <a:srgbClr val="000000"/>
                </a:solidFill>
                <a:latin typeface="Arial"/>
                <a:ea typeface="Arial"/>
                <a:cs typeface="Arial"/>
                <a:sym typeface="Arial"/>
              </a:rPr>
              <a:t>The battle was </a:t>
            </a:r>
          </a:p>
          <a:p>
            <a:pPr algn="ctr" marR="0" indent="0" marL="0">
              <a:lnSpc>
                <a:spcPct val="120000"/>
              </a:lnSpc>
              <a:spcBef>
                <a:spcPts val="0"/>
              </a:spcBef>
              <a:spcAft>
                <a:spcPts val="0"/>
              </a:spcAft>
              <a:buNone/>
            </a:pPr>
            <a:r>
              <a:rPr sz="5000" lang="en-US">
                <a:solidFill>
                  <a:srgbClr val="000000"/>
                </a:solidFill>
                <a:latin typeface="Arial"/>
                <a:ea typeface="Arial"/>
                <a:cs typeface="Arial"/>
                <a:sym typeface="Arial"/>
              </a:rPr>
              <a:t>God versus evil.</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5" name="Shape 355"/>
        <p:cNvGrpSpPr/>
        <p:nvPr/>
      </p:nvGrpSpPr>
      <p:grpSpPr>
        <a:xfrm>
          <a:off y="0" x="0"/>
          <a:ext cy="0" cx="0"/>
          <a:chOff y="0" x="0"/>
          <a:chExt cy="0" cx="0"/>
        </a:xfrm>
      </p:grpSpPr>
      <p:sp>
        <p:nvSpPr>
          <p:cNvPr id="356" name="Shape 356"/>
          <p:cNvSpPr/>
          <p:nvPr/>
        </p:nvSpPr>
        <p:spPr>
          <a:xfrm>
            <a:off y="275150" x="0"/>
            <a:ext cy="7344825" cx="10160000"/>
          </a:xfrm>
          <a:prstGeom prst="rect">
            <a:avLst/>
          </a:prstGeom>
          <a:blipFill>
            <a:blip r:embed="rId4"/>
            <a:stretch>
              <a:fillRect/>
            </a:stretch>
          </a:blipFill>
        </p:spPr>
      </p:sp>
      <p:sp>
        <p:nvSpPr>
          <p:cNvPr id="357" name="Shape 357"/>
          <p:cNvSpPr txBox="1"/>
          <p:nvPr/>
        </p:nvSpPr>
        <p:spPr>
          <a:xfrm>
            <a:off y="474475" x="846650"/>
            <a:ext cy="686499" cx="837352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Like Elijah, our problems stem from</a:t>
            </a:r>
          </a:p>
        </p:txBody>
      </p:sp>
      <p:sp>
        <p:nvSpPr>
          <p:cNvPr id="358" name="Shape 358"/>
          <p:cNvSpPr txBox="1"/>
          <p:nvPr/>
        </p:nvSpPr>
        <p:spPr>
          <a:xfrm>
            <a:off y="1659800" x="4504950"/>
            <a:ext cy="4951574" cx="435890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poor relationships with God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pride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missed opportunities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disconnection from the Power Source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delusions of success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separation from grace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legalism</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2" name="Shape 362"/>
        <p:cNvGrpSpPr/>
        <p:nvPr/>
      </p:nvGrpSpPr>
      <p:grpSpPr>
        <a:xfrm>
          <a:off y="0" x="0"/>
          <a:ext cy="0" cx="0"/>
          <a:chOff y="0" x="0"/>
          <a:chExt cy="0" cx="0"/>
        </a:xfrm>
      </p:grpSpPr>
      <p:sp>
        <p:nvSpPr>
          <p:cNvPr id="363" name="Shape 363"/>
          <p:cNvSpPr/>
          <p:nvPr/>
        </p:nvSpPr>
        <p:spPr>
          <a:xfrm>
            <a:off y="275150" x="0"/>
            <a:ext cy="7344825" cx="10160000"/>
          </a:xfrm>
          <a:prstGeom prst="rect">
            <a:avLst/>
          </a:prstGeom>
          <a:blipFill>
            <a:blip r:embed="rId4"/>
            <a:stretch>
              <a:fillRect/>
            </a:stretch>
          </a:blipFill>
        </p:spPr>
      </p:sp>
      <p:sp>
        <p:nvSpPr>
          <p:cNvPr id="364" name="Shape 364"/>
          <p:cNvSpPr txBox="1"/>
          <p:nvPr/>
        </p:nvSpPr>
        <p:spPr>
          <a:xfrm>
            <a:off y="559150" x="1270000"/>
            <a:ext cy="1356774"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How Do We Treat Our Leaders? Pastors? Teachers? When opportunities and resources fade—Do we</a:t>
            </a:r>
          </a:p>
        </p:txBody>
      </p:sp>
      <p:sp>
        <p:nvSpPr>
          <p:cNvPr id="365" name="Shape 365"/>
          <p:cNvSpPr txBox="1"/>
          <p:nvPr/>
        </p:nvSpPr>
        <p:spPr>
          <a:xfrm>
            <a:off y="1829150" x="1270000"/>
            <a:ext cy="5152650"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recognize our responsibility to support them?</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enable their participation in retreats and sabbaticals?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react with healing when they break down under the load?</a:t>
            </a:r>
          </a:p>
          <a:p>
            <a:r>
              <a:t/>
            </a:r>
          </a:p>
          <a:p>
            <a:pPr algn="l" marR="0" indent="0" marL="0">
              <a:lnSpc>
                <a:spcPct val="100000"/>
              </a:lnSpc>
              <a:spcBef>
                <a:spcPts val="0"/>
              </a:spcBef>
              <a:spcAft>
                <a:spcPts val="0"/>
              </a:spcAft>
              <a:buNone/>
            </a:pPr>
            <a:r>
              <a:rPr sz="3111" lang="en-US">
                <a:solidFill>
                  <a:srgbClr val="000000"/>
                </a:solidFill>
                <a:latin typeface="Arial"/>
                <a:ea typeface="Arial"/>
                <a:cs typeface="Arial"/>
                <a:sym typeface="Arial"/>
              </a:rPr>
              <a:t>or do we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squander our investment and strip-mine them and their gifts?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“solve” the problem by arranging for their resignations or reassignments?</a:t>
            </a:r>
            <a:r>
              <a:rPr sz="3111" lang="en-US">
                <a:solidFill>
                  <a:srgbClr val="000000"/>
                </a:solidFill>
                <a:latin typeface="Arial"/>
                <a:ea typeface="Arial"/>
                <a:cs typeface="Arial"/>
                <a:sym typeface="Arial"/>
              </a:rPr>
              <a:t>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9" name="Shape 369"/>
        <p:cNvGrpSpPr/>
        <p:nvPr/>
      </p:nvGrpSpPr>
      <p:grpSpPr>
        <a:xfrm>
          <a:off y="0" x="0"/>
          <a:ext cy="0" cx="0"/>
          <a:chOff y="0" x="0"/>
          <a:chExt cy="0" cx="0"/>
        </a:xfrm>
      </p:grpSpPr>
      <p:sp>
        <p:nvSpPr>
          <p:cNvPr id="370" name="Shape 370"/>
          <p:cNvSpPr/>
          <p:nvPr/>
        </p:nvSpPr>
        <p:spPr>
          <a:xfrm>
            <a:off y="275150" x="0"/>
            <a:ext cy="7344825" cx="10160000"/>
          </a:xfrm>
          <a:prstGeom prst="rect">
            <a:avLst/>
          </a:prstGeom>
          <a:blipFill>
            <a:blip r:embed="rId4"/>
            <a:stretch>
              <a:fillRect/>
            </a:stretch>
          </a:blipFill>
        </p:spPr>
      </p:sp>
      <p:sp>
        <p:nvSpPr>
          <p:cNvPr id="371" name="Shape 371"/>
          <p:cNvSpPr txBox="1"/>
          <p:nvPr/>
        </p:nvSpPr>
        <p:spPr>
          <a:xfrm>
            <a:off y="728475" x="762000"/>
            <a:ext cy="2951325" cx="8609875"/>
          </a:xfrm>
          <a:prstGeom prst="rect">
            <a:avLst/>
          </a:prstGeom>
        </p:spPr>
        <p:txBody>
          <a:bodyPr bIns="38100" rIns="38100" lIns="38100" tIns="38100" anchor="t" anchorCtr="0">
            <a:noAutofit/>
          </a:bodyPr>
          <a:lstStyle/>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The process of choosing to seize opportunities and resources and to rise above human limitations can be lonely. </a:t>
            </a:r>
          </a:p>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This process may resolve itself for gain or loss through</a:t>
            </a:r>
          </a:p>
        </p:txBody>
      </p:sp>
      <p:sp>
        <p:nvSpPr>
          <p:cNvPr id="372" name="Shape 372"/>
          <p:cNvSpPr txBox="1"/>
          <p:nvPr/>
        </p:nvSpPr>
        <p:spPr>
          <a:xfrm>
            <a:off y="3861150" x="1270000"/>
            <a:ext cy="3526349" cx="7847875"/>
          </a:xfrm>
          <a:prstGeom prst="rect">
            <a:avLst/>
          </a:prstGeom>
        </p:spPr>
        <p:txBody>
          <a:bodyPr bIns="38100" rIns="38100" lIns="38100" tIns="38100" anchor="t" anchorCtr="0">
            <a:noAutofit/>
          </a:bodyPr>
          <a:lstStyle/>
          <a:p>
            <a:pPr algn="l" lvl="0" marR="0" indent="-290688" marL="381000">
              <a:lnSpc>
                <a:spcPct val="119852"/>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prayer</a:t>
            </a:r>
          </a:p>
          <a:p>
            <a:pPr algn="l" lvl="0" marR="0" indent="-290688" marL="381000">
              <a:lnSpc>
                <a:spcPct val="119852"/>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an encouraging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consultation with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fellow workers</a:t>
            </a:r>
          </a:p>
          <a:p>
            <a:pPr algn="l" lvl="0" marR="0" indent="-290688" marL="381000">
              <a:lnSpc>
                <a:spcPct val="119852"/>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instinctive decisions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that we can’t explain</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6" name="Shape 376"/>
        <p:cNvGrpSpPr/>
        <p:nvPr/>
      </p:nvGrpSpPr>
      <p:grpSpPr>
        <a:xfrm>
          <a:off y="0" x="0"/>
          <a:ext cy="0" cx="0"/>
          <a:chOff y="0" x="0"/>
          <a:chExt cy="0" cx="0"/>
        </a:xfrm>
      </p:grpSpPr>
      <p:sp>
        <p:nvSpPr>
          <p:cNvPr id="377" name="Shape 377"/>
          <p:cNvSpPr/>
          <p:nvPr/>
        </p:nvSpPr>
        <p:spPr>
          <a:xfrm>
            <a:off y="275150" x="0"/>
            <a:ext cy="7344825" cx="10160000"/>
          </a:xfrm>
          <a:prstGeom prst="rect">
            <a:avLst/>
          </a:prstGeom>
          <a:blipFill>
            <a:blip r:embed="rId4"/>
            <a:stretch>
              <a:fillRect/>
            </a:stretch>
          </a:blipFill>
        </p:spPr>
      </p:sp>
      <p:sp>
        <p:nvSpPr>
          <p:cNvPr id="378" name="Shape 378"/>
          <p:cNvSpPr txBox="1"/>
          <p:nvPr/>
        </p:nvSpPr>
        <p:spPr>
          <a:xfrm>
            <a:off y="474475" x="1270000"/>
            <a:ext cy="7181124" cx="7696199"/>
          </a:xfrm>
          <a:prstGeom prst="rect">
            <a:avLst/>
          </a:prstGeom>
        </p:spPr>
        <p:txBody>
          <a:bodyPr bIns="38100" rIns="38100" lIns="38100" tIns="38100" anchor="t" anchorCtr="0">
            <a:noAutofit/>
          </a:bodyPr>
          <a:lstStyle/>
          <a:p>
            <a:pPr algn="l" marR="0" indent="0" marL="0">
              <a:lnSpc>
                <a:spcPct val="114285"/>
              </a:lnSpc>
              <a:spcBef>
                <a:spcPts val="0"/>
              </a:spcBef>
              <a:spcAft>
                <a:spcPts val="1406"/>
              </a:spcAft>
              <a:buNone/>
            </a:pPr>
            <a:r>
              <a:rPr sz="3111" lang="en-US">
                <a:solidFill>
                  <a:srgbClr val="000000"/>
                </a:solidFill>
                <a:latin typeface="Arial"/>
                <a:ea typeface="Arial"/>
                <a:cs typeface="Arial"/>
                <a:sym typeface="Arial"/>
              </a:rPr>
              <a:t>On her way home late one evening, Laura had a difficult choice to make: should she snub a smoker in the entrance to her apartment building, or walk near him? As a Christian, she chose to walk near the smoker and be friendly.</a:t>
            </a:r>
          </a:p>
          <a:p>
            <a:pPr algn="l" marR="0" indent="0" marL="0">
              <a:lnSpc>
                <a:spcPct val="114285"/>
              </a:lnSpc>
              <a:spcBef>
                <a:spcPts val="0"/>
              </a:spcBef>
              <a:spcAft>
                <a:spcPts val="1406"/>
              </a:spcAft>
              <a:buNone/>
            </a:pPr>
            <a:r>
              <a:rPr sz="3111" lang="en-US">
                <a:solidFill>
                  <a:srgbClr val="000000"/>
                </a:solidFill>
                <a:latin typeface="Arial"/>
                <a:ea typeface="Arial"/>
                <a:cs typeface="Arial"/>
                <a:sym typeface="Arial"/>
              </a:rPr>
              <a:t>When the access code to her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building wouldn’t work, the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smoker used his security card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to let her in. Laura thanked him,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and entered the building.</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She recognized that she had done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the right thing in seeing the smoker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as a child of God.</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2" name="Shape 382"/>
        <p:cNvGrpSpPr/>
        <p:nvPr/>
      </p:nvGrpSpPr>
      <p:grpSpPr>
        <a:xfrm>
          <a:off y="0" x="0"/>
          <a:ext cy="0" cx="0"/>
          <a:chOff y="0" x="0"/>
          <a:chExt cy="0" cx="0"/>
        </a:xfrm>
      </p:grpSpPr>
      <p:sp>
        <p:nvSpPr>
          <p:cNvPr id="383" name="Shape 383"/>
          <p:cNvSpPr/>
          <p:nvPr/>
        </p:nvSpPr>
        <p:spPr>
          <a:xfrm>
            <a:off y="275150" x="0"/>
            <a:ext cy="7344825" cx="10160000"/>
          </a:xfrm>
          <a:prstGeom prst="rect">
            <a:avLst/>
          </a:prstGeom>
          <a:blipFill>
            <a:blip r:embed="rId4"/>
            <a:stretch>
              <a:fillRect/>
            </a:stretch>
          </a:blipFill>
        </p:spPr>
      </p:sp>
      <p:sp>
        <p:nvSpPr>
          <p:cNvPr id="384" name="Shape 384"/>
          <p:cNvSpPr txBox="1"/>
          <p:nvPr/>
        </p:nvSpPr>
        <p:spPr>
          <a:xfrm>
            <a:off y="372175" x="1270000"/>
            <a:ext cy="7196999"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To whom we are responsible? Who is our neighbor? </a:t>
            </a:r>
          </a:p>
          <a:p>
            <a:pPr algn="l" marR="0" indent="0" marL="0">
              <a:lnSpc>
                <a:spcPct val="120089"/>
              </a:lnSpc>
              <a:spcBef>
                <a:spcPts val="1406"/>
              </a:spcBef>
              <a:spcAft>
                <a:spcPts val="0"/>
              </a:spcAft>
              <a:buNone/>
            </a:pPr>
            <a:r>
              <a:rPr sz="3111" lang="en-US">
                <a:solidFill>
                  <a:srgbClr val="000000"/>
                </a:solidFill>
                <a:latin typeface="Arial"/>
                <a:ea typeface="Arial"/>
                <a:cs typeface="Arial"/>
                <a:sym typeface="Arial"/>
              </a:rPr>
              <a:t>The biblical imperative is clear:</a:t>
            </a:r>
          </a:p>
          <a:p>
            <a:pPr algn="l" marR="0" indent="0" marL="0">
              <a:lnSpc>
                <a:spcPct val="120089"/>
              </a:lnSpc>
              <a:spcBef>
                <a:spcPts val="1406"/>
              </a:spcBef>
              <a:spcAft>
                <a:spcPts val="0"/>
              </a:spcAft>
              <a:buNone/>
            </a:pPr>
            <a:r>
              <a:rPr sz="3111" lang="en-US">
                <a:solidFill>
                  <a:srgbClr val="000000"/>
                </a:solidFill>
                <a:latin typeface="Arial"/>
                <a:ea typeface="Arial"/>
                <a:cs typeface="Arial"/>
                <a:sym typeface="Arial"/>
              </a:rPr>
              <a:t>We </a:t>
            </a:r>
            <a:r>
              <a:rPr b="1" sz="3111" lang="en-US">
                <a:solidFill>
                  <a:srgbClr val="000000"/>
                </a:solidFill>
                <a:latin typeface="Arial"/>
                <a:ea typeface="Arial"/>
                <a:cs typeface="Arial"/>
                <a:sym typeface="Arial"/>
              </a:rPr>
              <a:t>are not responsible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solely for ourselves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solely to our preferences and traditions</a:t>
            </a:r>
          </a:p>
          <a:p>
            <a:pPr algn="l" marR="0" indent="0" marL="0">
              <a:lnSpc>
                <a:spcPct val="120089"/>
              </a:lnSpc>
              <a:spcBef>
                <a:spcPts val="1406"/>
              </a:spcBef>
              <a:spcAft>
                <a:spcPts val="0"/>
              </a:spcAft>
              <a:buNone/>
            </a:pPr>
            <a:r>
              <a:rPr sz="3111" lang="en-US">
                <a:solidFill>
                  <a:srgbClr val="000000"/>
                </a:solidFill>
                <a:latin typeface="Arial"/>
                <a:ea typeface="Arial"/>
                <a:cs typeface="Arial"/>
                <a:sym typeface="Arial"/>
              </a:rPr>
              <a:t>We </a:t>
            </a:r>
            <a:r>
              <a:rPr b="1" sz="3111" lang="en-US">
                <a:solidFill>
                  <a:srgbClr val="000000"/>
                </a:solidFill>
                <a:latin typeface="Arial"/>
                <a:ea typeface="Arial"/>
                <a:cs typeface="Arial"/>
                <a:sym typeface="Arial"/>
              </a:rPr>
              <a:t>are responsible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to God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for His children</a:t>
            </a:r>
          </a:p>
          <a:p>
            <a:pPr algn="l" marR="0" indent="0" marL="0">
              <a:lnSpc>
                <a:spcPct val="120089"/>
              </a:lnSpc>
              <a:spcBef>
                <a:spcPts val="1406"/>
              </a:spcBef>
              <a:spcAft>
                <a:spcPts val="0"/>
              </a:spcAft>
              <a:buNone/>
            </a:pPr>
            <a:r>
              <a:rPr sz="3111" lang="en-US">
                <a:solidFill>
                  <a:srgbClr val="000000"/>
                </a:solidFill>
                <a:latin typeface="Arial"/>
                <a:ea typeface="Arial"/>
                <a:cs typeface="Arial"/>
                <a:sym typeface="Arial"/>
              </a:rPr>
              <a:t>We are ambassadors of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reconciliation to reveal</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who God is and</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how God acts.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8" name="Shape 388"/>
        <p:cNvGrpSpPr/>
        <p:nvPr/>
      </p:nvGrpSpPr>
      <p:grpSpPr>
        <a:xfrm>
          <a:off y="0" x="0"/>
          <a:ext cy="0" cx="0"/>
          <a:chOff y="0" x="0"/>
          <a:chExt cy="0" cx="0"/>
        </a:xfrm>
      </p:grpSpPr>
      <p:sp>
        <p:nvSpPr>
          <p:cNvPr id="389" name="Shape 389"/>
          <p:cNvSpPr/>
          <p:nvPr/>
        </p:nvSpPr>
        <p:spPr>
          <a:xfrm>
            <a:off y="275150" x="0"/>
            <a:ext cy="7344825" cx="10160000"/>
          </a:xfrm>
          <a:prstGeom prst="rect">
            <a:avLst/>
          </a:prstGeom>
          <a:blipFill>
            <a:blip r:embed="rId4"/>
            <a:stretch>
              <a:fillRect/>
            </a:stretch>
          </a:blipFill>
        </p:spPr>
      </p:sp>
      <p:sp>
        <p:nvSpPr>
          <p:cNvPr id="390" name="Shape 390"/>
          <p:cNvSpPr txBox="1"/>
          <p:nvPr/>
        </p:nvSpPr>
        <p:spPr>
          <a:xfrm>
            <a:off y="474475" x="1270000"/>
            <a:ext cy="6994149" cx="7696199"/>
          </a:xfrm>
          <a:prstGeom prst="rect">
            <a:avLst/>
          </a:prstGeom>
        </p:spPr>
        <p:txBody>
          <a:bodyPr bIns="38100" rIns="38100" lIns="38100" tIns="38100" anchor="t" anchorCtr="0">
            <a:noAutofit/>
          </a:bodyPr>
          <a:lstStyle/>
          <a:p>
            <a:pPr algn="l" marR="0" indent="0" marL="0">
              <a:lnSpc>
                <a:spcPct val="102232"/>
              </a:lnSpc>
              <a:spcBef>
                <a:spcPts val="0"/>
              </a:spcBef>
              <a:spcAft>
                <a:spcPts val="0"/>
              </a:spcAft>
              <a:buNone/>
            </a:pPr>
            <a:r>
              <a:rPr sz="3111" lang="en-US">
                <a:solidFill>
                  <a:srgbClr val="000000"/>
                </a:solidFill>
                <a:latin typeface="Arial"/>
                <a:ea typeface="Arial"/>
                <a:cs typeface="Arial"/>
                <a:sym typeface="Arial"/>
              </a:rPr>
              <a:t>As church leaders serving together</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Whom and what do we see?</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Do we see ourselves among fellow laborers as a “priesthood” of “holy” believers?</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Do we sense our dependence upon them?</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Are we accountable to them, </a:t>
            </a:r>
            <a:r>
              <a:rPr b="1" sz="3111" lang="en-US" i="1">
                <a:solidFill>
                  <a:srgbClr val="000000"/>
                </a:solidFill>
                <a:latin typeface="Arial"/>
                <a:ea typeface="Arial"/>
                <a:cs typeface="Arial"/>
                <a:sym typeface="Arial"/>
              </a:rPr>
              <a:t>responsible for them</a:t>
            </a:r>
            <a:r>
              <a:rPr sz="3111" lang="en-US">
                <a:solidFill>
                  <a:srgbClr val="000000"/>
                </a:solidFill>
                <a:latin typeface="Arial"/>
                <a:ea typeface="Arial"/>
                <a:cs typeface="Arial"/>
                <a:sym typeface="Arial"/>
              </a:rPr>
              <a:t>?</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How do we act responsibly toward them?</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How do we balance our responsibility toward them with our obligations to God and for our church?</a:t>
            </a:r>
          </a:p>
          <a:p>
            <a:pPr algn="l" marR="0" indent="0" marL="0">
              <a:lnSpc>
                <a:spcPct val="102232"/>
              </a:lnSpc>
              <a:spcBef>
                <a:spcPts val="1406"/>
              </a:spcBef>
              <a:spcAft>
                <a:spcPts val="0"/>
              </a:spcAft>
              <a:buNone/>
            </a:pPr>
            <a:r>
              <a:rPr sz="3111" lang="en-US">
                <a:solidFill>
                  <a:srgbClr val="000000"/>
                </a:solidFill>
                <a:latin typeface="Arial"/>
                <a:ea typeface="Arial"/>
                <a:cs typeface="Arial"/>
                <a:sym typeface="Arial"/>
              </a:rPr>
              <a:t>When they act irresponsibly, what ethics and responses do we use?</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4" name="Shape 394"/>
        <p:cNvGrpSpPr/>
        <p:nvPr/>
      </p:nvGrpSpPr>
      <p:grpSpPr>
        <a:xfrm>
          <a:off y="0" x="0"/>
          <a:ext cy="0" cx="0"/>
          <a:chOff y="0" x="0"/>
          <a:chExt cy="0" cx="0"/>
        </a:xfrm>
      </p:grpSpPr>
      <p:sp>
        <p:nvSpPr>
          <p:cNvPr id="395" name="Shape 395"/>
          <p:cNvSpPr/>
          <p:nvPr/>
        </p:nvSpPr>
        <p:spPr>
          <a:xfrm>
            <a:off y="275150" x="0"/>
            <a:ext cy="7344825" cx="10160000"/>
          </a:xfrm>
          <a:prstGeom prst="rect">
            <a:avLst/>
          </a:prstGeom>
          <a:blipFill>
            <a:blip r:embed="rId4"/>
            <a:stretch>
              <a:fillRect/>
            </a:stretch>
          </a:blipFill>
        </p:spPr>
      </p:sp>
      <p:sp>
        <p:nvSpPr>
          <p:cNvPr id="396" name="Shape 396"/>
          <p:cNvSpPr txBox="1"/>
          <p:nvPr/>
        </p:nvSpPr>
        <p:spPr>
          <a:xfrm>
            <a:off y="672025"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Unless we act “with responsibility,” as did Laura, we will fail</a:t>
            </a:r>
          </a:p>
        </p:txBody>
      </p:sp>
      <p:sp>
        <p:nvSpPr>
          <p:cNvPr id="397" name="Shape 397"/>
          <p:cNvSpPr txBox="1"/>
          <p:nvPr/>
        </p:nvSpPr>
        <p:spPr>
          <a:xfrm>
            <a:off y="4538475" x="1270000"/>
            <a:ext cy="2242250"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How often do we pray for new projects and the necessary resources, but stand blind and deaf to those before us?</a:t>
            </a:r>
          </a:p>
        </p:txBody>
      </p:sp>
      <p:sp>
        <p:nvSpPr>
          <p:cNvPr id="398" name="Shape 398"/>
          <p:cNvSpPr txBox="1"/>
          <p:nvPr/>
        </p:nvSpPr>
        <p:spPr>
          <a:xfrm>
            <a:off y="1913800" x="1270000"/>
            <a:ext cy="2242250"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see and hear the people and</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opportunities God brings us each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day and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use the resources He provides.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2" name="Shape 402"/>
        <p:cNvGrpSpPr/>
        <p:nvPr/>
      </p:nvGrpSpPr>
      <p:grpSpPr>
        <a:xfrm>
          <a:off y="0" x="0"/>
          <a:ext cy="0" cx="0"/>
          <a:chOff y="0" x="0"/>
          <a:chExt cy="0" cx="0"/>
        </a:xfrm>
      </p:grpSpPr>
      <p:sp>
        <p:nvSpPr>
          <p:cNvPr id="403" name="Shape 403"/>
          <p:cNvSpPr/>
          <p:nvPr/>
        </p:nvSpPr>
        <p:spPr>
          <a:xfrm>
            <a:off y="275150" x="0"/>
            <a:ext cy="7344825" cx="10160000"/>
          </a:xfrm>
          <a:prstGeom prst="rect">
            <a:avLst/>
          </a:prstGeom>
          <a:blipFill>
            <a:blip r:embed="rId4"/>
            <a:stretch>
              <a:fillRect/>
            </a:stretch>
          </a:blipFill>
        </p:spPr>
      </p:sp>
      <p:sp>
        <p:nvSpPr>
          <p:cNvPr id="404" name="Shape 404"/>
          <p:cNvSpPr txBox="1"/>
          <p:nvPr/>
        </p:nvSpPr>
        <p:spPr>
          <a:xfrm>
            <a:off y="55915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Have we in America and in the church buried the true gospel under false gospels?</a:t>
            </a:r>
          </a:p>
        </p:txBody>
      </p:sp>
      <p:sp>
        <p:nvSpPr>
          <p:cNvPr id="405" name="Shape 405"/>
          <p:cNvSpPr txBox="1"/>
          <p:nvPr/>
        </p:nvSpPr>
        <p:spPr>
          <a:xfrm>
            <a:off y="2929800" x="1270000"/>
            <a:ext cy="3436400" cx="5411949"/>
          </a:xfrm>
          <a:prstGeom prst="rect">
            <a:avLst/>
          </a:prstGeom>
        </p:spPr>
        <p:txBody>
          <a:bodyPr bIns="38100" rIns="38100" lIns="38100" tIns="38100" anchor="t" anchorCtr="0">
            <a:noAutofit/>
          </a:bodyPr>
          <a:lstStyle/>
          <a:p>
            <a:pPr algn="l" lvl="0" marR="0" indent="-304800" marL="381000">
              <a:lnSpc>
                <a:spcPct val="132291"/>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culture</a:t>
            </a:r>
          </a:p>
          <a:p>
            <a:pPr algn="l" lvl="0" marR="0" indent="-304800" marL="381000">
              <a:lnSpc>
                <a:spcPct val="132291"/>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economics &amp; finances</a:t>
            </a:r>
          </a:p>
          <a:p>
            <a:pPr algn="l" lvl="0" marR="0" indent="-304800" marL="381000">
              <a:lnSpc>
                <a:spcPct val="132291"/>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politics</a:t>
            </a:r>
          </a:p>
          <a:p>
            <a:pPr algn="l" lvl="0" marR="0" indent="-304800" marL="381000">
              <a:lnSpc>
                <a:spcPct val="132291"/>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parliamentary maneuvers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5" name="Shape 65"/>
        <p:cNvGrpSpPr/>
        <p:nvPr/>
      </p:nvGrpSpPr>
      <p:grpSpPr>
        <a:xfrm>
          <a:off y="0" x="0"/>
          <a:ext cy="0" cx="0"/>
          <a:chOff y="0" x="0"/>
          <a:chExt cy="0" cx="0"/>
        </a:xfrm>
      </p:grpSpPr>
      <p:sp>
        <p:nvSpPr>
          <p:cNvPr id="66" name="Shape 66"/>
          <p:cNvSpPr/>
          <p:nvPr/>
        </p:nvSpPr>
        <p:spPr>
          <a:xfrm>
            <a:off y="275150" x="0"/>
            <a:ext cy="7344825" cx="10160000"/>
          </a:xfrm>
          <a:prstGeom prst="rect">
            <a:avLst/>
          </a:prstGeom>
          <a:blipFill>
            <a:blip r:embed="rId4"/>
            <a:stretch>
              <a:fillRect/>
            </a:stretch>
          </a:blipFill>
        </p:spPr>
      </p:sp>
      <p:sp>
        <p:nvSpPr>
          <p:cNvPr id="67" name="Shape 67"/>
          <p:cNvSpPr txBox="1"/>
          <p:nvPr/>
        </p:nvSpPr>
        <p:spPr>
          <a:xfrm>
            <a:off y="507975" x="1016000"/>
            <a:ext cy="6810725" cx="8204200"/>
          </a:xfrm>
          <a:prstGeom prst="rect">
            <a:avLst/>
          </a:prstGeom>
        </p:spPr>
        <p:txBody>
          <a:bodyPr bIns="38100" rIns="38100" lIns="38100" tIns="38100" anchor="t" anchorCtr="0">
            <a:noAutofit/>
          </a:bodyPr>
          <a:lstStyle/>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the difference between transactional</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and relational service?</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should we be energized in our service for God?</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8</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factors will “acting with responsibility” lead us to balance?</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9</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did Elijah flee when he had every reason to stand his ground? How are we like him?</a:t>
            </a:r>
          </a:p>
          <a:p>
            <a:pPr algn="ctr" marR="0" indent="0" marL="0">
              <a:lnSpc>
                <a:spcPct val="100000"/>
              </a:lnSpc>
              <a:spcBef>
                <a:spcPts val="0"/>
              </a:spcBef>
              <a:spcAft>
                <a:spcPts val="1198"/>
              </a:spcAft>
              <a:buNone/>
            </a:pPr>
            <a:r>
              <a:rPr b="1" sz="2666" lang="en-US">
                <a:solidFill>
                  <a:srgbClr val="054B27"/>
                </a:solidFill>
                <a:latin typeface="Arial"/>
                <a:ea typeface="Arial"/>
                <a:cs typeface="Arial"/>
                <a:sym typeface="Arial"/>
              </a:rPr>
              <a:t>10</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should we relate to our fellow workers in God’s cause?</a:t>
            </a:r>
          </a:p>
          <a:p>
            <a:pPr algn="ctr" marR="0" indent="0" marL="0">
              <a:lnSpc>
                <a:spcPct val="100000"/>
              </a:lnSpc>
              <a:spcBef>
                <a:spcPts val="0"/>
              </a:spcBef>
              <a:spcAft>
                <a:spcPts val="0"/>
              </a:spcAft>
              <a:buNone/>
            </a:pPr>
            <a:r>
              <a:rPr b="1" sz="2666" lang="en-US">
                <a:solidFill>
                  <a:srgbClr val="054B27"/>
                </a:solidFill>
                <a:latin typeface="Arial"/>
                <a:ea typeface="Arial"/>
                <a:cs typeface="Arial"/>
                <a:sym typeface="Arial"/>
              </a:rPr>
              <a:t>11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are some of the negative governance practices that students in our global classrooms have learned?</a:t>
            </a:r>
          </a:p>
        </p:txBody>
      </p:sp>
      <p:sp>
        <p:nvSpPr>
          <p:cNvPr id="68" name="Shape 68"/>
          <p:cNvSpPr/>
          <p:nvPr/>
        </p:nvSpPr>
        <p:spPr>
          <a:xfrm>
            <a:off y="613825" x="1270000"/>
            <a:ext cy="52900" cx="3661824"/>
          </a:xfrm>
          <a:prstGeom prst="rect">
            <a:avLst/>
          </a:prstGeom>
          <a:blipFill>
            <a:blip r:embed="rId5"/>
            <a:stretch>
              <a:fillRect/>
            </a:stretch>
          </a:blipFill>
        </p:spPr>
      </p:sp>
      <p:sp>
        <p:nvSpPr>
          <p:cNvPr id="69" name="Shape 69"/>
          <p:cNvSpPr/>
          <p:nvPr/>
        </p:nvSpPr>
        <p:spPr>
          <a:xfrm>
            <a:off y="613825" x="5249325"/>
            <a:ext cy="52900" cx="3661824"/>
          </a:xfrm>
          <a:prstGeom prst="rect">
            <a:avLst/>
          </a:prstGeom>
          <a:blipFill>
            <a:blip r:embed="rId6"/>
            <a:stretch>
              <a:fillRect/>
            </a:stretch>
          </a:blipFill>
        </p:spPr>
      </p:sp>
      <p:sp>
        <p:nvSpPr>
          <p:cNvPr id="70" name="Shape 70"/>
          <p:cNvSpPr/>
          <p:nvPr/>
        </p:nvSpPr>
        <p:spPr>
          <a:xfrm>
            <a:off y="1788575" x="1270000"/>
            <a:ext cy="52900" cx="3661824"/>
          </a:xfrm>
          <a:prstGeom prst="rect">
            <a:avLst/>
          </a:prstGeom>
          <a:blipFill>
            <a:blip r:embed="rId7"/>
            <a:stretch>
              <a:fillRect/>
            </a:stretch>
          </a:blipFill>
        </p:spPr>
      </p:sp>
      <p:sp>
        <p:nvSpPr>
          <p:cNvPr id="71" name="Shape 71"/>
          <p:cNvSpPr/>
          <p:nvPr/>
        </p:nvSpPr>
        <p:spPr>
          <a:xfrm>
            <a:off y="1788575" x="5249325"/>
            <a:ext cy="52900" cx="3661824"/>
          </a:xfrm>
          <a:prstGeom prst="rect">
            <a:avLst/>
          </a:prstGeom>
          <a:blipFill>
            <a:blip r:embed="rId8"/>
            <a:stretch>
              <a:fillRect/>
            </a:stretch>
          </a:blipFill>
        </p:spPr>
      </p:sp>
      <p:sp>
        <p:nvSpPr>
          <p:cNvPr id="72" name="Shape 72"/>
          <p:cNvSpPr/>
          <p:nvPr/>
        </p:nvSpPr>
        <p:spPr>
          <a:xfrm>
            <a:off y="2635225" x="1270000"/>
            <a:ext cy="52900" cx="3661824"/>
          </a:xfrm>
          <a:prstGeom prst="rect">
            <a:avLst/>
          </a:prstGeom>
          <a:blipFill>
            <a:blip r:embed="rId7"/>
            <a:stretch>
              <a:fillRect/>
            </a:stretch>
          </a:blipFill>
        </p:spPr>
      </p:sp>
      <p:sp>
        <p:nvSpPr>
          <p:cNvPr id="73" name="Shape 73"/>
          <p:cNvSpPr/>
          <p:nvPr/>
        </p:nvSpPr>
        <p:spPr>
          <a:xfrm>
            <a:off y="2635225" x="5249325"/>
            <a:ext cy="52900" cx="3661824"/>
          </a:xfrm>
          <a:prstGeom prst="rect">
            <a:avLst/>
          </a:prstGeom>
          <a:blipFill>
            <a:blip r:embed="rId8"/>
            <a:stretch>
              <a:fillRect/>
            </a:stretch>
          </a:blipFill>
        </p:spPr>
      </p:sp>
      <p:sp>
        <p:nvSpPr>
          <p:cNvPr id="74" name="Shape 74"/>
          <p:cNvSpPr/>
          <p:nvPr/>
        </p:nvSpPr>
        <p:spPr>
          <a:xfrm>
            <a:off y="3841750" x="1270000"/>
            <a:ext cy="52900" cx="3661824"/>
          </a:xfrm>
          <a:prstGeom prst="rect">
            <a:avLst/>
          </a:prstGeom>
          <a:blipFill>
            <a:blip r:embed="rId9"/>
            <a:stretch>
              <a:fillRect/>
            </a:stretch>
          </a:blipFill>
        </p:spPr>
      </p:sp>
      <p:sp>
        <p:nvSpPr>
          <p:cNvPr id="75" name="Shape 75"/>
          <p:cNvSpPr/>
          <p:nvPr/>
        </p:nvSpPr>
        <p:spPr>
          <a:xfrm>
            <a:off y="3841750" x="5249325"/>
            <a:ext cy="52900" cx="3661824"/>
          </a:xfrm>
          <a:prstGeom prst="rect">
            <a:avLst/>
          </a:prstGeom>
          <a:blipFill>
            <a:blip r:embed="rId10"/>
            <a:stretch>
              <a:fillRect/>
            </a:stretch>
          </a:blipFill>
        </p:spPr>
      </p:sp>
      <p:sp>
        <p:nvSpPr>
          <p:cNvPr id="76" name="Shape 76"/>
          <p:cNvSpPr/>
          <p:nvPr/>
        </p:nvSpPr>
        <p:spPr>
          <a:xfrm>
            <a:off y="5005900" x="1270000"/>
            <a:ext cy="52900" cx="3661824"/>
          </a:xfrm>
          <a:prstGeom prst="rect">
            <a:avLst/>
          </a:prstGeom>
          <a:blipFill>
            <a:blip r:embed="rId7"/>
            <a:stretch>
              <a:fillRect/>
            </a:stretch>
          </a:blipFill>
        </p:spPr>
      </p:sp>
      <p:sp>
        <p:nvSpPr>
          <p:cNvPr id="77" name="Shape 77"/>
          <p:cNvSpPr/>
          <p:nvPr/>
        </p:nvSpPr>
        <p:spPr>
          <a:xfrm>
            <a:off y="5005900" x="5249325"/>
            <a:ext cy="52900" cx="3661824"/>
          </a:xfrm>
          <a:prstGeom prst="rect">
            <a:avLst/>
          </a:prstGeom>
          <a:blipFill>
            <a:blip r:embed="rId8"/>
            <a:stretch>
              <a:fillRect/>
            </a:stretch>
          </a:blipFill>
        </p:spPr>
      </p:sp>
      <p:sp>
        <p:nvSpPr>
          <p:cNvPr id="78" name="Shape 78"/>
          <p:cNvSpPr/>
          <p:nvPr/>
        </p:nvSpPr>
        <p:spPr>
          <a:xfrm>
            <a:off y="6180650" x="1270000"/>
            <a:ext cy="52900" cx="3661824"/>
          </a:xfrm>
          <a:prstGeom prst="rect">
            <a:avLst/>
          </a:prstGeom>
          <a:blipFill>
            <a:blip r:embed="rId9"/>
            <a:stretch>
              <a:fillRect/>
            </a:stretch>
          </a:blipFill>
        </p:spPr>
      </p:sp>
      <p:sp>
        <p:nvSpPr>
          <p:cNvPr id="79" name="Shape 79"/>
          <p:cNvSpPr/>
          <p:nvPr/>
        </p:nvSpPr>
        <p:spPr>
          <a:xfrm>
            <a:off y="6180650" x="5249325"/>
            <a:ext cy="52900" cx="3661824"/>
          </a:xfrm>
          <a:prstGeom prst="rect">
            <a:avLst/>
          </a:prstGeom>
          <a:blipFill>
            <a:blip r:embed="rId10"/>
            <a:stretch>
              <a:fillRect/>
            </a:stretch>
          </a:blipFill>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9" name="Shape 409"/>
        <p:cNvGrpSpPr/>
        <p:nvPr/>
      </p:nvGrpSpPr>
      <p:grpSpPr>
        <a:xfrm>
          <a:off y="0" x="0"/>
          <a:ext cy="0" cx="0"/>
          <a:chOff y="0" x="0"/>
          <a:chExt cy="0" cx="0"/>
        </a:xfrm>
      </p:grpSpPr>
      <p:sp>
        <p:nvSpPr>
          <p:cNvPr id="410" name="Shape 410"/>
          <p:cNvSpPr/>
          <p:nvPr/>
        </p:nvSpPr>
        <p:spPr>
          <a:xfrm>
            <a:off y="275150" x="0"/>
            <a:ext cy="7344825" cx="10160000"/>
          </a:xfrm>
          <a:prstGeom prst="rect">
            <a:avLst/>
          </a:prstGeom>
          <a:blipFill>
            <a:blip r:embed="rId4"/>
            <a:stretch>
              <a:fillRect/>
            </a:stretch>
          </a:blipFill>
        </p:spPr>
      </p:sp>
      <p:sp>
        <p:nvSpPr>
          <p:cNvPr id="411" name="Shape 411"/>
          <p:cNvSpPr txBox="1"/>
          <p:nvPr/>
        </p:nvSpPr>
        <p:spPr>
          <a:xfrm>
            <a:off y="559150" x="1354650"/>
            <a:ext cy="6780725" cx="7611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Deceptions to Avoid: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power</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money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influence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dignity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self-preservation</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These and other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deceptions can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affect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corrupt expectations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corrupt relationships</a:t>
            </a:r>
            <a:r>
              <a:rPr sz="3555" lang="en-US">
                <a:solidFill>
                  <a:srgbClr val="000000"/>
                </a:solidFill>
                <a:latin typeface="Arial"/>
                <a:ea typeface="Arial"/>
                <a:cs typeface="Arial"/>
                <a:sym typeface="Arial"/>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15" name="Shape 415"/>
        <p:cNvGrpSpPr/>
        <p:nvPr/>
      </p:nvGrpSpPr>
      <p:grpSpPr>
        <a:xfrm>
          <a:off y="0" x="0"/>
          <a:ext cy="0" cx="0"/>
          <a:chOff y="0" x="0"/>
          <a:chExt cy="0" cx="0"/>
        </a:xfrm>
      </p:grpSpPr>
      <p:sp>
        <p:nvSpPr>
          <p:cNvPr id="416" name="Shape 416"/>
          <p:cNvSpPr/>
          <p:nvPr/>
        </p:nvSpPr>
        <p:spPr>
          <a:xfrm>
            <a:off y="275150" x="0"/>
            <a:ext cy="7344825" cx="10160000"/>
          </a:xfrm>
          <a:prstGeom prst="rect">
            <a:avLst/>
          </a:prstGeom>
          <a:blipFill>
            <a:blip r:embed="rId4"/>
            <a:stretch>
              <a:fillRect/>
            </a:stretch>
          </a:blipFill>
        </p:spPr>
      </p:sp>
      <p:sp>
        <p:nvSpPr>
          <p:cNvPr id="417" name="Shape 417"/>
          <p:cNvSpPr txBox="1"/>
          <p:nvPr/>
        </p:nvSpPr>
        <p:spPr>
          <a:xfrm>
            <a:off y="474475" x="610300"/>
            <a:ext cy="7064724" cx="9015574"/>
          </a:xfrm>
          <a:prstGeom prst="rect">
            <a:avLst/>
          </a:prstGeom>
        </p:spPr>
        <p:txBody>
          <a:bodyPr bIns="38100" rIns="38100" lIns="38100" tIns="38100" anchor="t" anchorCtr="0">
            <a:noAutofit/>
          </a:bodyPr>
          <a:lstStyle/>
          <a:p>
            <a:pPr algn="ctr" marR="0" indent="0" marL="0">
              <a:lnSpc>
                <a:spcPct val="107986"/>
              </a:lnSpc>
              <a:spcBef>
                <a:spcPts val="0"/>
              </a:spcBef>
              <a:spcAft>
                <a:spcPts val="1438"/>
              </a:spcAft>
              <a:buNone/>
            </a:pPr>
            <a:r>
              <a:rPr sz="4000" lang="en-US">
                <a:solidFill>
                  <a:srgbClr val="000000"/>
                </a:solidFill>
                <a:latin typeface="Arial"/>
                <a:ea typeface="Arial"/>
                <a:cs typeface="Arial"/>
                <a:sym typeface="Arial"/>
              </a:rPr>
              <a:t>What have students in our global classroom learned?</a:t>
            </a:r>
          </a:p>
          <a:p>
            <a:pPr algn="ctr" marR="0" indent="0" marL="0">
              <a:lnSpc>
                <a:spcPct val="108035"/>
              </a:lnSpc>
              <a:spcBef>
                <a:spcPts val="0"/>
              </a:spcBef>
              <a:spcAft>
                <a:spcPts val="1125"/>
              </a:spcAft>
              <a:buNone/>
            </a:pPr>
            <a:r>
              <a:rPr b="1" sz="3111" lang="en-US">
                <a:solidFill>
                  <a:srgbClr val="000000"/>
                </a:solidFill>
                <a:latin typeface="Arial"/>
                <a:ea typeface="Arial"/>
                <a:cs typeface="Arial"/>
                <a:sym typeface="Arial"/>
              </a:rPr>
              <a:t>Our giving and healing, powerful teaching and preaching, Religious Liberty ministries, ADRA, Global Mission, and Community Services</a:t>
            </a:r>
            <a:r>
              <a:rPr sz="3111" lang="en-US" i="1">
                <a:solidFill>
                  <a:srgbClr val="000000"/>
                </a:solidFill>
                <a:latin typeface="Arial"/>
                <a:ea typeface="Arial"/>
                <a:cs typeface="Arial"/>
                <a:sym typeface="Arial"/>
              </a:rPr>
              <a:t> </a:t>
            </a:r>
          </a:p>
          <a:p>
            <a:pPr algn="ctr" marR="0" indent="0" marL="0">
              <a:lnSpc>
                <a:spcPct val="108035"/>
              </a:lnSpc>
              <a:spcBef>
                <a:spcPts val="0"/>
              </a:spcBef>
              <a:spcAft>
                <a:spcPts val="1125"/>
              </a:spcAft>
              <a:buNone/>
            </a:pPr>
            <a:r>
              <a:rPr sz="3111" lang="en-US">
                <a:solidFill>
                  <a:srgbClr val="000000"/>
                </a:solidFill>
                <a:latin typeface="Arial"/>
                <a:ea typeface="Arial"/>
                <a:cs typeface="Arial"/>
                <a:sym typeface="Arial"/>
              </a:rPr>
              <a:t>or</a:t>
            </a:r>
          </a:p>
          <a:p>
            <a:pPr algn="ctr" marR="0" indent="0" marL="0">
              <a:lnSpc>
                <a:spcPct val="108035"/>
              </a:lnSpc>
              <a:spcBef>
                <a:spcPts val="0"/>
              </a:spcBef>
              <a:spcAft>
                <a:spcPts val="1125"/>
              </a:spcAft>
              <a:buNone/>
            </a:pPr>
            <a:r>
              <a:rPr b="1" sz="3111" lang="en-US">
                <a:solidFill>
                  <a:srgbClr val="000000"/>
                </a:solidFill>
                <a:latin typeface="Arial"/>
                <a:ea typeface="Arial"/>
                <a:cs typeface="Arial"/>
                <a:sym typeface="Arial"/>
              </a:rPr>
              <a:t>The importance of money, power, titles, influence, political shrewdness, and favoritism</a:t>
            </a:r>
          </a:p>
          <a:p>
            <a:pPr algn="ctr" marR="0" indent="0" marL="0">
              <a:lnSpc>
                <a:spcPct val="108035"/>
              </a:lnSpc>
              <a:spcBef>
                <a:spcPts val="0"/>
              </a:spcBef>
              <a:spcAft>
                <a:spcPts val="1125"/>
              </a:spcAft>
              <a:buNone/>
            </a:pPr>
            <a:r>
              <a:rPr sz="3111" lang="en-US">
                <a:solidFill>
                  <a:srgbClr val="000000"/>
                </a:solidFill>
                <a:latin typeface="Arial"/>
                <a:ea typeface="Arial"/>
                <a:cs typeface="Arial"/>
                <a:sym typeface="Arial"/>
              </a:rPr>
              <a:t>Paraphrasing the words of Isaiah to King Hezekiah: “What have they seen in our house?”</a:t>
            </a:r>
          </a:p>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Have they learned the implications of the adage, “It’s who you know (not what you know or do) that counts”?</a:t>
            </a:r>
          </a:p>
        </p:txBody>
      </p:sp>
      <p:sp>
        <p:nvSpPr>
          <p:cNvPr id="418" name="Shape 418"/>
          <p:cNvSpPr/>
          <p:nvPr/>
        </p:nvSpPr>
        <p:spPr>
          <a:xfrm>
            <a:off y="3460750" x="762000"/>
            <a:ext cy="42325" cx="4085149"/>
          </a:xfrm>
          <a:prstGeom prst="rect">
            <a:avLst/>
          </a:prstGeom>
          <a:blipFill>
            <a:blip r:embed="rId5"/>
            <a:stretch>
              <a:fillRect/>
            </a:stretch>
          </a:blipFill>
        </p:spPr>
      </p:sp>
      <p:sp>
        <p:nvSpPr>
          <p:cNvPr id="419" name="Shape 419"/>
          <p:cNvSpPr/>
          <p:nvPr/>
        </p:nvSpPr>
        <p:spPr>
          <a:xfrm>
            <a:off y="3460750" x="5249325"/>
            <a:ext cy="42325" cx="4169825"/>
          </a:xfrm>
          <a:prstGeom prst="rect">
            <a:avLst/>
          </a:prstGeom>
          <a:blipFill>
            <a:blip r:embed="rId6"/>
            <a:stretch>
              <a:fillRect/>
            </a:stretch>
          </a:blipFill>
        </p:spPr>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23" name="Shape 423"/>
        <p:cNvGrpSpPr/>
        <p:nvPr/>
      </p:nvGrpSpPr>
      <p:grpSpPr>
        <a:xfrm>
          <a:off y="0" x="0"/>
          <a:ext cy="0" cx="0"/>
          <a:chOff y="0" x="0"/>
          <a:chExt cy="0" cx="0"/>
        </a:xfrm>
      </p:grpSpPr>
      <p:sp>
        <p:nvSpPr>
          <p:cNvPr id="424" name="Shape 424"/>
          <p:cNvSpPr/>
          <p:nvPr/>
        </p:nvSpPr>
        <p:spPr>
          <a:xfrm>
            <a:off y="275150" x="0"/>
            <a:ext cy="7344825" cx="10160000"/>
          </a:xfrm>
          <a:prstGeom prst="rect">
            <a:avLst/>
          </a:prstGeom>
          <a:blipFill>
            <a:blip r:embed="rId4"/>
            <a:stretch>
              <a:fillRect/>
            </a:stretch>
          </a:blipFill>
        </p:spPr>
      </p:sp>
      <p:sp>
        <p:nvSpPr>
          <p:cNvPr id="425" name="Shape 425"/>
          <p:cNvSpPr txBox="1"/>
          <p:nvPr/>
        </p:nvSpPr>
        <p:spPr>
          <a:xfrm>
            <a:off y="474475" x="1270000"/>
            <a:ext cy="5142075"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Other lessons they have learned include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premeditated parliamentary maneuvers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character assassinations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use of selective Biblical quotations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misuse of the writings of Ellen White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and other Adventist pioneers </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These Adventist pioneers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lived exciting ministries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risked and sacrificed in their love for Jesus</a:t>
            </a:r>
          </a:p>
          <a:p>
            <a:r>
              <a:t/>
            </a:r>
          </a:p>
        </p:txBody>
      </p:sp>
      <p:sp>
        <p:nvSpPr>
          <p:cNvPr id="426" name="Shape 426"/>
          <p:cNvSpPr txBox="1"/>
          <p:nvPr/>
        </p:nvSpPr>
        <p:spPr>
          <a:xfrm>
            <a:off y="5300475" x="1270000"/>
            <a:ext cy="1974124" cx="651084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As their spiritual descendants, we will risk who we are as we pursue our responsibilities in the plan of redemption.</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30" name="Shape 430"/>
        <p:cNvGrpSpPr/>
        <p:nvPr/>
      </p:nvGrpSpPr>
      <p:grpSpPr>
        <a:xfrm>
          <a:off y="0" x="0"/>
          <a:ext cy="0" cx="0"/>
          <a:chOff y="0" x="0"/>
          <a:chExt cy="0" cx="0"/>
        </a:xfrm>
      </p:grpSpPr>
      <p:sp>
        <p:nvSpPr>
          <p:cNvPr id="431" name="Shape 431"/>
          <p:cNvSpPr/>
          <p:nvPr/>
        </p:nvSpPr>
        <p:spPr>
          <a:xfrm>
            <a:off y="275150" x="0"/>
            <a:ext cy="7344825" cx="10160000"/>
          </a:xfrm>
          <a:prstGeom prst="rect">
            <a:avLst/>
          </a:prstGeom>
          <a:blipFill>
            <a:blip r:embed="rId4"/>
            <a:stretch>
              <a:fillRect/>
            </a:stretch>
          </a:blipFill>
        </p:spPr>
      </p:sp>
      <p:sp>
        <p:nvSpPr>
          <p:cNvPr id="432" name="Shape 432"/>
          <p:cNvSpPr txBox="1"/>
          <p:nvPr/>
        </p:nvSpPr>
        <p:spPr>
          <a:xfrm>
            <a:off y="1321150" x="1270000"/>
            <a:ext cy="597287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Even Jesus sought reassurance and confirmation of His mission when He risked all in Gethsemane for us.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As the Great Controversy rages, God’s cause and mission need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sacrifice by us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our all on the altar</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God’s blessing on that sacrifice</a:t>
            </a:r>
          </a:p>
        </p:txBody>
      </p:sp>
      <p:sp>
        <p:nvSpPr>
          <p:cNvPr id="433" name="Shape 433"/>
          <p:cNvSpPr txBox="1"/>
          <p:nvPr/>
        </p:nvSpPr>
        <p:spPr>
          <a:xfrm>
            <a:off y="305150" x="1372300"/>
            <a:ext cy="751749" cx="7491575"/>
          </a:xfrm>
          <a:prstGeom prst="rect">
            <a:avLst/>
          </a:prstGeom>
        </p:spPr>
        <p:txBody>
          <a:bodyPr bIns="38100" rIns="38100" lIns="38100" tIns="38100" anchor="t" anchorCtr="0">
            <a:noAutofit/>
          </a:bodyPr>
          <a:lstStyle/>
          <a:p>
            <a:pPr algn="ctr" marR="0" indent="0" marL="0">
              <a:lnSpc>
                <a:spcPct val="125986"/>
              </a:lnSpc>
              <a:spcBef>
                <a:spcPts val="0"/>
              </a:spcBef>
              <a:spcAft>
                <a:spcPts val="0"/>
              </a:spcAft>
              <a:buNone/>
            </a:pPr>
            <a:r>
              <a:rPr b="1" sz="4222" lang="en-US">
                <a:solidFill>
                  <a:srgbClr val="000000"/>
                </a:solidFill>
                <a:latin typeface="Arial"/>
                <a:ea typeface="Arial"/>
                <a:cs typeface="Arial"/>
                <a:sym typeface="Arial"/>
              </a:rPr>
              <a:t>Our Gospel Mission</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37" name="Shape 437"/>
        <p:cNvGrpSpPr/>
        <p:nvPr/>
      </p:nvGrpSpPr>
      <p:grpSpPr>
        <a:xfrm>
          <a:off y="0" x="0"/>
          <a:ext cy="0" cx="0"/>
          <a:chOff y="0" x="0"/>
          <a:chExt cy="0" cx="0"/>
        </a:xfrm>
      </p:grpSpPr>
      <p:sp>
        <p:nvSpPr>
          <p:cNvPr id="438" name="Shape 438"/>
          <p:cNvSpPr/>
          <p:nvPr/>
        </p:nvSpPr>
        <p:spPr>
          <a:xfrm>
            <a:off y="275150" x="0"/>
            <a:ext cy="7344825" cx="10160000"/>
          </a:xfrm>
          <a:prstGeom prst="rect">
            <a:avLst/>
          </a:prstGeom>
          <a:blipFill>
            <a:blip r:embed="rId4"/>
            <a:stretch>
              <a:fillRect/>
            </a:stretch>
          </a:blipFill>
        </p:spPr>
      </p:sp>
      <p:sp>
        <p:nvSpPr>
          <p:cNvPr id="439" name="Shape 439"/>
          <p:cNvSpPr txBox="1"/>
          <p:nvPr/>
        </p:nvSpPr>
        <p:spPr>
          <a:xfrm>
            <a:off y="2167800" x="1016000"/>
            <a:ext cy="4812224" cx="3716850"/>
          </a:xfrm>
          <a:prstGeom prst="rect">
            <a:avLst/>
          </a:prstGeom>
        </p:spPr>
        <p:txBody>
          <a:bodyPr bIns="38100" rIns="38100" lIns="38100" tIns="38100" anchor="t" anchorCtr="0">
            <a:noAutofit/>
          </a:bodyPr>
          <a:lstStyle/>
          <a:p>
            <a:pPr algn="l" marR="0" indent="0" marL="0">
              <a:lnSpc>
                <a:spcPct val="101704"/>
              </a:lnSpc>
              <a:spcBef>
                <a:spcPts val="0"/>
              </a:spcBef>
              <a:spcAft>
                <a:spcPts val="0"/>
              </a:spcAft>
              <a:buNone/>
            </a:pPr>
            <a:r>
              <a:rPr baseline="30000" sz="2444" lang="en-US">
                <a:solidFill>
                  <a:srgbClr val="000000"/>
                </a:solidFill>
                <a:latin typeface="Arial"/>
                <a:ea typeface="Arial"/>
                <a:cs typeface="Arial"/>
                <a:sym typeface="Arial"/>
              </a:rPr>
              <a:t>17</a:t>
            </a:r>
            <a:r>
              <a:rPr sz="2444" lang="en-US">
                <a:solidFill>
                  <a:srgbClr val="000000"/>
                </a:solidFill>
                <a:latin typeface="Arial"/>
                <a:ea typeface="Arial"/>
                <a:cs typeface="Arial"/>
                <a:sym typeface="Arial"/>
              </a:rPr>
              <a:t>Therefore, if anyone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is in Christ, he is a new creation; the old has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gone, the new has come!</a:t>
            </a:r>
          </a:p>
          <a:p>
            <a:pPr algn="l" marR="0" indent="0" marL="0">
              <a:lnSpc>
                <a:spcPct val="101704"/>
              </a:lnSpc>
              <a:spcBef>
                <a:spcPts val="0"/>
              </a:spcBef>
              <a:spcAft>
                <a:spcPts val="0"/>
              </a:spcAft>
              <a:buNone/>
            </a:pPr>
            <a:r>
              <a:rPr baseline="30000" sz="2444" lang="en-US">
                <a:solidFill>
                  <a:srgbClr val="000000"/>
                </a:solidFill>
                <a:latin typeface="Arial"/>
                <a:ea typeface="Arial"/>
                <a:cs typeface="Arial"/>
                <a:sym typeface="Arial"/>
              </a:rPr>
              <a:t>18</a:t>
            </a:r>
            <a:r>
              <a:rPr sz="2444" lang="en-US">
                <a:solidFill>
                  <a:srgbClr val="000000"/>
                </a:solidFill>
                <a:latin typeface="Arial"/>
                <a:ea typeface="Arial"/>
                <a:cs typeface="Arial"/>
                <a:sym typeface="Arial"/>
              </a:rPr>
              <a:t>All this is from God, who reconciled us to himself through Christ and gave us </a:t>
            </a:r>
            <a:r>
              <a:rPr sz="2444" lang="en-US" i="1">
                <a:solidFill>
                  <a:srgbClr val="000000"/>
                </a:solidFill>
                <a:latin typeface="Arial"/>
                <a:ea typeface="Arial"/>
                <a:cs typeface="Arial"/>
                <a:sym typeface="Arial"/>
              </a:rPr>
              <a:t>the ministry </a:t>
            </a:r>
            <a:br>
              <a:rPr sz="2444" lang="en-US" i="1">
                <a:solidFill>
                  <a:srgbClr val="000000"/>
                </a:solidFill>
                <a:latin typeface="Arial"/>
                <a:ea typeface="Arial"/>
                <a:cs typeface="Arial"/>
                <a:sym typeface="Arial"/>
              </a:rPr>
            </a:br>
            <a:r>
              <a:rPr sz="2444" lang="en-US" i="1">
                <a:solidFill>
                  <a:srgbClr val="000000"/>
                </a:solidFill>
                <a:latin typeface="Arial"/>
                <a:ea typeface="Arial"/>
                <a:cs typeface="Arial"/>
                <a:sym typeface="Arial"/>
              </a:rPr>
              <a:t>of reconciliation: </a:t>
            </a:r>
            <a:r>
              <a:rPr baseline="30000" sz="2444" lang="en-US">
                <a:solidFill>
                  <a:srgbClr val="000000"/>
                </a:solidFill>
                <a:latin typeface="Arial"/>
                <a:ea typeface="Arial"/>
                <a:cs typeface="Arial"/>
                <a:sym typeface="Arial"/>
              </a:rPr>
              <a:t>19</a:t>
            </a:r>
            <a:r>
              <a:rPr sz="2444" lang="en-US" i="1">
                <a:solidFill>
                  <a:srgbClr val="000000"/>
                </a:solidFill>
                <a:latin typeface="Arial"/>
                <a:ea typeface="Arial"/>
                <a:cs typeface="Arial"/>
                <a:sym typeface="Arial"/>
              </a:rPr>
              <a:t>that God was reconciling the world to himself in Christ, not counting men's sins against them.</a:t>
            </a:r>
            <a:r>
              <a:rPr sz="2444" lang="en-US">
                <a:solidFill>
                  <a:srgbClr val="000000"/>
                </a:solidFill>
                <a:latin typeface="Arial"/>
                <a:ea typeface="Arial"/>
                <a:cs typeface="Arial"/>
                <a:sym typeface="Arial"/>
              </a:rPr>
              <a:t> And he has committed to us the message of reconciliation.</a:t>
            </a:r>
          </a:p>
        </p:txBody>
      </p:sp>
      <p:sp>
        <p:nvSpPr>
          <p:cNvPr id="440" name="Shape 440"/>
          <p:cNvSpPr txBox="1"/>
          <p:nvPr/>
        </p:nvSpPr>
        <p:spPr>
          <a:xfrm>
            <a:off y="2167800" x="5436300"/>
            <a:ext cy="4745200" cx="3512250"/>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20</a:t>
            </a:r>
            <a:r>
              <a:rPr sz="2444" lang="en-US">
                <a:solidFill>
                  <a:srgbClr val="000000"/>
                </a:solidFill>
                <a:latin typeface="Arial"/>
                <a:ea typeface="Arial"/>
                <a:cs typeface="Arial"/>
                <a:sym typeface="Arial"/>
              </a:rPr>
              <a:t>We are therefore </a:t>
            </a:r>
            <a:r>
              <a:rPr sz="2444" lang="en-US" i="1">
                <a:solidFill>
                  <a:srgbClr val="000000"/>
                </a:solidFill>
                <a:latin typeface="Arial"/>
                <a:ea typeface="Arial"/>
                <a:cs typeface="Arial"/>
                <a:sym typeface="Arial"/>
              </a:rPr>
              <a:t>Christ's ambassadors</a:t>
            </a:r>
            <a:r>
              <a:rPr sz="2444" lang="en-US">
                <a:solidFill>
                  <a:srgbClr val="000000"/>
                </a:solidFill>
                <a:latin typeface="Arial"/>
                <a:ea typeface="Arial"/>
                <a:cs typeface="Arial"/>
                <a:sym typeface="Arial"/>
              </a:rPr>
              <a:t>, as though God were making his appeal through us. We implore you on Christ's behalf: Be reconciled to God.</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21</a:t>
            </a:r>
            <a:r>
              <a:rPr sz="2444" lang="en-US">
                <a:solidFill>
                  <a:srgbClr val="000000"/>
                </a:solidFill>
                <a:latin typeface="Arial"/>
                <a:ea typeface="Arial"/>
                <a:cs typeface="Arial"/>
                <a:sym typeface="Arial"/>
              </a:rPr>
              <a:t>God made him who had no sin to be sin for us, so that in him we might become the righteousness of God.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2 Cor 5:17-21 (NIV)</a:t>
            </a:r>
          </a:p>
          <a:p>
            <a:r>
              <a:t/>
            </a:r>
          </a:p>
        </p:txBody>
      </p:sp>
      <p:sp>
        <p:nvSpPr>
          <p:cNvPr id="441" name="Shape 441"/>
          <p:cNvSpPr txBox="1"/>
          <p:nvPr/>
        </p:nvSpPr>
        <p:spPr>
          <a:xfrm>
            <a:off y="389800" x="1372300"/>
            <a:ext cy="12967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We have been given the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ministry of reconciliation.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45" name="Shape 445"/>
        <p:cNvGrpSpPr/>
        <p:nvPr/>
      </p:nvGrpSpPr>
      <p:grpSpPr>
        <a:xfrm>
          <a:off y="0" x="0"/>
          <a:ext cy="0" cx="0"/>
          <a:chOff y="0" x="0"/>
          <a:chExt cy="0" cx="0"/>
        </a:xfrm>
      </p:grpSpPr>
      <p:sp>
        <p:nvSpPr>
          <p:cNvPr id="446" name="Shape 446"/>
          <p:cNvSpPr/>
          <p:nvPr/>
        </p:nvSpPr>
        <p:spPr>
          <a:xfrm>
            <a:off y="275150" x="0"/>
            <a:ext cy="7344825" cx="10160000"/>
          </a:xfrm>
          <a:prstGeom prst="rect">
            <a:avLst/>
          </a:prstGeom>
          <a:blipFill>
            <a:blip r:embed="rId4"/>
            <a:stretch>
              <a:fillRect/>
            </a:stretch>
          </a:blipFill>
        </p:spPr>
      </p:sp>
      <p:sp>
        <p:nvSpPr>
          <p:cNvPr id="447" name="Shape 447"/>
          <p:cNvSpPr txBox="1"/>
          <p:nvPr/>
        </p:nvSpPr>
        <p:spPr>
          <a:xfrm>
            <a:off y="2252475" x="1202950"/>
            <a:ext cy="3727450" cx="33429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8</a:t>
            </a:r>
            <a:r>
              <a:rPr sz="2666" lang="en-US">
                <a:solidFill>
                  <a:srgbClr val="000000"/>
                </a:solidFill>
                <a:latin typeface="Arial"/>
                <a:ea typeface="Arial"/>
                <a:cs typeface="Arial"/>
                <a:sym typeface="Arial"/>
              </a:rPr>
              <a:t>I, John, am the one who heard and saw these things. And when I had heard and seen them, I fell down to worship at the feet of the angel who had been showing them to me.</a:t>
            </a:r>
          </a:p>
        </p:txBody>
      </p:sp>
      <p:sp>
        <p:nvSpPr>
          <p:cNvPr id="448" name="Shape 448"/>
          <p:cNvSpPr txBox="1"/>
          <p:nvPr/>
        </p:nvSpPr>
        <p:spPr>
          <a:xfrm>
            <a:off y="2252475" x="5520950"/>
            <a:ext cy="4032600" cx="31065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9</a:t>
            </a:r>
            <a:r>
              <a:rPr sz="2666" lang="en-US">
                <a:solidFill>
                  <a:srgbClr val="000000"/>
                </a:solidFill>
                <a:latin typeface="Arial"/>
                <a:ea typeface="Arial"/>
                <a:cs typeface="Arial"/>
                <a:sym typeface="Arial"/>
              </a:rPr>
              <a:t>But he said to me, "Do not do it! I am a fellow servant with you and with your brothers the prophets and of all who keep the words of this book. </a:t>
            </a:r>
            <a:r>
              <a:rPr sz="2666" lang="en-US" i="1">
                <a:solidFill>
                  <a:srgbClr val="000000"/>
                </a:solidFill>
                <a:latin typeface="Arial"/>
                <a:ea typeface="Arial"/>
                <a:cs typeface="Arial"/>
                <a:sym typeface="Arial"/>
              </a:rPr>
              <a:t>Worship God!”</a:t>
            </a:r>
            <a:r>
              <a:rPr sz="2666" lang="en-US">
                <a:solidFill>
                  <a:srgbClr val="000000"/>
                </a:solidFill>
                <a:latin typeface="Arial"/>
                <a:ea typeface="Arial"/>
                <a:cs typeface="Arial"/>
                <a:sym typeface="Arial"/>
              </a:rPr>
              <a:t>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Rev 22:8-9 (NIV)</a:t>
            </a:r>
          </a:p>
        </p:txBody>
      </p:sp>
      <p:sp>
        <p:nvSpPr>
          <p:cNvPr id="449" name="Shape 449"/>
          <p:cNvSpPr txBox="1"/>
          <p:nvPr/>
        </p:nvSpPr>
        <p:spPr>
          <a:xfrm>
            <a:off y="389800" x="1372300"/>
            <a:ext cy="1541974" cx="7491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We are to worship </a:t>
            </a:r>
            <a:r>
              <a:rPr b="1" sz="4000" lang="en-US">
                <a:solidFill>
                  <a:srgbClr val="000000"/>
                </a:solidFill>
                <a:latin typeface="Arial"/>
                <a:ea typeface="Arial"/>
                <a:cs typeface="Arial"/>
                <a:sym typeface="Arial"/>
              </a:rPr>
              <a:t>God</a:t>
            </a:r>
            <a:r>
              <a:rPr sz="4000" lang="en-US">
                <a:solidFill>
                  <a:srgbClr val="000000"/>
                </a:solidFill>
                <a:latin typeface="Arial"/>
                <a:ea typeface="Arial"/>
                <a:cs typeface="Arial"/>
                <a:sym typeface="Arial"/>
              </a:rPr>
              <a:t>, not an element, tradition, or asset of </a:t>
            </a:r>
          </a:p>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the church.</a:t>
            </a:r>
          </a:p>
        </p:txBody>
      </p:sp>
      <p:sp>
        <p:nvSpPr>
          <p:cNvPr id="450" name="Shape 450"/>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3" name="Shape 83"/>
        <p:cNvGrpSpPr/>
        <p:nvPr/>
      </p:nvGrpSpPr>
      <p:grpSpPr>
        <a:xfrm>
          <a:off y="0" x="0"/>
          <a:ext cy="0" cx="0"/>
          <a:chOff y="0" x="0"/>
          <a:chExt cy="0" cx="0"/>
        </a:xfrm>
      </p:grpSpPr>
      <p:sp>
        <p:nvSpPr>
          <p:cNvPr id="84" name="Shape 84"/>
          <p:cNvSpPr/>
          <p:nvPr/>
        </p:nvSpPr>
        <p:spPr>
          <a:xfrm>
            <a:off y="275150" x="0"/>
            <a:ext cy="7344825" cx="10160000"/>
          </a:xfrm>
          <a:prstGeom prst="rect">
            <a:avLst/>
          </a:prstGeom>
          <a:blipFill>
            <a:blip r:embed="rId4"/>
            <a:stretch>
              <a:fillRect/>
            </a:stretch>
          </a:blipFill>
        </p:spPr>
      </p:sp>
      <p:sp>
        <p:nvSpPr>
          <p:cNvPr id="85" name="Shape 85"/>
          <p:cNvSpPr txBox="1"/>
          <p:nvPr/>
        </p:nvSpPr>
        <p:spPr>
          <a:xfrm>
            <a:off y="1067150" x="1361700"/>
            <a:ext cy="3736249" cx="7225225"/>
          </a:xfrm>
          <a:prstGeom prst="rect">
            <a:avLst/>
          </a:prstGeom>
        </p:spPr>
        <p:txBody>
          <a:bodyPr bIns="38100" rIns="38100" lIns="38100" tIns="38100" anchor="t" anchorCtr="0">
            <a:noAutofit/>
          </a:bodyPr>
          <a:lstStyle/>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The Adventist Church</a:t>
            </a:r>
          </a:p>
          <a:p>
            <a:pPr algn="l" lvl="0" marR="0" indent="-304800" marL="381000">
              <a:lnSpc>
                <a:spcPct val="144097"/>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17 million church &amp; SS members</a:t>
            </a:r>
          </a:p>
          <a:p>
            <a:pPr algn="l" lvl="0" marR="0" indent="-304800" marL="381000">
              <a:lnSpc>
                <a:spcPct val="144097"/>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$1.8 billion in annual giving</a:t>
            </a:r>
          </a:p>
          <a:p>
            <a:pPr algn="l" lvl="0" marR="0" indent="-304800" marL="381000">
              <a:lnSpc>
                <a:spcPct val="144097"/>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5,600 schools &amp; colleges</a:t>
            </a:r>
          </a:p>
          <a:p>
            <a:pPr algn="l" lvl="0" marR="0" indent="-304800" marL="381000">
              <a:lnSpc>
                <a:spcPct val="144097"/>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in 203 countries of the world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9" name="Shape 89"/>
        <p:cNvGrpSpPr/>
        <p:nvPr/>
      </p:nvGrpSpPr>
      <p:grpSpPr>
        <a:xfrm>
          <a:off y="0" x="0"/>
          <a:ext cy="0" cx="0"/>
          <a:chOff y="0" x="0"/>
          <a:chExt cy="0" cx="0"/>
        </a:xfrm>
      </p:grpSpPr>
      <p:sp>
        <p:nvSpPr>
          <p:cNvPr id="90" name="Shape 90"/>
          <p:cNvSpPr/>
          <p:nvPr/>
        </p:nvSpPr>
        <p:spPr>
          <a:xfrm>
            <a:off y="275150" x="0"/>
            <a:ext cy="7344825" cx="10160000"/>
          </a:xfrm>
          <a:prstGeom prst="rect">
            <a:avLst/>
          </a:prstGeom>
          <a:blipFill>
            <a:blip r:embed="rId4"/>
            <a:stretch>
              <a:fillRect/>
            </a:stretch>
          </a:blipFill>
        </p:spPr>
      </p:sp>
      <p:sp>
        <p:nvSpPr>
          <p:cNvPr id="91" name="Shape 91"/>
          <p:cNvSpPr txBox="1"/>
          <p:nvPr/>
        </p:nvSpPr>
        <p:spPr>
          <a:xfrm>
            <a:off y="728475" x="1270000"/>
            <a:ext cy="6032850" cx="7950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In this rapidly growing church, we have outgrown our practices to administer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what we do and</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how we serve.</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Our unity and leadership effectiveness depend less on things or facts we “know” or used to know and more on our willingness to know and trust God in the </a:t>
            </a:r>
            <a:r>
              <a:rPr b="1" sz="3555" lang="en-US">
                <a:solidFill>
                  <a:srgbClr val="000000"/>
                </a:solidFill>
                <a:latin typeface="Arial"/>
                <a:ea typeface="Arial"/>
                <a:cs typeface="Arial"/>
                <a:sym typeface="Arial"/>
              </a:rPr>
              <a:t>present tense</a:t>
            </a:r>
            <a:r>
              <a:rPr sz="3555" lang="en-US">
                <a:solidFill>
                  <a:srgbClr val="000000"/>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5" name="Shape 95"/>
        <p:cNvGrpSpPr/>
        <p:nvPr/>
      </p:nvGrpSpPr>
      <p:grpSpPr>
        <a:xfrm>
          <a:off y="0" x="0"/>
          <a:ext cy="0" cx="0"/>
          <a:chOff y="0" x="0"/>
          <a:chExt cy="0" cx="0"/>
        </a:xfrm>
      </p:grpSpPr>
      <p:sp>
        <p:nvSpPr>
          <p:cNvPr id="96" name="Shape 96"/>
          <p:cNvSpPr/>
          <p:nvPr/>
        </p:nvSpPr>
        <p:spPr>
          <a:xfrm>
            <a:off y="275150" x="0"/>
            <a:ext cy="7344825" cx="10160000"/>
          </a:xfrm>
          <a:prstGeom prst="rect">
            <a:avLst/>
          </a:prstGeom>
          <a:blipFill>
            <a:blip r:embed="rId4"/>
            <a:stretch>
              <a:fillRect/>
            </a:stretch>
          </a:blipFill>
        </p:spPr>
      </p:sp>
      <p:sp>
        <p:nvSpPr>
          <p:cNvPr id="97" name="Shape 97"/>
          <p:cNvSpPr txBox="1"/>
          <p:nvPr/>
        </p:nvSpPr>
        <p:spPr>
          <a:xfrm>
            <a:off y="728475" x="864300"/>
            <a:ext cy="1907099" cx="8507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“Acting with responsibility” includes</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thinking, worshipping, and serving in new ways.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1" name="Shape 101"/>
        <p:cNvGrpSpPr/>
        <p:nvPr/>
      </p:nvGrpSpPr>
      <p:grpSpPr>
        <a:xfrm>
          <a:off y="0" x="0"/>
          <a:ext cy="0" cx="0"/>
          <a:chOff y="0" x="0"/>
          <a:chExt cy="0" cx="0"/>
        </a:xfrm>
      </p:grpSpPr>
      <p:sp>
        <p:nvSpPr>
          <p:cNvPr id="102" name="Shape 102"/>
          <p:cNvSpPr/>
          <p:nvPr/>
        </p:nvSpPr>
        <p:spPr>
          <a:xfrm>
            <a:off y="275150" x="0"/>
            <a:ext cy="7344825" cx="10160000"/>
          </a:xfrm>
          <a:prstGeom prst="rect">
            <a:avLst/>
          </a:prstGeom>
          <a:blipFill>
            <a:blip r:embed="rId4"/>
            <a:stretch>
              <a:fillRect/>
            </a:stretch>
          </a:blipFill>
        </p:spPr>
      </p:sp>
      <p:sp>
        <p:nvSpPr>
          <p:cNvPr id="103" name="Shape 103"/>
          <p:cNvSpPr txBox="1"/>
          <p:nvPr/>
        </p:nvSpPr>
        <p:spPr>
          <a:xfrm>
            <a:off y="3268475" x="2488825"/>
            <a:ext cy="617699" cx="1280925"/>
          </a:xfrm>
          <a:prstGeom prst="rect">
            <a:avLst/>
          </a:prstGeom>
        </p:spPr>
        <p:txBody>
          <a:bodyPr bIns="38100" rIns="38100" lIns="38100" tIns="38100" anchor="t" anchorCtr="0">
            <a:noAutofit/>
          </a:bodyPr>
          <a:lstStyle/>
          <a:p>
            <a:pPr algn="r" marR="0" indent="0" marL="0">
              <a:lnSpc>
                <a:spcPct val="119921"/>
              </a:lnSpc>
              <a:spcBef>
                <a:spcPts val="0"/>
              </a:spcBef>
              <a:spcAft>
                <a:spcPts val="0"/>
              </a:spcAft>
              <a:buNone/>
            </a:pPr>
            <a:r>
              <a:rPr b="1" sz="3555" lang="en-US">
                <a:solidFill>
                  <a:srgbClr val="000000"/>
                </a:solidFill>
                <a:latin typeface="Arial"/>
                <a:ea typeface="Arial"/>
                <a:cs typeface="Arial"/>
                <a:sym typeface="Arial"/>
              </a:rPr>
              <a:t>Unify</a:t>
            </a:r>
          </a:p>
        </p:txBody>
      </p:sp>
      <p:sp>
        <p:nvSpPr>
          <p:cNvPr id="104" name="Shape 104"/>
          <p:cNvSpPr txBox="1"/>
          <p:nvPr/>
        </p:nvSpPr>
        <p:spPr>
          <a:xfrm>
            <a:off y="403925" x="1372300"/>
            <a:ext cy="19070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These flow in a cycle of productive thought consisting of three actions:</a:t>
            </a:r>
          </a:p>
        </p:txBody>
      </p:sp>
      <p:sp>
        <p:nvSpPr>
          <p:cNvPr id="105" name="Shape 105"/>
          <p:cNvSpPr txBox="1"/>
          <p:nvPr/>
        </p:nvSpPr>
        <p:spPr>
          <a:xfrm>
            <a:off y="6570475" x="3658300"/>
            <a:ext cy="617699" cx="29601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Communicate</a:t>
            </a:r>
          </a:p>
        </p:txBody>
      </p:sp>
      <p:sp>
        <p:nvSpPr>
          <p:cNvPr id="106" name="Shape 106"/>
          <p:cNvSpPr txBox="1"/>
          <p:nvPr/>
        </p:nvSpPr>
        <p:spPr>
          <a:xfrm>
            <a:off y="3268475" x="6536950"/>
            <a:ext cy="617699" cx="77822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Act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Ted L Ramirez</TermName>
          <TermId xmlns="http://schemas.microsoft.com/office/infopath/2007/PartnerControls">62fba24e-545f-429e-912e-a589de2cc391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Servant Leadership</TermName>
          <TermId xmlns="http://schemas.microsoft.com/office/infopath/2007/PartnerControls">a9c16995-1b2b-4c54-99d8-1f4a3fbee681</TermId>
        </TermInfo>
      </Terms>
    </j2a840a341ce45988eab089c2d811663>
  </documentManagement>
</p:properties>
</file>

<file path=customXml/itemProps1.xml><?xml version="1.0" encoding="utf-8"?>
<ds:datastoreItem xmlns:ds="http://schemas.openxmlformats.org/officeDocument/2006/customXml" ds:itemID="{146F7AA3-152B-4D75-B925-884906A5F307}"/>
</file>

<file path=customXml/itemProps2.xml><?xml version="1.0" encoding="utf-8"?>
<ds:datastoreItem xmlns:ds="http://schemas.openxmlformats.org/officeDocument/2006/customXml" ds:itemID="{4A910D56-7320-451C-8E3F-59B35BCE9678}"/>
</file>

<file path=customXml/itemProps3.xml><?xml version="1.0" encoding="utf-8"?>
<ds:datastoreItem xmlns:ds="http://schemas.openxmlformats.org/officeDocument/2006/customXml" ds:itemID="{C4AC1698-C878-485B-BC6A-4A623C75F37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With Responsibility -- Aspirations of a Servent Along Pathways of Governance --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17;#Ted L Ramirez|62fba24e-545f-429e-912e-a589de2cc391</vt:lpwstr>
  </property>
  <property fmtid="{D5CDD505-2E9C-101B-9397-08002B2CF9AE}" pid="4" name="CurriculumCategories">
    <vt:lpwstr>2;#Servant Leadership|a9c16995-1b2b-4c54-99d8-1f4a3fbee681</vt:lpwstr>
  </property>
</Properties>
</file>