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24.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9" r:id="rId4"/>
    <p:sldId id="260" r:id="rId5"/>
    <p:sldId id="258" r:id="rId6"/>
    <p:sldId id="261" r:id="rId7"/>
    <p:sldId id="268" r:id="rId8"/>
    <p:sldId id="262" r:id="rId9"/>
    <p:sldId id="269" r:id="rId10"/>
    <p:sldId id="263" r:id="rId11"/>
    <p:sldId id="264" r:id="rId12"/>
    <p:sldId id="265" r:id="rId13"/>
    <p:sldId id="266" r:id="rId14"/>
    <p:sldId id="267" r:id="rId15"/>
    <p:sldId id="270" r:id="rId16"/>
    <p:sldId id="271" r:id="rId17"/>
    <p:sldId id="272" r:id="rId18"/>
    <p:sldId id="273" r:id="rId19"/>
    <p:sldId id="274" r:id="rId20"/>
    <p:sldId id="279" r:id="rId21"/>
    <p:sldId id="275" r:id="rId22"/>
    <p:sldId id="276" r:id="rId23"/>
    <p:sldId id="280"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470"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080290-9955-403D-A441-40482C4C39DD}" type="datetimeFigureOut">
              <a:rPr lang="en-US" smtClean="0"/>
              <a:t>1/14/2013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AE71E5-E831-418B-8C74-94C1B2CEE977}" type="slidenum">
              <a:rPr lang="en-US" smtClean="0"/>
              <a:t>‹#›</a:t>
            </a:fld>
            <a:endParaRPr lang="en-US"/>
          </a:p>
        </p:txBody>
      </p:sp>
    </p:spTree>
    <p:extLst>
      <p:ext uri="{BB962C8B-B14F-4D97-AF65-F5344CB8AC3E}">
        <p14:creationId xmlns:p14="http://schemas.microsoft.com/office/powerpoint/2010/main" val="1113792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305FBA-BAD4-48E6-84F6-3B7D17046DCB}"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6E826-69FF-4629-B711-33F9647EA35B}"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48C4E5-CB52-4DD6-896B-9F5EB174EEEA}"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B979FF-D653-496B-9AC2-FD9F120061B4}"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27D945-E0C9-4E64-A578-366E86F4D4FE}"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21596E-A074-49BB-B80C-8293058E6107}" type="datetime1">
              <a:rPr lang="en-US" smtClean="0"/>
              <a:t>1/14/2013</a:t>
            </a:fld>
            <a:endParaRPr lang="en-US"/>
          </a:p>
        </p:txBody>
      </p:sp>
      <p:sp>
        <p:nvSpPr>
          <p:cNvPr id="6" name="Footer Placeholder 5"/>
          <p:cNvSpPr>
            <a:spLocks noGrp="1"/>
          </p:cNvSpPr>
          <p:nvPr>
            <p:ph type="ftr" sz="quarter" idx="11"/>
          </p:nvPr>
        </p:nvSpPr>
        <p:spPr/>
        <p:txBody>
          <a:bodyPr/>
          <a:lstStyle/>
          <a:p>
            <a:r>
              <a:rPr lang="en-US" smtClean="0"/>
              <a:t>Stanley E. Patterson, PhD</a:t>
            </a:r>
            <a:endParaRPr lang="en-US"/>
          </a:p>
        </p:txBody>
      </p:sp>
      <p:sp>
        <p:nvSpPr>
          <p:cNvPr id="7" name="Slide Number Placeholder 6"/>
          <p:cNvSpPr>
            <a:spLocks noGrp="1"/>
          </p:cNvSpPr>
          <p:nvPr>
            <p:ph type="sldNum" sz="quarter" idx="12"/>
          </p:nvPr>
        </p:nvSpPr>
        <p:spPr/>
        <p:txBody>
          <a:bodyPr/>
          <a:lstStyle/>
          <a:p>
            <a:fld id="{05AC3754-4F19-4EC3-9885-4E530B67205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471744-F27F-4DA2-81BF-7C3981E309B1}" type="datetime1">
              <a:rPr lang="en-US" smtClean="0"/>
              <a:t>1/14/2013</a:t>
            </a:fld>
            <a:endParaRPr lang="en-US"/>
          </a:p>
        </p:txBody>
      </p:sp>
      <p:sp>
        <p:nvSpPr>
          <p:cNvPr id="8" name="Footer Placeholder 7"/>
          <p:cNvSpPr>
            <a:spLocks noGrp="1"/>
          </p:cNvSpPr>
          <p:nvPr>
            <p:ph type="ftr" sz="quarter" idx="11"/>
          </p:nvPr>
        </p:nvSpPr>
        <p:spPr/>
        <p:txBody>
          <a:bodyPr/>
          <a:lstStyle/>
          <a:p>
            <a:r>
              <a:rPr lang="en-US" smtClean="0"/>
              <a:t>Stanley E. Patterson, PhD</a:t>
            </a:r>
            <a:endParaRPr lang="en-US"/>
          </a:p>
        </p:txBody>
      </p:sp>
      <p:sp>
        <p:nvSpPr>
          <p:cNvPr id="9" name="Slide Number Placeholder 8"/>
          <p:cNvSpPr>
            <a:spLocks noGrp="1"/>
          </p:cNvSpPr>
          <p:nvPr>
            <p:ph type="sldNum" sz="quarter" idx="12"/>
          </p:nvPr>
        </p:nvSpPr>
        <p:spPr/>
        <p:txBody>
          <a:bodyPr/>
          <a:lstStyle/>
          <a:p>
            <a:fld id="{05AC3754-4F19-4EC3-9885-4E530B67205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32C798-2A61-4462-B9F7-1CE447E8FC07}" type="datetime1">
              <a:rPr lang="en-US" smtClean="0"/>
              <a:t>1/14/2013</a:t>
            </a:fld>
            <a:endParaRPr lang="en-US"/>
          </a:p>
        </p:txBody>
      </p:sp>
      <p:sp>
        <p:nvSpPr>
          <p:cNvPr id="4" name="Footer Placeholder 3"/>
          <p:cNvSpPr>
            <a:spLocks noGrp="1"/>
          </p:cNvSpPr>
          <p:nvPr>
            <p:ph type="ftr" sz="quarter" idx="11"/>
          </p:nvPr>
        </p:nvSpPr>
        <p:spPr/>
        <p:txBody>
          <a:bodyPr/>
          <a:lstStyle/>
          <a:p>
            <a:r>
              <a:rPr lang="en-US" smtClean="0"/>
              <a:t>Stanley E. Patterson, PhD</a:t>
            </a:r>
            <a:endParaRPr lang="en-US"/>
          </a:p>
        </p:txBody>
      </p:sp>
      <p:sp>
        <p:nvSpPr>
          <p:cNvPr id="5" name="Slide Number Placeholder 4"/>
          <p:cNvSpPr>
            <a:spLocks noGrp="1"/>
          </p:cNvSpPr>
          <p:nvPr>
            <p:ph type="sldNum" sz="quarter" idx="12"/>
          </p:nvPr>
        </p:nvSpPr>
        <p:spPr/>
        <p:txBody>
          <a:bodyPr/>
          <a:lstStyle/>
          <a:p>
            <a:fld id="{05AC3754-4F19-4EC3-9885-4E530B6720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58D66-2768-453E-9EF0-2C41FF5A27AB}" type="datetime1">
              <a:rPr lang="en-US" smtClean="0"/>
              <a:t>1/14/2013</a:t>
            </a:fld>
            <a:endParaRPr lang="en-US"/>
          </a:p>
        </p:txBody>
      </p:sp>
      <p:sp>
        <p:nvSpPr>
          <p:cNvPr id="3" name="Footer Placeholder 2"/>
          <p:cNvSpPr>
            <a:spLocks noGrp="1"/>
          </p:cNvSpPr>
          <p:nvPr>
            <p:ph type="ftr" sz="quarter" idx="11"/>
          </p:nvPr>
        </p:nvSpPr>
        <p:spPr/>
        <p:txBody>
          <a:bodyPr/>
          <a:lstStyle/>
          <a:p>
            <a:r>
              <a:rPr lang="en-US" smtClean="0"/>
              <a:t>Stanley E. Patterson, PhD</a:t>
            </a:r>
            <a:endParaRPr lang="en-US"/>
          </a:p>
        </p:txBody>
      </p:sp>
      <p:sp>
        <p:nvSpPr>
          <p:cNvPr id="4" name="Slide Number Placeholder 3"/>
          <p:cNvSpPr>
            <a:spLocks noGrp="1"/>
          </p:cNvSpPr>
          <p:nvPr>
            <p:ph type="sldNum" sz="quarter" idx="12"/>
          </p:nvPr>
        </p:nvSpPr>
        <p:spPr/>
        <p:txBody>
          <a:bodyPr/>
          <a:lstStyle/>
          <a:p>
            <a:fld id="{05AC3754-4F19-4EC3-9885-4E530B6720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CD1892-6D2D-443C-9317-7E7A4B43C7D9}" type="datetime1">
              <a:rPr lang="en-US" smtClean="0"/>
              <a:t>1/14/2013</a:t>
            </a:fld>
            <a:endParaRPr lang="en-US"/>
          </a:p>
        </p:txBody>
      </p:sp>
      <p:sp>
        <p:nvSpPr>
          <p:cNvPr id="6" name="Footer Placeholder 5"/>
          <p:cNvSpPr>
            <a:spLocks noGrp="1"/>
          </p:cNvSpPr>
          <p:nvPr>
            <p:ph type="ftr" sz="quarter" idx="11"/>
          </p:nvPr>
        </p:nvSpPr>
        <p:spPr/>
        <p:txBody>
          <a:bodyPr/>
          <a:lstStyle/>
          <a:p>
            <a:r>
              <a:rPr lang="en-US" smtClean="0"/>
              <a:t>Stanley E. Patterson, PhD</a:t>
            </a:r>
            <a:endParaRPr lang="en-US"/>
          </a:p>
        </p:txBody>
      </p:sp>
      <p:sp>
        <p:nvSpPr>
          <p:cNvPr id="7" name="Slide Number Placeholder 6"/>
          <p:cNvSpPr>
            <a:spLocks noGrp="1"/>
          </p:cNvSpPr>
          <p:nvPr>
            <p:ph type="sldNum" sz="quarter" idx="12"/>
          </p:nvPr>
        </p:nvSpPr>
        <p:spPr/>
        <p:txBody>
          <a:bodyPr/>
          <a:lstStyle/>
          <a:p>
            <a:fld id="{05AC3754-4F19-4EC3-9885-4E530B67205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090C994-836D-47E3-8CA4-63CF79D48EE7}" type="datetime1">
              <a:rPr lang="en-US" smtClean="0"/>
              <a:t>1/14/2013</a:t>
            </a:fld>
            <a:endParaRPr lang="en-US"/>
          </a:p>
        </p:txBody>
      </p:sp>
      <p:sp>
        <p:nvSpPr>
          <p:cNvPr id="9" name="Slide Number Placeholder 8"/>
          <p:cNvSpPr>
            <a:spLocks noGrp="1"/>
          </p:cNvSpPr>
          <p:nvPr>
            <p:ph type="sldNum" sz="quarter" idx="11"/>
          </p:nvPr>
        </p:nvSpPr>
        <p:spPr/>
        <p:txBody>
          <a:bodyPr/>
          <a:lstStyle/>
          <a:p>
            <a:fld id="{05AC3754-4F19-4EC3-9885-4E530B672054}" type="slidenum">
              <a:rPr lang="en-US" smtClean="0"/>
              <a:t>‹#›</a:t>
            </a:fld>
            <a:endParaRPr lang="en-US"/>
          </a:p>
        </p:txBody>
      </p:sp>
      <p:sp>
        <p:nvSpPr>
          <p:cNvPr id="10" name="Footer Placeholder 9"/>
          <p:cNvSpPr>
            <a:spLocks noGrp="1"/>
          </p:cNvSpPr>
          <p:nvPr>
            <p:ph type="ftr" sz="quarter" idx="12"/>
          </p:nvPr>
        </p:nvSpPr>
        <p:spPr/>
        <p:txBody>
          <a:bodyPr/>
          <a:lstStyle/>
          <a:p>
            <a:r>
              <a:rPr lang="en-US" smtClean="0"/>
              <a:t>Stanley E. Patterson, PhD</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5AC3754-4F19-4EC3-9885-4E530B67205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Stanley E. Patterson, PhD</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AC0080B-EFEA-4D19-904A-02966F111634}" type="datetime1">
              <a:rPr lang="en-US" smtClean="0"/>
              <a:t>1/14/2013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a:t>
            </a:r>
            <a:r>
              <a:rPr lang="en-US" dirty="0" smtClean="0"/>
              <a:t>he Down Path</a:t>
            </a:r>
            <a:endParaRPr lang="en-US" dirty="0"/>
          </a:p>
        </p:txBody>
      </p:sp>
      <p:sp>
        <p:nvSpPr>
          <p:cNvPr id="3" name="Subtitle 2"/>
          <p:cNvSpPr>
            <a:spLocks noGrp="1"/>
          </p:cNvSpPr>
          <p:nvPr>
            <p:ph type="subTitle" idx="1"/>
          </p:nvPr>
        </p:nvSpPr>
        <p:spPr/>
        <p:txBody>
          <a:bodyPr>
            <a:normAutofit lnSpcReduction="10000"/>
          </a:bodyPr>
          <a:lstStyle/>
          <a:p>
            <a:r>
              <a:rPr lang="en-US" dirty="0" smtClean="0">
                <a:solidFill>
                  <a:srgbClr val="0F0F0F"/>
                </a:solidFill>
              </a:rPr>
              <a:t>The Path to Leadership as </a:t>
            </a:r>
            <a:r>
              <a:rPr lang="en-US" dirty="0" smtClean="0">
                <a:solidFill>
                  <a:srgbClr val="0F0F0F"/>
                </a:solidFill>
              </a:rPr>
              <a:t>Service</a:t>
            </a:r>
          </a:p>
          <a:p>
            <a:r>
              <a:rPr lang="en-US" dirty="0" smtClean="0">
                <a:solidFill>
                  <a:srgbClr val="0F0F0F"/>
                </a:solidFill>
              </a:rPr>
              <a:t>Stanley Patterson, Ph.D.</a:t>
            </a:r>
          </a:p>
          <a:p>
            <a:r>
              <a:rPr lang="en-US" dirty="0" smtClean="0">
                <a:solidFill>
                  <a:srgbClr val="0F0F0F"/>
                </a:solidFill>
              </a:rPr>
              <a:t>Global Leadership Summit, Bali, January 29-31, 2013</a:t>
            </a:r>
            <a:endParaRPr lang="en-US" dirty="0">
              <a:solidFill>
                <a:srgbClr val="0F0F0F"/>
              </a:solidFill>
            </a:endParaRPr>
          </a:p>
        </p:txBody>
      </p:sp>
      <p:sp>
        <p:nvSpPr>
          <p:cNvPr id="4" name="Date Placeholder 3"/>
          <p:cNvSpPr>
            <a:spLocks noGrp="1"/>
          </p:cNvSpPr>
          <p:nvPr>
            <p:ph type="dt" sz="half" idx="10"/>
          </p:nvPr>
        </p:nvSpPr>
        <p:spPr/>
        <p:txBody>
          <a:bodyPr/>
          <a:lstStyle/>
          <a:p>
            <a:fld id="{75DB6071-9E1A-4D72-AC2C-AED9CC2AC290}"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1</a:t>
            </a:fld>
            <a:endParaRPr lang="en-US"/>
          </a:p>
        </p:txBody>
      </p:sp>
    </p:spTree>
    <p:extLst>
      <p:ext uri="{BB962C8B-B14F-4D97-AF65-F5344CB8AC3E}">
        <p14:creationId xmlns:p14="http://schemas.microsoft.com/office/powerpoint/2010/main" val="3294869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 the Down Path II</a:t>
            </a:r>
            <a:endParaRPr lang="en-US" dirty="0"/>
          </a:p>
        </p:txBody>
      </p:sp>
      <p:sp>
        <p:nvSpPr>
          <p:cNvPr id="5" name="Content Placeholder 4"/>
          <p:cNvSpPr>
            <a:spLocks noGrp="1"/>
          </p:cNvSpPr>
          <p:nvPr>
            <p:ph idx="1"/>
          </p:nvPr>
        </p:nvSpPr>
        <p:spPr/>
        <p:txBody>
          <a:bodyPr>
            <a:normAutofit/>
          </a:bodyPr>
          <a:lstStyle/>
          <a:p>
            <a:pPr marL="0" indent="0">
              <a:buNone/>
            </a:pPr>
            <a:r>
              <a:rPr lang="en-US" baseline="30000" dirty="0"/>
              <a:t>12</a:t>
            </a:r>
            <a:r>
              <a:rPr lang="en-US" dirty="0"/>
              <a:t> “Son of man, take up a lamentation for the king of </a:t>
            </a:r>
            <a:r>
              <a:rPr lang="en-US" dirty="0" err="1"/>
              <a:t>Tyre</a:t>
            </a:r>
            <a:r>
              <a:rPr lang="en-US" dirty="0"/>
              <a:t>, and say to him, ‘Thus says the Lord God: </a:t>
            </a:r>
          </a:p>
          <a:p>
            <a:pPr marL="0" indent="0">
              <a:buNone/>
            </a:pPr>
            <a:r>
              <a:rPr lang="en-US" dirty="0"/>
              <a:t>	“You </a:t>
            </a:r>
            <a:r>
              <a:rPr lang="en-US" i="1" dirty="0"/>
              <a:t>were</a:t>
            </a:r>
            <a:r>
              <a:rPr lang="en-US" dirty="0"/>
              <a:t> the seal of perfection, </a:t>
            </a:r>
          </a:p>
          <a:p>
            <a:pPr marL="0" indent="0">
              <a:buNone/>
            </a:pPr>
            <a:r>
              <a:rPr lang="en-US" dirty="0"/>
              <a:t>	Full of wisdom and perfect in beauty. </a:t>
            </a:r>
          </a:p>
          <a:p>
            <a:pPr marL="0" indent="0">
              <a:buNone/>
            </a:pPr>
            <a:r>
              <a:rPr lang="en-US" baseline="30000" dirty="0"/>
              <a:t>13</a:t>
            </a:r>
            <a:r>
              <a:rPr lang="en-US" dirty="0"/>
              <a:t>	You were in Eden, the garden of God; </a:t>
            </a:r>
          </a:p>
          <a:p>
            <a:pPr marL="0" indent="0">
              <a:buNone/>
            </a:pPr>
            <a:r>
              <a:rPr lang="en-US" dirty="0"/>
              <a:t>	Every precious stone </a:t>
            </a:r>
            <a:r>
              <a:rPr lang="en-US" i="1" dirty="0"/>
              <a:t>was</a:t>
            </a:r>
            <a:r>
              <a:rPr lang="en-US" dirty="0"/>
              <a:t> your covering: </a:t>
            </a:r>
          </a:p>
          <a:p>
            <a:pPr marL="0" indent="0">
              <a:buNone/>
            </a:pPr>
            <a:r>
              <a:rPr lang="en-US" dirty="0"/>
              <a:t>	The </a:t>
            </a:r>
            <a:r>
              <a:rPr lang="en-US" dirty="0" err="1"/>
              <a:t>sardius</a:t>
            </a:r>
            <a:r>
              <a:rPr lang="en-US" dirty="0"/>
              <a:t>, topaz, and diamond, </a:t>
            </a:r>
          </a:p>
          <a:p>
            <a:pPr marL="0" indent="0">
              <a:buNone/>
            </a:pPr>
            <a:r>
              <a:rPr lang="en-US" dirty="0"/>
              <a:t>	Beryl, onyx, and jasper, </a:t>
            </a:r>
          </a:p>
          <a:p>
            <a:pPr marL="0" indent="0">
              <a:buNone/>
            </a:pPr>
            <a:r>
              <a:rPr lang="en-US" dirty="0"/>
              <a:t>	Sapphire, turquoise, and emerald with gold. </a:t>
            </a:r>
          </a:p>
          <a:p>
            <a:pPr marL="0" indent="0">
              <a:buNone/>
            </a:pPr>
            <a:r>
              <a:rPr lang="en-US" dirty="0"/>
              <a:t>	The workmanship of your </a:t>
            </a:r>
            <a:r>
              <a:rPr lang="en-US" dirty="0" err="1"/>
              <a:t>timbrels</a:t>
            </a:r>
            <a:r>
              <a:rPr lang="en-US" dirty="0"/>
              <a:t> and pipes </a:t>
            </a:r>
          </a:p>
          <a:p>
            <a:pPr marL="0" indent="0">
              <a:buNone/>
            </a:pPr>
            <a:r>
              <a:rPr lang="en-US" dirty="0"/>
              <a:t>	Was prepared for you on the day you were created. </a:t>
            </a:r>
          </a:p>
        </p:txBody>
      </p:sp>
      <p:sp>
        <p:nvSpPr>
          <p:cNvPr id="6" name="Date Placeholder 5"/>
          <p:cNvSpPr>
            <a:spLocks noGrp="1"/>
          </p:cNvSpPr>
          <p:nvPr>
            <p:ph type="dt" sz="half" idx="10"/>
          </p:nvPr>
        </p:nvSpPr>
        <p:spPr/>
        <p:txBody>
          <a:bodyPr/>
          <a:lstStyle/>
          <a:p>
            <a:fld id="{F68EDD74-E8D0-4B21-8BBA-3BCA7A78AF7C}" type="datetime1">
              <a:rPr lang="en-US" smtClean="0"/>
              <a:t>1/14/2013</a:t>
            </a:fld>
            <a:endParaRPr lang="en-US"/>
          </a:p>
        </p:txBody>
      </p:sp>
      <p:sp>
        <p:nvSpPr>
          <p:cNvPr id="7" name="Footer Placeholder 6"/>
          <p:cNvSpPr>
            <a:spLocks noGrp="1"/>
          </p:cNvSpPr>
          <p:nvPr>
            <p:ph type="ftr" sz="quarter" idx="11"/>
          </p:nvPr>
        </p:nvSpPr>
        <p:spPr/>
        <p:txBody>
          <a:bodyPr/>
          <a:lstStyle/>
          <a:p>
            <a:r>
              <a:rPr lang="en-US" smtClean="0"/>
              <a:t>Stanley E. Patterson, PhD</a:t>
            </a:r>
            <a:endParaRPr lang="en-US"/>
          </a:p>
        </p:txBody>
      </p:sp>
      <p:sp>
        <p:nvSpPr>
          <p:cNvPr id="8" name="Slide Number Placeholder 7"/>
          <p:cNvSpPr>
            <a:spLocks noGrp="1"/>
          </p:cNvSpPr>
          <p:nvPr>
            <p:ph type="sldNum" sz="quarter" idx="12"/>
          </p:nvPr>
        </p:nvSpPr>
        <p:spPr/>
        <p:txBody>
          <a:bodyPr/>
          <a:lstStyle/>
          <a:p>
            <a:fld id="{05AC3754-4F19-4EC3-9885-4E530B672054}" type="slidenum">
              <a:rPr lang="en-US" smtClean="0"/>
              <a:t>10</a:t>
            </a:fld>
            <a:endParaRPr lang="en-US"/>
          </a:p>
        </p:txBody>
      </p:sp>
    </p:spTree>
    <p:extLst>
      <p:ext uri="{BB962C8B-B14F-4D97-AF65-F5344CB8AC3E}">
        <p14:creationId xmlns:p14="http://schemas.microsoft.com/office/powerpoint/2010/main" val="819136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28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aseline="30000" dirty="0"/>
              <a:t>14</a:t>
            </a:r>
            <a:r>
              <a:rPr lang="en-US" dirty="0"/>
              <a:t>	</a:t>
            </a:r>
            <a:r>
              <a:rPr lang="en-US" sz="3600" dirty="0"/>
              <a:t>“You </a:t>
            </a:r>
            <a:r>
              <a:rPr lang="en-US" sz="3600" i="1" dirty="0"/>
              <a:t>were</a:t>
            </a:r>
            <a:r>
              <a:rPr lang="en-US" sz="3600" dirty="0"/>
              <a:t> the anointed cherub who covers; </a:t>
            </a:r>
          </a:p>
          <a:p>
            <a:pPr marL="0" indent="0">
              <a:buNone/>
            </a:pPr>
            <a:r>
              <a:rPr lang="en-US" sz="3600" dirty="0"/>
              <a:t>	</a:t>
            </a:r>
            <a:r>
              <a:rPr lang="en-US" sz="3600" u="sng" dirty="0"/>
              <a:t>I established you</a:t>
            </a:r>
            <a:r>
              <a:rPr lang="en-US" sz="3600" dirty="0"/>
              <a:t>; </a:t>
            </a:r>
          </a:p>
          <a:p>
            <a:pPr marL="0" indent="0">
              <a:buNone/>
            </a:pPr>
            <a:r>
              <a:rPr lang="en-US" sz="3600" dirty="0"/>
              <a:t>	You were on the holy mountain of God; </a:t>
            </a:r>
          </a:p>
          <a:p>
            <a:pPr marL="0" indent="0">
              <a:buNone/>
            </a:pPr>
            <a:r>
              <a:rPr lang="en-US" sz="3600" dirty="0"/>
              <a:t>	You walked back and forth in the midst of </a:t>
            </a:r>
            <a:r>
              <a:rPr lang="en-US" sz="3600" dirty="0" smtClean="0"/>
              <a:t>	fiery </a:t>
            </a:r>
            <a:r>
              <a:rPr lang="en-US" sz="3600" dirty="0"/>
              <a:t>stones. </a:t>
            </a:r>
          </a:p>
          <a:p>
            <a:pPr marL="0" indent="0">
              <a:buNone/>
            </a:pPr>
            <a:r>
              <a:rPr lang="en-US" sz="3600" baseline="30000" dirty="0"/>
              <a:t>15</a:t>
            </a:r>
            <a:r>
              <a:rPr lang="en-US" sz="3600" dirty="0"/>
              <a:t>	You </a:t>
            </a:r>
            <a:r>
              <a:rPr lang="en-US" sz="3600" i="1" dirty="0"/>
              <a:t>were</a:t>
            </a:r>
            <a:r>
              <a:rPr lang="en-US" sz="3600" dirty="0"/>
              <a:t> perfect in your ways from the day </a:t>
            </a:r>
            <a:r>
              <a:rPr lang="en-US" sz="3600" dirty="0" smtClean="0"/>
              <a:t>	you </a:t>
            </a:r>
            <a:r>
              <a:rPr lang="en-US" sz="3600" dirty="0"/>
              <a:t>were </a:t>
            </a:r>
            <a:r>
              <a:rPr lang="en-US" sz="3600" dirty="0" smtClean="0"/>
              <a:t>created</a:t>
            </a:r>
            <a:r>
              <a:rPr lang="en-US" sz="3600" dirty="0"/>
              <a:t>, </a:t>
            </a:r>
          </a:p>
          <a:p>
            <a:pPr marL="0" indent="0">
              <a:buNone/>
            </a:pPr>
            <a:r>
              <a:rPr lang="en-US" sz="3600" dirty="0"/>
              <a:t>	Till iniquity was found in you. </a:t>
            </a:r>
          </a:p>
          <a:p>
            <a:pPr marL="0" indent="0">
              <a:buNone/>
            </a:pPr>
            <a:r>
              <a:rPr lang="en-US" sz="3600" baseline="30000" dirty="0"/>
              <a:t>16</a:t>
            </a:r>
            <a:r>
              <a:rPr lang="en-US" sz="3600" dirty="0"/>
              <a:t>	“By the abundance of your trading </a:t>
            </a:r>
          </a:p>
          <a:p>
            <a:pPr marL="0" indent="0">
              <a:buNone/>
            </a:pPr>
            <a:r>
              <a:rPr lang="en-US" sz="3600" dirty="0"/>
              <a:t>	You became filled with violence within, </a:t>
            </a:r>
          </a:p>
          <a:p>
            <a:pPr marL="0" indent="0">
              <a:buNone/>
            </a:pPr>
            <a:r>
              <a:rPr lang="en-US" sz="3600" dirty="0"/>
              <a:t>	And you sinned; </a:t>
            </a:r>
          </a:p>
          <a:p>
            <a:pPr marL="0" indent="0">
              <a:buNone/>
            </a:pPr>
            <a:r>
              <a:rPr lang="en-US" dirty="0"/>
              <a:t>	</a:t>
            </a:r>
          </a:p>
        </p:txBody>
      </p:sp>
      <p:sp>
        <p:nvSpPr>
          <p:cNvPr id="4" name="Date Placeholder 3"/>
          <p:cNvSpPr>
            <a:spLocks noGrp="1"/>
          </p:cNvSpPr>
          <p:nvPr>
            <p:ph type="dt" sz="half" idx="10"/>
          </p:nvPr>
        </p:nvSpPr>
        <p:spPr/>
        <p:txBody>
          <a:bodyPr/>
          <a:lstStyle/>
          <a:p>
            <a:fld id="{3072F7BD-AB41-4189-B36D-F25D0010B70A}"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11</a:t>
            </a:fld>
            <a:endParaRPr lang="en-US"/>
          </a:p>
        </p:txBody>
      </p:sp>
    </p:spTree>
    <p:extLst>
      <p:ext uri="{BB962C8B-B14F-4D97-AF65-F5344CB8AC3E}">
        <p14:creationId xmlns:p14="http://schemas.microsoft.com/office/powerpoint/2010/main" val="4153809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28 continued)</a:t>
            </a:r>
            <a:endParaRPr lang="en-US" dirty="0"/>
          </a:p>
        </p:txBody>
      </p:sp>
      <p:sp>
        <p:nvSpPr>
          <p:cNvPr id="3" name="Content Placeholder 2"/>
          <p:cNvSpPr>
            <a:spLocks noGrp="1"/>
          </p:cNvSpPr>
          <p:nvPr>
            <p:ph idx="1"/>
          </p:nvPr>
        </p:nvSpPr>
        <p:spPr>
          <a:ln>
            <a:noFill/>
          </a:ln>
        </p:spPr>
        <p:txBody>
          <a:bodyPr>
            <a:noAutofit/>
          </a:bodyPr>
          <a:lstStyle/>
          <a:p>
            <a:pPr marL="114300" indent="0">
              <a:buNone/>
            </a:pPr>
            <a:r>
              <a:rPr lang="en-US" sz="2400" dirty="0"/>
              <a:t>Therefore I cast you as a profane thing </a:t>
            </a:r>
          </a:p>
          <a:p>
            <a:pPr marL="114300" indent="0">
              <a:buNone/>
            </a:pPr>
            <a:r>
              <a:rPr lang="en-US" sz="2400" dirty="0"/>
              <a:t>	Out of the mountain of God; </a:t>
            </a:r>
          </a:p>
          <a:p>
            <a:pPr marL="114300" indent="0">
              <a:buNone/>
            </a:pPr>
            <a:r>
              <a:rPr lang="en-US" sz="2400" dirty="0"/>
              <a:t>	And I destroyed you, O covering cherub, </a:t>
            </a:r>
          </a:p>
          <a:p>
            <a:pPr marL="114300" indent="0">
              <a:buNone/>
            </a:pPr>
            <a:r>
              <a:rPr lang="en-US" sz="2400" dirty="0"/>
              <a:t>	From the midst of the fiery stones. </a:t>
            </a:r>
          </a:p>
          <a:p>
            <a:pPr marL="114300" indent="0">
              <a:buNone/>
            </a:pPr>
            <a:r>
              <a:rPr lang="en-US" sz="2400" baseline="30000" dirty="0"/>
              <a:t>17</a:t>
            </a:r>
            <a:r>
              <a:rPr lang="en-US" sz="2400" dirty="0"/>
              <a:t>	“Your heart was lifted up because of your beauty; </a:t>
            </a:r>
          </a:p>
          <a:p>
            <a:pPr marL="114300" indent="0">
              <a:buNone/>
            </a:pPr>
            <a:r>
              <a:rPr lang="en-US" sz="2400" dirty="0"/>
              <a:t>	You corrupted your wisdom for the sake of your </a:t>
            </a:r>
            <a:r>
              <a:rPr lang="en-US" sz="2400" dirty="0" smtClean="0"/>
              <a:t>	splendor</a:t>
            </a:r>
            <a:r>
              <a:rPr lang="en-US" sz="2400" dirty="0"/>
              <a:t>; </a:t>
            </a:r>
          </a:p>
          <a:p>
            <a:pPr marL="114300" indent="0">
              <a:buNone/>
            </a:pPr>
            <a:r>
              <a:rPr lang="en-US" sz="2400" dirty="0"/>
              <a:t>	</a:t>
            </a:r>
            <a:r>
              <a:rPr lang="en-US" sz="2400" u="sng" dirty="0"/>
              <a:t>I cast you to the ground</a:t>
            </a:r>
            <a:r>
              <a:rPr lang="en-US" sz="2400" dirty="0"/>
              <a:t>, </a:t>
            </a:r>
          </a:p>
          <a:p>
            <a:pPr marL="114300" indent="0">
              <a:buNone/>
            </a:pPr>
            <a:r>
              <a:rPr lang="en-US" sz="2400" dirty="0"/>
              <a:t>	I laid you before kings, </a:t>
            </a:r>
          </a:p>
          <a:p>
            <a:pPr marL="114300" indent="0">
              <a:buNone/>
            </a:pPr>
            <a:r>
              <a:rPr lang="en-US" sz="2400" dirty="0"/>
              <a:t>	That they might gaze at you. </a:t>
            </a:r>
          </a:p>
        </p:txBody>
      </p:sp>
      <p:sp>
        <p:nvSpPr>
          <p:cNvPr id="4" name="Date Placeholder 3"/>
          <p:cNvSpPr>
            <a:spLocks noGrp="1"/>
          </p:cNvSpPr>
          <p:nvPr>
            <p:ph type="dt" sz="half" idx="10"/>
          </p:nvPr>
        </p:nvSpPr>
        <p:spPr/>
        <p:txBody>
          <a:bodyPr/>
          <a:lstStyle/>
          <a:p>
            <a:fld id="{98D5FB15-F937-48D9-A719-273B81B5E106}"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12</a:t>
            </a:fld>
            <a:endParaRPr lang="en-US"/>
          </a:p>
        </p:txBody>
      </p:sp>
    </p:spTree>
    <p:extLst>
      <p:ext uri="{BB962C8B-B14F-4D97-AF65-F5344CB8AC3E}">
        <p14:creationId xmlns:p14="http://schemas.microsoft.com/office/powerpoint/2010/main" val="2198617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28 continued)</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aseline="30000" dirty="0"/>
              <a:t>18</a:t>
            </a:r>
            <a:r>
              <a:rPr lang="en-US" dirty="0"/>
              <a:t>	</a:t>
            </a:r>
            <a:r>
              <a:rPr lang="en-US" sz="4000" dirty="0"/>
              <a:t>“You defiled your sanctuaries </a:t>
            </a:r>
          </a:p>
          <a:p>
            <a:pPr marL="0" indent="0">
              <a:buNone/>
            </a:pPr>
            <a:r>
              <a:rPr lang="en-US" sz="4000" dirty="0"/>
              <a:t>	By the multitude of your iniquities, </a:t>
            </a:r>
          </a:p>
          <a:p>
            <a:pPr marL="0" indent="0">
              <a:buNone/>
            </a:pPr>
            <a:r>
              <a:rPr lang="en-US" sz="4000" dirty="0"/>
              <a:t>	By the iniquity of your trading; </a:t>
            </a:r>
          </a:p>
          <a:p>
            <a:pPr marL="0" indent="0">
              <a:buNone/>
            </a:pPr>
            <a:r>
              <a:rPr lang="en-US" sz="4000" dirty="0"/>
              <a:t>	Therefore I brought fire from your midst; </a:t>
            </a:r>
          </a:p>
          <a:p>
            <a:pPr marL="0" indent="0">
              <a:buNone/>
            </a:pPr>
            <a:r>
              <a:rPr lang="en-US" sz="4000" dirty="0"/>
              <a:t>	It devoured you, </a:t>
            </a:r>
          </a:p>
          <a:p>
            <a:pPr marL="0" indent="0">
              <a:buNone/>
            </a:pPr>
            <a:r>
              <a:rPr lang="en-US" sz="4000" dirty="0"/>
              <a:t>	And I turned you to ashes upon the earth </a:t>
            </a:r>
          </a:p>
          <a:p>
            <a:pPr marL="0" indent="0">
              <a:buNone/>
            </a:pPr>
            <a:r>
              <a:rPr lang="en-US" sz="4000" dirty="0"/>
              <a:t>	In the sight of all who saw you. </a:t>
            </a:r>
          </a:p>
          <a:p>
            <a:pPr marL="0" indent="0">
              <a:buNone/>
            </a:pPr>
            <a:r>
              <a:rPr lang="en-US" sz="4000" baseline="30000" dirty="0"/>
              <a:t>19</a:t>
            </a:r>
            <a:r>
              <a:rPr lang="en-US" sz="4000" dirty="0"/>
              <a:t>	All who knew you among the peoples are </a:t>
            </a:r>
            <a:r>
              <a:rPr lang="en-US" sz="4000" dirty="0" smtClean="0"/>
              <a:t>	astonished </a:t>
            </a:r>
            <a:r>
              <a:rPr lang="en-US" sz="4000" dirty="0"/>
              <a:t>at </a:t>
            </a:r>
            <a:r>
              <a:rPr lang="en-US" sz="4000" dirty="0" smtClean="0"/>
              <a:t>	you</a:t>
            </a:r>
            <a:r>
              <a:rPr lang="en-US" sz="4000" dirty="0"/>
              <a:t>; </a:t>
            </a:r>
          </a:p>
          <a:p>
            <a:pPr marL="0" indent="0">
              <a:buNone/>
            </a:pPr>
            <a:r>
              <a:rPr lang="en-US" sz="4000" dirty="0"/>
              <a:t>	You have become a horror, </a:t>
            </a:r>
          </a:p>
          <a:p>
            <a:pPr marL="0" indent="0">
              <a:buNone/>
            </a:pPr>
            <a:r>
              <a:rPr lang="en-US" sz="4000" dirty="0"/>
              <a:t>	And </a:t>
            </a:r>
            <a:r>
              <a:rPr lang="en-US" sz="4000" i="1" dirty="0"/>
              <a:t>shall be</a:t>
            </a:r>
            <a:r>
              <a:rPr lang="en-US" sz="4000" dirty="0"/>
              <a:t> no more forever.” ’ </a:t>
            </a:r>
          </a:p>
          <a:p>
            <a:pPr marL="0" indent="0">
              <a:buNone/>
            </a:pPr>
            <a:r>
              <a:rPr lang="en-US" i="1" dirty="0"/>
              <a:t>The New King James Version.</a:t>
            </a:r>
            <a:r>
              <a:rPr lang="en-US" dirty="0"/>
              <a:t> 1982 (</a:t>
            </a:r>
            <a:r>
              <a:rPr lang="en-US" dirty="0" err="1"/>
              <a:t>Eze</a:t>
            </a:r>
            <a:r>
              <a:rPr lang="en-US" dirty="0"/>
              <a:t> 28:12–19). Nashville: Thomas Nelson</a:t>
            </a:r>
            <a:r>
              <a:rPr lang="en-US" dirty="0" smtClean="0"/>
              <a:t>.</a:t>
            </a:r>
            <a:endParaRPr lang="en-US" dirty="0"/>
          </a:p>
        </p:txBody>
      </p:sp>
      <p:sp>
        <p:nvSpPr>
          <p:cNvPr id="4" name="Date Placeholder 3"/>
          <p:cNvSpPr>
            <a:spLocks noGrp="1"/>
          </p:cNvSpPr>
          <p:nvPr>
            <p:ph type="dt" sz="half" idx="10"/>
          </p:nvPr>
        </p:nvSpPr>
        <p:spPr/>
        <p:txBody>
          <a:bodyPr/>
          <a:lstStyle/>
          <a:p>
            <a:fld id="{F35ECD25-BD70-47E7-8DB4-48806720EA1C}"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13</a:t>
            </a:fld>
            <a:endParaRPr lang="en-US"/>
          </a:p>
        </p:txBody>
      </p:sp>
    </p:spTree>
    <p:extLst>
      <p:ext uri="{BB962C8B-B14F-4D97-AF65-F5344CB8AC3E}">
        <p14:creationId xmlns:p14="http://schemas.microsoft.com/office/powerpoint/2010/main" val="1369468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Elements of the Ascendant Model</a:t>
            </a:r>
            <a:endParaRPr lang="en-US" sz="4000" dirty="0"/>
          </a:p>
        </p:txBody>
      </p:sp>
      <p:sp>
        <p:nvSpPr>
          <p:cNvPr id="3" name="Content Placeholder 2"/>
          <p:cNvSpPr>
            <a:spLocks noGrp="1"/>
          </p:cNvSpPr>
          <p:nvPr>
            <p:ph idx="1"/>
          </p:nvPr>
        </p:nvSpPr>
        <p:spPr/>
        <p:txBody>
          <a:bodyPr>
            <a:normAutofit/>
          </a:bodyPr>
          <a:lstStyle/>
          <a:p>
            <a:r>
              <a:rPr lang="en-US" sz="2800" dirty="0"/>
              <a:t>The setting for both Isaiah’s and Ezekiel’s depiction of </a:t>
            </a:r>
            <a:r>
              <a:rPr lang="en-US" sz="2800" u="sng" dirty="0"/>
              <a:t>prideful self-promotion </a:t>
            </a:r>
            <a:r>
              <a:rPr lang="en-US" sz="2800" dirty="0"/>
              <a:t>and ascendant behavior is the “mountain of the Lord” (Is 14:13, </a:t>
            </a:r>
            <a:r>
              <a:rPr lang="en-US" sz="2800" dirty="0" err="1"/>
              <a:t>Eze</a:t>
            </a:r>
            <a:r>
              <a:rPr lang="en-US" sz="2800" dirty="0"/>
              <a:t> 28:14). </a:t>
            </a:r>
            <a:endParaRPr lang="en-US" sz="2800" dirty="0" smtClean="0"/>
          </a:p>
          <a:p>
            <a:r>
              <a:rPr lang="en-US" sz="2800" dirty="0" smtClean="0"/>
              <a:t>In </a:t>
            </a:r>
            <a:r>
              <a:rPr lang="en-US" sz="2800" dirty="0"/>
              <a:t>both narratives the offender </a:t>
            </a:r>
            <a:r>
              <a:rPr lang="en-US" sz="2800" u="sng" dirty="0"/>
              <a:t>covets position and glory</a:t>
            </a:r>
            <a:r>
              <a:rPr lang="en-US" sz="2800" dirty="0"/>
              <a:t> that were not his own and in both cases the consequences are tragic. </a:t>
            </a:r>
            <a:endParaRPr lang="en-US" sz="2800" dirty="0" smtClean="0"/>
          </a:p>
          <a:p>
            <a:r>
              <a:rPr lang="en-US" sz="2800" dirty="0" smtClean="0"/>
              <a:t>The </a:t>
            </a:r>
            <a:r>
              <a:rPr lang="en-US" sz="2800" dirty="0"/>
              <a:t>goal of this model of rulership or leadership is </a:t>
            </a:r>
            <a:r>
              <a:rPr lang="en-US" sz="2800" u="sng" dirty="0"/>
              <a:t>dominance</a:t>
            </a:r>
            <a:r>
              <a:rPr lang="en-US" sz="2800" dirty="0"/>
              <a:t> while coercion is considered fair play as a means to achieve that end. </a:t>
            </a:r>
          </a:p>
        </p:txBody>
      </p:sp>
      <p:sp>
        <p:nvSpPr>
          <p:cNvPr id="4" name="Date Placeholder 3"/>
          <p:cNvSpPr>
            <a:spLocks noGrp="1"/>
          </p:cNvSpPr>
          <p:nvPr>
            <p:ph type="dt" sz="half" idx="10"/>
          </p:nvPr>
        </p:nvSpPr>
        <p:spPr/>
        <p:txBody>
          <a:bodyPr/>
          <a:lstStyle/>
          <a:p>
            <a:fld id="{E814F6D4-6140-485F-8AC1-32B67A3E02FF}"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14</a:t>
            </a:fld>
            <a:endParaRPr lang="en-US"/>
          </a:p>
        </p:txBody>
      </p:sp>
    </p:spTree>
    <p:extLst>
      <p:ext uri="{BB962C8B-B14F-4D97-AF65-F5344CB8AC3E}">
        <p14:creationId xmlns:p14="http://schemas.microsoft.com/office/powerpoint/2010/main" val="3726007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Dominance-based Leadership is Sin</a:t>
            </a:r>
            <a:endParaRPr lang="en-US" dirty="0"/>
          </a:p>
        </p:txBody>
      </p:sp>
      <p:sp>
        <p:nvSpPr>
          <p:cNvPr id="3" name="Content Placeholder 2"/>
          <p:cNvSpPr>
            <a:spLocks noGrp="1"/>
          </p:cNvSpPr>
          <p:nvPr>
            <p:ph idx="1"/>
          </p:nvPr>
        </p:nvSpPr>
        <p:spPr>
          <a:xfrm>
            <a:off x="457200" y="1905000"/>
            <a:ext cx="8229600" cy="4144963"/>
          </a:xfrm>
        </p:spPr>
        <p:txBody>
          <a:bodyPr>
            <a:normAutofit/>
          </a:bodyPr>
          <a:lstStyle/>
          <a:p>
            <a:pPr marL="114300" indent="0">
              <a:buNone/>
            </a:pPr>
            <a:r>
              <a:rPr lang="en-US" sz="2800" dirty="0" smtClean="0"/>
              <a:t>We must remember though that there are </a:t>
            </a:r>
            <a:r>
              <a:rPr lang="en-US" sz="2800" u="sng" dirty="0" smtClean="0"/>
              <a:t>universal spiritual rules that govern issues of position and glory</a:t>
            </a:r>
            <a:r>
              <a:rPr lang="en-US" sz="2800" dirty="0" smtClean="0"/>
              <a:t>—in both of these biblical passages the characters assume an ascendant attitude inconsistent with divine laws that govern the universe. </a:t>
            </a:r>
          </a:p>
        </p:txBody>
      </p:sp>
      <p:sp>
        <p:nvSpPr>
          <p:cNvPr id="4" name="Date Placeholder 3"/>
          <p:cNvSpPr>
            <a:spLocks noGrp="1"/>
          </p:cNvSpPr>
          <p:nvPr>
            <p:ph type="dt" sz="half" idx="10"/>
          </p:nvPr>
        </p:nvSpPr>
        <p:spPr/>
        <p:txBody>
          <a:bodyPr/>
          <a:lstStyle/>
          <a:p>
            <a:fld id="{46DF31FF-B88F-448C-B02E-8D484C033025}"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15</a:t>
            </a:fld>
            <a:endParaRPr lang="en-US"/>
          </a:p>
        </p:txBody>
      </p:sp>
    </p:spTree>
    <p:extLst>
      <p:ext uri="{BB962C8B-B14F-4D97-AF65-F5344CB8AC3E}">
        <p14:creationId xmlns:p14="http://schemas.microsoft.com/office/powerpoint/2010/main" val="490800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 the Down Path</a:t>
            </a:r>
            <a:endParaRPr lang="en-US" dirty="0"/>
          </a:p>
        </p:txBody>
      </p:sp>
      <p:sp>
        <p:nvSpPr>
          <p:cNvPr id="3" name="Content Placeholder 2"/>
          <p:cNvSpPr>
            <a:spLocks noGrp="1"/>
          </p:cNvSpPr>
          <p:nvPr>
            <p:ph idx="1"/>
          </p:nvPr>
        </p:nvSpPr>
        <p:spPr/>
        <p:txBody>
          <a:bodyPr>
            <a:normAutofit/>
          </a:bodyPr>
          <a:lstStyle/>
          <a:p>
            <a:r>
              <a:rPr lang="en-US" sz="3200" dirty="0" smtClean="0"/>
              <a:t>So </a:t>
            </a:r>
            <a:r>
              <a:rPr lang="en-US" sz="3200" dirty="0"/>
              <a:t>what is the purpose of the “down path”? </a:t>
            </a:r>
            <a:endParaRPr lang="en-US" sz="3200" dirty="0" smtClean="0"/>
          </a:p>
          <a:p>
            <a:pPr lvl="1"/>
            <a:r>
              <a:rPr lang="en-US" sz="3200" dirty="0" smtClean="0"/>
              <a:t>Mount </a:t>
            </a:r>
            <a:r>
              <a:rPr lang="en-US" sz="3200" dirty="0"/>
              <a:t>of the Lord </a:t>
            </a:r>
            <a:endParaRPr lang="en-US" sz="3200" dirty="0" smtClean="0"/>
          </a:p>
          <a:p>
            <a:pPr lvl="2"/>
            <a:r>
              <a:rPr lang="en-US" sz="2800" dirty="0" smtClean="0"/>
              <a:t>The </a:t>
            </a:r>
            <a:r>
              <a:rPr lang="en-US" sz="2800" dirty="0"/>
              <a:t>dwelling place of God is on its heights. </a:t>
            </a:r>
            <a:endParaRPr lang="en-US" sz="2800" dirty="0" smtClean="0"/>
          </a:p>
          <a:p>
            <a:pPr lvl="3"/>
            <a:r>
              <a:rPr lang="en-US" sz="2400" dirty="0" smtClean="0"/>
              <a:t>“</a:t>
            </a:r>
            <a:r>
              <a:rPr lang="en-US" sz="2400" dirty="0"/>
              <a:t>Word was with God and the Word was God” (John 1:1</a:t>
            </a:r>
            <a:r>
              <a:rPr lang="en-US" sz="2400" dirty="0" smtClean="0"/>
              <a:t>).</a:t>
            </a:r>
          </a:p>
          <a:p>
            <a:pPr lvl="3"/>
            <a:r>
              <a:rPr lang="en-US" sz="2400" dirty="0" smtClean="0"/>
              <a:t>“</a:t>
            </a:r>
            <a:r>
              <a:rPr lang="en-US" sz="2400" dirty="0"/>
              <a:t>the Word became flesh” (John 1:14). </a:t>
            </a:r>
            <a:endParaRPr lang="en-US" sz="2400" dirty="0" smtClean="0"/>
          </a:p>
        </p:txBody>
      </p:sp>
      <p:sp>
        <p:nvSpPr>
          <p:cNvPr id="4" name="Date Placeholder 3"/>
          <p:cNvSpPr>
            <a:spLocks noGrp="1"/>
          </p:cNvSpPr>
          <p:nvPr>
            <p:ph type="dt" sz="half" idx="10"/>
          </p:nvPr>
        </p:nvSpPr>
        <p:spPr/>
        <p:txBody>
          <a:bodyPr/>
          <a:lstStyle/>
          <a:p>
            <a:fld id="{89455EF1-EC08-429F-93FB-14616BEAAC7D}"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16</a:t>
            </a:fld>
            <a:endParaRPr lang="en-US"/>
          </a:p>
        </p:txBody>
      </p:sp>
    </p:spTree>
    <p:extLst>
      <p:ext uri="{BB962C8B-B14F-4D97-AF65-F5344CB8AC3E}">
        <p14:creationId xmlns:p14="http://schemas.microsoft.com/office/powerpoint/2010/main" val="9957496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(Continued)</a:t>
            </a:r>
            <a:endParaRPr lang="en-US" sz="3600" dirty="0"/>
          </a:p>
        </p:txBody>
      </p:sp>
      <p:sp>
        <p:nvSpPr>
          <p:cNvPr id="3" name="Content Placeholder 2"/>
          <p:cNvSpPr>
            <a:spLocks noGrp="1"/>
          </p:cNvSpPr>
          <p:nvPr>
            <p:ph idx="1"/>
          </p:nvPr>
        </p:nvSpPr>
        <p:spPr/>
        <p:txBody>
          <a:bodyPr>
            <a:normAutofit/>
          </a:bodyPr>
          <a:lstStyle/>
          <a:p>
            <a:pPr lvl="2"/>
            <a:r>
              <a:rPr lang="en-US" sz="2800" dirty="0" smtClean="0"/>
              <a:t>Emmanuel – “God with us.”</a:t>
            </a:r>
          </a:p>
          <a:p>
            <a:pPr lvl="2"/>
            <a:r>
              <a:rPr lang="en-US" sz="2800" dirty="0" smtClean="0"/>
              <a:t>not by requiring us to ascend the Mount but by coming down to serve our transformational needs. </a:t>
            </a:r>
          </a:p>
          <a:p>
            <a:pPr lvl="2"/>
            <a:r>
              <a:rPr lang="en-US" sz="2800" dirty="0" smtClean="0"/>
              <a:t>He dwelled with us (John 1:14)</a:t>
            </a:r>
          </a:p>
          <a:p>
            <a:pPr lvl="2"/>
            <a:r>
              <a:rPr lang="en-US" sz="2800" dirty="0" smtClean="0"/>
              <a:t>He ate with us—even with tax collectors and prostitutes (Matt 21:32) </a:t>
            </a:r>
          </a:p>
          <a:p>
            <a:pPr lvl="2"/>
            <a:r>
              <a:rPr lang="en-US" sz="2800" dirty="0" smtClean="0"/>
              <a:t>His preferred relationship was “friend” rather than “Master” (John 15:15). </a:t>
            </a:r>
          </a:p>
          <a:p>
            <a:pPr lvl="2"/>
            <a:r>
              <a:rPr lang="en-US" sz="2800" dirty="0" smtClean="0"/>
              <a:t>He came </a:t>
            </a:r>
            <a:r>
              <a:rPr lang="en-US" sz="2800" i="1" dirty="0" smtClean="0"/>
              <a:t>down</a:t>
            </a:r>
            <a:r>
              <a:rPr lang="en-US" sz="2800" dirty="0" smtClean="0"/>
              <a:t> to serve! (Matt 20:28)</a:t>
            </a:r>
          </a:p>
        </p:txBody>
      </p:sp>
      <p:sp>
        <p:nvSpPr>
          <p:cNvPr id="4" name="Date Placeholder 3"/>
          <p:cNvSpPr>
            <a:spLocks noGrp="1"/>
          </p:cNvSpPr>
          <p:nvPr>
            <p:ph type="dt" sz="half" idx="10"/>
          </p:nvPr>
        </p:nvSpPr>
        <p:spPr/>
        <p:txBody>
          <a:bodyPr/>
          <a:lstStyle/>
          <a:p>
            <a:fld id="{D40FEEED-6580-49AE-B689-60AE9DFB3E66}"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17</a:t>
            </a:fld>
            <a:endParaRPr lang="en-US"/>
          </a:p>
        </p:txBody>
      </p:sp>
    </p:spTree>
    <p:extLst>
      <p:ext uri="{BB962C8B-B14F-4D97-AF65-F5344CB8AC3E}">
        <p14:creationId xmlns:p14="http://schemas.microsoft.com/office/powerpoint/2010/main" val="2405285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Incarnational Model</a:t>
            </a:r>
            <a:endParaRPr lang="en-US" dirty="0"/>
          </a:p>
        </p:txBody>
      </p:sp>
      <p:sp>
        <p:nvSpPr>
          <p:cNvPr id="3" name="Content Placeholder 2"/>
          <p:cNvSpPr>
            <a:spLocks noGrp="1"/>
          </p:cNvSpPr>
          <p:nvPr>
            <p:ph idx="1"/>
          </p:nvPr>
        </p:nvSpPr>
        <p:spPr/>
        <p:txBody>
          <a:bodyPr>
            <a:normAutofit/>
          </a:bodyPr>
          <a:lstStyle/>
          <a:p>
            <a:r>
              <a:rPr lang="en-US" sz="2800" dirty="0" smtClean="0"/>
              <a:t>Jesus </a:t>
            </a:r>
            <a:r>
              <a:rPr lang="en-US" sz="2800" dirty="0"/>
              <a:t>modeled the behavior of the down path—He emptied himself (Phil 2:7). </a:t>
            </a:r>
          </a:p>
          <a:p>
            <a:r>
              <a:rPr lang="en-US" sz="2800" b="1" dirty="0"/>
              <a:t>87.70</a:t>
            </a:r>
            <a:r>
              <a:rPr lang="en-US" sz="2800" dirty="0"/>
              <a:t> </a:t>
            </a:r>
            <a:r>
              <a:rPr lang="en-US" sz="2800" dirty="0" err="1"/>
              <a:t>κενόω</a:t>
            </a:r>
            <a:r>
              <a:rPr lang="en-US" sz="2800" baseline="30000" dirty="0" err="1"/>
              <a:t>b</a:t>
            </a:r>
            <a:r>
              <a:rPr lang="en-US" sz="2800" dirty="0"/>
              <a:t>: to completely remove or eliminate elements of high status or rank by eliminating all privileges or prerogatives associated with such status or rank—‘to empty oneself, to divest oneself of position.’ </a:t>
            </a:r>
            <a:r>
              <a:rPr lang="el-GR" sz="2800" dirty="0"/>
              <a:t>ἑαυτὸν ἐκένωσεν </a:t>
            </a:r>
            <a:r>
              <a:rPr lang="en-US" sz="2800" dirty="0"/>
              <a:t>‘he emptied himself’ </a:t>
            </a:r>
            <a:r>
              <a:rPr lang="en-US" sz="2800" dirty="0" err="1"/>
              <a:t>Php</a:t>
            </a:r>
            <a:r>
              <a:rPr lang="en-US" sz="2800" dirty="0"/>
              <a:t> 2:7.</a:t>
            </a:r>
          </a:p>
          <a:p>
            <a:r>
              <a:rPr lang="en-US" sz="2000" dirty="0" err="1"/>
              <a:t>Louw</a:t>
            </a:r>
            <a:r>
              <a:rPr lang="en-US" sz="2000" dirty="0"/>
              <a:t>, J. P., and Eugene A. </a:t>
            </a:r>
            <a:r>
              <a:rPr lang="en-US" sz="2000" dirty="0" err="1"/>
              <a:t>Nida</a:t>
            </a:r>
            <a:r>
              <a:rPr lang="en-US" sz="2000" dirty="0"/>
              <a:t>. </a:t>
            </a:r>
            <a:r>
              <a:rPr lang="en-US" sz="2000" i="1" dirty="0"/>
              <a:t>Greek-English Lexicon of the New Testament : Based on Semantic Domains</a:t>
            </a:r>
            <a:r>
              <a:rPr lang="en-US" sz="2000" dirty="0"/>
              <a:t>. 2nd ed. 2 vols. Vol. 1, New York: United Bible Societies, 1989.</a:t>
            </a:r>
          </a:p>
        </p:txBody>
      </p:sp>
      <p:sp>
        <p:nvSpPr>
          <p:cNvPr id="4" name="Date Placeholder 3"/>
          <p:cNvSpPr>
            <a:spLocks noGrp="1"/>
          </p:cNvSpPr>
          <p:nvPr>
            <p:ph type="dt" sz="half" idx="10"/>
          </p:nvPr>
        </p:nvSpPr>
        <p:spPr/>
        <p:txBody>
          <a:bodyPr/>
          <a:lstStyle/>
          <a:p>
            <a:fld id="{61883BA6-61C2-4C27-BA87-3AF03ACA0673}"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18</a:t>
            </a:fld>
            <a:endParaRPr lang="en-US"/>
          </a:p>
        </p:txBody>
      </p:sp>
    </p:spTree>
    <p:extLst>
      <p:ext uri="{BB962C8B-B14F-4D97-AF65-F5344CB8AC3E}">
        <p14:creationId xmlns:p14="http://schemas.microsoft.com/office/powerpoint/2010/main" val="155075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Descending to Serve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 </a:t>
            </a:r>
            <a:r>
              <a:rPr lang="en-US" dirty="0"/>
              <a:t>sat </a:t>
            </a:r>
            <a:r>
              <a:rPr lang="en-US" i="1" dirty="0"/>
              <a:t>down</a:t>
            </a:r>
            <a:r>
              <a:rPr lang="en-US" dirty="0"/>
              <a:t> and taught them (</a:t>
            </a:r>
            <a:r>
              <a:rPr lang="en-US" dirty="0" err="1"/>
              <a:t>Jn</a:t>
            </a:r>
            <a:r>
              <a:rPr lang="en-US" dirty="0"/>
              <a:t> 8:2); </a:t>
            </a:r>
            <a:endParaRPr lang="en-US" dirty="0" smtClean="0"/>
          </a:p>
          <a:p>
            <a:r>
              <a:rPr lang="en-US" dirty="0" smtClean="0"/>
              <a:t>He </a:t>
            </a:r>
            <a:r>
              <a:rPr lang="en-US" dirty="0"/>
              <a:t>leaned down and healed them (Mt 15:30); </a:t>
            </a:r>
            <a:endParaRPr lang="en-US" dirty="0" smtClean="0"/>
          </a:p>
          <a:p>
            <a:r>
              <a:rPr lang="en-US" dirty="0" smtClean="0"/>
              <a:t>He </a:t>
            </a:r>
            <a:r>
              <a:rPr lang="en-US" dirty="0"/>
              <a:t>leaned down to place his healing hand upon the little girl (Mk 5:32); </a:t>
            </a:r>
            <a:endParaRPr lang="en-US" dirty="0" smtClean="0"/>
          </a:p>
          <a:p>
            <a:r>
              <a:rPr lang="en-US" dirty="0" smtClean="0"/>
              <a:t>He </a:t>
            </a:r>
            <a:r>
              <a:rPr lang="en-US" dirty="0"/>
              <a:t>came down and healed (Luke 6:17); </a:t>
            </a:r>
            <a:endParaRPr lang="en-US" dirty="0" smtClean="0"/>
          </a:p>
          <a:p>
            <a:r>
              <a:rPr lang="en-US" dirty="0" smtClean="0"/>
              <a:t>He </a:t>
            </a:r>
            <a:r>
              <a:rPr lang="en-US" dirty="0"/>
              <a:t>cast forth the demon from the child at his feet (</a:t>
            </a:r>
            <a:r>
              <a:rPr lang="en-US" dirty="0" err="1"/>
              <a:t>Lk</a:t>
            </a:r>
            <a:r>
              <a:rPr lang="en-US" dirty="0"/>
              <a:t> 9:42); </a:t>
            </a:r>
            <a:endParaRPr lang="en-US" dirty="0" smtClean="0"/>
          </a:p>
          <a:p>
            <a:r>
              <a:rPr lang="en-US" dirty="0" err="1" smtClean="0"/>
              <a:t>Zacchaeus</a:t>
            </a:r>
            <a:r>
              <a:rPr lang="en-US" dirty="0" smtClean="0"/>
              <a:t> </a:t>
            </a:r>
            <a:r>
              <a:rPr lang="en-US" dirty="0"/>
              <a:t>was called down to be with Jesus (</a:t>
            </a:r>
            <a:r>
              <a:rPr lang="en-US" dirty="0" err="1"/>
              <a:t>Lk</a:t>
            </a:r>
            <a:r>
              <a:rPr lang="en-US" dirty="0"/>
              <a:t> 19:5); </a:t>
            </a:r>
            <a:endParaRPr lang="en-US" dirty="0" smtClean="0"/>
          </a:p>
          <a:p>
            <a:r>
              <a:rPr lang="en-US" dirty="0" smtClean="0"/>
              <a:t>He </a:t>
            </a:r>
            <a:r>
              <a:rPr lang="en-US" dirty="0"/>
              <a:t>sat down with the Samaritan woman at the well (</a:t>
            </a:r>
            <a:r>
              <a:rPr lang="en-US" dirty="0" err="1"/>
              <a:t>Jn</a:t>
            </a:r>
            <a:r>
              <a:rPr lang="en-US" dirty="0"/>
              <a:t> 4:6</a:t>
            </a:r>
            <a:r>
              <a:rPr lang="en-US" dirty="0" smtClean="0"/>
              <a:t>);</a:t>
            </a:r>
          </a:p>
          <a:p>
            <a:r>
              <a:rPr lang="en-US" dirty="0" smtClean="0"/>
              <a:t>He </a:t>
            </a:r>
            <a:r>
              <a:rPr lang="en-US" dirty="0"/>
              <a:t>stooped down to write the words that delivered the woman taken in adultery (</a:t>
            </a:r>
            <a:r>
              <a:rPr lang="en-US" dirty="0" err="1"/>
              <a:t>Jn</a:t>
            </a:r>
            <a:r>
              <a:rPr lang="en-US" dirty="0"/>
              <a:t> 8:6); </a:t>
            </a:r>
            <a:endParaRPr lang="en-US" dirty="0" smtClean="0"/>
          </a:p>
          <a:p>
            <a:r>
              <a:rPr lang="en-US" dirty="0" smtClean="0"/>
              <a:t>Jesus </a:t>
            </a:r>
            <a:r>
              <a:rPr lang="en-US" dirty="0"/>
              <a:t>looked down upon the paralyzed man and offered to heal him (</a:t>
            </a:r>
            <a:r>
              <a:rPr lang="en-US" dirty="0" err="1"/>
              <a:t>Jn</a:t>
            </a:r>
            <a:r>
              <a:rPr lang="en-US" dirty="0"/>
              <a:t> 5:6); </a:t>
            </a:r>
            <a:endParaRPr lang="en-US" dirty="0" smtClean="0"/>
          </a:p>
          <a:p>
            <a:r>
              <a:rPr lang="en-US" dirty="0" smtClean="0"/>
              <a:t>He </a:t>
            </a:r>
            <a:r>
              <a:rPr lang="en-US" dirty="0"/>
              <a:t>reached down to mix saliva with clay and anointed the blind man and he gained his sight (</a:t>
            </a:r>
            <a:r>
              <a:rPr lang="en-US" dirty="0" err="1"/>
              <a:t>Jn</a:t>
            </a:r>
            <a:r>
              <a:rPr lang="en-US" dirty="0"/>
              <a:t> 9:6).</a:t>
            </a:r>
          </a:p>
        </p:txBody>
      </p:sp>
      <p:sp>
        <p:nvSpPr>
          <p:cNvPr id="4" name="Date Placeholder 3"/>
          <p:cNvSpPr>
            <a:spLocks noGrp="1"/>
          </p:cNvSpPr>
          <p:nvPr>
            <p:ph type="dt" sz="half" idx="10"/>
          </p:nvPr>
        </p:nvSpPr>
        <p:spPr/>
        <p:txBody>
          <a:bodyPr/>
          <a:lstStyle/>
          <a:p>
            <a:fld id="{C407A480-6B81-421F-B315-D1ECD3789D5F}"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19</a:t>
            </a:fld>
            <a:endParaRPr lang="en-US"/>
          </a:p>
        </p:txBody>
      </p:sp>
    </p:spTree>
    <p:extLst>
      <p:ext uri="{BB962C8B-B14F-4D97-AF65-F5344CB8AC3E}">
        <p14:creationId xmlns:p14="http://schemas.microsoft.com/office/powerpoint/2010/main" val="2558146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atterss\AppData\Local\Microsoft\Windows\Temporary Internet Files\Content.IE5\C4KD7QGW\MP90042251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600200"/>
            <a:ext cx="3429000" cy="514852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Presentation Title</a:t>
            </a:r>
            <a:endParaRPr lang="en-US" dirty="0"/>
          </a:p>
        </p:txBody>
      </p:sp>
      <p:sp>
        <p:nvSpPr>
          <p:cNvPr id="3" name="Content Placeholder 2"/>
          <p:cNvSpPr>
            <a:spLocks noGrp="1"/>
          </p:cNvSpPr>
          <p:nvPr>
            <p:ph idx="1"/>
          </p:nvPr>
        </p:nvSpPr>
        <p:spPr/>
        <p:txBody>
          <a:bodyPr/>
          <a:lstStyle/>
          <a:p>
            <a:r>
              <a:rPr lang="en-US" i="1" dirty="0" smtClean="0"/>
              <a:t>Up the Down Stairway. </a:t>
            </a:r>
            <a:r>
              <a:rPr lang="en-US" dirty="0" err="1" smtClean="0"/>
              <a:t>Bel</a:t>
            </a:r>
            <a:r>
              <a:rPr lang="en-US" dirty="0" smtClean="0"/>
              <a:t> Kaufman (1965)</a:t>
            </a:r>
          </a:p>
          <a:p>
            <a:endParaRPr lang="en-US" dirty="0" smtClean="0"/>
          </a:p>
          <a:p>
            <a:r>
              <a:rPr lang="en-US" dirty="0" smtClean="0"/>
              <a:t>Mindless Rule?</a:t>
            </a:r>
          </a:p>
          <a:p>
            <a:endParaRPr lang="en-US" dirty="0" smtClean="0"/>
          </a:p>
          <a:p>
            <a:r>
              <a:rPr lang="en-US" dirty="0" smtClean="0"/>
              <a:t>Purposeful Command?</a:t>
            </a:r>
            <a:endParaRPr lang="en-US" dirty="0"/>
          </a:p>
        </p:txBody>
      </p:sp>
      <p:sp>
        <p:nvSpPr>
          <p:cNvPr id="4" name="Date Placeholder 3"/>
          <p:cNvSpPr>
            <a:spLocks noGrp="1"/>
          </p:cNvSpPr>
          <p:nvPr>
            <p:ph type="dt" sz="half" idx="10"/>
          </p:nvPr>
        </p:nvSpPr>
        <p:spPr/>
        <p:txBody>
          <a:bodyPr/>
          <a:lstStyle/>
          <a:p>
            <a:fld id="{9C08989D-5902-4063-B141-8B42BD803763}"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2</a:t>
            </a:fld>
            <a:endParaRPr lang="en-US"/>
          </a:p>
        </p:txBody>
      </p:sp>
    </p:spTree>
    <p:extLst>
      <p:ext uri="{BB962C8B-B14F-4D97-AF65-F5344CB8AC3E}">
        <p14:creationId xmlns:p14="http://schemas.microsoft.com/office/powerpoint/2010/main" val="81334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Contrasting Biblical Models</a:t>
            </a:r>
            <a:endParaRPr lang="en-US" dirty="0"/>
          </a:p>
        </p:txBody>
      </p:sp>
      <p:sp>
        <p:nvSpPr>
          <p:cNvPr id="18" name="Date Placeholder 17"/>
          <p:cNvSpPr>
            <a:spLocks noGrp="1"/>
          </p:cNvSpPr>
          <p:nvPr>
            <p:ph type="dt" sz="half" idx="10"/>
          </p:nvPr>
        </p:nvSpPr>
        <p:spPr/>
        <p:txBody>
          <a:bodyPr/>
          <a:lstStyle/>
          <a:p>
            <a:fld id="{1A5847A9-F73D-4348-B9C0-1BBA7C71B134}" type="datetime1">
              <a:rPr lang="en-US" smtClean="0"/>
              <a:t>1/14/2013</a:t>
            </a:fld>
            <a:endParaRPr lang="en-US"/>
          </a:p>
        </p:txBody>
      </p:sp>
      <p:sp>
        <p:nvSpPr>
          <p:cNvPr id="19" name="Footer Placeholder 18"/>
          <p:cNvSpPr>
            <a:spLocks noGrp="1"/>
          </p:cNvSpPr>
          <p:nvPr>
            <p:ph type="ftr" sz="quarter" idx="11"/>
          </p:nvPr>
        </p:nvSpPr>
        <p:spPr/>
        <p:txBody>
          <a:bodyPr/>
          <a:lstStyle/>
          <a:p>
            <a:r>
              <a:rPr lang="en-US" smtClean="0"/>
              <a:t>Stanley E. Patterson, PhD</a:t>
            </a:r>
            <a:endParaRPr lang="en-US"/>
          </a:p>
        </p:txBody>
      </p:sp>
      <p:sp>
        <p:nvSpPr>
          <p:cNvPr id="20" name="Slide Number Placeholder 19"/>
          <p:cNvSpPr>
            <a:spLocks noGrp="1"/>
          </p:cNvSpPr>
          <p:nvPr>
            <p:ph type="sldNum" sz="quarter" idx="12"/>
          </p:nvPr>
        </p:nvSpPr>
        <p:spPr/>
        <p:txBody>
          <a:bodyPr/>
          <a:lstStyle/>
          <a:p>
            <a:fld id="{05AC3754-4F19-4EC3-9885-4E530B672054}" type="slidenum">
              <a:rPr lang="en-US" smtClean="0"/>
              <a:t>20</a:t>
            </a:fld>
            <a:endParaRPr lang="en-US"/>
          </a:p>
        </p:txBody>
      </p:sp>
      <p:grpSp>
        <p:nvGrpSpPr>
          <p:cNvPr id="3" name="Group 2"/>
          <p:cNvGrpSpPr/>
          <p:nvPr/>
        </p:nvGrpSpPr>
        <p:grpSpPr>
          <a:xfrm>
            <a:off x="228600" y="1444555"/>
            <a:ext cx="7917712" cy="4537584"/>
            <a:chOff x="316752" y="1455542"/>
            <a:chExt cx="8522448" cy="4537584"/>
          </a:xfrm>
        </p:grpSpPr>
        <p:grpSp>
          <p:nvGrpSpPr>
            <p:cNvPr id="4" name="Group 3"/>
            <p:cNvGrpSpPr/>
            <p:nvPr/>
          </p:nvGrpSpPr>
          <p:grpSpPr>
            <a:xfrm>
              <a:off x="914400" y="2352230"/>
              <a:ext cx="7306485" cy="3604509"/>
              <a:chOff x="389715" y="2444924"/>
              <a:chExt cx="7306485" cy="3604509"/>
            </a:xfrm>
          </p:grpSpPr>
          <p:sp>
            <p:nvSpPr>
              <p:cNvPr id="5" name="Isosceles Triangle 4"/>
              <p:cNvSpPr/>
              <p:nvPr/>
            </p:nvSpPr>
            <p:spPr bwMode="auto">
              <a:xfrm>
                <a:off x="1905000" y="2620433"/>
                <a:ext cx="4953000" cy="34290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cxnSp>
            <p:nvCxnSpPr>
              <p:cNvPr id="6" name="Straight Arrow Connector 5"/>
              <p:cNvCxnSpPr/>
              <p:nvPr/>
            </p:nvCxnSpPr>
            <p:spPr bwMode="auto">
              <a:xfrm flipV="1">
                <a:off x="1828800" y="2743200"/>
                <a:ext cx="2133600" cy="2819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 name="Straight Arrow Connector 6"/>
              <p:cNvCxnSpPr/>
              <p:nvPr/>
            </p:nvCxnSpPr>
            <p:spPr bwMode="auto">
              <a:xfrm>
                <a:off x="4876800" y="2777067"/>
                <a:ext cx="1828800" cy="2514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 name="TextBox 7"/>
              <p:cNvSpPr txBox="1"/>
              <p:nvPr/>
            </p:nvSpPr>
            <p:spPr>
              <a:xfrm>
                <a:off x="1524000" y="2777067"/>
                <a:ext cx="1827552" cy="369332"/>
              </a:xfrm>
              <a:prstGeom prst="rect">
                <a:avLst/>
              </a:prstGeom>
              <a:noFill/>
            </p:spPr>
            <p:txBody>
              <a:bodyPr wrap="none" rtlCol="0">
                <a:spAutoFit/>
              </a:bodyPr>
              <a:lstStyle/>
              <a:p>
                <a:r>
                  <a:rPr lang="en-US" dirty="0" smtClean="0"/>
                  <a:t>(</a:t>
                </a:r>
                <a:r>
                  <a:rPr lang="en-US" dirty="0" err="1" smtClean="0"/>
                  <a:t>Eze</a:t>
                </a:r>
                <a:r>
                  <a:rPr lang="en-US" dirty="0" smtClean="0"/>
                  <a:t> 28; Isa 14)</a:t>
                </a:r>
                <a:endParaRPr lang="en-US" dirty="0"/>
              </a:p>
            </p:txBody>
          </p:sp>
          <p:sp>
            <p:nvSpPr>
              <p:cNvPr id="9" name="TextBox 8"/>
              <p:cNvSpPr txBox="1"/>
              <p:nvPr/>
            </p:nvSpPr>
            <p:spPr>
              <a:xfrm>
                <a:off x="389715" y="3688602"/>
                <a:ext cx="2268570" cy="646331"/>
              </a:xfrm>
              <a:prstGeom prst="rect">
                <a:avLst/>
              </a:prstGeom>
              <a:noFill/>
            </p:spPr>
            <p:txBody>
              <a:bodyPr wrap="none" rtlCol="0">
                <a:spAutoFit/>
              </a:bodyPr>
              <a:lstStyle/>
              <a:p>
                <a:pPr algn="ctr"/>
                <a:r>
                  <a:rPr lang="en-US" dirty="0" smtClean="0"/>
                  <a:t>Ascendant;</a:t>
                </a:r>
              </a:p>
              <a:p>
                <a:r>
                  <a:rPr lang="en-US" dirty="0" smtClean="0"/>
                  <a:t>Dominance Oriented</a:t>
                </a:r>
                <a:endParaRPr lang="en-US" dirty="0"/>
              </a:p>
            </p:txBody>
          </p:sp>
          <p:sp>
            <p:nvSpPr>
              <p:cNvPr id="10" name="TextBox 9"/>
              <p:cNvSpPr txBox="1"/>
              <p:nvPr/>
            </p:nvSpPr>
            <p:spPr>
              <a:xfrm>
                <a:off x="5757333" y="2777067"/>
                <a:ext cx="1499128" cy="369332"/>
              </a:xfrm>
              <a:prstGeom prst="rect">
                <a:avLst/>
              </a:prstGeom>
              <a:noFill/>
            </p:spPr>
            <p:txBody>
              <a:bodyPr wrap="none" rtlCol="0">
                <a:spAutoFit/>
              </a:bodyPr>
              <a:lstStyle/>
              <a:p>
                <a:r>
                  <a:rPr lang="en-US" dirty="0" smtClean="0"/>
                  <a:t>(John 15:15)</a:t>
                </a:r>
                <a:endParaRPr lang="en-US" dirty="0"/>
              </a:p>
            </p:txBody>
          </p:sp>
          <p:sp>
            <p:nvSpPr>
              <p:cNvPr id="11" name="TextBox 10"/>
              <p:cNvSpPr txBox="1"/>
              <p:nvPr/>
            </p:nvSpPr>
            <p:spPr>
              <a:xfrm>
                <a:off x="6172200" y="3688601"/>
                <a:ext cx="1524000" cy="646331"/>
              </a:xfrm>
              <a:prstGeom prst="rect">
                <a:avLst/>
              </a:prstGeom>
              <a:noFill/>
            </p:spPr>
            <p:txBody>
              <a:bodyPr wrap="square" rtlCol="0">
                <a:spAutoFit/>
              </a:bodyPr>
              <a:lstStyle/>
              <a:p>
                <a:r>
                  <a:rPr lang="en-US" dirty="0" smtClean="0"/>
                  <a:t>Descendant;</a:t>
                </a:r>
              </a:p>
              <a:p>
                <a:r>
                  <a:rPr lang="en-US" dirty="0" smtClean="0"/>
                  <a:t>Incarnational</a:t>
                </a:r>
                <a:endParaRPr lang="en-US" dirty="0"/>
              </a:p>
            </p:txBody>
          </p:sp>
          <p:sp>
            <p:nvSpPr>
              <p:cNvPr id="12" name="TextBox 11"/>
              <p:cNvSpPr txBox="1"/>
              <p:nvPr/>
            </p:nvSpPr>
            <p:spPr>
              <a:xfrm rot="18384097">
                <a:off x="1552551" y="5107001"/>
                <a:ext cx="1340432" cy="369332"/>
              </a:xfrm>
              <a:prstGeom prst="rect">
                <a:avLst/>
              </a:prstGeom>
              <a:noFill/>
            </p:spPr>
            <p:txBody>
              <a:bodyPr wrap="none" rtlCol="0">
                <a:spAutoFit/>
              </a:bodyPr>
              <a:lstStyle/>
              <a:p>
                <a:r>
                  <a:rPr lang="en-US" dirty="0" smtClean="0"/>
                  <a:t>The Ladder</a:t>
                </a:r>
                <a:endParaRPr lang="en-US" dirty="0"/>
              </a:p>
            </p:txBody>
          </p:sp>
          <p:sp>
            <p:nvSpPr>
              <p:cNvPr id="13" name="TextBox 12"/>
              <p:cNvSpPr txBox="1"/>
              <p:nvPr/>
            </p:nvSpPr>
            <p:spPr>
              <a:xfrm rot="3224185">
                <a:off x="4281945" y="2961732"/>
                <a:ext cx="1402948" cy="369332"/>
              </a:xfrm>
              <a:prstGeom prst="rect">
                <a:avLst/>
              </a:prstGeom>
              <a:noFill/>
            </p:spPr>
            <p:txBody>
              <a:bodyPr wrap="none" rtlCol="0">
                <a:spAutoFit/>
              </a:bodyPr>
              <a:lstStyle/>
              <a:p>
                <a:r>
                  <a:rPr lang="en-US" dirty="0" smtClean="0"/>
                  <a:t>The Manger</a:t>
                </a:r>
                <a:endParaRPr lang="en-US" dirty="0"/>
              </a:p>
            </p:txBody>
          </p:sp>
        </p:grpSp>
        <p:sp>
          <p:nvSpPr>
            <p:cNvPr id="15" name="Rectangle 14"/>
            <p:cNvSpPr/>
            <p:nvPr/>
          </p:nvSpPr>
          <p:spPr>
            <a:xfrm>
              <a:off x="316752" y="1455542"/>
              <a:ext cx="8522448" cy="584775"/>
            </a:xfrm>
            <a:prstGeom prst="rect">
              <a:avLst/>
            </a:prstGeom>
          </p:spPr>
          <p:txBody>
            <a:bodyPr wrap="square">
              <a:spAutoFit/>
            </a:bodyPr>
            <a:lstStyle/>
            <a:p>
              <a:pPr lvl="0" algn="ctr"/>
              <a:r>
                <a:rPr lang="en-US" sz="32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rPr>
                <a:t>Up the Down path            The Down Path  </a:t>
              </a:r>
              <a:endParaRPr lang="en-US" sz="32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endParaRPr>
            </a:p>
          </p:txBody>
        </p:sp>
        <p:sp>
          <p:nvSpPr>
            <p:cNvPr id="16" name="TextBox 15"/>
            <p:cNvSpPr txBox="1"/>
            <p:nvPr/>
          </p:nvSpPr>
          <p:spPr>
            <a:xfrm>
              <a:off x="7230285" y="5469906"/>
              <a:ext cx="1257011" cy="523220"/>
            </a:xfrm>
            <a:prstGeom prst="rect">
              <a:avLst/>
            </a:prstGeom>
            <a:noFill/>
          </p:spPr>
          <p:txBody>
            <a:bodyPr wrap="none" rtlCol="0">
              <a:spAutoFit/>
            </a:bodyPr>
            <a:lstStyle/>
            <a:p>
              <a:r>
                <a:rPr lang="en-US" sz="2800" b="1" dirty="0" smtClean="0"/>
                <a:t>Service</a:t>
              </a:r>
              <a:endParaRPr lang="en-US" sz="2800" b="1" dirty="0"/>
            </a:p>
          </p:txBody>
        </p:sp>
        <p:sp>
          <p:nvSpPr>
            <p:cNvPr id="17" name="TextBox 16"/>
            <p:cNvSpPr txBox="1"/>
            <p:nvPr/>
          </p:nvSpPr>
          <p:spPr>
            <a:xfrm>
              <a:off x="3808717" y="2117262"/>
              <a:ext cx="1135567" cy="523220"/>
            </a:xfrm>
            <a:prstGeom prst="rect">
              <a:avLst/>
            </a:prstGeom>
            <a:noFill/>
          </p:spPr>
          <p:txBody>
            <a:bodyPr wrap="none" rtlCol="0">
              <a:spAutoFit/>
            </a:bodyPr>
            <a:lstStyle/>
            <a:p>
              <a:r>
                <a:rPr lang="en-US" sz="2800" b="1" dirty="0" smtClean="0"/>
                <a:t>Power</a:t>
              </a:r>
              <a:endParaRPr lang="en-US" sz="2800" b="1" dirty="0"/>
            </a:p>
          </p:txBody>
        </p:sp>
      </p:grpSp>
    </p:spTree>
    <p:extLst>
      <p:ext uri="{BB962C8B-B14F-4D97-AF65-F5344CB8AC3E}">
        <p14:creationId xmlns:p14="http://schemas.microsoft.com/office/powerpoint/2010/main" val="3875501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that Govern Leadership</a:t>
            </a:r>
            <a:endParaRPr lang="en-US" dirty="0"/>
          </a:p>
        </p:txBody>
      </p:sp>
      <p:sp>
        <p:nvSpPr>
          <p:cNvPr id="3" name="Content Placeholder 2"/>
          <p:cNvSpPr>
            <a:spLocks noGrp="1"/>
          </p:cNvSpPr>
          <p:nvPr>
            <p:ph idx="1"/>
          </p:nvPr>
        </p:nvSpPr>
        <p:spPr/>
        <p:txBody>
          <a:bodyPr>
            <a:normAutofit/>
          </a:bodyPr>
          <a:lstStyle/>
          <a:p>
            <a:r>
              <a:rPr lang="en-US" sz="2800" dirty="0"/>
              <a:t>law of love—love of God and fellowman (Mt 22:37-40</a:t>
            </a:r>
            <a:r>
              <a:rPr lang="en-US" sz="2800" dirty="0" smtClean="0"/>
              <a:t>)</a:t>
            </a:r>
          </a:p>
          <a:p>
            <a:r>
              <a:rPr lang="en-US" sz="2800" dirty="0"/>
              <a:t>avoid selfish ambition and consider others before self (Phil </a:t>
            </a:r>
            <a:r>
              <a:rPr lang="en-US" sz="2800" dirty="0" smtClean="0"/>
              <a:t>2:3)</a:t>
            </a:r>
          </a:p>
          <a:p>
            <a:r>
              <a:rPr lang="en-US" sz="2800" dirty="0" smtClean="0"/>
              <a:t>bear </a:t>
            </a:r>
            <a:r>
              <a:rPr lang="en-US" sz="2800" dirty="0"/>
              <a:t>the fruit of the Spirit (Gal </a:t>
            </a:r>
            <a:r>
              <a:rPr lang="en-US" sz="2800" dirty="0" smtClean="0"/>
              <a:t>5:22-23)</a:t>
            </a:r>
          </a:p>
          <a:p>
            <a:r>
              <a:rPr lang="en-US" sz="2800" dirty="0" smtClean="0"/>
              <a:t>apply </a:t>
            </a:r>
            <a:r>
              <a:rPr lang="en-US" sz="2800" dirty="0"/>
              <a:t>the “golden rule” (</a:t>
            </a:r>
            <a:r>
              <a:rPr lang="en-US" sz="2800" dirty="0" err="1"/>
              <a:t>Lk</a:t>
            </a:r>
            <a:r>
              <a:rPr lang="en-US" sz="2800" dirty="0"/>
              <a:t> 6:31) </a:t>
            </a:r>
            <a:endParaRPr lang="en-US" sz="2800" dirty="0" smtClean="0"/>
          </a:p>
          <a:p>
            <a:r>
              <a:rPr lang="en-US" sz="2800" dirty="0" smtClean="0"/>
              <a:t>No “lording </a:t>
            </a:r>
            <a:r>
              <a:rPr lang="en-US" sz="2800" dirty="0"/>
              <a:t>it over others” (Mt 20:25, 26) </a:t>
            </a:r>
          </a:p>
        </p:txBody>
      </p:sp>
      <p:sp>
        <p:nvSpPr>
          <p:cNvPr id="4" name="Date Placeholder 3"/>
          <p:cNvSpPr>
            <a:spLocks noGrp="1"/>
          </p:cNvSpPr>
          <p:nvPr>
            <p:ph type="dt" sz="half" idx="10"/>
          </p:nvPr>
        </p:nvSpPr>
        <p:spPr/>
        <p:txBody>
          <a:bodyPr/>
          <a:lstStyle/>
          <a:p>
            <a:fld id="{CF30F68A-4B9B-47D2-AD92-B24C9616CA42}"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21</a:t>
            </a:fld>
            <a:endParaRPr lang="en-US"/>
          </a:p>
        </p:txBody>
      </p:sp>
    </p:spTree>
    <p:extLst>
      <p:ext uri="{BB962C8B-B14F-4D97-AF65-F5344CB8AC3E}">
        <p14:creationId xmlns:p14="http://schemas.microsoft.com/office/powerpoint/2010/main" val="24504167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Primacy of Love</a:t>
            </a:r>
            <a:endParaRPr lang="en-US" dirty="0"/>
          </a:p>
        </p:txBody>
      </p:sp>
      <p:sp>
        <p:nvSpPr>
          <p:cNvPr id="3" name="Content Placeholder 2"/>
          <p:cNvSpPr>
            <a:spLocks noGrp="1"/>
          </p:cNvSpPr>
          <p:nvPr>
            <p:ph idx="1"/>
          </p:nvPr>
        </p:nvSpPr>
        <p:spPr>
          <a:xfrm>
            <a:off x="457200" y="1905000"/>
            <a:ext cx="7620000" cy="4495800"/>
          </a:xfrm>
        </p:spPr>
        <p:txBody>
          <a:bodyPr>
            <a:normAutofit/>
          </a:bodyPr>
          <a:lstStyle/>
          <a:p>
            <a:pPr marL="0" indent="0" algn="ctr">
              <a:buNone/>
            </a:pPr>
            <a:r>
              <a:rPr lang="en-US" sz="3600" dirty="0"/>
              <a:t>Love is the motivator that urges us to descend to serve while all that we are apart from Christ urges us up the down path in pursuit of dominance and self-glorification. </a:t>
            </a:r>
          </a:p>
        </p:txBody>
      </p:sp>
      <p:sp>
        <p:nvSpPr>
          <p:cNvPr id="4" name="Date Placeholder 3"/>
          <p:cNvSpPr>
            <a:spLocks noGrp="1"/>
          </p:cNvSpPr>
          <p:nvPr>
            <p:ph type="dt" sz="half" idx="10"/>
          </p:nvPr>
        </p:nvSpPr>
        <p:spPr/>
        <p:txBody>
          <a:bodyPr/>
          <a:lstStyle/>
          <a:p>
            <a:fld id="{07DE25CB-1A42-496A-89DC-FB77251DB73E}"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22</a:t>
            </a:fld>
            <a:endParaRPr lang="en-US"/>
          </a:p>
        </p:txBody>
      </p:sp>
    </p:spTree>
    <p:extLst>
      <p:ext uri="{BB962C8B-B14F-4D97-AF65-F5344CB8AC3E}">
        <p14:creationId xmlns:p14="http://schemas.microsoft.com/office/powerpoint/2010/main" val="33751819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Glorious Irony</a:t>
            </a:r>
            <a:endParaRPr lang="en-US" dirty="0"/>
          </a:p>
        </p:txBody>
      </p:sp>
      <p:sp>
        <p:nvSpPr>
          <p:cNvPr id="3" name="Content Placeholder 2"/>
          <p:cNvSpPr>
            <a:spLocks noGrp="1"/>
          </p:cNvSpPr>
          <p:nvPr>
            <p:ph idx="1"/>
          </p:nvPr>
        </p:nvSpPr>
        <p:spPr/>
        <p:txBody>
          <a:bodyPr anchor="ctr">
            <a:normAutofit fontScale="92500"/>
          </a:bodyPr>
          <a:lstStyle/>
          <a:p>
            <a:pPr marL="457200" indent="-457200">
              <a:lnSpc>
                <a:spcPct val="115000"/>
              </a:lnSpc>
              <a:spcBef>
                <a:spcPts val="0"/>
              </a:spcBef>
              <a:spcAft>
                <a:spcPts val="1000"/>
              </a:spcAft>
            </a:pPr>
            <a:r>
              <a:rPr lang="en-US" sz="3200" dirty="0" smtClean="0">
                <a:solidFill>
                  <a:srgbClr val="FF0000"/>
                </a:solidFill>
              </a:rPr>
              <a:t>“To </a:t>
            </a:r>
            <a:r>
              <a:rPr lang="en-US" sz="3200" dirty="0">
                <a:solidFill>
                  <a:srgbClr val="FF0000"/>
                </a:solidFill>
              </a:rPr>
              <a:t>him who overcomes I will grant to sit with Me on My throne, as I also overcame and sat down with My Father on His throne</a:t>
            </a:r>
            <a:r>
              <a:rPr lang="en-US" sz="3200" dirty="0" smtClean="0">
                <a:solidFill>
                  <a:srgbClr val="FF0000"/>
                </a:solidFill>
              </a:rPr>
              <a:t>.”</a:t>
            </a:r>
            <a:endParaRPr lang="en-US" sz="3200" dirty="0" smtClean="0"/>
          </a:p>
          <a:p>
            <a:pPr marL="0" marR="0">
              <a:lnSpc>
                <a:spcPct val="115000"/>
              </a:lnSpc>
              <a:spcBef>
                <a:spcPts val="0"/>
              </a:spcBef>
              <a:spcAft>
                <a:spcPts val="1000"/>
              </a:spcAft>
            </a:pPr>
            <a:r>
              <a:rPr lang="en-US" sz="3200" dirty="0" smtClean="0"/>
              <a:t>Revelation </a:t>
            </a:r>
            <a:r>
              <a:rPr lang="en-US" sz="3200" dirty="0"/>
              <a:t>3:21 (NKJV</a:t>
            </a:r>
            <a:r>
              <a:rPr lang="en-US" sz="3200" dirty="0" smtClean="0"/>
              <a:t>)</a:t>
            </a:r>
          </a:p>
          <a:p>
            <a:pPr marL="0" marR="0">
              <a:lnSpc>
                <a:spcPct val="115000"/>
              </a:lnSpc>
              <a:spcBef>
                <a:spcPts val="0"/>
              </a:spcBef>
              <a:spcAft>
                <a:spcPts val="1000"/>
              </a:spcAft>
            </a:pPr>
            <a:r>
              <a:rPr lang="en-US" sz="3200" dirty="0" smtClean="0"/>
              <a:t>Those who take the down path to service will occupy the throne where Lucifer hoped to rest.</a:t>
            </a:r>
            <a:endParaRPr lang="en-US" sz="3200" dirty="0"/>
          </a:p>
          <a:p>
            <a:pPr marL="0" marR="0" indent="0">
              <a:lnSpc>
                <a:spcPct val="115000"/>
              </a:lnSpc>
              <a:spcBef>
                <a:spcPts val="0"/>
              </a:spcBef>
              <a:spcAft>
                <a:spcPts val="0"/>
              </a:spcAft>
              <a:buNone/>
            </a:pPr>
            <a:r>
              <a:rPr lang="en-US" sz="3600" dirty="0" smtClean="0"/>
              <a:t> </a:t>
            </a:r>
            <a:endParaRPr lang="en-US" sz="3600" dirty="0"/>
          </a:p>
          <a:p>
            <a:endParaRPr lang="en-US" sz="3200" dirty="0"/>
          </a:p>
        </p:txBody>
      </p:sp>
      <p:sp>
        <p:nvSpPr>
          <p:cNvPr id="4" name="Date Placeholder 3"/>
          <p:cNvSpPr>
            <a:spLocks noGrp="1"/>
          </p:cNvSpPr>
          <p:nvPr>
            <p:ph type="dt" sz="half" idx="10"/>
          </p:nvPr>
        </p:nvSpPr>
        <p:spPr/>
        <p:txBody>
          <a:bodyPr/>
          <a:lstStyle/>
          <a:p>
            <a:fld id="{8AB979FF-D653-496B-9AC2-FD9F120061B4}"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23</a:t>
            </a:fld>
            <a:endParaRPr lang="en-US"/>
          </a:p>
        </p:txBody>
      </p:sp>
    </p:spTree>
    <p:extLst>
      <p:ext uri="{BB962C8B-B14F-4D97-AF65-F5344CB8AC3E}">
        <p14:creationId xmlns:p14="http://schemas.microsoft.com/office/powerpoint/2010/main" val="412260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Choice—Up or Down</a:t>
            </a:r>
            <a:endParaRPr lang="en-US" dirty="0"/>
          </a:p>
        </p:txBody>
      </p:sp>
      <p:sp>
        <p:nvSpPr>
          <p:cNvPr id="3" name="Content Placeholder 2"/>
          <p:cNvSpPr>
            <a:spLocks noGrp="1"/>
          </p:cNvSpPr>
          <p:nvPr>
            <p:ph idx="1"/>
          </p:nvPr>
        </p:nvSpPr>
        <p:spPr>
          <a:xfrm>
            <a:off x="457200" y="2057400"/>
            <a:ext cx="7620000" cy="4343400"/>
          </a:xfrm>
        </p:spPr>
        <p:txBody>
          <a:bodyPr>
            <a:normAutofit/>
          </a:bodyPr>
          <a:lstStyle/>
          <a:p>
            <a:pPr marL="0" indent="0" algn="ctr">
              <a:buNone/>
            </a:pPr>
            <a:r>
              <a:rPr lang="en-US" sz="3200" dirty="0" smtClean="0">
                <a:effectLst/>
                <a:latin typeface="Times New Roman"/>
                <a:ea typeface="Calibri"/>
              </a:rPr>
              <a:t>Our actions will either be up or down, generative or destructive, loving or uncaring. By God’s grace and in the power of the Holy Spirit we may travel down the down path as we follow the footsteps of Jesus. </a:t>
            </a:r>
            <a:endParaRPr lang="en-US" sz="3200" dirty="0"/>
          </a:p>
        </p:txBody>
      </p:sp>
      <p:sp>
        <p:nvSpPr>
          <p:cNvPr id="4" name="Date Placeholder 3"/>
          <p:cNvSpPr>
            <a:spLocks noGrp="1"/>
          </p:cNvSpPr>
          <p:nvPr>
            <p:ph type="dt" sz="half" idx="10"/>
          </p:nvPr>
        </p:nvSpPr>
        <p:spPr/>
        <p:txBody>
          <a:bodyPr/>
          <a:lstStyle/>
          <a:p>
            <a:fld id="{56B9A995-B81E-431B-85BB-8A59FD147BD0}"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24</a:t>
            </a:fld>
            <a:endParaRPr lang="en-US"/>
          </a:p>
        </p:txBody>
      </p:sp>
    </p:spTree>
    <p:extLst>
      <p:ext uri="{BB962C8B-B14F-4D97-AF65-F5344CB8AC3E}">
        <p14:creationId xmlns:p14="http://schemas.microsoft.com/office/powerpoint/2010/main" val="1398011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Leadership</a:t>
            </a:r>
            <a:endParaRPr lang="en-US" dirty="0"/>
          </a:p>
        </p:txBody>
      </p:sp>
      <p:sp>
        <p:nvSpPr>
          <p:cNvPr id="3" name="Content Placeholder 2"/>
          <p:cNvSpPr>
            <a:spLocks noGrp="1"/>
          </p:cNvSpPr>
          <p:nvPr>
            <p:ph idx="1"/>
          </p:nvPr>
        </p:nvSpPr>
        <p:spPr/>
        <p:txBody>
          <a:bodyPr>
            <a:normAutofit/>
          </a:bodyPr>
          <a:lstStyle/>
          <a:p>
            <a:r>
              <a:rPr lang="en-US" sz="2800" dirty="0" smtClean="0"/>
              <a:t>Bible is the defining standard</a:t>
            </a:r>
          </a:p>
          <a:p>
            <a:pPr lvl="1"/>
            <a:r>
              <a:rPr lang="en-US" sz="2800" dirty="0" smtClean="0"/>
              <a:t>Culture influences leadership behavior</a:t>
            </a:r>
          </a:p>
          <a:p>
            <a:pPr lvl="1"/>
            <a:r>
              <a:rPr lang="en-US" sz="2800" dirty="0" smtClean="0"/>
              <a:t>Culture should not determine leadership behavior</a:t>
            </a:r>
          </a:p>
          <a:p>
            <a:endParaRPr lang="en-US" sz="2800" dirty="0" smtClean="0"/>
          </a:p>
          <a:p>
            <a:r>
              <a:rPr lang="en-US" sz="2800" dirty="0" smtClean="0"/>
              <a:t>Spiritual Laws govern spiritual behavior</a:t>
            </a:r>
          </a:p>
          <a:p>
            <a:pPr lvl="1"/>
            <a:r>
              <a:rPr lang="en-US" sz="2800" dirty="0" smtClean="0"/>
              <a:t>Casual observer will likely question these principles</a:t>
            </a:r>
          </a:p>
          <a:p>
            <a:pPr lvl="1"/>
            <a:r>
              <a:rPr lang="en-US" sz="2800" dirty="0" smtClean="0"/>
              <a:t>Why go down when it seems natural to go up?</a:t>
            </a:r>
            <a:endParaRPr lang="en-US" sz="2800" dirty="0"/>
          </a:p>
        </p:txBody>
      </p:sp>
      <p:sp>
        <p:nvSpPr>
          <p:cNvPr id="4" name="Date Placeholder 3"/>
          <p:cNvSpPr>
            <a:spLocks noGrp="1"/>
          </p:cNvSpPr>
          <p:nvPr>
            <p:ph type="dt" sz="half" idx="10"/>
          </p:nvPr>
        </p:nvSpPr>
        <p:spPr/>
        <p:txBody>
          <a:bodyPr/>
          <a:lstStyle/>
          <a:p>
            <a:fld id="{89E62D27-78C4-4D4B-B367-9B07F5EF5968}"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3</a:t>
            </a:fld>
            <a:endParaRPr lang="en-US"/>
          </a:p>
        </p:txBody>
      </p:sp>
    </p:spTree>
    <p:extLst>
      <p:ext uri="{BB962C8B-B14F-4D97-AF65-F5344CB8AC3E}">
        <p14:creationId xmlns:p14="http://schemas.microsoft.com/office/powerpoint/2010/main" val="1178819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200" dirty="0" smtClean="0"/>
              <a:t>The Mountain of the Lord (Is 14; </a:t>
            </a:r>
            <a:r>
              <a:rPr lang="en-US" sz="3200" dirty="0" err="1" smtClean="0"/>
              <a:t>Ez</a:t>
            </a:r>
            <a:r>
              <a:rPr lang="en-US" sz="3200" dirty="0" smtClean="0"/>
              <a:t> 28)</a:t>
            </a:r>
          </a:p>
          <a:p>
            <a:pPr marL="514350" indent="-514350">
              <a:buFont typeface="+mj-lt"/>
              <a:buAutoNum type="arabicPeriod"/>
            </a:pPr>
            <a:endParaRPr lang="en-US" sz="3200" dirty="0" smtClean="0"/>
          </a:p>
          <a:p>
            <a:pPr marL="514350" indent="-514350">
              <a:buFont typeface="+mj-lt"/>
              <a:buAutoNum type="arabicPeriod"/>
            </a:pPr>
            <a:r>
              <a:rPr lang="en-US" sz="3200" dirty="0" smtClean="0"/>
              <a:t>The Up Path</a:t>
            </a:r>
          </a:p>
          <a:p>
            <a:pPr marL="514350" indent="-514350">
              <a:buFont typeface="+mj-lt"/>
              <a:buAutoNum type="arabicPeriod"/>
            </a:pPr>
            <a:endParaRPr lang="en-US" sz="3200" dirty="0" smtClean="0"/>
          </a:p>
          <a:p>
            <a:pPr marL="514350" indent="-514350">
              <a:buFont typeface="+mj-lt"/>
              <a:buAutoNum type="arabicPeriod"/>
            </a:pPr>
            <a:r>
              <a:rPr lang="en-US" sz="3200" dirty="0" smtClean="0"/>
              <a:t>The Down Path</a:t>
            </a:r>
            <a:endParaRPr lang="en-US" sz="3200" dirty="0"/>
          </a:p>
        </p:txBody>
      </p:sp>
      <p:sp>
        <p:nvSpPr>
          <p:cNvPr id="4" name="Date Placeholder 3"/>
          <p:cNvSpPr>
            <a:spLocks noGrp="1"/>
          </p:cNvSpPr>
          <p:nvPr>
            <p:ph type="dt" sz="half" idx="10"/>
          </p:nvPr>
        </p:nvSpPr>
        <p:spPr/>
        <p:txBody>
          <a:bodyPr/>
          <a:lstStyle/>
          <a:p>
            <a:fld id="{F752BF4A-F33E-4A5C-B673-7391ACB4B7FF}"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4</a:t>
            </a:fld>
            <a:endParaRPr lang="en-US"/>
          </a:p>
        </p:txBody>
      </p:sp>
    </p:spTree>
    <p:extLst>
      <p:ext uri="{BB962C8B-B14F-4D97-AF65-F5344CB8AC3E}">
        <p14:creationId xmlns:p14="http://schemas.microsoft.com/office/powerpoint/2010/main" val="1848945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Contrasting Biblical Models</a:t>
            </a:r>
            <a:endParaRPr lang="en-US" dirty="0"/>
          </a:p>
        </p:txBody>
      </p:sp>
      <p:sp>
        <p:nvSpPr>
          <p:cNvPr id="18" name="Date Placeholder 17"/>
          <p:cNvSpPr>
            <a:spLocks noGrp="1"/>
          </p:cNvSpPr>
          <p:nvPr>
            <p:ph type="dt" sz="half" idx="10"/>
          </p:nvPr>
        </p:nvSpPr>
        <p:spPr/>
        <p:txBody>
          <a:bodyPr/>
          <a:lstStyle/>
          <a:p>
            <a:fld id="{1A5847A9-F73D-4348-B9C0-1BBA7C71B134}" type="datetime1">
              <a:rPr lang="en-US" smtClean="0"/>
              <a:t>1/14/2013</a:t>
            </a:fld>
            <a:endParaRPr lang="en-US"/>
          </a:p>
        </p:txBody>
      </p:sp>
      <p:sp>
        <p:nvSpPr>
          <p:cNvPr id="19" name="Footer Placeholder 18"/>
          <p:cNvSpPr>
            <a:spLocks noGrp="1"/>
          </p:cNvSpPr>
          <p:nvPr>
            <p:ph type="ftr" sz="quarter" idx="11"/>
          </p:nvPr>
        </p:nvSpPr>
        <p:spPr/>
        <p:txBody>
          <a:bodyPr/>
          <a:lstStyle/>
          <a:p>
            <a:r>
              <a:rPr lang="en-US" smtClean="0"/>
              <a:t>Stanley E. Patterson, PhD</a:t>
            </a:r>
            <a:endParaRPr lang="en-US"/>
          </a:p>
        </p:txBody>
      </p:sp>
      <p:sp>
        <p:nvSpPr>
          <p:cNvPr id="20" name="Slide Number Placeholder 19"/>
          <p:cNvSpPr>
            <a:spLocks noGrp="1"/>
          </p:cNvSpPr>
          <p:nvPr>
            <p:ph type="sldNum" sz="quarter" idx="12"/>
          </p:nvPr>
        </p:nvSpPr>
        <p:spPr/>
        <p:txBody>
          <a:bodyPr/>
          <a:lstStyle/>
          <a:p>
            <a:fld id="{05AC3754-4F19-4EC3-9885-4E530B672054}" type="slidenum">
              <a:rPr lang="en-US" smtClean="0"/>
              <a:t>5</a:t>
            </a:fld>
            <a:endParaRPr lang="en-US"/>
          </a:p>
        </p:txBody>
      </p:sp>
      <p:grpSp>
        <p:nvGrpSpPr>
          <p:cNvPr id="3" name="Group 2"/>
          <p:cNvGrpSpPr/>
          <p:nvPr/>
        </p:nvGrpSpPr>
        <p:grpSpPr>
          <a:xfrm>
            <a:off x="228600" y="1444555"/>
            <a:ext cx="7917712" cy="4537584"/>
            <a:chOff x="316752" y="1455542"/>
            <a:chExt cx="8522448" cy="4537584"/>
          </a:xfrm>
        </p:grpSpPr>
        <p:grpSp>
          <p:nvGrpSpPr>
            <p:cNvPr id="4" name="Group 3"/>
            <p:cNvGrpSpPr/>
            <p:nvPr/>
          </p:nvGrpSpPr>
          <p:grpSpPr>
            <a:xfrm>
              <a:off x="914400" y="2352230"/>
              <a:ext cx="7306485" cy="3604509"/>
              <a:chOff x="389715" y="2444924"/>
              <a:chExt cx="7306485" cy="3604509"/>
            </a:xfrm>
          </p:grpSpPr>
          <p:sp>
            <p:nvSpPr>
              <p:cNvPr id="5" name="Isosceles Triangle 4"/>
              <p:cNvSpPr/>
              <p:nvPr/>
            </p:nvSpPr>
            <p:spPr bwMode="auto">
              <a:xfrm>
                <a:off x="1905000" y="2620433"/>
                <a:ext cx="4953000" cy="34290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cxnSp>
            <p:nvCxnSpPr>
              <p:cNvPr id="6" name="Straight Arrow Connector 5"/>
              <p:cNvCxnSpPr/>
              <p:nvPr/>
            </p:nvCxnSpPr>
            <p:spPr bwMode="auto">
              <a:xfrm flipV="1">
                <a:off x="1828800" y="2743200"/>
                <a:ext cx="2133600" cy="2819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 name="Straight Arrow Connector 6"/>
              <p:cNvCxnSpPr/>
              <p:nvPr/>
            </p:nvCxnSpPr>
            <p:spPr bwMode="auto">
              <a:xfrm>
                <a:off x="4876800" y="2777067"/>
                <a:ext cx="1828800" cy="2514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 name="TextBox 7"/>
              <p:cNvSpPr txBox="1"/>
              <p:nvPr/>
            </p:nvSpPr>
            <p:spPr>
              <a:xfrm>
                <a:off x="1524000" y="2777067"/>
                <a:ext cx="1827552" cy="369332"/>
              </a:xfrm>
              <a:prstGeom prst="rect">
                <a:avLst/>
              </a:prstGeom>
              <a:noFill/>
            </p:spPr>
            <p:txBody>
              <a:bodyPr wrap="none" rtlCol="0">
                <a:spAutoFit/>
              </a:bodyPr>
              <a:lstStyle/>
              <a:p>
                <a:r>
                  <a:rPr lang="en-US" dirty="0" smtClean="0"/>
                  <a:t>(</a:t>
                </a:r>
                <a:r>
                  <a:rPr lang="en-US" dirty="0" err="1" smtClean="0"/>
                  <a:t>Eze</a:t>
                </a:r>
                <a:r>
                  <a:rPr lang="en-US" dirty="0" smtClean="0"/>
                  <a:t> 28; Isa 14)</a:t>
                </a:r>
                <a:endParaRPr lang="en-US" dirty="0"/>
              </a:p>
            </p:txBody>
          </p:sp>
          <p:sp>
            <p:nvSpPr>
              <p:cNvPr id="9" name="TextBox 8"/>
              <p:cNvSpPr txBox="1"/>
              <p:nvPr/>
            </p:nvSpPr>
            <p:spPr>
              <a:xfrm>
                <a:off x="389715" y="3688602"/>
                <a:ext cx="2268570" cy="646331"/>
              </a:xfrm>
              <a:prstGeom prst="rect">
                <a:avLst/>
              </a:prstGeom>
              <a:noFill/>
            </p:spPr>
            <p:txBody>
              <a:bodyPr wrap="none" rtlCol="0">
                <a:spAutoFit/>
              </a:bodyPr>
              <a:lstStyle/>
              <a:p>
                <a:pPr algn="ctr"/>
                <a:r>
                  <a:rPr lang="en-US" dirty="0" smtClean="0"/>
                  <a:t>Ascendant;</a:t>
                </a:r>
              </a:p>
              <a:p>
                <a:r>
                  <a:rPr lang="en-US" dirty="0" smtClean="0"/>
                  <a:t>Dominance Oriented</a:t>
                </a:r>
                <a:endParaRPr lang="en-US" dirty="0"/>
              </a:p>
            </p:txBody>
          </p:sp>
          <p:sp>
            <p:nvSpPr>
              <p:cNvPr id="10" name="TextBox 9"/>
              <p:cNvSpPr txBox="1"/>
              <p:nvPr/>
            </p:nvSpPr>
            <p:spPr>
              <a:xfrm>
                <a:off x="5757333" y="2777067"/>
                <a:ext cx="1499128" cy="369332"/>
              </a:xfrm>
              <a:prstGeom prst="rect">
                <a:avLst/>
              </a:prstGeom>
              <a:noFill/>
            </p:spPr>
            <p:txBody>
              <a:bodyPr wrap="none" rtlCol="0">
                <a:spAutoFit/>
              </a:bodyPr>
              <a:lstStyle/>
              <a:p>
                <a:r>
                  <a:rPr lang="en-US" dirty="0" smtClean="0"/>
                  <a:t>(John 15:15)</a:t>
                </a:r>
                <a:endParaRPr lang="en-US" dirty="0"/>
              </a:p>
            </p:txBody>
          </p:sp>
          <p:sp>
            <p:nvSpPr>
              <p:cNvPr id="11" name="TextBox 10"/>
              <p:cNvSpPr txBox="1"/>
              <p:nvPr/>
            </p:nvSpPr>
            <p:spPr>
              <a:xfrm>
                <a:off x="6172200" y="3688601"/>
                <a:ext cx="1524000" cy="646331"/>
              </a:xfrm>
              <a:prstGeom prst="rect">
                <a:avLst/>
              </a:prstGeom>
              <a:noFill/>
            </p:spPr>
            <p:txBody>
              <a:bodyPr wrap="square" rtlCol="0">
                <a:spAutoFit/>
              </a:bodyPr>
              <a:lstStyle/>
              <a:p>
                <a:r>
                  <a:rPr lang="en-US" dirty="0" smtClean="0"/>
                  <a:t>Descendant;</a:t>
                </a:r>
              </a:p>
              <a:p>
                <a:r>
                  <a:rPr lang="en-US" dirty="0" smtClean="0"/>
                  <a:t>Incarnational</a:t>
                </a:r>
                <a:endParaRPr lang="en-US" dirty="0"/>
              </a:p>
            </p:txBody>
          </p:sp>
          <p:sp>
            <p:nvSpPr>
              <p:cNvPr id="12" name="TextBox 11"/>
              <p:cNvSpPr txBox="1"/>
              <p:nvPr/>
            </p:nvSpPr>
            <p:spPr>
              <a:xfrm rot="18384097">
                <a:off x="1552551" y="5107001"/>
                <a:ext cx="1340432" cy="369332"/>
              </a:xfrm>
              <a:prstGeom prst="rect">
                <a:avLst/>
              </a:prstGeom>
              <a:noFill/>
            </p:spPr>
            <p:txBody>
              <a:bodyPr wrap="none" rtlCol="0">
                <a:spAutoFit/>
              </a:bodyPr>
              <a:lstStyle/>
              <a:p>
                <a:r>
                  <a:rPr lang="en-US" dirty="0" smtClean="0"/>
                  <a:t>The Ladder</a:t>
                </a:r>
                <a:endParaRPr lang="en-US" dirty="0"/>
              </a:p>
            </p:txBody>
          </p:sp>
          <p:sp>
            <p:nvSpPr>
              <p:cNvPr id="13" name="TextBox 12"/>
              <p:cNvSpPr txBox="1"/>
              <p:nvPr/>
            </p:nvSpPr>
            <p:spPr>
              <a:xfrm rot="3224185">
                <a:off x="4281945" y="2961732"/>
                <a:ext cx="1402948" cy="369332"/>
              </a:xfrm>
              <a:prstGeom prst="rect">
                <a:avLst/>
              </a:prstGeom>
              <a:noFill/>
            </p:spPr>
            <p:txBody>
              <a:bodyPr wrap="none" rtlCol="0">
                <a:spAutoFit/>
              </a:bodyPr>
              <a:lstStyle/>
              <a:p>
                <a:r>
                  <a:rPr lang="en-US" dirty="0" smtClean="0"/>
                  <a:t>The Manger</a:t>
                </a:r>
                <a:endParaRPr lang="en-US" dirty="0"/>
              </a:p>
            </p:txBody>
          </p:sp>
        </p:grpSp>
        <p:sp>
          <p:nvSpPr>
            <p:cNvPr id="15" name="Rectangle 14"/>
            <p:cNvSpPr/>
            <p:nvPr/>
          </p:nvSpPr>
          <p:spPr>
            <a:xfrm>
              <a:off x="316752" y="1455542"/>
              <a:ext cx="8522448" cy="584775"/>
            </a:xfrm>
            <a:prstGeom prst="rect">
              <a:avLst/>
            </a:prstGeom>
          </p:spPr>
          <p:txBody>
            <a:bodyPr wrap="square">
              <a:spAutoFit/>
            </a:bodyPr>
            <a:lstStyle/>
            <a:p>
              <a:pPr lvl="0" algn="ctr"/>
              <a:r>
                <a:rPr lang="en-US" sz="32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rPr>
                <a:t>Up the Down path            The Down Path  </a:t>
              </a:r>
              <a:endParaRPr lang="en-US" sz="32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endParaRPr>
            </a:p>
          </p:txBody>
        </p:sp>
        <p:sp>
          <p:nvSpPr>
            <p:cNvPr id="16" name="TextBox 15"/>
            <p:cNvSpPr txBox="1"/>
            <p:nvPr/>
          </p:nvSpPr>
          <p:spPr>
            <a:xfrm>
              <a:off x="7230285" y="5469906"/>
              <a:ext cx="1257011" cy="523220"/>
            </a:xfrm>
            <a:prstGeom prst="rect">
              <a:avLst/>
            </a:prstGeom>
            <a:noFill/>
          </p:spPr>
          <p:txBody>
            <a:bodyPr wrap="none" rtlCol="0">
              <a:spAutoFit/>
            </a:bodyPr>
            <a:lstStyle/>
            <a:p>
              <a:r>
                <a:rPr lang="en-US" sz="2800" b="1" dirty="0" smtClean="0"/>
                <a:t>Service</a:t>
              </a:r>
              <a:endParaRPr lang="en-US" sz="2800" b="1" dirty="0"/>
            </a:p>
          </p:txBody>
        </p:sp>
        <p:sp>
          <p:nvSpPr>
            <p:cNvPr id="17" name="TextBox 16"/>
            <p:cNvSpPr txBox="1"/>
            <p:nvPr/>
          </p:nvSpPr>
          <p:spPr>
            <a:xfrm>
              <a:off x="3808717" y="2117262"/>
              <a:ext cx="1135567" cy="523220"/>
            </a:xfrm>
            <a:prstGeom prst="rect">
              <a:avLst/>
            </a:prstGeom>
            <a:noFill/>
          </p:spPr>
          <p:txBody>
            <a:bodyPr wrap="none" rtlCol="0">
              <a:spAutoFit/>
            </a:bodyPr>
            <a:lstStyle/>
            <a:p>
              <a:r>
                <a:rPr lang="en-US" sz="2800" b="1" dirty="0" smtClean="0"/>
                <a:t>Power</a:t>
              </a:r>
              <a:endParaRPr lang="en-US" sz="2800" b="1" dirty="0"/>
            </a:p>
          </p:txBody>
        </p:sp>
      </p:grpSp>
    </p:spTree>
    <p:extLst>
      <p:ext uri="{BB962C8B-B14F-4D97-AF65-F5344CB8AC3E}">
        <p14:creationId xmlns:p14="http://schemas.microsoft.com/office/powerpoint/2010/main" val="1622421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 the Down Path I</a:t>
            </a:r>
            <a:endParaRPr lang="en-US" dirty="0"/>
          </a:p>
        </p:txBody>
      </p:sp>
      <p:sp>
        <p:nvSpPr>
          <p:cNvPr id="3" name="Content Placeholder 2"/>
          <p:cNvSpPr>
            <a:spLocks noGrp="1"/>
          </p:cNvSpPr>
          <p:nvPr>
            <p:ph idx="1"/>
          </p:nvPr>
        </p:nvSpPr>
        <p:spPr/>
        <p:txBody>
          <a:bodyPr>
            <a:normAutofit/>
          </a:bodyPr>
          <a:lstStyle/>
          <a:p>
            <a:pPr marL="457200" indent="-457200">
              <a:buNone/>
            </a:pPr>
            <a:r>
              <a:rPr lang="en-US" baseline="30000" dirty="0"/>
              <a:t>13</a:t>
            </a:r>
            <a:r>
              <a:rPr lang="en-US" dirty="0"/>
              <a:t>	</a:t>
            </a:r>
            <a:r>
              <a:rPr lang="en-US" sz="2400" dirty="0"/>
              <a:t>For you have said in your heart: </a:t>
            </a:r>
          </a:p>
          <a:p>
            <a:pPr marL="0" indent="0">
              <a:buNone/>
            </a:pPr>
            <a:r>
              <a:rPr lang="en-US" sz="2400" dirty="0"/>
              <a:t>	‘I will ascend into heaven, </a:t>
            </a:r>
          </a:p>
          <a:p>
            <a:pPr marL="0" indent="0">
              <a:buNone/>
            </a:pPr>
            <a:r>
              <a:rPr lang="en-US" sz="2400" dirty="0"/>
              <a:t>	I will exalt my throne above the stars of God; </a:t>
            </a:r>
          </a:p>
          <a:p>
            <a:pPr marL="0" indent="0">
              <a:buNone/>
            </a:pPr>
            <a:r>
              <a:rPr lang="en-US" sz="2400" dirty="0"/>
              <a:t>	I will also sit on the mount of the </a:t>
            </a:r>
            <a:r>
              <a:rPr lang="en-US" sz="2400" dirty="0" smtClean="0"/>
              <a:t>congregation </a:t>
            </a:r>
            <a:endParaRPr lang="en-US" sz="2400" dirty="0"/>
          </a:p>
          <a:p>
            <a:pPr marL="0" indent="0">
              <a:buNone/>
            </a:pPr>
            <a:r>
              <a:rPr lang="en-US" sz="2400" dirty="0"/>
              <a:t>	On the farthest sides of the north; </a:t>
            </a:r>
          </a:p>
          <a:p>
            <a:pPr marL="0" indent="0">
              <a:buNone/>
            </a:pPr>
            <a:r>
              <a:rPr lang="en-US" sz="2400" baseline="30000" dirty="0"/>
              <a:t>14</a:t>
            </a:r>
            <a:r>
              <a:rPr lang="en-US" sz="2400" dirty="0"/>
              <a:t>	I will ascend above the heights of the clouds, </a:t>
            </a:r>
          </a:p>
          <a:p>
            <a:pPr marL="0" indent="0">
              <a:buNone/>
            </a:pPr>
            <a:r>
              <a:rPr lang="en-US" sz="2400" dirty="0"/>
              <a:t>	I will be like the Most High.’ </a:t>
            </a:r>
          </a:p>
          <a:p>
            <a:pPr marL="0" indent="0">
              <a:buNone/>
            </a:pPr>
            <a:r>
              <a:rPr lang="en-US" sz="1700" i="1" dirty="0"/>
              <a:t>The New King James Version.</a:t>
            </a:r>
            <a:r>
              <a:rPr lang="en-US" sz="1700" dirty="0"/>
              <a:t> 1982 (Is 14:12–14). Nashville: Thomas Nelson.</a:t>
            </a:r>
          </a:p>
          <a:p>
            <a:endParaRPr lang="en-US" dirty="0"/>
          </a:p>
        </p:txBody>
      </p:sp>
      <p:sp>
        <p:nvSpPr>
          <p:cNvPr id="4" name="Date Placeholder 3"/>
          <p:cNvSpPr>
            <a:spLocks noGrp="1"/>
          </p:cNvSpPr>
          <p:nvPr>
            <p:ph type="dt" sz="half" idx="10"/>
          </p:nvPr>
        </p:nvSpPr>
        <p:spPr/>
        <p:txBody>
          <a:bodyPr/>
          <a:lstStyle/>
          <a:p>
            <a:fld id="{FDF74ACE-270A-4387-830F-61FDBE8C951B}"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6</a:t>
            </a:fld>
            <a:endParaRPr lang="en-US"/>
          </a:p>
        </p:txBody>
      </p:sp>
    </p:spTree>
    <p:extLst>
      <p:ext uri="{BB962C8B-B14F-4D97-AF65-F5344CB8AC3E}">
        <p14:creationId xmlns:p14="http://schemas.microsoft.com/office/powerpoint/2010/main" val="4016807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Ascendant Model</a:t>
            </a:r>
            <a:endParaRPr lang="en-US" dirty="0"/>
          </a:p>
        </p:txBody>
      </p:sp>
      <p:sp>
        <p:nvSpPr>
          <p:cNvPr id="3" name="Content Placeholder 2"/>
          <p:cNvSpPr>
            <a:spLocks noGrp="1"/>
          </p:cNvSpPr>
          <p:nvPr>
            <p:ph idx="1"/>
          </p:nvPr>
        </p:nvSpPr>
        <p:spPr/>
        <p:txBody>
          <a:bodyPr>
            <a:normAutofit/>
          </a:bodyPr>
          <a:lstStyle/>
          <a:p>
            <a:r>
              <a:rPr lang="en-US" sz="2400" dirty="0" smtClean="0"/>
              <a:t>Egocentric </a:t>
            </a:r>
            <a:r>
              <a:rPr lang="en-US" sz="2400" dirty="0"/>
              <a:t>upward </a:t>
            </a:r>
            <a:r>
              <a:rPr lang="en-US" sz="2400" dirty="0" smtClean="0"/>
              <a:t>focus</a:t>
            </a:r>
          </a:p>
          <a:p>
            <a:pPr lvl="1"/>
            <a:r>
              <a:rPr lang="en-US" sz="2400" dirty="0" smtClean="0"/>
              <a:t>revealed </a:t>
            </a:r>
            <a:r>
              <a:rPr lang="en-US" sz="2400" dirty="0"/>
              <a:t>in the use of the first person singular by the speaker, Lucifer (vs. 12). </a:t>
            </a:r>
            <a:endParaRPr lang="en-US" sz="2400" dirty="0" smtClean="0"/>
          </a:p>
          <a:p>
            <a:r>
              <a:rPr lang="en-US" sz="2400" dirty="0" smtClean="0"/>
              <a:t>Goals </a:t>
            </a:r>
            <a:r>
              <a:rPr lang="en-US" sz="2400" dirty="0"/>
              <a:t>are not authorized </a:t>
            </a:r>
            <a:endParaRPr lang="en-US" sz="2400" dirty="0" smtClean="0"/>
          </a:p>
          <a:p>
            <a:pPr lvl="1"/>
            <a:r>
              <a:rPr lang="en-US" sz="2400" dirty="0" smtClean="0"/>
              <a:t>Not </a:t>
            </a:r>
            <a:r>
              <a:rPr lang="en-US" sz="2400" dirty="0"/>
              <a:t>ordained to such lofty </a:t>
            </a:r>
            <a:r>
              <a:rPr lang="en-US" sz="2400" dirty="0" smtClean="0"/>
              <a:t>achievements</a:t>
            </a:r>
          </a:p>
          <a:p>
            <a:r>
              <a:rPr lang="en-US" sz="2400" dirty="0" smtClean="0"/>
              <a:t>Covets </a:t>
            </a:r>
            <a:r>
              <a:rPr lang="en-US" sz="2400" dirty="0"/>
              <a:t>a position and a role to which he was never </a:t>
            </a:r>
            <a:r>
              <a:rPr lang="en-US" sz="2400" dirty="0" smtClean="0"/>
              <a:t>called</a:t>
            </a:r>
          </a:p>
          <a:p>
            <a:r>
              <a:rPr lang="en-US" sz="2400" dirty="0" smtClean="0"/>
              <a:t>Lucifer </a:t>
            </a:r>
            <a:r>
              <a:rPr lang="en-US" sz="2400" dirty="0"/>
              <a:t>climbed the ladder of his dreams and from that ladder he fell with tragic </a:t>
            </a:r>
            <a:r>
              <a:rPr lang="en-US" sz="2400" dirty="0" smtClean="0"/>
              <a:t>results.</a:t>
            </a:r>
            <a:endParaRPr lang="en-US" sz="2400" dirty="0"/>
          </a:p>
          <a:p>
            <a:endParaRPr lang="en-US" dirty="0"/>
          </a:p>
        </p:txBody>
      </p:sp>
      <p:sp>
        <p:nvSpPr>
          <p:cNvPr id="4" name="Date Placeholder 3"/>
          <p:cNvSpPr>
            <a:spLocks noGrp="1"/>
          </p:cNvSpPr>
          <p:nvPr>
            <p:ph type="dt" sz="half" idx="10"/>
          </p:nvPr>
        </p:nvSpPr>
        <p:spPr/>
        <p:txBody>
          <a:bodyPr/>
          <a:lstStyle/>
          <a:p>
            <a:fld id="{6251D49D-9FAA-489F-A50C-42FA383BE3C0}"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7</a:t>
            </a:fld>
            <a:endParaRPr lang="en-US"/>
          </a:p>
        </p:txBody>
      </p:sp>
    </p:spTree>
    <p:extLst>
      <p:ext uri="{BB962C8B-B14F-4D97-AF65-F5344CB8AC3E}">
        <p14:creationId xmlns:p14="http://schemas.microsoft.com/office/powerpoint/2010/main" val="288370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14 context)</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tabLst>
                <a:tab pos="457200" algn="l"/>
              </a:tabLst>
            </a:pPr>
            <a:r>
              <a:rPr lang="en-US" sz="4000" baseline="30000" dirty="0"/>
              <a:t>12</a:t>
            </a:r>
            <a:r>
              <a:rPr lang="en-US" sz="1600" dirty="0"/>
              <a:t>	</a:t>
            </a:r>
            <a:r>
              <a:rPr lang="en-US" sz="4000" dirty="0"/>
              <a:t>“How you are fallen from heaven, </a:t>
            </a:r>
          </a:p>
          <a:p>
            <a:pPr marL="0" indent="0">
              <a:buNone/>
              <a:tabLst>
                <a:tab pos="457200" algn="l"/>
              </a:tabLst>
            </a:pPr>
            <a:r>
              <a:rPr lang="en-US" sz="1600" dirty="0"/>
              <a:t>	</a:t>
            </a:r>
            <a:r>
              <a:rPr lang="en-US" sz="4000" dirty="0"/>
              <a:t>O Lucifer, son of the morning! </a:t>
            </a:r>
          </a:p>
          <a:p>
            <a:pPr marL="0" indent="0">
              <a:buNone/>
              <a:tabLst>
                <a:tab pos="457200" algn="l"/>
              </a:tabLst>
            </a:pPr>
            <a:r>
              <a:rPr lang="en-US" sz="4000" dirty="0"/>
              <a:t>	How you are cut down to the ground, </a:t>
            </a:r>
          </a:p>
          <a:p>
            <a:pPr marL="0" indent="0">
              <a:buNone/>
              <a:tabLst>
                <a:tab pos="457200" algn="l"/>
              </a:tabLst>
            </a:pPr>
            <a:r>
              <a:rPr lang="en-US" sz="4000" dirty="0"/>
              <a:t>	You who weakened the nations! </a:t>
            </a:r>
          </a:p>
          <a:p>
            <a:pPr marL="0" indent="0">
              <a:buNone/>
              <a:tabLst>
                <a:tab pos="457200" algn="l"/>
              </a:tabLst>
            </a:pPr>
            <a:r>
              <a:rPr lang="en-US" sz="4000" baseline="30000" dirty="0"/>
              <a:t>15</a:t>
            </a:r>
            <a:r>
              <a:rPr lang="en-US" sz="4000" dirty="0"/>
              <a:t>	Yet you shall be brought down to </a:t>
            </a:r>
            <a:r>
              <a:rPr lang="en-US" sz="4000" dirty="0" err="1"/>
              <a:t>Sheol</a:t>
            </a:r>
            <a:r>
              <a:rPr lang="en-US" sz="4000" dirty="0"/>
              <a:t>, </a:t>
            </a:r>
          </a:p>
          <a:p>
            <a:pPr marL="0" indent="0">
              <a:buNone/>
              <a:tabLst>
                <a:tab pos="457200" algn="l"/>
              </a:tabLst>
            </a:pPr>
            <a:r>
              <a:rPr lang="en-US" sz="4000" dirty="0"/>
              <a:t>	To the lowest depths of the Pit. </a:t>
            </a:r>
          </a:p>
          <a:p>
            <a:pPr marL="0" indent="0">
              <a:buNone/>
              <a:tabLst>
                <a:tab pos="457200" algn="l"/>
              </a:tabLst>
            </a:pPr>
            <a:r>
              <a:rPr lang="en-US" sz="4000" baseline="30000" dirty="0"/>
              <a:t>16</a:t>
            </a:r>
            <a:r>
              <a:rPr lang="en-US" sz="4000" dirty="0"/>
              <a:t>	“Those who see you will gaze at you, </a:t>
            </a:r>
          </a:p>
          <a:p>
            <a:pPr marL="0" indent="0">
              <a:buNone/>
              <a:tabLst>
                <a:tab pos="457200" algn="l"/>
              </a:tabLst>
            </a:pPr>
            <a:r>
              <a:rPr lang="en-US" sz="4000" dirty="0"/>
              <a:t>	And consider you, saying: </a:t>
            </a:r>
          </a:p>
          <a:p>
            <a:pPr marL="0" indent="0">
              <a:buNone/>
              <a:tabLst>
                <a:tab pos="457200" algn="l"/>
              </a:tabLst>
            </a:pPr>
            <a:r>
              <a:rPr lang="en-US" sz="4000" dirty="0"/>
              <a:t>	‘Is this the man who made the earth </a:t>
            </a:r>
            <a:r>
              <a:rPr lang="en-US" sz="4000" dirty="0" smtClean="0"/>
              <a:t>tremble</a:t>
            </a:r>
            <a:r>
              <a:rPr lang="en-US" sz="4000" dirty="0"/>
              <a:t>, </a:t>
            </a:r>
          </a:p>
          <a:p>
            <a:pPr marL="0" indent="0">
              <a:buNone/>
              <a:tabLst>
                <a:tab pos="457200" algn="l"/>
              </a:tabLst>
            </a:pPr>
            <a:r>
              <a:rPr lang="en-US" sz="4000" dirty="0"/>
              <a:t>	Who shook kingdoms, </a:t>
            </a:r>
          </a:p>
          <a:p>
            <a:pPr marL="0" indent="0">
              <a:buNone/>
              <a:tabLst>
                <a:tab pos="457200" algn="l"/>
              </a:tabLst>
            </a:pPr>
            <a:r>
              <a:rPr lang="en-US" sz="4000" baseline="30000" dirty="0"/>
              <a:t>17</a:t>
            </a:r>
            <a:r>
              <a:rPr lang="en-US" sz="4000" dirty="0"/>
              <a:t>	Who made the world as a wilderness </a:t>
            </a:r>
          </a:p>
          <a:p>
            <a:pPr marL="0" indent="0">
              <a:buNone/>
              <a:tabLst>
                <a:tab pos="457200" algn="l"/>
              </a:tabLst>
            </a:pPr>
            <a:r>
              <a:rPr lang="en-US" sz="4000" dirty="0"/>
              <a:t>	And destroyed its cities, </a:t>
            </a:r>
          </a:p>
          <a:p>
            <a:pPr marL="0" indent="0">
              <a:buNone/>
              <a:tabLst>
                <a:tab pos="457200" algn="l"/>
              </a:tabLst>
            </a:pPr>
            <a:r>
              <a:rPr lang="en-US" sz="4000" dirty="0"/>
              <a:t>	Who did not open the house of his </a:t>
            </a:r>
            <a:r>
              <a:rPr lang="en-US" sz="4000" dirty="0" smtClean="0"/>
              <a:t>prisoners</a:t>
            </a:r>
            <a:r>
              <a:rPr lang="en-US" sz="4000" dirty="0"/>
              <a:t>?’ </a:t>
            </a:r>
          </a:p>
        </p:txBody>
      </p:sp>
      <p:sp>
        <p:nvSpPr>
          <p:cNvPr id="5" name="Date Placeholder 4"/>
          <p:cNvSpPr>
            <a:spLocks noGrp="1"/>
          </p:cNvSpPr>
          <p:nvPr>
            <p:ph type="dt" sz="half" idx="10"/>
          </p:nvPr>
        </p:nvSpPr>
        <p:spPr/>
        <p:txBody>
          <a:bodyPr/>
          <a:lstStyle/>
          <a:p>
            <a:fld id="{CD9831F9-425E-4425-8753-F542795B9167}" type="datetime1">
              <a:rPr lang="en-US" smtClean="0"/>
              <a:t>1/14/2013</a:t>
            </a:fld>
            <a:endParaRPr lang="en-US"/>
          </a:p>
        </p:txBody>
      </p:sp>
      <p:sp>
        <p:nvSpPr>
          <p:cNvPr id="6" name="Footer Placeholder 5"/>
          <p:cNvSpPr>
            <a:spLocks noGrp="1"/>
          </p:cNvSpPr>
          <p:nvPr>
            <p:ph type="ftr" sz="quarter" idx="11"/>
          </p:nvPr>
        </p:nvSpPr>
        <p:spPr/>
        <p:txBody>
          <a:bodyPr/>
          <a:lstStyle/>
          <a:p>
            <a:r>
              <a:rPr lang="en-US" smtClean="0"/>
              <a:t>Stanley E. Patterson, PhD</a:t>
            </a:r>
            <a:endParaRPr lang="en-US"/>
          </a:p>
        </p:txBody>
      </p:sp>
      <p:sp>
        <p:nvSpPr>
          <p:cNvPr id="7" name="Slide Number Placeholder 6"/>
          <p:cNvSpPr>
            <a:spLocks noGrp="1"/>
          </p:cNvSpPr>
          <p:nvPr>
            <p:ph type="sldNum" sz="quarter" idx="12"/>
          </p:nvPr>
        </p:nvSpPr>
        <p:spPr/>
        <p:txBody>
          <a:bodyPr/>
          <a:lstStyle/>
          <a:p>
            <a:fld id="{05AC3754-4F19-4EC3-9885-4E530B672054}" type="slidenum">
              <a:rPr lang="en-US" smtClean="0"/>
              <a:t>8</a:t>
            </a:fld>
            <a:endParaRPr lang="en-US"/>
          </a:p>
        </p:txBody>
      </p:sp>
    </p:spTree>
    <p:extLst>
      <p:ext uri="{BB962C8B-B14F-4D97-AF65-F5344CB8AC3E}">
        <p14:creationId xmlns:p14="http://schemas.microsoft.com/office/powerpoint/2010/main" val="1101088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(Isaiah 14 context continued)</a:t>
            </a:r>
            <a:endParaRPr lang="en-US" sz="2800" dirty="0"/>
          </a:p>
        </p:txBody>
      </p:sp>
      <p:sp>
        <p:nvSpPr>
          <p:cNvPr id="3" name="Content Placeholder 2"/>
          <p:cNvSpPr>
            <a:spLocks noGrp="1"/>
          </p:cNvSpPr>
          <p:nvPr>
            <p:ph idx="1"/>
          </p:nvPr>
        </p:nvSpPr>
        <p:spPr/>
        <p:txBody>
          <a:bodyPr>
            <a:normAutofit fontScale="92500"/>
          </a:bodyPr>
          <a:lstStyle/>
          <a:p>
            <a:pPr marL="0" indent="0">
              <a:spcBef>
                <a:spcPts val="0"/>
              </a:spcBef>
              <a:buNone/>
              <a:tabLst>
                <a:tab pos="457200" algn="l"/>
              </a:tabLst>
            </a:pPr>
            <a:r>
              <a:rPr lang="en-US" baseline="30000" dirty="0" smtClean="0"/>
              <a:t>18</a:t>
            </a:r>
            <a:r>
              <a:rPr lang="en-US" dirty="0" smtClean="0"/>
              <a:t>	“All the kings of the nations, </a:t>
            </a:r>
          </a:p>
          <a:p>
            <a:pPr marL="0" indent="0">
              <a:buNone/>
              <a:tabLst>
                <a:tab pos="457200" algn="l"/>
              </a:tabLst>
            </a:pPr>
            <a:r>
              <a:rPr lang="en-US" dirty="0" smtClean="0"/>
              <a:t>	All of them, sleep in glory, </a:t>
            </a:r>
          </a:p>
          <a:p>
            <a:pPr marL="0" indent="0">
              <a:buNone/>
              <a:tabLst>
                <a:tab pos="457200" algn="l"/>
              </a:tabLst>
            </a:pPr>
            <a:r>
              <a:rPr lang="en-US" dirty="0" smtClean="0"/>
              <a:t>	Everyone in his own house; </a:t>
            </a:r>
          </a:p>
          <a:p>
            <a:pPr marL="0" indent="0">
              <a:buNone/>
              <a:tabLst>
                <a:tab pos="457200" algn="l"/>
              </a:tabLst>
            </a:pPr>
            <a:r>
              <a:rPr lang="en-US" baseline="30000" dirty="0" smtClean="0"/>
              <a:t>19</a:t>
            </a:r>
            <a:r>
              <a:rPr lang="en-US" dirty="0" smtClean="0"/>
              <a:t>	But you are cast out of your grave </a:t>
            </a:r>
          </a:p>
          <a:p>
            <a:pPr marL="0" indent="0">
              <a:buNone/>
              <a:tabLst>
                <a:tab pos="457200" algn="l"/>
              </a:tabLst>
            </a:pPr>
            <a:r>
              <a:rPr lang="en-US" dirty="0" smtClean="0"/>
              <a:t>	Like an abominable branch, </a:t>
            </a:r>
          </a:p>
          <a:p>
            <a:pPr marL="0" indent="0">
              <a:buNone/>
              <a:tabLst>
                <a:tab pos="457200" algn="l"/>
              </a:tabLst>
            </a:pPr>
            <a:r>
              <a:rPr lang="en-US" dirty="0" smtClean="0"/>
              <a:t>	</a:t>
            </a:r>
            <a:r>
              <a:rPr lang="en-US" i="1" dirty="0" smtClean="0"/>
              <a:t>Like</a:t>
            </a:r>
            <a:r>
              <a:rPr lang="en-US" dirty="0" smtClean="0"/>
              <a:t> the garment of those who are slain, </a:t>
            </a:r>
          </a:p>
          <a:p>
            <a:pPr marL="0" indent="0">
              <a:buNone/>
              <a:tabLst>
                <a:tab pos="457200" algn="l"/>
              </a:tabLst>
            </a:pPr>
            <a:r>
              <a:rPr lang="en-US" dirty="0" smtClean="0"/>
              <a:t>	Thrust through with a sword, </a:t>
            </a:r>
          </a:p>
          <a:p>
            <a:pPr marL="0" indent="0">
              <a:buNone/>
              <a:tabLst>
                <a:tab pos="457200" algn="l"/>
              </a:tabLst>
            </a:pPr>
            <a:r>
              <a:rPr lang="en-US" dirty="0" smtClean="0"/>
              <a:t>	Who go down to the stones of the pit, </a:t>
            </a:r>
          </a:p>
          <a:p>
            <a:pPr marL="0" indent="0">
              <a:buNone/>
              <a:tabLst>
                <a:tab pos="457200" algn="l"/>
              </a:tabLst>
            </a:pPr>
            <a:r>
              <a:rPr lang="en-US" dirty="0" smtClean="0"/>
              <a:t>	Like a corpse trodden underfoot. </a:t>
            </a:r>
          </a:p>
          <a:p>
            <a:pPr marL="0" indent="0">
              <a:buNone/>
              <a:tabLst>
                <a:tab pos="457200" algn="l"/>
              </a:tabLst>
            </a:pPr>
            <a:r>
              <a:rPr lang="en-US" baseline="30000" dirty="0" smtClean="0"/>
              <a:t>20</a:t>
            </a:r>
            <a:r>
              <a:rPr lang="en-US" dirty="0" smtClean="0"/>
              <a:t>	You will not be joined with them in burial, </a:t>
            </a:r>
          </a:p>
          <a:p>
            <a:pPr marL="0" indent="0">
              <a:buNone/>
              <a:tabLst>
                <a:tab pos="457200" algn="l"/>
              </a:tabLst>
            </a:pPr>
            <a:r>
              <a:rPr lang="en-US" dirty="0" smtClean="0"/>
              <a:t>	Because you have destroyed your land </a:t>
            </a:r>
          </a:p>
          <a:p>
            <a:pPr marL="0" indent="0">
              <a:buNone/>
              <a:tabLst>
                <a:tab pos="457200" algn="l"/>
              </a:tabLst>
            </a:pPr>
            <a:r>
              <a:rPr lang="en-US" dirty="0" smtClean="0"/>
              <a:t>	</a:t>
            </a:r>
            <a:r>
              <a:rPr lang="en-US" i="1" dirty="0" smtClean="0"/>
              <a:t>And</a:t>
            </a:r>
            <a:r>
              <a:rPr lang="en-US" dirty="0" smtClean="0"/>
              <a:t> slain your people. </a:t>
            </a:r>
          </a:p>
          <a:p>
            <a:pPr marL="0" indent="0">
              <a:buNone/>
            </a:pPr>
            <a:r>
              <a:rPr lang="en-US" sz="1900" i="1" dirty="0" smtClean="0"/>
              <a:t>The New King James Version.</a:t>
            </a:r>
            <a:r>
              <a:rPr lang="en-US" sz="1900" dirty="0" smtClean="0"/>
              <a:t> 1982 (Is 14:12, 15–20). Nashville: Thomas Nelson.</a:t>
            </a:r>
          </a:p>
        </p:txBody>
      </p:sp>
      <p:sp>
        <p:nvSpPr>
          <p:cNvPr id="4" name="Date Placeholder 3"/>
          <p:cNvSpPr>
            <a:spLocks noGrp="1"/>
          </p:cNvSpPr>
          <p:nvPr>
            <p:ph type="dt" sz="half" idx="10"/>
          </p:nvPr>
        </p:nvSpPr>
        <p:spPr/>
        <p:txBody>
          <a:bodyPr/>
          <a:lstStyle/>
          <a:p>
            <a:fld id="{1E0B491D-DE08-455D-84EC-714EDB56F10B}" type="datetime1">
              <a:rPr lang="en-US" smtClean="0"/>
              <a:t>1/14/2013</a:t>
            </a:fld>
            <a:endParaRPr lang="en-US"/>
          </a:p>
        </p:txBody>
      </p:sp>
      <p:sp>
        <p:nvSpPr>
          <p:cNvPr id="5" name="Footer Placeholder 4"/>
          <p:cNvSpPr>
            <a:spLocks noGrp="1"/>
          </p:cNvSpPr>
          <p:nvPr>
            <p:ph type="ftr" sz="quarter" idx="11"/>
          </p:nvPr>
        </p:nvSpPr>
        <p:spPr/>
        <p:txBody>
          <a:bodyPr/>
          <a:lstStyle/>
          <a:p>
            <a:r>
              <a:rPr lang="en-US" smtClean="0"/>
              <a:t>Stanley E. Patterson, PhD</a:t>
            </a:r>
            <a:endParaRPr lang="en-US"/>
          </a:p>
        </p:txBody>
      </p:sp>
      <p:sp>
        <p:nvSpPr>
          <p:cNvPr id="6" name="Slide Number Placeholder 5"/>
          <p:cNvSpPr>
            <a:spLocks noGrp="1"/>
          </p:cNvSpPr>
          <p:nvPr>
            <p:ph type="sldNum" sz="quarter" idx="12"/>
          </p:nvPr>
        </p:nvSpPr>
        <p:spPr/>
        <p:txBody>
          <a:bodyPr/>
          <a:lstStyle/>
          <a:p>
            <a:fld id="{05AC3754-4F19-4EC3-9885-4E530B672054}" type="slidenum">
              <a:rPr lang="en-US" smtClean="0"/>
              <a:t>9</a:t>
            </a:fld>
            <a:endParaRPr lang="en-US"/>
          </a:p>
        </p:txBody>
      </p:sp>
    </p:spTree>
    <p:extLst>
      <p:ext uri="{BB962C8B-B14F-4D97-AF65-F5344CB8AC3E}">
        <p14:creationId xmlns:p14="http://schemas.microsoft.com/office/powerpoint/2010/main" val="1812273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Stanley Patterson</TermName>
          <TermId xmlns="http://schemas.microsoft.com/office/infopath/2007/PartnerControls">32209404-67b6-46fb-9407-fa47a9e898a2</TermId>
        </TermInfo>
        <TermInfo xmlns="http://schemas.microsoft.com/office/infopath/2007/PartnerControls">
          <TermName xmlns="http://schemas.microsoft.com/office/infopath/2007/PartnerControls">Stan Patterson</TermName>
          <TermId xmlns="http://schemas.microsoft.com/office/infopath/2007/PartnerControls">c426dabf-0af7-45d0-b730-8a497a4b223b</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Biblical Concept on Leadership</TermName>
          <TermId xmlns="http://schemas.microsoft.com/office/infopath/2007/PartnerControls">dbe52fbe-be54-4b20-9a31-4e43b5aea838</TermId>
        </TermInfo>
        <TermInfo xmlns="http://schemas.microsoft.com/office/infopath/2007/PartnerControls">
          <TermName xmlns="http://schemas.microsoft.com/office/infopath/2007/PartnerControls">Christian Leadership</TermName>
          <TermId xmlns="http://schemas.microsoft.com/office/infopath/2007/PartnerControls">5565b234-10d3-4eb1-9439-2d6ac5aabd60</TermId>
        </TermInfo>
      </Terms>
    </j2a840a341ce45988eab089c2d811663>
  </documentManagement>
</p:properties>
</file>

<file path=customXml/itemProps1.xml><?xml version="1.0" encoding="utf-8"?>
<ds:datastoreItem xmlns:ds="http://schemas.openxmlformats.org/officeDocument/2006/customXml" ds:itemID="{899F3A90-52EA-4607-B2BD-8F75021D6C40}"/>
</file>

<file path=customXml/itemProps2.xml><?xml version="1.0" encoding="utf-8"?>
<ds:datastoreItem xmlns:ds="http://schemas.openxmlformats.org/officeDocument/2006/customXml" ds:itemID="{A2F606EA-3A5E-468E-B5E3-DB0AB4F9BE39}"/>
</file>

<file path=customXml/itemProps3.xml><?xml version="1.0" encoding="utf-8"?>
<ds:datastoreItem xmlns:ds="http://schemas.openxmlformats.org/officeDocument/2006/customXml" ds:itemID="{A4B9C949-5E8A-4524-B66B-33AF8FF84802}"/>
</file>

<file path=docProps/app.xml><?xml version="1.0" encoding="utf-8"?>
<Properties xmlns="http://schemas.openxmlformats.org/officeDocument/2006/extended-properties" xmlns:vt="http://schemas.openxmlformats.org/officeDocument/2006/docPropsVTypes">
  <Template>Adjacency</Template>
  <TotalTime>390</TotalTime>
  <Words>1206</Words>
  <Application>Microsoft Office PowerPoint</Application>
  <PresentationFormat>On-screen Show (4:3)</PresentationFormat>
  <Paragraphs>257</Paragraphs>
  <Slides>24</Slides>
  <Notes>0</Notes>
  <HiddenSlides>5</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Adjacency</vt:lpstr>
      <vt:lpstr>The Down Path</vt:lpstr>
      <vt:lpstr>Presentation Title</vt:lpstr>
      <vt:lpstr>Spiritual Leadership</vt:lpstr>
      <vt:lpstr>Metaphors</vt:lpstr>
      <vt:lpstr>Contrasting Biblical Models</vt:lpstr>
      <vt:lpstr>Up the Down Path I</vt:lpstr>
      <vt:lpstr>The Ascendant Model</vt:lpstr>
      <vt:lpstr>(Isaiah 14 context)</vt:lpstr>
      <vt:lpstr>(Isaiah 14 context continued)</vt:lpstr>
      <vt:lpstr>Up the Down Path II</vt:lpstr>
      <vt:lpstr>(Ezekiel 28 continued)</vt:lpstr>
      <vt:lpstr>(Ezekiel 28 continued)</vt:lpstr>
      <vt:lpstr>(Ezekiel 28 continued)</vt:lpstr>
      <vt:lpstr>Elements of the Ascendant Model</vt:lpstr>
      <vt:lpstr>Dominance-based Leadership is Sin</vt:lpstr>
      <vt:lpstr>Down the Down Path</vt:lpstr>
      <vt:lpstr>(Continued)</vt:lpstr>
      <vt:lpstr>The Incarnational Model</vt:lpstr>
      <vt:lpstr>Descending to Serve</vt:lpstr>
      <vt:lpstr>Contrasting Biblical Models</vt:lpstr>
      <vt:lpstr>Laws that Govern Leadership</vt:lpstr>
      <vt:lpstr>The Primacy of Love</vt:lpstr>
      <vt:lpstr>The Glorious Irony</vt:lpstr>
      <vt:lpstr>Our Choice—Up or Down</vt:lpstr>
    </vt:vector>
  </TitlesOfParts>
  <Company>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 the Down Path</dc:title>
  <dc:creator>Stanley Patterson</dc:creator>
  <cp:lastModifiedBy>Ellen Missah</cp:lastModifiedBy>
  <cp:revision>24</cp:revision>
  <dcterms:created xsi:type="dcterms:W3CDTF">2012-01-21T22:17:15Z</dcterms:created>
  <dcterms:modified xsi:type="dcterms:W3CDTF">2013-01-14T14:22:55Z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51;#Stanley Patterson|32209404-67b6-46fb-9407-fa47a9e898a2;#59;#Stan Patterson|c426dabf-0af7-45d0-b730-8a497a4b223b</vt:lpwstr>
  </property>
  <property fmtid="{D5CDD505-2E9C-101B-9397-08002B2CF9AE}" pid="4" name="CurriculumCategories">
    <vt:lpwstr>33;#Biblical Concept on Leadership|dbe52fbe-be54-4b20-9a31-4e43b5aea838;#4;#Christian Leadership|5565b234-10d3-4eb1-9439-2d6ac5aabd60</vt:lpwstr>
  </property>
</Properties>
</file>