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1.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slide" Target="slides/slide47.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1.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8" name="Shape 11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5" name="Shape 15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1" name="Shape 16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8" name="Shape 1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4" name="Shape 1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9" name="Shape 2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Presentation copy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4" name="Shape 4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3" name="Shape 2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0" name="Shape 2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8" name="Shape 29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5" name="Shape 30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1" name="Shape 3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1" name="Shape 3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7" name="Shape 32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2" name="Shape 332"/>
        <p:cNvGrpSpPr/>
        <p:nvPr/>
      </p:nvGrpSpPr>
      <p:grpSpPr>
        <a:xfrm>
          <a:off y="0" x="0"/>
          <a:ext cy="0" cx="0"/>
          <a:chOff y="0" x="0"/>
          <a:chExt cy="0" cx="0"/>
        </a:xfrm>
      </p:grpSpPr>
      <p:sp>
        <p:nvSpPr>
          <p:cNvPr id="333" name="Shape 3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4" name="Shape 33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3" name="Shape 3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1" name="Shape 3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59" name="Shape 3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3" name="Shape 363"/>
        <p:cNvGrpSpPr/>
        <p:nvPr/>
      </p:nvGrpSpPr>
      <p:grpSpPr>
        <a:xfrm>
          <a:off y="0" x="0"/>
          <a:ext cy="0" cx="0"/>
          <a:chOff y="0" x="0"/>
          <a:chExt cy="0" cx="0"/>
        </a:xfrm>
      </p:grpSpPr>
      <p:sp>
        <p:nvSpPr>
          <p:cNvPr id="364" name="Shape 3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5" name="Shape 3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9" name="Shape 369"/>
        <p:cNvGrpSpPr/>
        <p:nvPr/>
      </p:nvGrpSpPr>
      <p:grpSpPr>
        <a:xfrm>
          <a:off y="0" x="0"/>
          <a:ext cy="0" cx="0"/>
          <a:chOff y="0" x="0"/>
          <a:chExt cy="0" cx="0"/>
        </a:xfrm>
      </p:grpSpPr>
      <p:sp>
        <p:nvSpPr>
          <p:cNvPr id="370" name="Shape 3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1" name="Shape 3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5" name="Shape 375"/>
        <p:cNvGrpSpPr/>
        <p:nvPr/>
      </p:nvGrpSpPr>
      <p:grpSpPr>
        <a:xfrm>
          <a:off y="0" x="0"/>
          <a:ext cy="0" cx="0"/>
          <a:chOff y="0" x="0"/>
          <a:chExt cy="0" cx="0"/>
        </a:xfrm>
      </p:grpSpPr>
      <p:sp>
        <p:nvSpPr>
          <p:cNvPr id="376" name="Shape 3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7" name="Shape 3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4" name="Shape 38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2" name="Shape 392"/>
        <p:cNvGrpSpPr/>
        <p:nvPr/>
      </p:nvGrpSpPr>
      <p:grpSpPr>
        <a:xfrm>
          <a:off y="0" x="0"/>
          <a:ext cy="0" cx="0"/>
          <a:chOff y="0" x="0"/>
          <a:chExt cy="0" cx="0"/>
        </a:xfrm>
      </p:grpSpPr>
      <p:sp>
        <p:nvSpPr>
          <p:cNvPr id="393" name="Shape 3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4" name="Shape 39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0" name="Shape 400"/>
        <p:cNvGrpSpPr/>
        <p:nvPr/>
      </p:nvGrpSpPr>
      <p:grpSpPr>
        <a:xfrm>
          <a:off y="0" x="0"/>
          <a:ext cy="0" cx="0"/>
          <a:chOff y="0" x="0"/>
          <a:chExt cy="0" cx="0"/>
        </a:xfrm>
      </p:grpSpPr>
      <p:sp>
        <p:nvSpPr>
          <p:cNvPr id="401" name="Shape 40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02" name="Shape 40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3.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4"/><Relationship Target="../media/image1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0.png" Type="http://schemas.openxmlformats.org/officeDocument/2006/relationships/image" Id="rId3"/><Relationship Target="../media/image13.png" Type="http://schemas.openxmlformats.org/officeDocument/2006/relationships/image" Id="rId6"/><Relationship Target="../media/image14.png" Type="http://schemas.openxmlformats.org/officeDocument/2006/relationships/image" Id="rId5"/><Relationship Target="../media/image12.png" Type="http://schemas.openxmlformats.org/officeDocument/2006/relationships/image" Id="rId7"/></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media/image27.png" Type="http://schemas.openxmlformats.org/officeDocument/2006/relationships/image" Id="rId12"/><Relationship Target="../slideLayouts/slideLayout1.xml" Type="http://schemas.openxmlformats.org/officeDocument/2006/relationships/slideLayout" Id="rId1"/><Relationship Target="../media/image29.png" Type="http://schemas.openxmlformats.org/officeDocument/2006/relationships/image" Id="rId13"/><Relationship Target="../media/image25.jpg" Type="http://schemas.openxmlformats.org/officeDocument/2006/relationships/image" Id="rId4"/><Relationship Target="../media/image24.png" Type="http://schemas.openxmlformats.org/officeDocument/2006/relationships/image" Id="rId10"/><Relationship Target="../media/image10.png" Type="http://schemas.openxmlformats.org/officeDocument/2006/relationships/image" Id="rId3"/><Relationship Target="../media/image28.png" Type="http://schemas.openxmlformats.org/officeDocument/2006/relationships/image" Id="rId11"/><Relationship Target="../media/image23.png" Type="http://schemas.openxmlformats.org/officeDocument/2006/relationships/image" Id="rId9"/><Relationship Target="../media/image15.png" Type="http://schemas.openxmlformats.org/officeDocument/2006/relationships/image" Id="rId6"/><Relationship Target="../media/image16.png" Type="http://schemas.openxmlformats.org/officeDocument/2006/relationships/image" Id="rId5"/><Relationship Target="../media/image22.png" Type="http://schemas.openxmlformats.org/officeDocument/2006/relationships/image" Id="rId8"/><Relationship Target="../media/image19.png" Type="http://schemas.openxmlformats.org/officeDocument/2006/relationships/image" Id="rId7"/></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10.png" Type="http://schemas.openxmlformats.org/officeDocument/2006/relationships/image" Id="rId3"/><Relationship Target="../media/image26.pn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0.png" Type="http://schemas.openxmlformats.org/officeDocument/2006/relationships/image" Id="rId3"/><Relationship Target="../media/image26.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10.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10.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1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1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4"/><Relationship Target="../media/image10.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0.png" Type="http://schemas.openxmlformats.org/officeDocument/2006/relationships/image" Id="rId3"/><Relationship Target="../media/image33.pn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1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10.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10.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48.jpg" Type="http://schemas.openxmlformats.org/officeDocument/2006/relationships/image" Id="rId4"/><Relationship Target="../media/image10.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1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0.png" Type="http://schemas.openxmlformats.org/officeDocument/2006/relationships/image" Id="rId3"/><Relationship Target="../media/image43.pn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50.jpg" Type="http://schemas.openxmlformats.org/officeDocument/2006/relationships/image" Id="rId4"/><Relationship Target="../media/image10.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52.jpg" Type="http://schemas.openxmlformats.org/officeDocument/2006/relationships/image" Id="rId4"/><Relationship Target="../media/image1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9.jpg" Type="http://schemas.openxmlformats.org/officeDocument/2006/relationships/image" Id="rId4"/><Relationship Target="../media/image10.png" Type="http://schemas.openxmlformats.org/officeDocument/2006/relationships/image" Id="rId3"/><Relationship Target="../media/image03.png" Type="http://schemas.openxmlformats.org/officeDocument/2006/relationships/image" Id="rId6"/><Relationship Target="../media/image02.png" Type="http://schemas.openxmlformats.org/officeDocument/2006/relationships/image" Id="rId5"/><Relationship Target="../media/image00.png" Type="http://schemas.openxmlformats.org/officeDocument/2006/relationships/image" Id="rId8"/><Relationship Target="../media/image01.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49.jpg" Type="http://schemas.openxmlformats.org/officeDocument/2006/relationships/image" Id="rId4"/><Relationship Target="../media/image10.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47.jpg" Type="http://schemas.openxmlformats.org/officeDocument/2006/relationships/image" Id="rId4"/><Relationship Target="../media/image10.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10.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10.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60.jpg" Type="http://schemas.openxmlformats.org/officeDocument/2006/relationships/image" Id="rId4"/><Relationship Target="../media/image10.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53.jpg" Type="http://schemas.openxmlformats.org/officeDocument/2006/relationships/image" Id="rId4"/><Relationship Target="../media/image10.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54.jpg" Type="http://schemas.openxmlformats.org/officeDocument/2006/relationships/image" Id="rId4"/><Relationship Target="../media/image10.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61.jpg" Type="http://schemas.openxmlformats.org/officeDocument/2006/relationships/image" Id="rId4"/><Relationship Target="../media/image10.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56.jpg" Type="http://schemas.openxmlformats.org/officeDocument/2006/relationships/image" Id="rId4"/><Relationship Target="../media/image10.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58.jpg" Type="http://schemas.openxmlformats.org/officeDocument/2006/relationships/image" Id="rId4"/><Relationship Target="../media/image1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10.png" Type="http://schemas.openxmlformats.org/officeDocument/2006/relationships/image" Id="rId3"/><Relationship Target="../media/image03.png" Type="http://schemas.openxmlformats.org/officeDocument/2006/relationships/image" Id="rId6"/><Relationship Target="../media/image02.png" Type="http://schemas.openxmlformats.org/officeDocument/2006/relationships/image" Id="rId5"/><Relationship Target="../media/image05.png" Type="http://schemas.openxmlformats.org/officeDocument/2006/relationships/image" Id="rId8"/><Relationship Target="../media/image04.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55.jpg" Type="http://schemas.openxmlformats.org/officeDocument/2006/relationships/image" Id="rId4"/><Relationship Target="../media/image10.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59.jpg" Type="http://schemas.openxmlformats.org/officeDocument/2006/relationships/image" Id="rId4"/><Relationship Target="../media/image10.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63.jpg" Type="http://schemas.openxmlformats.org/officeDocument/2006/relationships/image" Id="rId4"/><Relationship Target="../media/image10.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64.jpg" Type="http://schemas.openxmlformats.org/officeDocument/2006/relationships/image" Id="rId4"/><Relationship Target="../media/image10.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0.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66.jpg" Type="http://schemas.openxmlformats.org/officeDocument/2006/relationships/image" Id="rId4"/><Relationship Target="../media/image10.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67.jpg" Type="http://schemas.openxmlformats.org/officeDocument/2006/relationships/image" Id="rId4"/><Relationship Target="../media/image10.png" Type="http://schemas.openxmlformats.org/officeDocument/2006/relationships/image" Id="rId3"/><Relationship Target="../media/image62.png" Type="http://schemas.openxmlformats.org/officeDocument/2006/relationships/image" Id="rId5"/></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65.jpg" Type="http://schemas.openxmlformats.org/officeDocument/2006/relationships/image" Id="rId4"/><Relationship Target="../media/image1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7.jpg" Type="http://schemas.openxmlformats.org/officeDocument/2006/relationships/image" Id="rId4"/><Relationship Target="../media/image1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10.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1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4" name="Shape 94"/>
        <p:cNvGrpSpPr/>
        <p:nvPr/>
      </p:nvGrpSpPr>
      <p:grpSpPr>
        <a:xfrm>
          <a:off y="0" x="0"/>
          <a:ext cy="0" cx="0"/>
          <a:chOff y="0" x="0"/>
          <a:chExt cy="0" cx="0"/>
        </a:xfrm>
      </p:grpSpPr>
      <p:sp>
        <p:nvSpPr>
          <p:cNvPr id="95" name="Shape 95"/>
          <p:cNvSpPr/>
          <p:nvPr/>
        </p:nvSpPr>
        <p:spPr>
          <a:xfrm>
            <a:off y="275150" x="0"/>
            <a:ext cy="7344825" cx="10160000"/>
          </a:xfrm>
          <a:prstGeom prst="rect">
            <a:avLst/>
          </a:prstGeom>
          <a:blipFill>
            <a:blip r:embed="rId4"/>
            <a:stretch>
              <a:fillRect/>
            </a:stretch>
          </a:blipFill>
        </p:spPr>
      </p:sp>
      <p:sp>
        <p:nvSpPr>
          <p:cNvPr id="96" name="Shape 96"/>
          <p:cNvSpPr txBox="1"/>
          <p:nvPr/>
        </p:nvSpPr>
        <p:spPr>
          <a:xfrm>
            <a:off y="423325" x="1016000"/>
            <a:ext cy="1159224" cx="820420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This membership is spread around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the globe in thirteen world divisions.</a:t>
            </a:r>
          </a:p>
        </p:txBody>
      </p:sp>
      <p:sp>
        <p:nvSpPr>
          <p:cNvPr id="97" name="Shape 97"/>
          <p:cNvSpPr txBox="1"/>
          <p:nvPr/>
        </p:nvSpPr>
        <p:spPr>
          <a:xfrm>
            <a:off y="5588000" x="1016000"/>
            <a:ext cy="1601950" cx="2362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East-Central Africa</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Euro-Africa</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Euro-Asia</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Inter-American</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North American</a:t>
            </a:r>
          </a:p>
        </p:txBody>
      </p:sp>
      <p:sp>
        <p:nvSpPr>
          <p:cNvPr id="98" name="Shape 98"/>
          <p:cNvSpPr txBox="1"/>
          <p:nvPr/>
        </p:nvSpPr>
        <p:spPr>
          <a:xfrm>
            <a:off y="5588000" x="3810000"/>
            <a:ext cy="1601950" cx="2870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Northern Asia-Pacific</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South American</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South Pacific</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Southern Africa-</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Indian Ocean</a:t>
            </a:r>
          </a:p>
        </p:txBody>
      </p:sp>
      <p:sp>
        <p:nvSpPr>
          <p:cNvPr id="99" name="Shape 99"/>
          <p:cNvSpPr txBox="1"/>
          <p:nvPr/>
        </p:nvSpPr>
        <p:spPr>
          <a:xfrm>
            <a:off y="5588000" x="6688650"/>
            <a:ext cy="1296799" cx="253152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Southern Asia</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Southern Asia-Pacific</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Trans-European</a:t>
            </a:r>
          </a:p>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West-Central Africa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3" name="Shape 103"/>
        <p:cNvGrpSpPr/>
        <p:nvPr/>
      </p:nvGrpSpPr>
      <p:grpSpPr>
        <a:xfrm>
          <a:off y="0" x="0"/>
          <a:ext cy="0" cx="0"/>
          <a:chOff y="0" x="0"/>
          <a:chExt cy="0" cx="0"/>
        </a:xfrm>
      </p:grpSpPr>
      <p:sp>
        <p:nvSpPr>
          <p:cNvPr id="104" name="Shape 104"/>
          <p:cNvSpPr/>
          <p:nvPr/>
        </p:nvSpPr>
        <p:spPr>
          <a:xfrm>
            <a:off y="275150" x="0"/>
            <a:ext cy="7344825" cx="10160000"/>
          </a:xfrm>
          <a:prstGeom prst="rect">
            <a:avLst/>
          </a:prstGeom>
          <a:blipFill>
            <a:blip r:embed="rId4"/>
            <a:stretch>
              <a:fillRect/>
            </a:stretch>
          </a:blipFill>
        </p:spPr>
      </p:sp>
      <p:sp>
        <p:nvSpPr>
          <p:cNvPr id="105" name="Shape 105"/>
          <p:cNvSpPr txBox="1"/>
          <p:nvPr/>
        </p:nvSpPr>
        <p:spPr>
          <a:xfrm>
            <a:off y="762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Global communications and travel have reduced our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church to a global village.</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Leaders who formerly had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little contact with each other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now interact electronically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on a regular basis.</a:t>
            </a:r>
          </a:p>
        </p:txBody>
      </p:sp>
      <p:sp>
        <p:nvSpPr>
          <p:cNvPr id="106" name="Shape 106"/>
          <p:cNvSpPr txBox="1"/>
          <p:nvPr/>
        </p:nvSpPr>
        <p:spPr>
          <a:xfrm>
            <a:off y="5723800" x="8907625"/>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000000"/>
                </a:solidFill>
                <a:latin typeface="Arial"/>
                <a:ea typeface="Arial"/>
                <a:cs typeface="Arial"/>
                <a:sym typeface="Arial"/>
              </a:rPr>
              <a:t>© It Is Written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0" name="Shape 110"/>
        <p:cNvGrpSpPr/>
        <p:nvPr/>
      </p:nvGrpSpPr>
      <p:grpSpPr>
        <a:xfrm>
          <a:off y="0" x="0"/>
          <a:ext cy="0" cx="0"/>
          <a:chOff y="0" x="0"/>
          <a:chExt cy="0" cx="0"/>
        </a:xfrm>
      </p:grpSpPr>
      <p:sp>
        <p:nvSpPr>
          <p:cNvPr id="111" name="Shape 111"/>
          <p:cNvSpPr/>
          <p:nvPr/>
        </p:nvSpPr>
        <p:spPr>
          <a:xfrm>
            <a:off y="275150" x="0"/>
            <a:ext cy="7344825" cx="10160000"/>
          </a:xfrm>
          <a:prstGeom prst="rect">
            <a:avLst/>
          </a:prstGeom>
          <a:blipFill>
            <a:blip r:embed="rId4"/>
            <a:stretch>
              <a:fillRect/>
            </a:stretch>
          </a:blipFill>
        </p:spPr>
      </p:sp>
      <p:sp>
        <p:nvSpPr>
          <p:cNvPr id="112" name="Shape 112"/>
          <p:cNvSpPr txBox="1"/>
          <p:nvPr/>
        </p:nvSpPr>
        <p:spPr>
          <a:xfrm>
            <a:off y="762000" x="1270000"/>
            <a:ext cy="6650199" cx="7950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000000"/>
                </a:solidFill>
                <a:latin typeface="Arial"/>
                <a:ea typeface="Arial"/>
                <a:cs typeface="Arial"/>
                <a:sym typeface="Arial"/>
              </a:rPr>
              <a:t>Jesus’ Ministry Reveals a </a:t>
            </a:r>
            <a:br>
              <a:rPr b="1" sz="4000" lang="en-US">
                <a:solidFill>
                  <a:srgbClr val="000000"/>
                </a:solidFill>
                <a:latin typeface="Arial"/>
                <a:ea typeface="Arial"/>
                <a:cs typeface="Arial"/>
                <a:sym typeface="Arial"/>
              </a:rPr>
            </a:br>
            <a:r>
              <a:rPr b="1" sz="4000" lang="en-US">
                <a:solidFill>
                  <a:srgbClr val="000000"/>
                </a:solidFill>
                <a:latin typeface="Arial"/>
                <a:ea typeface="Arial"/>
                <a:cs typeface="Arial"/>
                <a:sym typeface="Arial"/>
              </a:rPr>
              <a:t>Cross-Cultural Trajectory</a:t>
            </a:r>
          </a:p>
          <a:p>
            <a:r>
              <a:t/>
            </a:r>
          </a:p>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1–</a:t>
            </a:r>
            <a:r>
              <a:rPr b="1" sz="3555" lang="en-US">
                <a:solidFill>
                  <a:srgbClr val="000000"/>
                </a:solidFill>
                <a:latin typeface="Arial"/>
                <a:ea typeface="Arial"/>
                <a:cs typeface="Arial"/>
                <a:sym typeface="Arial"/>
              </a:rPr>
              <a:t>His ministry reflected </a:t>
            </a:r>
            <a:br>
              <a:rPr b="1" sz="3555" lang="en-US">
                <a:solidFill>
                  <a:srgbClr val="000000"/>
                </a:solidFill>
                <a:latin typeface="Arial"/>
                <a:ea typeface="Arial"/>
                <a:cs typeface="Arial"/>
                <a:sym typeface="Arial"/>
              </a:rPr>
            </a:br>
            <a:r>
              <a:rPr b="1" sz="3555" lang="en-US">
                <a:solidFill>
                  <a:srgbClr val="000000"/>
                </a:solidFill>
                <a:latin typeface="Arial"/>
                <a:ea typeface="Arial"/>
                <a:cs typeface="Arial"/>
                <a:sym typeface="Arial"/>
              </a:rPr>
              <a:t>a geographical trajectory.</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He ministered in Samaria,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 region many Jews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avoided. (John 4)</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He ministered in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the region of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Tyre and Sidon. (Matt 15) </a:t>
            </a:r>
          </a:p>
        </p:txBody>
      </p:sp>
      <p:sp>
        <p:nvSpPr>
          <p:cNvPr id="113" name="Shape 113"/>
          <p:cNvSpPr/>
          <p:nvPr/>
        </p:nvSpPr>
        <p:spPr>
          <a:xfrm>
            <a:off y="1248825" x="7429500"/>
            <a:ext cy="889000" cx="889000"/>
          </a:xfrm>
          <a:prstGeom prst="rect">
            <a:avLst/>
          </a:prstGeom>
          <a:blipFill>
            <a:blip r:embed="rId5"/>
            <a:stretch>
              <a:fillRect/>
            </a:stretch>
          </a:blipFill>
        </p:spPr>
      </p:sp>
      <p:sp>
        <p:nvSpPr>
          <p:cNvPr id="114" name="Shape 114"/>
          <p:cNvSpPr/>
          <p:nvPr/>
        </p:nvSpPr>
        <p:spPr>
          <a:xfrm>
            <a:off y="3873475" x="7344825"/>
            <a:ext cy="889000" cx="889000"/>
          </a:xfrm>
          <a:prstGeom prst="rect">
            <a:avLst/>
          </a:prstGeom>
          <a:blipFill>
            <a:blip r:embed="rId6"/>
            <a:stretch>
              <a:fillRect/>
            </a:stretch>
          </a:blipFill>
        </p:spPr>
      </p:sp>
      <p:sp>
        <p:nvSpPr>
          <p:cNvPr id="115" name="Shape 115"/>
          <p:cNvSpPr/>
          <p:nvPr/>
        </p:nvSpPr>
        <p:spPr>
          <a:xfrm>
            <a:off y="2106075" x="1270000"/>
            <a:ext cy="42325" cx="5863149"/>
          </a:xfrm>
          <a:prstGeom prst="rect">
            <a:avLst/>
          </a:prstGeom>
          <a:blipFill>
            <a:blip r:embed="rId7"/>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9" name="Shape 119"/>
        <p:cNvGrpSpPr/>
        <p:nvPr/>
      </p:nvGrpSpPr>
      <p:grpSpPr>
        <a:xfrm>
          <a:off y="0" x="0"/>
          <a:ext cy="0" cx="0"/>
          <a:chOff y="0" x="0"/>
          <a:chExt cy="0" cx="0"/>
        </a:xfrm>
      </p:grpSpPr>
      <p:sp>
        <p:nvSpPr>
          <p:cNvPr id="120" name="Shape 120"/>
          <p:cNvSpPr/>
          <p:nvPr/>
        </p:nvSpPr>
        <p:spPr>
          <a:xfrm>
            <a:off y="275150" x="0"/>
            <a:ext cy="7344825" cx="10160000"/>
          </a:xfrm>
          <a:prstGeom prst="rect">
            <a:avLst/>
          </a:prstGeom>
          <a:blipFill>
            <a:blip r:embed="rId4"/>
            <a:stretch>
              <a:fillRect/>
            </a:stretch>
          </a:blipFill>
        </p:spPr>
      </p:sp>
      <p:sp>
        <p:nvSpPr>
          <p:cNvPr id="121" name="Shape 121"/>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He told His disciples 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spread the Gospel from</a:t>
            </a:r>
          </a:p>
          <a:p>
            <a:r>
              <a:t/>
            </a:r>
          </a:p>
        </p:txBody>
      </p:sp>
      <p:sp>
        <p:nvSpPr>
          <p:cNvPr id="122" name="Shape 122"/>
          <p:cNvSpPr txBox="1"/>
          <p:nvPr/>
        </p:nvSpPr>
        <p:spPr>
          <a:xfrm>
            <a:off y="2539975" x="1270000"/>
            <a:ext cy="3738024"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Jerusalem</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to Judea</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to Samaria</a:t>
            </a:r>
          </a:p>
          <a:p>
            <a:pPr algn="l" lvl="0" marR="0" indent="-304800" marL="381000">
              <a:lnSpc>
                <a:spcPct val="120138"/>
              </a:lnSpc>
              <a:spcBef>
                <a:spcPts val="0"/>
              </a:spcBef>
              <a:spcAft>
                <a:spcPts val="0"/>
              </a:spcAft>
              <a:buClr>
                <a:srgbClr val="000000"/>
              </a:buClr>
              <a:buSzPct val="166666"/>
              <a:buFont typeface="Arial"/>
              <a:buChar char="•"/>
            </a:pPr>
            <a:r>
              <a:rPr sz="4000" lang="en-US">
                <a:solidFill>
                  <a:srgbClr val="000000"/>
                </a:solidFill>
                <a:latin typeface="Arial"/>
                <a:ea typeface="Arial"/>
                <a:cs typeface="Arial"/>
                <a:sym typeface="Arial"/>
              </a:rPr>
              <a:t>“</a:t>
            </a:r>
            <a:r>
              <a:rPr sz="4000" lang="en-US" i="1">
                <a:solidFill>
                  <a:srgbClr val="000000"/>
                </a:solidFill>
                <a:latin typeface="Arial"/>
                <a:ea typeface="Arial"/>
                <a:cs typeface="Arial"/>
                <a:sym typeface="Arial"/>
              </a:rPr>
              <a:t>to the ends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of the earth</a:t>
            </a:r>
            <a:r>
              <a:rPr sz="4000" lang="en-US">
                <a:solidFill>
                  <a:srgbClr val="000000"/>
                </a:solidFill>
                <a:latin typeface="Arial"/>
                <a:ea typeface="Arial"/>
                <a:cs typeface="Arial"/>
                <a:sym typeface="Arial"/>
              </a:rPr>
              <a: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(Acts 1:8 NIV)</a:t>
            </a:r>
          </a:p>
        </p:txBody>
      </p:sp>
      <p:sp>
        <p:nvSpPr>
          <p:cNvPr id="123" name="Shape 123"/>
          <p:cNvSpPr/>
          <p:nvPr/>
        </p:nvSpPr>
        <p:spPr>
          <a:xfrm>
            <a:off y="5535075" x="7567075"/>
            <a:ext cy="582074" cx="613824"/>
          </a:xfrm>
          <a:prstGeom prst="rect">
            <a:avLst/>
          </a:prstGeom>
          <a:blipFill>
            <a:blip r:embed="rId5"/>
            <a:stretch>
              <a:fillRect/>
            </a:stretch>
          </a:blipFill>
        </p:spPr>
      </p:sp>
      <p:sp>
        <p:nvSpPr>
          <p:cNvPr id="124" name="Shape 124"/>
          <p:cNvSpPr/>
          <p:nvPr/>
        </p:nvSpPr>
        <p:spPr>
          <a:xfrm>
            <a:off y="4455575" x="7736400"/>
            <a:ext cy="984250" cx="306899"/>
          </a:xfrm>
          <a:prstGeom prst="rect">
            <a:avLst/>
          </a:prstGeom>
          <a:blipFill>
            <a:blip r:embed="rId6"/>
            <a:stretch>
              <a:fillRect/>
            </a:stretch>
          </a:blipFill>
        </p:spPr>
      </p:sp>
      <p:sp>
        <p:nvSpPr>
          <p:cNvPr id="125" name="Shape 125"/>
          <p:cNvSpPr/>
          <p:nvPr/>
        </p:nvSpPr>
        <p:spPr>
          <a:xfrm>
            <a:off y="3852325" x="5916075"/>
            <a:ext cy="1756825" cx="1756825"/>
          </a:xfrm>
          <a:prstGeom prst="rect">
            <a:avLst/>
          </a:prstGeom>
          <a:blipFill>
            <a:blip r:embed="rId7"/>
            <a:stretch>
              <a:fillRect/>
            </a:stretch>
          </a:blipFill>
        </p:spPr>
      </p:sp>
      <p:sp>
        <p:nvSpPr>
          <p:cNvPr id="126" name="Shape 126"/>
          <p:cNvSpPr/>
          <p:nvPr/>
        </p:nvSpPr>
        <p:spPr>
          <a:xfrm>
            <a:off y="3884075" x="8106825"/>
            <a:ext cy="1756825" cx="1756825"/>
          </a:xfrm>
          <a:prstGeom prst="rect">
            <a:avLst/>
          </a:prstGeom>
          <a:blipFill>
            <a:blip r:embed="rId8"/>
            <a:stretch>
              <a:fillRect/>
            </a:stretch>
          </a:blipFill>
        </p:spPr>
      </p:sp>
      <p:sp>
        <p:nvSpPr>
          <p:cNvPr id="127" name="Shape 127"/>
          <p:cNvSpPr/>
          <p:nvPr/>
        </p:nvSpPr>
        <p:spPr>
          <a:xfrm>
            <a:off y="5640900" x="5799650"/>
            <a:ext cy="402150" cx="1672149"/>
          </a:xfrm>
          <a:prstGeom prst="rect">
            <a:avLst/>
          </a:prstGeom>
          <a:blipFill>
            <a:blip r:embed="rId9"/>
            <a:stretch>
              <a:fillRect/>
            </a:stretch>
          </a:blipFill>
        </p:spPr>
      </p:sp>
      <p:sp>
        <p:nvSpPr>
          <p:cNvPr id="128" name="Shape 128"/>
          <p:cNvSpPr/>
          <p:nvPr/>
        </p:nvSpPr>
        <p:spPr>
          <a:xfrm>
            <a:off y="5640900" x="8276150"/>
            <a:ext cy="402150" cx="1672149"/>
          </a:xfrm>
          <a:prstGeom prst="rect">
            <a:avLst/>
          </a:prstGeom>
          <a:blipFill>
            <a:blip r:embed="rId10"/>
            <a:stretch>
              <a:fillRect/>
            </a:stretch>
          </a:blipFill>
        </p:spPr>
      </p:sp>
      <p:sp>
        <p:nvSpPr>
          <p:cNvPr id="129" name="Shape 129"/>
          <p:cNvSpPr/>
          <p:nvPr/>
        </p:nvSpPr>
        <p:spPr>
          <a:xfrm>
            <a:off y="6096000" x="8075075"/>
            <a:ext cy="1375825" cx="1375825"/>
          </a:xfrm>
          <a:prstGeom prst="rect">
            <a:avLst/>
          </a:prstGeom>
          <a:blipFill>
            <a:blip r:embed="rId11"/>
            <a:stretch>
              <a:fillRect/>
            </a:stretch>
          </a:blipFill>
        </p:spPr>
      </p:sp>
      <p:sp>
        <p:nvSpPr>
          <p:cNvPr id="130" name="Shape 130"/>
          <p:cNvSpPr/>
          <p:nvPr/>
        </p:nvSpPr>
        <p:spPr>
          <a:xfrm>
            <a:off y="6064250" x="6318250"/>
            <a:ext cy="1375825" cx="1386400"/>
          </a:xfrm>
          <a:prstGeom prst="rect">
            <a:avLst/>
          </a:prstGeom>
          <a:blipFill>
            <a:blip r:embed="rId12"/>
            <a:stretch>
              <a:fillRect/>
            </a:stretch>
          </a:blipFill>
        </p:spPr>
      </p:sp>
      <p:sp>
        <p:nvSpPr>
          <p:cNvPr id="131" name="Shape 131"/>
          <p:cNvSpPr/>
          <p:nvPr/>
        </p:nvSpPr>
        <p:spPr>
          <a:xfrm>
            <a:off y="6244150" x="7672900"/>
            <a:ext cy="1153574" cx="402150"/>
          </a:xfrm>
          <a:prstGeom prst="rect">
            <a:avLst/>
          </a:prstGeom>
          <a:blipFill>
            <a:blip r:embed="rId1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5" name="Shape 135"/>
        <p:cNvGrpSpPr/>
        <p:nvPr/>
      </p:nvGrpSpPr>
      <p:grpSpPr>
        <a:xfrm>
          <a:off y="0" x="0"/>
          <a:ext cy="0" cx="0"/>
          <a:chOff y="0" x="0"/>
          <a:chExt cy="0" cx="0"/>
        </a:xfrm>
      </p:grpSpPr>
      <p:sp>
        <p:nvSpPr>
          <p:cNvPr id="136" name="Shape 136"/>
          <p:cNvSpPr/>
          <p:nvPr/>
        </p:nvSpPr>
        <p:spPr>
          <a:xfrm>
            <a:off y="275150" x="0"/>
            <a:ext cy="7344825" cx="10160000"/>
          </a:xfrm>
          <a:prstGeom prst="rect">
            <a:avLst/>
          </a:prstGeom>
          <a:blipFill>
            <a:blip r:embed="rId4"/>
            <a:stretch>
              <a:fillRect/>
            </a:stretch>
          </a:blipFill>
        </p:spPr>
      </p:sp>
      <p:sp>
        <p:nvSpPr>
          <p:cNvPr id="137" name="Shape 137"/>
          <p:cNvSpPr txBox="1"/>
          <p:nvPr/>
        </p:nvSpPr>
        <p:spPr>
          <a:xfrm>
            <a:off y="762000" x="1270000"/>
            <a:ext cy="258267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41447"/>
                </a:solidFill>
                <a:latin typeface="Arial"/>
                <a:ea typeface="Arial"/>
                <a:cs typeface="Arial"/>
                <a:sym typeface="Arial"/>
              </a:rPr>
              <a:t>2–</a:t>
            </a:r>
            <a:r>
              <a:rPr b="1" sz="4000" lang="en-US">
                <a:solidFill>
                  <a:srgbClr val="000000"/>
                </a:solidFill>
                <a:latin typeface="Arial"/>
                <a:ea typeface="Arial"/>
                <a:cs typeface="Arial"/>
                <a:sym typeface="Arial"/>
              </a:rPr>
              <a:t>Jesus’ ministry demonstrated a sociological trajectory.</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It encompassed all classes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people</a:t>
            </a:r>
          </a:p>
        </p:txBody>
      </p:sp>
      <p:sp>
        <p:nvSpPr>
          <p:cNvPr id="138" name="Shape 138"/>
          <p:cNvSpPr/>
          <p:nvPr/>
        </p:nvSpPr>
        <p:spPr>
          <a:xfrm>
            <a:off y="666750" x="1270000"/>
            <a:ext cy="42325" cx="7641149"/>
          </a:xfrm>
          <a:prstGeom prst="rect">
            <a:avLst/>
          </a:prstGeom>
          <a:blipFill>
            <a:blip r:embed="rId5"/>
            <a:stretch>
              <a:fillRect/>
            </a:stretch>
          </a:blipFill>
        </p:spPr>
      </p:sp>
      <p:sp>
        <p:nvSpPr>
          <p:cNvPr id="139" name="Shape 139"/>
          <p:cNvSpPr txBox="1"/>
          <p:nvPr/>
        </p:nvSpPr>
        <p:spPr>
          <a:xfrm>
            <a:off y="3386650" x="1270000"/>
            <a:ext cy="2783749"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the proud Pharisee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Nicodemus,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tax gatherers,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prostitutes and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sinners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3" name="Shape 143"/>
        <p:cNvGrpSpPr/>
        <p:nvPr/>
      </p:nvGrpSpPr>
      <p:grpSpPr>
        <a:xfrm>
          <a:off y="0" x="0"/>
          <a:ext cy="0" cx="0"/>
          <a:chOff y="0" x="0"/>
          <a:chExt cy="0" cx="0"/>
        </a:xfrm>
      </p:grpSpPr>
      <p:sp>
        <p:nvSpPr>
          <p:cNvPr id="144" name="Shape 144"/>
          <p:cNvSpPr/>
          <p:nvPr/>
        </p:nvSpPr>
        <p:spPr>
          <a:xfrm>
            <a:off y="275150" x="0"/>
            <a:ext cy="7344825" cx="10160000"/>
          </a:xfrm>
          <a:prstGeom prst="rect">
            <a:avLst/>
          </a:prstGeom>
          <a:blipFill>
            <a:blip r:embed="rId4"/>
            <a:stretch>
              <a:fillRect/>
            </a:stretch>
          </a:blipFill>
        </p:spPr>
      </p:sp>
      <p:sp>
        <p:nvSpPr>
          <p:cNvPr id="145" name="Shape 145"/>
          <p:cNvSpPr txBox="1"/>
          <p:nvPr/>
        </p:nvSpPr>
        <p:spPr>
          <a:xfrm>
            <a:off y="762000" x="1016000"/>
            <a:ext cy="6045199"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41447"/>
                </a:solidFill>
                <a:latin typeface="Arial"/>
                <a:ea typeface="Arial"/>
                <a:cs typeface="Arial"/>
                <a:sym typeface="Arial"/>
              </a:rPr>
              <a:t>3–</a:t>
            </a:r>
            <a:r>
              <a:rPr b="1" sz="4000" lang="en-US">
                <a:solidFill>
                  <a:srgbClr val="000000"/>
                </a:solidFill>
                <a:latin typeface="Arial"/>
                <a:ea typeface="Arial"/>
                <a:cs typeface="Arial"/>
                <a:sym typeface="Arial"/>
              </a:rPr>
              <a:t>His ministry moved from ethnocentric exclusivity to ethnic inclusivity.</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He healed scores of Jews. But His miracles included</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Canaanite woman’s daughter (Matt 15)</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Roman centurion’s servant (Matt 8)</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Capernaum official’s son (John 4)</a:t>
            </a:r>
          </a:p>
          <a:p>
            <a:pPr algn="l" lvl="0" marR="0" indent="-262466" marL="381000">
              <a:lnSpc>
                <a:spcPct val="144166"/>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the Samaritan leper (Luke 17)</a:t>
            </a:r>
          </a:p>
        </p:txBody>
      </p:sp>
      <p:sp>
        <p:nvSpPr>
          <p:cNvPr id="146" name="Shape 146"/>
          <p:cNvSpPr/>
          <p:nvPr/>
        </p:nvSpPr>
        <p:spPr>
          <a:xfrm>
            <a:off y="666750" x="1270000"/>
            <a:ext cy="42325" cx="7641149"/>
          </a:xfrm>
          <a:prstGeom prst="rect">
            <a:avLst/>
          </a:prstGeom>
          <a:blipFill>
            <a:blip r:embed="rId5"/>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0" name="Shape 150"/>
        <p:cNvGrpSpPr/>
        <p:nvPr/>
      </p:nvGrpSpPr>
      <p:grpSpPr>
        <a:xfrm>
          <a:off y="0" x="0"/>
          <a:ext cy="0" cx="0"/>
          <a:chOff y="0" x="0"/>
          <a:chExt cy="0" cx="0"/>
        </a:xfrm>
      </p:grpSpPr>
      <p:sp>
        <p:nvSpPr>
          <p:cNvPr id="151" name="Shape 151"/>
          <p:cNvSpPr/>
          <p:nvPr/>
        </p:nvSpPr>
        <p:spPr>
          <a:xfrm>
            <a:off y="275150" x="0"/>
            <a:ext cy="7344825" cx="10160000"/>
          </a:xfrm>
          <a:prstGeom prst="rect">
            <a:avLst/>
          </a:prstGeom>
          <a:blipFill>
            <a:blip r:embed="rId4"/>
            <a:stretch>
              <a:fillRect/>
            </a:stretch>
          </a:blipFill>
        </p:spPr>
      </p:sp>
      <p:sp>
        <p:nvSpPr>
          <p:cNvPr id="152" name="Shape 152"/>
          <p:cNvSpPr txBox="1"/>
          <p:nvPr/>
        </p:nvSpPr>
        <p:spPr>
          <a:xfrm>
            <a:off y="592650" x="1270000"/>
            <a:ext cy="25173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One of His best-loved parables memorialized a Samaritan businessman who was a good neighbor. (Luke 15)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6" name="Shape 156"/>
        <p:cNvGrpSpPr/>
        <p:nvPr/>
      </p:nvGrpSpPr>
      <p:grpSpPr>
        <a:xfrm>
          <a:off y="0" x="0"/>
          <a:ext cy="0" cx="0"/>
          <a:chOff y="0" x="0"/>
          <a:chExt cy="0" cx="0"/>
        </a:xfrm>
      </p:grpSpPr>
      <p:sp>
        <p:nvSpPr>
          <p:cNvPr id="157" name="Shape 157"/>
          <p:cNvSpPr/>
          <p:nvPr/>
        </p:nvSpPr>
        <p:spPr>
          <a:xfrm>
            <a:off y="275150" x="0"/>
            <a:ext cy="7344825" cx="10160000"/>
          </a:xfrm>
          <a:prstGeom prst="rect">
            <a:avLst/>
          </a:prstGeom>
          <a:blipFill>
            <a:blip r:embed="rId4"/>
            <a:stretch>
              <a:fillRect/>
            </a:stretch>
          </a:blipFill>
        </p:spPr>
      </p:sp>
      <p:sp>
        <p:nvSpPr>
          <p:cNvPr id="158" name="Shape 158"/>
          <p:cNvSpPr txBox="1"/>
          <p:nvPr/>
        </p:nvSpPr>
        <p:spPr>
          <a:xfrm>
            <a:off y="592650" x="1270000"/>
            <a:ext cy="397084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The Bible and the Spirit of Prophecy emphasize that the church must continue the healing, teaching, and preaching ministry of Jesus.</a:t>
            </a:r>
          </a:p>
          <a:p>
            <a:r>
              <a:t/>
            </a:r>
          </a:p>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Faithful church leaders will reflect the same cross-cultural trajectories that Jesus’ ministry revealed.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2" name="Shape 162"/>
        <p:cNvGrpSpPr/>
        <p:nvPr/>
      </p:nvGrpSpPr>
      <p:grpSpPr>
        <a:xfrm>
          <a:off y="0" x="0"/>
          <a:ext cy="0" cx="0"/>
          <a:chOff y="0" x="0"/>
          <a:chExt cy="0" cx="0"/>
        </a:xfrm>
      </p:grpSpPr>
      <p:sp>
        <p:nvSpPr>
          <p:cNvPr id="163" name="Shape 163"/>
          <p:cNvSpPr/>
          <p:nvPr/>
        </p:nvSpPr>
        <p:spPr>
          <a:xfrm>
            <a:off y="275150" x="0"/>
            <a:ext cy="7344825" cx="10160000"/>
          </a:xfrm>
          <a:prstGeom prst="rect">
            <a:avLst/>
          </a:prstGeom>
          <a:blipFill>
            <a:blip r:embed="rId4"/>
            <a:stretch>
              <a:fillRect/>
            </a:stretch>
          </a:blipFill>
        </p:spPr>
      </p:sp>
      <p:sp>
        <p:nvSpPr>
          <p:cNvPr id="164" name="Shape 164"/>
          <p:cNvSpPr txBox="1"/>
          <p:nvPr/>
        </p:nvSpPr>
        <p:spPr>
          <a:xfrm>
            <a:off y="76200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The Mission of the </a:t>
            </a:r>
          </a:p>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Adventist Church</a:t>
            </a:r>
          </a:p>
        </p:txBody>
      </p:sp>
      <p:sp>
        <p:nvSpPr>
          <p:cNvPr id="165" name="Shape 165"/>
          <p:cNvSpPr txBox="1"/>
          <p:nvPr/>
        </p:nvSpPr>
        <p:spPr>
          <a:xfrm>
            <a:off y="2539975" x="1270000"/>
            <a:ext cy="4350099" cx="363219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6</a:t>
            </a:r>
            <a:r>
              <a:rPr sz="2888" lang="en-US">
                <a:solidFill>
                  <a:srgbClr val="000000"/>
                </a:solidFill>
                <a:latin typeface="Arial"/>
                <a:ea typeface="Arial"/>
                <a:cs typeface="Arial"/>
                <a:sym typeface="Arial"/>
              </a:rPr>
              <a:t>Then I saw another angel flying in midair, and he had the eternal gospel to proclaim to those who live on the earth—to every nation, tribe, language and people.</a:t>
            </a:r>
            <a:r>
              <a:rPr sz="2666" lang="en-US">
                <a:solidFill>
                  <a:srgbClr val="000000"/>
                </a:solidFill>
                <a:latin typeface="Arial"/>
                <a:ea typeface="Arial"/>
                <a:cs typeface="Arial"/>
                <a:sym typeface="Arial"/>
              </a:rPr>
              <a:t> </a:t>
            </a:r>
            <a:r>
              <a:rPr sz="2000" lang="en-US" i="1">
                <a:solidFill>
                  <a:srgbClr val="000000"/>
                </a:solidFill>
                <a:latin typeface="Arial"/>
                <a:ea typeface="Arial"/>
                <a:cs typeface="Arial"/>
                <a:sym typeface="Arial"/>
              </a:rPr>
              <a:t>Rev 14:6 (NIV)</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9" name="Shape 169"/>
        <p:cNvGrpSpPr/>
        <p:nvPr/>
      </p:nvGrpSpPr>
      <p:grpSpPr>
        <a:xfrm>
          <a:off y="0" x="0"/>
          <a:ext cy="0" cx="0"/>
          <a:chOff y="0" x="0"/>
          <a:chExt cy="0" cx="0"/>
        </a:xfrm>
      </p:grpSpPr>
      <p:sp>
        <p:nvSpPr>
          <p:cNvPr id="170" name="Shape 170"/>
          <p:cNvSpPr/>
          <p:nvPr/>
        </p:nvSpPr>
        <p:spPr>
          <a:xfrm>
            <a:off y="275150" x="0"/>
            <a:ext cy="7344825" cx="10160000"/>
          </a:xfrm>
          <a:prstGeom prst="rect">
            <a:avLst/>
          </a:prstGeom>
          <a:blipFill>
            <a:blip r:embed="rId4"/>
            <a:stretch>
              <a:fillRect/>
            </a:stretch>
          </a:blipFill>
        </p:spPr>
      </p:sp>
      <p:sp>
        <p:nvSpPr>
          <p:cNvPr id="171" name="Shape 171"/>
          <p:cNvSpPr txBox="1"/>
          <p:nvPr/>
        </p:nvSpPr>
        <p:spPr>
          <a:xfrm>
            <a:off y="762000" x="1270000"/>
            <a:ext cy="3284700" cx="7865525"/>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This global mission requires leadership that</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functions locally in its service arena, and </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global in its outlook.</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220475" x="186950"/>
            <a:ext cy="2577977" cx="3850900"/>
          </a:xfrm>
          <a:prstGeom prst="rect">
            <a:avLst/>
          </a:prstGeom>
        </p:spPr>
        <p:txBody>
          <a:bodyPr bIns="38100" rIns="38100" lIns="38100" tIns="38100" anchor="ctr" anchorCtr="0">
            <a:noAutofit/>
          </a:bodyPr>
          <a:lstStyle/>
          <a:p>
            <a:pPr algn="l" marR="0" indent="0" marL="0">
              <a:lnSpc>
                <a:spcPct val="183593"/>
              </a:lnSpc>
              <a:spcBef>
                <a:spcPts val="0"/>
              </a:spcBef>
              <a:spcAft>
                <a:spcPts val="0"/>
              </a:spcAft>
              <a:buNone/>
            </a:pPr>
            <a:r>
              <a:rPr sz="3555"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444" lang="en-US" i="1">
                <a:solidFill>
                  <a:srgbClr val="FFFFFF"/>
                </a:solidFill>
                <a:latin typeface="Arial"/>
                <a:ea typeface="Arial"/>
                <a:cs typeface="Arial"/>
                <a:sym typeface="Arial"/>
              </a:rPr>
              <a:t>eight</a:t>
            </a:r>
          </a:p>
        </p:txBody>
      </p:sp>
      <p:sp>
        <p:nvSpPr>
          <p:cNvPr id="27" name="Shape 27"/>
          <p:cNvSpPr txBox="1"/>
          <p:nvPr/>
        </p:nvSpPr>
        <p:spPr>
          <a:xfrm>
            <a:off y="1151800" x="4335625"/>
            <a:ext cy="3614549" cx="5374900"/>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sz="5555" lang="en-US">
                <a:solidFill>
                  <a:srgbClr val="000000"/>
                </a:solidFill>
                <a:latin typeface="Arial"/>
                <a:ea typeface="Arial"/>
                <a:cs typeface="Arial"/>
                <a:sym typeface="Arial"/>
              </a:rPr>
              <a:t>Profiling Adventist Leadership:</a:t>
            </a:r>
            <a:r>
              <a:rPr sz="6111" lang="en-US">
                <a:solidFill>
                  <a:srgbClr val="000000"/>
                </a:solidFill>
                <a:latin typeface="Arial"/>
                <a:ea typeface="Arial"/>
                <a:cs typeface="Arial"/>
                <a:sym typeface="Arial"/>
              </a:rPr>
              <a:t> </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Responsiveness to Diversity</a:t>
            </a:r>
            <a:r>
              <a:rPr sz="3555" lang="en-US">
                <a:solidFill>
                  <a:srgbClr val="000000"/>
                </a:solidFill>
                <a:latin typeface="Arial"/>
                <a:ea typeface="Arial"/>
                <a:cs typeface="Arial"/>
                <a:sym typeface="Arial"/>
              </a:rPr>
              <a:t> – PART 1</a:t>
            </a:r>
          </a:p>
        </p:txBody>
      </p:sp>
      <p:sp>
        <p:nvSpPr>
          <p:cNvPr id="28" name="Shape 28"/>
          <p:cNvSpPr txBox="1"/>
          <p:nvPr/>
        </p:nvSpPr>
        <p:spPr>
          <a:xfrm>
            <a:off y="5014725" x="4335625"/>
            <a:ext cy="2630300" cx="52902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61"/>
              </a:lnSpc>
              <a:spcBef>
                <a:spcPts val="0"/>
              </a:spcBef>
              <a:spcAft>
                <a:spcPts val="0"/>
              </a:spcAft>
              <a:buNone/>
            </a:pPr>
            <a:r>
              <a:rPr b="1" sz="3444" lang="en-US" i="1">
                <a:solidFill>
                  <a:srgbClr val="641447"/>
                </a:solidFill>
                <a:latin typeface="Arial"/>
                <a:ea typeface="Arial"/>
                <a:cs typeface="Arial"/>
                <a:sym typeface="Arial"/>
              </a:rPr>
              <a:t>Leslie N. Pollard</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Vice President for Diversity,</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Loma Linda University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Adventist Health Sciences Center</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5" name="Shape 175"/>
        <p:cNvGrpSpPr/>
        <p:nvPr/>
      </p:nvGrpSpPr>
      <p:grpSpPr>
        <a:xfrm>
          <a:off y="0" x="0"/>
          <a:ext cy="0" cx="0"/>
          <a:chOff y="0" x="0"/>
          <a:chExt cy="0" cx="0"/>
        </a:xfrm>
      </p:grpSpPr>
      <p:sp>
        <p:nvSpPr>
          <p:cNvPr id="176" name="Shape 176"/>
          <p:cNvSpPr/>
          <p:nvPr/>
        </p:nvSpPr>
        <p:spPr>
          <a:xfrm>
            <a:off y="275150" x="0"/>
            <a:ext cy="7344825" cx="10160000"/>
          </a:xfrm>
          <a:prstGeom prst="rect">
            <a:avLst/>
          </a:prstGeom>
          <a:blipFill>
            <a:blip r:embed="rId4"/>
            <a:stretch>
              <a:fillRect/>
            </a:stretch>
          </a:blipFill>
        </p:spPr>
      </p:sp>
      <p:sp>
        <p:nvSpPr>
          <p:cNvPr id="177" name="Shape 177"/>
          <p:cNvSpPr txBox="1"/>
          <p:nvPr/>
        </p:nvSpPr>
        <p:spPr>
          <a:xfrm>
            <a:off y="762000" x="1270000"/>
            <a:ext cy="5831750"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The questions for leaders become</a:t>
            </a:r>
          </a:p>
          <a:p>
            <a:pPr algn="ctr" marR="0" indent="0" marL="0">
              <a:lnSpc>
                <a:spcPct val="119921"/>
              </a:lnSpc>
              <a:spcBef>
                <a:spcPts val="0"/>
              </a:spcBef>
              <a:spcAft>
                <a:spcPts val="0"/>
              </a:spcAft>
              <a:buNone/>
            </a:pPr>
            <a:r>
              <a:rPr b="1" sz="3555" lang="en-US">
                <a:solidFill>
                  <a:srgbClr val="641447"/>
                </a:solidFill>
                <a:latin typeface="Arial"/>
                <a:ea typeface="Arial"/>
                <a:cs typeface="Arial"/>
                <a:sym typeface="Arial"/>
              </a:rPr>
              <a:t>1</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How and why will we respond to diversity that defines the people groups we lead?</a:t>
            </a:r>
          </a:p>
          <a:p>
            <a:pPr algn="ctr" marR="0" indent="0" marL="0">
              <a:lnSpc>
                <a:spcPct val="119921"/>
              </a:lnSpc>
              <a:spcBef>
                <a:spcPts val="1604"/>
              </a:spcBef>
              <a:spcAft>
                <a:spcPts val="0"/>
              </a:spcAft>
              <a:buNone/>
            </a:pPr>
            <a:r>
              <a:rPr b="1" sz="3555" lang="en-US">
                <a:solidFill>
                  <a:srgbClr val="641447"/>
                </a:solidFill>
                <a:latin typeface="Arial"/>
                <a:ea typeface="Arial"/>
                <a:cs typeface="Arial"/>
                <a:sym typeface="Arial"/>
              </a:rPr>
              <a:t>2</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How can we guarantee that our influence capital is spent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advancing mission rather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than impeding it? </a:t>
            </a:r>
          </a:p>
        </p:txBody>
      </p:sp>
      <p:sp>
        <p:nvSpPr>
          <p:cNvPr id="178" name="Shape 178"/>
          <p:cNvSpPr/>
          <p:nvPr/>
        </p:nvSpPr>
        <p:spPr>
          <a:xfrm>
            <a:off y="4053400" x="1481650"/>
            <a:ext cy="42325" cx="3418399"/>
          </a:xfrm>
          <a:prstGeom prst="rect">
            <a:avLst/>
          </a:prstGeom>
          <a:blipFill>
            <a:blip r:embed="rId5"/>
            <a:stretch>
              <a:fillRect/>
            </a:stretch>
          </a:blipFill>
        </p:spPr>
      </p:sp>
      <p:sp>
        <p:nvSpPr>
          <p:cNvPr id="179" name="Shape 179"/>
          <p:cNvSpPr/>
          <p:nvPr/>
        </p:nvSpPr>
        <p:spPr>
          <a:xfrm>
            <a:off y="4053400" x="5207000"/>
            <a:ext cy="42325" cx="3418399"/>
          </a:xfrm>
          <a:prstGeom prst="rect">
            <a:avLst/>
          </a:prstGeom>
          <a:blipFill>
            <a:blip r:embed="rId5"/>
            <a:stretch>
              <a:fillRect/>
            </a:stretch>
          </a:blipFill>
        </p:spPr>
      </p:sp>
      <p:sp>
        <p:nvSpPr>
          <p:cNvPr id="180" name="Shape 180"/>
          <p:cNvSpPr/>
          <p:nvPr/>
        </p:nvSpPr>
        <p:spPr>
          <a:xfrm>
            <a:off y="1598075" x="1481650"/>
            <a:ext cy="42325" cx="3418399"/>
          </a:xfrm>
          <a:prstGeom prst="rect">
            <a:avLst/>
          </a:prstGeom>
          <a:blipFill>
            <a:blip r:embed="rId5"/>
            <a:stretch>
              <a:fillRect/>
            </a:stretch>
          </a:blipFill>
        </p:spPr>
      </p:sp>
      <p:sp>
        <p:nvSpPr>
          <p:cNvPr id="181" name="Shape 181"/>
          <p:cNvSpPr/>
          <p:nvPr/>
        </p:nvSpPr>
        <p:spPr>
          <a:xfrm>
            <a:off y="1598075" x="5207000"/>
            <a:ext cy="42325" cx="3418399"/>
          </a:xfrm>
          <a:prstGeom prst="rect">
            <a:avLst/>
          </a:prstGeom>
          <a:blipFill>
            <a:blip r:embed="rId5"/>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5" name="Shape 185"/>
        <p:cNvGrpSpPr/>
        <p:nvPr/>
      </p:nvGrpSpPr>
      <p:grpSpPr>
        <a:xfrm>
          <a:off y="0" x="0"/>
          <a:ext cy="0" cx="0"/>
          <a:chOff y="0" x="0"/>
          <a:chExt cy="0" cx="0"/>
        </a:xfrm>
      </p:grpSpPr>
      <p:sp>
        <p:nvSpPr>
          <p:cNvPr id="186" name="Shape 186"/>
          <p:cNvSpPr/>
          <p:nvPr/>
        </p:nvSpPr>
        <p:spPr>
          <a:xfrm>
            <a:off y="275150" x="0"/>
            <a:ext cy="7344825" cx="10160000"/>
          </a:xfrm>
          <a:prstGeom prst="rect">
            <a:avLst/>
          </a:prstGeom>
          <a:blipFill>
            <a:blip r:embed="rId4"/>
            <a:stretch>
              <a:fillRect/>
            </a:stretch>
          </a:blipFill>
        </p:spPr>
      </p:sp>
      <p:sp>
        <p:nvSpPr>
          <p:cNvPr id="187" name="Shape 187"/>
          <p:cNvSpPr txBox="1"/>
          <p:nvPr/>
        </p:nvSpPr>
        <p:spPr>
          <a:xfrm>
            <a:off y="1269975" x="1270000"/>
            <a:ext cy="354575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b="1" sz="4000" lang="en-US">
                <a:solidFill>
                  <a:srgbClr val="000000"/>
                </a:solidFill>
                <a:latin typeface="Arial"/>
                <a:ea typeface="Arial"/>
                <a:cs typeface="Arial"/>
                <a:sym typeface="Arial"/>
              </a:rPr>
              <a:t>Diversity:</a:t>
            </a:r>
          </a:p>
          <a:p>
            <a:pPr algn="l" lvl="0" marR="0" indent="-50800" marL="381000">
              <a:lnSpc>
                <a:spcPct val="107812"/>
              </a:lnSpc>
              <a:spcBef>
                <a:spcPts val="0"/>
              </a:spcBef>
              <a:spcAft>
                <a:spcPts val="0"/>
              </a:spcAft>
              <a:buClr>
                <a:srgbClr val="000000"/>
              </a:buClr>
              <a:buSzPct val="98765"/>
              <a:buFont typeface="Arial"/>
              <a:buNone/>
            </a:pPr>
            <a:r>
              <a:rPr sz="3555" lang="en-US" i="1">
                <a:solidFill>
                  <a:srgbClr val="000000"/>
                </a:solidFill>
                <a:latin typeface="Arial"/>
                <a:ea typeface="Arial"/>
                <a:cs typeface="Arial"/>
                <a:sym typeface="Arial"/>
              </a:rPr>
              <a:t>biophysical, </a:t>
            </a:r>
          </a:p>
          <a:p>
            <a:pPr algn="l" lvl="0" marR="0" indent="-50800" marL="381000">
              <a:lnSpc>
                <a:spcPct val="107812"/>
              </a:lnSpc>
              <a:spcBef>
                <a:spcPts val="0"/>
              </a:spcBef>
              <a:spcAft>
                <a:spcPts val="0"/>
              </a:spcAft>
              <a:buClr>
                <a:srgbClr val="000000"/>
              </a:buClr>
              <a:buSzPct val="98765"/>
              <a:buFont typeface="Arial"/>
              <a:buNone/>
            </a:pPr>
            <a:r>
              <a:rPr sz="3555" lang="en-US" i="1">
                <a:solidFill>
                  <a:srgbClr val="000000"/>
                </a:solidFill>
                <a:latin typeface="Arial"/>
                <a:ea typeface="Arial"/>
                <a:cs typeface="Arial"/>
                <a:sym typeface="Arial"/>
              </a:rPr>
              <a:t>social, </a:t>
            </a:r>
          </a:p>
          <a:p>
            <a:pPr algn="l" lvl="0" marR="0" indent="-50800" marL="381000">
              <a:lnSpc>
                <a:spcPct val="107812"/>
              </a:lnSpc>
              <a:spcBef>
                <a:spcPts val="0"/>
              </a:spcBef>
              <a:spcAft>
                <a:spcPts val="0"/>
              </a:spcAft>
              <a:buClr>
                <a:srgbClr val="000000"/>
              </a:buClr>
              <a:buSzPct val="98765"/>
              <a:buFont typeface="Arial"/>
              <a:buNone/>
            </a:pPr>
            <a:r>
              <a:rPr sz="3555" lang="en-US" i="1">
                <a:solidFill>
                  <a:srgbClr val="000000"/>
                </a:solidFill>
                <a:latin typeface="Arial"/>
                <a:ea typeface="Arial"/>
                <a:cs typeface="Arial"/>
                <a:sym typeface="Arial"/>
              </a:rPr>
              <a:t>cultural, </a:t>
            </a:r>
          </a:p>
          <a:p>
            <a:pPr algn="l" lvl="0" marR="0" indent="-50800" marL="381000">
              <a:lnSpc>
                <a:spcPct val="107812"/>
              </a:lnSpc>
              <a:spcBef>
                <a:spcPts val="0"/>
              </a:spcBef>
              <a:spcAft>
                <a:spcPts val="0"/>
              </a:spcAft>
              <a:buClr>
                <a:srgbClr val="000000"/>
              </a:buClr>
              <a:buSzPct val="98765"/>
              <a:buFont typeface="Arial"/>
              <a:buNone/>
            </a:pPr>
            <a:r>
              <a:rPr sz="3555" lang="en-US" i="1">
                <a:solidFill>
                  <a:srgbClr val="000000"/>
                </a:solidFill>
                <a:latin typeface="Arial"/>
                <a:ea typeface="Arial"/>
                <a:cs typeface="Arial"/>
                <a:sym typeface="Arial"/>
              </a:rPr>
              <a:t>national, </a:t>
            </a:r>
          </a:p>
          <a:p>
            <a:pPr algn="l" lvl="0" marR="0" indent="-50800" marL="381000">
              <a:lnSpc>
                <a:spcPct val="107812"/>
              </a:lnSpc>
              <a:spcBef>
                <a:spcPts val="0"/>
              </a:spcBef>
              <a:spcAft>
                <a:spcPts val="0"/>
              </a:spcAft>
              <a:buClr>
                <a:srgbClr val="000000"/>
              </a:buClr>
              <a:buSzPct val="98765"/>
              <a:buFont typeface="Arial"/>
              <a:buNone/>
            </a:pPr>
            <a:r>
              <a:rPr sz="3555" lang="en-US" i="1">
                <a:solidFill>
                  <a:srgbClr val="000000"/>
                </a:solidFill>
                <a:latin typeface="Arial"/>
                <a:ea typeface="Arial"/>
                <a:cs typeface="Arial"/>
                <a:sym typeface="Arial"/>
              </a:rPr>
              <a:t>historical </a:t>
            </a:r>
          </a:p>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MARKERS</a:t>
            </a:r>
          </a:p>
        </p:txBody>
      </p:sp>
      <p:sp>
        <p:nvSpPr>
          <p:cNvPr id="188" name="Shape 188"/>
          <p:cNvSpPr txBox="1"/>
          <p:nvPr/>
        </p:nvSpPr>
        <p:spPr>
          <a:xfrm>
            <a:off y="4877150" x="1270000"/>
            <a:ext cy="2572100"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that groups use</a:t>
            </a:r>
            <a:r>
              <a:rPr sz="3111" lang="en-US" i="1">
                <a:solidFill>
                  <a:srgbClr val="000000"/>
                </a:solidFill>
                <a:latin typeface="Arial"/>
                <a:ea typeface="Arial"/>
                <a:cs typeface="Arial"/>
                <a:sym typeface="Arial"/>
              </a:rPr>
              <a:t> </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identify themselves as a distinguished group and</a:t>
            </a:r>
          </a:p>
          <a:p>
            <a:pPr algn="l" lvl="0" marR="0" indent="-276577" marL="381000">
              <a:lnSpc>
                <a:spcPct val="107812"/>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distinguish themselves from other groups</a:t>
            </a:r>
          </a:p>
        </p:txBody>
      </p:sp>
      <p:sp>
        <p:nvSpPr>
          <p:cNvPr id="189" name="Shape 189"/>
          <p:cNvSpPr txBox="1"/>
          <p:nvPr/>
        </p:nvSpPr>
        <p:spPr>
          <a:xfrm>
            <a:off y="437425" x="1270000"/>
            <a:ext cy="564775"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4000" lang="en-US">
                <a:solidFill>
                  <a:srgbClr val="000000"/>
                </a:solidFill>
                <a:latin typeface="Arial"/>
                <a:ea typeface="Arial"/>
                <a:cs typeface="Arial"/>
                <a:sym typeface="Arial"/>
              </a:rPr>
              <a:t>III. Definition </a:t>
            </a:r>
            <a:r>
              <a:rPr sz="4000" lang="en-US" i="1">
                <a:solidFill>
                  <a:srgbClr val="000000"/>
                </a:solidFill>
                <a:latin typeface="Arial"/>
                <a:ea typeface="Arial"/>
                <a:cs typeface="Arial"/>
                <a:sym typeface="Arial"/>
              </a:rPr>
              <a:t>of</a:t>
            </a:r>
            <a:r>
              <a:rPr b="1" sz="4000" lang="en-US">
                <a:solidFill>
                  <a:srgbClr val="000000"/>
                </a:solidFill>
                <a:latin typeface="Arial"/>
                <a:ea typeface="Arial"/>
                <a:cs typeface="Arial"/>
                <a:sym typeface="Arial"/>
              </a:rPr>
              <a:t> Terms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3" name="Shape 193"/>
        <p:cNvGrpSpPr/>
        <p:nvPr/>
      </p:nvGrpSpPr>
      <p:grpSpPr>
        <a:xfrm>
          <a:off y="0" x="0"/>
          <a:ext cy="0" cx="0"/>
          <a:chOff y="0" x="0"/>
          <a:chExt cy="0" cx="0"/>
        </a:xfrm>
      </p:grpSpPr>
      <p:sp>
        <p:nvSpPr>
          <p:cNvPr id="194" name="Shape 194"/>
          <p:cNvSpPr/>
          <p:nvPr/>
        </p:nvSpPr>
        <p:spPr>
          <a:xfrm>
            <a:off y="275150" x="0"/>
            <a:ext cy="7344825" cx="10160000"/>
          </a:xfrm>
          <a:prstGeom prst="rect">
            <a:avLst/>
          </a:prstGeom>
          <a:blipFill>
            <a:blip r:embed="rId4"/>
            <a:stretch>
              <a:fillRect/>
            </a:stretch>
          </a:blipFill>
        </p:spPr>
      </p:sp>
      <p:sp>
        <p:nvSpPr>
          <p:cNvPr id="195" name="Shape 195"/>
          <p:cNvSpPr txBox="1"/>
          <p:nvPr/>
        </p:nvSpPr>
        <p:spPr>
          <a:xfrm>
            <a:off y="762000" x="1270000"/>
            <a:ext cy="143084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In our world church we </a:t>
            </a:r>
            <a:br>
              <a:rPr sz="4444" lang="en-US">
                <a:solidFill>
                  <a:srgbClr val="000000"/>
                </a:solidFill>
                <a:latin typeface="Arial"/>
                <a:ea typeface="Arial"/>
                <a:cs typeface="Arial"/>
                <a:sym typeface="Arial"/>
              </a:rPr>
            </a:br>
            <a:r>
              <a:rPr sz="4444" lang="en-US">
                <a:solidFill>
                  <a:srgbClr val="000000"/>
                </a:solidFill>
                <a:latin typeface="Arial"/>
                <a:ea typeface="Arial"/>
                <a:cs typeface="Arial"/>
                <a:sym typeface="Arial"/>
              </a:rPr>
              <a:t>have </a:t>
            </a:r>
            <a:r>
              <a:rPr b="1" sz="4444" lang="en-US">
                <a:solidFill>
                  <a:srgbClr val="000000"/>
                </a:solidFill>
                <a:latin typeface="Arial"/>
                <a:ea typeface="Arial"/>
                <a:cs typeface="Arial"/>
                <a:sym typeface="Arial"/>
              </a:rPr>
              <a:t>national</a:t>
            </a:r>
            <a:r>
              <a:rPr sz="4444" lang="en-US">
                <a:solidFill>
                  <a:srgbClr val="000000"/>
                </a:solidFill>
                <a:latin typeface="Arial"/>
                <a:ea typeface="Arial"/>
                <a:cs typeface="Arial"/>
                <a:sym typeface="Arial"/>
              </a:rPr>
              <a:t> diversity.</a:t>
            </a:r>
          </a:p>
        </p:txBody>
      </p:sp>
      <p:sp>
        <p:nvSpPr>
          <p:cNvPr id="196" name="Shape 196"/>
          <p:cNvSpPr txBox="1"/>
          <p:nvPr/>
        </p:nvSpPr>
        <p:spPr>
          <a:xfrm>
            <a:off y="3741200" x="948950"/>
            <a:ext cy="617699" cx="25721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Sri Lankan </a:t>
            </a:r>
          </a:p>
        </p:txBody>
      </p:sp>
      <p:sp>
        <p:nvSpPr>
          <p:cNvPr id="197" name="Shape 197"/>
          <p:cNvSpPr txBox="1"/>
          <p:nvPr/>
        </p:nvSpPr>
        <p:spPr>
          <a:xfrm>
            <a:off y="3741200" x="3912300"/>
            <a:ext cy="617699" cx="263382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Bangladeshi</a:t>
            </a:r>
          </a:p>
        </p:txBody>
      </p:sp>
      <p:sp>
        <p:nvSpPr>
          <p:cNvPr id="198" name="Shape 198"/>
          <p:cNvSpPr txBox="1"/>
          <p:nvPr/>
        </p:nvSpPr>
        <p:spPr>
          <a:xfrm>
            <a:off y="3741200" x="6960300"/>
            <a:ext cy="617699" cx="20835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Myanmar</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2" name="Shape 202"/>
        <p:cNvGrpSpPr/>
        <p:nvPr/>
      </p:nvGrpSpPr>
      <p:grpSpPr>
        <a:xfrm>
          <a:off y="0" x="0"/>
          <a:ext cy="0" cx="0"/>
          <a:chOff y="0" x="0"/>
          <a:chExt cy="0" cx="0"/>
        </a:xfrm>
      </p:grpSpPr>
      <p:sp>
        <p:nvSpPr>
          <p:cNvPr id="203" name="Shape 203"/>
          <p:cNvSpPr/>
          <p:nvPr/>
        </p:nvSpPr>
        <p:spPr>
          <a:xfrm>
            <a:off y="275150" x="0"/>
            <a:ext cy="7344825" cx="10160000"/>
          </a:xfrm>
          <a:prstGeom prst="rect">
            <a:avLst/>
          </a:prstGeom>
          <a:blipFill>
            <a:blip r:embed="rId4"/>
            <a:stretch>
              <a:fillRect/>
            </a:stretch>
          </a:blipFill>
        </p:spPr>
      </p:sp>
      <p:sp>
        <p:nvSpPr>
          <p:cNvPr id="204" name="Shape 204"/>
          <p:cNvSpPr txBox="1"/>
          <p:nvPr/>
        </p:nvSpPr>
        <p:spPr>
          <a:xfrm>
            <a:off y="1439325" x="1270000"/>
            <a:ext cy="753524"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We have </a:t>
            </a:r>
            <a:r>
              <a:rPr b="1" sz="4444" lang="en-US">
                <a:solidFill>
                  <a:srgbClr val="000000"/>
                </a:solidFill>
                <a:latin typeface="Arial"/>
                <a:ea typeface="Arial"/>
                <a:cs typeface="Arial"/>
                <a:sym typeface="Arial"/>
              </a:rPr>
              <a:t>racial</a:t>
            </a:r>
            <a:r>
              <a:rPr sz="4444" lang="en-US">
                <a:solidFill>
                  <a:srgbClr val="000000"/>
                </a:solidFill>
                <a:latin typeface="Arial"/>
                <a:ea typeface="Arial"/>
                <a:cs typeface="Arial"/>
                <a:sym typeface="Arial"/>
              </a:rPr>
              <a:t> diversity.</a:t>
            </a:r>
          </a:p>
        </p:txBody>
      </p:sp>
      <p:sp>
        <p:nvSpPr>
          <p:cNvPr id="205" name="Shape 205"/>
          <p:cNvSpPr txBox="1"/>
          <p:nvPr/>
        </p:nvSpPr>
        <p:spPr>
          <a:xfrm>
            <a:off y="3776475" x="1118300"/>
            <a:ext cy="617699" cx="19318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Hispanic</a:t>
            </a:r>
          </a:p>
        </p:txBody>
      </p:sp>
      <p:sp>
        <p:nvSpPr>
          <p:cNvPr id="206" name="Shape 206"/>
          <p:cNvSpPr txBox="1"/>
          <p:nvPr/>
        </p:nvSpPr>
        <p:spPr>
          <a:xfrm>
            <a:off y="3776475" x="3488950"/>
            <a:ext cy="617699" cx="12791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Asian</a:t>
            </a:r>
          </a:p>
        </p:txBody>
      </p:sp>
      <p:sp>
        <p:nvSpPr>
          <p:cNvPr id="207" name="Shape 207"/>
          <p:cNvSpPr txBox="1"/>
          <p:nvPr/>
        </p:nvSpPr>
        <p:spPr>
          <a:xfrm>
            <a:off y="3776475" x="5182300"/>
            <a:ext cy="617699" cx="16319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African</a:t>
            </a:r>
          </a:p>
        </p:txBody>
      </p:sp>
      <p:sp>
        <p:nvSpPr>
          <p:cNvPr id="208" name="Shape 208"/>
          <p:cNvSpPr txBox="1"/>
          <p:nvPr/>
        </p:nvSpPr>
        <p:spPr>
          <a:xfrm>
            <a:off y="3776475" x="7129625"/>
            <a:ext cy="617699" cx="2182274"/>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Caucasian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2" name="Shape 212"/>
        <p:cNvGrpSpPr/>
        <p:nvPr/>
      </p:nvGrpSpPr>
      <p:grpSpPr>
        <a:xfrm>
          <a:off y="0" x="0"/>
          <a:ext cy="0" cx="0"/>
          <a:chOff y="0" x="0"/>
          <a:chExt cy="0" cx="0"/>
        </a:xfrm>
      </p:grpSpPr>
      <p:sp>
        <p:nvSpPr>
          <p:cNvPr id="213" name="Shape 213"/>
          <p:cNvSpPr/>
          <p:nvPr/>
        </p:nvSpPr>
        <p:spPr>
          <a:xfrm>
            <a:off y="275150" x="0"/>
            <a:ext cy="7344825" cx="10160000"/>
          </a:xfrm>
          <a:prstGeom prst="rect">
            <a:avLst/>
          </a:prstGeom>
          <a:blipFill>
            <a:blip r:embed="rId4"/>
            <a:stretch>
              <a:fillRect/>
            </a:stretch>
          </a:blipFill>
        </p:spPr>
      </p:sp>
      <p:sp>
        <p:nvSpPr>
          <p:cNvPr id="214" name="Shape 214"/>
          <p:cNvSpPr txBox="1"/>
          <p:nvPr/>
        </p:nvSpPr>
        <p:spPr>
          <a:xfrm>
            <a:off y="507975" x="1270000"/>
            <a:ext cy="753524"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We have </a:t>
            </a:r>
            <a:r>
              <a:rPr b="1" sz="4444" lang="en-US">
                <a:solidFill>
                  <a:srgbClr val="000000"/>
                </a:solidFill>
                <a:latin typeface="Arial"/>
                <a:ea typeface="Arial"/>
                <a:cs typeface="Arial"/>
                <a:sym typeface="Arial"/>
              </a:rPr>
              <a:t>ethnic</a:t>
            </a:r>
            <a:r>
              <a:rPr sz="4444" lang="en-US">
                <a:solidFill>
                  <a:srgbClr val="000000"/>
                </a:solidFill>
                <a:latin typeface="Arial"/>
                <a:ea typeface="Arial"/>
                <a:cs typeface="Arial"/>
                <a:sym typeface="Arial"/>
              </a:rPr>
              <a:t> diversity.</a:t>
            </a:r>
          </a:p>
        </p:txBody>
      </p:sp>
      <p:sp>
        <p:nvSpPr>
          <p:cNvPr id="215" name="Shape 215"/>
          <p:cNvSpPr txBox="1"/>
          <p:nvPr/>
        </p:nvSpPr>
        <p:spPr>
          <a:xfrm>
            <a:off y="1575150" x="4081625"/>
            <a:ext cy="584175" cx="172190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Ndebele</a:t>
            </a:r>
          </a:p>
        </p:txBody>
      </p:sp>
      <p:sp>
        <p:nvSpPr>
          <p:cNvPr id="216" name="Shape 216"/>
          <p:cNvSpPr txBox="1"/>
          <p:nvPr/>
        </p:nvSpPr>
        <p:spPr>
          <a:xfrm>
            <a:off y="6401150" x="1880300"/>
            <a:ext cy="584175" cx="12526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Xhosa</a:t>
            </a:r>
          </a:p>
        </p:txBody>
      </p:sp>
      <p:sp>
        <p:nvSpPr>
          <p:cNvPr id="217" name="Shape 217"/>
          <p:cNvSpPr txBox="1"/>
          <p:nvPr/>
        </p:nvSpPr>
        <p:spPr>
          <a:xfrm>
            <a:off y="6401150" x="6875625"/>
            <a:ext cy="584175" cx="12509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Masai</a:t>
            </a:r>
          </a:p>
        </p:txBody>
      </p:sp>
      <p:sp>
        <p:nvSpPr>
          <p:cNvPr id="218" name="Shape 218"/>
          <p:cNvSpPr txBox="1"/>
          <p:nvPr/>
        </p:nvSpPr>
        <p:spPr>
          <a:xfrm>
            <a:off y="1575150" x="1880300"/>
            <a:ext cy="584175" cx="1039274"/>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Inuit</a:t>
            </a:r>
          </a:p>
        </p:txBody>
      </p:sp>
      <p:sp>
        <p:nvSpPr>
          <p:cNvPr id="219" name="Shape 219"/>
          <p:cNvSpPr txBox="1"/>
          <p:nvPr/>
        </p:nvSpPr>
        <p:spPr>
          <a:xfrm>
            <a:off y="6401150" x="4250950"/>
            <a:ext cy="584175" cx="148730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Yoruba</a:t>
            </a:r>
          </a:p>
        </p:txBody>
      </p:sp>
      <p:sp>
        <p:nvSpPr>
          <p:cNvPr id="220" name="Shape 220"/>
          <p:cNvSpPr txBox="1"/>
          <p:nvPr/>
        </p:nvSpPr>
        <p:spPr>
          <a:xfrm>
            <a:off y="1575150" x="6621625"/>
            <a:ext cy="584175" cx="162840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Samoan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4" name="Shape 224"/>
        <p:cNvGrpSpPr/>
        <p:nvPr/>
      </p:nvGrpSpPr>
      <p:grpSpPr>
        <a:xfrm>
          <a:off y="0" x="0"/>
          <a:ext cy="0" cx="0"/>
          <a:chOff y="0" x="0"/>
          <a:chExt cy="0" cx="0"/>
        </a:xfrm>
      </p:grpSpPr>
      <p:sp>
        <p:nvSpPr>
          <p:cNvPr id="225" name="Shape 225"/>
          <p:cNvSpPr/>
          <p:nvPr/>
        </p:nvSpPr>
        <p:spPr>
          <a:xfrm>
            <a:off y="275150" x="0"/>
            <a:ext cy="7344825" cx="10160000"/>
          </a:xfrm>
          <a:prstGeom prst="rect">
            <a:avLst/>
          </a:prstGeom>
          <a:blipFill>
            <a:blip r:embed="rId4"/>
            <a:stretch>
              <a:fillRect/>
            </a:stretch>
          </a:blipFill>
        </p:spPr>
      </p:sp>
      <p:sp>
        <p:nvSpPr>
          <p:cNvPr id="226" name="Shape 226"/>
          <p:cNvSpPr txBox="1"/>
          <p:nvPr/>
        </p:nvSpPr>
        <p:spPr>
          <a:xfrm>
            <a:off y="423325" x="1270000"/>
            <a:ext cy="1668975"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There is </a:t>
            </a:r>
            <a:r>
              <a:rPr b="1" sz="4444" lang="en-US">
                <a:solidFill>
                  <a:srgbClr val="000000"/>
                </a:solidFill>
                <a:latin typeface="Arial"/>
                <a:ea typeface="Arial"/>
                <a:cs typeface="Arial"/>
                <a:sym typeface="Arial"/>
              </a:rPr>
              <a:t>linguistic</a:t>
            </a:r>
            <a:r>
              <a:rPr sz="4444" lang="en-US">
                <a:solidFill>
                  <a:srgbClr val="000000"/>
                </a:solidFill>
                <a:latin typeface="Arial"/>
                <a:ea typeface="Arial"/>
                <a:cs typeface="Arial"/>
                <a:sym typeface="Arial"/>
              </a:rPr>
              <a:t> diversity.</a:t>
            </a:r>
          </a:p>
          <a:p>
            <a:pPr algn="ctr" marR="0" indent="0" marL="0">
              <a:lnSpc>
                <a:spcPct val="120138"/>
              </a:lnSpc>
              <a:spcBef>
                <a:spcPts val="1802"/>
              </a:spcBef>
              <a:spcAft>
                <a:spcPts val="0"/>
              </a:spcAft>
              <a:buNone/>
            </a:pPr>
            <a:r>
              <a:rPr sz="4000" lang="en-US">
                <a:solidFill>
                  <a:srgbClr val="000000"/>
                </a:solidFill>
                <a:latin typeface="Arial"/>
                <a:ea typeface="Arial"/>
                <a:cs typeface="Arial"/>
                <a:sym typeface="Arial"/>
              </a:rPr>
              <a:t>The Four Spiritual Laws in</a:t>
            </a:r>
          </a:p>
        </p:txBody>
      </p:sp>
      <p:sp>
        <p:nvSpPr>
          <p:cNvPr id="227" name="Shape 227"/>
          <p:cNvSpPr txBox="1"/>
          <p:nvPr/>
        </p:nvSpPr>
        <p:spPr>
          <a:xfrm>
            <a:off y="3945800" x="2049625"/>
            <a:ext cy="584175" cx="19564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Sinhalese</a:t>
            </a:r>
          </a:p>
        </p:txBody>
      </p:sp>
      <p:sp>
        <p:nvSpPr>
          <p:cNvPr id="228" name="Shape 228"/>
          <p:cNvSpPr txBox="1"/>
          <p:nvPr/>
        </p:nvSpPr>
        <p:spPr>
          <a:xfrm>
            <a:off y="6739800" x="2134300"/>
            <a:ext cy="584175" cx="19582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Myanmar</a:t>
            </a:r>
          </a:p>
        </p:txBody>
      </p:sp>
      <p:sp>
        <p:nvSpPr>
          <p:cNvPr id="229" name="Shape 229"/>
          <p:cNvSpPr txBox="1"/>
          <p:nvPr/>
        </p:nvSpPr>
        <p:spPr>
          <a:xfrm>
            <a:off y="3945800" x="6282950"/>
            <a:ext cy="584175" cx="12279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Tamil</a:t>
            </a:r>
          </a:p>
        </p:txBody>
      </p:sp>
      <p:sp>
        <p:nvSpPr>
          <p:cNvPr id="230" name="Shape 230"/>
          <p:cNvSpPr txBox="1"/>
          <p:nvPr/>
        </p:nvSpPr>
        <p:spPr>
          <a:xfrm>
            <a:off y="6739800" x="5351625"/>
            <a:ext cy="584175" cx="33922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3333" lang="en-US">
                <a:solidFill>
                  <a:srgbClr val="641447"/>
                </a:solidFill>
                <a:latin typeface="Arial"/>
                <a:ea typeface="Arial"/>
                <a:cs typeface="Arial"/>
                <a:sym typeface="Arial"/>
              </a:rPr>
              <a:t>Bangla (Bengali)</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4" name="Shape 234"/>
        <p:cNvGrpSpPr/>
        <p:nvPr/>
      </p:nvGrpSpPr>
      <p:grpSpPr>
        <a:xfrm>
          <a:off y="0" x="0"/>
          <a:ext cy="0" cx="0"/>
          <a:chOff y="0" x="0"/>
          <a:chExt cy="0" cx="0"/>
        </a:xfrm>
      </p:grpSpPr>
      <p:sp>
        <p:nvSpPr>
          <p:cNvPr id="235" name="Shape 235"/>
          <p:cNvSpPr/>
          <p:nvPr/>
        </p:nvSpPr>
        <p:spPr>
          <a:xfrm>
            <a:off y="275150" x="0"/>
            <a:ext cy="7344825" cx="10160000"/>
          </a:xfrm>
          <a:prstGeom prst="rect">
            <a:avLst/>
          </a:prstGeom>
          <a:blipFill>
            <a:blip r:embed="rId4"/>
            <a:stretch>
              <a:fillRect/>
            </a:stretch>
          </a:blipFill>
        </p:spPr>
      </p:sp>
      <p:sp>
        <p:nvSpPr>
          <p:cNvPr id="236" name="Shape 236"/>
          <p:cNvSpPr txBox="1"/>
          <p:nvPr/>
        </p:nvSpPr>
        <p:spPr>
          <a:xfrm>
            <a:off y="76200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We have the earliest and original diversity—</a:t>
            </a:r>
            <a:r>
              <a:rPr b="1" sz="4000" lang="en-US">
                <a:solidFill>
                  <a:srgbClr val="000000"/>
                </a:solidFill>
                <a:latin typeface="Arial"/>
                <a:ea typeface="Arial"/>
                <a:cs typeface="Arial"/>
                <a:sym typeface="Arial"/>
              </a:rPr>
              <a:t>gender</a:t>
            </a:r>
            <a:r>
              <a:rPr sz="4000" lang="en-US">
                <a:solidFill>
                  <a:srgbClr val="000000"/>
                </a:solidFill>
                <a:latin typeface="Arial"/>
                <a:ea typeface="Arial"/>
                <a:cs typeface="Arial"/>
                <a:sym typeface="Arial"/>
              </a:rPr>
              <a:t> diversity.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0" name="Shape 240"/>
        <p:cNvGrpSpPr/>
        <p:nvPr/>
      </p:nvGrpSpPr>
      <p:grpSpPr>
        <a:xfrm>
          <a:off y="0" x="0"/>
          <a:ext cy="0" cx="0"/>
          <a:chOff y="0" x="0"/>
          <a:chExt cy="0" cx="0"/>
        </a:xfrm>
      </p:grpSpPr>
      <p:sp>
        <p:nvSpPr>
          <p:cNvPr id="241" name="Shape 241"/>
          <p:cNvSpPr/>
          <p:nvPr/>
        </p:nvSpPr>
        <p:spPr>
          <a:xfrm>
            <a:off y="275150" x="0"/>
            <a:ext cy="7344825" cx="10160000"/>
          </a:xfrm>
          <a:prstGeom prst="rect">
            <a:avLst/>
          </a:prstGeom>
          <a:blipFill>
            <a:blip r:embed="rId4"/>
            <a:stretch>
              <a:fillRect/>
            </a:stretch>
          </a:blipFill>
        </p:spPr>
      </p:sp>
      <p:sp>
        <p:nvSpPr>
          <p:cNvPr id="242" name="Shape 242"/>
          <p:cNvSpPr/>
          <p:nvPr/>
        </p:nvSpPr>
        <p:spPr>
          <a:xfrm>
            <a:off y="1502825" x="3619500"/>
            <a:ext cy="3090324" cx="3090324"/>
          </a:xfrm>
          <a:prstGeom prst="rect">
            <a:avLst/>
          </a:prstGeom>
          <a:blipFill>
            <a:blip r:embed="rId5"/>
            <a:stretch>
              <a:fillRect/>
            </a:stretch>
          </a:blipFill>
        </p:spPr>
      </p:sp>
      <p:sp>
        <p:nvSpPr>
          <p:cNvPr id="243" name="Shape 243"/>
          <p:cNvSpPr txBox="1"/>
          <p:nvPr/>
        </p:nvSpPr>
        <p:spPr>
          <a:xfrm>
            <a:off y="3386650" x="6858000"/>
            <a:ext cy="617699" cx="1600199"/>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b="1" sz="3555" lang="en-US">
                <a:solidFill>
                  <a:srgbClr val="641447"/>
                </a:solidFill>
                <a:latin typeface="Arial"/>
                <a:ea typeface="Arial"/>
                <a:cs typeface="Arial"/>
                <a:sym typeface="Arial"/>
              </a:rPr>
              <a:t>Ethnic</a:t>
            </a:r>
          </a:p>
        </p:txBody>
      </p:sp>
      <p:sp>
        <p:nvSpPr>
          <p:cNvPr id="244" name="Shape 244"/>
          <p:cNvSpPr txBox="1"/>
          <p:nvPr/>
        </p:nvSpPr>
        <p:spPr>
          <a:xfrm>
            <a:off y="5841975"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Each of these forms of diversity is an important social marker.</a:t>
            </a:r>
          </a:p>
        </p:txBody>
      </p:sp>
      <p:sp>
        <p:nvSpPr>
          <p:cNvPr id="245" name="Shape 245"/>
          <p:cNvSpPr txBox="1"/>
          <p:nvPr/>
        </p:nvSpPr>
        <p:spPr>
          <a:xfrm>
            <a:off y="2760475" x="3742950"/>
            <a:ext cy="686499" cx="2919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FFFFFF"/>
                </a:solidFill>
                <a:latin typeface="Arial"/>
                <a:ea typeface="Arial"/>
                <a:cs typeface="Arial"/>
                <a:sym typeface="Arial"/>
              </a:rPr>
              <a:t>DIVERSITY</a:t>
            </a:r>
          </a:p>
        </p:txBody>
      </p:sp>
      <p:sp>
        <p:nvSpPr>
          <p:cNvPr id="246" name="Shape 246"/>
          <p:cNvSpPr txBox="1"/>
          <p:nvPr/>
        </p:nvSpPr>
        <p:spPr>
          <a:xfrm>
            <a:off y="1321150" x="2134300"/>
            <a:ext cy="617699" cx="18824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National</a:t>
            </a:r>
          </a:p>
        </p:txBody>
      </p:sp>
      <p:sp>
        <p:nvSpPr>
          <p:cNvPr id="247" name="Shape 247"/>
          <p:cNvSpPr txBox="1"/>
          <p:nvPr/>
        </p:nvSpPr>
        <p:spPr>
          <a:xfrm>
            <a:off y="3353150" x="1880300"/>
            <a:ext cy="617699" cx="16319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Gender</a:t>
            </a:r>
          </a:p>
        </p:txBody>
      </p:sp>
      <p:sp>
        <p:nvSpPr>
          <p:cNvPr id="248" name="Shape 248"/>
          <p:cNvSpPr txBox="1"/>
          <p:nvPr/>
        </p:nvSpPr>
        <p:spPr>
          <a:xfrm>
            <a:off y="1321150" x="6452300"/>
            <a:ext cy="617699" cx="13549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Racial</a:t>
            </a:r>
          </a:p>
        </p:txBody>
      </p:sp>
      <p:sp>
        <p:nvSpPr>
          <p:cNvPr id="249" name="Shape 249"/>
          <p:cNvSpPr txBox="1"/>
          <p:nvPr/>
        </p:nvSpPr>
        <p:spPr>
          <a:xfrm>
            <a:off y="4792475" x="4081625"/>
            <a:ext cy="617699" cx="224225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Linguistic</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3" name="Shape 253"/>
        <p:cNvGrpSpPr/>
        <p:nvPr/>
      </p:nvGrpSpPr>
      <p:grpSpPr>
        <a:xfrm>
          <a:off y="0" x="0"/>
          <a:ext cy="0" cx="0"/>
          <a:chOff y="0" x="0"/>
          <a:chExt cy="0" cx="0"/>
        </a:xfrm>
      </p:grpSpPr>
      <p:sp>
        <p:nvSpPr>
          <p:cNvPr id="254" name="Shape 254"/>
          <p:cNvSpPr/>
          <p:nvPr/>
        </p:nvSpPr>
        <p:spPr>
          <a:xfrm>
            <a:off y="275150" x="0"/>
            <a:ext cy="7344825" cx="10160000"/>
          </a:xfrm>
          <a:prstGeom prst="rect">
            <a:avLst/>
          </a:prstGeom>
          <a:blipFill>
            <a:blip r:embed="rId4"/>
            <a:stretch>
              <a:fillRect/>
            </a:stretch>
          </a:blipFill>
        </p:spPr>
      </p:sp>
      <p:sp>
        <p:nvSpPr>
          <p:cNvPr id="255" name="Shape 255"/>
          <p:cNvSpPr txBox="1"/>
          <p:nvPr/>
        </p:nvSpPr>
        <p:spPr>
          <a:xfrm>
            <a:off y="592650" x="1270000"/>
            <a:ext cy="617699"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Diversity Competency:</a:t>
            </a:r>
            <a:r>
              <a:rPr sz="3555" lang="en-US">
                <a:solidFill>
                  <a:srgbClr val="000000"/>
                </a:solidFill>
                <a:latin typeface="Arial"/>
                <a:ea typeface="Arial"/>
                <a:cs typeface="Arial"/>
                <a:sym typeface="Arial"/>
              </a:rPr>
              <a:t> the </a:t>
            </a:r>
          </a:p>
        </p:txBody>
      </p:sp>
      <p:sp>
        <p:nvSpPr>
          <p:cNvPr id="256" name="Shape 256"/>
          <p:cNvSpPr txBox="1"/>
          <p:nvPr/>
        </p:nvSpPr>
        <p:spPr>
          <a:xfrm>
            <a:off y="1269975" x="1270000"/>
            <a:ext cy="617699" cx="238334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knowledge</a:t>
            </a:r>
          </a:p>
        </p:txBody>
      </p:sp>
      <p:sp>
        <p:nvSpPr>
          <p:cNvPr id="257" name="Shape 257"/>
          <p:cNvSpPr txBox="1"/>
          <p:nvPr/>
        </p:nvSpPr>
        <p:spPr>
          <a:xfrm>
            <a:off y="1269975" x="3979325"/>
            <a:ext cy="617699" cx="1681325"/>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attitude</a:t>
            </a:r>
          </a:p>
        </p:txBody>
      </p:sp>
      <p:sp>
        <p:nvSpPr>
          <p:cNvPr id="258" name="Shape 258"/>
          <p:cNvSpPr txBox="1"/>
          <p:nvPr/>
        </p:nvSpPr>
        <p:spPr>
          <a:xfrm>
            <a:off y="1269975" x="6011325"/>
            <a:ext cy="617699" cx="10040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641447"/>
                </a:solidFill>
                <a:latin typeface="Arial"/>
                <a:ea typeface="Arial"/>
                <a:cs typeface="Arial"/>
                <a:sym typeface="Arial"/>
              </a:rPr>
              <a:t>skill</a:t>
            </a:r>
          </a:p>
        </p:txBody>
      </p:sp>
      <p:sp>
        <p:nvSpPr>
          <p:cNvPr id="259" name="Shape 259"/>
          <p:cNvSpPr txBox="1"/>
          <p:nvPr/>
        </p:nvSpPr>
        <p:spPr>
          <a:xfrm>
            <a:off y="3979325" x="1270000"/>
            <a:ext cy="332527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b="1" sz="3555" lang="en-US">
                <a:solidFill>
                  <a:srgbClr val="000000"/>
                </a:solidFill>
                <a:latin typeface="Arial"/>
                <a:ea typeface="Arial"/>
                <a:cs typeface="Arial"/>
                <a:sym typeface="Arial"/>
              </a:rPr>
              <a:t>Cultural Competence:</a:t>
            </a:r>
            <a:r>
              <a:rPr sz="3555" lang="en-US">
                <a:solidFill>
                  <a:srgbClr val="000000"/>
                </a:solidFill>
                <a:latin typeface="Arial"/>
                <a:ea typeface="Arial"/>
                <a:cs typeface="Arial"/>
                <a:sym typeface="Arial"/>
              </a:rPr>
              <a:t> “the ability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a system, agency, or individual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to respond to the unique needs of populations whose cultures are different from that of the dominant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or ‘mainstream’ society.”</a:t>
            </a:r>
          </a:p>
        </p:txBody>
      </p:sp>
      <p:sp>
        <p:nvSpPr>
          <p:cNvPr id="260" name="Shape 260"/>
          <p:cNvSpPr txBox="1"/>
          <p:nvPr/>
        </p:nvSpPr>
        <p:spPr>
          <a:xfrm>
            <a:off y="2083150" x="1287625"/>
            <a:ext cy="1700725" cx="757624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used by a leader to effectively serve and lead a diverse constituency, institution, or organization.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4" name="Shape 264"/>
        <p:cNvGrpSpPr/>
        <p:nvPr/>
      </p:nvGrpSpPr>
      <p:grpSpPr>
        <a:xfrm>
          <a:off y="0" x="0"/>
          <a:ext cy="0" cx="0"/>
          <a:chOff y="0" x="0"/>
          <a:chExt cy="0" cx="0"/>
        </a:xfrm>
      </p:grpSpPr>
      <p:sp>
        <p:nvSpPr>
          <p:cNvPr id="265" name="Shape 265"/>
          <p:cNvSpPr/>
          <p:nvPr/>
        </p:nvSpPr>
        <p:spPr>
          <a:xfrm>
            <a:off y="275150" x="0"/>
            <a:ext cy="7344825" cx="10160000"/>
          </a:xfrm>
          <a:prstGeom prst="rect">
            <a:avLst/>
          </a:prstGeom>
          <a:blipFill>
            <a:blip r:embed="rId4"/>
            <a:stretch>
              <a:fillRect/>
            </a:stretch>
          </a:blipFill>
        </p:spPr>
      </p:sp>
      <p:sp>
        <p:nvSpPr>
          <p:cNvPr id="266" name="Shape 266"/>
          <p:cNvSpPr txBox="1"/>
          <p:nvPr/>
        </p:nvSpPr>
        <p:spPr>
          <a:xfrm>
            <a:off y="474475" x="1456950"/>
            <a:ext cy="1296799" cx="74069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IV. How Should Christian Leaders Respond </a:t>
            </a:r>
            <a:r>
              <a:rPr b="1" sz="4000" lang="en-US" i="1">
                <a:solidFill>
                  <a:srgbClr val="000000"/>
                </a:solidFill>
                <a:latin typeface="Arial"/>
                <a:ea typeface="Arial"/>
                <a:cs typeface="Arial"/>
                <a:sym typeface="Arial"/>
              </a:rPr>
              <a:t>to</a:t>
            </a:r>
            <a:r>
              <a:rPr b="1" sz="4000" lang="en-US">
                <a:solidFill>
                  <a:srgbClr val="000000"/>
                </a:solidFill>
                <a:latin typeface="Arial"/>
                <a:ea typeface="Arial"/>
                <a:cs typeface="Arial"/>
                <a:sym typeface="Arial"/>
              </a:rPr>
              <a:t> Diversity?</a:t>
            </a:r>
          </a:p>
        </p:txBody>
      </p:sp>
      <p:sp>
        <p:nvSpPr>
          <p:cNvPr id="267" name="Shape 267"/>
          <p:cNvSpPr txBox="1"/>
          <p:nvPr/>
        </p:nvSpPr>
        <p:spPr>
          <a:xfrm>
            <a:off y="3386650" x="1439325"/>
            <a:ext cy="3637474" cx="3632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baseline="30000" sz="2666" lang="en-US">
                <a:solidFill>
                  <a:srgbClr val="000000"/>
                </a:solidFill>
                <a:latin typeface="Arial"/>
                <a:ea typeface="Arial"/>
                <a:cs typeface="Arial"/>
                <a:sym typeface="Arial"/>
              </a:rPr>
              <a:t>27</a:t>
            </a:r>
            <a:r>
              <a:rPr sz="2666" lang="en-US">
                <a:solidFill>
                  <a:srgbClr val="000000"/>
                </a:solidFill>
                <a:latin typeface="Arial"/>
                <a:ea typeface="Arial"/>
                <a:cs typeface="Arial"/>
                <a:sym typeface="Arial"/>
              </a:rPr>
              <a:t>for all of you who were baptized into Christ have been clothed with Christ. </a:t>
            </a:r>
            <a:r>
              <a:rPr baseline="30000" sz="2666" lang="en-US">
                <a:solidFill>
                  <a:srgbClr val="000000"/>
                </a:solidFill>
                <a:latin typeface="Arial"/>
                <a:ea typeface="Arial"/>
                <a:cs typeface="Arial"/>
                <a:sym typeface="Arial"/>
              </a:rPr>
              <a:t>28</a:t>
            </a:r>
            <a:r>
              <a:rPr sz="2666" lang="en-US">
                <a:solidFill>
                  <a:srgbClr val="000000"/>
                </a:solidFill>
                <a:latin typeface="Arial"/>
                <a:ea typeface="Arial"/>
                <a:cs typeface="Arial"/>
                <a:sym typeface="Arial"/>
              </a:rPr>
              <a:t>There is neither Jew nor Greek, slave nor free, male nor female, for you are all one in Christ Jesus.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Gal 3:27,28 (NIV)</a:t>
            </a:r>
          </a:p>
        </p:txBody>
      </p:sp>
      <p:sp>
        <p:nvSpPr>
          <p:cNvPr id="268" name="Shape 268"/>
          <p:cNvSpPr txBox="1"/>
          <p:nvPr/>
        </p:nvSpPr>
        <p:spPr>
          <a:xfrm>
            <a:off y="1913800" x="1372300"/>
            <a:ext cy="1173325" cx="7491575"/>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Scripture provides the answer to this question.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416275" x="1626300"/>
            <a:ext cy="10533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641447"/>
                </a:solidFill>
                <a:latin typeface="Arial"/>
                <a:ea typeface="Arial"/>
                <a:cs typeface="Arial"/>
                <a:sym typeface="Arial"/>
              </a:rPr>
              <a:t>Session 8 will address </a:t>
            </a:r>
            <a:r>
              <a:rPr sz="4000" lang="en-US" i="1">
                <a:solidFill>
                  <a:srgbClr val="641447"/>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641447"/>
                </a:solidFill>
                <a:latin typeface="Arial"/>
                <a:ea typeface="Arial"/>
                <a:cs typeface="Arial"/>
                <a:sym typeface="Arial"/>
              </a:rPr>
              <a:t>following questions:</a:t>
            </a:r>
          </a:p>
        </p:txBody>
      </p:sp>
      <p:sp>
        <p:nvSpPr>
          <p:cNvPr id="35" name="Shape 35"/>
          <p:cNvSpPr txBox="1"/>
          <p:nvPr/>
        </p:nvSpPr>
        <p:spPr>
          <a:xfrm>
            <a:off y="2031975" x="1270000"/>
            <a:ext cy="5251425" cx="7696199"/>
          </a:xfrm>
          <a:prstGeom prst="rect">
            <a:avLst/>
          </a:prstGeom>
        </p:spPr>
        <p:txBody>
          <a:bodyPr bIns="38100" rIns="38100" lIns="38100" tIns="38100" anchor="t" anchorCtr="0">
            <a:noAutofit/>
          </a:bodyPr>
          <a:lstStyle/>
          <a:p>
            <a:pPr algn="ctr" marR="0" indent="0" marL="0">
              <a:lnSpc>
                <a:spcPct val="132142"/>
              </a:lnSpc>
              <a:spcBef>
                <a:spcPts val="0"/>
              </a:spcBef>
              <a:spcAft>
                <a:spcPts val="0"/>
              </a:spcAft>
              <a:buNone/>
            </a:pPr>
            <a:r>
              <a:rPr b="1" sz="3111" lang="en-US">
                <a:solidFill>
                  <a:srgbClr val="641447"/>
                </a:solidFill>
                <a:latin typeface="Arial"/>
                <a:ea typeface="Arial"/>
                <a:cs typeface="Arial"/>
                <a:sym typeface="Arial"/>
              </a:rPr>
              <a:t>1</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Why do Adventist leaders need to be competent in the area of diversity?</a:t>
            </a:r>
          </a:p>
          <a:p>
            <a:pPr algn="ctr" marR="0" indent="0" marL="0">
              <a:lnSpc>
                <a:spcPct val="132142"/>
              </a:lnSpc>
              <a:spcBef>
                <a:spcPts val="1406"/>
              </a:spcBef>
              <a:spcAft>
                <a:spcPts val="0"/>
              </a:spcAft>
              <a:buNone/>
            </a:pPr>
            <a:r>
              <a:rPr b="1" sz="3111" lang="en-US">
                <a:solidFill>
                  <a:srgbClr val="641447"/>
                </a:solidFill>
                <a:latin typeface="Arial"/>
                <a:ea typeface="Arial"/>
                <a:cs typeface="Arial"/>
                <a:sym typeface="Arial"/>
              </a:rPr>
              <a:t>2</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Define the terms “diversity,” “diversity competency,” “cultural competence.”</a:t>
            </a:r>
          </a:p>
          <a:p>
            <a:pPr algn="ctr" marR="0" indent="0" marL="0">
              <a:lnSpc>
                <a:spcPct val="132142"/>
              </a:lnSpc>
              <a:spcBef>
                <a:spcPts val="1406"/>
              </a:spcBef>
              <a:spcAft>
                <a:spcPts val="0"/>
              </a:spcAft>
              <a:buNone/>
            </a:pPr>
            <a:r>
              <a:rPr b="1" sz="3111" lang="en-US">
                <a:solidFill>
                  <a:srgbClr val="641447"/>
                </a:solidFill>
                <a:latin typeface="Arial"/>
                <a:ea typeface="Arial"/>
                <a:cs typeface="Arial"/>
                <a:sym typeface="Arial"/>
              </a:rPr>
              <a:t>3</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What types of diversity do we have in the Adventist Church?</a:t>
            </a:r>
          </a:p>
        </p:txBody>
      </p:sp>
      <p:sp>
        <p:nvSpPr>
          <p:cNvPr id="36" name="Shape 36"/>
          <p:cNvSpPr/>
          <p:nvPr/>
        </p:nvSpPr>
        <p:spPr>
          <a:xfrm>
            <a:off y="2275400" x="1270000"/>
            <a:ext cy="42325" cx="3619500"/>
          </a:xfrm>
          <a:prstGeom prst="rect">
            <a:avLst/>
          </a:prstGeom>
          <a:blipFill>
            <a:blip r:embed="rId5"/>
            <a:stretch>
              <a:fillRect/>
            </a:stretch>
          </a:blipFill>
        </p:spPr>
      </p:sp>
      <p:sp>
        <p:nvSpPr>
          <p:cNvPr id="37" name="Shape 37"/>
          <p:cNvSpPr/>
          <p:nvPr/>
        </p:nvSpPr>
        <p:spPr>
          <a:xfrm>
            <a:off y="2275400" x="5259900"/>
            <a:ext cy="42325" cx="3651250"/>
          </a:xfrm>
          <a:prstGeom prst="rect">
            <a:avLst/>
          </a:prstGeom>
          <a:blipFill>
            <a:blip r:embed="rId6"/>
            <a:stretch>
              <a:fillRect/>
            </a:stretch>
          </a:blipFill>
        </p:spPr>
      </p:sp>
      <p:sp>
        <p:nvSpPr>
          <p:cNvPr id="38" name="Shape 38"/>
          <p:cNvSpPr/>
          <p:nvPr/>
        </p:nvSpPr>
        <p:spPr>
          <a:xfrm>
            <a:off y="4063975" x="1270000"/>
            <a:ext cy="52900" cx="3619500"/>
          </a:xfrm>
          <a:prstGeom prst="rect">
            <a:avLst/>
          </a:prstGeom>
          <a:blipFill>
            <a:blip r:embed="rId7"/>
            <a:stretch>
              <a:fillRect/>
            </a:stretch>
          </a:blipFill>
        </p:spPr>
      </p:sp>
      <p:sp>
        <p:nvSpPr>
          <p:cNvPr id="39" name="Shape 39"/>
          <p:cNvSpPr/>
          <p:nvPr/>
        </p:nvSpPr>
        <p:spPr>
          <a:xfrm>
            <a:off y="4063975" x="5259900"/>
            <a:ext cy="52900" cx="3651250"/>
          </a:xfrm>
          <a:prstGeom prst="rect">
            <a:avLst/>
          </a:prstGeom>
          <a:blipFill>
            <a:blip r:embed="rId8"/>
            <a:stretch>
              <a:fillRect/>
            </a:stretch>
          </a:blipFill>
        </p:spPr>
      </p:sp>
      <p:sp>
        <p:nvSpPr>
          <p:cNvPr id="40" name="Shape 40"/>
          <p:cNvSpPr/>
          <p:nvPr/>
        </p:nvSpPr>
        <p:spPr>
          <a:xfrm>
            <a:off y="5873750" x="1270000"/>
            <a:ext cy="42325" cx="3619500"/>
          </a:xfrm>
          <a:prstGeom prst="rect">
            <a:avLst/>
          </a:prstGeom>
          <a:blipFill>
            <a:blip r:embed="rId5"/>
            <a:stretch>
              <a:fillRect/>
            </a:stretch>
          </a:blipFill>
        </p:spPr>
      </p:sp>
      <p:sp>
        <p:nvSpPr>
          <p:cNvPr id="41" name="Shape 41"/>
          <p:cNvSpPr/>
          <p:nvPr/>
        </p:nvSpPr>
        <p:spPr>
          <a:xfrm>
            <a:off y="5873750" x="5259900"/>
            <a:ext cy="42325" cx="3651250"/>
          </a:xfrm>
          <a:prstGeom prst="rect">
            <a:avLst/>
          </a:prstGeom>
          <a:blipFill>
            <a:blip r:embed="rId6"/>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2" name="Shape 272"/>
        <p:cNvGrpSpPr/>
        <p:nvPr/>
      </p:nvGrpSpPr>
      <p:grpSpPr>
        <a:xfrm>
          <a:off y="0" x="0"/>
          <a:ext cy="0" cx="0"/>
          <a:chOff y="0" x="0"/>
          <a:chExt cy="0" cx="0"/>
        </a:xfrm>
      </p:grpSpPr>
      <p:sp>
        <p:nvSpPr>
          <p:cNvPr id="273" name="Shape 273"/>
          <p:cNvSpPr/>
          <p:nvPr/>
        </p:nvSpPr>
        <p:spPr>
          <a:xfrm>
            <a:off y="275150" x="0"/>
            <a:ext cy="7344825" cx="10160000"/>
          </a:xfrm>
          <a:prstGeom prst="rect">
            <a:avLst/>
          </a:prstGeom>
          <a:blipFill>
            <a:blip r:embed="rId4"/>
            <a:stretch>
              <a:fillRect/>
            </a:stretch>
          </a:blipFill>
        </p:spPr>
      </p:sp>
      <p:sp>
        <p:nvSpPr>
          <p:cNvPr id="274" name="Shape 274"/>
          <p:cNvSpPr txBox="1"/>
          <p:nvPr/>
        </p:nvSpPr>
        <p:spPr>
          <a:xfrm>
            <a:off y="592650" x="1270000"/>
            <a:ext cy="6733099" cx="7696199"/>
          </a:xfrm>
          <a:prstGeom prst="rect">
            <a:avLst/>
          </a:prstGeom>
        </p:spPr>
        <p:txBody>
          <a:bodyPr bIns="38100" rIns="38100" lIns="38100" tIns="38100" anchor="t" anchorCtr="0">
            <a:noAutofit/>
          </a:bodyPr>
          <a:lstStyle/>
          <a:p>
            <a:pPr algn="ctr" marR="0" indent="0" marL="0">
              <a:lnSpc>
                <a:spcPct val="107812"/>
              </a:lnSpc>
              <a:spcBef>
                <a:spcPts val="0"/>
              </a:spcBef>
              <a:spcAft>
                <a:spcPts val="0"/>
              </a:spcAft>
              <a:buNone/>
            </a:pPr>
            <a:r>
              <a:rPr sz="3555" lang="en-US">
                <a:solidFill>
                  <a:srgbClr val="000000"/>
                </a:solidFill>
                <a:latin typeface="Arial"/>
                <a:ea typeface="Arial"/>
                <a:cs typeface="Arial"/>
                <a:sym typeface="Arial"/>
              </a:rPr>
              <a:t>Leaders Must Affirm the Essential Unity of the Church.</a:t>
            </a:r>
          </a:p>
          <a:p>
            <a:pPr algn="ctr" marR="0" indent="0" marL="0">
              <a:lnSpc>
                <a:spcPct val="107812"/>
              </a:lnSpc>
              <a:spcBef>
                <a:spcPts val="1281"/>
              </a:spcBef>
              <a:spcAft>
                <a:spcPts val="0"/>
              </a:spcAft>
              <a:buNone/>
            </a:pPr>
            <a:r>
              <a:rPr sz="3555" lang="en-US">
                <a:solidFill>
                  <a:srgbClr val="000000"/>
                </a:solidFill>
                <a:latin typeface="Arial"/>
                <a:ea typeface="Arial"/>
                <a:cs typeface="Arial"/>
                <a:sym typeface="Arial"/>
              </a:rPr>
              <a:t>This passage in Galatians calls leaders to promote oneness in </a:t>
            </a:r>
          </a:p>
          <a:p>
            <a:pPr algn="ctr" marR="0" indent="0" marL="0">
              <a:lnSpc>
                <a:spcPct val="107812"/>
              </a:lnSpc>
              <a:spcBef>
                <a:spcPts val="0"/>
              </a:spcBef>
              <a:spcAft>
                <a:spcPts val="0"/>
              </a:spcAft>
              <a:buNone/>
            </a:pPr>
            <a:r>
              <a:rPr b="1" sz="3555" lang="en-US">
                <a:solidFill>
                  <a:srgbClr val="641447"/>
                </a:solidFill>
                <a:latin typeface="Arial"/>
                <a:ea typeface="Arial"/>
                <a:cs typeface="Arial"/>
                <a:sym typeface="Arial"/>
              </a:rPr>
              <a:t>mission </a:t>
            </a:r>
          </a:p>
          <a:p>
            <a:pPr algn="ctr" marR="0" indent="0" marL="0">
              <a:lnSpc>
                <a:spcPct val="119921"/>
              </a:lnSpc>
              <a:spcBef>
                <a:spcPts val="0"/>
              </a:spcBef>
              <a:spcAft>
                <a:spcPts val="0"/>
              </a:spcAft>
              <a:buNone/>
            </a:pPr>
            <a:r>
              <a:rPr b="1" sz="3555" lang="en-US">
                <a:solidFill>
                  <a:srgbClr val="641447"/>
                </a:solidFill>
                <a:latin typeface="Arial"/>
                <a:ea typeface="Arial"/>
                <a:cs typeface="Arial"/>
                <a:sym typeface="Arial"/>
              </a:rPr>
              <a:t>fellowship </a:t>
            </a:r>
          </a:p>
          <a:p>
            <a:pPr algn="ctr" marR="0" indent="0" marL="0">
              <a:lnSpc>
                <a:spcPct val="119921"/>
              </a:lnSpc>
              <a:spcBef>
                <a:spcPts val="0"/>
              </a:spcBef>
              <a:spcAft>
                <a:spcPts val="0"/>
              </a:spcAft>
              <a:buNone/>
            </a:pPr>
            <a:r>
              <a:rPr b="1" sz="3555" lang="en-US">
                <a:solidFill>
                  <a:srgbClr val="641447"/>
                </a:solidFill>
                <a:latin typeface="Arial"/>
                <a:ea typeface="Arial"/>
                <a:cs typeface="Arial"/>
                <a:sym typeface="Arial"/>
              </a:rPr>
              <a:t>service </a:t>
            </a:r>
          </a:p>
          <a:p>
            <a:pPr algn="ctr" marR="0" indent="0" marL="0">
              <a:lnSpc>
                <a:spcPct val="119921"/>
              </a:lnSpc>
              <a:spcBef>
                <a:spcPts val="0"/>
              </a:spcBef>
              <a:spcAft>
                <a:spcPts val="0"/>
              </a:spcAft>
              <a:buNone/>
            </a:pPr>
            <a:r>
              <a:rPr b="1" sz="3555" lang="en-US">
                <a:solidFill>
                  <a:srgbClr val="641447"/>
                </a:solidFill>
                <a:latin typeface="Arial"/>
                <a:ea typeface="Arial"/>
                <a:cs typeface="Arial"/>
                <a:sym typeface="Arial"/>
              </a:rPr>
              <a:t>purpose</a:t>
            </a:r>
          </a:p>
          <a:p>
            <a:pPr algn="ctr" marR="0" indent="0" marL="0">
              <a:lnSpc>
                <a:spcPct val="107812"/>
              </a:lnSpc>
              <a:spcBef>
                <a:spcPts val="1281"/>
              </a:spcBef>
              <a:spcAft>
                <a:spcPts val="0"/>
              </a:spcAft>
              <a:buNone/>
            </a:pPr>
            <a:r>
              <a:rPr sz="3555" lang="en-US">
                <a:solidFill>
                  <a:srgbClr val="000000"/>
                </a:solidFill>
                <a:latin typeface="Arial"/>
                <a:ea typeface="Arial"/>
                <a:cs typeface="Arial"/>
                <a:sym typeface="Arial"/>
              </a:rPr>
              <a:t>The passage also raises a related question: </a:t>
            </a:r>
          </a:p>
          <a:p>
            <a:pPr algn="ctr" marR="0" indent="0" marL="0">
              <a:lnSpc>
                <a:spcPct val="107812"/>
              </a:lnSpc>
              <a:spcBef>
                <a:spcPts val="1281"/>
              </a:spcBef>
              <a:spcAft>
                <a:spcPts val="0"/>
              </a:spcAft>
              <a:buNone/>
            </a:pPr>
            <a:r>
              <a:rPr sz="3555" lang="en-US">
                <a:solidFill>
                  <a:srgbClr val="000000"/>
                </a:solidFill>
                <a:latin typeface="Arial"/>
                <a:ea typeface="Arial"/>
                <a:cs typeface="Arial"/>
                <a:sym typeface="Arial"/>
              </a:rPr>
              <a:t>If we are one in Christ, how should we respond to diversity differences?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8" name="Shape 278"/>
        <p:cNvGrpSpPr/>
        <p:nvPr/>
      </p:nvGrpSpPr>
      <p:grpSpPr>
        <a:xfrm>
          <a:off y="0" x="0"/>
          <a:ext cy="0" cx="0"/>
          <a:chOff y="0" x="0"/>
          <a:chExt cy="0" cx="0"/>
        </a:xfrm>
      </p:grpSpPr>
      <p:sp>
        <p:nvSpPr>
          <p:cNvPr id="279" name="Shape 279"/>
          <p:cNvSpPr/>
          <p:nvPr/>
        </p:nvSpPr>
        <p:spPr>
          <a:xfrm>
            <a:off y="275150" x="0"/>
            <a:ext cy="7344825" cx="10160000"/>
          </a:xfrm>
          <a:prstGeom prst="rect">
            <a:avLst/>
          </a:prstGeom>
          <a:blipFill>
            <a:blip r:embed="rId4"/>
            <a:stretch>
              <a:fillRect/>
            </a:stretch>
          </a:blipFill>
        </p:spPr>
      </p:sp>
      <p:sp>
        <p:nvSpPr>
          <p:cNvPr id="280" name="Shape 280"/>
          <p:cNvSpPr txBox="1"/>
          <p:nvPr/>
        </p:nvSpPr>
        <p:spPr>
          <a:xfrm>
            <a:off y="762000" x="1270000"/>
            <a:ext cy="6172199" cx="7950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Based on this passage, a leader may say</a:t>
            </a:r>
          </a:p>
          <a:p>
            <a:pPr algn="l" marR="0" indent="0" marL="0">
              <a:lnSpc>
                <a:spcPct val="120000"/>
              </a:lnSpc>
              <a:spcBef>
                <a:spcPts val="0"/>
              </a:spcBef>
              <a:spcAft>
                <a:spcPts val="0"/>
              </a:spcAft>
              <a:buNone/>
            </a:pPr>
            <a:r>
              <a:rPr b="1" sz="3333" lang="en-US" i="1">
                <a:solidFill>
                  <a:srgbClr val="641447"/>
                </a:solidFill>
                <a:latin typeface="Arial"/>
                <a:ea typeface="Arial"/>
                <a:cs typeface="Arial"/>
                <a:sym typeface="Arial"/>
              </a:rPr>
              <a:t>1–</a:t>
            </a:r>
            <a:r>
              <a:rPr sz="3333" lang="en-US" i="1">
                <a:solidFill>
                  <a:srgbClr val="000000"/>
                </a:solidFill>
                <a:latin typeface="Arial"/>
                <a:ea typeface="Arial"/>
                <a:cs typeface="Arial"/>
                <a:sym typeface="Arial"/>
              </a:rPr>
              <a:t>“There is no such thing as difference.” or</a:t>
            </a:r>
          </a:p>
          <a:p>
            <a:pPr algn="l" marR="0" indent="0" marL="0">
              <a:lnSpc>
                <a:spcPct val="120000"/>
              </a:lnSpc>
              <a:spcBef>
                <a:spcPts val="0"/>
              </a:spcBef>
              <a:spcAft>
                <a:spcPts val="0"/>
              </a:spcAft>
              <a:buNone/>
            </a:pPr>
            <a:r>
              <a:rPr b="1" sz="3333" lang="en-US" i="1">
                <a:solidFill>
                  <a:srgbClr val="641447"/>
                </a:solidFill>
                <a:latin typeface="Arial"/>
                <a:ea typeface="Arial"/>
                <a:cs typeface="Arial"/>
                <a:sym typeface="Arial"/>
              </a:rPr>
              <a:t>2–</a:t>
            </a:r>
            <a:r>
              <a:rPr sz="3333" lang="en-US" i="1">
                <a:solidFill>
                  <a:srgbClr val="000000"/>
                </a:solidFill>
                <a:latin typeface="Arial"/>
                <a:ea typeface="Arial"/>
                <a:cs typeface="Arial"/>
                <a:sym typeface="Arial"/>
              </a:rPr>
              <a:t>“I don’t see color (class, race, nationality, gender), I see people;” the difference does not matter because we are all one in Christ.</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Each of these positions </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will lessen our leadership effectiveness </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is anti-diversity competency</a:t>
            </a:r>
            <a:r>
              <a:rPr sz="3333" lang="en-US">
                <a:solidFill>
                  <a:srgbClr val="000000"/>
                </a:solidFill>
                <a:latin typeface="Arial"/>
                <a:ea typeface="Arial"/>
                <a:cs typeface="Arial"/>
                <a:sym typeface="Arial"/>
              </a:rPr>
              <a:t> </a:t>
            </a:r>
          </a:p>
          <a:p>
            <a:r>
              <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Paul helps answer the question of what-do-we-do-with-differences.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4" name="Shape 284"/>
        <p:cNvGrpSpPr/>
        <p:nvPr/>
      </p:nvGrpSpPr>
      <p:grpSpPr>
        <a:xfrm>
          <a:off y="0" x="0"/>
          <a:ext cy="0" cx="0"/>
          <a:chOff y="0" x="0"/>
          <a:chExt cy="0" cx="0"/>
        </a:xfrm>
      </p:grpSpPr>
      <p:sp>
        <p:nvSpPr>
          <p:cNvPr id="285" name="Shape 285"/>
          <p:cNvSpPr/>
          <p:nvPr/>
        </p:nvSpPr>
        <p:spPr>
          <a:xfrm>
            <a:off y="275150" x="0"/>
            <a:ext cy="7344825" cx="10160000"/>
          </a:xfrm>
          <a:prstGeom prst="rect">
            <a:avLst/>
          </a:prstGeom>
          <a:blipFill>
            <a:blip r:embed="rId4"/>
            <a:stretch>
              <a:fillRect/>
            </a:stretch>
          </a:blipFill>
        </p:spPr>
      </p:sp>
      <p:sp>
        <p:nvSpPr>
          <p:cNvPr id="286" name="Shape 286"/>
          <p:cNvSpPr txBox="1"/>
          <p:nvPr/>
        </p:nvSpPr>
        <p:spPr>
          <a:xfrm>
            <a:off y="592650" x="1270000"/>
            <a:ext cy="6796600" cx="7696199"/>
          </a:xfrm>
          <a:prstGeom prst="rect">
            <a:avLst/>
          </a:prstGeom>
        </p:spPr>
        <p:txBody>
          <a:bodyPr bIns="38100" rIns="38100" lIns="38100" tIns="38100" anchor="t" anchorCtr="0">
            <a:noAutofit/>
          </a:bodyPr>
          <a:lstStyle/>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Paul’s Response to Diversity</a:t>
            </a:r>
          </a:p>
          <a:p>
            <a:r>
              <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Paul shows by word and example the appropriate response to</a:t>
            </a:r>
          </a:p>
          <a:p>
            <a:pPr algn="l" lvl="0" marR="0" indent="-50800" marL="381000">
              <a:lnSpc>
                <a:spcPct val="132291"/>
              </a:lnSpc>
              <a:spcBef>
                <a:spcPts val="0"/>
              </a:spcBef>
              <a:spcAft>
                <a:spcPts val="0"/>
              </a:spcAft>
              <a:buClr>
                <a:srgbClr val="641447"/>
              </a:buClr>
              <a:buSzPct val="100000"/>
              <a:buFont typeface="Arial"/>
              <a:buNone/>
            </a:pPr>
            <a:r>
              <a:rPr b="1" sz="4000" lang="en-US">
                <a:solidFill>
                  <a:srgbClr val="641447"/>
                </a:solidFill>
                <a:latin typeface="Arial"/>
                <a:ea typeface="Arial"/>
                <a:cs typeface="Arial"/>
                <a:sym typeface="Arial"/>
              </a:rPr>
              <a:t>racial</a:t>
            </a:r>
          </a:p>
          <a:p>
            <a:pPr algn="l" lvl="0" marR="0" indent="-50800" marL="381000">
              <a:lnSpc>
                <a:spcPct val="132291"/>
              </a:lnSpc>
              <a:spcBef>
                <a:spcPts val="0"/>
              </a:spcBef>
              <a:spcAft>
                <a:spcPts val="0"/>
              </a:spcAft>
              <a:buClr>
                <a:srgbClr val="641447"/>
              </a:buClr>
              <a:buSzPct val="100000"/>
              <a:buFont typeface="Arial"/>
              <a:buNone/>
            </a:pPr>
            <a:r>
              <a:rPr b="1" sz="4000" lang="en-US">
                <a:solidFill>
                  <a:srgbClr val="641447"/>
                </a:solidFill>
                <a:latin typeface="Arial"/>
                <a:ea typeface="Arial"/>
                <a:cs typeface="Arial"/>
                <a:sym typeface="Arial"/>
              </a:rPr>
              <a:t>national</a:t>
            </a:r>
          </a:p>
          <a:p>
            <a:pPr algn="l" lvl="0" marR="0" indent="-50800" marL="381000">
              <a:lnSpc>
                <a:spcPct val="132291"/>
              </a:lnSpc>
              <a:spcBef>
                <a:spcPts val="0"/>
              </a:spcBef>
              <a:spcAft>
                <a:spcPts val="0"/>
              </a:spcAft>
              <a:buClr>
                <a:srgbClr val="641447"/>
              </a:buClr>
              <a:buSzPct val="100000"/>
              <a:buFont typeface="Arial"/>
              <a:buNone/>
            </a:pPr>
            <a:r>
              <a:rPr b="1" sz="4000" lang="en-US">
                <a:solidFill>
                  <a:srgbClr val="641447"/>
                </a:solidFill>
                <a:latin typeface="Arial"/>
                <a:ea typeface="Arial"/>
                <a:cs typeface="Arial"/>
                <a:sym typeface="Arial"/>
              </a:rPr>
              <a:t>cultural</a:t>
            </a:r>
          </a:p>
          <a:p>
            <a:pPr algn="l" lvl="0" marR="0" indent="-50800" marL="381000">
              <a:lnSpc>
                <a:spcPct val="132291"/>
              </a:lnSpc>
              <a:spcBef>
                <a:spcPts val="0"/>
              </a:spcBef>
              <a:spcAft>
                <a:spcPts val="0"/>
              </a:spcAft>
              <a:buClr>
                <a:srgbClr val="641447"/>
              </a:buClr>
              <a:buSzPct val="100000"/>
              <a:buFont typeface="Arial"/>
              <a:buNone/>
            </a:pPr>
            <a:r>
              <a:rPr b="1" sz="4000" lang="en-US">
                <a:solidFill>
                  <a:srgbClr val="641447"/>
                </a:solidFill>
                <a:latin typeface="Arial"/>
                <a:ea typeface="Arial"/>
                <a:cs typeface="Arial"/>
                <a:sym typeface="Arial"/>
              </a:rPr>
              <a:t>gender</a:t>
            </a:r>
          </a:p>
          <a:p>
            <a:pPr algn="l" lvl="0" marR="0" indent="-50800" marL="381000">
              <a:lnSpc>
                <a:spcPct val="132291"/>
              </a:lnSpc>
              <a:spcBef>
                <a:spcPts val="0"/>
              </a:spcBef>
              <a:spcAft>
                <a:spcPts val="0"/>
              </a:spcAft>
              <a:buClr>
                <a:srgbClr val="641447"/>
              </a:buClr>
              <a:buSzPct val="100000"/>
              <a:buFont typeface="Arial"/>
              <a:buNone/>
            </a:pPr>
            <a:r>
              <a:rPr b="1" sz="4000" lang="en-US">
                <a:solidFill>
                  <a:srgbClr val="641447"/>
                </a:solidFill>
                <a:latin typeface="Arial"/>
                <a:ea typeface="Arial"/>
                <a:cs typeface="Arial"/>
                <a:sym typeface="Arial"/>
              </a:rPr>
              <a:t>ethnic</a:t>
            </a:r>
          </a:p>
          <a:p>
            <a:pPr algn="l" marR="0" indent="0" marL="0">
              <a:lnSpc>
                <a:spcPct val="132291"/>
              </a:lnSpc>
              <a:spcBef>
                <a:spcPts val="0"/>
              </a:spcBef>
              <a:spcAft>
                <a:spcPts val="0"/>
              </a:spcAft>
              <a:buNone/>
            </a:pPr>
            <a:r>
              <a:rPr sz="4000" lang="en-US">
                <a:solidFill>
                  <a:srgbClr val="000000"/>
                </a:solidFill>
                <a:latin typeface="Arial"/>
                <a:ea typeface="Arial"/>
                <a:cs typeface="Arial"/>
                <a:sym typeface="Arial"/>
              </a:rPr>
              <a:t>diversity.</a:t>
            </a:r>
          </a:p>
        </p:txBody>
      </p:sp>
      <p:sp>
        <p:nvSpPr>
          <p:cNvPr id="287" name="Shape 287"/>
          <p:cNvSpPr txBox="1"/>
          <p:nvPr/>
        </p:nvSpPr>
        <p:spPr>
          <a:xfrm>
            <a:off y="3725325" x="9059325"/>
            <a:ext cy="379574" cx="1007524"/>
          </a:xfrm>
          <a:prstGeom prst="rect">
            <a:avLst/>
          </a:prstGeom>
        </p:spPr>
        <p:txBody>
          <a:bodyPr bIns="38100" rIns="38100" lIns="38100" tIns="38100" anchor="t" anchorCtr="0">
            <a:noAutofit/>
          </a:bodyPr>
          <a:lstStyle/>
          <a:p>
            <a:pPr algn="l" marR="0" indent="0" marL="0">
              <a:lnSpc>
                <a:spcPct val="119444"/>
              </a:lnSpc>
              <a:spcBef>
                <a:spcPts val="0"/>
              </a:spcBef>
              <a:spcAft>
                <a:spcPts val="0"/>
              </a:spcAft>
              <a:buNone/>
            </a:pPr>
            <a:r>
              <a:rPr sz="1000" lang="en-US">
                <a:solidFill>
                  <a:srgbClr val="000000"/>
                </a:solidFill>
                <a:latin typeface="Arial"/>
                <a:ea typeface="Arial"/>
                <a:cs typeface="Arial"/>
                <a:sym typeface="Arial"/>
              </a:rPr>
              <a:t>© 2005. Vervent Productions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1" name="Shape 291"/>
        <p:cNvGrpSpPr/>
        <p:nvPr/>
      </p:nvGrpSpPr>
      <p:grpSpPr>
        <a:xfrm>
          <a:off y="0" x="0"/>
          <a:ext cy="0" cx="0"/>
          <a:chOff y="0" x="0"/>
          <a:chExt cy="0" cx="0"/>
        </a:xfrm>
      </p:grpSpPr>
      <p:sp>
        <p:nvSpPr>
          <p:cNvPr id="292" name="Shape 292"/>
          <p:cNvSpPr/>
          <p:nvPr/>
        </p:nvSpPr>
        <p:spPr>
          <a:xfrm>
            <a:off y="275150" x="0"/>
            <a:ext cy="7344825" cx="10160000"/>
          </a:xfrm>
          <a:prstGeom prst="rect">
            <a:avLst/>
          </a:prstGeom>
          <a:blipFill>
            <a:blip r:embed="rId4"/>
            <a:stretch>
              <a:fillRect/>
            </a:stretch>
          </a:blipFill>
        </p:spPr>
      </p:sp>
      <p:sp>
        <p:nvSpPr>
          <p:cNvPr id="293" name="Shape 293"/>
          <p:cNvSpPr txBox="1"/>
          <p:nvPr/>
        </p:nvSpPr>
        <p:spPr>
          <a:xfrm>
            <a:off y="762000" x="1016000"/>
            <a:ext cy="1025150" cx="8204200"/>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The text below gives us a window on Paul’s thinking about diversity competency.</a:t>
            </a:r>
          </a:p>
        </p:txBody>
      </p:sp>
      <p:sp>
        <p:nvSpPr>
          <p:cNvPr id="294" name="Shape 294"/>
          <p:cNvSpPr txBox="1"/>
          <p:nvPr/>
        </p:nvSpPr>
        <p:spPr>
          <a:xfrm>
            <a:off y="2539975" x="1270000"/>
            <a:ext cy="4547649" cx="3632199"/>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aseline="30000" sz="2444" lang="en-US">
                <a:solidFill>
                  <a:srgbClr val="000000"/>
                </a:solidFill>
                <a:latin typeface="Arial"/>
                <a:ea typeface="Arial"/>
                <a:cs typeface="Arial"/>
                <a:sym typeface="Arial"/>
              </a:rPr>
              <a:t>19</a:t>
            </a:r>
            <a:r>
              <a:rPr sz="2444" lang="en-US">
                <a:solidFill>
                  <a:srgbClr val="000000"/>
                </a:solidFill>
                <a:latin typeface="Arial"/>
                <a:ea typeface="Arial"/>
                <a:cs typeface="Arial"/>
                <a:sym typeface="Arial"/>
              </a:rPr>
              <a:t>Though I am free and belong to no man, I make myself a slave to everyone, to win as many as possible. </a:t>
            </a:r>
            <a:r>
              <a:rPr baseline="30000" sz="2444" lang="en-US">
                <a:solidFill>
                  <a:srgbClr val="000000"/>
                </a:solidFill>
                <a:latin typeface="Arial"/>
                <a:ea typeface="Arial"/>
                <a:cs typeface="Arial"/>
                <a:sym typeface="Arial"/>
              </a:rPr>
              <a:t>20</a:t>
            </a:r>
            <a:r>
              <a:rPr sz="2444" lang="en-US">
                <a:solidFill>
                  <a:srgbClr val="000000"/>
                </a:solidFill>
                <a:latin typeface="Arial"/>
                <a:ea typeface="Arial"/>
                <a:cs typeface="Arial"/>
                <a:sym typeface="Arial"/>
              </a:rPr>
              <a:t>To the Jews I became like a Jew, to win the Jews. To those under the law I became like one under the law (though I myself am not under the law), so as to win those under the law. </a:t>
            </a:r>
            <a:r>
              <a:rPr baseline="30000" sz="2444" lang="en-US">
                <a:solidFill>
                  <a:srgbClr val="000000"/>
                </a:solidFill>
                <a:latin typeface="Arial"/>
                <a:ea typeface="Arial"/>
                <a:cs typeface="Arial"/>
                <a:sym typeface="Arial"/>
              </a:rPr>
              <a:t>21</a:t>
            </a:r>
            <a:r>
              <a:rPr sz="2444" lang="en-US">
                <a:solidFill>
                  <a:srgbClr val="000000"/>
                </a:solidFill>
                <a:latin typeface="Arial"/>
                <a:ea typeface="Arial"/>
                <a:cs typeface="Arial"/>
                <a:sym typeface="Arial"/>
              </a:rPr>
              <a:t>To those not having the law I became like one not having the law (though I </a:t>
            </a:r>
          </a:p>
        </p:txBody>
      </p:sp>
      <p:sp>
        <p:nvSpPr>
          <p:cNvPr id="295" name="Shape 295"/>
          <p:cNvSpPr txBox="1"/>
          <p:nvPr/>
        </p:nvSpPr>
        <p:spPr>
          <a:xfrm>
            <a:off y="2539975" x="5418650"/>
            <a:ext cy="4194875" cx="354752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444" lang="en-US">
                <a:solidFill>
                  <a:srgbClr val="000000"/>
                </a:solidFill>
                <a:latin typeface="Arial"/>
                <a:ea typeface="Arial"/>
                <a:cs typeface="Arial"/>
                <a:sym typeface="Arial"/>
              </a:rPr>
              <a:t>am not free from God’s law but am under Christ’s law), so as to win those not having the law. </a:t>
            </a:r>
            <a:r>
              <a:rPr baseline="30000" sz="2444" lang="en-US">
                <a:solidFill>
                  <a:srgbClr val="000000"/>
                </a:solidFill>
                <a:latin typeface="Arial"/>
                <a:ea typeface="Arial"/>
                <a:cs typeface="Arial"/>
                <a:sym typeface="Arial"/>
              </a:rPr>
              <a:t>22</a:t>
            </a:r>
            <a:r>
              <a:rPr sz="2444" lang="en-US">
                <a:solidFill>
                  <a:srgbClr val="000000"/>
                </a:solidFill>
                <a:latin typeface="Arial"/>
                <a:ea typeface="Arial"/>
                <a:cs typeface="Arial"/>
                <a:sym typeface="Arial"/>
              </a:rPr>
              <a:t>To the weak I became weak, to win the weak. I have become all things to all men so that by all possible means I might save some. </a:t>
            </a:r>
            <a:r>
              <a:rPr baseline="30000" sz="2444" lang="en-US">
                <a:solidFill>
                  <a:srgbClr val="000000"/>
                </a:solidFill>
                <a:latin typeface="Arial"/>
                <a:ea typeface="Arial"/>
                <a:cs typeface="Arial"/>
                <a:sym typeface="Arial"/>
              </a:rPr>
              <a:t>23</a:t>
            </a:r>
            <a:r>
              <a:rPr sz="2444" lang="en-US">
                <a:solidFill>
                  <a:srgbClr val="000000"/>
                </a:solidFill>
                <a:latin typeface="Arial"/>
                <a:ea typeface="Arial"/>
                <a:cs typeface="Arial"/>
                <a:sym typeface="Arial"/>
              </a:rPr>
              <a:t>I do all this for the sake of the gospel, that I might share in its blessings. </a:t>
            </a:r>
          </a:p>
          <a:p>
            <a:pPr algn="l" marR="0" indent="0" marL="0">
              <a:lnSpc>
                <a:spcPct val="100000"/>
              </a:lnSpc>
              <a:spcBef>
                <a:spcPts val="0"/>
              </a:spcBef>
              <a:spcAft>
                <a:spcPts val="0"/>
              </a:spcAft>
              <a:buNone/>
            </a:pPr>
            <a:r>
              <a:rPr sz="2000" lang="en-US" i="1">
                <a:solidFill>
                  <a:srgbClr val="000000"/>
                </a:solidFill>
                <a:latin typeface="Arial"/>
                <a:ea typeface="Arial"/>
                <a:cs typeface="Arial"/>
                <a:sym typeface="Arial"/>
              </a:rPr>
              <a:t>I Cor 9:19-23 (NIV)</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9" name="Shape 299"/>
        <p:cNvGrpSpPr/>
        <p:nvPr/>
      </p:nvGrpSpPr>
      <p:grpSpPr>
        <a:xfrm>
          <a:off y="0" x="0"/>
          <a:ext cy="0" cx="0"/>
          <a:chOff y="0" x="0"/>
          <a:chExt cy="0" cx="0"/>
        </a:xfrm>
      </p:grpSpPr>
      <p:sp>
        <p:nvSpPr>
          <p:cNvPr id="300" name="Shape 300"/>
          <p:cNvSpPr/>
          <p:nvPr/>
        </p:nvSpPr>
        <p:spPr>
          <a:xfrm>
            <a:off y="275150" x="0"/>
            <a:ext cy="7344825" cx="10160000"/>
          </a:xfrm>
          <a:prstGeom prst="rect">
            <a:avLst/>
          </a:prstGeom>
          <a:blipFill>
            <a:blip r:embed="rId4"/>
            <a:stretch>
              <a:fillRect/>
            </a:stretch>
          </a:blipFill>
        </p:spPr>
      </p:sp>
      <p:sp>
        <p:nvSpPr>
          <p:cNvPr id="301" name="Shape 301"/>
          <p:cNvSpPr txBox="1"/>
          <p:nvPr/>
        </p:nvSpPr>
        <p:spPr>
          <a:xfrm>
            <a:off y="762000" x="1270000"/>
            <a:ext cy="53890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In this section of I Corinthians, Paul </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defends his apostleship against attack</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bridles the freedom of the strong but insensitive Corinthians</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launches a discussion of his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ministry and why it is effective</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clinches his argument by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explaining how he relates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to differences</a:t>
            </a:r>
          </a:p>
        </p:txBody>
      </p:sp>
      <p:sp>
        <p:nvSpPr>
          <p:cNvPr id="302" name="Shape 302"/>
          <p:cNvSpPr txBox="1"/>
          <p:nvPr/>
        </p:nvSpPr>
        <p:spPr>
          <a:xfrm>
            <a:off y="3725325" x="9059325"/>
            <a:ext cy="379574" cx="1007524"/>
          </a:xfrm>
          <a:prstGeom prst="rect">
            <a:avLst/>
          </a:prstGeom>
        </p:spPr>
        <p:txBody>
          <a:bodyPr bIns="38100" rIns="38100" lIns="38100" tIns="38100" anchor="t" anchorCtr="0">
            <a:noAutofit/>
          </a:bodyPr>
          <a:lstStyle/>
          <a:p>
            <a:pPr algn="l" marR="0" indent="0" marL="0">
              <a:lnSpc>
                <a:spcPct val="119444"/>
              </a:lnSpc>
              <a:spcBef>
                <a:spcPts val="0"/>
              </a:spcBef>
              <a:spcAft>
                <a:spcPts val="0"/>
              </a:spcAft>
              <a:buNone/>
            </a:pPr>
            <a:r>
              <a:rPr sz="1000" lang="en-US">
                <a:solidFill>
                  <a:srgbClr val="000000"/>
                </a:solidFill>
                <a:latin typeface="Arial"/>
                <a:ea typeface="Arial"/>
                <a:cs typeface="Arial"/>
                <a:sym typeface="Arial"/>
              </a:rPr>
              <a:t>© 2005. Vervent Productions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6" name="Shape 306"/>
        <p:cNvGrpSpPr/>
        <p:nvPr/>
      </p:nvGrpSpPr>
      <p:grpSpPr>
        <a:xfrm>
          <a:off y="0" x="0"/>
          <a:ext cy="0" cx="0"/>
          <a:chOff y="0" x="0"/>
          <a:chExt cy="0" cx="0"/>
        </a:xfrm>
      </p:grpSpPr>
      <p:sp>
        <p:nvSpPr>
          <p:cNvPr id="307" name="Shape 307"/>
          <p:cNvSpPr/>
          <p:nvPr/>
        </p:nvSpPr>
        <p:spPr>
          <a:xfrm>
            <a:off y="275150" x="0"/>
            <a:ext cy="7344825" cx="10160000"/>
          </a:xfrm>
          <a:prstGeom prst="rect">
            <a:avLst/>
          </a:prstGeom>
          <a:blipFill>
            <a:blip r:embed="rId4"/>
            <a:stretch>
              <a:fillRect/>
            </a:stretch>
          </a:blipFill>
        </p:spPr>
      </p:sp>
      <p:sp>
        <p:nvSpPr>
          <p:cNvPr id="308" name="Shape 308"/>
          <p:cNvSpPr txBox="1"/>
          <p:nvPr/>
        </p:nvSpPr>
        <p:spPr>
          <a:xfrm>
            <a:off y="762000" x="1270000"/>
            <a:ext cy="6526725"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How could Paul say, “to the Jews I became AS a Jew,” when he actually </a:t>
            </a:r>
            <a:r>
              <a:rPr sz="3555" lang="en-US" i="1">
                <a:solidFill>
                  <a:srgbClr val="000000"/>
                </a:solidFill>
                <a:latin typeface="Arial"/>
                <a:ea typeface="Arial"/>
                <a:cs typeface="Arial"/>
                <a:sym typeface="Arial"/>
              </a:rPr>
              <a:t>was</a:t>
            </a:r>
            <a:r>
              <a:rPr sz="3555" lang="en-US">
                <a:solidFill>
                  <a:srgbClr val="000000"/>
                </a:solidFill>
                <a:latin typeface="Arial"/>
                <a:ea typeface="Arial"/>
                <a:cs typeface="Arial"/>
                <a:sym typeface="Arial"/>
              </a:rPr>
              <a:t> a Jew?</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Paul served within multiple cultures.</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He took up this task because he </a:t>
            </a:r>
            <a:br>
              <a:rPr sz="3333" lang="en-US">
                <a:solidFill>
                  <a:srgbClr val="000000"/>
                </a:solidFill>
                <a:latin typeface="Arial"/>
                <a:ea typeface="Arial"/>
                <a:cs typeface="Arial"/>
                <a:sym typeface="Arial"/>
              </a:rPr>
            </a:br>
            <a:r>
              <a:rPr sz="3333" lang="en-US">
                <a:solidFill>
                  <a:srgbClr val="000000"/>
                </a:solidFill>
                <a:latin typeface="Arial"/>
                <a:ea typeface="Arial"/>
                <a:cs typeface="Arial"/>
                <a:sym typeface="Arial"/>
              </a:rPr>
              <a:t>was bound to Christ. (I Cor 9:1)</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He was </a:t>
            </a:r>
            <a:r>
              <a:rPr b="1" sz="3333" lang="en-US">
                <a:solidFill>
                  <a:srgbClr val="000000"/>
                </a:solidFill>
                <a:latin typeface="Arial"/>
                <a:ea typeface="Arial"/>
                <a:cs typeface="Arial"/>
                <a:sym typeface="Arial"/>
              </a:rPr>
              <a:t>spiritually</a:t>
            </a:r>
            <a:r>
              <a:rPr sz="3333" lang="en-US">
                <a:solidFill>
                  <a:srgbClr val="000000"/>
                </a:solidFill>
                <a:latin typeface="Arial"/>
                <a:ea typeface="Arial"/>
                <a:cs typeface="Arial"/>
                <a:sym typeface="Arial"/>
              </a:rPr>
              <a:t> free.</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He had not accepted any compensation from the Corinthians. (I Cor 9:11-15)</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He was </a:t>
            </a:r>
            <a:r>
              <a:rPr b="1" sz="3333" lang="en-US">
                <a:solidFill>
                  <a:srgbClr val="000000"/>
                </a:solidFill>
                <a:latin typeface="Arial"/>
                <a:ea typeface="Arial"/>
                <a:cs typeface="Arial"/>
                <a:sym typeface="Arial"/>
              </a:rPr>
              <a:t>psychologically</a:t>
            </a:r>
            <a:r>
              <a:rPr sz="3333" lang="en-US">
                <a:solidFill>
                  <a:srgbClr val="000000"/>
                </a:solidFill>
                <a:latin typeface="Arial"/>
                <a:ea typeface="Arial"/>
                <a:cs typeface="Arial"/>
                <a:sym typeface="Arial"/>
              </a:rPr>
              <a:t> free.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2" name="Shape 312"/>
        <p:cNvGrpSpPr/>
        <p:nvPr/>
      </p:nvGrpSpPr>
      <p:grpSpPr>
        <a:xfrm>
          <a:off y="0" x="0"/>
          <a:ext cy="0" cx="0"/>
          <a:chOff y="0" x="0"/>
          <a:chExt cy="0" cx="0"/>
        </a:xfrm>
      </p:grpSpPr>
      <p:sp>
        <p:nvSpPr>
          <p:cNvPr id="313" name="Shape 313"/>
          <p:cNvSpPr/>
          <p:nvPr/>
        </p:nvSpPr>
        <p:spPr>
          <a:xfrm>
            <a:off y="275150" x="0"/>
            <a:ext cy="7344825" cx="10160000"/>
          </a:xfrm>
          <a:prstGeom prst="rect">
            <a:avLst/>
          </a:prstGeom>
          <a:blipFill>
            <a:blip r:embed="rId4"/>
            <a:stretch>
              <a:fillRect/>
            </a:stretch>
          </a:blipFill>
        </p:spPr>
      </p:sp>
      <p:sp>
        <p:nvSpPr>
          <p:cNvPr id="314" name="Shape 314"/>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Spiritual and psychological freedom released Paul from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his old identity anchors:</a:t>
            </a:r>
          </a:p>
        </p:txBody>
      </p:sp>
      <p:sp>
        <p:nvSpPr>
          <p:cNvPr id="315" name="Shape 315"/>
          <p:cNvSpPr txBox="1"/>
          <p:nvPr/>
        </p:nvSpPr>
        <p:spPr>
          <a:xfrm>
            <a:off y="3861150" x="2642300"/>
            <a:ext cy="481874" cx="10533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FFFFFF"/>
                </a:solidFill>
                <a:latin typeface="Arial"/>
                <a:ea typeface="Arial"/>
                <a:cs typeface="Arial"/>
                <a:sym typeface="Arial"/>
              </a:rPr>
              <a:t>sinner</a:t>
            </a:r>
          </a:p>
        </p:txBody>
      </p:sp>
      <p:sp>
        <p:nvSpPr>
          <p:cNvPr id="316" name="Shape 316"/>
          <p:cNvSpPr txBox="1"/>
          <p:nvPr/>
        </p:nvSpPr>
        <p:spPr>
          <a:xfrm>
            <a:off y="3861150" x="5182300"/>
            <a:ext cy="481874" cx="82937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FFFFFF"/>
                </a:solidFill>
                <a:latin typeface="Arial"/>
                <a:ea typeface="Arial"/>
                <a:cs typeface="Arial"/>
                <a:sym typeface="Arial"/>
              </a:rPr>
              <a:t>male</a:t>
            </a:r>
          </a:p>
        </p:txBody>
      </p:sp>
      <p:sp>
        <p:nvSpPr>
          <p:cNvPr id="317" name="Shape 317"/>
          <p:cNvSpPr txBox="1"/>
          <p:nvPr/>
        </p:nvSpPr>
        <p:spPr>
          <a:xfrm>
            <a:off y="5893150" x="1456950"/>
            <a:ext cy="481874" cx="660024"/>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FFFFFF"/>
                </a:solidFill>
                <a:latin typeface="Arial"/>
                <a:ea typeface="Arial"/>
                <a:cs typeface="Arial"/>
                <a:sym typeface="Arial"/>
              </a:rPr>
              <a:t>Jew</a:t>
            </a:r>
          </a:p>
        </p:txBody>
      </p:sp>
      <p:sp>
        <p:nvSpPr>
          <p:cNvPr id="318" name="Shape 318"/>
          <p:cNvSpPr txBox="1"/>
          <p:nvPr/>
        </p:nvSpPr>
        <p:spPr>
          <a:xfrm>
            <a:off y="5893150" x="3488950"/>
            <a:ext cy="481874" cx="13920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FFFFFF"/>
                </a:solidFill>
                <a:latin typeface="Arial"/>
                <a:ea typeface="Arial"/>
                <a:cs typeface="Arial"/>
                <a:sym typeface="Arial"/>
              </a:rPr>
              <a:t>Pharisee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2" name="Shape 322"/>
        <p:cNvGrpSpPr/>
        <p:nvPr/>
      </p:nvGrpSpPr>
      <p:grpSpPr>
        <a:xfrm>
          <a:off y="0" x="0"/>
          <a:ext cy="0" cx="0"/>
          <a:chOff y="0" x="0"/>
          <a:chExt cy="0" cx="0"/>
        </a:xfrm>
      </p:grpSpPr>
      <p:sp>
        <p:nvSpPr>
          <p:cNvPr id="323" name="Shape 323"/>
          <p:cNvSpPr/>
          <p:nvPr/>
        </p:nvSpPr>
        <p:spPr>
          <a:xfrm>
            <a:off y="275150" x="0"/>
            <a:ext cy="7344825" cx="10160000"/>
          </a:xfrm>
          <a:prstGeom prst="rect">
            <a:avLst/>
          </a:prstGeom>
          <a:blipFill>
            <a:blip r:embed="rId4"/>
            <a:stretch>
              <a:fillRect/>
            </a:stretch>
          </a:blipFill>
        </p:spPr>
      </p:sp>
      <p:sp>
        <p:nvSpPr>
          <p:cNvPr id="324" name="Shape 324"/>
          <p:cNvSpPr txBox="1"/>
          <p:nvPr/>
        </p:nvSpPr>
        <p:spPr>
          <a:xfrm>
            <a:off y="592650" x="1016000"/>
            <a:ext cy="6838949" cx="8204200"/>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Diversity competency requires spiritual and psychological freedom. </a:t>
            </a:r>
          </a:p>
          <a:p>
            <a:pPr algn="l" marR="0" indent="0" marL="0">
              <a:lnSpc>
                <a:spcPct val="107812"/>
              </a:lnSpc>
              <a:spcBef>
                <a:spcPts val="1604"/>
              </a:spcBef>
              <a:spcAft>
                <a:spcPts val="0"/>
              </a:spcAft>
              <a:buNone/>
            </a:pPr>
            <a:r>
              <a:rPr sz="3555" lang="en-US">
                <a:solidFill>
                  <a:srgbClr val="000000"/>
                </a:solidFill>
                <a:latin typeface="Arial"/>
                <a:ea typeface="Arial"/>
                <a:cs typeface="Arial"/>
                <a:sym typeface="Arial"/>
              </a:rPr>
              <a:t>Paul’s freedom is grounded in a new experience.</a:t>
            </a:r>
          </a:p>
          <a:p>
            <a:pPr algn="l" marR="0" indent="0" marL="0">
              <a:lnSpc>
                <a:spcPct val="107812"/>
              </a:lnSpc>
              <a:spcBef>
                <a:spcPts val="1604"/>
              </a:spcBef>
              <a:spcAft>
                <a:spcPts val="0"/>
              </a:spcAft>
              <a:buNone/>
            </a:pPr>
            <a:r>
              <a:rPr sz="3555" lang="en-US">
                <a:solidFill>
                  <a:srgbClr val="000000"/>
                </a:solidFill>
                <a:latin typeface="Arial"/>
                <a:ea typeface="Arial"/>
                <a:cs typeface="Arial"/>
                <a:sym typeface="Arial"/>
              </a:rPr>
              <a:t>“If any one is in Christ, he is a new creation.” (II Cor 5:17 NIV)</a:t>
            </a:r>
          </a:p>
          <a:p>
            <a:pPr algn="l" marR="0" indent="0" marL="0">
              <a:lnSpc>
                <a:spcPct val="107812"/>
              </a:lnSpc>
              <a:spcBef>
                <a:spcPts val="1604"/>
              </a:spcBef>
              <a:spcAft>
                <a:spcPts val="0"/>
              </a:spcAft>
              <a:buNone/>
            </a:pPr>
            <a:r>
              <a:rPr sz="3555" lang="en-US">
                <a:solidFill>
                  <a:srgbClr val="000000"/>
                </a:solidFill>
                <a:latin typeface="Arial"/>
                <a:ea typeface="Arial"/>
                <a:cs typeface="Arial"/>
                <a:sym typeface="Arial"/>
              </a:rPr>
              <a:t>This means that Paul</a:t>
            </a:r>
            <a:r>
              <a:rPr sz="3333" lang="en-US">
                <a:solidFill>
                  <a:srgbClr val="000000"/>
                </a:solidFill>
                <a:latin typeface="Arial"/>
                <a:ea typeface="Arial"/>
                <a:cs typeface="Arial"/>
                <a:sym typeface="Arial"/>
              </a:rPr>
              <a:t> </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can no longer be Judeo-centric and </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no longer considers himself a Jew in terms of</a:t>
            </a:r>
          </a:p>
          <a:p>
            <a:pPr algn="l" lvl="1" marR="0" indent="-262466" marL="762000">
              <a:lnSpc>
                <a:spcPct val="120000"/>
              </a:lnSpc>
              <a:spcBef>
                <a:spcPts val="0"/>
              </a:spcBef>
              <a:spcAft>
                <a:spcPts val="0"/>
              </a:spcAft>
              <a:buClr>
                <a:srgbClr val="000000"/>
              </a:buClr>
              <a:buSzPct val="101010"/>
              <a:buFont typeface="Courier New"/>
              <a:buChar char="o"/>
            </a:pPr>
            <a:r>
              <a:rPr sz="3333" lang="en-US" i="1">
                <a:solidFill>
                  <a:srgbClr val="000000"/>
                </a:solidFill>
                <a:latin typeface="Arial"/>
                <a:ea typeface="Arial"/>
                <a:cs typeface="Arial"/>
                <a:sym typeface="Arial"/>
              </a:rPr>
              <a:t>primary values</a:t>
            </a:r>
          </a:p>
          <a:p>
            <a:pPr algn="l" lvl="1" marR="0" indent="-262466" marL="762000">
              <a:lnSpc>
                <a:spcPct val="120000"/>
              </a:lnSpc>
              <a:spcBef>
                <a:spcPts val="0"/>
              </a:spcBef>
              <a:spcAft>
                <a:spcPts val="0"/>
              </a:spcAft>
              <a:buClr>
                <a:srgbClr val="000000"/>
              </a:buClr>
              <a:buSzPct val="101010"/>
              <a:buFont typeface="Courier New"/>
              <a:buChar char="o"/>
            </a:pPr>
            <a:r>
              <a:rPr sz="3333" lang="en-US" i="1">
                <a:solidFill>
                  <a:srgbClr val="000000"/>
                </a:solidFill>
                <a:latin typeface="Arial"/>
                <a:ea typeface="Arial"/>
                <a:cs typeface="Arial"/>
                <a:sym typeface="Arial"/>
              </a:rPr>
              <a:t>commitment</a:t>
            </a:r>
          </a:p>
          <a:p>
            <a:pPr algn="l" lvl="1" marR="0" indent="-262466" marL="762000">
              <a:lnSpc>
                <a:spcPct val="120000"/>
              </a:lnSpc>
              <a:spcBef>
                <a:spcPts val="0"/>
              </a:spcBef>
              <a:spcAft>
                <a:spcPts val="0"/>
              </a:spcAft>
              <a:buClr>
                <a:srgbClr val="000000"/>
              </a:buClr>
              <a:buSzPct val="101010"/>
              <a:buFont typeface="Courier New"/>
              <a:buChar char="o"/>
            </a:pPr>
            <a:r>
              <a:rPr sz="3333" lang="en-US" i="1">
                <a:solidFill>
                  <a:srgbClr val="000000"/>
                </a:solidFill>
                <a:latin typeface="Arial"/>
                <a:ea typeface="Arial"/>
                <a:cs typeface="Arial"/>
                <a:sym typeface="Arial"/>
              </a:rPr>
              <a:t>allegiance</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8" name="Shape 328"/>
        <p:cNvGrpSpPr/>
        <p:nvPr/>
      </p:nvGrpSpPr>
      <p:grpSpPr>
        <a:xfrm>
          <a:off y="0" x="0"/>
          <a:ext cy="0" cx="0"/>
          <a:chOff y="0" x="0"/>
          <a:chExt cy="0" cx="0"/>
        </a:xfrm>
      </p:grpSpPr>
      <p:sp>
        <p:nvSpPr>
          <p:cNvPr id="329" name="Shape 329"/>
          <p:cNvSpPr/>
          <p:nvPr/>
        </p:nvSpPr>
        <p:spPr>
          <a:xfrm>
            <a:off y="275150" x="0"/>
            <a:ext cy="7344825" cx="10160000"/>
          </a:xfrm>
          <a:prstGeom prst="rect">
            <a:avLst/>
          </a:prstGeom>
          <a:blipFill>
            <a:blip r:embed="rId4"/>
            <a:stretch>
              <a:fillRect/>
            </a:stretch>
          </a:blipFill>
        </p:spPr>
      </p:sp>
      <p:sp>
        <p:nvSpPr>
          <p:cNvPr id="330" name="Shape 330"/>
          <p:cNvSpPr txBox="1"/>
          <p:nvPr/>
        </p:nvSpPr>
        <p:spPr>
          <a:xfrm>
            <a:off y="67732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By asserting that he became “AS” a Jew, Paul</a:t>
            </a:r>
          </a:p>
        </p:txBody>
      </p:sp>
      <p:sp>
        <p:nvSpPr>
          <p:cNvPr id="331" name="Shape 331"/>
          <p:cNvSpPr txBox="1"/>
          <p:nvPr/>
        </p:nvSpPr>
        <p:spPr>
          <a:xfrm>
            <a:off y="1947325" x="1270000"/>
            <a:ext cy="5441924" cx="7696199"/>
          </a:xfrm>
          <a:prstGeom prst="rect">
            <a:avLst/>
          </a:prstGeom>
        </p:spPr>
        <p:txBody>
          <a:bodyPr bIns="38100" rIns="38100" lIns="38100" tIns="38100" anchor="t" anchorCtr="0">
            <a:noAutofit/>
          </a:bodyPr>
          <a:lstStyle/>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implies that he no longer considers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himself primarily or </a:t>
            </a:r>
            <a:r>
              <a:rPr b="1" sz="3555" lang="en-US" i="1">
                <a:solidFill>
                  <a:srgbClr val="000000"/>
                </a:solidFill>
                <a:latin typeface="Arial"/>
                <a:ea typeface="Arial"/>
                <a:cs typeface="Arial"/>
                <a:sym typeface="Arial"/>
              </a:rPr>
              <a:t>exclusively</a:t>
            </a:r>
            <a:r>
              <a:rPr sz="3555" lang="en-US" i="1">
                <a:solidFill>
                  <a:srgbClr val="000000"/>
                </a:solidFill>
                <a:latin typeface="Arial"/>
                <a:ea typeface="Arial"/>
                <a:cs typeface="Arial"/>
                <a:sym typeface="Arial"/>
              </a:rPr>
              <a:t> a Jew</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projects the freedom of his new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self-understanding</a:t>
            </a:r>
          </a:p>
          <a:p>
            <a:pPr algn="l" lvl="0" marR="0" indent="-276577" marL="381000">
              <a:lnSpc>
                <a:spcPct val="13203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declares his independence from limiting </a:t>
            </a:r>
          </a:p>
          <a:p>
            <a:pPr algn="l" lvl="1" marR="0" indent="-276577" marL="762000">
              <a:lnSpc>
                <a:spcPct val="132031"/>
              </a:lnSpc>
              <a:spcBef>
                <a:spcPts val="0"/>
              </a:spcBef>
              <a:spcAft>
                <a:spcPts val="0"/>
              </a:spcAft>
              <a:buClr>
                <a:srgbClr val="000000"/>
              </a:buClr>
              <a:buSzPct val="98765"/>
              <a:buFont typeface="Courier New"/>
              <a:buChar char="o"/>
            </a:pPr>
            <a:r>
              <a:rPr sz="3555" lang="en-US" i="1">
                <a:solidFill>
                  <a:srgbClr val="000000"/>
                </a:solidFill>
                <a:latin typeface="Arial"/>
                <a:ea typeface="Arial"/>
                <a:cs typeface="Arial"/>
                <a:sym typeface="Arial"/>
              </a:rPr>
              <a:t>prejudices</a:t>
            </a:r>
          </a:p>
          <a:p>
            <a:pPr algn="l" lvl="1" marR="0" indent="-276577" marL="762000">
              <a:lnSpc>
                <a:spcPct val="132031"/>
              </a:lnSpc>
              <a:spcBef>
                <a:spcPts val="0"/>
              </a:spcBef>
              <a:spcAft>
                <a:spcPts val="0"/>
              </a:spcAft>
              <a:buClr>
                <a:srgbClr val="000000"/>
              </a:buClr>
              <a:buSzPct val="98765"/>
              <a:buFont typeface="Courier New"/>
              <a:buChar char="o"/>
            </a:pPr>
            <a:r>
              <a:rPr sz="3555" lang="en-US" i="1">
                <a:solidFill>
                  <a:srgbClr val="000000"/>
                </a:solidFill>
                <a:latin typeface="Arial"/>
                <a:ea typeface="Arial"/>
                <a:cs typeface="Arial"/>
                <a:sym typeface="Arial"/>
              </a:rPr>
              <a:t>preconceptions</a:t>
            </a:r>
          </a:p>
          <a:p>
            <a:pPr algn="l" lvl="1" marR="0" indent="-276577" marL="762000">
              <a:lnSpc>
                <a:spcPct val="132031"/>
              </a:lnSpc>
              <a:spcBef>
                <a:spcPts val="0"/>
              </a:spcBef>
              <a:spcAft>
                <a:spcPts val="0"/>
              </a:spcAft>
              <a:buClr>
                <a:srgbClr val="000000"/>
              </a:buClr>
              <a:buSzPct val="98765"/>
              <a:buFont typeface="Courier New"/>
              <a:buChar char="o"/>
            </a:pPr>
            <a:r>
              <a:rPr sz="3555" lang="en-US" i="1">
                <a:solidFill>
                  <a:srgbClr val="000000"/>
                </a:solidFill>
                <a:latin typeface="Arial"/>
                <a:ea typeface="Arial"/>
                <a:cs typeface="Arial"/>
                <a:sym typeface="Arial"/>
              </a:rPr>
              <a:t>presuppositions </a:t>
            </a:r>
          </a:p>
          <a:p>
            <a:pPr algn="l" marR="0" indent="0" marL="0">
              <a:lnSpc>
                <a:spcPct val="132031"/>
              </a:lnSpc>
              <a:spcBef>
                <a:spcPts val="0"/>
              </a:spcBef>
              <a:spcAft>
                <a:spcPts val="0"/>
              </a:spcAft>
              <a:buNone/>
            </a:pPr>
            <a:r>
              <a:rPr sz="3555" lang="en-US" i="1">
                <a:solidFill>
                  <a:srgbClr val="000000"/>
                </a:solidFill>
                <a:latin typeface="Arial"/>
                <a:ea typeface="Arial"/>
                <a:cs typeface="Arial"/>
                <a:sym typeface="Arial"/>
              </a:rPr>
              <a:t>of his ethnocentric past.</a:t>
            </a:r>
            <a:r>
              <a:rPr sz="3555" lang="en-US">
                <a:solidFill>
                  <a:srgbClr val="000000"/>
                </a:solidFill>
                <a:latin typeface="Arial"/>
                <a:ea typeface="Arial"/>
                <a:cs typeface="Arial"/>
                <a:sym typeface="Arial"/>
              </a:rPr>
              <a:t>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5" name="Shape 335"/>
        <p:cNvGrpSpPr/>
        <p:nvPr/>
      </p:nvGrpSpPr>
      <p:grpSpPr>
        <a:xfrm>
          <a:off y="0" x="0"/>
          <a:ext cy="0" cx="0"/>
          <a:chOff y="0" x="0"/>
          <a:chExt cy="0" cx="0"/>
        </a:xfrm>
      </p:grpSpPr>
      <p:sp>
        <p:nvSpPr>
          <p:cNvPr id="336" name="Shape 336"/>
          <p:cNvSpPr/>
          <p:nvPr/>
        </p:nvSpPr>
        <p:spPr>
          <a:xfrm>
            <a:off y="275150" x="0"/>
            <a:ext cy="7344825" cx="10160000"/>
          </a:xfrm>
          <a:prstGeom prst="rect">
            <a:avLst/>
          </a:prstGeom>
          <a:blipFill>
            <a:blip r:embed="rId4"/>
            <a:stretch>
              <a:fillRect/>
            </a:stretch>
          </a:blipFill>
        </p:spPr>
      </p:sp>
      <p:sp>
        <p:nvSpPr>
          <p:cNvPr id="337" name="Shape 337"/>
          <p:cNvSpPr txBox="1"/>
          <p:nvPr/>
        </p:nvSpPr>
        <p:spPr>
          <a:xfrm>
            <a:off y="76200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Paul was clearly Jewish,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as he himself testified.</a:t>
            </a:r>
          </a:p>
        </p:txBody>
      </p:sp>
      <p:sp>
        <p:nvSpPr>
          <p:cNvPr id="338" name="Shape 338"/>
          <p:cNvSpPr txBox="1"/>
          <p:nvPr/>
        </p:nvSpPr>
        <p:spPr>
          <a:xfrm>
            <a:off y="2455325" x="1354650"/>
            <a:ext cy="1937099" cx="3614549"/>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a:t>
            </a:r>
            <a:r>
              <a:rPr sz="2444" lang="en-US">
                <a:solidFill>
                  <a:srgbClr val="000000"/>
                </a:solidFill>
                <a:latin typeface="Arial"/>
                <a:ea typeface="Arial"/>
                <a:cs typeface="Arial"/>
                <a:sym typeface="Arial"/>
              </a:rPr>
              <a:t>. . . I am an Israelite myself, a descendant of Abraham, from the tribe of Benjamin. </a:t>
            </a:r>
            <a:r>
              <a:rPr sz="2444" lang="en-US" i="1">
                <a:solidFill>
                  <a:srgbClr val="000000"/>
                </a:solidFill>
                <a:latin typeface="Arial"/>
                <a:ea typeface="Arial"/>
                <a:cs typeface="Arial"/>
                <a:sym typeface="Arial"/>
              </a:rPr>
              <a:t>Rom 11:1 (NIV)</a:t>
            </a:r>
          </a:p>
        </p:txBody>
      </p:sp>
      <p:sp>
        <p:nvSpPr>
          <p:cNvPr id="339" name="Shape 339"/>
          <p:cNvSpPr txBox="1"/>
          <p:nvPr/>
        </p:nvSpPr>
        <p:spPr>
          <a:xfrm>
            <a:off y="2455325" x="5418650"/>
            <a:ext cy="4542349" cx="3378200"/>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5</a:t>
            </a:r>
            <a:r>
              <a:rPr sz="2444" lang="en-US">
                <a:solidFill>
                  <a:srgbClr val="000000"/>
                </a:solidFill>
                <a:latin typeface="Arial"/>
                <a:ea typeface="Arial"/>
                <a:cs typeface="Arial"/>
                <a:sym typeface="Arial"/>
              </a:rPr>
              <a:t>circumcised on the eighth day, of the people of Israel, of the tribe of Benjamin, a Hebrew of the Hebrews; in regard to the law, a Pharisee; </a:t>
            </a:r>
            <a:r>
              <a:rPr baseline="30000" sz="2444" lang="en-US">
                <a:solidFill>
                  <a:srgbClr val="000000"/>
                </a:solidFill>
                <a:latin typeface="Arial"/>
                <a:ea typeface="Arial"/>
                <a:cs typeface="Arial"/>
                <a:sym typeface="Arial"/>
              </a:rPr>
              <a:t>6</a:t>
            </a:r>
            <a:r>
              <a:rPr sz="2444" lang="en-US">
                <a:solidFill>
                  <a:srgbClr val="000000"/>
                </a:solidFill>
                <a:latin typeface="Arial"/>
                <a:ea typeface="Arial"/>
                <a:cs typeface="Arial"/>
                <a:sym typeface="Arial"/>
              </a:rPr>
              <a:t>as for zeal, perse-cuting the church; as for legalistic righteous-ness, faultless. </a:t>
            </a:r>
            <a:r>
              <a:rPr sz="2444" lang="en-US" i="1">
                <a:solidFill>
                  <a:srgbClr val="000000"/>
                </a:solidFill>
                <a:latin typeface="Arial"/>
                <a:ea typeface="Arial"/>
                <a:cs typeface="Arial"/>
                <a:sym typeface="Arial"/>
              </a:rPr>
              <a:t>Phil 3:5,6 (NIV)</a:t>
            </a:r>
          </a:p>
        </p:txBody>
      </p:sp>
      <p:sp>
        <p:nvSpPr>
          <p:cNvPr id="340" name="Shape 340"/>
          <p:cNvSpPr txBox="1"/>
          <p:nvPr/>
        </p:nvSpPr>
        <p:spPr>
          <a:xfrm>
            <a:off y="6858000" x="3556000"/>
            <a:ext cy="379574" cx="1007524"/>
          </a:xfrm>
          <a:prstGeom prst="rect">
            <a:avLst/>
          </a:prstGeom>
        </p:spPr>
        <p:txBody>
          <a:bodyPr bIns="38100" rIns="38100" lIns="38100" tIns="38100" anchor="t" anchorCtr="0">
            <a:noAutofit/>
          </a:bodyPr>
          <a:lstStyle/>
          <a:p>
            <a:pPr algn="l" marR="0" indent="0" marL="0">
              <a:lnSpc>
                <a:spcPct val="119444"/>
              </a:lnSpc>
              <a:spcBef>
                <a:spcPts val="0"/>
              </a:spcBef>
              <a:spcAft>
                <a:spcPts val="0"/>
              </a:spcAft>
              <a:buNone/>
            </a:pPr>
            <a:r>
              <a:rPr sz="1000" lang="en-US">
                <a:solidFill>
                  <a:srgbClr val="000000"/>
                </a:solidFill>
                <a:latin typeface="Arial"/>
                <a:ea typeface="Arial"/>
                <a:cs typeface="Arial"/>
                <a:sym typeface="Arial"/>
              </a:rPr>
              <a:t>© 2005. Vervent Productions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5" name="Shape 45"/>
        <p:cNvGrpSpPr/>
        <p:nvPr/>
      </p:nvGrpSpPr>
      <p:grpSpPr>
        <a:xfrm>
          <a:off y="0" x="0"/>
          <a:ext cy="0" cx="0"/>
          <a:chOff y="0" x="0"/>
          <a:chExt cy="0" cx="0"/>
        </a:xfrm>
      </p:grpSpPr>
      <p:sp>
        <p:nvSpPr>
          <p:cNvPr id="46" name="Shape 46"/>
          <p:cNvSpPr/>
          <p:nvPr/>
        </p:nvSpPr>
        <p:spPr>
          <a:xfrm>
            <a:off y="275150" x="0"/>
            <a:ext cy="7344825" cx="10160000"/>
          </a:xfrm>
          <a:prstGeom prst="rect">
            <a:avLst/>
          </a:prstGeom>
          <a:blipFill>
            <a:blip r:embed="rId4"/>
            <a:stretch>
              <a:fillRect/>
            </a:stretch>
          </a:blipFill>
        </p:spPr>
      </p:sp>
      <p:sp>
        <p:nvSpPr>
          <p:cNvPr id="47" name="Shape 47"/>
          <p:cNvSpPr txBox="1"/>
          <p:nvPr/>
        </p:nvSpPr>
        <p:spPr>
          <a:xfrm>
            <a:off y="677325" x="1270000"/>
            <a:ext cy="6484399"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b="1" sz="3111" lang="en-US">
                <a:solidFill>
                  <a:srgbClr val="641447"/>
                </a:solidFill>
                <a:latin typeface="Arial"/>
                <a:ea typeface="Arial"/>
                <a:cs typeface="Arial"/>
                <a:sym typeface="Arial"/>
              </a:rPr>
              <a:t>4</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How are leaders to promote unity in the church?</a:t>
            </a:r>
          </a:p>
          <a:p>
            <a:pPr algn="ctr" marR="0" indent="0" marL="0">
              <a:lnSpc>
                <a:spcPct val="120089"/>
              </a:lnSpc>
              <a:spcBef>
                <a:spcPts val="1406"/>
              </a:spcBef>
              <a:spcAft>
                <a:spcPts val="0"/>
              </a:spcAft>
              <a:buNone/>
            </a:pPr>
            <a:r>
              <a:rPr b="1" sz="3111" lang="en-US">
                <a:solidFill>
                  <a:srgbClr val="641447"/>
                </a:solidFill>
                <a:latin typeface="Arial"/>
                <a:ea typeface="Arial"/>
                <a:cs typeface="Arial"/>
                <a:sym typeface="Arial"/>
              </a:rPr>
              <a:t>5</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How could Paul say, “to the Jews I became AS a Jew,” when he actually was a Jew?</a:t>
            </a:r>
            <a:r>
              <a:rPr b="1" sz="3111" lang="en-US">
                <a:solidFill>
                  <a:srgbClr val="000000"/>
                </a:solidFill>
                <a:latin typeface="Arial"/>
                <a:ea typeface="Arial"/>
                <a:cs typeface="Arial"/>
                <a:sym typeface="Arial"/>
              </a:rPr>
              <a:t> </a:t>
            </a:r>
          </a:p>
          <a:p>
            <a:pPr algn="ctr" marR="0" indent="0" marL="0">
              <a:lnSpc>
                <a:spcPct val="120089"/>
              </a:lnSpc>
              <a:spcBef>
                <a:spcPts val="1406"/>
              </a:spcBef>
              <a:spcAft>
                <a:spcPts val="0"/>
              </a:spcAft>
              <a:buNone/>
            </a:pPr>
            <a:r>
              <a:rPr b="1" sz="3111" lang="en-US">
                <a:solidFill>
                  <a:srgbClr val="641447"/>
                </a:solidFill>
                <a:latin typeface="Arial"/>
                <a:ea typeface="Arial"/>
                <a:cs typeface="Arial"/>
                <a:sym typeface="Arial"/>
              </a:rPr>
              <a:t>6</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How did conversion change Paul’s value system in reference to diversity?</a:t>
            </a:r>
          </a:p>
          <a:p>
            <a:pPr algn="ctr" marR="0" indent="0" marL="0">
              <a:lnSpc>
                <a:spcPct val="120089"/>
              </a:lnSpc>
              <a:spcBef>
                <a:spcPts val="1406"/>
              </a:spcBef>
              <a:spcAft>
                <a:spcPts val="0"/>
              </a:spcAft>
              <a:buNone/>
            </a:pPr>
            <a:r>
              <a:rPr b="1" sz="3111" lang="en-US">
                <a:solidFill>
                  <a:srgbClr val="641447"/>
                </a:solidFill>
                <a:latin typeface="Arial"/>
                <a:ea typeface="Arial"/>
                <a:cs typeface="Arial"/>
                <a:sym typeface="Arial"/>
              </a:rPr>
              <a:t>7</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When Paul states that he “became AS a Jew,” what is he emphasizing?</a:t>
            </a:r>
          </a:p>
        </p:txBody>
      </p:sp>
      <p:sp>
        <p:nvSpPr>
          <p:cNvPr id="48" name="Shape 48"/>
          <p:cNvSpPr/>
          <p:nvPr/>
        </p:nvSpPr>
        <p:spPr>
          <a:xfrm>
            <a:off y="920725" x="1270000"/>
            <a:ext cy="42325" cx="3619500"/>
          </a:xfrm>
          <a:prstGeom prst="rect">
            <a:avLst/>
          </a:prstGeom>
          <a:blipFill>
            <a:blip r:embed="rId5"/>
            <a:stretch>
              <a:fillRect/>
            </a:stretch>
          </a:blipFill>
        </p:spPr>
      </p:sp>
      <p:sp>
        <p:nvSpPr>
          <p:cNvPr id="49" name="Shape 49"/>
          <p:cNvSpPr/>
          <p:nvPr/>
        </p:nvSpPr>
        <p:spPr>
          <a:xfrm>
            <a:off y="920725" x="5259900"/>
            <a:ext cy="42325" cx="3651250"/>
          </a:xfrm>
          <a:prstGeom prst="rect">
            <a:avLst/>
          </a:prstGeom>
          <a:blipFill>
            <a:blip r:embed="rId6"/>
            <a:stretch>
              <a:fillRect/>
            </a:stretch>
          </a:blipFill>
        </p:spPr>
      </p:sp>
      <p:sp>
        <p:nvSpPr>
          <p:cNvPr id="50" name="Shape 50"/>
          <p:cNvSpPr/>
          <p:nvPr/>
        </p:nvSpPr>
        <p:spPr>
          <a:xfrm>
            <a:off y="2529400" x="1270000"/>
            <a:ext cy="42325" cx="3619500"/>
          </a:xfrm>
          <a:prstGeom prst="rect">
            <a:avLst/>
          </a:prstGeom>
          <a:blipFill>
            <a:blip r:embed="rId5"/>
            <a:stretch>
              <a:fillRect/>
            </a:stretch>
          </a:blipFill>
        </p:spPr>
      </p:sp>
      <p:sp>
        <p:nvSpPr>
          <p:cNvPr id="51" name="Shape 51"/>
          <p:cNvSpPr/>
          <p:nvPr/>
        </p:nvSpPr>
        <p:spPr>
          <a:xfrm>
            <a:off y="2529400" x="5259900"/>
            <a:ext cy="42325" cx="3651250"/>
          </a:xfrm>
          <a:prstGeom prst="rect">
            <a:avLst/>
          </a:prstGeom>
          <a:blipFill>
            <a:blip r:embed="rId6"/>
            <a:stretch>
              <a:fillRect/>
            </a:stretch>
          </a:blipFill>
        </p:spPr>
      </p:sp>
      <p:sp>
        <p:nvSpPr>
          <p:cNvPr id="52" name="Shape 52"/>
          <p:cNvSpPr/>
          <p:nvPr/>
        </p:nvSpPr>
        <p:spPr>
          <a:xfrm>
            <a:off y="4201575" x="1270000"/>
            <a:ext cy="52900" cx="3619500"/>
          </a:xfrm>
          <a:prstGeom prst="rect">
            <a:avLst/>
          </a:prstGeom>
          <a:blipFill>
            <a:blip r:embed="rId7"/>
            <a:stretch>
              <a:fillRect/>
            </a:stretch>
          </a:blipFill>
        </p:spPr>
      </p:sp>
      <p:sp>
        <p:nvSpPr>
          <p:cNvPr id="53" name="Shape 53"/>
          <p:cNvSpPr/>
          <p:nvPr/>
        </p:nvSpPr>
        <p:spPr>
          <a:xfrm>
            <a:off y="4201575" x="5259900"/>
            <a:ext cy="52900" cx="3651250"/>
          </a:xfrm>
          <a:prstGeom prst="rect">
            <a:avLst/>
          </a:prstGeom>
          <a:blipFill>
            <a:blip r:embed="rId8"/>
            <a:stretch>
              <a:fillRect/>
            </a:stretch>
          </a:blipFill>
        </p:spPr>
      </p:sp>
      <p:sp>
        <p:nvSpPr>
          <p:cNvPr id="54" name="Shape 54"/>
          <p:cNvSpPr/>
          <p:nvPr/>
        </p:nvSpPr>
        <p:spPr>
          <a:xfrm>
            <a:off y="5852575" x="1270000"/>
            <a:ext cy="52900" cx="3619500"/>
          </a:xfrm>
          <a:prstGeom prst="rect">
            <a:avLst/>
          </a:prstGeom>
          <a:blipFill>
            <a:blip r:embed="rId7"/>
            <a:stretch>
              <a:fillRect/>
            </a:stretch>
          </a:blipFill>
        </p:spPr>
      </p:sp>
      <p:sp>
        <p:nvSpPr>
          <p:cNvPr id="55" name="Shape 55"/>
          <p:cNvSpPr/>
          <p:nvPr/>
        </p:nvSpPr>
        <p:spPr>
          <a:xfrm>
            <a:off y="5852575" x="5259900"/>
            <a:ext cy="52900" cx="3651250"/>
          </a:xfrm>
          <a:prstGeom prst="rect">
            <a:avLst/>
          </a:prstGeom>
          <a:blipFill>
            <a:blip r:embed="rId8"/>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4" name="Shape 344"/>
        <p:cNvGrpSpPr/>
        <p:nvPr/>
      </p:nvGrpSpPr>
      <p:grpSpPr>
        <a:xfrm>
          <a:off y="0" x="0"/>
          <a:ext cy="0" cx="0"/>
          <a:chOff y="0" x="0"/>
          <a:chExt cy="0" cx="0"/>
        </a:xfrm>
      </p:grpSpPr>
      <p:sp>
        <p:nvSpPr>
          <p:cNvPr id="345" name="Shape 345"/>
          <p:cNvSpPr/>
          <p:nvPr/>
        </p:nvSpPr>
        <p:spPr>
          <a:xfrm>
            <a:off y="275150" x="0"/>
            <a:ext cy="7344825" cx="10160000"/>
          </a:xfrm>
          <a:prstGeom prst="rect">
            <a:avLst/>
          </a:prstGeom>
          <a:blipFill>
            <a:blip r:embed="rId4"/>
            <a:stretch>
              <a:fillRect/>
            </a:stretch>
          </a:blipFill>
        </p:spPr>
      </p:sp>
      <p:sp>
        <p:nvSpPr>
          <p:cNvPr id="346" name="Shape 346"/>
          <p:cNvSpPr txBox="1"/>
          <p:nvPr/>
        </p:nvSpPr>
        <p:spPr>
          <a:xfrm>
            <a:off y="4487325" x="1270000"/>
            <a:ext cy="2870200" cx="79501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This is the key to effective leadership in diversity.</a:t>
            </a:r>
          </a:p>
          <a:p>
            <a:pPr algn="l" marR="0" indent="0" marL="0">
              <a:lnSpc>
                <a:spcPct val="120000"/>
              </a:lnSpc>
              <a:spcBef>
                <a:spcPts val="1500"/>
              </a:spcBef>
              <a:spcAft>
                <a:spcPts val="0"/>
              </a:spcAft>
              <a:buNone/>
            </a:pPr>
            <a:r>
              <a:rPr sz="3333" lang="en-US">
                <a:solidFill>
                  <a:srgbClr val="000000"/>
                </a:solidFill>
                <a:latin typeface="Arial"/>
                <a:ea typeface="Arial"/>
                <a:cs typeface="Arial"/>
                <a:sym typeface="Arial"/>
              </a:rPr>
              <a:t>One can lead in diversity only if he/she is internally freed from the prison of identity politics.</a:t>
            </a:r>
          </a:p>
        </p:txBody>
      </p:sp>
      <p:sp>
        <p:nvSpPr>
          <p:cNvPr id="347" name="Shape 347"/>
          <p:cNvSpPr txBox="1"/>
          <p:nvPr/>
        </p:nvSpPr>
        <p:spPr>
          <a:xfrm>
            <a:off y="592650" x="1270000"/>
            <a:ext cy="1173325" cx="7696199"/>
          </a:xfrm>
          <a:prstGeom prst="rect">
            <a:avLst/>
          </a:prstGeom>
        </p:spPr>
        <p:txBody>
          <a:bodyPr bIns="38100" rIns="38100" lIns="38100" tIns="38100" anchor="t" anchorCtr="0">
            <a:noAutofit/>
          </a:bodyPr>
          <a:lstStyle/>
          <a:p>
            <a:pPr algn="l" marR="0" indent="0" marL="0">
              <a:lnSpc>
                <a:spcPct val="107986"/>
              </a:lnSpc>
              <a:spcBef>
                <a:spcPts val="0"/>
              </a:spcBef>
              <a:spcAft>
                <a:spcPts val="0"/>
              </a:spcAft>
              <a:buNone/>
            </a:pPr>
            <a:r>
              <a:rPr sz="4000" lang="en-US">
                <a:solidFill>
                  <a:srgbClr val="000000"/>
                </a:solidFill>
                <a:latin typeface="Arial"/>
                <a:ea typeface="Arial"/>
                <a:cs typeface="Arial"/>
                <a:sym typeface="Arial"/>
              </a:rPr>
              <a:t>In stating that he became AS a Jew, Paul is emphasizing that</a:t>
            </a:r>
          </a:p>
        </p:txBody>
      </p:sp>
      <p:sp>
        <p:nvSpPr>
          <p:cNvPr id="348" name="Shape 348"/>
          <p:cNvSpPr txBox="1"/>
          <p:nvPr/>
        </p:nvSpPr>
        <p:spPr>
          <a:xfrm>
            <a:off y="1744475" x="1270000"/>
            <a:ext cy="2528000" cx="8373524"/>
          </a:xfrm>
          <a:prstGeom prst="rect">
            <a:avLst/>
          </a:prstGeom>
        </p:spPr>
        <p:txBody>
          <a:bodyPr bIns="38100" rIns="38100" lIns="38100" tIns="38100" anchor="t" anchorCtr="0">
            <a:noAutofit/>
          </a:bodyPr>
          <a:lstStyle/>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he has experienced a transformation of his primary identify</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he is a new creature with a new identity priority</a:t>
            </a:r>
          </a:p>
          <a:p>
            <a:pPr algn="l" lvl="0" marR="0" indent="-255411" marL="381000">
              <a:lnSpc>
                <a:spcPct val="119827"/>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he will not be a slave to the identity politics of either his times or his culture of origin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2" name="Shape 352"/>
        <p:cNvGrpSpPr/>
        <p:nvPr/>
      </p:nvGrpSpPr>
      <p:grpSpPr>
        <a:xfrm>
          <a:off y="0" x="0"/>
          <a:ext cy="0" cx="0"/>
          <a:chOff y="0" x="0"/>
          <a:chExt cy="0" cx="0"/>
        </a:xfrm>
      </p:grpSpPr>
      <p:sp>
        <p:nvSpPr>
          <p:cNvPr id="353" name="Shape 353"/>
          <p:cNvSpPr/>
          <p:nvPr/>
        </p:nvSpPr>
        <p:spPr>
          <a:xfrm>
            <a:off y="275150" x="0"/>
            <a:ext cy="7344825" cx="10160000"/>
          </a:xfrm>
          <a:prstGeom prst="rect">
            <a:avLst/>
          </a:prstGeom>
          <a:blipFill>
            <a:blip r:embed="rId4"/>
            <a:stretch>
              <a:fillRect/>
            </a:stretch>
          </a:blipFill>
        </p:spPr>
      </p:sp>
      <p:sp>
        <p:nvSpPr>
          <p:cNvPr id="354" name="Shape 354"/>
          <p:cNvSpPr txBox="1"/>
          <p:nvPr/>
        </p:nvSpPr>
        <p:spPr>
          <a:xfrm>
            <a:off y="762000" x="1270000"/>
            <a:ext cy="25173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Diversity Problems in the Early Church </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Unlike Paul, Peter</a:t>
            </a:r>
          </a:p>
        </p:txBody>
      </p:sp>
      <p:sp>
        <p:nvSpPr>
          <p:cNvPr id="355" name="Shape 355"/>
          <p:cNvSpPr txBox="1"/>
          <p:nvPr/>
        </p:nvSpPr>
        <p:spPr>
          <a:xfrm>
            <a:off y="3386650" x="1270000"/>
            <a:ext cy="2376300" cx="6764850"/>
          </a:xfrm>
          <a:prstGeom prst="rect">
            <a:avLst/>
          </a:prstGeom>
        </p:spPr>
        <p:txBody>
          <a:bodyPr bIns="38100" rIns="38100" lIns="38100" tIns="38100" anchor="t" anchorCtr="0">
            <a:noAutofit/>
          </a:bodyPr>
          <a:lstStyle/>
          <a:p>
            <a:pPr algn="l" lvl="0" marR="0" indent="-290688" marL="381000">
              <a:lnSpc>
                <a:spcPct val="119852"/>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vacillated between freedom in Christ and political expediency</a:t>
            </a:r>
          </a:p>
          <a:p>
            <a:pPr algn="l" lvl="0" marR="0" indent="-290688" marL="381000">
              <a:lnSpc>
                <a:spcPct val="119852"/>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showed a kind of racial and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ethnic captivity</a:t>
            </a:r>
          </a:p>
        </p:txBody>
      </p:sp>
      <p:sp>
        <p:nvSpPr>
          <p:cNvPr id="356" name="Shape 356"/>
          <p:cNvSpPr txBox="1"/>
          <p:nvPr/>
        </p:nvSpPr>
        <p:spPr>
          <a:xfrm>
            <a:off y="6858000" x="6265325"/>
            <a:ext cy="379574" cx="1007524"/>
          </a:xfrm>
          <a:prstGeom prst="rect">
            <a:avLst/>
          </a:prstGeom>
        </p:spPr>
        <p:txBody>
          <a:bodyPr bIns="38100" rIns="38100" lIns="38100" tIns="38100" anchor="t" anchorCtr="0">
            <a:noAutofit/>
          </a:bodyPr>
          <a:lstStyle/>
          <a:p>
            <a:pPr algn="l" marR="0" indent="0" marL="0">
              <a:lnSpc>
                <a:spcPct val="119444"/>
              </a:lnSpc>
              <a:spcBef>
                <a:spcPts val="0"/>
              </a:spcBef>
              <a:spcAft>
                <a:spcPts val="0"/>
              </a:spcAft>
              <a:buNone/>
            </a:pPr>
            <a:r>
              <a:rPr sz="1000" lang="en-US">
                <a:solidFill>
                  <a:srgbClr val="000000"/>
                </a:solidFill>
                <a:latin typeface="Arial"/>
                <a:ea typeface="Arial"/>
                <a:cs typeface="Arial"/>
                <a:sym typeface="Arial"/>
              </a:rPr>
              <a:t>© 2005. Vervent Productions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0" name="Shape 360"/>
        <p:cNvGrpSpPr/>
        <p:nvPr/>
      </p:nvGrpSpPr>
      <p:grpSpPr>
        <a:xfrm>
          <a:off y="0" x="0"/>
          <a:ext cy="0" cx="0"/>
          <a:chOff y="0" x="0"/>
          <a:chExt cy="0" cx="0"/>
        </a:xfrm>
      </p:grpSpPr>
      <p:sp>
        <p:nvSpPr>
          <p:cNvPr id="361" name="Shape 361"/>
          <p:cNvSpPr/>
          <p:nvPr/>
        </p:nvSpPr>
        <p:spPr>
          <a:xfrm>
            <a:off y="275150" x="0"/>
            <a:ext cy="7344825" cx="10160000"/>
          </a:xfrm>
          <a:prstGeom prst="rect">
            <a:avLst/>
          </a:prstGeom>
          <a:blipFill>
            <a:blip r:embed="rId4"/>
            <a:stretch>
              <a:fillRect/>
            </a:stretch>
          </a:blipFill>
        </p:spPr>
      </p:sp>
      <p:sp>
        <p:nvSpPr>
          <p:cNvPr id="362" name="Shape 362"/>
          <p:cNvSpPr txBox="1"/>
          <p:nvPr/>
        </p:nvSpPr>
        <p:spPr>
          <a:xfrm>
            <a:off y="762000" x="1270000"/>
            <a:ext cy="6574350"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Scripture shows that the early church family was diversity challenged.</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parable of the Good Samaritan challenged Jewish prejudice.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(Luke 10:30-37)</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disciples were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surprised to find Jesus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talking to one who was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both a woman and a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Samaritan. (John 4:1-29)</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6" name="Shape 366"/>
        <p:cNvGrpSpPr/>
        <p:nvPr/>
      </p:nvGrpSpPr>
      <p:grpSpPr>
        <a:xfrm>
          <a:off y="0" x="0"/>
          <a:ext cy="0" cx="0"/>
          <a:chOff y="0" x="0"/>
          <a:chExt cy="0" cx="0"/>
        </a:xfrm>
      </p:grpSpPr>
      <p:sp>
        <p:nvSpPr>
          <p:cNvPr id="367" name="Shape 367"/>
          <p:cNvSpPr/>
          <p:nvPr/>
        </p:nvSpPr>
        <p:spPr>
          <a:xfrm>
            <a:off y="275150" x="0"/>
            <a:ext cy="7344825" cx="10160000"/>
          </a:xfrm>
          <a:prstGeom prst="rect">
            <a:avLst/>
          </a:prstGeom>
          <a:blipFill>
            <a:blip r:embed="rId4"/>
            <a:stretch>
              <a:fillRect/>
            </a:stretch>
          </a:blipFill>
        </p:spPr>
      </p:sp>
      <p:sp>
        <p:nvSpPr>
          <p:cNvPr id="368" name="Shape 368"/>
          <p:cNvSpPr txBox="1"/>
          <p:nvPr/>
        </p:nvSpPr>
        <p:spPr>
          <a:xfrm>
            <a:off y="592650" x="1270000"/>
            <a:ext cy="4408299"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God had to send a vision to Peter to show him that he should not call any person unclean. (Acts 10:17-29)</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Converted Pharisees insisted that Gentile Christians must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be circumcised and follow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Mosaic laws. (Acts 15:5-10)</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2" name="Shape 372"/>
        <p:cNvGrpSpPr/>
        <p:nvPr/>
      </p:nvGrpSpPr>
      <p:grpSpPr>
        <a:xfrm>
          <a:off y="0" x="0"/>
          <a:ext cy="0" cx="0"/>
          <a:chOff y="0" x="0"/>
          <a:chExt cy="0" cx="0"/>
        </a:xfrm>
      </p:grpSpPr>
      <p:sp>
        <p:nvSpPr>
          <p:cNvPr id="373" name="Shape 373"/>
          <p:cNvSpPr/>
          <p:nvPr/>
        </p:nvSpPr>
        <p:spPr>
          <a:xfrm>
            <a:off y="275150" x="0"/>
            <a:ext cy="7344825" cx="10160000"/>
          </a:xfrm>
          <a:prstGeom prst="rect">
            <a:avLst/>
          </a:prstGeom>
          <a:blipFill>
            <a:blip r:embed="rId4"/>
            <a:stretch>
              <a:fillRect/>
            </a:stretch>
          </a:blipFill>
        </p:spPr>
      </p:sp>
      <p:sp>
        <p:nvSpPr>
          <p:cNvPr id="374" name="Shape 374"/>
          <p:cNvSpPr txBox="1"/>
          <p:nvPr/>
        </p:nvSpPr>
        <p:spPr>
          <a:xfrm>
            <a:off y="592650" x="1270000"/>
            <a:ext cy="6690774" cx="803484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Peter quit associating with Gentile Christians because he feared Christian legalists from Jerusalem. (Gal 2:7-14)</a:t>
            </a:r>
          </a:p>
          <a:p>
            <a:pPr algn="l" marR="0" indent="0" marL="0">
              <a:lnSpc>
                <a:spcPct val="120192"/>
              </a:lnSpc>
              <a:spcBef>
                <a:spcPts val="1302"/>
              </a:spcBef>
              <a:spcAft>
                <a:spcPts val="0"/>
              </a:spcAft>
              <a:buNone/>
            </a:pPr>
            <a:r>
              <a:rPr sz="2888" lang="en-US">
                <a:solidFill>
                  <a:srgbClr val="000000"/>
                </a:solidFill>
                <a:latin typeface="Arial"/>
                <a:ea typeface="Arial"/>
                <a:cs typeface="Arial"/>
                <a:sym typeface="Arial"/>
              </a:rPr>
              <a:t>Gentiles were looked down upon and called “the uncircumcised ones” by Jews. (Eph 2:11-19)</a:t>
            </a:r>
          </a:p>
          <a:p>
            <a:pPr algn="l" marR="0" indent="0" marL="0">
              <a:lnSpc>
                <a:spcPct val="120192"/>
              </a:lnSpc>
              <a:spcBef>
                <a:spcPts val="1302"/>
              </a:spcBef>
              <a:spcAft>
                <a:spcPts val="0"/>
              </a:spcAft>
              <a:buNone/>
            </a:pPr>
            <a:r>
              <a:rPr sz="2888" lang="en-US">
                <a:solidFill>
                  <a:srgbClr val="000000"/>
                </a:solidFill>
                <a:latin typeface="Arial"/>
                <a:ea typeface="Arial"/>
                <a:cs typeface="Arial"/>
                <a:sym typeface="Arial"/>
              </a:rPr>
              <a:t>Before his conversion, Paul, the preeminent Jew, persecuted Christians. (Acts 8:1-3; 9:1,2)</a:t>
            </a:r>
          </a:p>
          <a:p>
            <a:pPr algn="l" marR="0" indent="0" marL="0">
              <a:lnSpc>
                <a:spcPct val="120192"/>
              </a:lnSpc>
              <a:spcBef>
                <a:spcPts val="1302"/>
              </a:spcBef>
              <a:spcAft>
                <a:spcPts val="0"/>
              </a:spcAft>
              <a:buNone/>
            </a:pPr>
            <a:r>
              <a:rPr sz="2888" lang="en-US">
                <a:solidFill>
                  <a:srgbClr val="000000"/>
                </a:solidFill>
                <a:latin typeface="Arial"/>
                <a:ea typeface="Arial"/>
                <a:cs typeface="Arial"/>
                <a:sym typeface="Arial"/>
              </a:rPr>
              <a:t>Jewish Christians looked down on their Gentile brethren.</a:t>
            </a:r>
          </a:p>
          <a:p>
            <a:pPr algn="l" marR="0" indent="0" marL="0">
              <a:lnSpc>
                <a:spcPct val="120192"/>
              </a:lnSpc>
              <a:spcBef>
                <a:spcPts val="1302"/>
              </a:spcBef>
              <a:spcAft>
                <a:spcPts val="0"/>
              </a:spcAft>
              <a:buNone/>
            </a:pPr>
            <a:r>
              <a:rPr sz="2888" lang="en-US">
                <a:solidFill>
                  <a:srgbClr val="000000"/>
                </a:solidFill>
                <a:latin typeface="Arial"/>
                <a:ea typeface="Arial"/>
                <a:cs typeface="Arial"/>
                <a:sym typeface="Arial"/>
              </a:rPr>
              <a:t>Even Barnabas, who conducted the first missionary work among Gentiles with Paul, withdrew from fellowship with them. </a:t>
            </a:r>
            <a:br>
              <a:rPr sz="2888" lang="en-US">
                <a:solidFill>
                  <a:srgbClr val="000000"/>
                </a:solidFill>
                <a:latin typeface="Arial"/>
                <a:ea typeface="Arial"/>
                <a:cs typeface="Arial"/>
                <a:sym typeface="Arial"/>
              </a:rPr>
            </a:br>
            <a:r>
              <a:rPr sz="2888" lang="en-US">
                <a:solidFill>
                  <a:srgbClr val="000000"/>
                </a:solidFill>
                <a:latin typeface="Arial"/>
                <a:ea typeface="Arial"/>
                <a:cs typeface="Arial"/>
                <a:sym typeface="Arial"/>
              </a:rPr>
              <a:t>(Gal 2:11-13)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8" name="Shape 378"/>
        <p:cNvGrpSpPr/>
        <p:nvPr/>
      </p:nvGrpSpPr>
      <p:grpSpPr>
        <a:xfrm>
          <a:off y="0" x="0"/>
          <a:ext cy="0" cx="0"/>
          <a:chOff y="0" x="0"/>
          <a:chExt cy="0" cx="0"/>
        </a:xfrm>
      </p:grpSpPr>
      <p:sp>
        <p:nvSpPr>
          <p:cNvPr id="379" name="Shape 379"/>
          <p:cNvSpPr/>
          <p:nvPr/>
        </p:nvSpPr>
        <p:spPr>
          <a:xfrm>
            <a:off y="275150" x="0"/>
            <a:ext cy="7344825" cx="10160000"/>
          </a:xfrm>
          <a:prstGeom prst="rect">
            <a:avLst/>
          </a:prstGeom>
          <a:blipFill>
            <a:blip r:embed="rId4"/>
            <a:stretch>
              <a:fillRect/>
            </a:stretch>
          </a:blipFill>
        </p:spPr>
      </p:sp>
      <p:sp>
        <p:nvSpPr>
          <p:cNvPr id="380" name="Shape 380"/>
          <p:cNvSpPr txBox="1"/>
          <p:nvPr/>
        </p:nvSpPr>
        <p:spPr>
          <a:xfrm>
            <a:off y="762000" x="1016000"/>
            <a:ext cy="4348325"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Conversion Changed Paul’s Response to Diversity </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At Damascus, Paul received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 identify transplant.</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His encounter with the risen Christ</a:t>
            </a:r>
          </a:p>
        </p:txBody>
      </p:sp>
      <p:sp>
        <p:nvSpPr>
          <p:cNvPr id="381" name="Shape 381"/>
          <p:cNvSpPr txBox="1"/>
          <p:nvPr/>
        </p:nvSpPr>
        <p:spPr>
          <a:xfrm>
            <a:off y="5164650" x="1016000"/>
            <a:ext cy="2242250" cx="574885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deconstructed his inherited identity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replaced it with another primary identity</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85" name="Shape 385"/>
        <p:cNvGrpSpPr/>
        <p:nvPr/>
      </p:nvGrpSpPr>
      <p:grpSpPr>
        <a:xfrm>
          <a:off y="0" x="0"/>
          <a:ext cy="0" cx="0"/>
          <a:chOff y="0" x="0"/>
          <a:chExt cy="0" cx="0"/>
        </a:xfrm>
      </p:grpSpPr>
      <p:sp>
        <p:nvSpPr>
          <p:cNvPr id="386" name="Shape 386"/>
          <p:cNvSpPr/>
          <p:nvPr/>
        </p:nvSpPr>
        <p:spPr>
          <a:xfrm>
            <a:off y="275150" x="0"/>
            <a:ext cy="7344825" cx="10160000"/>
          </a:xfrm>
          <a:prstGeom prst="rect">
            <a:avLst/>
          </a:prstGeom>
          <a:blipFill>
            <a:blip r:embed="rId4"/>
            <a:stretch>
              <a:fillRect/>
            </a:stretch>
          </a:blipFill>
        </p:spPr>
      </p:sp>
      <p:sp>
        <p:nvSpPr>
          <p:cNvPr id="387" name="Shape 387"/>
          <p:cNvSpPr txBox="1"/>
          <p:nvPr/>
        </p:nvSpPr>
        <p:spPr>
          <a:xfrm>
            <a:off y="762000" x="1270000"/>
            <a:ext cy="1296799" cx="786552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Paul became a new creature in Christ</a:t>
            </a:r>
          </a:p>
        </p:txBody>
      </p:sp>
      <p:sp>
        <p:nvSpPr>
          <p:cNvPr id="388" name="Shape 388"/>
          <p:cNvSpPr txBox="1"/>
          <p:nvPr/>
        </p:nvSpPr>
        <p:spPr>
          <a:xfrm>
            <a:off y="1947325" x="4572000"/>
            <a:ext cy="3325275" cx="4563525"/>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perceptions of the world,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perceptions of society,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priorities,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ambitions,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criteria of perception</a:t>
            </a:r>
          </a:p>
        </p:txBody>
      </p:sp>
      <p:sp>
        <p:nvSpPr>
          <p:cNvPr id="389" name="Shape 389"/>
          <p:cNvSpPr txBox="1"/>
          <p:nvPr/>
        </p:nvSpPr>
        <p:spPr>
          <a:xfrm>
            <a:off y="5841975" x="1270000"/>
            <a:ext cy="1296799" cx="786552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separated Paul from his former identity.</a:t>
            </a:r>
          </a:p>
        </p:txBody>
      </p:sp>
      <p:sp>
        <p:nvSpPr>
          <p:cNvPr id="390" name="Shape 390"/>
          <p:cNvSpPr txBox="1"/>
          <p:nvPr/>
        </p:nvSpPr>
        <p:spPr>
          <a:xfrm>
            <a:off y="3217325" x="1778000"/>
            <a:ext cy="922850" cx="2023524"/>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1" sz="5555" lang="en-US">
                <a:solidFill>
                  <a:srgbClr val="FFFFFF"/>
                </a:solidFill>
                <a:latin typeface="Arial"/>
                <a:ea typeface="Arial"/>
                <a:cs typeface="Arial"/>
                <a:sym typeface="Arial"/>
              </a:rPr>
              <a:t>NEW</a:t>
            </a:r>
          </a:p>
        </p:txBody>
      </p:sp>
      <p:sp>
        <p:nvSpPr>
          <p:cNvPr id="391" name="Shape 391"/>
          <p:cNvSpPr/>
          <p:nvPr/>
        </p:nvSpPr>
        <p:spPr>
          <a:xfrm>
            <a:off y="2000250" x="3693575"/>
            <a:ext cy="3111474" cx="539750"/>
          </a:xfrm>
          <a:prstGeom prst="rect">
            <a:avLst/>
          </a:prstGeom>
          <a:blipFill>
            <a:blip r:embed="rId5"/>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5" name="Shape 395"/>
        <p:cNvGrpSpPr/>
        <p:nvPr/>
      </p:nvGrpSpPr>
      <p:grpSpPr>
        <a:xfrm>
          <a:off y="0" x="0"/>
          <a:ext cy="0" cx="0"/>
          <a:chOff y="0" x="0"/>
          <a:chExt cy="0" cx="0"/>
        </a:xfrm>
      </p:grpSpPr>
      <p:sp>
        <p:nvSpPr>
          <p:cNvPr id="396" name="Shape 396"/>
          <p:cNvSpPr/>
          <p:nvPr/>
        </p:nvSpPr>
        <p:spPr>
          <a:xfrm>
            <a:off y="275150" x="0"/>
            <a:ext cy="7344825" cx="10160000"/>
          </a:xfrm>
          <a:prstGeom prst="rect">
            <a:avLst/>
          </a:prstGeom>
          <a:blipFill>
            <a:blip r:embed="rId4"/>
            <a:stretch>
              <a:fillRect/>
            </a:stretch>
          </a:blipFill>
        </p:spPr>
      </p:sp>
      <p:sp>
        <p:nvSpPr>
          <p:cNvPr id="397" name="Shape 397"/>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 our next session, we will examine three changes that</a:t>
            </a:r>
            <a:r>
              <a:rPr sz="4000" lang="en-US" i="1">
                <a:solidFill>
                  <a:srgbClr val="000000"/>
                </a:solidFill>
                <a:latin typeface="Arial"/>
                <a:ea typeface="Arial"/>
                <a:cs typeface="Arial"/>
                <a:sym typeface="Arial"/>
              </a:rPr>
              <a:t> </a:t>
            </a:r>
          </a:p>
        </p:txBody>
      </p:sp>
      <p:sp>
        <p:nvSpPr>
          <p:cNvPr id="398" name="Shape 398"/>
          <p:cNvSpPr txBox="1"/>
          <p:nvPr/>
        </p:nvSpPr>
        <p:spPr>
          <a:xfrm>
            <a:off y="2100775" x="1270000"/>
            <a:ext cy="1907099"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marked the new Paul</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should mark us as leaders in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God’s new faith community</a:t>
            </a:r>
          </a:p>
        </p:txBody>
      </p:sp>
      <p:sp>
        <p:nvSpPr>
          <p:cNvPr id="399" name="Shape 399"/>
          <p:cNvSpPr txBox="1"/>
          <p:nvPr/>
        </p:nvSpPr>
        <p:spPr>
          <a:xfrm>
            <a:off y="6401150" x="1372300"/>
            <a:ext cy="1074549" cx="4443574"/>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9" name="Shape 59"/>
        <p:cNvGrpSpPr/>
        <p:nvPr/>
      </p:nvGrpSpPr>
      <p:grpSpPr>
        <a:xfrm>
          <a:off y="0" x="0"/>
          <a:ext cy="0" cx="0"/>
          <a:chOff y="0" x="0"/>
          <a:chExt cy="0" cx="0"/>
        </a:xfrm>
      </p:grpSpPr>
      <p:sp>
        <p:nvSpPr>
          <p:cNvPr id="60" name="Shape 60"/>
          <p:cNvSpPr/>
          <p:nvPr/>
        </p:nvSpPr>
        <p:spPr>
          <a:xfrm>
            <a:off y="275150" x="0"/>
            <a:ext cy="7344825" cx="10160000"/>
          </a:xfrm>
          <a:prstGeom prst="rect">
            <a:avLst/>
          </a:prstGeom>
          <a:blipFill>
            <a:blip r:embed="rId4"/>
            <a:stretch>
              <a:fillRect/>
            </a:stretch>
          </a:blipFill>
        </p:spPr>
      </p:sp>
      <p:sp>
        <p:nvSpPr>
          <p:cNvPr id="61" name="Shape 61"/>
          <p:cNvSpPr txBox="1"/>
          <p:nvPr/>
        </p:nvSpPr>
        <p:spPr>
          <a:xfrm>
            <a:off y="1354650" x="1270000"/>
            <a:ext cy="5826475"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Responsiveness to diversity is immensely important in a global church.</a:t>
            </a:r>
          </a:p>
          <a:p>
            <a:r>
              <a:t/>
            </a:r>
          </a:p>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A description of </a:t>
            </a:r>
            <a:r>
              <a:rPr sz="3111" lang="en-US" i="1">
                <a:solidFill>
                  <a:srgbClr val="000000"/>
                </a:solidFill>
                <a:latin typeface="Arial"/>
                <a:ea typeface="Arial"/>
                <a:cs typeface="Arial"/>
                <a:sym typeface="Arial"/>
              </a:rPr>
              <a:t>Embracing Diversity</a:t>
            </a:r>
            <a:r>
              <a:rPr sz="3111" lang="en-US">
                <a:solidFill>
                  <a:srgbClr val="000000"/>
                </a:solidFill>
                <a:latin typeface="Arial"/>
                <a:ea typeface="Arial"/>
                <a:cs typeface="Arial"/>
                <a:sym typeface="Arial"/>
              </a:rPr>
              <a:t>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explains why this issue is important.</a:t>
            </a:r>
          </a:p>
          <a:p>
            <a:pPr algn="l" marR="0" indent="0" marL="0">
              <a:lnSpc>
                <a:spcPct val="108173"/>
              </a:lnSpc>
              <a:spcBef>
                <a:spcPts val="1302"/>
              </a:spcBef>
              <a:spcAft>
                <a:spcPts val="0"/>
              </a:spcAft>
              <a:buNone/>
            </a:pPr>
            <a:r>
              <a:rPr sz="2888" lang="en-US" i="1">
                <a:solidFill>
                  <a:srgbClr val="000000"/>
                </a:solidFill>
                <a:latin typeface="Arial"/>
                <a:ea typeface="Arial"/>
                <a:cs typeface="Arial"/>
                <a:sym typeface="Arial"/>
              </a:rPr>
              <a:t>“Today we must have the savvy and</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flexibility to function in a multicultural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context, with sensitivity to local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customs, ideals, and taboos. . .</a:t>
            </a:r>
            <a:r>
              <a:rPr sz="3111" lang="en-US" i="1">
                <a:solidFill>
                  <a:srgbClr val="000000"/>
                </a:solidFill>
                <a:latin typeface="Arial"/>
                <a:ea typeface="Arial"/>
                <a:cs typeface="Arial"/>
                <a:sym typeface="Arial"/>
              </a:rPr>
              <a:t> </a:t>
            </a:r>
          </a:p>
          <a:p>
            <a:pPr algn="l" marR="0" indent="0" marL="0">
              <a:lnSpc>
                <a:spcPct val="108173"/>
              </a:lnSpc>
              <a:spcBef>
                <a:spcPts val="1302"/>
              </a:spcBef>
              <a:spcAft>
                <a:spcPts val="0"/>
              </a:spcAft>
              <a:buNone/>
            </a:pPr>
            <a:r>
              <a:rPr sz="2888" lang="en-US" i="1">
                <a:solidFill>
                  <a:srgbClr val="000000"/>
                </a:solidFill>
                <a:latin typeface="Arial"/>
                <a:ea typeface="Arial"/>
                <a:cs typeface="Arial"/>
                <a:sym typeface="Arial"/>
              </a:rPr>
              <a:t>“This book will help you to see through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other eyes and suggest new ways to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reach the hearts of those who do not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think like you do.”</a:t>
            </a:r>
          </a:p>
        </p:txBody>
      </p:sp>
      <p:sp>
        <p:nvSpPr>
          <p:cNvPr id="62" name="Shape 62"/>
          <p:cNvSpPr txBox="1"/>
          <p:nvPr/>
        </p:nvSpPr>
        <p:spPr>
          <a:xfrm>
            <a:off y="423325" x="1270000"/>
            <a:ext cy="62475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000000"/>
                </a:solidFill>
                <a:latin typeface="Arial"/>
                <a:ea typeface="Arial"/>
                <a:cs typeface="Arial"/>
                <a:sym typeface="Arial"/>
              </a:rPr>
              <a:t>I. Introduction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6" name="Shape 66"/>
        <p:cNvGrpSpPr/>
        <p:nvPr/>
      </p:nvGrpSpPr>
      <p:grpSpPr>
        <a:xfrm>
          <a:off y="0" x="0"/>
          <a:ext cy="0" cx="0"/>
          <a:chOff y="0" x="0"/>
          <a:chExt cy="0" cx="0"/>
        </a:xfrm>
      </p:grpSpPr>
      <p:sp>
        <p:nvSpPr>
          <p:cNvPr id="67" name="Shape 67"/>
          <p:cNvSpPr/>
          <p:nvPr/>
        </p:nvSpPr>
        <p:spPr>
          <a:xfrm>
            <a:off y="275150" x="0"/>
            <a:ext cy="7344825" cx="10160000"/>
          </a:xfrm>
          <a:prstGeom prst="rect">
            <a:avLst/>
          </a:prstGeom>
          <a:blipFill>
            <a:blip r:embed="rId4"/>
            <a:stretch>
              <a:fillRect/>
            </a:stretch>
          </a:blipFill>
        </p:spPr>
      </p:sp>
      <p:sp>
        <p:nvSpPr>
          <p:cNvPr id="68" name="Shape 68"/>
          <p:cNvSpPr txBox="1"/>
          <p:nvPr/>
        </p:nvSpPr>
        <p:spPr>
          <a:xfrm>
            <a:off y="76200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Loma Linda University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takes diversity seriously.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2" name="Shape 72"/>
        <p:cNvGrpSpPr/>
        <p:nvPr/>
      </p:nvGrpSpPr>
      <p:grpSpPr>
        <a:xfrm>
          <a:off y="0" x="0"/>
          <a:ext cy="0" cx="0"/>
          <a:chOff y="0" x="0"/>
          <a:chExt cy="0" cx="0"/>
        </a:xfrm>
      </p:grpSpPr>
      <p:sp>
        <p:nvSpPr>
          <p:cNvPr id="73" name="Shape 73"/>
          <p:cNvSpPr/>
          <p:nvPr/>
        </p:nvSpPr>
        <p:spPr>
          <a:xfrm>
            <a:off y="275150" x="0"/>
            <a:ext cy="7344825" cx="10160000"/>
          </a:xfrm>
          <a:prstGeom prst="rect">
            <a:avLst/>
          </a:prstGeom>
          <a:blipFill>
            <a:blip r:embed="rId4"/>
            <a:stretch>
              <a:fillRect/>
            </a:stretch>
          </a:blipFill>
        </p:spPr>
      </p:sp>
      <p:sp>
        <p:nvSpPr>
          <p:cNvPr id="74" name="Shape 74"/>
          <p:cNvSpPr txBox="1"/>
          <p:nvPr/>
        </p:nvSpPr>
        <p:spPr>
          <a:xfrm>
            <a:off y="507975" x="1270000"/>
            <a:ext cy="1536674" cx="7696199"/>
          </a:xfrm>
          <a:prstGeom prst="rect">
            <a:avLst/>
          </a:prstGeom>
        </p:spPr>
        <p:txBody>
          <a:bodyPr bIns="38100" rIns="38100" lIns="38100" tIns="38100" anchor="t" anchorCtr="0">
            <a:noAutofit/>
          </a:bodyPr>
          <a:lstStyle/>
          <a:p>
            <a:pPr algn="l" marR="0" indent="0" marL="0">
              <a:lnSpc>
                <a:spcPct val="107812"/>
              </a:lnSpc>
              <a:spcBef>
                <a:spcPts val="0"/>
              </a:spcBef>
              <a:spcAft>
                <a:spcPts val="0"/>
              </a:spcAft>
              <a:buNone/>
            </a:pPr>
            <a:r>
              <a:rPr sz="3555" lang="en-US">
                <a:solidFill>
                  <a:srgbClr val="000000"/>
                </a:solidFill>
                <a:latin typeface="Arial"/>
                <a:ea typeface="Arial"/>
                <a:cs typeface="Arial"/>
                <a:sym typeface="Arial"/>
              </a:rPr>
              <a:t>Leaders at Loma Linda believe that to effectively continue the healing and teaching ministry of Jesus, they must</a:t>
            </a:r>
          </a:p>
        </p:txBody>
      </p:sp>
      <p:sp>
        <p:nvSpPr>
          <p:cNvPr id="75" name="Shape 75"/>
          <p:cNvSpPr txBox="1"/>
          <p:nvPr/>
        </p:nvSpPr>
        <p:spPr>
          <a:xfrm>
            <a:off y="2031975" x="1270000"/>
            <a:ext cy="1840074" cx="7696199"/>
          </a:xfrm>
          <a:prstGeom prst="rect">
            <a:avLst/>
          </a:prstGeom>
        </p:spPr>
        <p:txBody>
          <a:bodyPr bIns="38100" rIns="38100" lIns="38100" tIns="38100" anchor="t" anchorCtr="0">
            <a:noAutofit/>
          </a:bodyPr>
          <a:lstStyle/>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prepare students for service in a diverse world</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facilitate culturally competent care of patients</a:t>
            </a:r>
          </a:p>
          <a:p>
            <a:pPr algn="l" lvl="0" marR="0" indent="-234244" marL="381000">
              <a:lnSpc>
                <a:spcPct val="120192"/>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create a harmonious, inclusive, and welcoming workplace culture for every employee</a:t>
            </a:r>
          </a:p>
        </p:txBody>
      </p:sp>
      <p:sp>
        <p:nvSpPr>
          <p:cNvPr id="76" name="Shape 76"/>
          <p:cNvSpPr txBox="1"/>
          <p:nvPr/>
        </p:nvSpPr>
        <p:spPr>
          <a:xfrm>
            <a:off y="3979325" x="1270000"/>
            <a:ext cy="1159224" cx="7696199"/>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They seek to fulfill the mission of Jesus through</a:t>
            </a:r>
          </a:p>
        </p:txBody>
      </p:sp>
      <p:sp>
        <p:nvSpPr>
          <p:cNvPr id="77" name="Shape 77"/>
          <p:cNvSpPr txBox="1"/>
          <p:nvPr/>
        </p:nvSpPr>
        <p:spPr>
          <a:xfrm>
            <a:off y="5079975" x="1270000"/>
            <a:ext cy="2457449" cx="7696199"/>
          </a:xfrm>
          <a:prstGeom prst="rect">
            <a:avLst/>
          </a:prstGeom>
        </p:spPr>
        <p:txBody>
          <a:bodyPr bIns="38100" rIns="38100" lIns="38100" tIns="38100" anchor="t" anchorCtr="0">
            <a:noAutofit/>
          </a:bodyPr>
          <a:lstStyle/>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diversity education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conferences and in-services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international service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learning agreements</a:t>
            </a:r>
          </a:p>
          <a:p>
            <a:pPr algn="l" lvl="0" marR="0" indent="-234244" marL="381000">
              <a:lnSpc>
                <a:spcPct val="108173"/>
              </a:lnSpc>
              <a:spcBef>
                <a:spcPts val="0"/>
              </a:spcBef>
              <a:spcAft>
                <a:spcPts val="0"/>
              </a:spcAft>
              <a:buClr>
                <a:srgbClr val="000000"/>
              </a:buClr>
              <a:buSzPct val="166028"/>
              <a:buFont typeface="Arial"/>
              <a:buChar char="•"/>
            </a:pPr>
            <a:r>
              <a:rPr sz="2888" lang="en-US" i="1">
                <a:solidFill>
                  <a:srgbClr val="000000"/>
                </a:solidFill>
                <a:latin typeface="Arial"/>
                <a:ea typeface="Arial"/>
                <a:cs typeface="Arial"/>
                <a:sym typeface="Arial"/>
              </a:rPr>
              <a:t>intentionality in recruitment </a:t>
            </a:r>
            <a:br>
              <a:rPr sz="2888" lang="en-US" i="1">
                <a:solidFill>
                  <a:srgbClr val="000000"/>
                </a:solidFill>
                <a:latin typeface="Arial"/>
                <a:ea typeface="Arial"/>
                <a:cs typeface="Arial"/>
                <a:sym typeface="Arial"/>
              </a:rPr>
            </a:br>
            <a:r>
              <a:rPr sz="2888" lang="en-US" i="1">
                <a:solidFill>
                  <a:srgbClr val="000000"/>
                </a:solidFill>
                <a:latin typeface="Arial"/>
                <a:ea typeface="Arial"/>
                <a:cs typeface="Arial"/>
                <a:sym typeface="Arial"/>
              </a:rPr>
              <a:t>activities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1" name="Shape 81"/>
        <p:cNvGrpSpPr/>
        <p:nvPr/>
      </p:nvGrpSpPr>
      <p:grpSpPr>
        <a:xfrm>
          <a:off y="0" x="0"/>
          <a:ext cy="0" cx="0"/>
          <a:chOff y="0" x="0"/>
          <a:chExt cy="0" cx="0"/>
        </a:xfrm>
      </p:grpSpPr>
      <p:sp>
        <p:nvSpPr>
          <p:cNvPr id="82" name="Shape 82"/>
          <p:cNvSpPr/>
          <p:nvPr/>
        </p:nvSpPr>
        <p:spPr>
          <a:xfrm>
            <a:off y="275150" x="0"/>
            <a:ext cy="7344825" cx="10160000"/>
          </a:xfrm>
          <a:prstGeom prst="rect">
            <a:avLst/>
          </a:prstGeom>
          <a:blipFill>
            <a:blip r:embed="rId4"/>
            <a:stretch>
              <a:fillRect/>
            </a:stretch>
          </a:blipFill>
        </p:spPr>
      </p:sp>
      <p:sp>
        <p:nvSpPr>
          <p:cNvPr id="83" name="Shape 83"/>
          <p:cNvSpPr txBox="1"/>
          <p:nvPr/>
        </p:nvSpPr>
        <p:spPr>
          <a:xfrm>
            <a:off y="2201325" x="1270000"/>
            <a:ext cy="5329050" cx="7950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Technical, conceptual, and interpersonal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skills are mission critical for leadership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in the 21st Century.</a:t>
            </a:r>
          </a:p>
          <a:p>
            <a:r>
              <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In a multinational, global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church, no leadership skill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is more important than</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competency in the area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of diversity.</a:t>
            </a:r>
          </a:p>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Reasons for its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importance follow.</a:t>
            </a:r>
          </a:p>
        </p:txBody>
      </p:sp>
      <p:sp>
        <p:nvSpPr>
          <p:cNvPr id="84" name="Shape 84"/>
          <p:cNvSpPr txBox="1"/>
          <p:nvPr/>
        </p:nvSpPr>
        <p:spPr>
          <a:xfrm>
            <a:off y="396875" x="1354650"/>
            <a:ext cy="1541974" cx="752684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4000" lang="en-US">
                <a:solidFill>
                  <a:srgbClr val="000000"/>
                </a:solidFill>
                <a:latin typeface="Arial"/>
                <a:ea typeface="Arial"/>
                <a:cs typeface="Arial"/>
                <a:sym typeface="Arial"/>
              </a:rPr>
              <a:t>II. Why Leadership Competency </a:t>
            </a:r>
            <a:r>
              <a:rPr sz="4000" lang="en-US" i="1">
                <a:solidFill>
                  <a:srgbClr val="000000"/>
                </a:solidFill>
                <a:latin typeface="Arial"/>
                <a:ea typeface="Arial"/>
                <a:cs typeface="Arial"/>
                <a:sym typeface="Arial"/>
              </a:rPr>
              <a:t>in the</a:t>
            </a:r>
            <a:r>
              <a:rPr b="1" sz="4000" lang="en-US">
                <a:solidFill>
                  <a:srgbClr val="000000"/>
                </a:solidFill>
                <a:latin typeface="Arial"/>
                <a:ea typeface="Arial"/>
                <a:cs typeface="Arial"/>
                <a:sym typeface="Arial"/>
              </a:rPr>
              <a:t> Area </a:t>
            </a:r>
            <a:r>
              <a:rPr sz="4000" lang="en-US" i="1">
                <a:solidFill>
                  <a:srgbClr val="000000"/>
                </a:solidFill>
                <a:latin typeface="Arial"/>
                <a:ea typeface="Arial"/>
                <a:cs typeface="Arial"/>
                <a:sym typeface="Arial"/>
              </a:rPr>
              <a:t>of </a:t>
            </a:r>
            <a:r>
              <a:rPr b="1" sz="4000" lang="en-US">
                <a:solidFill>
                  <a:srgbClr val="000000"/>
                </a:solidFill>
                <a:latin typeface="Arial"/>
                <a:ea typeface="Arial"/>
                <a:cs typeface="Arial"/>
                <a:sym typeface="Arial"/>
              </a:rPr>
              <a:t>Diversity </a:t>
            </a:r>
            <a:r>
              <a:rPr sz="4000" lang="en-US" i="1">
                <a:solidFill>
                  <a:srgbClr val="000000"/>
                </a:solidFill>
                <a:latin typeface="Arial"/>
                <a:ea typeface="Arial"/>
                <a:cs typeface="Arial"/>
                <a:sym typeface="Arial"/>
              </a:rPr>
              <a:t>Is</a:t>
            </a:r>
            <a:r>
              <a:rPr b="1" sz="4000" lang="en-US">
                <a:solidFill>
                  <a:srgbClr val="000000"/>
                </a:solidFill>
                <a:latin typeface="Arial"/>
                <a:ea typeface="Arial"/>
                <a:cs typeface="Arial"/>
                <a:sym typeface="Arial"/>
              </a:rPr>
              <a:t> Important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8" name="Shape 88"/>
        <p:cNvGrpSpPr/>
        <p:nvPr/>
      </p:nvGrpSpPr>
      <p:grpSpPr>
        <a:xfrm>
          <a:off y="0" x="0"/>
          <a:ext cy="0" cx="0"/>
          <a:chOff y="0" x="0"/>
          <a:chExt cy="0" cx="0"/>
        </a:xfrm>
      </p:grpSpPr>
      <p:sp>
        <p:nvSpPr>
          <p:cNvPr id="89" name="Shape 89"/>
          <p:cNvSpPr/>
          <p:nvPr/>
        </p:nvSpPr>
        <p:spPr>
          <a:xfrm>
            <a:off y="275150" x="0"/>
            <a:ext cy="7344825" cx="10160000"/>
          </a:xfrm>
          <a:prstGeom prst="rect">
            <a:avLst/>
          </a:prstGeom>
          <a:blipFill>
            <a:blip r:embed="rId4"/>
            <a:stretch>
              <a:fillRect/>
            </a:stretch>
          </a:blipFill>
        </p:spPr>
      </p:sp>
      <p:sp>
        <p:nvSpPr>
          <p:cNvPr id="90" name="Shape 90"/>
          <p:cNvSpPr txBox="1"/>
          <p:nvPr/>
        </p:nvSpPr>
        <p:spPr>
          <a:xfrm>
            <a:off y="762000" x="1016000"/>
            <a:ext cy="4958624"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000000"/>
                </a:solidFill>
                <a:latin typeface="Arial"/>
                <a:ea typeface="Arial"/>
                <a:cs typeface="Arial"/>
                <a:sym typeface="Arial"/>
              </a:rPr>
              <a:t>Adventist Church </a:t>
            </a:r>
            <a:br>
              <a:rPr b="1" sz="4000" lang="en-US">
                <a:solidFill>
                  <a:srgbClr val="000000"/>
                </a:solidFill>
                <a:latin typeface="Arial"/>
                <a:ea typeface="Arial"/>
                <a:cs typeface="Arial"/>
                <a:sym typeface="Arial"/>
              </a:rPr>
            </a:br>
            <a:r>
              <a:rPr b="1" sz="4000" lang="en-US">
                <a:solidFill>
                  <a:srgbClr val="000000"/>
                </a:solidFill>
                <a:latin typeface="Arial"/>
                <a:ea typeface="Arial"/>
                <a:cs typeface="Arial"/>
                <a:sym typeface="Arial"/>
              </a:rPr>
              <a:t>Demographics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Adventist Church:</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13+ million members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 203 countries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the world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Leslie N Pollard</TermName>
          <TermId xmlns="http://schemas.microsoft.com/office/infopath/2007/PartnerControls">a7a6ef5e-6a55-4184-a5ff-aa3b8488156c</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SDA Leaders</TermName>
          <TermId xmlns="http://schemas.microsoft.com/office/infopath/2007/PartnerControls">c1ece0b2-e0ca-4da0-b596-8b06184c815a</TermId>
        </TermInfo>
      </Terms>
    </j2a840a341ce45988eab089c2d811663>
  </documentManagement>
</p:properties>
</file>

<file path=customXml/itemProps1.xml><?xml version="1.0" encoding="utf-8"?>
<ds:datastoreItem xmlns:ds="http://schemas.openxmlformats.org/officeDocument/2006/customXml" ds:itemID="{9A69DDAA-C536-49C0-B364-5F1063B0B0BB}"/>
</file>

<file path=customXml/itemProps2.xml><?xml version="1.0" encoding="utf-8"?>
<ds:datastoreItem xmlns:ds="http://schemas.openxmlformats.org/officeDocument/2006/customXml" ds:itemID="{1D032E80-8C7C-4F0F-8235-7C0EAC08FFBB}"/>
</file>

<file path=customXml/itemProps3.xml><?xml version="1.0" encoding="utf-8"?>
<ds:datastoreItem xmlns:ds="http://schemas.openxmlformats.org/officeDocument/2006/customXml" ds:itemID="{1E61BE1D-79E1-43D9-AF39-7570ADC19DE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Responsiveness to Diversity --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15;#Leslie N Pollard|a7a6ef5e-6a55-4184-a5ff-aa3b8488156c</vt:lpwstr>
  </property>
  <property fmtid="{D5CDD505-2E9C-101B-9397-08002B2CF9AE}" pid="4" name="CurriculumCategories">
    <vt:lpwstr>35;#SDA Leaders|c1ece0b2-e0ca-4da0-b596-8b06184c815a</vt:lpwstr>
  </property>
</Properties>
</file>