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38.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37.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18.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4.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41"/>
  </p:notesMasterIdLst>
  <p:handoutMasterIdLst>
    <p:handoutMasterId r:id="rId42"/>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2" r:id="rId16"/>
    <p:sldId id="269" r:id="rId17"/>
    <p:sldId id="293" r:id="rId18"/>
    <p:sldId id="271" r:id="rId19"/>
    <p:sldId id="273" r:id="rId20"/>
    <p:sldId id="274" r:id="rId21"/>
    <p:sldId id="275" r:id="rId22"/>
    <p:sldId id="276" r:id="rId23"/>
    <p:sldId id="277" r:id="rId24"/>
    <p:sldId id="278" r:id="rId25"/>
    <p:sldId id="279" r:id="rId26"/>
    <p:sldId id="280" r:id="rId27"/>
    <p:sldId id="281" r:id="rId28"/>
    <p:sldId id="289" r:id="rId29"/>
    <p:sldId id="282" r:id="rId30"/>
    <p:sldId id="283" r:id="rId31"/>
    <p:sldId id="284" r:id="rId32"/>
    <p:sldId id="285" r:id="rId33"/>
    <p:sldId id="286" r:id="rId34"/>
    <p:sldId id="288" r:id="rId35"/>
    <p:sldId id="287" r:id="rId36"/>
    <p:sldId id="290" r:id="rId37"/>
    <p:sldId id="291" r:id="rId38"/>
    <p:sldId id="292"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9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customXml" Target="../customXml/item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BFBD76-8101-493A-B6EF-6DD413CD648C}" type="datetimeFigureOut">
              <a:rPr lang="en-US" smtClean="0"/>
              <a:t>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AE2524-EFC0-4E76-A730-AF4C2052979D}" type="slidenum">
              <a:rPr lang="en-US" smtClean="0"/>
              <a:t>‹#›</a:t>
            </a:fld>
            <a:endParaRPr lang="en-US"/>
          </a:p>
        </p:txBody>
      </p:sp>
    </p:spTree>
    <p:extLst>
      <p:ext uri="{BB962C8B-B14F-4D97-AF65-F5344CB8AC3E}">
        <p14:creationId xmlns:p14="http://schemas.microsoft.com/office/powerpoint/2010/main" val="2909691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31DB2E-93B7-42E0-8191-954EE1759640}" type="datetimeFigureOut">
              <a:rPr lang="en-US" smtClean="0"/>
              <a:t>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43AAD9-4372-49C5-8715-1615519D4B0C}" type="slidenum">
              <a:rPr lang="en-US" smtClean="0"/>
              <a:t>‹#›</a:t>
            </a:fld>
            <a:endParaRPr lang="en-US"/>
          </a:p>
        </p:txBody>
      </p:sp>
    </p:spTree>
    <p:extLst>
      <p:ext uri="{BB962C8B-B14F-4D97-AF65-F5344CB8AC3E}">
        <p14:creationId xmlns:p14="http://schemas.microsoft.com/office/powerpoint/2010/main" val="926171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1195D3-6C3C-4145-8AA7-540FAE549E1D}" type="slidenum">
              <a:rPr lang="en-US">
                <a:solidFill>
                  <a:srgbClr val="000000"/>
                </a:solidFill>
              </a:rPr>
              <a:pPr/>
              <a:t>10</a:t>
            </a:fld>
            <a:endParaRPr lang="en-US">
              <a:solidFill>
                <a:srgbClr val="000000"/>
              </a:solidFill>
            </a:endParaRPr>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6E2DD6-B251-4F2A-A2F7-2D7FF9F2C8D9}" type="slidenum">
              <a:rPr lang="en-US">
                <a:solidFill>
                  <a:srgbClr val="000000"/>
                </a:solidFill>
              </a:rPr>
              <a:pPr/>
              <a:t>16</a:t>
            </a:fld>
            <a:endParaRPr lang="en-US">
              <a:solidFill>
                <a:srgbClr val="000000"/>
              </a:solidFill>
            </a:endParaRPr>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7A0ED09-C7FF-4049-947C-A93FFFD2E8C4}" type="slidenum">
              <a:rPr lang="en-US" altLang="en-US"/>
              <a:pPr/>
              <a:t>35</a:t>
            </a:fld>
            <a:endParaRPr lang="en-US" alt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3D37929-3CD0-4119-B3B9-76C925146B47}" type="slidenum">
              <a:rPr lang="en-US" altLang="en-US"/>
              <a:pPr/>
              <a:t>36</a:t>
            </a:fld>
            <a:endParaRPr lang="en-US" alt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C6B88FE-9FA4-403C-9DA6-EF9A6A21BB1D}" type="slidenum">
              <a:rPr lang="en-US" altLang="en-US"/>
              <a:pPr/>
              <a:t>37</a:t>
            </a:fld>
            <a:endParaRPr lang="en-US"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grpSp>
      <p:sp>
        <p:nvSpPr>
          <p:cNvPr id="15361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5361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fld id="{483723CA-51F7-4B3B-9599-218171395CD4}" type="datetimeFigureOut">
              <a:rPr lang="en-US" smtClean="0"/>
              <a:t>1/8/2015</a:t>
            </a:fld>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D2DCF8B6-1879-4B06-924A-112A2B490D82}" type="slidenum">
              <a:rPr lang="en-US" smtClean="0"/>
              <a:t>‹#›</a:t>
            </a:fld>
            <a:endParaRPr lang="en-US"/>
          </a:p>
        </p:txBody>
      </p:sp>
    </p:spTree>
    <p:extLst>
      <p:ext uri="{BB962C8B-B14F-4D97-AF65-F5344CB8AC3E}">
        <p14:creationId xmlns:p14="http://schemas.microsoft.com/office/powerpoint/2010/main" val="4032920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fld id="{483723CA-51F7-4B3B-9599-218171395CD4}" type="datetimeFigureOut">
              <a:rPr lang="en-US" smtClean="0"/>
              <a:t>1/8/2015</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D2DCF8B6-1879-4B06-924A-112A2B490D82}" type="slidenum">
              <a:rPr lang="en-US" smtClean="0"/>
              <a:t>‹#›</a:t>
            </a:fld>
            <a:endParaRPr lang="en-US"/>
          </a:p>
        </p:txBody>
      </p:sp>
    </p:spTree>
    <p:extLst>
      <p:ext uri="{BB962C8B-B14F-4D97-AF65-F5344CB8AC3E}">
        <p14:creationId xmlns:p14="http://schemas.microsoft.com/office/powerpoint/2010/main" val="1241478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fld id="{483723CA-51F7-4B3B-9599-218171395CD4}" type="datetimeFigureOut">
              <a:rPr lang="en-US" smtClean="0"/>
              <a:t>1/8/2015</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D2DCF8B6-1879-4B06-924A-112A2B490D82}" type="slidenum">
              <a:rPr lang="en-US" smtClean="0"/>
              <a:t>‹#›</a:t>
            </a:fld>
            <a:endParaRPr lang="en-US"/>
          </a:p>
        </p:txBody>
      </p:sp>
    </p:spTree>
    <p:extLst>
      <p:ext uri="{BB962C8B-B14F-4D97-AF65-F5344CB8AC3E}">
        <p14:creationId xmlns:p14="http://schemas.microsoft.com/office/powerpoint/2010/main" val="2284189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1"/>
          <p:cNvSpPr>
            <a:spLocks noGrp="1" noChangeArrowheads="1"/>
          </p:cNvSpPr>
          <p:nvPr>
            <p:ph type="dt" sz="half" idx="10"/>
          </p:nvPr>
        </p:nvSpPr>
        <p:spPr>
          <a:ln/>
        </p:spPr>
        <p:txBody>
          <a:bodyPr/>
          <a:lstStyle>
            <a:lvl1pPr>
              <a:defRPr/>
            </a:lvl1pPr>
          </a:lstStyle>
          <a:p>
            <a:fld id="{483723CA-51F7-4B3B-9599-218171395CD4}" type="datetimeFigureOut">
              <a:rPr lang="en-US" smtClean="0"/>
              <a:t>1/8/2015</a:t>
            </a:fld>
            <a:endParaRPr lang="en-US"/>
          </a:p>
        </p:txBody>
      </p:sp>
      <p:sp>
        <p:nvSpPr>
          <p:cNvPr id="7" name="Rectangle 12"/>
          <p:cNvSpPr>
            <a:spLocks noGrp="1" noChangeArrowheads="1"/>
          </p:cNvSpPr>
          <p:nvPr>
            <p:ph type="ftr" sz="quarter" idx="11"/>
          </p:nvPr>
        </p:nvSpPr>
        <p:spPr>
          <a:ln/>
        </p:spPr>
        <p:txBody>
          <a:bodyPr/>
          <a:lstStyle>
            <a:lvl1pPr>
              <a:defRPr/>
            </a:lvl1pPr>
          </a:lstStyle>
          <a:p>
            <a:endParaRPr lang="en-US"/>
          </a:p>
        </p:txBody>
      </p:sp>
      <p:sp>
        <p:nvSpPr>
          <p:cNvPr id="8" name="Rectangle 13"/>
          <p:cNvSpPr>
            <a:spLocks noGrp="1" noChangeArrowheads="1"/>
          </p:cNvSpPr>
          <p:nvPr>
            <p:ph type="sldNum" sz="quarter" idx="12"/>
          </p:nvPr>
        </p:nvSpPr>
        <p:spPr>
          <a:ln/>
        </p:spPr>
        <p:txBody>
          <a:bodyPr/>
          <a:lstStyle>
            <a:lvl1pPr>
              <a:defRPr/>
            </a:lvl1pPr>
          </a:lstStyle>
          <a:p>
            <a:fld id="{D2DCF8B6-1879-4B06-924A-112A2B490D82}" type="slidenum">
              <a:rPr lang="en-US" smtClean="0"/>
              <a:t>‹#›</a:t>
            </a:fld>
            <a:endParaRPr lang="en-US"/>
          </a:p>
        </p:txBody>
      </p:sp>
    </p:spTree>
    <p:extLst>
      <p:ext uri="{BB962C8B-B14F-4D97-AF65-F5344CB8AC3E}">
        <p14:creationId xmlns:p14="http://schemas.microsoft.com/office/powerpoint/2010/main" val="1879426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2130425"/>
            <a:ext cx="8077200" cy="1470025"/>
          </a:xfrm>
        </p:spPr>
        <p:txBody>
          <a:bodyPr/>
          <a:lstStyle>
            <a:lvl1pPr>
              <a:defRPr sz="44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EAB0FE42-15FB-43FA-A980-FA6CF000458F}" type="slidenum">
              <a:rPr lang="en-US"/>
              <a:pPr>
                <a:defRPr/>
              </a:pPr>
              <a:t>‹#›</a:t>
            </a:fld>
            <a:endParaRPr lang="en-US"/>
          </a:p>
        </p:txBody>
      </p:sp>
    </p:spTree>
    <p:extLst>
      <p:ext uri="{BB962C8B-B14F-4D97-AF65-F5344CB8AC3E}">
        <p14:creationId xmlns:p14="http://schemas.microsoft.com/office/powerpoint/2010/main" val="124298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E9319E-36CD-415E-911D-DAAACA8211C6}" type="slidenum">
              <a:rPr lang="en-US"/>
              <a:pPr>
                <a:defRPr/>
              </a:pPr>
              <a:t>‹#›</a:t>
            </a:fld>
            <a:endParaRPr lang="en-US"/>
          </a:p>
        </p:txBody>
      </p:sp>
    </p:spTree>
    <p:extLst>
      <p:ext uri="{BB962C8B-B14F-4D97-AF65-F5344CB8AC3E}">
        <p14:creationId xmlns:p14="http://schemas.microsoft.com/office/powerpoint/2010/main" val="3030596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A1460D-E004-4301-8DA8-182D8D73FE14}" type="slidenum">
              <a:rPr lang="en-US"/>
              <a:pPr>
                <a:defRPr/>
              </a:pPr>
              <a:t>‹#›</a:t>
            </a:fld>
            <a:endParaRPr lang="en-US"/>
          </a:p>
        </p:txBody>
      </p:sp>
    </p:spTree>
    <p:extLst>
      <p:ext uri="{BB962C8B-B14F-4D97-AF65-F5344CB8AC3E}">
        <p14:creationId xmlns:p14="http://schemas.microsoft.com/office/powerpoint/2010/main" val="1129717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2057400"/>
            <a:ext cx="37719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2057400"/>
            <a:ext cx="37719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7F74666-EC94-4FED-BBF6-D44C1CDD2467}" type="slidenum">
              <a:rPr lang="en-US"/>
              <a:pPr>
                <a:defRPr/>
              </a:pPr>
              <a:t>‹#›</a:t>
            </a:fld>
            <a:endParaRPr lang="en-US"/>
          </a:p>
        </p:txBody>
      </p:sp>
    </p:spTree>
    <p:extLst>
      <p:ext uri="{BB962C8B-B14F-4D97-AF65-F5344CB8AC3E}">
        <p14:creationId xmlns:p14="http://schemas.microsoft.com/office/powerpoint/2010/main" val="2192437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7025496-921A-4B25-BB2D-A7297749970A}" type="slidenum">
              <a:rPr lang="en-US"/>
              <a:pPr>
                <a:defRPr/>
              </a:pPr>
              <a:t>‹#›</a:t>
            </a:fld>
            <a:endParaRPr lang="en-US"/>
          </a:p>
        </p:txBody>
      </p:sp>
    </p:spTree>
    <p:extLst>
      <p:ext uri="{BB962C8B-B14F-4D97-AF65-F5344CB8AC3E}">
        <p14:creationId xmlns:p14="http://schemas.microsoft.com/office/powerpoint/2010/main" val="9987704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8C602A5-2A9B-4B0D-8032-D870CB3C46B8}" type="slidenum">
              <a:rPr lang="en-US"/>
              <a:pPr>
                <a:defRPr/>
              </a:pPr>
              <a:t>‹#›</a:t>
            </a:fld>
            <a:endParaRPr lang="en-US"/>
          </a:p>
        </p:txBody>
      </p:sp>
    </p:spTree>
    <p:extLst>
      <p:ext uri="{BB962C8B-B14F-4D97-AF65-F5344CB8AC3E}">
        <p14:creationId xmlns:p14="http://schemas.microsoft.com/office/powerpoint/2010/main" val="2564086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203F1FB-E016-46D7-9A86-D331E5690403}" type="slidenum">
              <a:rPr lang="en-US"/>
              <a:pPr>
                <a:defRPr/>
              </a:pPr>
              <a:t>‹#›</a:t>
            </a:fld>
            <a:endParaRPr lang="en-US"/>
          </a:p>
        </p:txBody>
      </p:sp>
    </p:spTree>
    <p:extLst>
      <p:ext uri="{BB962C8B-B14F-4D97-AF65-F5344CB8AC3E}">
        <p14:creationId xmlns:p14="http://schemas.microsoft.com/office/powerpoint/2010/main" val="76962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fld id="{483723CA-51F7-4B3B-9599-218171395CD4}" type="datetimeFigureOut">
              <a:rPr lang="en-US" smtClean="0"/>
              <a:t>1/8/2015</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D2DCF8B6-1879-4B06-924A-112A2B490D82}" type="slidenum">
              <a:rPr lang="en-US" smtClean="0"/>
              <a:t>‹#›</a:t>
            </a:fld>
            <a:endParaRPr lang="en-US"/>
          </a:p>
        </p:txBody>
      </p:sp>
    </p:spTree>
    <p:extLst>
      <p:ext uri="{BB962C8B-B14F-4D97-AF65-F5344CB8AC3E}">
        <p14:creationId xmlns:p14="http://schemas.microsoft.com/office/powerpoint/2010/main" val="9672694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0EAA7D-8827-47A7-8BE5-3641A21BA861}" type="slidenum">
              <a:rPr lang="en-US"/>
              <a:pPr>
                <a:defRPr/>
              </a:pPr>
              <a:t>‹#›</a:t>
            </a:fld>
            <a:endParaRPr lang="en-US"/>
          </a:p>
        </p:txBody>
      </p:sp>
    </p:spTree>
    <p:extLst>
      <p:ext uri="{BB962C8B-B14F-4D97-AF65-F5344CB8AC3E}">
        <p14:creationId xmlns:p14="http://schemas.microsoft.com/office/powerpoint/2010/main" val="12707931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9DDF6D-6900-40C7-8F67-1A0B98910910}" type="slidenum">
              <a:rPr lang="en-US"/>
              <a:pPr>
                <a:defRPr/>
              </a:pPr>
              <a:t>‹#›</a:t>
            </a:fld>
            <a:endParaRPr lang="en-US"/>
          </a:p>
        </p:txBody>
      </p:sp>
    </p:spTree>
    <p:extLst>
      <p:ext uri="{BB962C8B-B14F-4D97-AF65-F5344CB8AC3E}">
        <p14:creationId xmlns:p14="http://schemas.microsoft.com/office/powerpoint/2010/main" val="28450677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C4631E-98EB-47C3-B200-42D68C1FCC28}" type="slidenum">
              <a:rPr lang="en-US"/>
              <a:pPr>
                <a:defRPr/>
              </a:pPr>
              <a:t>‹#›</a:t>
            </a:fld>
            <a:endParaRPr lang="en-US"/>
          </a:p>
        </p:txBody>
      </p:sp>
    </p:spTree>
    <p:extLst>
      <p:ext uri="{BB962C8B-B14F-4D97-AF65-F5344CB8AC3E}">
        <p14:creationId xmlns:p14="http://schemas.microsoft.com/office/powerpoint/2010/main" val="18786086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762000"/>
            <a:ext cx="1924050" cy="5364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762000"/>
            <a:ext cx="5619750" cy="5364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EDE1BB-9E9D-4722-AF82-3D5D6A3E8B98}" type="slidenum">
              <a:rPr lang="en-US"/>
              <a:pPr>
                <a:defRPr/>
              </a:pPr>
              <a:t>‹#›</a:t>
            </a:fld>
            <a:endParaRPr lang="en-US"/>
          </a:p>
        </p:txBody>
      </p:sp>
    </p:spTree>
    <p:extLst>
      <p:ext uri="{BB962C8B-B14F-4D97-AF65-F5344CB8AC3E}">
        <p14:creationId xmlns:p14="http://schemas.microsoft.com/office/powerpoint/2010/main" val="4003161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fld id="{483723CA-51F7-4B3B-9599-218171395CD4}" type="datetimeFigureOut">
              <a:rPr lang="en-US" smtClean="0"/>
              <a:t>1/8/2015</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D2DCF8B6-1879-4B06-924A-112A2B490D82}" type="slidenum">
              <a:rPr lang="en-US" smtClean="0"/>
              <a:t>‹#›</a:t>
            </a:fld>
            <a:endParaRPr lang="en-US"/>
          </a:p>
        </p:txBody>
      </p:sp>
    </p:spTree>
    <p:extLst>
      <p:ext uri="{BB962C8B-B14F-4D97-AF65-F5344CB8AC3E}">
        <p14:creationId xmlns:p14="http://schemas.microsoft.com/office/powerpoint/2010/main" val="710329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fld id="{483723CA-51F7-4B3B-9599-218171395CD4}" type="datetimeFigureOut">
              <a:rPr lang="en-US" smtClean="0"/>
              <a:t>1/8/2015</a:t>
            </a:fld>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D2DCF8B6-1879-4B06-924A-112A2B490D82}" type="slidenum">
              <a:rPr lang="en-US" smtClean="0"/>
              <a:t>‹#›</a:t>
            </a:fld>
            <a:endParaRPr lang="en-US"/>
          </a:p>
        </p:txBody>
      </p:sp>
    </p:spTree>
    <p:extLst>
      <p:ext uri="{BB962C8B-B14F-4D97-AF65-F5344CB8AC3E}">
        <p14:creationId xmlns:p14="http://schemas.microsoft.com/office/powerpoint/2010/main" val="2315092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fld id="{483723CA-51F7-4B3B-9599-218171395CD4}" type="datetimeFigureOut">
              <a:rPr lang="en-US" smtClean="0"/>
              <a:t>1/8/2015</a:t>
            </a:fld>
            <a:endParaRPr lang="en-US"/>
          </a:p>
        </p:txBody>
      </p:sp>
      <p:sp>
        <p:nvSpPr>
          <p:cNvPr id="8" name="Rectangle 12"/>
          <p:cNvSpPr>
            <a:spLocks noGrp="1" noChangeArrowheads="1"/>
          </p:cNvSpPr>
          <p:nvPr>
            <p:ph type="ftr" sz="quarter" idx="11"/>
          </p:nvPr>
        </p:nvSpPr>
        <p:spPr>
          <a:ln/>
        </p:spPr>
        <p:txBody>
          <a:bodyPr/>
          <a:lstStyle>
            <a:lvl1pPr>
              <a:defRPr/>
            </a:lvl1pPr>
          </a:lstStyle>
          <a:p>
            <a:endParaRPr lang="en-US"/>
          </a:p>
        </p:txBody>
      </p:sp>
      <p:sp>
        <p:nvSpPr>
          <p:cNvPr id="9" name="Rectangle 13"/>
          <p:cNvSpPr>
            <a:spLocks noGrp="1" noChangeArrowheads="1"/>
          </p:cNvSpPr>
          <p:nvPr>
            <p:ph type="sldNum" sz="quarter" idx="12"/>
          </p:nvPr>
        </p:nvSpPr>
        <p:spPr>
          <a:ln/>
        </p:spPr>
        <p:txBody>
          <a:bodyPr/>
          <a:lstStyle>
            <a:lvl1pPr>
              <a:defRPr/>
            </a:lvl1pPr>
          </a:lstStyle>
          <a:p>
            <a:fld id="{D2DCF8B6-1879-4B06-924A-112A2B490D82}" type="slidenum">
              <a:rPr lang="en-US" smtClean="0"/>
              <a:t>‹#›</a:t>
            </a:fld>
            <a:endParaRPr lang="en-US"/>
          </a:p>
        </p:txBody>
      </p:sp>
    </p:spTree>
    <p:extLst>
      <p:ext uri="{BB962C8B-B14F-4D97-AF65-F5344CB8AC3E}">
        <p14:creationId xmlns:p14="http://schemas.microsoft.com/office/powerpoint/2010/main" val="1460456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fld id="{483723CA-51F7-4B3B-9599-218171395CD4}" type="datetimeFigureOut">
              <a:rPr lang="en-US" smtClean="0"/>
              <a:t>1/8/2015</a:t>
            </a:fld>
            <a:endParaRPr lang="en-US"/>
          </a:p>
        </p:txBody>
      </p:sp>
      <p:sp>
        <p:nvSpPr>
          <p:cNvPr id="4" name="Rectangle 12"/>
          <p:cNvSpPr>
            <a:spLocks noGrp="1" noChangeArrowheads="1"/>
          </p:cNvSpPr>
          <p:nvPr>
            <p:ph type="ftr" sz="quarter" idx="11"/>
          </p:nvPr>
        </p:nvSpPr>
        <p:spPr>
          <a:ln/>
        </p:spPr>
        <p:txBody>
          <a:bodyPr/>
          <a:lstStyle>
            <a:lvl1pPr>
              <a:defRPr/>
            </a:lvl1pPr>
          </a:lstStyle>
          <a:p>
            <a:endParaRPr lang="en-US"/>
          </a:p>
        </p:txBody>
      </p:sp>
      <p:sp>
        <p:nvSpPr>
          <p:cNvPr id="5" name="Rectangle 13"/>
          <p:cNvSpPr>
            <a:spLocks noGrp="1" noChangeArrowheads="1"/>
          </p:cNvSpPr>
          <p:nvPr>
            <p:ph type="sldNum" sz="quarter" idx="12"/>
          </p:nvPr>
        </p:nvSpPr>
        <p:spPr>
          <a:ln/>
        </p:spPr>
        <p:txBody>
          <a:bodyPr/>
          <a:lstStyle>
            <a:lvl1pPr>
              <a:defRPr/>
            </a:lvl1pPr>
          </a:lstStyle>
          <a:p>
            <a:fld id="{D2DCF8B6-1879-4B06-924A-112A2B490D82}" type="slidenum">
              <a:rPr lang="en-US" smtClean="0"/>
              <a:t>‹#›</a:t>
            </a:fld>
            <a:endParaRPr lang="en-US"/>
          </a:p>
        </p:txBody>
      </p:sp>
    </p:spTree>
    <p:extLst>
      <p:ext uri="{BB962C8B-B14F-4D97-AF65-F5344CB8AC3E}">
        <p14:creationId xmlns:p14="http://schemas.microsoft.com/office/powerpoint/2010/main" val="2035547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fld id="{483723CA-51F7-4B3B-9599-218171395CD4}" type="datetimeFigureOut">
              <a:rPr lang="en-US" smtClean="0"/>
              <a:t>1/8/2015</a:t>
            </a:fld>
            <a:endParaRPr lang="en-US"/>
          </a:p>
        </p:txBody>
      </p:sp>
      <p:sp>
        <p:nvSpPr>
          <p:cNvPr id="3" name="Rectangle 12"/>
          <p:cNvSpPr>
            <a:spLocks noGrp="1" noChangeArrowheads="1"/>
          </p:cNvSpPr>
          <p:nvPr>
            <p:ph type="ftr" sz="quarter" idx="11"/>
          </p:nvPr>
        </p:nvSpPr>
        <p:spPr>
          <a:ln/>
        </p:spPr>
        <p:txBody>
          <a:bodyPr/>
          <a:lstStyle>
            <a:lvl1pPr>
              <a:defRPr/>
            </a:lvl1pPr>
          </a:lstStyle>
          <a:p>
            <a:endParaRPr lang="en-US"/>
          </a:p>
        </p:txBody>
      </p:sp>
      <p:sp>
        <p:nvSpPr>
          <p:cNvPr id="4" name="Rectangle 13"/>
          <p:cNvSpPr>
            <a:spLocks noGrp="1" noChangeArrowheads="1"/>
          </p:cNvSpPr>
          <p:nvPr>
            <p:ph type="sldNum" sz="quarter" idx="12"/>
          </p:nvPr>
        </p:nvSpPr>
        <p:spPr>
          <a:ln/>
        </p:spPr>
        <p:txBody>
          <a:bodyPr/>
          <a:lstStyle>
            <a:lvl1pPr>
              <a:defRPr/>
            </a:lvl1pPr>
          </a:lstStyle>
          <a:p>
            <a:fld id="{D2DCF8B6-1879-4B06-924A-112A2B490D82}" type="slidenum">
              <a:rPr lang="en-US" smtClean="0"/>
              <a:t>‹#›</a:t>
            </a:fld>
            <a:endParaRPr lang="en-US"/>
          </a:p>
        </p:txBody>
      </p:sp>
    </p:spTree>
    <p:extLst>
      <p:ext uri="{BB962C8B-B14F-4D97-AF65-F5344CB8AC3E}">
        <p14:creationId xmlns:p14="http://schemas.microsoft.com/office/powerpoint/2010/main" val="1730472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483723CA-51F7-4B3B-9599-218171395CD4}" type="datetimeFigureOut">
              <a:rPr lang="en-US" smtClean="0"/>
              <a:t>1/8/2015</a:t>
            </a:fld>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D2DCF8B6-1879-4B06-924A-112A2B490D82}" type="slidenum">
              <a:rPr lang="en-US" smtClean="0"/>
              <a:t>‹#›</a:t>
            </a:fld>
            <a:endParaRPr lang="en-US"/>
          </a:p>
        </p:txBody>
      </p:sp>
    </p:spTree>
    <p:extLst>
      <p:ext uri="{BB962C8B-B14F-4D97-AF65-F5344CB8AC3E}">
        <p14:creationId xmlns:p14="http://schemas.microsoft.com/office/powerpoint/2010/main" val="3037995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483723CA-51F7-4B3B-9599-218171395CD4}" type="datetimeFigureOut">
              <a:rPr lang="en-US" smtClean="0"/>
              <a:t>1/8/2015</a:t>
            </a:fld>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D2DCF8B6-1879-4B06-924A-112A2B490D82}" type="slidenum">
              <a:rPr lang="en-US" smtClean="0"/>
              <a:t>‹#›</a:t>
            </a:fld>
            <a:endParaRPr lang="en-US"/>
          </a:p>
        </p:txBody>
      </p:sp>
    </p:spTree>
    <p:extLst>
      <p:ext uri="{BB962C8B-B14F-4D97-AF65-F5344CB8AC3E}">
        <p14:creationId xmlns:p14="http://schemas.microsoft.com/office/powerpoint/2010/main" val="3409128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a:latin typeface="Tahoma" pitchFamily="34" charset="0"/>
            </a:endParaRPr>
          </a:p>
        </p:txBody>
      </p:sp>
      <p:sp>
        <p:nvSpPr>
          <p:cNvPr id="205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a:latin typeface="Tahoma" pitchFamily="34" charset="0"/>
            </a:endParaRPr>
          </a:p>
        </p:txBody>
      </p:sp>
      <p:sp>
        <p:nvSpPr>
          <p:cNvPr id="2052"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a:latin typeface="Tahoma" pitchFamily="34" charset="0"/>
            </a:endParaRPr>
          </a:p>
        </p:txBody>
      </p:sp>
      <p:sp>
        <p:nvSpPr>
          <p:cNvPr id="205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a:latin typeface="Tahoma" pitchFamily="34" charset="0"/>
            </a:endParaRPr>
          </a:p>
        </p:txBody>
      </p:sp>
      <p:sp>
        <p:nvSpPr>
          <p:cNvPr id="205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a:latin typeface="Tahoma" pitchFamily="34" charset="0"/>
            </a:endParaRPr>
          </a:p>
        </p:txBody>
      </p:sp>
      <p:sp>
        <p:nvSpPr>
          <p:cNvPr id="2055"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a:latin typeface="Tahoma" pitchFamily="34" charset="0"/>
            </a:endParaRPr>
          </a:p>
        </p:txBody>
      </p:sp>
      <p:sp>
        <p:nvSpPr>
          <p:cNvPr id="205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a:latin typeface="Tahoma" pitchFamily="34" charset="0"/>
            </a:endParaRPr>
          </a:p>
        </p:txBody>
      </p:sp>
      <p:sp>
        <p:nvSpPr>
          <p:cNvPr id="2057"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058"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258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fld id="{483723CA-51F7-4B3B-9599-218171395CD4}" type="datetimeFigureOut">
              <a:rPr lang="en-US" smtClean="0"/>
              <a:t>1/8/2015</a:t>
            </a:fld>
            <a:endParaRPr lang="en-US"/>
          </a:p>
        </p:txBody>
      </p:sp>
      <p:sp>
        <p:nvSpPr>
          <p:cNvPr id="15258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endParaRPr lang="en-US"/>
          </a:p>
        </p:txBody>
      </p:sp>
      <p:sp>
        <p:nvSpPr>
          <p:cNvPr id="15258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fld id="{D2DCF8B6-1879-4B06-924A-112A2B490D8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762000"/>
            <a:ext cx="7696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90600" y="2057400"/>
            <a:ext cx="7696200" cy="406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7DA25AA-2CDE-4444-B80F-8D2E7C338D7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Black" pitchFamily="34" charset="0"/>
        </a:defRPr>
      </a:lvl2pPr>
      <a:lvl3pPr algn="l" rtl="0" eaLnBrk="1" fontAlgn="base" hangingPunct="1">
        <a:spcBef>
          <a:spcPct val="0"/>
        </a:spcBef>
        <a:spcAft>
          <a:spcPct val="0"/>
        </a:spcAft>
        <a:defRPr sz="4000">
          <a:solidFill>
            <a:schemeClr val="tx2"/>
          </a:solidFill>
          <a:latin typeface="Arial Black" pitchFamily="34" charset="0"/>
        </a:defRPr>
      </a:lvl3pPr>
      <a:lvl4pPr algn="l" rtl="0" eaLnBrk="1" fontAlgn="base" hangingPunct="1">
        <a:spcBef>
          <a:spcPct val="0"/>
        </a:spcBef>
        <a:spcAft>
          <a:spcPct val="0"/>
        </a:spcAft>
        <a:defRPr sz="4000">
          <a:solidFill>
            <a:schemeClr val="tx2"/>
          </a:solidFill>
          <a:latin typeface="Arial Black" pitchFamily="34" charset="0"/>
        </a:defRPr>
      </a:lvl4pPr>
      <a:lvl5pPr algn="l" rtl="0" eaLnBrk="1" fontAlgn="base" hangingPunct="1">
        <a:spcBef>
          <a:spcPct val="0"/>
        </a:spcBef>
        <a:spcAft>
          <a:spcPct val="0"/>
        </a:spcAft>
        <a:defRPr sz="4000">
          <a:solidFill>
            <a:schemeClr val="tx2"/>
          </a:solidFill>
          <a:latin typeface="Arial Black" pitchFamily="34" charset="0"/>
        </a:defRPr>
      </a:lvl5pPr>
      <a:lvl6pPr marL="457200" algn="l" rtl="0" eaLnBrk="1" fontAlgn="base" hangingPunct="1">
        <a:spcBef>
          <a:spcPct val="0"/>
        </a:spcBef>
        <a:spcAft>
          <a:spcPct val="0"/>
        </a:spcAft>
        <a:defRPr sz="4000">
          <a:solidFill>
            <a:schemeClr val="tx2"/>
          </a:solidFill>
          <a:latin typeface="Arial Black" pitchFamily="34" charset="0"/>
        </a:defRPr>
      </a:lvl6pPr>
      <a:lvl7pPr marL="914400" algn="l" rtl="0" eaLnBrk="1" fontAlgn="base" hangingPunct="1">
        <a:spcBef>
          <a:spcPct val="0"/>
        </a:spcBef>
        <a:spcAft>
          <a:spcPct val="0"/>
        </a:spcAft>
        <a:defRPr sz="4000">
          <a:solidFill>
            <a:schemeClr val="tx2"/>
          </a:solidFill>
          <a:latin typeface="Arial Black" pitchFamily="34" charset="0"/>
        </a:defRPr>
      </a:lvl7pPr>
      <a:lvl8pPr marL="1371600" algn="l" rtl="0" eaLnBrk="1" fontAlgn="base" hangingPunct="1">
        <a:spcBef>
          <a:spcPct val="0"/>
        </a:spcBef>
        <a:spcAft>
          <a:spcPct val="0"/>
        </a:spcAft>
        <a:defRPr sz="4000">
          <a:solidFill>
            <a:schemeClr val="tx2"/>
          </a:solidFill>
          <a:latin typeface="Arial Black" pitchFamily="34" charset="0"/>
        </a:defRPr>
      </a:lvl8pPr>
      <a:lvl9pPr marL="1828800" algn="l"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Leadership Development</a:t>
            </a:r>
            <a:endParaRPr lang="en-US" dirty="0"/>
          </a:p>
        </p:txBody>
      </p:sp>
      <p:sp>
        <p:nvSpPr>
          <p:cNvPr id="3" name="Subtitle 2"/>
          <p:cNvSpPr>
            <a:spLocks noGrp="1"/>
          </p:cNvSpPr>
          <p:nvPr>
            <p:ph type="subTitle" idx="1"/>
          </p:nvPr>
        </p:nvSpPr>
        <p:spPr/>
        <p:txBody>
          <a:bodyPr/>
          <a:lstStyle/>
          <a:p>
            <a:r>
              <a:rPr lang="en-US" sz="6600" dirty="0" smtClean="0">
                <a:solidFill>
                  <a:srgbClr val="00B050"/>
                </a:solidFill>
                <a:latin typeface="Brush Script MT" panose="03060802040406070304" pitchFamily="66" charset="0"/>
                <a:ea typeface="Antinoou" panose="02000503020000020003" pitchFamily="2" charset="-128"/>
              </a:rPr>
              <a:t>“Becoming a Leader”</a:t>
            </a:r>
          </a:p>
          <a:p>
            <a:pPr algn="r"/>
            <a:r>
              <a:rPr lang="en-US" i="1" dirty="0" smtClean="0">
                <a:solidFill>
                  <a:schemeClr val="tx2"/>
                </a:solidFill>
                <a:latin typeface="Arial" panose="020B0604020202020204" pitchFamily="34" charset="0"/>
                <a:ea typeface="Antinoou" panose="02000503020000020003" pitchFamily="2" charset="-128"/>
                <a:cs typeface="Arial" panose="020B0604020202020204" pitchFamily="34" charset="0"/>
              </a:rPr>
              <a:t>Benjamin Schoun</a:t>
            </a:r>
            <a:endParaRPr lang="en-US" i="1" dirty="0">
              <a:solidFill>
                <a:schemeClr val="tx2"/>
              </a:solidFill>
              <a:latin typeface="Arial" panose="020B0604020202020204" pitchFamily="34" charset="0"/>
              <a:ea typeface="Antinoou" panose="02000503020000020003" pitchFamily="2" charset="-128"/>
              <a:cs typeface="Arial" panose="020B0604020202020204" pitchFamily="34" charset="0"/>
            </a:endParaRPr>
          </a:p>
        </p:txBody>
      </p:sp>
    </p:spTree>
    <p:extLst>
      <p:ext uri="{BB962C8B-B14F-4D97-AF65-F5344CB8AC3E}">
        <p14:creationId xmlns:p14="http://schemas.microsoft.com/office/powerpoint/2010/main" val="1513087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
          <p:cNvSpPr>
            <a:spLocks noGrp="1"/>
          </p:cNvSpPr>
          <p:nvPr>
            <p:ph type="sldNum" sz="quarter" idx="10"/>
          </p:nvPr>
        </p:nvSpPr>
        <p:spPr/>
        <p:txBody>
          <a:bodyPr/>
          <a:lstStyle/>
          <a:p>
            <a:fld id="{EF1873EF-A5EF-4DD3-B980-D30BFF7170DB}" type="slidenum">
              <a:rPr lang="en-US">
                <a:solidFill>
                  <a:srgbClr val="FFFFFF"/>
                </a:solidFill>
              </a:rPr>
              <a:pPr/>
              <a:t>10</a:t>
            </a:fld>
            <a:endParaRPr lang="en-US" sz="1400">
              <a:solidFill>
                <a:srgbClr val="FFFFFF"/>
              </a:solidFill>
            </a:endParaRPr>
          </a:p>
        </p:txBody>
      </p:sp>
      <p:pic>
        <p:nvPicPr>
          <p:cNvPr id="7181" name="Picture 13" descr="session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0" y="-76200"/>
            <a:ext cx="9140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7171" name="Text Box 3"/>
          <p:cNvSpPr txBox="1">
            <a:spLocks noChangeArrowheads="1"/>
          </p:cNvSpPr>
          <p:nvPr/>
        </p:nvSpPr>
        <p:spPr bwMode="auto">
          <a:xfrm>
            <a:off x="1143000" y="457200"/>
            <a:ext cx="6858000"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fontAlgn="base">
              <a:lnSpc>
                <a:spcPct val="85000"/>
              </a:lnSpc>
              <a:spcBef>
                <a:spcPct val="0"/>
              </a:spcBef>
              <a:spcAft>
                <a:spcPct val="0"/>
              </a:spcAft>
            </a:pPr>
            <a:r>
              <a:rPr lang="en-US" sz="3000" dirty="0" smtClean="0">
                <a:solidFill>
                  <a:srgbClr val="000000"/>
                </a:solidFill>
              </a:rPr>
              <a:t>Integrity is the infrastructure like </a:t>
            </a:r>
          </a:p>
          <a:p>
            <a:pPr fontAlgn="base">
              <a:lnSpc>
                <a:spcPct val="85000"/>
              </a:lnSpc>
              <a:spcBef>
                <a:spcPct val="0"/>
              </a:spcBef>
              <a:spcAft>
                <a:spcPct val="0"/>
              </a:spcAft>
            </a:pPr>
            <a:r>
              <a:rPr lang="en-US" sz="3000" dirty="0">
                <a:solidFill>
                  <a:srgbClr val="000000"/>
                </a:solidFill>
              </a:rPr>
              <a:t>s</a:t>
            </a:r>
            <a:r>
              <a:rPr lang="en-US" sz="3000" dirty="0" smtClean="0">
                <a:solidFill>
                  <a:srgbClr val="000000"/>
                </a:solidFill>
              </a:rPr>
              <a:t>teel that supports our </a:t>
            </a:r>
          </a:p>
          <a:p>
            <a:pPr fontAlgn="base">
              <a:lnSpc>
                <a:spcPct val="85000"/>
              </a:lnSpc>
              <a:spcBef>
                <a:spcPct val="0"/>
              </a:spcBef>
              <a:spcAft>
                <a:spcPct val="0"/>
              </a:spcAft>
              <a:buClr>
                <a:srgbClr val="684D1E"/>
              </a:buClr>
              <a:buFont typeface="Wingdings" pitchFamily="2" charset="2"/>
              <a:buChar char="§"/>
            </a:pPr>
            <a:r>
              <a:rPr lang="en-US" sz="2800" i="1" dirty="0" smtClean="0">
                <a:solidFill>
                  <a:srgbClr val="000000"/>
                </a:solidFill>
              </a:rPr>
              <a:t> characters</a:t>
            </a:r>
          </a:p>
          <a:p>
            <a:pPr fontAlgn="base">
              <a:lnSpc>
                <a:spcPct val="85000"/>
              </a:lnSpc>
              <a:spcBef>
                <a:spcPct val="0"/>
              </a:spcBef>
              <a:spcAft>
                <a:spcPct val="0"/>
              </a:spcAft>
              <a:buClr>
                <a:srgbClr val="684D1E"/>
              </a:buClr>
              <a:buFont typeface="Wingdings" pitchFamily="2" charset="2"/>
              <a:buChar char="§"/>
            </a:pPr>
            <a:r>
              <a:rPr lang="en-US" sz="2800" i="1" dirty="0" smtClean="0">
                <a:solidFill>
                  <a:srgbClr val="000000"/>
                </a:solidFill>
              </a:rPr>
              <a:t> families</a:t>
            </a:r>
          </a:p>
          <a:p>
            <a:pPr fontAlgn="base">
              <a:lnSpc>
                <a:spcPct val="85000"/>
              </a:lnSpc>
              <a:spcBef>
                <a:spcPct val="0"/>
              </a:spcBef>
              <a:spcAft>
                <a:spcPct val="0"/>
              </a:spcAft>
              <a:buClr>
                <a:srgbClr val="684D1E"/>
              </a:buClr>
              <a:buFont typeface="Wingdings" pitchFamily="2" charset="2"/>
              <a:buChar char="§"/>
            </a:pPr>
            <a:r>
              <a:rPr lang="en-US" sz="2800" i="1" dirty="0" smtClean="0">
                <a:solidFill>
                  <a:srgbClr val="000000"/>
                </a:solidFill>
              </a:rPr>
              <a:t> institutions</a:t>
            </a:r>
          </a:p>
          <a:p>
            <a:pPr fontAlgn="base">
              <a:lnSpc>
                <a:spcPct val="85000"/>
              </a:lnSpc>
              <a:spcBef>
                <a:spcPct val="0"/>
              </a:spcBef>
              <a:spcAft>
                <a:spcPct val="0"/>
              </a:spcAft>
              <a:buClr>
                <a:srgbClr val="684D1E"/>
              </a:buClr>
              <a:buFont typeface="Wingdings" pitchFamily="2" charset="2"/>
              <a:buChar char="§"/>
            </a:pPr>
            <a:r>
              <a:rPr lang="en-US" sz="2800" i="1" dirty="0" smtClean="0">
                <a:solidFill>
                  <a:srgbClr val="000000"/>
                </a:solidFill>
              </a:rPr>
              <a:t> communities</a:t>
            </a:r>
          </a:p>
          <a:p>
            <a:pPr fontAlgn="base">
              <a:lnSpc>
                <a:spcPct val="85000"/>
              </a:lnSpc>
              <a:spcBef>
                <a:spcPct val="0"/>
              </a:spcBef>
              <a:spcAft>
                <a:spcPct val="0"/>
              </a:spcAft>
              <a:buClr>
                <a:srgbClr val="684D1E"/>
              </a:buClr>
              <a:buFont typeface="Wingdings" pitchFamily="2" charset="2"/>
              <a:buChar char="§"/>
            </a:pPr>
            <a:r>
              <a:rPr lang="en-US" sz="2800" i="1" dirty="0" smtClean="0">
                <a:solidFill>
                  <a:srgbClr val="000000"/>
                </a:solidFill>
              </a:rPr>
              <a:t> church</a:t>
            </a:r>
            <a:endParaRPr lang="en-US" sz="3000" dirty="0" smtClean="0">
              <a:solidFill>
                <a:srgbClr val="000000"/>
              </a:solidFill>
            </a:endParaRPr>
          </a:p>
        </p:txBody>
      </p:sp>
      <p:sp>
        <p:nvSpPr>
          <p:cNvPr id="7178" name="Rectangle 10"/>
          <p:cNvSpPr>
            <a:spLocks noChangeArrowheads="1"/>
          </p:cNvSpPr>
          <p:nvPr/>
        </p:nvSpPr>
        <p:spPr bwMode="auto">
          <a:xfrm>
            <a:off x="1143000" y="3352800"/>
            <a:ext cx="6858000" cy="220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marL="292100" indent="-292100" fontAlgn="base">
              <a:lnSpc>
                <a:spcPct val="85000"/>
              </a:lnSpc>
              <a:spcBef>
                <a:spcPct val="0"/>
              </a:spcBef>
              <a:spcAft>
                <a:spcPct val="0"/>
              </a:spcAft>
              <a:buFont typeface="Wingdings" pitchFamily="2" charset="2"/>
              <a:buNone/>
            </a:pPr>
            <a:r>
              <a:rPr lang="en-US" sz="3000" dirty="0" smtClean="0">
                <a:solidFill>
                  <a:srgbClr val="000000"/>
                </a:solidFill>
              </a:rPr>
              <a:t>Broken integrity fractures</a:t>
            </a:r>
            <a:endParaRPr lang="en-US" sz="3000" i="1" dirty="0" smtClean="0">
              <a:solidFill>
                <a:srgbClr val="000000"/>
              </a:solidFill>
            </a:endParaRPr>
          </a:p>
          <a:p>
            <a:pPr marL="292100" indent="-292100" fontAlgn="base">
              <a:lnSpc>
                <a:spcPct val="85000"/>
              </a:lnSpc>
              <a:spcBef>
                <a:spcPct val="0"/>
              </a:spcBef>
              <a:spcAft>
                <a:spcPct val="0"/>
              </a:spcAft>
              <a:buClr>
                <a:srgbClr val="684D1E"/>
              </a:buClr>
              <a:buFont typeface="Wingdings" pitchFamily="2" charset="2"/>
              <a:buChar char="§"/>
            </a:pPr>
            <a:r>
              <a:rPr lang="en-US" sz="2800" i="1" dirty="0" smtClean="0">
                <a:solidFill>
                  <a:srgbClr val="000000"/>
                </a:solidFill>
              </a:rPr>
              <a:t>personal and professional </a:t>
            </a:r>
            <a:br>
              <a:rPr lang="en-US" sz="2800" i="1" dirty="0" smtClean="0">
                <a:solidFill>
                  <a:srgbClr val="000000"/>
                </a:solidFill>
              </a:rPr>
            </a:br>
            <a:r>
              <a:rPr lang="en-US" sz="2800" i="1" dirty="0" smtClean="0">
                <a:solidFill>
                  <a:srgbClr val="000000"/>
                </a:solidFill>
              </a:rPr>
              <a:t>relationships</a:t>
            </a:r>
          </a:p>
          <a:p>
            <a:pPr marL="292100" indent="-292100" fontAlgn="base">
              <a:lnSpc>
                <a:spcPct val="85000"/>
              </a:lnSpc>
              <a:spcBef>
                <a:spcPct val="0"/>
              </a:spcBef>
              <a:spcAft>
                <a:spcPct val="0"/>
              </a:spcAft>
              <a:buClr>
                <a:srgbClr val="684D1E"/>
              </a:buClr>
              <a:buFont typeface="Wingdings" pitchFamily="2" charset="2"/>
              <a:buChar char="§"/>
            </a:pPr>
            <a:r>
              <a:rPr lang="en-US" sz="2800" i="1" dirty="0" smtClean="0">
                <a:solidFill>
                  <a:srgbClr val="000000"/>
                </a:solidFill>
              </a:rPr>
              <a:t>trust within a family, </a:t>
            </a:r>
            <a:br>
              <a:rPr lang="en-US" sz="2800" i="1" dirty="0" smtClean="0">
                <a:solidFill>
                  <a:srgbClr val="000000"/>
                </a:solidFill>
              </a:rPr>
            </a:br>
            <a:r>
              <a:rPr lang="en-US" sz="2800" i="1" dirty="0" smtClean="0">
                <a:solidFill>
                  <a:srgbClr val="000000"/>
                </a:solidFill>
              </a:rPr>
              <a:t>community, institution, </a:t>
            </a:r>
            <a:br>
              <a:rPr lang="en-US" sz="2800" i="1" dirty="0" smtClean="0">
                <a:solidFill>
                  <a:srgbClr val="000000"/>
                </a:solidFill>
              </a:rPr>
            </a:br>
            <a:r>
              <a:rPr lang="en-US" sz="2800" i="1" dirty="0" smtClean="0">
                <a:solidFill>
                  <a:srgbClr val="000000"/>
                </a:solidFill>
              </a:rPr>
              <a:t>and church</a:t>
            </a:r>
            <a:endParaRPr lang="en-US" sz="3000" i="1" dirty="0" smtClean="0">
              <a:solidFill>
                <a:srgbClr val="000000"/>
              </a:solidFill>
            </a:endParaRPr>
          </a:p>
        </p:txBody>
      </p:sp>
      <p:sp>
        <p:nvSpPr>
          <p:cNvPr id="7179" name="Rectangle 11"/>
          <p:cNvSpPr>
            <a:spLocks noChangeArrowheads="1"/>
          </p:cNvSpPr>
          <p:nvPr/>
        </p:nvSpPr>
        <p:spPr bwMode="auto">
          <a:xfrm>
            <a:off x="1143000" y="5772150"/>
            <a:ext cx="6858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fontAlgn="base">
              <a:lnSpc>
                <a:spcPct val="90000"/>
              </a:lnSpc>
              <a:spcBef>
                <a:spcPct val="0"/>
              </a:spcBef>
              <a:spcAft>
                <a:spcPct val="0"/>
              </a:spcAft>
            </a:pPr>
            <a:r>
              <a:rPr lang="en-US" sz="3000" b="1" smtClean="0">
                <a:solidFill>
                  <a:srgbClr val="000000"/>
                </a:solidFill>
              </a:rPr>
              <a:t>There is no such thing as </a:t>
            </a:r>
            <a:br>
              <a:rPr lang="en-US" sz="3000" b="1" smtClean="0">
                <a:solidFill>
                  <a:srgbClr val="000000"/>
                </a:solidFill>
              </a:rPr>
            </a:br>
            <a:r>
              <a:rPr lang="en-US" sz="3000" b="1" smtClean="0">
                <a:solidFill>
                  <a:srgbClr val="000000"/>
                </a:solidFill>
              </a:rPr>
              <a:t>a minor lapse of integrity.</a:t>
            </a:r>
            <a:endParaRPr lang="en-US" sz="3000" smtClean="0">
              <a:solidFill>
                <a:srgbClr val="000000"/>
              </a:solidFill>
            </a:endParaRPr>
          </a:p>
        </p:txBody>
      </p:sp>
    </p:spTree>
    <p:extLst>
      <p:ext uri="{BB962C8B-B14F-4D97-AF65-F5344CB8AC3E}">
        <p14:creationId xmlns:p14="http://schemas.microsoft.com/office/powerpoint/2010/main" val="918040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171">
                                            <p:txEl>
                                              <p:pRg st="2" end="2"/>
                                            </p:txEl>
                                          </p:spTgt>
                                        </p:tgtEl>
                                        <p:attrNameLst>
                                          <p:attrName>style.visibility</p:attrName>
                                        </p:attrNameLst>
                                      </p:cBhvr>
                                      <p:to>
                                        <p:strVal val="visible"/>
                                      </p:to>
                                    </p:set>
                                    <p:animEffect transition="in" filter="fade">
                                      <p:cBhvr>
                                        <p:cTn id="14" dur="500"/>
                                        <p:tgtEl>
                                          <p:spTgt spid="7171">
                                            <p:txEl>
                                              <p:pRg st="2" end="2"/>
                                            </p:txEl>
                                          </p:spTgt>
                                        </p:tgtEl>
                                      </p:cBhvr>
                                    </p:animEffect>
                                  </p:childTnLst>
                                </p:cTn>
                              </p:par>
                            </p:childTnLst>
                          </p:cTn>
                        </p:par>
                      </p:childTnLst>
                    </p:cTn>
                  </p:par>
                  <p:par>
                    <p:cTn id="15" fill="hold">
                      <p:stCondLst>
                        <p:cond delay="indefinite"/>
                      </p:stCondLst>
                      <p:childTnLst>
                        <p:par>
                          <p:cTn id="16" fill="hold" nodeType="after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Effect transition="in" filter="fade">
                                      <p:cBhvr>
                                        <p:cTn id="19" dur="500"/>
                                        <p:tgtEl>
                                          <p:spTgt spid="7171">
                                            <p:txEl>
                                              <p:pRg st="3" end="3"/>
                                            </p:txEl>
                                          </p:spTgt>
                                        </p:tgtEl>
                                      </p:cBhvr>
                                    </p:animEffect>
                                  </p:childTnLst>
                                </p:cTn>
                              </p:par>
                            </p:childTnLst>
                          </p:cTn>
                        </p:par>
                      </p:childTnLst>
                    </p:cTn>
                  </p:par>
                  <p:par>
                    <p:cTn id="20" fill="hold">
                      <p:stCondLst>
                        <p:cond delay="indefinite"/>
                      </p:stCondLst>
                      <p:childTnLst>
                        <p:par>
                          <p:cTn id="21" fill="hold" nodeType="after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171">
                                            <p:txEl>
                                              <p:pRg st="4" end="4"/>
                                            </p:txEl>
                                          </p:spTgt>
                                        </p:tgtEl>
                                        <p:attrNameLst>
                                          <p:attrName>style.visibility</p:attrName>
                                        </p:attrNameLst>
                                      </p:cBhvr>
                                      <p:to>
                                        <p:strVal val="visible"/>
                                      </p:to>
                                    </p:set>
                                    <p:animEffect transition="in" filter="fade">
                                      <p:cBhvr>
                                        <p:cTn id="24" dur="500"/>
                                        <p:tgtEl>
                                          <p:spTgt spid="7171">
                                            <p:txEl>
                                              <p:pRg st="4" end="4"/>
                                            </p:txEl>
                                          </p:spTgt>
                                        </p:tgtEl>
                                      </p:cBhvr>
                                    </p:animEffect>
                                  </p:childTnLst>
                                </p:cTn>
                              </p:par>
                            </p:childTnLst>
                          </p:cTn>
                        </p:par>
                      </p:childTnLst>
                    </p:cTn>
                  </p:par>
                  <p:par>
                    <p:cTn id="25" fill="hold">
                      <p:stCondLst>
                        <p:cond delay="indefinite"/>
                      </p:stCondLst>
                      <p:childTnLst>
                        <p:par>
                          <p:cTn id="26" fill="hold" nodeType="after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171">
                                            <p:txEl>
                                              <p:pRg st="5" end="5"/>
                                            </p:txEl>
                                          </p:spTgt>
                                        </p:tgtEl>
                                        <p:attrNameLst>
                                          <p:attrName>style.visibility</p:attrName>
                                        </p:attrNameLst>
                                      </p:cBhvr>
                                      <p:to>
                                        <p:strVal val="visible"/>
                                      </p:to>
                                    </p:set>
                                    <p:animEffect transition="in" filter="fade">
                                      <p:cBhvr>
                                        <p:cTn id="29" dur="500"/>
                                        <p:tgtEl>
                                          <p:spTgt spid="7171">
                                            <p:txEl>
                                              <p:pRg st="5" end="5"/>
                                            </p:txEl>
                                          </p:spTgt>
                                        </p:tgtEl>
                                      </p:cBhvr>
                                    </p:animEffect>
                                  </p:childTnLst>
                                </p:cTn>
                              </p:par>
                            </p:childTnLst>
                          </p:cTn>
                        </p:par>
                      </p:childTnLst>
                    </p:cTn>
                  </p:par>
                  <p:par>
                    <p:cTn id="30" fill="hold">
                      <p:stCondLst>
                        <p:cond delay="indefinite"/>
                      </p:stCondLst>
                      <p:childTnLst>
                        <p:par>
                          <p:cTn id="31" fill="hold" nodeType="after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171">
                                            <p:txEl>
                                              <p:pRg st="6" end="6"/>
                                            </p:txEl>
                                          </p:spTgt>
                                        </p:tgtEl>
                                        <p:attrNameLst>
                                          <p:attrName>style.visibility</p:attrName>
                                        </p:attrNameLst>
                                      </p:cBhvr>
                                      <p:to>
                                        <p:strVal val="visible"/>
                                      </p:to>
                                    </p:set>
                                    <p:animEffect transition="in" filter="fade">
                                      <p:cBhvr>
                                        <p:cTn id="34" dur="500"/>
                                        <p:tgtEl>
                                          <p:spTgt spid="7171">
                                            <p:txEl>
                                              <p:pRg st="6" end="6"/>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178">
                                            <p:txEl>
                                              <p:pRg st="0" end="0"/>
                                            </p:txEl>
                                          </p:spTgt>
                                        </p:tgtEl>
                                        <p:attrNameLst>
                                          <p:attrName>style.visibility</p:attrName>
                                        </p:attrNameLst>
                                      </p:cBhvr>
                                      <p:to>
                                        <p:strVal val="visible"/>
                                      </p:to>
                                    </p:set>
                                    <p:animEffect transition="in" filter="fade">
                                      <p:cBhvr>
                                        <p:cTn id="39" dur="500"/>
                                        <p:tgtEl>
                                          <p:spTgt spid="7178">
                                            <p:txEl>
                                              <p:pRg st="0" end="0"/>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178">
                                            <p:txEl>
                                              <p:pRg st="1" end="1"/>
                                            </p:txEl>
                                          </p:spTgt>
                                        </p:tgtEl>
                                        <p:attrNameLst>
                                          <p:attrName>style.visibility</p:attrName>
                                        </p:attrNameLst>
                                      </p:cBhvr>
                                      <p:to>
                                        <p:strVal val="visible"/>
                                      </p:to>
                                    </p:set>
                                    <p:animEffect transition="in" filter="fade">
                                      <p:cBhvr>
                                        <p:cTn id="44" dur="500"/>
                                        <p:tgtEl>
                                          <p:spTgt spid="7178">
                                            <p:txEl>
                                              <p:pRg st="1" end="1"/>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7178">
                                            <p:txEl>
                                              <p:pRg st="2" end="2"/>
                                            </p:txEl>
                                          </p:spTgt>
                                        </p:tgtEl>
                                        <p:attrNameLst>
                                          <p:attrName>style.visibility</p:attrName>
                                        </p:attrNameLst>
                                      </p:cBhvr>
                                      <p:to>
                                        <p:strVal val="visible"/>
                                      </p:to>
                                    </p:set>
                                    <p:animEffect transition="in" filter="fade">
                                      <p:cBhvr>
                                        <p:cTn id="49" dur="500"/>
                                        <p:tgtEl>
                                          <p:spTgt spid="7178">
                                            <p:txEl>
                                              <p:pRg st="2" end="2"/>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7179"/>
                                        </p:tgtEl>
                                        <p:attrNameLst>
                                          <p:attrName>style.visibility</p:attrName>
                                        </p:attrNameLst>
                                      </p:cBhvr>
                                      <p:to>
                                        <p:strVal val="visible"/>
                                      </p:to>
                                    </p:set>
                                    <p:animEffect transition="in" filter="fade">
                                      <p:cBhvr>
                                        <p:cTn id="54" dur="500"/>
                                        <p:tgtEl>
                                          <p:spTgt spid="7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P spid="7178" grpId="0" uiExpand="1" build="p"/>
      <p:bldP spid="717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28600"/>
            <a:ext cx="7793037" cy="1143000"/>
          </a:xfrm>
        </p:spPr>
        <p:txBody>
          <a:bodyPr/>
          <a:lstStyle/>
          <a:p>
            <a:pPr algn="ctr"/>
            <a:r>
              <a:rPr lang="en-US" dirty="0" smtClean="0"/>
              <a:t/>
            </a:r>
            <a:br>
              <a:rPr lang="en-US" dirty="0" smtClean="0"/>
            </a:br>
            <a:r>
              <a:rPr lang="en-US" dirty="0"/>
              <a:t/>
            </a:r>
            <a:br>
              <a:rPr lang="en-US" dirty="0"/>
            </a:br>
            <a:r>
              <a:rPr lang="en-US" dirty="0" smtClean="0"/>
              <a:t>Integrity !</a:t>
            </a:r>
            <a:endParaRPr lang="en-US" dirty="0"/>
          </a:p>
        </p:txBody>
      </p:sp>
      <p:sp>
        <p:nvSpPr>
          <p:cNvPr id="3" name="Content Placeholder 2"/>
          <p:cNvSpPr>
            <a:spLocks noGrp="1"/>
          </p:cNvSpPr>
          <p:nvPr>
            <p:ph idx="1"/>
          </p:nvPr>
        </p:nvSpPr>
        <p:spPr>
          <a:xfrm>
            <a:off x="381000" y="2017713"/>
            <a:ext cx="8574088" cy="4114800"/>
          </a:xfrm>
        </p:spPr>
        <p:txBody>
          <a:bodyPr/>
          <a:lstStyle/>
          <a:p>
            <a:pPr marL="400050">
              <a:buFont typeface="Wingdings" pitchFamily="2" charset="2"/>
              <a:buChar char="v"/>
            </a:pPr>
            <a:r>
              <a:rPr lang="en-US" dirty="0" smtClean="0"/>
              <a:t>Integrity comes from the same Latin root as </a:t>
            </a:r>
            <a:r>
              <a:rPr lang="en-US" b="1" dirty="0" smtClean="0"/>
              <a:t>“integer.”</a:t>
            </a:r>
          </a:p>
          <a:p>
            <a:pPr marL="857250" lvl="1" indent="-342900">
              <a:buFont typeface="Wingdings" pitchFamily="2" charset="2"/>
              <a:buChar char="v"/>
            </a:pPr>
            <a:r>
              <a:rPr lang="en-US" dirty="0" smtClean="0"/>
              <a:t>You </a:t>
            </a:r>
            <a:r>
              <a:rPr lang="en-US" dirty="0"/>
              <a:t>remember integers from math-- they are whole numbers. </a:t>
            </a:r>
          </a:p>
          <a:p>
            <a:pPr marL="857250" lvl="1" indent="-342900">
              <a:buFont typeface="Wingdings" pitchFamily="2" charset="2"/>
              <a:buChar char="v"/>
            </a:pPr>
            <a:r>
              <a:rPr lang="en-US" dirty="0"/>
              <a:t>Integrity truly means whole, or complete.</a:t>
            </a:r>
          </a:p>
          <a:p>
            <a:pPr marL="857250" lvl="1" indent="-342900">
              <a:buFont typeface="Wingdings" pitchFamily="2" charset="2"/>
              <a:buChar char="v"/>
            </a:pPr>
            <a:r>
              <a:rPr lang="en-US" dirty="0"/>
              <a:t>Consider leading with integrity as the proper combination of the two words: leading </a:t>
            </a:r>
            <a:r>
              <a:rPr lang="en-US" dirty="0" smtClean="0"/>
              <a:t>with wholeness</a:t>
            </a:r>
            <a:endParaRPr lang="en-US" dirty="0"/>
          </a:p>
        </p:txBody>
      </p:sp>
    </p:spTree>
    <p:extLst>
      <p:ext uri="{BB962C8B-B14F-4D97-AF65-F5344CB8AC3E}">
        <p14:creationId xmlns:p14="http://schemas.microsoft.com/office/powerpoint/2010/main" val="352447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Integrity !</a:t>
            </a:r>
            <a:endParaRPr lang="en-US" dirty="0"/>
          </a:p>
        </p:txBody>
      </p:sp>
      <p:sp>
        <p:nvSpPr>
          <p:cNvPr id="3" name="Content Placeholder 2"/>
          <p:cNvSpPr>
            <a:spLocks noGrp="1"/>
          </p:cNvSpPr>
          <p:nvPr>
            <p:ph idx="1"/>
          </p:nvPr>
        </p:nvSpPr>
        <p:spPr/>
        <p:txBody>
          <a:bodyPr/>
          <a:lstStyle/>
          <a:p>
            <a:pPr marL="400050">
              <a:buFont typeface="Wingdings" pitchFamily="2" charset="2"/>
              <a:buChar char="v"/>
            </a:pPr>
            <a:r>
              <a:rPr lang="en-US" dirty="0" smtClean="0"/>
              <a:t>Great leaders model integrity by being honest and doing what is right no matter the circumstances. </a:t>
            </a:r>
          </a:p>
          <a:p>
            <a:pPr marL="800100" lvl="1" indent="-342900">
              <a:buFont typeface="Wingdings" pitchFamily="2" charset="2"/>
              <a:buChar char="v"/>
            </a:pPr>
            <a:endParaRPr lang="en-US" sz="2400" dirty="0" smtClean="0"/>
          </a:p>
          <a:p>
            <a:pPr marL="857250" lvl="1" indent="-342900">
              <a:buFont typeface="Wingdings" pitchFamily="2" charset="2"/>
              <a:buChar char="v"/>
            </a:pPr>
            <a:r>
              <a:rPr lang="en-US" dirty="0"/>
              <a:t>Integrity requires you to make the right choice, even when you may not receive personal gain from the outcome. </a:t>
            </a:r>
          </a:p>
        </p:txBody>
      </p:sp>
    </p:spTree>
    <p:extLst>
      <p:ext uri="{BB962C8B-B14F-4D97-AF65-F5344CB8AC3E}">
        <p14:creationId xmlns:p14="http://schemas.microsoft.com/office/powerpoint/2010/main" val="286365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081087"/>
          </a:xfrm>
        </p:spPr>
        <p:txBody>
          <a:bodyPr/>
          <a:lstStyle/>
          <a:p>
            <a:pPr algn="ctr"/>
            <a:r>
              <a:rPr lang="en-US" dirty="0" smtClean="0"/>
              <a:t>Integrity !</a:t>
            </a:r>
            <a:endParaRPr lang="en-US" dirty="0"/>
          </a:p>
        </p:txBody>
      </p:sp>
      <p:sp>
        <p:nvSpPr>
          <p:cNvPr id="3" name="Content Placeholder 2"/>
          <p:cNvSpPr>
            <a:spLocks noGrp="1"/>
          </p:cNvSpPr>
          <p:nvPr>
            <p:ph idx="1"/>
          </p:nvPr>
        </p:nvSpPr>
        <p:spPr>
          <a:xfrm>
            <a:off x="685800" y="2017712"/>
            <a:ext cx="8269288" cy="4459287"/>
          </a:xfrm>
        </p:spPr>
        <p:txBody>
          <a:bodyPr/>
          <a:lstStyle/>
          <a:p>
            <a:pPr>
              <a:buFont typeface="Wingdings" pitchFamily="2" charset="2"/>
              <a:buChar char="v"/>
            </a:pPr>
            <a:r>
              <a:rPr lang="en-US" dirty="0" smtClean="0"/>
              <a:t> According to several studies, the integrity dilemma is not only plaguing our leaders, but also </a:t>
            </a:r>
            <a:r>
              <a:rPr lang="en-US" b="1" dirty="0" smtClean="0"/>
              <a:t>our culture</a:t>
            </a:r>
            <a:r>
              <a:rPr lang="en-US" dirty="0" smtClean="0"/>
              <a:t>. </a:t>
            </a:r>
            <a:endParaRPr lang="en-US" sz="2400" dirty="0" smtClean="0"/>
          </a:p>
          <a:p>
            <a:pPr marL="800100" lvl="1">
              <a:buFont typeface="Wingdings" pitchFamily="2" charset="2"/>
              <a:buChar char="v"/>
            </a:pPr>
            <a:r>
              <a:rPr lang="en-US" dirty="0"/>
              <a:t> 74% of the respondents stated they would steal from someone who would not miss it. </a:t>
            </a:r>
          </a:p>
          <a:p>
            <a:pPr marL="800100" lvl="1">
              <a:buFont typeface="Wingdings" pitchFamily="2" charset="2"/>
              <a:buChar char="v"/>
            </a:pPr>
            <a:r>
              <a:rPr lang="en-US" dirty="0"/>
              <a:t> 76% of honor students state that they have cheated academically.  </a:t>
            </a:r>
          </a:p>
          <a:p>
            <a:pPr marL="800100" lvl="1">
              <a:buFont typeface="Wingdings" pitchFamily="2" charset="2"/>
              <a:buChar char="v"/>
            </a:pPr>
            <a:r>
              <a:rPr lang="en-US" dirty="0"/>
              <a:t> 75% of employees have observed unethical workplace conduct within the last year. </a:t>
            </a:r>
          </a:p>
        </p:txBody>
      </p:sp>
    </p:spTree>
    <p:extLst>
      <p:ext uri="{BB962C8B-B14F-4D97-AF65-F5344CB8AC3E}">
        <p14:creationId xmlns:p14="http://schemas.microsoft.com/office/powerpoint/2010/main" val="2522394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 Among Church Leaders</a:t>
            </a:r>
            <a:endParaRPr lang="en-US" dirty="0"/>
          </a:p>
        </p:txBody>
      </p:sp>
      <p:sp>
        <p:nvSpPr>
          <p:cNvPr id="3" name="Content Placeholder 2"/>
          <p:cNvSpPr>
            <a:spLocks noGrp="1"/>
          </p:cNvSpPr>
          <p:nvPr>
            <p:ph idx="1"/>
          </p:nvPr>
        </p:nvSpPr>
        <p:spPr/>
        <p:txBody>
          <a:bodyPr/>
          <a:lstStyle/>
          <a:p>
            <a:r>
              <a:rPr lang="en-US" dirty="0" smtClean="0"/>
              <a:t>Sexual Harassment and Immorality</a:t>
            </a:r>
          </a:p>
          <a:p>
            <a:r>
              <a:rPr lang="en-US" dirty="0" smtClean="0"/>
              <a:t>Fraud</a:t>
            </a:r>
          </a:p>
          <a:p>
            <a:r>
              <a:rPr lang="en-US" dirty="0" smtClean="0"/>
              <a:t>Nepotism</a:t>
            </a:r>
          </a:p>
          <a:p>
            <a:r>
              <a:rPr lang="en-US" dirty="0" smtClean="0"/>
              <a:t>Misuse of Power as an Authority Figure</a:t>
            </a:r>
          </a:p>
          <a:p>
            <a:r>
              <a:rPr lang="en-US" dirty="0" smtClean="0"/>
              <a:t>Falsified Expense Reports</a:t>
            </a:r>
          </a:p>
          <a:p>
            <a:r>
              <a:rPr lang="en-US" dirty="0" smtClean="0"/>
              <a:t>Embezzlement</a:t>
            </a:r>
          </a:p>
          <a:p>
            <a:r>
              <a:rPr lang="en-US" dirty="0" smtClean="0"/>
              <a:t>Discrimination</a:t>
            </a:r>
          </a:p>
          <a:p>
            <a:endParaRPr lang="en-US" dirty="0" smtClean="0"/>
          </a:p>
          <a:p>
            <a:endParaRPr lang="en-US" dirty="0"/>
          </a:p>
        </p:txBody>
      </p:sp>
    </p:spTree>
    <p:extLst>
      <p:ext uri="{BB962C8B-B14F-4D97-AF65-F5344CB8AC3E}">
        <p14:creationId xmlns:p14="http://schemas.microsoft.com/office/powerpoint/2010/main" val="77549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Integrity !</a:t>
            </a:r>
            <a:endParaRPr lang="en-US" dirty="0"/>
          </a:p>
        </p:txBody>
      </p:sp>
      <p:sp>
        <p:nvSpPr>
          <p:cNvPr id="3" name="Content Placeholder 2"/>
          <p:cNvSpPr>
            <a:spLocks noGrp="1"/>
          </p:cNvSpPr>
          <p:nvPr>
            <p:ph idx="1"/>
          </p:nvPr>
        </p:nvSpPr>
        <p:spPr>
          <a:xfrm>
            <a:off x="533400" y="2017712"/>
            <a:ext cx="8421688" cy="4459287"/>
          </a:xfrm>
        </p:spPr>
        <p:txBody>
          <a:bodyPr/>
          <a:lstStyle/>
          <a:p>
            <a:pPr marL="400050">
              <a:buFont typeface="Wingdings" pitchFamily="2" charset="2"/>
              <a:buChar char="v"/>
            </a:pPr>
            <a:r>
              <a:rPr lang="en-US" dirty="0"/>
              <a:t> Employee satisfaction fell to 21% when upper management failed to deal with a supervisor accused of unethical behavior. </a:t>
            </a:r>
          </a:p>
          <a:p>
            <a:pPr marL="400050">
              <a:buFont typeface="Wingdings" pitchFamily="2" charset="2"/>
              <a:buChar char="v"/>
            </a:pPr>
            <a:r>
              <a:rPr lang="en-US" dirty="0"/>
              <a:t> 85% stated that honest and ethical management was important to the health of the organization and yet only 40% believed those character qualities were present in their organization.</a:t>
            </a:r>
          </a:p>
          <a:p>
            <a:endParaRPr lang="en-US" dirty="0"/>
          </a:p>
        </p:txBody>
      </p:sp>
    </p:spTree>
    <p:extLst>
      <p:ext uri="{BB962C8B-B14F-4D97-AF65-F5344CB8AC3E}">
        <p14:creationId xmlns:p14="http://schemas.microsoft.com/office/powerpoint/2010/main" val="61127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1"/>
          <p:cNvSpPr>
            <a:spLocks noGrp="1"/>
          </p:cNvSpPr>
          <p:nvPr>
            <p:ph type="sldNum" sz="quarter" idx="10"/>
          </p:nvPr>
        </p:nvSpPr>
        <p:spPr/>
        <p:txBody>
          <a:bodyPr/>
          <a:lstStyle/>
          <a:p>
            <a:fld id="{12635BAB-A8B5-42E5-B179-4CC0B7A7FCF1}" type="slidenum">
              <a:rPr lang="en-US">
                <a:solidFill>
                  <a:srgbClr val="FFFFFF"/>
                </a:solidFill>
              </a:rPr>
              <a:pPr/>
              <a:t>16</a:t>
            </a:fld>
            <a:endParaRPr lang="en-US" sz="1400">
              <a:solidFill>
                <a:srgbClr val="FFFFFF"/>
              </a:solidFill>
            </a:endParaRPr>
          </a:p>
        </p:txBody>
      </p:sp>
      <p:pic>
        <p:nvPicPr>
          <p:cNvPr id="35853" name="Picture 13" descr="session5-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0"/>
            <a:ext cx="9140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5842" name="Text Box 2"/>
          <p:cNvSpPr txBox="1">
            <a:spLocks noChangeArrowheads="1"/>
          </p:cNvSpPr>
          <p:nvPr/>
        </p:nvSpPr>
        <p:spPr bwMode="auto">
          <a:xfrm>
            <a:off x="1143000" y="1905000"/>
            <a:ext cx="68580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r>
              <a:rPr lang="en-US" sz="3200" smtClean="0">
                <a:solidFill>
                  <a:srgbClr val="000000"/>
                </a:solidFill>
              </a:rPr>
              <a:t>Percentage of Leadership Failures</a:t>
            </a:r>
          </a:p>
        </p:txBody>
      </p:sp>
      <p:sp>
        <p:nvSpPr>
          <p:cNvPr id="35846" name="Rectangle 6"/>
          <p:cNvSpPr>
            <a:spLocks noChangeArrowheads="1"/>
          </p:cNvSpPr>
          <p:nvPr/>
        </p:nvSpPr>
        <p:spPr bwMode="auto">
          <a:xfrm>
            <a:off x="1143000" y="152400"/>
            <a:ext cx="6858000" cy="974725"/>
          </a:xfrm>
          <a:prstGeom prst="rect">
            <a:avLst/>
          </a:prstGeom>
          <a:noFill/>
          <a:ln>
            <a:noFill/>
          </a:ln>
          <a:effectLst>
            <a:outerShdw blurRad="38100" dist="12700"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p>
            <a:pPr algn="ctr" eaLnBrk="0" fontAlgn="base" hangingPunct="0">
              <a:spcBef>
                <a:spcPct val="0"/>
              </a:spcBef>
              <a:spcAft>
                <a:spcPct val="0"/>
              </a:spcAft>
            </a:pPr>
            <a:r>
              <a:rPr lang="en-US" sz="3200" b="1" dirty="0" smtClean="0">
                <a:solidFill>
                  <a:srgbClr val="684D1E"/>
                </a:solidFill>
              </a:rPr>
              <a:t>How Does One Live </a:t>
            </a:r>
            <a:r>
              <a:rPr lang="en-US" sz="3200" i="1" dirty="0" smtClean="0">
                <a:solidFill>
                  <a:srgbClr val="684D1E"/>
                </a:solidFill>
              </a:rPr>
              <a:t>a</a:t>
            </a:r>
            <a:r>
              <a:rPr lang="en-US" sz="3200" b="1" dirty="0" smtClean="0">
                <a:solidFill>
                  <a:srgbClr val="684D1E"/>
                </a:solidFill>
              </a:rPr>
              <a:t> Life </a:t>
            </a:r>
            <a:r>
              <a:rPr lang="en-US" sz="3200" i="1" dirty="0" smtClean="0">
                <a:solidFill>
                  <a:srgbClr val="684D1E"/>
                </a:solidFill>
              </a:rPr>
              <a:t>of</a:t>
            </a:r>
            <a:r>
              <a:rPr lang="en-US" sz="3200" b="1" dirty="0" smtClean="0">
                <a:solidFill>
                  <a:srgbClr val="684D1E"/>
                </a:solidFill>
              </a:rPr>
              <a:t> Integrity </a:t>
            </a:r>
            <a:r>
              <a:rPr lang="en-US" sz="3200" i="1" dirty="0" smtClean="0">
                <a:solidFill>
                  <a:srgbClr val="684D1E"/>
                </a:solidFill>
              </a:rPr>
              <a:t>in the</a:t>
            </a:r>
            <a:r>
              <a:rPr lang="en-US" sz="3200" b="1" dirty="0" smtClean="0">
                <a:solidFill>
                  <a:srgbClr val="684D1E"/>
                </a:solidFill>
              </a:rPr>
              <a:t> 21st Century?</a:t>
            </a:r>
          </a:p>
        </p:txBody>
      </p:sp>
      <p:sp>
        <p:nvSpPr>
          <p:cNvPr id="35847" name="Text Box 7"/>
          <p:cNvSpPr txBox="1">
            <a:spLocks noChangeArrowheads="1"/>
          </p:cNvSpPr>
          <p:nvPr/>
        </p:nvSpPr>
        <p:spPr bwMode="auto">
          <a:xfrm>
            <a:off x="1143000" y="5867400"/>
            <a:ext cx="6858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r>
              <a:rPr lang="en-US" dirty="0" smtClean="0">
                <a:solidFill>
                  <a:srgbClr val="000000"/>
                </a:solidFill>
              </a:rPr>
              <a:t>Estimate from Stephen R. Covey</a:t>
            </a:r>
          </a:p>
          <a:p>
            <a:pPr algn="ctr" fontAlgn="base">
              <a:spcBef>
                <a:spcPct val="0"/>
              </a:spcBef>
              <a:spcAft>
                <a:spcPct val="0"/>
              </a:spcAft>
            </a:pPr>
            <a:r>
              <a:rPr lang="en-US" i="1" dirty="0" smtClean="0">
                <a:solidFill>
                  <a:srgbClr val="000000"/>
                </a:solidFill>
              </a:rPr>
              <a:t>The 8th Habit: From Effectiveness to Greatness</a:t>
            </a:r>
            <a:endParaRPr lang="en-US" dirty="0" smtClean="0">
              <a:solidFill>
                <a:srgbClr val="000000"/>
              </a:solidFill>
            </a:endParaRPr>
          </a:p>
        </p:txBody>
      </p:sp>
      <p:sp>
        <p:nvSpPr>
          <p:cNvPr id="35848" name="Text Box 8"/>
          <p:cNvSpPr txBox="1">
            <a:spLocks noChangeArrowheads="1"/>
          </p:cNvSpPr>
          <p:nvPr/>
        </p:nvSpPr>
        <p:spPr bwMode="auto">
          <a:xfrm>
            <a:off x="990600" y="3759200"/>
            <a:ext cx="1692275" cy="847725"/>
          </a:xfrm>
          <a:prstGeom prst="rect">
            <a:avLst/>
          </a:prstGeom>
          <a:solidFill>
            <a:schemeClr val="bg1">
              <a:alpha val="50000"/>
            </a:schemeClr>
          </a:solidFill>
          <a:ln w="25400">
            <a:solidFill>
              <a:srgbClr val="2F2F3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5720" rIns="45720">
            <a:spAutoFit/>
          </a:bodyPr>
          <a:lstStyle/>
          <a:p>
            <a:pPr eaLnBrk="0" fontAlgn="base" hangingPunct="0">
              <a:spcBef>
                <a:spcPct val="0"/>
              </a:spcBef>
              <a:spcAft>
                <a:spcPct val="0"/>
              </a:spcAft>
            </a:pPr>
            <a:r>
              <a:rPr lang="en-US" sz="2400" b="1" dirty="0" smtClean="0">
                <a:solidFill>
                  <a:srgbClr val="000000"/>
                </a:solidFill>
                <a:ea typeface="ヒラギノ角ゴ Pro W3" pitchFamily="1" charset="-128"/>
              </a:rPr>
              <a:t>Character Failures</a:t>
            </a:r>
          </a:p>
        </p:txBody>
      </p:sp>
      <p:sp>
        <p:nvSpPr>
          <p:cNvPr id="35849" name="Line 9"/>
          <p:cNvSpPr>
            <a:spLocks noChangeShapeType="1"/>
          </p:cNvSpPr>
          <p:nvPr/>
        </p:nvSpPr>
        <p:spPr bwMode="auto">
          <a:xfrm flipH="1">
            <a:off x="2682875" y="4191000"/>
            <a:ext cx="381000" cy="0"/>
          </a:xfrm>
          <a:prstGeom prst="line">
            <a:avLst/>
          </a:prstGeom>
          <a:noFill/>
          <a:ln w="25400">
            <a:solidFill>
              <a:srgbClr val="2F2F3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b="1" smtClean="0">
              <a:solidFill>
                <a:srgbClr val="000000"/>
              </a:solidFill>
            </a:endParaRPr>
          </a:p>
        </p:txBody>
      </p:sp>
      <p:sp>
        <p:nvSpPr>
          <p:cNvPr id="35851" name="Text Box 11"/>
          <p:cNvSpPr txBox="1">
            <a:spLocks noChangeArrowheads="1"/>
          </p:cNvSpPr>
          <p:nvPr/>
        </p:nvSpPr>
        <p:spPr bwMode="auto">
          <a:xfrm>
            <a:off x="6613525" y="3563937"/>
            <a:ext cx="1531937" cy="847725"/>
          </a:xfrm>
          <a:prstGeom prst="rect">
            <a:avLst/>
          </a:prstGeom>
          <a:solidFill>
            <a:schemeClr val="bg1">
              <a:alpha val="50000"/>
            </a:schemeClr>
          </a:solidFill>
          <a:ln w="25400">
            <a:solidFill>
              <a:srgbClr val="2F2F3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5720" rIns="45720">
            <a:spAutoFit/>
          </a:bodyPr>
          <a:lstStyle/>
          <a:p>
            <a:pPr eaLnBrk="0" fontAlgn="base" hangingPunct="0">
              <a:spcBef>
                <a:spcPct val="0"/>
              </a:spcBef>
              <a:spcAft>
                <a:spcPct val="0"/>
              </a:spcAft>
            </a:pPr>
            <a:r>
              <a:rPr lang="en-US" sz="2400" b="1" dirty="0" smtClean="0">
                <a:solidFill>
                  <a:srgbClr val="000000"/>
                </a:solidFill>
                <a:ea typeface="ヒラギノ角ゴ Pro W3" pitchFamily="1" charset="-128"/>
              </a:rPr>
              <a:t>Other Failures</a:t>
            </a:r>
          </a:p>
        </p:txBody>
      </p:sp>
      <p:sp>
        <p:nvSpPr>
          <p:cNvPr id="35852" name="Line 12"/>
          <p:cNvSpPr>
            <a:spLocks noChangeShapeType="1"/>
          </p:cNvSpPr>
          <p:nvPr/>
        </p:nvSpPr>
        <p:spPr bwMode="auto">
          <a:xfrm flipH="1">
            <a:off x="6232525" y="3987800"/>
            <a:ext cx="381000" cy="0"/>
          </a:xfrm>
          <a:prstGeom prst="line">
            <a:avLst/>
          </a:prstGeom>
          <a:noFill/>
          <a:ln w="25400">
            <a:solidFill>
              <a:srgbClr val="2F2F3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b="1" smtClean="0">
              <a:solidFill>
                <a:srgbClr val="000000"/>
              </a:solidFill>
            </a:endParaRPr>
          </a:p>
        </p:txBody>
      </p:sp>
      <p:sp>
        <p:nvSpPr>
          <p:cNvPr id="35854" name="Line 14"/>
          <p:cNvSpPr>
            <a:spLocks noChangeShapeType="1"/>
          </p:cNvSpPr>
          <p:nvPr/>
        </p:nvSpPr>
        <p:spPr bwMode="auto">
          <a:xfrm flipH="1">
            <a:off x="1143000" y="2438400"/>
            <a:ext cx="6858000" cy="0"/>
          </a:xfrm>
          <a:prstGeom prst="line">
            <a:avLst/>
          </a:prstGeom>
          <a:noFill/>
          <a:ln w="19050">
            <a:solidFill>
              <a:schemeClr val="bg1"/>
            </a:solidFill>
            <a:round/>
            <a:headEnd/>
            <a:tailEnd/>
          </a:ln>
          <a:effectLst>
            <a:outerShdw blurRad="38100" dist="25399"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b="1" smtClean="0">
              <a:solidFill>
                <a:srgbClr val="000000"/>
              </a:solidFill>
            </a:endParaRPr>
          </a:p>
        </p:txBody>
      </p:sp>
      <p:sp>
        <p:nvSpPr>
          <p:cNvPr id="35855" name="Rectangle 15"/>
          <p:cNvSpPr>
            <a:spLocks noChangeArrowheads="1"/>
          </p:cNvSpPr>
          <p:nvPr/>
        </p:nvSpPr>
        <p:spPr bwMode="auto">
          <a:xfrm>
            <a:off x="3238500" y="3937000"/>
            <a:ext cx="669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smtClean="0">
                <a:solidFill>
                  <a:srgbClr val="000000"/>
                </a:solidFill>
                <a:ea typeface="ヒラギノ角ゴ Pro W3" pitchFamily="1" charset="-128"/>
              </a:rPr>
              <a:t>90</a:t>
            </a:r>
            <a:r>
              <a:rPr lang="en-US" sz="2400" b="1" baseline="30000" smtClean="0">
                <a:solidFill>
                  <a:srgbClr val="000000"/>
                </a:solidFill>
                <a:ea typeface="ヒラギノ角ゴ Pro W3" pitchFamily="1" charset="-128"/>
              </a:rPr>
              <a:t>%</a:t>
            </a:r>
            <a:endParaRPr lang="en-US" sz="2400" b="1" smtClean="0">
              <a:solidFill>
                <a:srgbClr val="000000"/>
              </a:solidFill>
              <a:ea typeface="ヒラギノ角ゴ Pro W3" pitchFamily="1" charset="-128"/>
            </a:endParaRPr>
          </a:p>
        </p:txBody>
      </p:sp>
      <p:sp>
        <p:nvSpPr>
          <p:cNvPr id="35856" name="Rectangle 16"/>
          <p:cNvSpPr>
            <a:spLocks noChangeArrowheads="1"/>
          </p:cNvSpPr>
          <p:nvPr/>
        </p:nvSpPr>
        <p:spPr bwMode="auto">
          <a:xfrm>
            <a:off x="5489574" y="3759200"/>
            <a:ext cx="669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dirty="0" smtClean="0">
                <a:solidFill>
                  <a:srgbClr val="000000"/>
                </a:solidFill>
                <a:ea typeface="ヒラギノ角ゴ Pro W3" pitchFamily="1" charset="-128"/>
              </a:rPr>
              <a:t>10</a:t>
            </a:r>
            <a:r>
              <a:rPr lang="en-US" sz="2400" b="1" baseline="30000" dirty="0" smtClean="0">
                <a:solidFill>
                  <a:srgbClr val="000000"/>
                </a:solidFill>
                <a:ea typeface="ヒラギノ角ゴ Pro W3" pitchFamily="1" charset="-128"/>
              </a:rPr>
              <a:t>%</a:t>
            </a:r>
            <a:endParaRPr lang="en-US" sz="2400" b="1" dirty="0" smtClean="0">
              <a:solidFill>
                <a:srgbClr val="000000"/>
              </a:solidFill>
              <a:ea typeface="ヒラギノ角ゴ Pro W3" pitchFamily="1" charset="-128"/>
            </a:endParaRPr>
          </a:p>
        </p:txBody>
      </p:sp>
    </p:spTree>
    <p:extLst>
      <p:ext uri="{BB962C8B-B14F-4D97-AF65-F5344CB8AC3E}">
        <p14:creationId xmlns:p14="http://schemas.microsoft.com/office/powerpoint/2010/main" val="1267289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5846"/>
                                        </p:tgtEl>
                                        <p:attrNameLst>
                                          <p:attrName>style.visibility</p:attrName>
                                        </p:attrNameLst>
                                      </p:cBhvr>
                                      <p:to>
                                        <p:strVal val="visible"/>
                                      </p:to>
                                    </p:set>
                                    <p:animEffect transition="in" filter="fade">
                                      <p:cBhvr>
                                        <p:cTn id="7" dur="1000"/>
                                        <p:tgtEl>
                                          <p:spTgt spid="35846"/>
                                        </p:tgtEl>
                                      </p:cBhvr>
                                    </p:animEffect>
                                    <p:anim calcmode="lin" valueType="num">
                                      <p:cBhvr>
                                        <p:cTn id="8" dur="1000" fill="hold"/>
                                        <p:tgtEl>
                                          <p:spTgt spid="35846"/>
                                        </p:tgtEl>
                                        <p:attrNameLst>
                                          <p:attrName>ppt_x</p:attrName>
                                        </p:attrNameLst>
                                      </p:cBhvr>
                                      <p:tavLst>
                                        <p:tav tm="0">
                                          <p:val>
                                            <p:strVal val="#ppt_x"/>
                                          </p:val>
                                        </p:tav>
                                        <p:tav tm="100000">
                                          <p:val>
                                            <p:strVal val="#ppt_x"/>
                                          </p:val>
                                        </p:tav>
                                      </p:tavLst>
                                    </p:anim>
                                    <p:anim calcmode="lin" valueType="num">
                                      <p:cBhvr>
                                        <p:cTn id="9" dur="1000" fill="hold"/>
                                        <p:tgtEl>
                                          <p:spTgt spid="3584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5842"/>
                                        </p:tgtEl>
                                        <p:attrNameLst>
                                          <p:attrName>style.visibility</p:attrName>
                                        </p:attrNameLst>
                                      </p:cBhvr>
                                      <p:to>
                                        <p:strVal val="visible"/>
                                      </p:to>
                                    </p:set>
                                    <p:animEffect transition="in" filter="fade">
                                      <p:cBhvr>
                                        <p:cTn id="14" dur="500"/>
                                        <p:tgtEl>
                                          <p:spTgt spid="3584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5847"/>
                                        </p:tgtEl>
                                        <p:attrNameLst>
                                          <p:attrName>style.visibility</p:attrName>
                                        </p:attrNameLst>
                                      </p:cBhvr>
                                      <p:to>
                                        <p:strVal val="visible"/>
                                      </p:to>
                                    </p:set>
                                    <p:animEffect transition="in" filter="fade">
                                      <p:cBhvr>
                                        <p:cTn id="17" dur="500"/>
                                        <p:tgtEl>
                                          <p:spTgt spid="3584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5848"/>
                                        </p:tgtEl>
                                        <p:attrNameLst>
                                          <p:attrName>style.visibility</p:attrName>
                                        </p:attrNameLst>
                                      </p:cBhvr>
                                      <p:to>
                                        <p:strVal val="visible"/>
                                      </p:to>
                                    </p:set>
                                    <p:animEffect transition="in" filter="fade">
                                      <p:cBhvr>
                                        <p:cTn id="20" dur="500"/>
                                        <p:tgtEl>
                                          <p:spTgt spid="3584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5851"/>
                                        </p:tgtEl>
                                        <p:attrNameLst>
                                          <p:attrName>style.visibility</p:attrName>
                                        </p:attrNameLst>
                                      </p:cBhvr>
                                      <p:to>
                                        <p:strVal val="visible"/>
                                      </p:to>
                                    </p:set>
                                    <p:animEffect transition="in" filter="fade">
                                      <p:cBhvr>
                                        <p:cTn id="23" dur="500"/>
                                        <p:tgtEl>
                                          <p:spTgt spid="3585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5849"/>
                                        </p:tgtEl>
                                        <p:attrNameLst>
                                          <p:attrName>style.visibility</p:attrName>
                                        </p:attrNameLst>
                                      </p:cBhvr>
                                      <p:to>
                                        <p:strVal val="visible"/>
                                      </p:to>
                                    </p:set>
                                    <p:animEffect transition="in" filter="fade">
                                      <p:cBhvr>
                                        <p:cTn id="26" dur="500"/>
                                        <p:tgtEl>
                                          <p:spTgt spid="3584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5854"/>
                                        </p:tgtEl>
                                        <p:attrNameLst>
                                          <p:attrName>style.visibility</p:attrName>
                                        </p:attrNameLst>
                                      </p:cBhvr>
                                      <p:to>
                                        <p:strVal val="visible"/>
                                      </p:to>
                                    </p:set>
                                    <p:animEffect transition="in" filter="fade">
                                      <p:cBhvr>
                                        <p:cTn id="29" dur="500"/>
                                        <p:tgtEl>
                                          <p:spTgt spid="3585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5852"/>
                                        </p:tgtEl>
                                        <p:attrNameLst>
                                          <p:attrName>style.visibility</p:attrName>
                                        </p:attrNameLst>
                                      </p:cBhvr>
                                      <p:to>
                                        <p:strVal val="visible"/>
                                      </p:to>
                                    </p:set>
                                    <p:animEffect transition="in" filter="fade">
                                      <p:cBhvr>
                                        <p:cTn id="32" dur="500"/>
                                        <p:tgtEl>
                                          <p:spTgt spid="3585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5855"/>
                                        </p:tgtEl>
                                        <p:attrNameLst>
                                          <p:attrName>style.visibility</p:attrName>
                                        </p:attrNameLst>
                                      </p:cBhvr>
                                      <p:to>
                                        <p:strVal val="visible"/>
                                      </p:to>
                                    </p:set>
                                    <p:animEffect transition="in" filter="fade">
                                      <p:cBhvr>
                                        <p:cTn id="35" dur="500"/>
                                        <p:tgtEl>
                                          <p:spTgt spid="3585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5856"/>
                                        </p:tgtEl>
                                        <p:attrNameLst>
                                          <p:attrName>style.visibility</p:attrName>
                                        </p:attrNameLst>
                                      </p:cBhvr>
                                      <p:to>
                                        <p:strVal val="visible"/>
                                      </p:to>
                                    </p:set>
                                    <p:animEffect transition="in" filter="fade">
                                      <p:cBhvr>
                                        <p:cTn id="38" dur="500"/>
                                        <p:tgtEl>
                                          <p:spTgt spid="358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6" grpId="0"/>
      <p:bldP spid="35847" grpId="0"/>
      <p:bldP spid="35848" grpId="0" animBg="1"/>
      <p:bldP spid="35849" grpId="0" animBg="1"/>
      <p:bldP spid="35851" grpId="0" animBg="1"/>
      <p:bldP spid="35852" grpId="0" animBg="1"/>
      <p:bldP spid="35854" grpId="0" animBg="1"/>
      <p:bldP spid="35855" grpId="0"/>
      <p:bldP spid="3585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Integrity &amp; Spirituality</a:t>
            </a:r>
          </a:p>
        </p:txBody>
      </p:sp>
      <p:sp>
        <p:nvSpPr>
          <p:cNvPr id="3" name="Content Placeholder 2"/>
          <p:cNvSpPr>
            <a:spLocks noGrp="1"/>
          </p:cNvSpPr>
          <p:nvPr>
            <p:ph idx="1"/>
          </p:nvPr>
        </p:nvSpPr>
        <p:spPr>
          <a:xfrm>
            <a:off x="533400" y="2017713"/>
            <a:ext cx="8421688" cy="4114800"/>
          </a:xfrm>
        </p:spPr>
        <p:txBody>
          <a:bodyPr/>
          <a:lstStyle/>
          <a:p>
            <a:pPr marL="457200" indent="-457200">
              <a:buFont typeface="Wingdings" pitchFamily="2" charset="2"/>
              <a:buChar char="v"/>
            </a:pPr>
            <a:r>
              <a:rPr lang="en-US" sz="2800" dirty="0" smtClean="0"/>
              <a:t>The two items are integrally linked.</a:t>
            </a:r>
          </a:p>
          <a:p>
            <a:pPr marL="914400" lvl="1" indent="-457200">
              <a:buFont typeface="Wingdings" pitchFamily="2" charset="2"/>
              <a:buChar char="§"/>
            </a:pPr>
            <a:r>
              <a:rPr lang="en-US" dirty="0"/>
              <a:t>When God chooses leaders, He seeks persons with integrity.</a:t>
            </a:r>
          </a:p>
          <a:p>
            <a:pPr marL="914400" lvl="1" indent="-457200">
              <a:buFont typeface="Wingdings" pitchFamily="2" charset="2"/>
              <a:buChar char="§"/>
            </a:pPr>
            <a:r>
              <a:rPr lang="en-US" dirty="0"/>
              <a:t>The way to gain integrity is through spirituality.</a:t>
            </a:r>
          </a:p>
          <a:p>
            <a:pPr marL="914400" lvl="1" indent="-457200">
              <a:buFont typeface="Wingdings" pitchFamily="2" charset="2"/>
              <a:buChar char="§"/>
            </a:pPr>
            <a:r>
              <a:rPr lang="en-US" dirty="0"/>
              <a:t>Integrity is a manifestation of character.</a:t>
            </a:r>
          </a:p>
          <a:p>
            <a:endParaRPr lang="en-US" dirty="0"/>
          </a:p>
        </p:txBody>
      </p:sp>
    </p:spTree>
    <p:extLst>
      <p:ext uri="{BB962C8B-B14F-4D97-AF65-F5344CB8AC3E}">
        <p14:creationId xmlns:p14="http://schemas.microsoft.com/office/powerpoint/2010/main" val="349196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Spiritual/Leadership Development</a:t>
            </a:r>
            <a:endParaRPr lang="en-US" dirty="0"/>
          </a:p>
        </p:txBody>
      </p:sp>
      <p:sp>
        <p:nvSpPr>
          <p:cNvPr id="3" name="Content Placeholder 2"/>
          <p:cNvSpPr>
            <a:spLocks noGrp="1"/>
          </p:cNvSpPr>
          <p:nvPr>
            <p:ph idx="1"/>
          </p:nvPr>
        </p:nvSpPr>
        <p:spPr/>
        <p:txBody>
          <a:bodyPr/>
          <a:lstStyle/>
          <a:p>
            <a:pPr marL="228600" lvl="3"/>
            <a:r>
              <a:rPr lang="en-US" sz="2600" dirty="0" smtClean="0"/>
              <a:t>Phase I – God’s Providential Acts</a:t>
            </a:r>
          </a:p>
          <a:p>
            <a:pPr marL="228600" lvl="3"/>
            <a:endParaRPr lang="en-US" sz="2200" dirty="0" smtClean="0"/>
          </a:p>
          <a:p>
            <a:pPr marL="228600" lvl="3"/>
            <a:r>
              <a:rPr lang="en-US" sz="2600" dirty="0" smtClean="0"/>
              <a:t>Phase II – The Inner-life Growth Phase</a:t>
            </a:r>
          </a:p>
          <a:p>
            <a:pPr marL="521208" lvl="4"/>
            <a:r>
              <a:rPr lang="en-US" sz="2200" dirty="0" smtClean="0"/>
              <a:t>A time of getting to </a:t>
            </a:r>
            <a:r>
              <a:rPr lang="en-US" sz="2200" b="1" dirty="0" smtClean="0"/>
              <a:t>know God</a:t>
            </a:r>
            <a:r>
              <a:rPr lang="en-US" sz="2200" dirty="0" smtClean="0"/>
              <a:t> in a more personal, intimate way.</a:t>
            </a:r>
          </a:p>
          <a:p>
            <a:pPr marL="521208" lvl="4"/>
            <a:r>
              <a:rPr lang="en-US" sz="2200" dirty="0" smtClean="0"/>
              <a:t>Deals most directly with </a:t>
            </a:r>
            <a:r>
              <a:rPr lang="en-US" sz="2200" b="1" u="sng" dirty="0" smtClean="0"/>
              <a:t>Spirituality</a:t>
            </a:r>
          </a:p>
          <a:p>
            <a:pPr marL="521208" lvl="4"/>
            <a:r>
              <a:rPr lang="en-US" sz="2200" dirty="0" smtClean="0"/>
              <a:t>Learns the importance of praying and hearing God</a:t>
            </a:r>
          </a:p>
          <a:p>
            <a:pPr lvl="1"/>
            <a:r>
              <a:rPr lang="en-US" sz="2200" b="1" dirty="0" smtClean="0"/>
              <a:t>Obedience</a:t>
            </a:r>
            <a:r>
              <a:rPr lang="en-US" sz="2200" dirty="0" smtClean="0"/>
              <a:t> to God is part of spiritual growth</a:t>
            </a:r>
          </a:p>
          <a:p>
            <a:pPr lvl="1"/>
            <a:r>
              <a:rPr lang="en-US" sz="2200" dirty="0" smtClean="0"/>
              <a:t>Obedience is developed when we learn the process of </a:t>
            </a:r>
            <a:r>
              <a:rPr lang="en-US" sz="2200" b="1" dirty="0" smtClean="0"/>
              <a:t>Submission</a:t>
            </a:r>
            <a:r>
              <a:rPr lang="en-US" sz="2200" dirty="0" smtClean="0"/>
              <a:t>.</a:t>
            </a:r>
          </a:p>
          <a:p>
            <a:endParaRPr lang="en-US" dirty="0"/>
          </a:p>
        </p:txBody>
      </p:sp>
    </p:spTree>
    <p:extLst>
      <p:ext uri="{BB962C8B-B14F-4D97-AF65-F5344CB8AC3E}">
        <p14:creationId xmlns:p14="http://schemas.microsoft.com/office/powerpoint/2010/main" val="30255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Leadership Development</a:t>
            </a:r>
            <a:endParaRPr lang="en-US" dirty="0"/>
          </a:p>
        </p:txBody>
      </p:sp>
      <p:sp>
        <p:nvSpPr>
          <p:cNvPr id="3" name="Content Placeholder 2"/>
          <p:cNvSpPr>
            <a:spLocks noGrp="1"/>
          </p:cNvSpPr>
          <p:nvPr>
            <p:ph idx="1"/>
          </p:nvPr>
        </p:nvSpPr>
        <p:spPr>
          <a:xfrm>
            <a:off x="457200" y="2017712"/>
            <a:ext cx="8497888" cy="4611687"/>
          </a:xfrm>
        </p:spPr>
        <p:txBody>
          <a:bodyPr/>
          <a:lstStyle/>
          <a:p>
            <a:pPr marL="0" lvl="0" indent="0">
              <a:buNone/>
            </a:pPr>
            <a:r>
              <a:rPr lang="en-US" sz="2000" dirty="0"/>
              <a:t>Leadership Time-line (J. Robert Clinton, </a:t>
            </a:r>
            <a:r>
              <a:rPr lang="en-US" sz="2000" i="1" dirty="0"/>
              <a:t>The Making of a Leader</a:t>
            </a:r>
            <a:r>
              <a:rPr lang="en-US" sz="2000" dirty="0"/>
              <a:t>) </a:t>
            </a:r>
          </a:p>
          <a:p>
            <a:pPr marL="0" indent="0">
              <a:buNone/>
            </a:pPr>
            <a:r>
              <a:rPr lang="en-US" dirty="0"/>
              <a:t> </a:t>
            </a:r>
          </a:p>
          <a:p>
            <a:pPr marL="0" indent="0">
              <a:buNone/>
            </a:pPr>
            <a:r>
              <a:rPr lang="en-US" dirty="0" smtClean="0"/>
              <a:t>Phase </a:t>
            </a:r>
            <a:r>
              <a:rPr lang="en-US" dirty="0"/>
              <a:t>I		Phase II		Phase III		</a:t>
            </a:r>
            <a:endParaRPr lang="en-US" dirty="0" smtClean="0"/>
          </a:p>
          <a:p>
            <a:pPr marL="0" indent="0">
              <a:buNone/>
            </a:pPr>
            <a:r>
              <a:rPr lang="en-US" dirty="0" smtClean="0"/>
              <a:t>___|____________|____________|_____	</a:t>
            </a:r>
          </a:p>
          <a:p>
            <a:pPr marL="0" indent="0">
              <a:buNone/>
            </a:pPr>
            <a:r>
              <a:rPr lang="en-US" dirty="0" smtClean="0"/>
              <a:t>Providence	Inner Life 	 Ministry </a:t>
            </a:r>
            <a:r>
              <a:rPr lang="en-US" dirty="0"/>
              <a:t>	</a:t>
            </a:r>
            <a:r>
              <a:rPr lang="en-US" dirty="0" smtClean="0"/>
              <a:t>				Growth		Maturing</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223427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Foundational Principle</a:t>
            </a:r>
            <a:endParaRPr lang="en-US" dirty="0"/>
          </a:p>
        </p:txBody>
      </p:sp>
      <p:sp>
        <p:nvSpPr>
          <p:cNvPr id="3" name="Content Placeholder 2"/>
          <p:cNvSpPr>
            <a:spLocks noGrp="1"/>
          </p:cNvSpPr>
          <p:nvPr>
            <p:ph idx="1"/>
          </p:nvPr>
        </p:nvSpPr>
        <p:spPr>
          <a:xfrm>
            <a:off x="381000" y="2017712"/>
            <a:ext cx="8574088" cy="4459287"/>
          </a:xfrm>
        </p:spPr>
        <p:txBody>
          <a:bodyPr/>
          <a:lstStyle/>
          <a:p>
            <a:r>
              <a:rPr lang="en-US" dirty="0" smtClean="0"/>
              <a:t>It is always true that </a:t>
            </a:r>
            <a:r>
              <a:rPr lang="en-US" u="sng" dirty="0" smtClean="0"/>
              <a:t>God gives leadership</a:t>
            </a:r>
            <a:r>
              <a:rPr lang="en-US" dirty="0" smtClean="0"/>
              <a:t> to his Church.</a:t>
            </a:r>
          </a:p>
          <a:p>
            <a:pPr marL="45720" indent="0">
              <a:buNone/>
            </a:pPr>
            <a:endParaRPr lang="en-US" sz="2000" dirty="0" smtClean="0"/>
          </a:p>
          <a:p>
            <a:pPr lvl="1"/>
            <a:r>
              <a:rPr lang="en-US" dirty="0" smtClean="0"/>
              <a:t> Psalm 75:6-7  [6] “No one from the east or the west or from the desert can exalt themselves.   [7] It is God who judges:  He brings one down, he exalts another.”</a:t>
            </a:r>
          </a:p>
          <a:p>
            <a:pPr marL="45720" indent="0">
              <a:buNone/>
            </a:pPr>
            <a:r>
              <a:rPr lang="en-US" sz="2400" dirty="0" smtClean="0"/>
              <a:t> </a:t>
            </a:r>
            <a:endParaRPr lang="en-US" sz="2000" dirty="0" smtClean="0"/>
          </a:p>
          <a:p>
            <a:endParaRPr lang="en-US" dirty="0"/>
          </a:p>
        </p:txBody>
      </p:sp>
    </p:spTree>
    <p:extLst>
      <p:ext uri="{BB962C8B-B14F-4D97-AF65-F5344CB8AC3E}">
        <p14:creationId xmlns:p14="http://schemas.microsoft.com/office/powerpoint/2010/main" val="136193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Leadership Development Timeline</a:t>
            </a:r>
            <a:endParaRPr lang="en-US" dirty="0"/>
          </a:p>
        </p:txBody>
      </p:sp>
      <p:sp>
        <p:nvSpPr>
          <p:cNvPr id="3" name="Content Placeholder 2"/>
          <p:cNvSpPr>
            <a:spLocks noGrp="1"/>
          </p:cNvSpPr>
          <p:nvPr>
            <p:ph idx="1"/>
          </p:nvPr>
        </p:nvSpPr>
        <p:spPr>
          <a:xfrm>
            <a:off x="533400" y="2017713"/>
            <a:ext cx="8421688" cy="4114800"/>
          </a:xfrm>
        </p:spPr>
        <p:txBody>
          <a:bodyPr/>
          <a:lstStyle/>
          <a:p>
            <a:pPr marL="0" indent="0">
              <a:buNone/>
            </a:pPr>
            <a:endParaRPr lang="en-US" dirty="0" smtClean="0"/>
          </a:p>
          <a:p>
            <a:pPr marL="0" indent="0">
              <a:buNone/>
            </a:pPr>
            <a:r>
              <a:rPr lang="en-US" dirty="0" smtClean="0"/>
              <a:t>Phase IV		Phase V		Phase VI</a:t>
            </a:r>
          </a:p>
          <a:p>
            <a:pPr marL="0" indent="0">
              <a:buNone/>
            </a:pPr>
            <a:r>
              <a:rPr lang="en-US" dirty="0" smtClean="0"/>
              <a:t>___|____________|____________|_____</a:t>
            </a:r>
          </a:p>
          <a:p>
            <a:pPr marL="0" indent="0">
              <a:buNone/>
            </a:pPr>
            <a:r>
              <a:rPr lang="en-US" dirty="0" smtClean="0"/>
              <a:t>Life Maturing	Integration	 Reflection</a:t>
            </a:r>
            <a:endParaRPr lang="en-US" dirty="0"/>
          </a:p>
        </p:txBody>
      </p:sp>
    </p:spTree>
    <p:extLst>
      <p:ext uri="{BB962C8B-B14F-4D97-AF65-F5344CB8AC3E}">
        <p14:creationId xmlns:p14="http://schemas.microsoft.com/office/powerpoint/2010/main" val="323992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Phase I</a:t>
            </a:r>
            <a:br>
              <a:rPr lang="en-US" dirty="0" smtClean="0"/>
            </a:br>
            <a:r>
              <a:rPr lang="en-US" dirty="0" smtClean="0"/>
              <a:t>Providence</a:t>
            </a:r>
            <a:endParaRPr lang="en-US" dirty="0"/>
          </a:p>
        </p:txBody>
      </p:sp>
      <p:sp>
        <p:nvSpPr>
          <p:cNvPr id="3" name="Content Placeholder 2"/>
          <p:cNvSpPr>
            <a:spLocks noGrp="1"/>
          </p:cNvSpPr>
          <p:nvPr>
            <p:ph idx="1"/>
          </p:nvPr>
        </p:nvSpPr>
        <p:spPr/>
        <p:txBody>
          <a:bodyPr/>
          <a:lstStyle/>
          <a:p>
            <a:r>
              <a:rPr lang="en-US" dirty="0" smtClean="0"/>
              <a:t>God works in the person’s life:</a:t>
            </a:r>
          </a:p>
          <a:p>
            <a:pPr lvl="1"/>
            <a:r>
              <a:rPr lang="en-US" dirty="0" smtClean="0"/>
              <a:t>Family environment</a:t>
            </a:r>
          </a:p>
          <a:p>
            <a:pPr lvl="1"/>
            <a:r>
              <a:rPr lang="en-US" dirty="0" smtClean="0"/>
              <a:t>Gifts and Skills</a:t>
            </a:r>
          </a:p>
          <a:p>
            <a:pPr lvl="1"/>
            <a:r>
              <a:rPr lang="en-US" dirty="0" smtClean="0"/>
              <a:t>Experiences</a:t>
            </a:r>
          </a:p>
          <a:p>
            <a:pPr lvl="1"/>
            <a:r>
              <a:rPr lang="en-US" dirty="0" smtClean="0"/>
              <a:t>Personality Characteristics</a:t>
            </a:r>
          </a:p>
          <a:p>
            <a:pPr lvl="1"/>
            <a:r>
              <a:rPr lang="en-US" dirty="0" smtClean="0"/>
              <a:t>Beginning character development</a:t>
            </a:r>
          </a:p>
          <a:p>
            <a:r>
              <a:rPr lang="en-US" dirty="0" smtClean="0"/>
              <a:t>Opportunity for the leader-to-be to respond positively to these things.</a:t>
            </a:r>
            <a:endParaRPr lang="en-US" dirty="0"/>
          </a:p>
        </p:txBody>
      </p:sp>
    </p:spTree>
    <p:extLst>
      <p:ext uri="{BB962C8B-B14F-4D97-AF65-F5344CB8AC3E}">
        <p14:creationId xmlns:p14="http://schemas.microsoft.com/office/powerpoint/2010/main" val="1561195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3037" cy="1462087"/>
          </a:xfrm>
        </p:spPr>
        <p:txBody>
          <a:bodyPr/>
          <a:lstStyle/>
          <a:p>
            <a:pPr algn="ctr"/>
            <a:r>
              <a:rPr lang="en-US" dirty="0" smtClean="0"/>
              <a:t>Phase II</a:t>
            </a:r>
            <a:br>
              <a:rPr lang="en-US" dirty="0" smtClean="0"/>
            </a:br>
            <a:r>
              <a:rPr lang="en-US" dirty="0" smtClean="0"/>
              <a:t>Inner Life Growth</a:t>
            </a:r>
            <a:endParaRPr lang="en-US" dirty="0"/>
          </a:p>
        </p:txBody>
      </p:sp>
      <p:sp>
        <p:nvSpPr>
          <p:cNvPr id="3" name="Content Placeholder 2"/>
          <p:cNvSpPr>
            <a:spLocks noGrp="1"/>
          </p:cNvSpPr>
          <p:nvPr>
            <p:ph idx="1"/>
          </p:nvPr>
        </p:nvSpPr>
        <p:spPr>
          <a:xfrm>
            <a:off x="304800" y="1905000"/>
            <a:ext cx="8650288" cy="4840287"/>
          </a:xfrm>
        </p:spPr>
        <p:txBody>
          <a:bodyPr/>
          <a:lstStyle/>
          <a:p>
            <a:r>
              <a:rPr lang="en-US" sz="2800" dirty="0" smtClean="0"/>
              <a:t>Conversion – first phase of a call</a:t>
            </a:r>
          </a:p>
          <a:p>
            <a:r>
              <a:rPr lang="en-US" sz="2800" dirty="0" smtClean="0"/>
              <a:t>The Call – Private, Providential, Ecclesiastical</a:t>
            </a:r>
          </a:p>
          <a:p>
            <a:r>
              <a:rPr lang="en-US" sz="2800" dirty="0" smtClean="0"/>
              <a:t>Preparation – Imitation, response to modeling, trying ministry (</a:t>
            </a:r>
            <a:r>
              <a:rPr lang="en-US" sz="2800" dirty="0" err="1" smtClean="0"/>
              <a:t>Heb</a:t>
            </a:r>
            <a:r>
              <a:rPr lang="en-US" sz="2800" dirty="0" smtClean="0"/>
              <a:t> 13:7), education.</a:t>
            </a:r>
          </a:p>
          <a:p>
            <a:r>
              <a:rPr lang="en-US" sz="2800" dirty="0" smtClean="0"/>
              <a:t>A time of getting to know God, </a:t>
            </a:r>
            <a:r>
              <a:rPr lang="en-US" sz="2800" b="1" dirty="0" smtClean="0"/>
              <a:t>spirituality</a:t>
            </a:r>
            <a:r>
              <a:rPr lang="en-US" sz="2800" dirty="0" smtClean="0"/>
              <a:t>.</a:t>
            </a:r>
          </a:p>
          <a:p>
            <a:r>
              <a:rPr lang="en-US" sz="2800" dirty="0" smtClean="0"/>
              <a:t>Learns the importance of praying and hearing God.</a:t>
            </a:r>
          </a:p>
          <a:p>
            <a:r>
              <a:rPr lang="en-US" sz="2800" dirty="0" smtClean="0"/>
              <a:t>There is growth in discernment, understanding and obedience (which is developed when submission is learned).</a:t>
            </a:r>
          </a:p>
          <a:p>
            <a:endParaRPr lang="en-US" sz="2800" dirty="0" smtClean="0"/>
          </a:p>
        </p:txBody>
      </p:sp>
    </p:spTree>
    <p:extLst>
      <p:ext uri="{BB962C8B-B14F-4D97-AF65-F5344CB8AC3E}">
        <p14:creationId xmlns:p14="http://schemas.microsoft.com/office/powerpoint/2010/main" val="329682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Processes Used by God to Develop Character</a:t>
            </a:r>
            <a:endParaRPr lang="en-US" dirty="0"/>
          </a:p>
        </p:txBody>
      </p:sp>
      <p:sp>
        <p:nvSpPr>
          <p:cNvPr id="3" name="Content Placeholder 2"/>
          <p:cNvSpPr>
            <a:spLocks noGrp="1"/>
          </p:cNvSpPr>
          <p:nvPr>
            <p:ph idx="1"/>
          </p:nvPr>
        </p:nvSpPr>
        <p:spPr/>
        <p:txBody>
          <a:bodyPr/>
          <a:lstStyle/>
          <a:p>
            <a:r>
              <a:rPr lang="en-US" dirty="0" smtClean="0"/>
              <a:t>The God-given capacity to lead has two parts:  </a:t>
            </a:r>
            <a:r>
              <a:rPr lang="en-US" b="1" dirty="0" smtClean="0"/>
              <a:t>giftedness</a:t>
            </a:r>
            <a:r>
              <a:rPr lang="en-US" dirty="0" smtClean="0"/>
              <a:t> and </a:t>
            </a:r>
            <a:r>
              <a:rPr lang="en-US" b="1" dirty="0" smtClean="0"/>
              <a:t>character.</a:t>
            </a:r>
          </a:p>
          <a:p>
            <a:pPr lvl="1"/>
            <a:r>
              <a:rPr lang="en-US" dirty="0" smtClean="0"/>
              <a:t>As God develops a leader in these areas, He applies certain </a:t>
            </a:r>
            <a:r>
              <a:rPr lang="en-US" b="1" dirty="0" smtClean="0"/>
              <a:t>checks</a:t>
            </a:r>
            <a:r>
              <a:rPr lang="en-US" dirty="0" smtClean="0"/>
              <a:t> or </a:t>
            </a:r>
            <a:r>
              <a:rPr lang="en-US" b="1" dirty="0" smtClean="0"/>
              <a:t>tests</a:t>
            </a:r>
            <a:r>
              <a:rPr lang="en-US" dirty="0" smtClean="0"/>
              <a:t>.</a:t>
            </a:r>
          </a:p>
          <a:p>
            <a:pPr lvl="1"/>
            <a:r>
              <a:rPr lang="en-US" dirty="0" smtClean="0"/>
              <a:t>The goal is to develop </a:t>
            </a:r>
            <a:r>
              <a:rPr lang="en-US" b="1" dirty="0" smtClean="0"/>
              <a:t>character.</a:t>
            </a:r>
            <a:endParaRPr lang="en-US" dirty="0" smtClean="0"/>
          </a:p>
          <a:p>
            <a:pPr lvl="1"/>
            <a:r>
              <a:rPr lang="en-US" b="1" dirty="0" smtClean="0"/>
              <a:t>Integrity</a:t>
            </a:r>
            <a:r>
              <a:rPr lang="en-US" dirty="0" smtClean="0"/>
              <a:t> is the heart of character.</a:t>
            </a:r>
          </a:p>
          <a:p>
            <a:r>
              <a:rPr lang="en-US" dirty="0" smtClean="0"/>
              <a:t>“God won’t use a leader who lacks integrity.”  </a:t>
            </a:r>
            <a:r>
              <a:rPr lang="en-US" sz="2400" dirty="0" smtClean="0"/>
              <a:t>Clinton, 63</a:t>
            </a:r>
            <a:endParaRPr lang="en-US" sz="2400" b="1" dirty="0"/>
          </a:p>
        </p:txBody>
      </p:sp>
    </p:spTree>
    <p:extLst>
      <p:ext uri="{BB962C8B-B14F-4D97-AF65-F5344CB8AC3E}">
        <p14:creationId xmlns:p14="http://schemas.microsoft.com/office/powerpoint/2010/main" val="333307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081087"/>
          </a:xfrm>
        </p:spPr>
        <p:txBody>
          <a:bodyPr/>
          <a:lstStyle/>
          <a:p>
            <a:pPr algn="ctr"/>
            <a:r>
              <a:rPr lang="en-US" dirty="0" smtClean="0"/>
              <a:t>Integrity Checks</a:t>
            </a:r>
            <a:endParaRPr lang="en-US" dirty="0"/>
          </a:p>
        </p:txBody>
      </p:sp>
      <p:sp>
        <p:nvSpPr>
          <p:cNvPr id="3" name="Content Placeholder 2"/>
          <p:cNvSpPr>
            <a:spLocks noGrp="1"/>
          </p:cNvSpPr>
          <p:nvPr>
            <p:ph idx="1"/>
          </p:nvPr>
        </p:nvSpPr>
        <p:spPr>
          <a:xfrm>
            <a:off x="457200" y="2017712"/>
            <a:ext cx="8497888" cy="4687887"/>
          </a:xfrm>
        </p:spPr>
        <p:txBody>
          <a:bodyPr/>
          <a:lstStyle/>
          <a:p>
            <a:r>
              <a:rPr lang="en-US" sz="2800" dirty="0" smtClean="0"/>
              <a:t>They test inner character for consistency.</a:t>
            </a:r>
            <a:endParaRPr lang="en-US" sz="2800" dirty="0"/>
          </a:p>
          <a:p>
            <a:pPr lvl="1"/>
            <a:r>
              <a:rPr lang="en-US" dirty="0" smtClean="0"/>
              <a:t>E.g.  Saul  I Samuel 15:13-14  (God told Saul to destroy the Amalekites.  He did not.  He was rejected as a leader.)</a:t>
            </a:r>
          </a:p>
          <a:p>
            <a:pPr lvl="1"/>
            <a:r>
              <a:rPr lang="en-US" dirty="0" smtClean="0"/>
              <a:t>E.g. Daniel 1:8-21  (Daniel made up his mind not to defile himself.)</a:t>
            </a:r>
          </a:p>
          <a:p>
            <a:r>
              <a:rPr lang="en-US" sz="2800" dirty="0" smtClean="0"/>
              <a:t>Types of Integrity checks:  values, temptations, conflict against ministry vision, a test of calling, persecution (tests steadfastness), loyalty (tests allegiance), restitution (tests honesty), . . .</a:t>
            </a:r>
            <a:endParaRPr lang="en-US" sz="2800" dirty="0"/>
          </a:p>
        </p:txBody>
      </p:sp>
    </p:spTree>
    <p:extLst>
      <p:ext uri="{BB962C8B-B14F-4D97-AF65-F5344CB8AC3E}">
        <p14:creationId xmlns:p14="http://schemas.microsoft.com/office/powerpoint/2010/main" val="284444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793037" cy="990600"/>
          </a:xfrm>
        </p:spPr>
        <p:txBody>
          <a:bodyPr/>
          <a:lstStyle/>
          <a:p>
            <a:pPr algn="ctr"/>
            <a:r>
              <a:rPr lang="en-US" dirty="0" smtClean="0"/>
              <a:t>Obedience Checks</a:t>
            </a:r>
            <a:endParaRPr lang="en-US" dirty="0"/>
          </a:p>
        </p:txBody>
      </p:sp>
      <p:sp>
        <p:nvSpPr>
          <p:cNvPr id="3" name="Content Placeholder 2"/>
          <p:cNvSpPr>
            <a:spLocks noGrp="1"/>
          </p:cNvSpPr>
          <p:nvPr>
            <p:ph idx="1"/>
          </p:nvPr>
        </p:nvSpPr>
        <p:spPr>
          <a:xfrm>
            <a:off x="609600" y="1828800"/>
            <a:ext cx="8382000" cy="4840287"/>
          </a:xfrm>
        </p:spPr>
        <p:txBody>
          <a:bodyPr/>
          <a:lstStyle/>
          <a:p>
            <a:r>
              <a:rPr lang="en-US" dirty="0" smtClean="0"/>
              <a:t>A leader must learn obedience in order to influence others toward obedience.</a:t>
            </a:r>
          </a:p>
          <a:p>
            <a:pPr lvl="1"/>
            <a:r>
              <a:rPr lang="en-US" dirty="0" smtClean="0"/>
              <a:t>In this test a leader learns to recognize, understand, and obey God’s voice.</a:t>
            </a:r>
          </a:p>
          <a:p>
            <a:pPr lvl="1"/>
            <a:r>
              <a:rPr lang="en-US" dirty="0" smtClean="0"/>
              <a:t>E.g. Abraham  Genesis 22:1-2  (God instructs him to take Isaac and sacrifice him.</a:t>
            </a:r>
          </a:p>
          <a:p>
            <a:r>
              <a:rPr lang="en-US" dirty="0" smtClean="0"/>
              <a:t>Obedience doesn’t always hinge on understanding.</a:t>
            </a:r>
          </a:p>
          <a:p>
            <a:pPr lvl="1"/>
            <a:r>
              <a:rPr lang="en-US" dirty="0" smtClean="0"/>
              <a:t>Abraham passed this test.  Hebrews 11:17-19</a:t>
            </a:r>
          </a:p>
          <a:p>
            <a:pPr lvl="1"/>
            <a:r>
              <a:rPr lang="en-US" dirty="0" smtClean="0"/>
              <a:t>Obedience is first learned, then taught.</a:t>
            </a:r>
            <a:endParaRPr lang="en-US" dirty="0"/>
          </a:p>
        </p:txBody>
      </p:sp>
    </p:spTree>
    <p:extLst>
      <p:ext uri="{BB962C8B-B14F-4D97-AF65-F5344CB8AC3E}">
        <p14:creationId xmlns:p14="http://schemas.microsoft.com/office/powerpoint/2010/main" val="3426467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081087"/>
          </a:xfrm>
        </p:spPr>
        <p:txBody>
          <a:bodyPr/>
          <a:lstStyle/>
          <a:p>
            <a:pPr algn="ctr"/>
            <a:r>
              <a:rPr lang="en-US" dirty="0" smtClean="0"/>
              <a:t>Word Checks</a:t>
            </a:r>
            <a:endParaRPr lang="en-US" dirty="0"/>
          </a:p>
        </p:txBody>
      </p:sp>
      <p:sp>
        <p:nvSpPr>
          <p:cNvPr id="3" name="Content Placeholder 2"/>
          <p:cNvSpPr>
            <a:spLocks noGrp="1"/>
          </p:cNvSpPr>
          <p:nvPr>
            <p:ph idx="1"/>
          </p:nvPr>
        </p:nvSpPr>
        <p:spPr>
          <a:xfrm>
            <a:off x="304800" y="2017712"/>
            <a:ext cx="8650288" cy="4840287"/>
          </a:xfrm>
        </p:spPr>
        <p:txBody>
          <a:bodyPr/>
          <a:lstStyle/>
          <a:p>
            <a:r>
              <a:rPr lang="en-US" sz="2800" dirty="0" smtClean="0"/>
              <a:t>The ability to receive instruction or truth from God, and then apply it.</a:t>
            </a:r>
          </a:p>
          <a:p>
            <a:pPr lvl="1"/>
            <a:r>
              <a:rPr lang="en-US" dirty="0" smtClean="0"/>
              <a:t>God uses His Word to give inner conviction, to assign ministry, to solve problems, to motivate toward vision, to encourage faith, to give divine assurance, to clarify guidance, etc.</a:t>
            </a:r>
          </a:p>
          <a:p>
            <a:pPr lvl="1"/>
            <a:r>
              <a:rPr lang="en-US" dirty="0" smtClean="0"/>
              <a:t>When successfully passed, a word check will lead to more truth.</a:t>
            </a:r>
          </a:p>
          <a:p>
            <a:pPr lvl="1"/>
            <a:r>
              <a:rPr lang="en-US" dirty="0" smtClean="0"/>
              <a:t>E.g. I Samuel 3:1-10; Result: I Sam. 3:19-21</a:t>
            </a:r>
          </a:p>
          <a:p>
            <a:r>
              <a:rPr lang="en-US" sz="2800" dirty="0" smtClean="0"/>
              <a:t>This leads to increased spiritual authority.</a:t>
            </a:r>
            <a:endParaRPr lang="en-US" sz="2800" dirty="0"/>
          </a:p>
        </p:txBody>
      </p:sp>
    </p:spTree>
    <p:extLst>
      <p:ext uri="{BB962C8B-B14F-4D97-AF65-F5344CB8AC3E}">
        <p14:creationId xmlns:p14="http://schemas.microsoft.com/office/powerpoint/2010/main" val="398594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081087"/>
          </a:xfrm>
        </p:spPr>
        <p:txBody>
          <a:bodyPr/>
          <a:lstStyle/>
          <a:p>
            <a:pPr algn="ctr"/>
            <a:r>
              <a:rPr lang="en-US" dirty="0" smtClean="0"/>
              <a:t>Other Tests</a:t>
            </a:r>
            <a:endParaRPr lang="en-US" dirty="0"/>
          </a:p>
        </p:txBody>
      </p:sp>
      <p:sp>
        <p:nvSpPr>
          <p:cNvPr id="3" name="Content Placeholder 2"/>
          <p:cNvSpPr>
            <a:spLocks noGrp="1"/>
          </p:cNvSpPr>
          <p:nvPr>
            <p:ph idx="1"/>
          </p:nvPr>
        </p:nvSpPr>
        <p:spPr>
          <a:xfrm>
            <a:off x="609600" y="1828800"/>
            <a:ext cx="8345488" cy="5029200"/>
          </a:xfrm>
        </p:spPr>
        <p:txBody>
          <a:bodyPr/>
          <a:lstStyle/>
          <a:p>
            <a:r>
              <a:rPr lang="en-US" altLang="en-US" sz="2800" b="1" dirty="0" smtClean="0"/>
              <a:t>Time Test </a:t>
            </a:r>
            <a:r>
              <a:rPr lang="en-US" altLang="en-US" sz="2800" dirty="0" smtClean="0"/>
              <a:t>– God seems to delay</a:t>
            </a:r>
          </a:p>
          <a:p>
            <a:r>
              <a:rPr lang="en-US" altLang="en-US" sz="2800" b="1" dirty="0" smtClean="0"/>
              <a:t>Servant Test </a:t>
            </a:r>
            <a:r>
              <a:rPr lang="en-US" altLang="en-US" sz="2800" dirty="0" smtClean="0"/>
              <a:t>– Asked to do menial tasks below his high calling.</a:t>
            </a:r>
          </a:p>
          <a:p>
            <a:r>
              <a:rPr lang="en-US" altLang="en-US" sz="2800" b="1" dirty="0" smtClean="0"/>
              <a:t>Character Test</a:t>
            </a:r>
            <a:r>
              <a:rPr lang="en-US" altLang="en-US" sz="2800" dirty="0" smtClean="0"/>
              <a:t> – Temptations</a:t>
            </a:r>
          </a:p>
          <a:p>
            <a:pPr>
              <a:lnSpc>
                <a:spcPct val="90000"/>
              </a:lnSpc>
            </a:pPr>
            <a:r>
              <a:rPr lang="en-US" altLang="en-US" sz="2800" b="1" dirty="0" smtClean="0"/>
              <a:t>Discouragement Test</a:t>
            </a:r>
            <a:r>
              <a:rPr lang="en-US" altLang="en-US" sz="2800" dirty="0" smtClean="0"/>
              <a:t> – How does the leader react to difficult events.</a:t>
            </a:r>
          </a:p>
          <a:p>
            <a:pPr>
              <a:lnSpc>
                <a:spcPct val="90000"/>
              </a:lnSpc>
            </a:pPr>
            <a:r>
              <a:rPr lang="en-US" altLang="en-US" sz="2800" b="1" dirty="0" smtClean="0"/>
              <a:t>Self-will Test</a:t>
            </a:r>
            <a:r>
              <a:rPr lang="en-US" altLang="en-US" sz="2800" dirty="0" smtClean="0"/>
              <a:t> – Will it be our plans or God’s plans?</a:t>
            </a:r>
          </a:p>
          <a:p>
            <a:pPr>
              <a:lnSpc>
                <a:spcPct val="90000"/>
              </a:lnSpc>
            </a:pPr>
            <a:r>
              <a:rPr lang="en-US" altLang="en-US" sz="2800" b="1" dirty="0" smtClean="0"/>
              <a:t>Promotion Test </a:t>
            </a:r>
            <a:r>
              <a:rPr lang="en-US" altLang="en-US" sz="2800" dirty="0" smtClean="0"/>
              <a:t>– Reactions when the leader is not advancing in his scope of responsibility as he thinks he should.</a:t>
            </a:r>
          </a:p>
          <a:p>
            <a:endParaRPr lang="en-US" dirty="0"/>
          </a:p>
        </p:txBody>
      </p:sp>
    </p:spTree>
    <p:extLst>
      <p:ext uri="{BB962C8B-B14F-4D97-AF65-F5344CB8AC3E}">
        <p14:creationId xmlns:p14="http://schemas.microsoft.com/office/powerpoint/2010/main" val="252352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081087"/>
          </a:xfrm>
        </p:spPr>
        <p:txBody>
          <a:bodyPr/>
          <a:lstStyle/>
          <a:p>
            <a:pPr algn="ctr"/>
            <a:r>
              <a:rPr lang="en-US" dirty="0" smtClean="0"/>
              <a:t>More Examples</a:t>
            </a:r>
            <a:endParaRPr lang="en-US" dirty="0"/>
          </a:p>
        </p:txBody>
      </p:sp>
      <p:sp>
        <p:nvSpPr>
          <p:cNvPr id="3" name="Content Placeholder 2"/>
          <p:cNvSpPr>
            <a:spLocks noGrp="1"/>
          </p:cNvSpPr>
          <p:nvPr>
            <p:ph idx="1"/>
          </p:nvPr>
        </p:nvSpPr>
        <p:spPr>
          <a:xfrm>
            <a:off x="914400" y="2017713"/>
            <a:ext cx="8040688" cy="4114800"/>
          </a:xfrm>
        </p:spPr>
        <p:txBody>
          <a:bodyPr/>
          <a:lstStyle/>
          <a:p>
            <a:r>
              <a:rPr lang="en-US" dirty="0" smtClean="0"/>
              <a:t>Identify the Integrity check in Acts 20:22-23</a:t>
            </a:r>
          </a:p>
          <a:p>
            <a:pPr lvl="1"/>
            <a:r>
              <a:rPr lang="en-US" dirty="0" smtClean="0"/>
              <a:t>Kind?		</a:t>
            </a:r>
            <a:endParaRPr lang="en-US" dirty="0" smtClean="0"/>
          </a:p>
          <a:p>
            <a:pPr lvl="1"/>
            <a:r>
              <a:rPr lang="en-US" dirty="0" smtClean="0"/>
              <a:t>Purpose</a:t>
            </a:r>
            <a:r>
              <a:rPr lang="en-US" dirty="0" smtClean="0"/>
              <a:t>?</a:t>
            </a:r>
          </a:p>
          <a:p>
            <a:pPr lvl="1"/>
            <a:endParaRPr lang="en-US" dirty="0"/>
          </a:p>
          <a:p>
            <a:r>
              <a:rPr lang="en-US" dirty="0" smtClean="0"/>
              <a:t>Identify the Word checks in Acts 11:27-30</a:t>
            </a:r>
            <a:endParaRPr lang="en-US" dirty="0"/>
          </a:p>
        </p:txBody>
      </p:sp>
    </p:spTree>
    <p:extLst>
      <p:ext uri="{BB962C8B-B14F-4D97-AF65-F5344CB8AC3E}">
        <p14:creationId xmlns:p14="http://schemas.microsoft.com/office/powerpoint/2010/main" val="397260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081087"/>
          </a:xfrm>
        </p:spPr>
        <p:txBody>
          <a:bodyPr/>
          <a:lstStyle/>
          <a:p>
            <a:pPr algn="ctr"/>
            <a:r>
              <a:rPr lang="en-US" dirty="0" smtClean="0"/>
              <a:t>Phase III</a:t>
            </a:r>
            <a:br>
              <a:rPr lang="en-US" dirty="0" smtClean="0"/>
            </a:br>
            <a:r>
              <a:rPr lang="en-US" dirty="0" smtClean="0"/>
              <a:t>Ministry Maturing</a:t>
            </a:r>
            <a:endParaRPr lang="en-US" dirty="0"/>
          </a:p>
        </p:txBody>
      </p:sp>
      <p:sp>
        <p:nvSpPr>
          <p:cNvPr id="3" name="Content Placeholder 2"/>
          <p:cNvSpPr>
            <a:spLocks noGrp="1"/>
          </p:cNvSpPr>
          <p:nvPr>
            <p:ph idx="1"/>
          </p:nvPr>
        </p:nvSpPr>
        <p:spPr>
          <a:xfrm>
            <a:off x="381000" y="2017712"/>
            <a:ext cx="8574088" cy="4306887"/>
          </a:xfrm>
        </p:spPr>
        <p:txBody>
          <a:bodyPr/>
          <a:lstStyle/>
          <a:p>
            <a:pPr marL="45720" indent="0">
              <a:spcBef>
                <a:spcPts val="0"/>
              </a:spcBef>
              <a:spcAft>
                <a:spcPts val="0"/>
              </a:spcAft>
              <a:buNone/>
            </a:pPr>
            <a:r>
              <a:rPr lang="en-US" dirty="0"/>
              <a:t>I</a:t>
            </a:r>
            <a:r>
              <a:rPr lang="en-US" dirty="0" smtClean="0"/>
              <a:t>nvolves doing ministry, learning how to minister to others.</a:t>
            </a:r>
          </a:p>
          <a:p>
            <a:pPr lvl="1"/>
            <a:r>
              <a:rPr lang="en-US" dirty="0" smtClean="0"/>
              <a:t>Learning to experiment with spiritual gifts, and gain effectiveness in using them.</a:t>
            </a:r>
          </a:p>
          <a:p>
            <a:pPr lvl="1"/>
            <a:r>
              <a:rPr lang="en-US" dirty="0" smtClean="0"/>
              <a:t>Obtains formal education and training.</a:t>
            </a:r>
          </a:p>
          <a:p>
            <a:pPr lvl="1"/>
            <a:r>
              <a:rPr lang="en-US" dirty="0" smtClean="0"/>
              <a:t>Learns how to relate positively with other people.</a:t>
            </a:r>
          </a:p>
          <a:p>
            <a:pPr lvl="1"/>
            <a:r>
              <a:rPr lang="en-US" dirty="0" smtClean="0"/>
              <a:t>Deals with the inadequacies in his personal life.</a:t>
            </a:r>
          </a:p>
          <a:p>
            <a:endParaRPr lang="en-US" dirty="0"/>
          </a:p>
        </p:txBody>
      </p:sp>
    </p:spTree>
    <p:extLst>
      <p:ext uri="{BB962C8B-B14F-4D97-AF65-F5344CB8AC3E}">
        <p14:creationId xmlns:p14="http://schemas.microsoft.com/office/powerpoint/2010/main" val="321313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Definition</a:t>
            </a:r>
            <a:r>
              <a:rPr lang="en-US" dirty="0" smtClean="0"/>
              <a:t> of Leadership in the context of God’s Kingdom</a:t>
            </a:r>
            <a:endParaRPr lang="en-US" dirty="0"/>
          </a:p>
        </p:txBody>
      </p:sp>
      <p:sp>
        <p:nvSpPr>
          <p:cNvPr id="3" name="Content Placeholder 2"/>
          <p:cNvSpPr>
            <a:spLocks noGrp="1"/>
          </p:cNvSpPr>
          <p:nvPr>
            <p:ph idx="1"/>
          </p:nvPr>
        </p:nvSpPr>
        <p:spPr>
          <a:xfrm>
            <a:off x="457200" y="2017713"/>
            <a:ext cx="8497888" cy="4114800"/>
          </a:xfrm>
        </p:spPr>
        <p:txBody>
          <a:bodyPr/>
          <a:lstStyle/>
          <a:p>
            <a:pPr marL="457200" lvl="1" indent="0">
              <a:buNone/>
            </a:pPr>
            <a:r>
              <a:rPr lang="en-US" sz="3600" dirty="0" smtClean="0"/>
              <a:t>“Leadership is a dynamic process in which a man or woman with God-given capacity influences a specific group of God’s people toward His purposes for the group.”</a:t>
            </a:r>
            <a:r>
              <a:rPr lang="en-US" dirty="0" smtClean="0"/>
              <a:t>  </a:t>
            </a:r>
          </a:p>
          <a:p>
            <a:pPr marL="457200" lvl="1" indent="0">
              <a:buNone/>
            </a:pPr>
            <a:endParaRPr lang="en-US" sz="2400" dirty="0"/>
          </a:p>
          <a:p>
            <a:pPr marL="457200" lvl="1" indent="0">
              <a:buNone/>
            </a:pPr>
            <a:r>
              <a:rPr lang="en-US" sz="2400" dirty="0" smtClean="0"/>
              <a:t>J. Robert Clinton, </a:t>
            </a:r>
            <a:r>
              <a:rPr lang="en-US" sz="2400" i="1" dirty="0" smtClean="0"/>
              <a:t>The Making of a Leader</a:t>
            </a:r>
            <a:r>
              <a:rPr lang="en-US" sz="2400" dirty="0" smtClean="0"/>
              <a:t>.  p. 14.</a:t>
            </a:r>
          </a:p>
        </p:txBody>
      </p:sp>
    </p:spTree>
    <p:extLst>
      <p:ext uri="{BB962C8B-B14F-4D97-AF65-F5344CB8AC3E}">
        <p14:creationId xmlns:p14="http://schemas.microsoft.com/office/powerpoint/2010/main" val="8860720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157287"/>
          </a:xfrm>
        </p:spPr>
        <p:txBody>
          <a:bodyPr/>
          <a:lstStyle/>
          <a:p>
            <a:pPr algn="ctr"/>
            <a:r>
              <a:rPr lang="en-US" dirty="0" smtClean="0"/>
              <a:t>Phases I-III</a:t>
            </a:r>
            <a:endParaRPr lang="en-US" dirty="0"/>
          </a:p>
        </p:txBody>
      </p:sp>
      <p:sp>
        <p:nvSpPr>
          <p:cNvPr id="3" name="Content Placeholder 2"/>
          <p:cNvSpPr>
            <a:spLocks noGrp="1"/>
          </p:cNvSpPr>
          <p:nvPr>
            <p:ph idx="1"/>
          </p:nvPr>
        </p:nvSpPr>
        <p:spPr>
          <a:xfrm>
            <a:off x="381000" y="2017713"/>
            <a:ext cx="8574088" cy="4114800"/>
          </a:xfrm>
        </p:spPr>
        <p:txBody>
          <a:bodyPr/>
          <a:lstStyle/>
          <a:p>
            <a:r>
              <a:rPr lang="en-US" dirty="0" smtClean="0"/>
              <a:t>In Phases I-III, God is primarily working within the leader, not through him.</a:t>
            </a:r>
          </a:p>
          <a:p>
            <a:pPr lvl="1"/>
            <a:r>
              <a:rPr lang="en-US" dirty="0" smtClean="0"/>
              <a:t>There may be and should be fruit from the ministry, but the major work is what God is doing to and in the leader.</a:t>
            </a:r>
          </a:p>
          <a:p>
            <a:pPr lvl="1"/>
            <a:r>
              <a:rPr lang="en-US" dirty="0" smtClean="0"/>
              <a:t>It is helpful to recognize this factor.</a:t>
            </a:r>
          </a:p>
          <a:p>
            <a:r>
              <a:rPr lang="en-US" dirty="0" smtClean="0"/>
              <a:t>God is quietly trying to get the leader to see that one ministers out of </a:t>
            </a:r>
            <a:r>
              <a:rPr lang="en-US" i="1" dirty="0" smtClean="0"/>
              <a:t>what one is</a:t>
            </a:r>
            <a:r>
              <a:rPr lang="en-US" dirty="0" smtClean="0"/>
              <a:t>.</a:t>
            </a:r>
            <a:endParaRPr lang="en-US" dirty="0"/>
          </a:p>
        </p:txBody>
      </p:sp>
    </p:spTree>
    <p:extLst>
      <p:ext uri="{BB962C8B-B14F-4D97-AF65-F5344CB8AC3E}">
        <p14:creationId xmlns:p14="http://schemas.microsoft.com/office/powerpoint/2010/main" val="35938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Phase IV</a:t>
            </a:r>
            <a:br>
              <a:rPr lang="en-US" dirty="0" smtClean="0"/>
            </a:br>
            <a:r>
              <a:rPr lang="en-US" dirty="0" smtClean="0"/>
              <a:t>Life Maturing</a:t>
            </a:r>
            <a:endParaRPr lang="en-US" dirty="0"/>
          </a:p>
        </p:txBody>
      </p:sp>
      <p:sp>
        <p:nvSpPr>
          <p:cNvPr id="3" name="Content Placeholder 2"/>
          <p:cNvSpPr>
            <a:spLocks noGrp="1"/>
          </p:cNvSpPr>
          <p:nvPr>
            <p:ph idx="1"/>
          </p:nvPr>
        </p:nvSpPr>
        <p:spPr>
          <a:xfrm>
            <a:off x="304800" y="2017713"/>
            <a:ext cx="8650288" cy="4114800"/>
          </a:xfrm>
        </p:spPr>
        <p:txBody>
          <a:bodyPr/>
          <a:lstStyle/>
          <a:p>
            <a:r>
              <a:rPr lang="en-US" dirty="0" smtClean="0"/>
              <a:t>Ministering from what you are.</a:t>
            </a:r>
          </a:p>
          <a:p>
            <a:pPr lvl="1"/>
            <a:r>
              <a:rPr lang="en-US" dirty="0" smtClean="0"/>
              <a:t>Has a fruitful, satisfying functioning in ministry.</a:t>
            </a:r>
          </a:p>
          <a:p>
            <a:pPr lvl="1"/>
            <a:r>
              <a:rPr lang="en-US" dirty="0" smtClean="0"/>
              <a:t>Learns what </a:t>
            </a:r>
            <a:r>
              <a:rPr lang="en-US" u="sng" dirty="0" smtClean="0"/>
              <a:t>not to do</a:t>
            </a:r>
            <a:r>
              <a:rPr lang="en-US" dirty="0" smtClean="0"/>
              <a:t> as well as what to do.</a:t>
            </a:r>
          </a:p>
          <a:p>
            <a:pPr lvl="1"/>
            <a:r>
              <a:rPr lang="en-US" dirty="0" smtClean="0"/>
              <a:t>Isolation, crisis, and conflict are issues to deal with.</a:t>
            </a:r>
          </a:p>
          <a:p>
            <a:pPr lvl="1"/>
            <a:r>
              <a:rPr lang="en-US" dirty="0" smtClean="0"/>
              <a:t>Ministry begins to flow “out of a person’s being” as his character mellows and matures.</a:t>
            </a:r>
          </a:p>
          <a:p>
            <a:pPr lvl="1"/>
            <a:r>
              <a:rPr lang="en-US" dirty="0" smtClean="0"/>
              <a:t>Communion with God becomes foundational.</a:t>
            </a:r>
          </a:p>
          <a:p>
            <a:endParaRPr lang="en-US" dirty="0"/>
          </a:p>
        </p:txBody>
      </p:sp>
    </p:spTree>
    <p:extLst>
      <p:ext uri="{BB962C8B-B14F-4D97-AF65-F5344CB8AC3E}">
        <p14:creationId xmlns:p14="http://schemas.microsoft.com/office/powerpoint/2010/main" val="358473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Phase V</a:t>
            </a:r>
            <a:br>
              <a:rPr lang="en-US" dirty="0" smtClean="0"/>
            </a:br>
            <a:r>
              <a:rPr lang="en-US" dirty="0" smtClean="0"/>
              <a:t>Convergence</a:t>
            </a:r>
            <a:endParaRPr lang="en-US" dirty="0"/>
          </a:p>
        </p:txBody>
      </p:sp>
      <p:sp>
        <p:nvSpPr>
          <p:cNvPr id="3" name="Content Placeholder 2"/>
          <p:cNvSpPr>
            <a:spLocks noGrp="1"/>
          </p:cNvSpPr>
          <p:nvPr>
            <p:ph idx="1"/>
          </p:nvPr>
        </p:nvSpPr>
        <p:spPr>
          <a:xfrm>
            <a:off x="457200" y="2017713"/>
            <a:ext cx="8497888" cy="4114800"/>
          </a:xfrm>
        </p:spPr>
        <p:txBody>
          <a:bodyPr/>
          <a:lstStyle/>
          <a:p>
            <a:r>
              <a:rPr lang="en-US" dirty="0" smtClean="0"/>
              <a:t>God moves the leader into a role that matches his or her gift-mix and experience so that ministry is maximized.</a:t>
            </a:r>
          </a:p>
          <a:p>
            <a:endParaRPr lang="en-US" dirty="0" smtClean="0"/>
          </a:p>
          <a:p>
            <a:pPr lvl="1"/>
            <a:r>
              <a:rPr lang="en-US" dirty="0" smtClean="0"/>
              <a:t>Some do not experience convergence, for various reasons within the person or outside of him in the organization, or by providential reasons.</a:t>
            </a:r>
          </a:p>
          <a:p>
            <a:endParaRPr lang="en-US" dirty="0"/>
          </a:p>
        </p:txBody>
      </p:sp>
    </p:spTree>
    <p:extLst>
      <p:ext uri="{BB962C8B-B14F-4D97-AF65-F5344CB8AC3E}">
        <p14:creationId xmlns:p14="http://schemas.microsoft.com/office/powerpoint/2010/main" val="3591357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Phase VI</a:t>
            </a:r>
            <a:br>
              <a:rPr lang="en-US" dirty="0" smtClean="0"/>
            </a:br>
            <a:r>
              <a:rPr lang="en-US" dirty="0" smtClean="0"/>
              <a:t>Reflection</a:t>
            </a:r>
            <a:endParaRPr lang="en-US" dirty="0"/>
          </a:p>
        </p:txBody>
      </p:sp>
      <p:sp>
        <p:nvSpPr>
          <p:cNvPr id="3" name="Content Placeholder 2"/>
          <p:cNvSpPr>
            <a:spLocks noGrp="1"/>
          </p:cNvSpPr>
          <p:nvPr>
            <p:ph idx="1"/>
          </p:nvPr>
        </p:nvSpPr>
        <p:spPr>
          <a:xfrm>
            <a:off x="533400" y="2017713"/>
            <a:ext cx="8421688" cy="4114800"/>
          </a:xfrm>
        </p:spPr>
        <p:txBody>
          <a:bodyPr/>
          <a:lstStyle/>
          <a:p>
            <a:r>
              <a:rPr lang="en-US" dirty="0" smtClean="0"/>
              <a:t>The fruit of a lifetime of ministry and growth culminates in an era of recognition and indirect influence at broad levels.</a:t>
            </a:r>
          </a:p>
          <a:p>
            <a:endParaRPr lang="en-US" dirty="0" smtClean="0"/>
          </a:p>
          <a:p>
            <a:pPr lvl="1"/>
            <a:r>
              <a:rPr lang="en-US" dirty="0" smtClean="0"/>
              <a:t>The process is to continue to reflect the glory of God and honor His faithfulness over a lifetime of development.</a:t>
            </a:r>
          </a:p>
          <a:p>
            <a:endParaRPr lang="en-US" dirty="0"/>
          </a:p>
        </p:txBody>
      </p:sp>
    </p:spTree>
    <p:extLst>
      <p:ext uri="{BB962C8B-B14F-4D97-AF65-F5344CB8AC3E}">
        <p14:creationId xmlns:p14="http://schemas.microsoft.com/office/powerpoint/2010/main" val="24179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Leadership</a:t>
            </a:r>
            <a:endParaRPr lang="en-US" dirty="0"/>
          </a:p>
        </p:txBody>
      </p:sp>
      <p:sp>
        <p:nvSpPr>
          <p:cNvPr id="3" name="Content Placeholder 2"/>
          <p:cNvSpPr>
            <a:spLocks noGrp="1"/>
          </p:cNvSpPr>
          <p:nvPr>
            <p:ph idx="1"/>
          </p:nvPr>
        </p:nvSpPr>
        <p:spPr>
          <a:xfrm>
            <a:off x="304800" y="1846263"/>
            <a:ext cx="8650288" cy="4992687"/>
          </a:xfrm>
        </p:spPr>
        <p:txBody>
          <a:bodyPr/>
          <a:lstStyle/>
          <a:p>
            <a:pPr>
              <a:lnSpc>
                <a:spcPct val="90000"/>
              </a:lnSpc>
              <a:buNone/>
            </a:pPr>
            <a:r>
              <a:rPr lang="en-US" altLang="en-US" dirty="0" smtClean="0"/>
              <a:t>					</a:t>
            </a:r>
            <a:r>
              <a:rPr lang="en-US" altLang="en-US" sz="2400" dirty="0" smtClean="0"/>
              <a:t>5.  </a:t>
            </a:r>
            <a:r>
              <a:rPr lang="en-US" altLang="en-US" sz="2800" b="1" dirty="0" smtClean="0"/>
              <a:t>Personhood </a:t>
            </a:r>
            <a:r>
              <a:rPr lang="en-US" altLang="en-US" sz="2800" dirty="0" smtClean="0"/>
              <a:t>– People 					follow because of who 						you are and what you 						represent.</a:t>
            </a:r>
          </a:p>
          <a:p>
            <a:pPr>
              <a:lnSpc>
                <a:spcPct val="90000"/>
              </a:lnSpc>
              <a:buNone/>
            </a:pPr>
            <a:r>
              <a:rPr lang="en-US" altLang="en-US" sz="2800" dirty="0" smtClean="0"/>
              <a:t>				4.  </a:t>
            </a:r>
            <a:r>
              <a:rPr lang="en-US" altLang="en-US" sz="2800" b="1" dirty="0" smtClean="0"/>
              <a:t>People Development </a:t>
            </a:r>
            <a:r>
              <a:rPr lang="en-US" altLang="en-US" sz="2800" dirty="0" smtClean="0"/>
              <a:t>– People 			follow because of what you have 				done for them.</a:t>
            </a:r>
          </a:p>
          <a:p>
            <a:pPr>
              <a:lnSpc>
                <a:spcPct val="90000"/>
              </a:lnSpc>
              <a:buNone/>
            </a:pPr>
            <a:r>
              <a:rPr lang="en-US" altLang="en-US" sz="2800" dirty="0" smtClean="0"/>
              <a:t>			3.  </a:t>
            </a:r>
            <a:r>
              <a:rPr lang="en-US" altLang="en-US" sz="2800" b="1" dirty="0" smtClean="0"/>
              <a:t>Production </a:t>
            </a:r>
            <a:r>
              <a:rPr lang="en-US" altLang="en-US" sz="2800" dirty="0" smtClean="0"/>
              <a:t>– People follow because 		of what you have done.</a:t>
            </a:r>
          </a:p>
          <a:p>
            <a:pPr>
              <a:lnSpc>
                <a:spcPct val="90000"/>
              </a:lnSpc>
              <a:buNone/>
            </a:pPr>
            <a:r>
              <a:rPr lang="en-US" altLang="en-US" sz="2800" dirty="0" smtClean="0"/>
              <a:t>		2.  </a:t>
            </a:r>
            <a:r>
              <a:rPr lang="en-US" altLang="en-US" sz="2800" b="1" dirty="0" smtClean="0"/>
              <a:t>Permission </a:t>
            </a:r>
            <a:r>
              <a:rPr lang="en-US" altLang="en-US" sz="2800" dirty="0" smtClean="0"/>
              <a:t>– People follow because they 	want to.</a:t>
            </a:r>
          </a:p>
          <a:p>
            <a:pPr>
              <a:lnSpc>
                <a:spcPct val="90000"/>
              </a:lnSpc>
              <a:buNone/>
            </a:pPr>
            <a:r>
              <a:rPr lang="en-US" altLang="en-US" sz="2800" dirty="0" smtClean="0"/>
              <a:t>1.  </a:t>
            </a:r>
            <a:r>
              <a:rPr lang="en-US" altLang="en-US" sz="2800" b="1" dirty="0" smtClean="0"/>
              <a:t>Position</a:t>
            </a:r>
            <a:r>
              <a:rPr lang="en-US" altLang="en-US" sz="2800" dirty="0" smtClean="0"/>
              <a:t> – People follow because the have to.</a:t>
            </a:r>
          </a:p>
          <a:p>
            <a:pPr marL="0" indent="0">
              <a:buNone/>
            </a:pPr>
            <a:endParaRPr lang="en-US" dirty="0"/>
          </a:p>
        </p:txBody>
      </p:sp>
    </p:spTree>
    <p:extLst>
      <p:ext uri="{BB962C8B-B14F-4D97-AF65-F5344CB8AC3E}">
        <p14:creationId xmlns:p14="http://schemas.microsoft.com/office/powerpoint/2010/main" val="427655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b="1" smtClean="0"/>
              <a:t>FIVE PRACTICES OF GOOD LEADERS</a:t>
            </a:r>
            <a:r>
              <a:rPr lang="en-US" altLang="en-US" smtClean="0"/>
              <a:t> </a:t>
            </a:r>
          </a:p>
        </p:txBody>
      </p:sp>
      <p:sp>
        <p:nvSpPr>
          <p:cNvPr id="188419" name="Rectangle 3"/>
          <p:cNvSpPr>
            <a:spLocks noGrp="1" noChangeArrowheads="1"/>
          </p:cNvSpPr>
          <p:nvPr>
            <p:ph type="body" idx="1"/>
          </p:nvPr>
        </p:nvSpPr>
        <p:spPr>
          <a:xfrm>
            <a:off x="1182688" y="1903413"/>
            <a:ext cx="7772400" cy="4954587"/>
          </a:xfrm>
        </p:spPr>
        <p:txBody>
          <a:bodyPr/>
          <a:lstStyle/>
          <a:p>
            <a:pPr eaLnBrk="1" hangingPunct="1">
              <a:lnSpc>
                <a:spcPct val="90000"/>
              </a:lnSpc>
              <a:buFont typeface="Wingdings" pitchFamily="2" charset="2"/>
              <a:buNone/>
            </a:pPr>
            <a:r>
              <a:rPr lang="en-US" altLang="en-US" sz="2400" b="1" smtClean="0"/>
              <a:t>I. 	CHALLENGING THE PROCESS</a:t>
            </a:r>
            <a:endParaRPr lang="en-US" altLang="en-US" sz="2400" smtClean="0"/>
          </a:p>
          <a:p>
            <a:pPr eaLnBrk="1" hangingPunct="1">
              <a:lnSpc>
                <a:spcPct val="90000"/>
              </a:lnSpc>
              <a:buFont typeface="Wingdings" pitchFamily="2" charset="2"/>
              <a:buNone/>
            </a:pPr>
            <a:r>
              <a:rPr lang="en-US" altLang="en-US" sz="2400" smtClean="0"/>
              <a:t>	A. Experiment and take risks even though you might fail. </a:t>
            </a:r>
          </a:p>
          <a:p>
            <a:pPr eaLnBrk="1" hangingPunct="1">
              <a:lnSpc>
                <a:spcPct val="90000"/>
              </a:lnSpc>
              <a:buFont typeface="Wingdings" pitchFamily="2" charset="2"/>
              <a:buNone/>
            </a:pPr>
            <a:r>
              <a:rPr lang="en-US" altLang="en-US" sz="2400" smtClean="0"/>
              <a:t>	B. Ask "what can we learn" when things don't go as expected. </a:t>
            </a:r>
          </a:p>
          <a:p>
            <a:pPr eaLnBrk="1" hangingPunct="1">
              <a:lnSpc>
                <a:spcPct val="90000"/>
              </a:lnSpc>
              <a:buFont typeface="Wingdings" pitchFamily="2" charset="2"/>
              <a:buNone/>
            </a:pPr>
            <a:r>
              <a:rPr lang="en-US" altLang="en-US" sz="2400" smtClean="0"/>
              <a:t>	C. Always look for ways to improve and innovate.</a:t>
            </a:r>
            <a:endParaRPr lang="en-US" altLang="en-US" sz="2400" b="1" smtClean="0"/>
          </a:p>
          <a:p>
            <a:pPr eaLnBrk="1" hangingPunct="1">
              <a:lnSpc>
                <a:spcPct val="90000"/>
              </a:lnSpc>
              <a:buFont typeface="Wingdings" pitchFamily="2" charset="2"/>
              <a:buNone/>
            </a:pPr>
            <a:endParaRPr lang="en-US" altLang="en-US" sz="2400" b="1" smtClean="0"/>
          </a:p>
          <a:p>
            <a:pPr eaLnBrk="1" hangingPunct="1">
              <a:lnSpc>
                <a:spcPct val="90000"/>
              </a:lnSpc>
              <a:buFont typeface="Wingdings" pitchFamily="2" charset="2"/>
              <a:buNone/>
            </a:pPr>
            <a:r>
              <a:rPr lang="en-US" altLang="en-US" sz="2400" b="1" smtClean="0"/>
              <a:t>II. ENABLING OTHERS TO ACT</a:t>
            </a:r>
            <a:endParaRPr lang="en-US" altLang="en-US" sz="2400" smtClean="0"/>
          </a:p>
          <a:p>
            <a:pPr eaLnBrk="1" hangingPunct="1">
              <a:lnSpc>
                <a:spcPct val="90000"/>
              </a:lnSpc>
              <a:buFont typeface="Wingdings" pitchFamily="2" charset="2"/>
              <a:buNone/>
            </a:pPr>
            <a:r>
              <a:rPr lang="en-US" altLang="en-US" sz="2400" smtClean="0"/>
              <a:t>	A. Involve others in planning the actions that affect them. </a:t>
            </a:r>
          </a:p>
          <a:p>
            <a:pPr eaLnBrk="1" hangingPunct="1">
              <a:lnSpc>
                <a:spcPct val="90000"/>
              </a:lnSpc>
              <a:buFont typeface="Wingdings" pitchFamily="2" charset="2"/>
              <a:buNone/>
            </a:pPr>
            <a:r>
              <a:rPr lang="en-US" altLang="en-US" sz="2400" smtClean="0"/>
              <a:t>	B. Give people the freedom to make their own decisions. </a:t>
            </a:r>
          </a:p>
          <a:p>
            <a:pPr eaLnBrk="1" hangingPunct="1">
              <a:lnSpc>
                <a:spcPct val="90000"/>
              </a:lnSpc>
              <a:buFont typeface="Wingdings" pitchFamily="2" charset="2"/>
              <a:buNone/>
            </a:pPr>
            <a:r>
              <a:rPr lang="en-US" altLang="en-US" sz="2400" smtClean="0"/>
              <a:t>	C. Create an atmosphere of mutual respect and trust.</a:t>
            </a:r>
          </a:p>
        </p:txBody>
      </p:sp>
    </p:spTree>
    <p:extLst>
      <p:ext uri="{BB962C8B-B14F-4D97-AF65-F5344CB8AC3E}">
        <p14:creationId xmlns:p14="http://schemas.microsoft.com/office/powerpoint/2010/main" val="36647158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84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84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84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84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841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841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8419">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84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b="1" smtClean="0"/>
              <a:t>FIVE PRACTICES OF GOOD LEADERS, cont.</a:t>
            </a:r>
          </a:p>
        </p:txBody>
      </p:sp>
      <p:sp>
        <p:nvSpPr>
          <p:cNvPr id="189443" name="Rectangle 3"/>
          <p:cNvSpPr>
            <a:spLocks noGrp="1" noChangeArrowheads="1"/>
          </p:cNvSpPr>
          <p:nvPr>
            <p:ph type="body" idx="1"/>
          </p:nvPr>
        </p:nvSpPr>
        <p:spPr>
          <a:xfrm>
            <a:off x="1182688" y="1889125"/>
            <a:ext cx="7772400" cy="4968875"/>
          </a:xfrm>
        </p:spPr>
        <p:txBody>
          <a:bodyPr/>
          <a:lstStyle/>
          <a:p>
            <a:pPr eaLnBrk="1" hangingPunct="1">
              <a:lnSpc>
                <a:spcPct val="90000"/>
              </a:lnSpc>
              <a:buFont typeface="Wingdings" pitchFamily="2" charset="2"/>
              <a:buNone/>
            </a:pPr>
            <a:r>
              <a:rPr lang="en-US" altLang="en-US" sz="2400" b="1" smtClean="0"/>
              <a:t>III. MODELING THE WAY</a:t>
            </a:r>
            <a:endParaRPr lang="en-US" altLang="en-US" sz="2400" smtClean="0"/>
          </a:p>
          <a:p>
            <a:pPr eaLnBrk="1" hangingPunct="1">
              <a:lnSpc>
                <a:spcPct val="90000"/>
              </a:lnSpc>
              <a:buFont typeface="Wingdings" pitchFamily="2" charset="2"/>
              <a:buNone/>
            </a:pPr>
            <a:r>
              <a:rPr lang="en-US" altLang="en-US" sz="2400" smtClean="0"/>
              <a:t>	A. Be clear about your values and beliefs. </a:t>
            </a:r>
          </a:p>
          <a:p>
            <a:pPr eaLnBrk="1" hangingPunct="1">
              <a:lnSpc>
                <a:spcPct val="90000"/>
              </a:lnSpc>
              <a:buFont typeface="Wingdings" pitchFamily="2" charset="2"/>
              <a:buNone/>
            </a:pPr>
            <a:r>
              <a:rPr lang="en-US" altLang="en-US" sz="2400" smtClean="0"/>
              <a:t>	B. Make certain that people adhere to agreed-upon values. </a:t>
            </a:r>
          </a:p>
          <a:p>
            <a:pPr eaLnBrk="1" hangingPunct="1">
              <a:lnSpc>
                <a:spcPct val="90000"/>
              </a:lnSpc>
              <a:buFont typeface="Wingdings" pitchFamily="2" charset="2"/>
              <a:buNone/>
            </a:pPr>
            <a:r>
              <a:rPr lang="en-US" altLang="en-US" sz="2400" smtClean="0"/>
              <a:t>	C. Be consistent in practicing what you preach.</a:t>
            </a:r>
            <a:endParaRPr lang="en-US" altLang="en-US" sz="2400" b="1" smtClean="0"/>
          </a:p>
          <a:p>
            <a:pPr eaLnBrk="1" hangingPunct="1">
              <a:lnSpc>
                <a:spcPct val="90000"/>
              </a:lnSpc>
            </a:pPr>
            <a:endParaRPr lang="en-US" altLang="en-US" sz="2400" b="1" smtClean="0"/>
          </a:p>
          <a:p>
            <a:pPr eaLnBrk="1" hangingPunct="1">
              <a:lnSpc>
                <a:spcPct val="90000"/>
              </a:lnSpc>
              <a:buFont typeface="Wingdings" pitchFamily="2" charset="2"/>
              <a:buNone/>
            </a:pPr>
            <a:r>
              <a:rPr lang="en-US" altLang="en-US" sz="2400" b="1" smtClean="0"/>
              <a:t>IV. INSPIRING A SHARED VISION</a:t>
            </a:r>
            <a:endParaRPr lang="en-US" altLang="en-US" sz="2400" smtClean="0"/>
          </a:p>
          <a:p>
            <a:pPr eaLnBrk="1" hangingPunct="1">
              <a:lnSpc>
                <a:spcPct val="90000"/>
              </a:lnSpc>
              <a:buFont typeface="Wingdings" pitchFamily="2" charset="2"/>
              <a:buNone/>
            </a:pPr>
            <a:r>
              <a:rPr lang="en-US" altLang="en-US" sz="2400" smtClean="0"/>
              <a:t>	A. Describe to others the kind of future you can create together.</a:t>
            </a:r>
          </a:p>
          <a:p>
            <a:pPr eaLnBrk="1" hangingPunct="1">
              <a:lnSpc>
                <a:spcPct val="90000"/>
              </a:lnSpc>
              <a:buFont typeface="Wingdings" pitchFamily="2" charset="2"/>
              <a:buNone/>
            </a:pPr>
            <a:r>
              <a:rPr lang="en-US" altLang="en-US" sz="2400" smtClean="0"/>
              <a:t>	B. Show others how their interests can be fulfilled by a common vision.</a:t>
            </a:r>
          </a:p>
          <a:p>
            <a:pPr eaLnBrk="1" hangingPunct="1">
              <a:lnSpc>
                <a:spcPct val="90000"/>
              </a:lnSpc>
              <a:buFont typeface="Wingdings" pitchFamily="2" charset="2"/>
              <a:buNone/>
            </a:pPr>
            <a:r>
              <a:rPr lang="en-US" altLang="en-US" sz="2400" smtClean="0"/>
              <a:t>	C. Clearly communicate a positive and hopeful outlook.</a:t>
            </a:r>
          </a:p>
        </p:txBody>
      </p:sp>
    </p:spTree>
    <p:extLst>
      <p:ext uri="{BB962C8B-B14F-4D97-AF65-F5344CB8AC3E}">
        <p14:creationId xmlns:p14="http://schemas.microsoft.com/office/powerpoint/2010/main" val="18504981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9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94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94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94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944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944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944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94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b="1" smtClean="0"/>
              <a:t>FIVE PRACTICES OF GOOD LEADERS, cont.</a:t>
            </a:r>
          </a:p>
        </p:txBody>
      </p:sp>
      <p:sp>
        <p:nvSpPr>
          <p:cNvPr id="190467" name="Rectangle 3"/>
          <p:cNvSpPr>
            <a:spLocks noGrp="1" noChangeArrowheads="1"/>
          </p:cNvSpPr>
          <p:nvPr>
            <p:ph type="body" idx="1"/>
          </p:nvPr>
        </p:nvSpPr>
        <p:spPr>
          <a:xfrm>
            <a:off x="1182688" y="2317750"/>
            <a:ext cx="7772400" cy="4114800"/>
          </a:xfrm>
        </p:spPr>
        <p:txBody>
          <a:bodyPr/>
          <a:lstStyle/>
          <a:p>
            <a:pPr eaLnBrk="1" hangingPunct="1">
              <a:buFont typeface="Wingdings" pitchFamily="2" charset="2"/>
              <a:buNone/>
            </a:pPr>
            <a:r>
              <a:rPr lang="en-US" altLang="en-US" b="1" smtClean="0"/>
              <a:t>V. ENCOURAGING THE HEART</a:t>
            </a:r>
            <a:endParaRPr lang="en-US" altLang="en-US" smtClean="0"/>
          </a:p>
          <a:p>
            <a:pPr eaLnBrk="1" hangingPunct="1">
              <a:buFont typeface="Wingdings" pitchFamily="2" charset="2"/>
              <a:buNone/>
            </a:pPr>
            <a:r>
              <a:rPr lang="en-US" altLang="en-US" smtClean="0"/>
              <a:t>	A. Praise people for a job well done. </a:t>
            </a:r>
          </a:p>
          <a:p>
            <a:pPr eaLnBrk="1" hangingPunct="1">
              <a:buFont typeface="Wingdings" pitchFamily="2" charset="2"/>
              <a:buNone/>
            </a:pPr>
            <a:r>
              <a:rPr lang="en-US" altLang="en-US" smtClean="0"/>
              <a:t>	B. Celebrate when project milestones are met. </a:t>
            </a:r>
          </a:p>
          <a:p>
            <a:pPr eaLnBrk="1" hangingPunct="1">
              <a:buFont typeface="Wingdings" pitchFamily="2" charset="2"/>
              <a:buNone/>
            </a:pPr>
            <a:r>
              <a:rPr lang="en-US" altLang="en-US" smtClean="0"/>
              <a:t>	C. Link rewards to achievements.</a:t>
            </a:r>
          </a:p>
        </p:txBody>
      </p:sp>
    </p:spTree>
    <p:extLst>
      <p:ext uri="{BB962C8B-B14F-4D97-AF65-F5344CB8AC3E}">
        <p14:creationId xmlns:p14="http://schemas.microsoft.com/office/powerpoint/2010/main" val="1208757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04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04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04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152400"/>
            <a:ext cx="7793037" cy="1219200"/>
          </a:xfrm>
        </p:spPr>
        <p:txBody>
          <a:bodyPr/>
          <a:lstStyle/>
          <a:p>
            <a:pPr lvl="2" algn="ctr"/>
            <a:r>
              <a:rPr lang="en-US" sz="2800" b="1" dirty="0" smtClean="0"/>
              <a:t/>
            </a:r>
            <a:br>
              <a:rPr lang="en-US" sz="2800" b="1" dirty="0" smtClean="0"/>
            </a:br>
            <a:r>
              <a:rPr lang="en-US" b="1" dirty="0" smtClean="0"/>
              <a:t>II Corinthians 4:1-2 </a:t>
            </a:r>
            <a:r>
              <a:rPr lang="en-US" sz="3200" b="1" dirty="0" smtClean="0"/>
              <a:t>(MSG)</a:t>
            </a:r>
            <a:endParaRPr lang="en-US" sz="3200" dirty="0"/>
          </a:p>
        </p:txBody>
      </p:sp>
      <p:sp>
        <p:nvSpPr>
          <p:cNvPr id="3" name="Content Placeholder 2"/>
          <p:cNvSpPr>
            <a:spLocks noGrp="1"/>
          </p:cNvSpPr>
          <p:nvPr>
            <p:ph idx="1"/>
          </p:nvPr>
        </p:nvSpPr>
        <p:spPr>
          <a:xfrm>
            <a:off x="228600" y="1828800"/>
            <a:ext cx="8650288" cy="5029200"/>
          </a:xfrm>
        </p:spPr>
        <p:txBody>
          <a:bodyPr/>
          <a:lstStyle/>
          <a:p>
            <a:pPr marL="0" indent="0">
              <a:buNone/>
            </a:pPr>
            <a:r>
              <a:rPr lang="en-US" sz="2800" b="1" dirty="0" smtClean="0"/>
              <a:t>[4:1] “Since God has so generously let us in on what he is doing, we're not about to throw up our hands and walk off the job just because we run into occasional hard times. [2] We refuse to wear masks and play games. We don't maneuver and manipulate behind the scenes. And we don't twist God's Word to suit ourselves. Rather, we keep everything we do and say out in the open, the whole truth on display, so that those who want to can see and judge for themselves in the presence of God.” </a:t>
            </a:r>
          </a:p>
          <a:p>
            <a:pPr>
              <a:buFont typeface="Wingdings" pitchFamily="2" charset="2"/>
              <a:buChar char="v"/>
            </a:pPr>
            <a:endParaRPr lang="en-US" b="1" dirty="0" smtClean="0"/>
          </a:p>
          <a:p>
            <a:pPr marL="0" indent="0">
              <a:buNone/>
            </a:pPr>
            <a:endParaRPr lang="en-US" dirty="0"/>
          </a:p>
        </p:txBody>
      </p:sp>
    </p:spTree>
    <p:extLst>
      <p:ext uri="{BB962C8B-B14F-4D97-AF65-F5344CB8AC3E}">
        <p14:creationId xmlns:p14="http://schemas.microsoft.com/office/powerpoint/2010/main" val="635711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Development</a:t>
            </a:r>
            <a:endParaRPr lang="en-US" dirty="0"/>
          </a:p>
        </p:txBody>
      </p:sp>
      <p:sp>
        <p:nvSpPr>
          <p:cNvPr id="3" name="Content Placeholder 2"/>
          <p:cNvSpPr>
            <a:spLocks noGrp="1"/>
          </p:cNvSpPr>
          <p:nvPr>
            <p:ph idx="1"/>
          </p:nvPr>
        </p:nvSpPr>
        <p:spPr>
          <a:xfrm>
            <a:off x="304800" y="2017712"/>
            <a:ext cx="8650288" cy="4687887"/>
          </a:xfrm>
        </p:spPr>
        <p:txBody>
          <a:bodyPr/>
          <a:lstStyle/>
          <a:p>
            <a:r>
              <a:rPr lang="en-US" dirty="0" smtClean="0"/>
              <a:t>This is broader than just having a position, a formal title, or formal training.</a:t>
            </a:r>
          </a:p>
          <a:p>
            <a:r>
              <a:rPr lang="en-US" dirty="0" smtClean="0"/>
              <a:t>In God’s kingdom, leadership is about spiritual dynamics.</a:t>
            </a:r>
          </a:p>
          <a:p>
            <a:r>
              <a:rPr lang="en-US" dirty="0" smtClean="0"/>
              <a:t>There are certain steps that God seems to use in this process.</a:t>
            </a:r>
          </a:p>
          <a:p>
            <a:r>
              <a:rPr lang="en-US" sz="3200" dirty="0" smtClean="0"/>
              <a:t>God uses the “little – much” principle of Luke 16:10</a:t>
            </a:r>
          </a:p>
          <a:p>
            <a:endParaRPr lang="en-US" dirty="0"/>
          </a:p>
        </p:txBody>
      </p:sp>
    </p:spTree>
    <p:extLst>
      <p:ext uri="{BB962C8B-B14F-4D97-AF65-F5344CB8AC3E}">
        <p14:creationId xmlns:p14="http://schemas.microsoft.com/office/powerpoint/2010/main" val="385057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Traits Most Desired in Leaders</a:t>
            </a:r>
          </a:p>
        </p:txBody>
      </p:sp>
      <p:sp>
        <p:nvSpPr>
          <p:cNvPr id="3" name="Content Placeholder 2"/>
          <p:cNvSpPr>
            <a:spLocks noGrp="1"/>
          </p:cNvSpPr>
          <p:nvPr>
            <p:ph idx="1"/>
          </p:nvPr>
        </p:nvSpPr>
        <p:spPr>
          <a:xfrm>
            <a:off x="381000" y="2017712"/>
            <a:ext cx="8574088" cy="4611687"/>
          </a:xfrm>
        </p:spPr>
        <p:txBody>
          <a:bodyPr/>
          <a:lstStyle/>
          <a:p>
            <a:pPr>
              <a:buFont typeface="Wingdings" pitchFamily="2" charset="2"/>
              <a:buChar char="v"/>
            </a:pPr>
            <a:r>
              <a:rPr lang="en-US" dirty="0" smtClean="0"/>
              <a:t>Research by James M. Kouzes and Barry Z. Posner  </a:t>
            </a:r>
          </a:p>
          <a:p>
            <a:pPr>
              <a:buFont typeface="Wingdings" pitchFamily="2" charset="2"/>
              <a:buChar char="v"/>
            </a:pPr>
            <a:r>
              <a:rPr lang="en-US" sz="2800" dirty="0" smtClean="0"/>
              <a:t>Two of their Books</a:t>
            </a:r>
            <a:r>
              <a:rPr lang="en-US" sz="2800" i="1" dirty="0" smtClean="0"/>
              <a:t>:  The Leadership Challenge,  </a:t>
            </a:r>
            <a:r>
              <a:rPr lang="en-US" sz="2800" dirty="0" smtClean="0"/>
              <a:t>and </a:t>
            </a:r>
            <a:r>
              <a:rPr lang="en-US" sz="2800" i="1" dirty="0" smtClean="0"/>
              <a:t>Credibility</a:t>
            </a:r>
            <a:r>
              <a:rPr lang="en-US" sz="2800" dirty="0" smtClean="0"/>
              <a:t>.</a:t>
            </a:r>
          </a:p>
          <a:p>
            <a:pPr>
              <a:buFont typeface="Wingdings" pitchFamily="2" charset="2"/>
              <a:buChar char="v"/>
            </a:pPr>
            <a:endParaRPr lang="en-US" dirty="0" smtClean="0"/>
          </a:p>
          <a:p>
            <a:pPr>
              <a:buFont typeface="Wingdings" pitchFamily="2" charset="2"/>
              <a:buChar char="v"/>
            </a:pPr>
            <a:r>
              <a:rPr lang="en-US" dirty="0" smtClean="0"/>
              <a:t>“What values (personal traits or characteristics) do people look for in their superiors?”</a:t>
            </a:r>
          </a:p>
          <a:p>
            <a:pPr marL="57150" indent="0">
              <a:buNone/>
            </a:pPr>
            <a:endParaRPr lang="en-US" dirty="0"/>
          </a:p>
        </p:txBody>
      </p:sp>
    </p:spTree>
    <p:extLst>
      <p:ext uri="{BB962C8B-B14F-4D97-AF65-F5344CB8AC3E}">
        <p14:creationId xmlns:p14="http://schemas.microsoft.com/office/powerpoint/2010/main" val="203116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Most Frequently </a:t>
            </a:r>
            <a:br>
              <a:rPr lang="en-US" dirty="0" smtClean="0"/>
            </a:br>
            <a:r>
              <a:rPr lang="en-US" dirty="0" smtClean="0"/>
              <a:t>Mentioned Traits</a:t>
            </a:r>
            <a:endParaRPr lang="en-US" dirty="0"/>
          </a:p>
        </p:txBody>
      </p:sp>
      <p:sp>
        <p:nvSpPr>
          <p:cNvPr id="3" name="Content Placeholder 2"/>
          <p:cNvSpPr>
            <a:spLocks noGrp="1"/>
          </p:cNvSpPr>
          <p:nvPr>
            <p:ph idx="1"/>
          </p:nvPr>
        </p:nvSpPr>
        <p:spPr>
          <a:xfrm>
            <a:off x="381000" y="2017712"/>
            <a:ext cx="8574088" cy="4611687"/>
          </a:xfrm>
        </p:spPr>
        <p:txBody>
          <a:bodyPr/>
          <a:lstStyle/>
          <a:p>
            <a:pPr marL="800100" lvl="1">
              <a:buFont typeface="Wingdings" pitchFamily="2" charset="2"/>
              <a:buChar char="v"/>
            </a:pPr>
            <a:r>
              <a:rPr lang="en-US" sz="3200" u="sng" dirty="0" smtClean="0"/>
              <a:t>Integrity</a:t>
            </a:r>
            <a:r>
              <a:rPr lang="en-US" sz="3200" dirty="0" smtClean="0"/>
              <a:t> (leaders are truthful, are trustworthy, have character, have convictions)</a:t>
            </a:r>
          </a:p>
          <a:p>
            <a:pPr marL="800100" lvl="1">
              <a:buFont typeface="Wingdings" pitchFamily="2" charset="2"/>
              <a:buChar char="v"/>
            </a:pPr>
            <a:r>
              <a:rPr lang="en-US" sz="3200" u="sng" dirty="0" smtClean="0"/>
              <a:t>Forward-looking</a:t>
            </a:r>
            <a:r>
              <a:rPr lang="en-US" sz="3200" dirty="0" smtClean="0"/>
              <a:t> (leaders have a vision for the future)</a:t>
            </a:r>
          </a:p>
          <a:p>
            <a:pPr marL="800100" lvl="1">
              <a:buFont typeface="Wingdings" pitchFamily="2" charset="2"/>
              <a:buChar char="v"/>
            </a:pPr>
            <a:r>
              <a:rPr lang="en-US" sz="3200" u="sng" dirty="0" smtClean="0"/>
              <a:t>Competence</a:t>
            </a:r>
            <a:r>
              <a:rPr lang="en-US" sz="3200" dirty="0" smtClean="0"/>
              <a:t> (leaders are capable, productive, efficient)</a:t>
            </a:r>
          </a:p>
          <a:p>
            <a:pPr marL="800100" lvl="1">
              <a:buFont typeface="Wingdings" pitchFamily="2" charset="2"/>
              <a:buChar char="v"/>
            </a:pPr>
            <a:r>
              <a:rPr lang="en-US" sz="3200" u="sng" dirty="0" smtClean="0"/>
              <a:t>Inspiring</a:t>
            </a:r>
            <a:r>
              <a:rPr lang="en-US" sz="3200" dirty="0" smtClean="0"/>
              <a:t> (leaders are inspiring, are decisive, provide direction)</a:t>
            </a:r>
          </a:p>
          <a:p>
            <a:endParaRPr lang="en-US" dirty="0"/>
          </a:p>
        </p:txBody>
      </p:sp>
    </p:spTree>
    <p:extLst>
      <p:ext uri="{BB962C8B-B14F-4D97-AF65-F5344CB8AC3E}">
        <p14:creationId xmlns:p14="http://schemas.microsoft.com/office/powerpoint/2010/main" val="222677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400"/>
            <a:ext cx="8116888" cy="6477000"/>
          </a:xfrm>
        </p:spPr>
        <p:txBody>
          <a:bodyPr/>
          <a:lstStyle/>
          <a:p>
            <a:pPr marL="342900" lvl="3" indent="-342900">
              <a:buClr>
                <a:schemeClr val="folHlink"/>
              </a:buClr>
              <a:buSzPct val="60000"/>
            </a:pPr>
            <a:r>
              <a:rPr lang="en-US" sz="2800" dirty="0" smtClean="0"/>
              <a:t>“In virtually every survey we conducted, honesty was selected more often than any other leadership characteristic.  Honesty is absolutely essential to leadership.”</a:t>
            </a:r>
          </a:p>
          <a:p>
            <a:pPr marL="342900" lvl="3" indent="-342900">
              <a:buClr>
                <a:schemeClr val="folHlink"/>
              </a:buClr>
              <a:buSzPct val="60000"/>
            </a:pPr>
            <a:r>
              <a:rPr lang="en-US" sz="2800" dirty="0" smtClean="0"/>
              <a:t>If people are going to follow someone willingly, whether it be into battle or into the boardroom [or in the church], they first want to assure themselves that the person is worthy of their trust.</a:t>
            </a:r>
          </a:p>
          <a:p>
            <a:pPr marL="342900" lvl="3" indent="-342900">
              <a:buClr>
                <a:schemeClr val="folHlink"/>
              </a:buClr>
              <a:buSzPct val="60000"/>
            </a:pPr>
            <a:r>
              <a:rPr lang="en-US" sz="2800" dirty="0" smtClean="0"/>
              <a:t>This is true regardless of country, geographical region, or type of organization—the most important leadership attribute since we began our research in 1981 has always been honesty.</a:t>
            </a:r>
          </a:p>
          <a:p>
            <a:pPr marL="342900" lvl="3" indent="-342900">
              <a:buClr>
                <a:schemeClr val="folHlink"/>
              </a:buClr>
              <a:buSzPct val="60000"/>
            </a:pPr>
            <a:endParaRPr lang="en-US" sz="2400" dirty="0" smtClean="0"/>
          </a:p>
          <a:p>
            <a:endParaRPr lang="en-US" dirty="0"/>
          </a:p>
        </p:txBody>
      </p:sp>
    </p:spTree>
    <p:extLst>
      <p:ext uri="{BB962C8B-B14F-4D97-AF65-F5344CB8AC3E}">
        <p14:creationId xmlns:p14="http://schemas.microsoft.com/office/powerpoint/2010/main" val="187678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US" sz="2800" b="1" u="sng" dirty="0" smtClean="0"/>
              <a:t>Honesty</a:t>
            </a:r>
            <a:r>
              <a:rPr lang="en-US" sz="2800" u="sng" dirty="0" smtClean="0"/>
              <a:t> leads to </a:t>
            </a:r>
            <a:r>
              <a:rPr lang="en-US" sz="2800" b="1" u="sng" dirty="0" smtClean="0"/>
              <a:t>Integrity</a:t>
            </a:r>
            <a:r>
              <a:rPr lang="en-US" sz="2800" u="sng" dirty="0" smtClean="0"/>
              <a:t>,   </a:t>
            </a:r>
            <a:br>
              <a:rPr lang="en-US" sz="2800" u="sng" dirty="0" smtClean="0"/>
            </a:br>
            <a:r>
              <a:rPr lang="en-US" sz="2800" u="sng" dirty="0" smtClean="0"/>
              <a:t>Integrity results in </a:t>
            </a:r>
            <a:r>
              <a:rPr lang="en-US" sz="2800" b="1" u="sng" dirty="0" smtClean="0"/>
              <a:t>Credibility, </a:t>
            </a:r>
            <a:r>
              <a:rPr lang="en-US" sz="2800" u="sng" dirty="0" smtClean="0"/>
              <a:t>and   Credibility creates </a:t>
            </a:r>
            <a:r>
              <a:rPr lang="en-US" sz="2800" b="1" u="sng" dirty="0" smtClean="0"/>
              <a:t>Trust</a:t>
            </a:r>
            <a:r>
              <a:rPr lang="en-US" sz="2800" u="sng" dirty="0" smtClean="0"/>
              <a:t>.</a:t>
            </a:r>
            <a:endParaRPr lang="en-US" dirty="0"/>
          </a:p>
        </p:txBody>
      </p:sp>
      <p:sp>
        <p:nvSpPr>
          <p:cNvPr id="3" name="Content Placeholder 2"/>
          <p:cNvSpPr>
            <a:spLocks noGrp="1"/>
          </p:cNvSpPr>
          <p:nvPr>
            <p:ph idx="1"/>
          </p:nvPr>
        </p:nvSpPr>
        <p:spPr>
          <a:xfrm>
            <a:off x="533400" y="2017712"/>
            <a:ext cx="8421688" cy="4611687"/>
          </a:xfrm>
        </p:spPr>
        <p:txBody>
          <a:bodyPr/>
          <a:lstStyle/>
          <a:p>
            <a:pPr marL="457200">
              <a:buFont typeface="Wingdings" pitchFamily="2" charset="2"/>
              <a:buChar char="§"/>
            </a:pPr>
            <a:r>
              <a:rPr lang="en-US" dirty="0"/>
              <a:t>Reputation stands behind credibility.</a:t>
            </a:r>
          </a:p>
          <a:p>
            <a:pPr marL="1257300" lvl="2" indent="-342900">
              <a:buFont typeface="Wingdings" pitchFamily="2" charset="2"/>
              <a:buChar char="§"/>
            </a:pPr>
            <a:endParaRPr lang="en-US" dirty="0"/>
          </a:p>
          <a:p>
            <a:pPr marL="457200">
              <a:buFont typeface="Wingdings" pitchFamily="2" charset="2"/>
              <a:buChar char="§"/>
            </a:pPr>
            <a:r>
              <a:rPr lang="en-US" dirty="0"/>
              <a:t>Reputation is the human collateral, the security we pledge against the performance of our obligations as leaders.</a:t>
            </a:r>
          </a:p>
          <a:p>
            <a:pPr marL="1257300" lvl="2" indent="-342900">
              <a:buFont typeface="Wingdings" pitchFamily="2" charset="2"/>
              <a:buChar char="§"/>
            </a:pPr>
            <a:endParaRPr lang="en-US" dirty="0"/>
          </a:p>
          <a:p>
            <a:pPr marL="457200">
              <a:buFont typeface="Wingdings" pitchFamily="2" charset="2"/>
              <a:buChar char="§"/>
            </a:pPr>
            <a:r>
              <a:rPr lang="en-US" dirty="0"/>
              <a:t>Damaged reputation lowers people’s estimation of a leader’s worth and their motivation to follow.</a:t>
            </a:r>
          </a:p>
          <a:p>
            <a:endParaRPr lang="en-US" dirty="0"/>
          </a:p>
        </p:txBody>
      </p:sp>
    </p:spTree>
    <p:extLst>
      <p:ext uri="{BB962C8B-B14F-4D97-AF65-F5344CB8AC3E}">
        <p14:creationId xmlns:p14="http://schemas.microsoft.com/office/powerpoint/2010/main" val="155262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2688" y="457200"/>
            <a:ext cx="7772400" cy="6096000"/>
          </a:xfrm>
        </p:spPr>
        <p:txBody>
          <a:bodyPr/>
          <a:lstStyle/>
          <a:p>
            <a:pPr marL="457200">
              <a:buFont typeface="Wingdings" pitchFamily="2" charset="2"/>
              <a:buChar char="§"/>
            </a:pPr>
            <a:r>
              <a:rPr lang="en-US" sz="2800" dirty="0"/>
              <a:t>Reputation and credibility are earned over time.</a:t>
            </a:r>
          </a:p>
          <a:p>
            <a:pPr marL="1257300" lvl="2" indent="-342900">
              <a:buFont typeface="Wingdings" pitchFamily="2" charset="2"/>
              <a:buChar char="§"/>
            </a:pPr>
            <a:endParaRPr lang="en-US" dirty="0"/>
          </a:p>
          <a:p>
            <a:pPr marL="457200">
              <a:buFont typeface="Wingdings" pitchFamily="2" charset="2"/>
              <a:buChar char="§"/>
            </a:pPr>
            <a:r>
              <a:rPr lang="en-US" sz="2800" dirty="0" smtClean="0"/>
              <a:t>They do not come with the job or the title, degrees or even accomplishing significant goals.</a:t>
            </a:r>
          </a:p>
          <a:p>
            <a:pPr marL="457200">
              <a:buFont typeface="Wingdings" pitchFamily="2" charset="2"/>
              <a:buChar char="§"/>
            </a:pPr>
            <a:r>
              <a:rPr lang="en-US" sz="2800" dirty="0" smtClean="0"/>
              <a:t>The credibility foundation is built brick by brick.</a:t>
            </a:r>
          </a:p>
          <a:p>
            <a:pPr marL="457200">
              <a:buFont typeface="Wingdings" pitchFamily="2" charset="2"/>
              <a:buChar char="§"/>
            </a:pPr>
            <a:r>
              <a:rPr lang="en-US" sz="2800" dirty="0" smtClean="0"/>
              <a:t>It is interesting that even in the secular literature on leadership, integrity is the key and center of the leadership phenomenon.</a:t>
            </a:r>
          </a:p>
          <a:p>
            <a:pPr marL="457200">
              <a:buFont typeface="Wingdings" pitchFamily="2" charset="2"/>
              <a:buChar char="§"/>
            </a:pPr>
            <a:r>
              <a:rPr lang="en-US" sz="2800" b="1" dirty="0" smtClean="0"/>
              <a:t>So what really is this thing called Integrity?</a:t>
            </a:r>
            <a:endParaRPr lang="en-US" b="1" dirty="0"/>
          </a:p>
          <a:p>
            <a:endParaRPr lang="en-US" dirty="0"/>
          </a:p>
        </p:txBody>
      </p:sp>
    </p:spTree>
    <p:extLst>
      <p:ext uri="{BB962C8B-B14F-4D97-AF65-F5344CB8AC3E}">
        <p14:creationId xmlns:p14="http://schemas.microsoft.com/office/powerpoint/2010/main" val="337395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a:themeElements>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Benjamin Schoun</TermName>
          <TermId xmlns="http://schemas.microsoft.com/office/infopath/2007/PartnerControls">74b254ae-a13c-48f1-bac0-0b01b63a84f3</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Leadership Development</TermName>
          <TermId xmlns="http://schemas.microsoft.com/office/infopath/2007/PartnerControls">264aa453-2fa6-4828-b7e2-3a8589ef0b6c</TermId>
        </TermInfo>
        <TermInfo xmlns="http://schemas.microsoft.com/office/infopath/2007/PartnerControls">
          <TermName xmlns="http://schemas.microsoft.com/office/infopath/2007/PartnerControls">Leadership Issues</TermName>
          <TermId xmlns="http://schemas.microsoft.com/office/infopath/2007/PartnerControls">be811c14-876f-43cb-a8c7-39a8cdee0b29</TermId>
        </TermInfo>
      </Terms>
    </j2a840a341ce45988eab089c2d811663>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A68C98-55AB-4F82-8FC6-2B66AE5F0D92}"/>
</file>

<file path=customXml/itemProps2.xml><?xml version="1.0" encoding="utf-8"?>
<ds:datastoreItem xmlns:ds="http://schemas.openxmlformats.org/officeDocument/2006/customXml" ds:itemID="{DC475C22-AB28-4356-866E-652DFCF7623E}"/>
</file>

<file path=customXml/itemProps3.xml><?xml version="1.0" encoding="utf-8"?>
<ds:datastoreItem xmlns:ds="http://schemas.openxmlformats.org/officeDocument/2006/customXml" ds:itemID="{06717865-A9AE-4721-B5BF-AF75AA762EC5}"/>
</file>

<file path=docProps/app.xml><?xml version="1.0" encoding="utf-8"?>
<Properties xmlns="http://schemas.openxmlformats.org/officeDocument/2006/extended-properties" xmlns:vt="http://schemas.openxmlformats.org/officeDocument/2006/docPropsVTypes">
  <Template>Theology of Leadership</Template>
  <TotalTime>436</TotalTime>
  <Words>1674</Words>
  <Application>Microsoft Office PowerPoint</Application>
  <PresentationFormat>On-screen Show (4:3)</PresentationFormat>
  <Paragraphs>229</Paragraphs>
  <Slides>38</Slides>
  <Notes>5</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Blends</vt:lpstr>
      <vt:lpstr>default</vt:lpstr>
      <vt:lpstr>Leadership Development</vt:lpstr>
      <vt:lpstr>Foundational Principle</vt:lpstr>
      <vt:lpstr>Definition of Leadership in the context of God’s Kingdom</vt:lpstr>
      <vt:lpstr>Leadership Development</vt:lpstr>
      <vt:lpstr>Traits Most Desired in Leaders</vt:lpstr>
      <vt:lpstr>Most Frequently  Mentioned Traits</vt:lpstr>
      <vt:lpstr>PowerPoint Presentation</vt:lpstr>
      <vt:lpstr>Honesty leads to Integrity,    Integrity results in Credibility, and   Credibility creates Trust.</vt:lpstr>
      <vt:lpstr>PowerPoint Presentation</vt:lpstr>
      <vt:lpstr>PowerPoint Presentation</vt:lpstr>
      <vt:lpstr>  Integrity !</vt:lpstr>
      <vt:lpstr>Integrity !</vt:lpstr>
      <vt:lpstr>Integrity !</vt:lpstr>
      <vt:lpstr>Even Among Church Leaders</vt:lpstr>
      <vt:lpstr>Integrity !</vt:lpstr>
      <vt:lpstr>PowerPoint Presentation</vt:lpstr>
      <vt:lpstr>Integrity &amp; Spirituality</vt:lpstr>
      <vt:lpstr>Spiritual/Leadership Development</vt:lpstr>
      <vt:lpstr>Spiritual Leadership Development</vt:lpstr>
      <vt:lpstr>Spiritual Leadership Development Timeline</vt:lpstr>
      <vt:lpstr>Phase I Providence</vt:lpstr>
      <vt:lpstr>Phase II Inner Life Growth</vt:lpstr>
      <vt:lpstr>Processes Used by God to Develop Character</vt:lpstr>
      <vt:lpstr>Integrity Checks</vt:lpstr>
      <vt:lpstr>Obedience Checks</vt:lpstr>
      <vt:lpstr>Word Checks</vt:lpstr>
      <vt:lpstr>Other Tests</vt:lpstr>
      <vt:lpstr>More Examples</vt:lpstr>
      <vt:lpstr>Phase III Ministry Maturing</vt:lpstr>
      <vt:lpstr>Phases I-III</vt:lpstr>
      <vt:lpstr>Phase IV Life Maturing</vt:lpstr>
      <vt:lpstr>Phase V Convergence</vt:lpstr>
      <vt:lpstr>Phase VI Reflection</vt:lpstr>
      <vt:lpstr>Levels of Leadership</vt:lpstr>
      <vt:lpstr>FIVE PRACTICES OF GOOD LEADERS </vt:lpstr>
      <vt:lpstr>FIVE PRACTICES OF GOOD LEADERS, cont.</vt:lpstr>
      <vt:lpstr>FIVE PRACTICES OF GOOD LEADERS, cont.</vt:lpstr>
      <vt:lpstr> II Corinthians 4:1-2 (MSG)</vt:lpstr>
    </vt:vector>
  </TitlesOfParts>
  <Company>S.D.A. Church World Headquarters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Development</dc:title>
  <dc:creator>Schoun, Ben</dc:creator>
  <cp:lastModifiedBy>Schoun, Ben</cp:lastModifiedBy>
  <cp:revision>26</cp:revision>
  <dcterms:created xsi:type="dcterms:W3CDTF">2015-01-06T21:56:11Z</dcterms:created>
  <dcterms:modified xsi:type="dcterms:W3CDTF">2015-01-08T16:41:28Z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56;#Benjamin Schoun|74b254ae-a13c-48f1-bac0-0b01b63a84f3</vt:lpwstr>
  </property>
  <property fmtid="{D5CDD505-2E9C-101B-9397-08002B2CF9AE}" pid="4" name="CurriculumCategories">
    <vt:lpwstr>39;#Leadership Development|264aa453-2fa6-4828-b7e2-3a8589ef0b6c;#6;#Leadership Issues|be811c14-876f-43cb-a8c7-39a8cdee0b29</vt:lpwstr>
  </property>
</Properties>
</file>