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slide" Target="slides/slide13.xml"/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3" Type="http://schemas.openxmlformats.org/officeDocument/2006/relationships/tableStyles" Target="tableStyles.xml"/><Relationship Id="rId21" Type="http://schemas.openxmlformats.org/officeDocument/2006/relationships/customXml" Target="../customXml/item2.xml"/><Relationship Id="rId17" Type="http://schemas.openxmlformats.org/officeDocument/2006/relationships/slide" Target="slides/slide12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16" Type="http://schemas.openxmlformats.org/officeDocument/2006/relationships/slide" Target="slides/slide11.xml"/><Relationship Id="rId2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theme" Target="theme/theme1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10" Type="http://schemas.openxmlformats.org/officeDocument/2006/relationships/slide" Target="slides/slide5.xml"/><Relationship Id="rId14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3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1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0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2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4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7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9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1513400" x="455075"/>
            <a:ext cy="2275399" cx="92815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y="3753550" x="1626300"/>
            <a:ext cy="1921225" cx="6983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r" marR="0" indent="0" marL="0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None/>
            </a:pPr>
            <a:r>
              <a:rPr sz="4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r>
              <a:t/>
            </a:r>
          </a:p>
          <a:p>
            <a:pPr algn="r" marR="0" indent="0" marL="0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None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Barry Gane PhD </a:t>
            </a:r>
          </a:p>
          <a:p>
            <a:pPr algn="r" marR="0" indent="0" marL="0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None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with thanks to C</a:t>
            </a:r>
            <a:r>
              <a:rPr b="1"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olin Clarke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/>
        </p:nvSpPr>
        <p:spPr>
          <a:xfrm>
            <a:off y="105825" x="497400"/>
            <a:ext cy="14816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3" name="Shape 73"/>
          <p:cNvSpPr txBox="1"/>
          <p:nvPr/>
        </p:nvSpPr>
        <p:spPr>
          <a:xfrm>
            <a:off y="1829150" x="102300"/>
            <a:ext cy="5205575" cx="9523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1" marR="0" indent="-248355" marL="762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358"/>
              <a:buFont typeface="Courier New"/>
              <a:buChar char="o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well will this candidate fit into the current work environment?</a:t>
            </a:r>
          </a:p>
          <a:p>
            <a:pPr algn="l" lvl="1" marR="0" indent="-248355" marL="762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00358"/>
              <a:buFont typeface="Courier New"/>
              <a:buChar char="o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well does their capacity to do the job fit the job specifications?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/>
        </p:nvSpPr>
        <p:spPr>
          <a:xfrm>
            <a:off y="0" x="127000"/>
            <a:ext cy="1968500" cx="10033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9" name="Shape 79"/>
          <p:cNvSpPr txBox="1"/>
          <p:nvPr/>
        </p:nvSpPr>
        <p:spPr>
          <a:xfrm>
            <a:off y="1829150" x="102300"/>
            <a:ext cy="5205575" cx="9523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1" marR="0" indent="-50800" marL="76200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None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Don’t think you will be able to make significant changes when they are in the job</a:t>
            </a:r>
          </a:p>
          <a:p>
            <a:r>
              <a:t/>
            </a:r>
          </a:p>
          <a:p>
            <a:pPr algn="l" lvl="2" marR="0" indent="-191911" marL="1143000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Clr>
                <a:srgbClr val="FFFFFF"/>
              </a:buClr>
              <a:buSzPct val="101010"/>
              <a:buFont typeface="Wingdings"/>
              <a:buChar char="§"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Skill &amp; knowledge development – YES</a:t>
            </a:r>
          </a:p>
          <a:p>
            <a:r>
              <a:t/>
            </a:r>
          </a:p>
          <a:p>
            <a:pPr algn="l" lvl="2" marR="0" indent="-191911" marL="1143000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Clr>
                <a:srgbClr val="FFFFFF"/>
              </a:buClr>
              <a:buSzPct val="101010"/>
              <a:buFont typeface="Wingdings"/>
              <a:buChar char="§"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Fundamental change – NOT MUCH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At the end of the interview there are 3 basic questions to ask (may wish to get each member to give a score out of 10):</a:t>
            </a:r>
          </a:p>
          <a:p>
            <a:r>
              <a:t/>
            </a:r>
          </a:p>
          <a:p>
            <a:pPr algn="l" lvl="1" marR="0" indent="-206022" marL="762000">
              <a:lnSpc>
                <a:spcPct val="119886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01851"/>
              <a:buFont typeface="Courier New"/>
              <a:buChar char="o"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well do you think this candidate will fit into the proposed work situation or culture or environment?</a:t>
            </a:r>
          </a:p>
          <a:p>
            <a:r>
              <a:t/>
            </a:r>
          </a:p>
          <a:p>
            <a:pPr algn="l" lvl="1" marR="0" indent="-206022" marL="762000">
              <a:lnSpc>
                <a:spcPct val="119886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01851"/>
              <a:buFont typeface="Courier New"/>
              <a:buChar char="o"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well does this person’s talents/skills match the requirements for the position?</a:t>
            </a:r>
          </a:p>
          <a:p>
            <a:r>
              <a:t/>
            </a:r>
          </a:p>
          <a:p>
            <a:pPr algn="l" lvl="1" marR="0" indent="-206022" marL="762000">
              <a:lnSpc>
                <a:spcPct val="119886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01851"/>
              <a:buFont typeface="Courier New"/>
              <a:buChar char="o"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fast will this person be able to pick up the aspects of the position that they will need to learn?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/>
        </p:nvSpPr>
        <p:spPr>
          <a:xfrm>
            <a:off y="105825" x="497400"/>
            <a:ext cy="14816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90" name="Shape 90"/>
          <p:cNvSpPr txBox="1"/>
          <p:nvPr/>
        </p:nvSpPr>
        <p:spPr>
          <a:xfrm>
            <a:off y="1829150" x="102300"/>
            <a:ext cy="5205575" cx="9523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1" marR="0" indent="-220133" marL="76200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Scores are interesting but do not necessarily wisely guide you, particularly when the scores between candidates are close</a:t>
            </a:r>
          </a:p>
          <a:p>
            <a:r>
              <a:t/>
            </a:r>
          </a:p>
          <a:p>
            <a:pPr algn="l" lvl="1" marR="0" indent="-220133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Give the candidates the opportunity to ask questions, sell themselves and present any material they may feel is valid to the interview. </a:t>
            </a:r>
          </a:p>
          <a:p>
            <a:pPr algn="l" lvl="2" marR="0" indent="-191911" marL="1143000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Clr>
                <a:srgbClr val="FFFFFF"/>
              </a:buClr>
              <a:buSzPct val="101010"/>
              <a:buFont typeface="Wingdings"/>
              <a:buChar char="§"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Is there anything they feel the especially suits them in the position? </a:t>
            </a:r>
          </a:p>
          <a:p>
            <a:pPr algn="l" lvl="2" marR="0" indent="-191911" marL="1143000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Clr>
                <a:srgbClr val="FFFFFF"/>
              </a:buClr>
              <a:buSzPct val="101010"/>
              <a:buFont typeface="Wingdings"/>
              <a:buChar char="§"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 they have special gifts that have not come to light during the interview?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/>
        </p:nvSpPr>
        <p:spPr>
          <a:xfrm>
            <a:off y="296325" x="169325"/>
            <a:ext cy="2010824" cx="99906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96" name="Shape 96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1" marR="0" indent="-220133" marL="76200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Explain the process that will be followed</a:t>
            </a:r>
          </a:p>
          <a:p>
            <a:r>
              <a:t/>
            </a:r>
          </a:p>
          <a:p>
            <a:pPr algn="l" lvl="1" marR="0" indent="-220133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When they may hear from you</a:t>
            </a:r>
          </a:p>
          <a:p>
            <a:r>
              <a:t/>
            </a:r>
          </a:p>
          <a:p>
            <a:pPr algn="l" lvl="1" marR="0" indent="-220133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Allow God to open and shut doors ..</a:t>
            </a:r>
          </a:p>
          <a:p>
            <a:r>
              <a:t/>
            </a:r>
          </a:p>
          <a:p>
            <a:pPr algn="l" lvl="1" marR="0" indent="-220133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may wish to conclude with prayer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6" name="Shape 26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Before you begin be thoroughly familiar with denominational protocols</a:t>
            </a:r>
          </a:p>
          <a:p>
            <a:r>
              <a:t/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Make the applicant feel comfortable</a:t>
            </a:r>
          </a:p>
          <a:p>
            <a:pPr algn="l" lvl="2" marR="0" indent="-220133" marL="1143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Wingdings"/>
              <a:buChar char="§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Critical time for the candidate</a:t>
            </a:r>
          </a:p>
          <a:p>
            <a:r>
              <a:t/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Talk about things that are “easy” for them to discuss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After setting a relaxed atmosphere and before the formal interview starts 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Commence with prayer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/>
        </p:nvSpPr>
        <p:spPr>
          <a:xfrm>
            <a:off y="105825" x="497400"/>
            <a:ext cy="14816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7" name="Shape 37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1" marR="0" indent="-248355" marL="762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358"/>
              <a:buFont typeface="Courier New"/>
              <a:buChar char="o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more thoroughly you research a candidate before an interview, the more productive your interview will be</a:t>
            </a:r>
          </a:p>
          <a:p>
            <a:pPr algn="l" lvl="0" marR="0" indent="-220133" marL="381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will include: </a:t>
            </a:r>
          </a:p>
          <a:p>
            <a:pPr algn="l" lvl="1" marR="0" indent="-206022" marL="762000">
              <a:lnSpc>
                <a:spcPct val="119886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01851"/>
              <a:buFont typeface="Courier New"/>
              <a:buChar char="o"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checking references</a:t>
            </a:r>
          </a:p>
          <a:p>
            <a:pPr algn="l" lvl="1" marR="0" indent="-206022" marL="762000">
              <a:lnSpc>
                <a:spcPct val="119886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01851"/>
              <a:buFont typeface="Courier New"/>
              <a:buChar char="o"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Talking to people they have worked with</a:t>
            </a:r>
          </a:p>
          <a:p>
            <a:pPr algn="l" lvl="1" marR="0" indent="-206022" marL="762000">
              <a:lnSpc>
                <a:spcPct val="119886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01851"/>
              <a:buFont typeface="Courier New"/>
              <a:buChar char="o"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Casual inquiries about their life and role in the church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/>
        </p:nvSpPr>
        <p:spPr>
          <a:xfrm>
            <a:off y="105825" x="381000"/>
            <a:ext cy="1608650" cx="96731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3" name="Shape 43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Ask open ended questions – how, when, why?</a:t>
            </a:r>
          </a:p>
          <a:p>
            <a:pPr algn="l" lvl="2" marR="0" indent="-220133" marL="1143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Wingdings"/>
              <a:buChar char="§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you do ask a closed question, follow it up with an open question e.g. “Have you had previous experience with …?” “Yes” … “Please tell us about it?”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9" name="Shape 49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 Try to use open-ended questions</a:t>
            </a:r>
          </a:p>
          <a:p>
            <a:r>
              <a:t/>
            </a:r>
          </a:p>
          <a:p>
            <a:pPr algn="l" marR="0" indent="0" marL="0">
              <a:lnSpc>
                <a:spcPct val="100000"/>
              </a:lnSpc>
              <a:spcBef>
                <a:spcPts val="438"/>
              </a:spcBef>
              <a:spcAft>
                <a:spcPts val="0"/>
              </a:spcAft>
              <a:buNone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Ask only one question at a time</a:t>
            </a:r>
          </a:p>
          <a:p>
            <a:pPr algn="l" marR="0" indent="0" marL="0">
              <a:lnSpc>
                <a:spcPct val="100000"/>
              </a:lnSpc>
              <a:spcBef>
                <a:spcPts val="438"/>
              </a:spcBef>
              <a:spcAft>
                <a:spcPts val="0"/>
              </a:spcAft>
              <a:buNone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3. Provide feedback that will encourage further open talking</a:t>
            </a:r>
          </a:p>
          <a:p>
            <a:r>
              <a:t/>
            </a:r>
          </a:p>
          <a:p>
            <a:pPr algn="l" marR="0" indent="0" marL="0">
              <a:lnSpc>
                <a:spcPct val="100000"/>
              </a:lnSpc>
              <a:spcBef>
                <a:spcPts val="438"/>
              </a:spcBef>
              <a:spcAft>
                <a:spcPts val="0"/>
              </a:spcAft>
              <a:buNone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 After an initial question and response, follow up with probing questions</a:t>
            </a:r>
          </a:p>
          <a:p>
            <a:pPr algn="l" marR="0" indent="0" marL="0">
              <a:lnSpc>
                <a:spcPct val="100000"/>
              </a:lnSpc>
              <a:spcBef>
                <a:spcPts val="438"/>
              </a:spcBef>
              <a:spcAft>
                <a:spcPts val="0"/>
              </a:spcAft>
              <a:buNone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5. After asking a question be silent and give the candidate time to respond</a:t>
            </a:r>
          </a:p>
          <a:p>
            <a:r>
              <a:t/>
            </a:r>
          </a:p>
          <a:p>
            <a:pPr algn="l" marR="0" indent="0" marL="0">
              <a:lnSpc>
                <a:spcPct val="100000"/>
              </a:lnSpc>
              <a:spcBef>
                <a:spcPts val="438"/>
              </a:spcBef>
              <a:spcAft>
                <a:spcPts val="0"/>
              </a:spcAft>
              <a:buNone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6. Use an inquiry style rather than an interrogation style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5" name="Shape 55"/>
          <p:cNvSpPr txBox="1"/>
          <p:nvPr/>
        </p:nvSpPr>
        <p:spPr>
          <a:xfrm>
            <a:off y="1829150" x="102300"/>
            <a:ext cy="5205575" cx="9523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1" marR="0" indent="-220133" marL="76200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we behaved in the past is a good indicator to future behaviour</a:t>
            </a:r>
          </a:p>
          <a:p>
            <a:pPr algn="l" lvl="1" marR="0" indent="-220133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the candidate telling stories about themselves preferably in work situations</a:t>
            </a:r>
          </a:p>
          <a:p>
            <a:pPr algn="l" lvl="1" marR="0" indent="-220133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Tell us about a time when . . . . . . . . .</a:t>
            </a:r>
          </a:p>
          <a:p>
            <a:pPr algn="l" lvl="1" marR="0" indent="-220133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Tell us about a time when you felt very strongly that God was leading you or</a:t>
            </a:r>
          </a:p>
          <a:p>
            <a:pPr algn="l" lvl="1" marR="0" indent="-220133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Tell us about a time when God said “no” to you</a:t>
            </a:r>
          </a:p>
          <a:p>
            <a:pPr algn="l" lvl="1" marR="0" indent="-220133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Tell us about a time when a sermon didn’t work out the way you had hoped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/>
        </p:nvSpPr>
        <p:spPr>
          <a:xfrm>
            <a:off y="105825" x="497400"/>
            <a:ext cy="14816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1" name="Shape 61"/>
          <p:cNvSpPr txBox="1"/>
          <p:nvPr/>
        </p:nvSpPr>
        <p:spPr>
          <a:xfrm>
            <a:off y="1829150" x="102300"/>
            <a:ext cy="5205575" cx="9523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1" marR="0" indent="-50800" marL="762000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None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Another way of projecting into a work situation that will reveal; thinking process, values, personality type, how they deal with pressure and/or conflict etc</a:t>
            </a:r>
          </a:p>
          <a:p>
            <a:pPr algn="l" lvl="1" marR="0" indent="-50800" marL="76200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None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Some examples</a:t>
            </a:r>
          </a:p>
          <a:p>
            <a:pPr algn="l" lvl="1" marR="0" indent="-220133" marL="76200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AutoNum type="arabicPeriod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 a young minister with a youth focus you have been advised by the Conference President that you have been given 3 small churches with mostly old members. How will you respond to this appointment?</a:t>
            </a:r>
          </a:p>
          <a:p>
            <a:pPr algn="l" lvl="1" marR="0" indent="-220133" marL="76200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AutoNum type="arabicPeriod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Your spouse feels cut off by church members and hates going to church and associated functions. Sabbath mornings have become a really difficult time for you. How will you handle this?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6325" x="497400"/>
            <a:ext cy="1291150" cx="92604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7" name="Shape 67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06022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Make sure the candidate understands the question</a:t>
            </a:r>
          </a:p>
          <a:p>
            <a:r>
              <a:t/>
            </a:r>
          </a:p>
          <a:p>
            <a:pPr algn="l" lvl="0" marR="0" indent="-206022" marL="381000">
              <a:lnSpc>
                <a:spcPct val="100000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b="1"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answer questions for candidates</a:t>
            </a:r>
          </a:p>
          <a:p>
            <a:r>
              <a:t/>
            </a:r>
          </a:p>
          <a:p>
            <a:pPr algn="l" lvl="0" marR="0" indent="-206022" marL="381000">
              <a:lnSpc>
                <a:spcPct val="100000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 not give verbal or body language clues as to the answers that you may be looking for. While answers are given try to be expressionless. </a:t>
            </a:r>
            <a:r>
              <a:rPr sz="2444" lang="en-US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is not a social conversation – it’s a job interview and important decisions will be made as a result.</a:t>
            </a: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44" lang="en-US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 warm and pastoral before and after the interview.</a:t>
            </a:r>
          </a:p>
          <a:p>
            <a:r>
              <a:t/>
            </a:r>
          </a:p>
          <a:p>
            <a:pPr algn="l" lvl="0" marR="0" indent="-206022" marL="381000">
              <a:lnSpc>
                <a:spcPct val="100000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Ensure the candidate fully understands the position</a:t>
            </a:r>
          </a:p>
          <a:p>
            <a:r>
              <a:t/>
            </a:r>
          </a:p>
          <a:p>
            <a:pPr algn="l" lvl="0" marR="0" indent="-206022" marL="381000">
              <a:lnSpc>
                <a:spcPct val="100000"/>
              </a:lnSpc>
              <a:spcBef>
                <a:spcPts val="438"/>
              </a:spcBef>
              <a:spcAft>
                <a:spcPts val="0"/>
              </a:spcAft>
              <a:buClr>
                <a:srgbClr val="FFFFFF"/>
              </a:buClr>
              <a:buSzPct val="169753"/>
              <a:buFont typeface="Arial"/>
              <a:buChar char="•"/>
            </a:pPr>
            <a:r>
              <a:rPr sz="2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They should be making a decision too as to whether this is the right job for them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c564d6ebf4248c7833a610fa17582d5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Barry Gane</TermName>
          <TermId xmlns="http://schemas.microsoft.com/office/infopath/2007/PartnerControls">f7785d2f-a871-499e-af8d-af25a8ee20a1</TermId>
        </TermInfo>
      </Terms>
    </gc564d6ebf4248c7833a610fa17582d5>
    <j2a840a341ce45988eab089c2d811663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Hiring New Workers</TermName>
          <TermId xmlns="http://schemas.microsoft.com/office/infopath/2007/PartnerControls">b41e2c74-10b2-495f-921f-f3476495a170</TermId>
        </TermInfo>
      </Terms>
    </j2a840a341ce45988eab089c2d811663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931C23B4E154BA7E8104755D6A6CD" ma:contentTypeVersion="1" ma:contentTypeDescription="Create a new document." ma:contentTypeScope="" ma:versionID="c8eee80a9397e942757032f22530b6af">
  <xsd:schema xmlns:xsd="http://www.w3.org/2001/XMLSchema" xmlns:xs="http://www.w3.org/2001/XMLSchema" xmlns:p="http://schemas.microsoft.com/office/2006/metadata/properties" xmlns:ns2="708c96bb-742e-4249-8e2b-6d89ee2a2a12" targetNamespace="http://schemas.microsoft.com/office/2006/metadata/properties" ma:root="true" ma:fieldsID="ed20ab612628702c9de8aa0a98ebc27b" ns2:_="">
    <xsd:import namespace="708c96bb-742e-4249-8e2b-6d89ee2a2a12"/>
    <xsd:element name="properties">
      <xsd:complexType>
        <xsd:sequence>
          <xsd:element name="documentManagement">
            <xsd:complexType>
              <xsd:all>
                <xsd:element ref="ns2:j2a840a341ce45988eab089c2d811663" minOccurs="0"/>
                <xsd:element ref="ns2:gc564d6ebf4248c7833a610fa17582d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c96bb-742e-4249-8e2b-6d89ee2a2a12" elementFormDefault="qualified">
    <xsd:import namespace="http://schemas.microsoft.com/office/2006/documentManagement/types"/>
    <xsd:import namespace="http://schemas.microsoft.com/office/infopath/2007/PartnerControls"/>
    <xsd:element name="j2a840a341ce45988eab089c2d811663" ma:index="9" nillable="true" ma:taxonomy="true" ma:internalName="j2a840a341ce45988eab089c2d811663" ma:taxonomyFieldName="CurriculumCategories" ma:displayName="CurriculumCategories" ma:default="" ma:fieldId="{32a840a3-41ce-4598-8eab-089c2d811663}" ma:taxonomyMulti="true" ma:sspId="b5610599-cc4b-4dc8-9e5a-d998835b68b3" ma:termSetId="bf1c4c82-3a44-4d16-bb71-072355a7d51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c564d6ebf4248c7833a610fa17582d5" ma:index="11" nillable="true" ma:taxonomy="true" ma:internalName="gc564d6ebf4248c7833a610fa17582d5" ma:taxonomyFieldName="Authors" ma:displayName="Authors" ma:default="" ma:fieldId="{0c564d6e-bf42-48c7-833a-610fa17582d5}" ma:taxonomyMulti="true" ma:sspId="b5610599-cc4b-4dc8-9e5a-d998835b68b3" ma:termSetId="f7ac89c2-ea02-468b-b02c-fe613d55204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8902CC-A3DE-43ED-B57D-AB4390D68519}"/>
</file>

<file path=customXml/itemProps2.xml><?xml version="1.0" encoding="utf-8"?>
<ds:datastoreItem xmlns:ds="http://schemas.openxmlformats.org/officeDocument/2006/customXml" ds:itemID="{A719FD0C-E015-47C3-A275-F59DCA597BC0}"/>
</file>

<file path=customXml/itemProps3.xml><?xml version="1.0" encoding="utf-8"?>
<ds:datastoreItem xmlns:ds="http://schemas.openxmlformats.org/officeDocument/2006/customXml" ds:itemID="{C2EE978B-B313-463F-B686-0DF0E4A48182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Interviewing Tips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0x010100606931C23B4E154BA7E8104755D6A6CD</vt:lpwstr>
  </property>
  <property fmtid="{D5CDD505-2E9C-101B-9397-08002B2CF9AE}" pid="3" name="Authors">
    <vt:lpwstr>3;#Barry Gane|f7785d2f-a871-499e-af8d-af25a8ee20a1</vt:lpwstr>
  </property>
  <property fmtid="{D5CDD505-2E9C-101B-9397-08002B2CF9AE}" pid="4" name="CurriculumCategories">
    <vt:lpwstr>36;#Hiring New Workers|b41e2c74-10b2-495f-921f-f3476495a170</vt:lpwstr>
  </property>
</Properties>
</file>