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entation.xml" ContentType="application/vnd.openxmlformats-officedocument.presentationml.presentation.main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1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Override4.xml" ContentType="application/vnd.openxmlformats-officedocument.themeOverride+xml"/>
  <Override PartName="/ppt/theme/themeOverride2.xml" ContentType="application/vnd.openxmlformats-officedocument.themeOverride+xml"/>
  <Override PartName="/ppt/theme/themeOverride1.xml" ContentType="application/vnd.openxmlformats-officedocument.themeOverride+xml"/>
  <Override PartName="/ppt/theme/themeOverride3.xml" ContentType="application/vnd.openxmlformats-officedocument.themeOverride+xml"/>
  <Override PartName="/ppt/theme/theme6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9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5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4156" r:id="rId2"/>
    <p:sldMasterId id="2147484169" r:id="rId3"/>
    <p:sldMasterId id="2147484144" r:id="rId4"/>
    <p:sldMasterId id="2147484111" r:id="rId5"/>
    <p:sldMasterId id="2147484097" r:id="rId6"/>
    <p:sldMasterId id="2147484129" r:id="rId7"/>
  </p:sldMasterIdLst>
  <p:notesMasterIdLst>
    <p:notesMasterId r:id="rId42"/>
  </p:notesMasterIdLst>
  <p:handoutMasterIdLst>
    <p:handoutMasterId r:id="rId43"/>
  </p:handoutMasterIdLst>
  <p:sldIdLst>
    <p:sldId id="259" r:id="rId8"/>
    <p:sldId id="305" r:id="rId9"/>
    <p:sldId id="416" r:id="rId10"/>
    <p:sldId id="417" r:id="rId11"/>
    <p:sldId id="418" r:id="rId12"/>
    <p:sldId id="419" r:id="rId13"/>
    <p:sldId id="420" r:id="rId14"/>
    <p:sldId id="421" r:id="rId15"/>
    <p:sldId id="422" r:id="rId16"/>
    <p:sldId id="423" r:id="rId17"/>
    <p:sldId id="424" r:id="rId18"/>
    <p:sldId id="425" r:id="rId19"/>
    <p:sldId id="426" r:id="rId20"/>
    <p:sldId id="427" r:id="rId21"/>
    <p:sldId id="447" r:id="rId22"/>
    <p:sldId id="429" r:id="rId23"/>
    <p:sldId id="458" r:id="rId24"/>
    <p:sldId id="434" r:id="rId25"/>
    <p:sldId id="435" r:id="rId26"/>
    <p:sldId id="432" r:id="rId27"/>
    <p:sldId id="437" r:id="rId28"/>
    <p:sldId id="438" r:id="rId29"/>
    <p:sldId id="459" r:id="rId30"/>
    <p:sldId id="463" r:id="rId31"/>
    <p:sldId id="465" r:id="rId32"/>
    <p:sldId id="464" r:id="rId33"/>
    <p:sldId id="443" r:id="rId34"/>
    <p:sldId id="444" r:id="rId35"/>
    <p:sldId id="445" r:id="rId36"/>
    <p:sldId id="448" r:id="rId37"/>
    <p:sldId id="457" r:id="rId38"/>
    <p:sldId id="466" r:id="rId39"/>
    <p:sldId id="467" r:id="rId40"/>
    <p:sldId id="325" r:id="rId41"/>
  </p:sldIdLst>
  <p:sldSz cx="9144000" cy="6858000" type="screen4x3"/>
  <p:notesSz cx="68580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1F497D"/>
    <a:srgbClr val="F2EDD8"/>
    <a:srgbClr val="F2ED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5543" autoAdjust="0"/>
  </p:normalViewPr>
  <p:slideViewPr>
    <p:cSldViewPr>
      <p:cViewPr>
        <p:scale>
          <a:sx n="115" d="100"/>
          <a:sy n="115" d="100"/>
        </p:scale>
        <p:origin x="-144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768" y="-8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50" Type="http://schemas.openxmlformats.org/officeDocument/2006/relationships/customXml" Target="../customXml/item3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customXml" Target="../customXml/item2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handoutMaster" Target="handoutMasters/handoutMaster1.xml"/><Relationship Id="rId48" Type="http://schemas.openxmlformats.org/officeDocument/2006/relationships/customXml" Target="../customXml/item1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heme" Target="theme/theme1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E2D2D84-DA2F-4E2F-9713-366C839D6A63}" type="datetime1">
              <a:rPr lang="en-US"/>
              <a:pPr/>
              <a:t>5/14/2014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20DAFFE-6D23-4857-BAEA-C37DE0B7B1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1502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4AED7FC-7A04-4C89-A74D-3E0232784915}" type="datetime1">
              <a:rPr lang="en-US"/>
              <a:pPr/>
              <a:t>5/14/2014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BE3EC98-E4E3-4192-AE27-5D1F4ECF51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7150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3B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204021" y="2968625"/>
            <a:ext cx="7253327" cy="1470025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204022" y="4438650"/>
            <a:ext cx="7253326" cy="11430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17C8B3A-FCB1-42E7-A100-311A3F4B2311}" type="datetime1">
              <a:rPr lang="en-US"/>
              <a:pPr/>
              <a:t>5/14/2014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50B8FB9-5292-4DC2-BABF-AE4D65D61ABD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" name="Picture 6" descr="AU_Signature_Vertical-White-Tag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85800" y="585788"/>
            <a:ext cx="228600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B5A25F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AU_Signature_Horizontal-Blue-Tag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749550" y="4621213"/>
            <a:ext cx="38925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064" y="1825625"/>
            <a:ext cx="7771549" cy="1143000"/>
          </a:xfrm>
        </p:spPr>
        <p:txBody>
          <a:bodyPr anchor="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A7DE-942C-43D4-A588-6E1CD70A87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8CEA-208F-4E97-BBE9-71C1A2C319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02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AU_Signature_Horizontal-Blue-Tag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749550" y="4621213"/>
            <a:ext cx="38925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064" y="1839499"/>
            <a:ext cx="7771549" cy="114300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AU_Signature_Horizontal-Blue-Tag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609725" y="2620963"/>
            <a:ext cx="592455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Pr>
        <a:solidFill>
          <a:srgbClr val="003B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AU_Signature_Horizontal-Blue-Tag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609725" y="2620963"/>
            <a:ext cx="592455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bg>
      <p:bgPr>
        <a:solidFill>
          <a:srgbClr val="B5A25F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AU_Signature_Horizontal-Blue-Tag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609725" y="2620963"/>
            <a:ext cx="592455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894"/>
            <a:ext cx="8077200" cy="906241"/>
          </a:xfrm>
        </p:spPr>
        <p:txBody>
          <a:bodyPr wrap="square" anchor="b">
            <a:noAutofit/>
          </a:bodyPr>
          <a:lstStyle>
            <a:lvl1pPr algn="l">
              <a:defRPr sz="2800" b="1" i="0" baseline="0"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3886200"/>
          </a:xfrm>
        </p:spPr>
        <p:txBody>
          <a:bodyPr/>
          <a:lstStyle>
            <a:lvl1pPr marL="457200" indent="-228600">
              <a:buFont typeface="Arial"/>
              <a:buChar char="•"/>
              <a:defRPr sz="2800" baseline="0">
                <a:solidFill>
                  <a:schemeClr val="tx1"/>
                </a:solidFill>
                <a:latin typeface="Verdana"/>
                <a:cs typeface="Verdana"/>
              </a:defRPr>
            </a:lvl1pPr>
            <a:lvl2pPr marL="914400" indent="-228600">
              <a:defRPr sz="220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defRPr>
            </a:lvl2pPr>
            <a:lvl3pPr marL="1371600">
              <a:defRPr sz="2000" baseline="0">
                <a:solidFill>
                  <a:schemeClr val="accent5"/>
                </a:solidFill>
                <a:latin typeface="Verdana"/>
                <a:cs typeface="Verdana"/>
              </a:defRPr>
            </a:lvl3pPr>
            <a:lvl4pPr marL="1828800" indent="-342900">
              <a:buFont typeface="Arial"/>
              <a:buChar char="•"/>
              <a:defRPr baseline="0">
                <a:solidFill>
                  <a:schemeClr val="accent3"/>
                </a:solidFill>
                <a:latin typeface="Verdana"/>
                <a:cs typeface="Verdana"/>
              </a:defRPr>
            </a:lvl4pPr>
            <a:lvl5pPr marL="1828800" indent="0">
              <a:buNone/>
              <a:defRPr>
                <a:solidFill>
                  <a:schemeClr val="tx1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359673" y="6248400"/>
            <a:ext cx="34503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prstClr val="white">
                    <a:lumMod val="50000"/>
                  </a:prstClr>
                </a:solidFill>
                <a:latin typeface="Akkurat"/>
                <a:cs typeface="Akkurat"/>
              </a:rPr>
              <a:t>Seek Knowledge. Affirm Faith. Change the World. </a:t>
            </a:r>
            <a:endParaRPr lang="en-US" sz="1000" dirty="0">
              <a:solidFill>
                <a:prstClr val="white">
                  <a:lumMod val="50000"/>
                </a:prstClr>
              </a:solidFill>
              <a:latin typeface="Akkurat"/>
              <a:cs typeface="Akkurat"/>
            </a:endParaRPr>
          </a:p>
        </p:txBody>
      </p:sp>
      <p:pic>
        <p:nvPicPr>
          <p:cNvPr id="6" name="Picture 6" descr="AU_Signature_Vertical-White.eps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DDD8C2"/>
              </a:clrFrom>
              <a:clrTo>
                <a:srgbClr val="DDD8C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78625" y="5864225"/>
            <a:ext cx="1712913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026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804" y="1970841"/>
            <a:ext cx="8118630" cy="4376691"/>
          </a:xfrm>
        </p:spPr>
        <p:txBody>
          <a:bodyPr>
            <a:normAutofit/>
          </a:bodyPr>
          <a:lstStyle>
            <a:lvl1pPr marL="457200" indent="-457200">
              <a:buFont typeface="Wingdings" charset="2"/>
              <a:buChar char="v"/>
              <a:defRPr lang="en-US" dirty="0" smtClean="0">
                <a:solidFill>
                  <a:schemeClr val="accent6">
                    <a:lumMod val="75000"/>
                  </a:schemeClr>
                </a:solidFill>
              </a:defRPr>
            </a:lvl1pPr>
            <a:lvl2pPr marL="1371600" indent="-228600">
              <a:buFont typeface="+mj-lt"/>
              <a:buAutoNum type="arabicPeriod"/>
              <a:defRPr sz="2200">
                <a:solidFill>
                  <a:schemeClr val="accent2"/>
                </a:solidFill>
                <a:latin typeface="Akkurat"/>
                <a:cs typeface="Akkurat"/>
              </a:defRPr>
            </a:lvl2pPr>
            <a:lvl3pPr marL="1371600" indent="-228600">
              <a:buNone/>
              <a:defRPr lang="en-US" dirty="0" smtClean="0">
                <a:solidFill>
                  <a:srgbClr val="FFFF00"/>
                </a:solidFill>
              </a:defRPr>
            </a:lvl3pPr>
            <a:lvl4pPr marL="1371600" indent="-228600">
              <a:buNone/>
              <a:defRPr lang="en-US" dirty="0" smtClean="0"/>
            </a:lvl4pPr>
            <a:lvl5pPr marL="1828800" indent="0">
              <a:buNone/>
              <a:defRPr lang="en-US" dirty="0" smtClean="0"/>
            </a:lvl5pPr>
            <a:lvl6pPr>
              <a:defRPr lang="en-US" dirty="0"/>
            </a:lvl6pPr>
          </a:lstStyle>
          <a:p>
            <a:pPr marL="342900" lvl="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dirty="0" smtClean="0"/>
              <a:t>Click to edit Master text styles</a:t>
            </a:r>
          </a:p>
          <a:p>
            <a:pPr marL="628650" lvl="1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dirty="0" smtClean="0"/>
              <a:t>Second Level</a:t>
            </a:r>
          </a:p>
          <a:p>
            <a:pPr marL="171450" lvl="2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dirty="0" smtClean="0"/>
              <a:t>Third Level</a:t>
            </a:r>
          </a:p>
        </p:txBody>
      </p:sp>
      <p:pic>
        <p:nvPicPr>
          <p:cNvPr id="7" name="Picture 6" descr="AU_Signature_Vertical-White.eps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DDD8C2"/>
              </a:clrFrom>
              <a:clrTo>
                <a:srgbClr val="DDD8C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78625" y="5864225"/>
            <a:ext cx="1712913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bg>
      <p:bgPr>
        <a:solidFill>
          <a:schemeClr val="bg1">
            <a:alpha val="3999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AU_Signature_Horizontal-Blue-Tag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609725" y="2620963"/>
            <a:ext cx="592455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rgbClr val="B5A25F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U_Signature_Vertical-Blue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742113" y="5680075"/>
            <a:ext cx="17145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2779713" cy="1162050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5800"/>
            <a:ext cx="4883150" cy="45879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847850"/>
            <a:ext cx="2779713" cy="342593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594201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311D1FF3-0F74-4AFC-988F-688C675C7AF4}" type="datetime1">
              <a:rPr lang="en-US"/>
              <a:pPr/>
              <a:t>5/14/2014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73438" y="59404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5942013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fld id="{367B546C-DA88-4F9C-B056-E5ECB0F724A7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rgbClr val="B5A25F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U_Signature_Vertical-Blue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742113" y="685800"/>
            <a:ext cx="17145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0" y="4900612"/>
            <a:ext cx="52578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85799"/>
            <a:ext cx="5257800" cy="3987801"/>
          </a:xfrm>
          <a:ln w="3175" cmpd="sng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467350"/>
            <a:ext cx="5257800" cy="47490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59436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4A5C6DC9-F584-4B8A-A040-B83D1C2C020C}" type="datetime1">
              <a:rPr lang="en-US"/>
              <a:pPr/>
              <a:t>5/14/2014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73438" y="594201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5943600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fld id="{16063DFE-C784-4E71-A458-50C4467ECEE2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solidFill>
          <a:srgbClr val="B5A25F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U_Signature_Vertical-Blue-Tag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87388" y="585788"/>
            <a:ext cx="2284412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4021" y="2968625"/>
            <a:ext cx="7253327" cy="1470025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4022" y="4438650"/>
            <a:ext cx="7253326" cy="11430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B54E1B-4C5B-4336-854A-01569280978F}" type="datetime1">
              <a:rPr lang="en-US"/>
              <a:pPr/>
              <a:t>5/14/2014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FF9AE8-6D98-4C87-BF08-9EC98B4568C5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solidFill>
          <a:srgbClr val="B5A25F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AU_Signature_Vertical-Blue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742113" y="685800"/>
            <a:ext cx="17145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85800"/>
            <a:ext cx="4343400" cy="5221287"/>
          </a:xfrm>
          <a:ln w="3175" cmpd="sng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59150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B7294AC7-273F-4BCE-A179-BFBB48D0A8DD}" type="datetime1">
              <a:rPr lang="en-US"/>
              <a:pPr/>
              <a:t>5/14/2014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73438" y="59150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5915025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fld id="{EE50582D-0028-41FE-AED2-FF5375AD7FA9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U_Signature_Vertical-White-Tag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742113" y="685800"/>
            <a:ext cx="1714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0" y="4900612"/>
            <a:ext cx="52578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85799"/>
            <a:ext cx="5257800" cy="3987801"/>
          </a:xfrm>
          <a:ln w="3175" cmpd="sng">
            <a:solidFill>
              <a:schemeClr val="tx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467350"/>
            <a:ext cx="5257800" cy="47490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59436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53D07FA1-2A75-4A8D-A2A5-E6BE9141DCB6}" type="datetime1">
              <a:rPr lang="en-US"/>
              <a:pPr/>
              <a:t>5/14/2014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73438" y="594201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5943600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fld id="{B2488CE4-1D44-4EE9-9507-258DF4660673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AU_Signature_Vertical-White-Tag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742113" y="685800"/>
            <a:ext cx="1714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85799"/>
            <a:ext cx="4343400" cy="5221287"/>
          </a:xfrm>
          <a:ln w="3175" cmpd="sng">
            <a:solidFill>
              <a:srgbClr val="FFFFFF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59150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D8D79BA0-9C57-4929-86A7-AB0376880B1C}" type="datetime1">
              <a:rPr lang="en-US"/>
              <a:pPr/>
              <a:t>5/14/2014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73438" y="59150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5915025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fld id="{F679A2F3-6684-4FA4-9E5E-6A694CEB508B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U_Signature_Vertical-Blue-Tag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68287" y="5129213"/>
            <a:ext cx="14144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6369"/>
            <a:ext cx="7771547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36" y="1984818"/>
            <a:ext cx="7187311" cy="4141346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270000" y="61277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957DC0EC-A9ED-49C5-9284-007324FBEF94}" type="datetime1">
              <a:rPr lang="en-US"/>
              <a:pPr/>
              <a:t>5/14/2014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7638" y="61261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03600" y="6127750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fld id="{F5416823-C330-47A3-A66E-54A723D276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U_Signature_Vertical-Blue-Tag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17487" y="1103313"/>
            <a:ext cx="14144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96002" y="685800"/>
            <a:ext cx="2057400" cy="5440364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4402" y="685800"/>
            <a:ext cx="5029200" cy="5440364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214438" y="61277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DD9BA14C-82B8-4BBC-B795-5FDD6CFB3A9F}" type="datetime1">
              <a:rPr lang="en-US"/>
              <a:pPr/>
              <a:t>5/14/2014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02075" y="61261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48038" y="6127750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fld id="{514EB791-B3AD-4D2B-8A32-BB45E2EEE2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A7DE-942C-43D4-A588-6E1CD70A8735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8CEA-208F-4E97-BBE9-71C1A2C319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only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359673" y="6248400"/>
            <a:ext cx="34503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kkurat"/>
                <a:cs typeface="Akkurat"/>
              </a:rPr>
              <a:t>Seek</a:t>
            </a:r>
            <a:r>
              <a:rPr lang="en-US" sz="1000" baseline="0" dirty="0" smtClean="0">
                <a:solidFill>
                  <a:schemeClr val="bg1">
                    <a:lumMod val="50000"/>
                  </a:schemeClr>
                </a:solidFill>
                <a:latin typeface="Akkurat"/>
                <a:cs typeface="Akkurat"/>
              </a:rPr>
              <a:t> Knowledge. Affirm Faith. Change the World. 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Akkurat"/>
              <a:cs typeface="Akkurat"/>
            </a:endParaRPr>
          </a:p>
        </p:txBody>
      </p:sp>
      <p:pic>
        <p:nvPicPr>
          <p:cNvPr id="6" name="Picture 6" descr="AU_Signature_Vertical-White.eps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DDD8C2"/>
              </a:clrFrom>
              <a:clrTo>
                <a:srgbClr val="DDD8C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78625" y="5864225"/>
            <a:ext cx="1712913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382000" cy="4876800"/>
          </a:xfrm>
        </p:spPr>
        <p:txBody>
          <a:bodyPr/>
          <a:lstStyle>
            <a:lvl1pPr marL="685800" indent="-228600">
              <a:defRPr sz="2800" baseline="0">
                <a:latin typeface="Akkurat"/>
                <a:cs typeface="Akkurat"/>
              </a:defRPr>
            </a:lvl1pPr>
            <a:lvl2pPr>
              <a:buFont typeface="Arial"/>
              <a:buChar char="•"/>
              <a:defRPr sz="2800">
                <a:latin typeface="Akkurat"/>
                <a:cs typeface="Akkurat"/>
              </a:defRPr>
            </a:lvl2pPr>
            <a:lvl3pPr>
              <a:defRPr sz="2000">
                <a:latin typeface="Akkurat"/>
                <a:cs typeface="Akkurat"/>
              </a:defRPr>
            </a:lvl3pPr>
            <a:lvl4pPr>
              <a:defRPr>
                <a:latin typeface="Akkurat"/>
                <a:cs typeface="Akkurat"/>
              </a:defRPr>
            </a:lvl4pPr>
            <a:lvl5pPr>
              <a:defRPr>
                <a:latin typeface="Akkurat"/>
                <a:cs typeface="Akkura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9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only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359673" y="6248400"/>
            <a:ext cx="34503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kkurat"/>
                <a:cs typeface="Akkurat"/>
              </a:rPr>
              <a:t>Seek</a:t>
            </a:r>
            <a:r>
              <a:rPr lang="en-US" sz="1000" baseline="0" dirty="0" smtClean="0">
                <a:solidFill>
                  <a:schemeClr val="bg1">
                    <a:lumMod val="50000"/>
                  </a:schemeClr>
                </a:solidFill>
                <a:latin typeface="Akkurat"/>
                <a:cs typeface="Akkurat"/>
              </a:rPr>
              <a:t> Knowledge. Affirm Faith. Change the World. 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Akkurat"/>
              <a:cs typeface="Akkurat"/>
            </a:endParaRPr>
          </a:p>
        </p:txBody>
      </p:sp>
      <p:pic>
        <p:nvPicPr>
          <p:cNvPr id="6" name="Picture 6" descr="AU_Signature_Vertical-White.eps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DDD8C2"/>
              </a:clrFrom>
              <a:clrTo>
                <a:srgbClr val="DDD8C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78625" y="5864225"/>
            <a:ext cx="1712913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382000" cy="4876800"/>
          </a:xfrm>
        </p:spPr>
        <p:txBody>
          <a:bodyPr/>
          <a:lstStyle>
            <a:lvl1pPr marL="685800" indent="-228600">
              <a:defRPr sz="2800" baseline="0">
                <a:latin typeface="Akkurat"/>
                <a:cs typeface="Akkurat"/>
              </a:defRPr>
            </a:lvl1pPr>
            <a:lvl2pPr>
              <a:buFont typeface="Arial"/>
              <a:buChar char="•"/>
              <a:defRPr sz="2800">
                <a:latin typeface="Akkurat"/>
                <a:cs typeface="Akkurat"/>
              </a:defRPr>
            </a:lvl2pPr>
            <a:lvl3pPr>
              <a:defRPr sz="2000">
                <a:latin typeface="Akkurat"/>
                <a:cs typeface="Akkurat"/>
              </a:defRPr>
            </a:lvl3pPr>
            <a:lvl4pPr>
              <a:defRPr>
                <a:latin typeface="Akkurat"/>
                <a:cs typeface="Akkurat"/>
              </a:defRPr>
            </a:lvl4pPr>
            <a:lvl5pPr>
              <a:defRPr>
                <a:latin typeface="Akkurat"/>
                <a:cs typeface="Akkura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9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88E96-10A7-47BA-A4CA-664E23CC1BF5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1890B-407B-4573-AF5D-B3C5CBBC05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05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88E96-10A7-47BA-A4CA-664E23CC1BF5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1890B-407B-4573-AF5D-B3C5CBBC05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1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U_Signature_Vertical-Blue-Tag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85788"/>
            <a:ext cx="2284413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204021" y="2968625"/>
            <a:ext cx="7253327" cy="1470025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204022" y="4438650"/>
            <a:ext cx="7253326" cy="11430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fld id="{F6A0BF02-2866-424F-95A3-9736E28D5601}" type="datetime1">
              <a:rPr lang="en-US"/>
              <a:pPr/>
              <a:t>5/14/2014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fld id="{F50B2351-5BAD-4B09-B3EB-AE699F55E0ED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88E96-10A7-47BA-A4CA-664E23CC1BF5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1890B-407B-4573-AF5D-B3C5CBBC05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2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88E96-10A7-47BA-A4CA-664E23CC1BF5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1890B-407B-4573-AF5D-B3C5CBBC05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7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88E96-10A7-47BA-A4CA-664E23CC1BF5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1890B-407B-4573-AF5D-B3C5CBBC05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07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88E96-10A7-47BA-A4CA-664E23CC1BF5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1890B-407B-4573-AF5D-B3C5CBBC05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88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88E96-10A7-47BA-A4CA-664E23CC1BF5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1890B-407B-4573-AF5D-B3C5CBBC05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70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88E96-10A7-47BA-A4CA-664E23CC1BF5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1890B-407B-4573-AF5D-B3C5CBBC05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6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88E96-10A7-47BA-A4CA-664E23CC1BF5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1890B-407B-4573-AF5D-B3C5CBBC05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9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88E96-10A7-47BA-A4CA-664E23CC1BF5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1890B-407B-4573-AF5D-B3C5CBBC05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69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88E96-10A7-47BA-A4CA-664E23CC1BF5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1890B-407B-4573-AF5D-B3C5CBBC05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86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D7AF-2DC7-47E3-BB17-EB6185A0B197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0D183-9891-4EDC-8212-CD4A85F7D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5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U_Signature_Vertical-White-Tag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85800" y="585788"/>
            <a:ext cx="228600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204021" y="2968625"/>
            <a:ext cx="7253327" cy="1470025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204022" y="4438650"/>
            <a:ext cx="7253326" cy="11430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00B0AC-74E3-4258-825C-6BC308A95C2B}" type="datetime1">
              <a:rPr lang="en-US"/>
              <a:pPr/>
              <a:t>5/14/2014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96EBE68-A10D-4717-B406-4BDCE3C6F450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D7AF-2DC7-47E3-BB17-EB6185A0B197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0D183-9891-4EDC-8212-CD4A85F7D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7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D7AF-2DC7-47E3-BB17-EB6185A0B197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0D183-9891-4EDC-8212-CD4A85F7D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2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D7AF-2DC7-47E3-BB17-EB6185A0B197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0D183-9891-4EDC-8212-CD4A85F7D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0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D7AF-2DC7-47E3-BB17-EB6185A0B197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0D183-9891-4EDC-8212-CD4A85F7D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9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D7AF-2DC7-47E3-BB17-EB6185A0B197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0D183-9891-4EDC-8212-CD4A85F7D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1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D7AF-2DC7-47E3-BB17-EB6185A0B197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0D183-9891-4EDC-8212-CD4A85F7D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6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D7AF-2DC7-47E3-BB17-EB6185A0B197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0D183-9891-4EDC-8212-CD4A85F7D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7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D7AF-2DC7-47E3-BB17-EB6185A0B197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0D183-9891-4EDC-8212-CD4A85F7D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0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D7AF-2DC7-47E3-BB17-EB6185A0B197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0D183-9891-4EDC-8212-CD4A85F7D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D7AF-2DC7-47E3-BB17-EB6185A0B197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0D183-9891-4EDC-8212-CD4A85F7D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1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B5A25F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U_Signature_Vertical-Blue-Tag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85788"/>
            <a:ext cx="2284413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4019" y="4406900"/>
            <a:ext cx="7253327" cy="1362075"/>
          </a:xfrm>
        </p:spPr>
        <p:txBody>
          <a:bodyPr anchor="t"/>
          <a:lstStyle>
            <a:lvl1pPr algn="l">
              <a:spcAft>
                <a:spcPts val="2400"/>
              </a:spcAft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4019" y="2906713"/>
            <a:ext cx="7253327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9ACAE4-2CB2-47AC-A5A1-BC98CCA92EAB}" type="datetime1">
              <a:rPr lang="en-US"/>
              <a:pPr/>
              <a:t>5/14/2014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9DD053-DF34-460E-897A-2BB5A8D49F27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6667-BCEC-4645-9159-97E01492CC71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1DA61-07C7-42C1-B9BE-36604BC28C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6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6667-BCEC-4645-9159-97E01492CC71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1DA61-07C7-42C1-B9BE-36604BC28C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23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6667-BCEC-4645-9159-97E01492CC71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1DA61-07C7-42C1-B9BE-36604BC28C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9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6667-BCEC-4645-9159-97E01492CC71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1DA61-07C7-42C1-B9BE-36604BC28C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4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6667-BCEC-4645-9159-97E01492CC71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1DA61-07C7-42C1-B9BE-36604BC28C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8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6667-BCEC-4645-9159-97E01492CC71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1DA61-07C7-42C1-B9BE-36604BC28C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0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6667-BCEC-4645-9159-97E01492CC71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1DA61-07C7-42C1-B9BE-36604BC28C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25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6667-BCEC-4645-9159-97E01492CC71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1DA61-07C7-42C1-B9BE-36604BC28C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64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6667-BCEC-4645-9159-97E01492CC71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1DA61-07C7-42C1-B9BE-36604BC28C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8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6667-BCEC-4645-9159-97E01492CC71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1DA61-07C7-42C1-B9BE-36604BC28C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26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B5A25F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U_Signature_Vertical-White.eps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DDD8C2"/>
              </a:clrFrom>
              <a:clrTo>
                <a:srgbClr val="DDD8C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78625" y="5864225"/>
            <a:ext cx="1712913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652" y="686369"/>
            <a:ext cx="7770695" cy="1143000"/>
          </a:xfrm>
        </p:spPr>
        <p:txBody>
          <a:bodyPr/>
          <a:lstStyle>
            <a:lvl1pPr algn="l">
              <a:defRPr sz="3200" b="1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652" y="2011932"/>
            <a:ext cx="7770695" cy="3262422"/>
          </a:xfrm>
        </p:spPr>
        <p:txBody>
          <a:bodyPr/>
          <a:lstStyle>
            <a:lvl1pPr>
              <a:defRPr sz="2800" baseline="0"/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87388" y="60896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F014F781-B5EA-4BCE-B729-6C18AAE32D84}" type="datetime1">
              <a:rPr lang="en-US"/>
              <a:pPr/>
              <a:t>5/14/2014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73438" y="60880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20988" y="6089650"/>
            <a:ext cx="552450" cy="365125"/>
          </a:xfrm>
        </p:spPr>
        <p:txBody>
          <a:bodyPr/>
          <a:lstStyle>
            <a:lvl1pPr>
              <a:defRPr/>
            </a:lvl1pPr>
          </a:lstStyle>
          <a:p>
            <a:fld id="{96A1FD5B-3936-4936-9E21-B079CA39FA4A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6667-BCEC-4645-9159-97E01492CC71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1DA61-07C7-42C1-B9BE-36604BC28C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0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CD08-5F60-4735-ACEA-7905E16C139C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FF3B-A930-48DE-B379-DA8CE7A19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CD08-5F60-4735-ACEA-7905E16C139C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FF3B-A930-48DE-B379-DA8CE7A19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CD08-5F60-4735-ACEA-7905E16C139C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FF3B-A930-48DE-B379-DA8CE7A19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CD08-5F60-4735-ACEA-7905E16C139C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FF3B-A930-48DE-B379-DA8CE7A19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CD08-5F60-4735-ACEA-7905E16C139C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FF3B-A930-48DE-B379-DA8CE7A19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CD08-5F60-4735-ACEA-7905E16C139C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FF3B-A930-48DE-B379-DA8CE7A19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CD08-5F60-4735-ACEA-7905E16C139C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FF3B-A930-48DE-B379-DA8CE7A19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CD08-5F60-4735-ACEA-7905E16C139C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FF3B-A930-48DE-B379-DA8CE7A19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CD08-5F60-4735-ACEA-7905E16C139C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FF3B-A930-48DE-B379-DA8CE7A19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B5A25F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U_Signature_Vertical-White.eps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DDD8C2"/>
              </a:clrFrom>
              <a:clrTo>
                <a:srgbClr val="DDD8C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78625" y="5864225"/>
            <a:ext cx="1712913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11364"/>
            <a:ext cx="3797872" cy="36603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72" y="2011362"/>
            <a:ext cx="3821275" cy="366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1547" cy="1143000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0896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02270669-263D-4B92-B82C-D3556CDDE799}" type="datetime1">
              <a:rPr lang="en-US"/>
              <a:pPr/>
              <a:t>5/14/2014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73438" y="60880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089650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fld id="{2FB51D59-5756-449D-8D80-ECF700185EA4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CD08-5F60-4735-ACEA-7905E16C139C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FF3B-A930-48DE-B379-DA8CE7A19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CD08-5F60-4735-ACEA-7905E16C139C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FF3B-A930-48DE-B379-DA8CE7A19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CD08-5F60-4735-ACEA-7905E16C139C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FF3B-A930-48DE-B379-DA8CE7A19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A7DE-942C-43D4-A588-6E1CD70A8735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8CEA-208F-4E97-BBE9-71C1A2C319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gradFill flip="none" rotWithShape="1">
          <a:gsLst>
            <a:gs pos="0">
              <a:schemeClr val="bg1"/>
            </a:gs>
            <a:gs pos="100000">
              <a:srgbClr val="F2EDD8"/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894"/>
            <a:ext cx="8382000" cy="906241"/>
          </a:xfrm>
        </p:spPr>
        <p:txBody>
          <a:bodyPr wrap="square" anchor="b">
            <a:noAutofit/>
          </a:bodyPr>
          <a:lstStyle>
            <a:lvl1pPr algn="l">
              <a:defRPr sz="2800" b="1" i="0" baseline="0">
                <a:latin typeface="Akkurat-Bold"/>
                <a:cs typeface="Akkurat-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3886200"/>
          </a:xfrm>
        </p:spPr>
        <p:txBody>
          <a:bodyPr/>
          <a:lstStyle>
            <a:lvl1pPr marL="457200" indent="-228600">
              <a:buFont typeface="Arial"/>
              <a:buChar char="•"/>
              <a:defRPr sz="2800" baseline="0">
                <a:latin typeface="Akkurat"/>
                <a:cs typeface="Akkurat"/>
              </a:defRPr>
            </a:lvl1pPr>
            <a:lvl2pPr>
              <a:defRPr sz="2200">
                <a:latin typeface="Akkurat"/>
                <a:cs typeface="Akkurat"/>
              </a:defRPr>
            </a:lvl2pPr>
            <a:lvl3pPr>
              <a:defRPr sz="2000">
                <a:latin typeface="Akkurat"/>
                <a:cs typeface="Akkurat"/>
              </a:defRPr>
            </a:lvl3pPr>
            <a:lvl4pPr>
              <a:defRPr>
                <a:latin typeface="Akkurat"/>
                <a:cs typeface="Akkurat"/>
              </a:defRPr>
            </a:lvl4pPr>
            <a:lvl5pPr>
              <a:defRPr>
                <a:latin typeface="Akkurat"/>
                <a:cs typeface="Akkura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359673" y="6248400"/>
            <a:ext cx="34503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kkurat"/>
                <a:cs typeface="Akkurat"/>
              </a:rPr>
              <a:t>Seek</a:t>
            </a:r>
            <a:r>
              <a:rPr lang="en-US" sz="1000" baseline="0" dirty="0" smtClean="0">
                <a:solidFill>
                  <a:schemeClr val="bg1">
                    <a:lumMod val="50000"/>
                  </a:schemeClr>
                </a:solidFill>
                <a:latin typeface="Akkurat"/>
                <a:cs typeface="Akkurat"/>
              </a:rPr>
              <a:t> Knowledge. Affirm Faith. Change the World. 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Akkurat"/>
              <a:cs typeface="Akkurat"/>
            </a:endParaRPr>
          </a:p>
        </p:txBody>
      </p:sp>
      <p:pic>
        <p:nvPicPr>
          <p:cNvPr id="6" name="Picture 6" descr="AU_Signature_Vertical-White.eps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DDD8C2"/>
              </a:clrFrom>
              <a:clrTo>
                <a:srgbClr val="DDD8C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78625" y="5864225"/>
            <a:ext cx="1712913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bg>
      <p:bgPr>
        <a:gradFill flip="none" rotWithShape="1">
          <a:gsLst>
            <a:gs pos="0">
              <a:schemeClr val="bg1"/>
            </a:gs>
            <a:gs pos="100000">
              <a:srgbClr val="F2EDD8"/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359673" y="6248400"/>
            <a:ext cx="34503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kkurat"/>
                <a:cs typeface="Akkurat"/>
              </a:rPr>
              <a:t>Seek</a:t>
            </a:r>
            <a:r>
              <a:rPr lang="en-US" sz="1000" baseline="0" dirty="0" smtClean="0">
                <a:solidFill>
                  <a:schemeClr val="bg1">
                    <a:lumMod val="50000"/>
                  </a:schemeClr>
                </a:solidFill>
                <a:latin typeface="Akkurat"/>
                <a:cs typeface="Akkurat"/>
              </a:rPr>
              <a:t> Knowledge. Affirm Faith. Change the World. 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Akkurat"/>
              <a:cs typeface="Akkurat"/>
            </a:endParaRPr>
          </a:p>
        </p:txBody>
      </p:sp>
      <p:pic>
        <p:nvPicPr>
          <p:cNvPr id="6" name="Picture 6" descr="AU_Signature_Vertical-White.eps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DDD8C2"/>
              </a:clrFrom>
              <a:clrTo>
                <a:srgbClr val="DDD8C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78625" y="5864225"/>
            <a:ext cx="1712913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382000" cy="4876800"/>
          </a:xfrm>
        </p:spPr>
        <p:txBody>
          <a:bodyPr/>
          <a:lstStyle>
            <a:lvl1pPr marL="685800" indent="-228600">
              <a:defRPr sz="2800" baseline="0">
                <a:latin typeface="Akkurat"/>
                <a:cs typeface="Akkurat"/>
              </a:defRPr>
            </a:lvl1pPr>
            <a:lvl2pPr>
              <a:buFont typeface="Arial"/>
              <a:buChar char="•"/>
              <a:defRPr sz="2800">
                <a:latin typeface="Akkurat"/>
                <a:cs typeface="Akkurat"/>
              </a:defRPr>
            </a:lvl2pPr>
            <a:lvl3pPr>
              <a:defRPr sz="2000">
                <a:latin typeface="Akkurat"/>
                <a:cs typeface="Akkurat"/>
              </a:defRPr>
            </a:lvl3pPr>
            <a:lvl4pPr>
              <a:defRPr>
                <a:latin typeface="Akkurat"/>
                <a:cs typeface="Akkurat"/>
              </a:defRPr>
            </a:lvl4pPr>
            <a:lvl5pPr>
              <a:defRPr>
                <a:latin typeface="Akkurat"/>
                <a:cs typeface="Akkura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31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662" y="301820"/>
            <a:ext cx="8229600" cy="1442621"/>
          </a:xfrm>
        </p:spPr>
        <p:txBody>
          <a:bodyPr wrap="square" anchor="b">
            <a:noAutofit/>
          </a:bodyPr>
          <a:lstStyle>
            <a:lvl1pPr algn="l">
              <a:defRPr sz="2800" b="1" i="0" baseline="0">
                <a:latin typeface="Verdana" pitchFamily="34" charset="0"/>
                <a:cs typeface="Akkura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608" y="1866506"/>
            <a:ext cx="8686800" cy="3886200"/>
          </a:xfrm>
        </p:spPr>
        <p:txBody>
          <a:bodyPr/>
          <a:lstStyle>
            <a:lvl1pPr marL="685800" indent="-228600">
              <a:defRPr sz="2800" baseline="0">
                <a:latin typeface="Verdana" pitchFamily="34" charset="0"/>
                <a:cs typeface="Akkurat"/>
              </a:defRPr>
            </a:lvl1pPr>
            <a:lvl2pPr>
              <a:defRPr sz="2200">
                <a:latin typeface="Akkurat"/>
                <a:cs typeface="Akkurat"/>
              </a:defRPr>
            </a:lvl2pPr>
            <a:lvl3pPr>
              <a:defRPr sz="2000">
                <a:latin typeface="Akkurat"/>
                <a:cs typeface="Akkurat"/>
              </a:defRPr>
            </a:lvl3pPr>
            <a:lvl4pPr>
              <a:defRPr>
                <a:latin typeface="Akkurat"/>
                <a:cs typeface="Akkurat"/>
              </a:defRPr>
            </a:lvl4pPr>
            <a:lvl5pPr>
              <a:defRPr>
                <a:latin typeface="Akkurat"/>
                <a:cs typeface="Akkura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359673" y="6248400"/>
            <a:ext cx="34503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kkurat"/>
                <a:cs typeface="Akkurat"/>
              </a:rPr>
              <a:t>Seek</a:t>
            </a:r>
            <a:r>
              <a:rPr lang="en-US" sz="1000" baseline="0" dirty="0" smtClean="0">
                <a:solidFill>
                  <a:schemeClr val="bg1">
                    <a:lumMod val="50000"/>
                  </a:schemeClr>
                </a:solidFill>
                <a:latin typeface="Akkurat"/>
                <a:cs typeface="Akkurat"/>
              </a:rPr>
              <a:t> Knowledge. Affirm Faith. Change the World. 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Akkurat"/>
              <a:cs typeface="Akkurat"/>
            </a:endParaRPr>
          </a:p>
        </p:txBody>
      </p:sp>
      <p:pic>
        <p:nvPicPr>
          <p:cNvPr id="6" name="Picture 6" descr="AU_Signature_Vertical-White.eps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DDD8C2"/>
              </a:clrFrom>
              <a:clrTo>
                <a:srgbClr val="DDD8C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78625" y="5864225"/>
            <a:ext cx="1712913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A7DE-942C-43D4-A588-6E1CD70A8735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8CEA-208F-4E97-BBE9-71C1A2C319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A7DE-942C-43D4-A588-6E1CD70A8735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8CEA-208F-4E97-BBE9-71C1A2C319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A7DE-942C-43D4-A588-6E1CD70A8735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8CEA-208F-4E97-BBE9-71C1A2C319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rgbClr val="B5A25F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U_Signature_Vertical-White.eps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DDD8C2"/>
              </a:clrFrom>
              <a:clrTo>
                <a:srgbClr val="DDD8C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78625" y="5864225"/>
            <a:ext cx="1712913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46275"/>
            <a:ext cx="38115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586036"/>
            <a:ext cx="3811588" cy="30682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946275"/>
            <a:ext cx="3812322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86037"/>
            <a:ext cx="3812323" cy="30682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154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1277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6917E04D-E557-4658-A7CD-72D4CBEA74D4}" type="datetime1">
              <a:rPr lang="en-US"/>
              <a:pPr/>
              <a:t>5/14/2014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73438" y="61261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819400" y="6127750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fld id="{EA02185F-0410-41EF-BF81-3223352D83F3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A7DE-942C-43D4-A588-6E1CD70A8735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8CEA-208F-4E97-BBE9-71C1A2C319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A7DE-942C-43D4-A588-6E1CD70A8735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8CEA-208F-4E97-BBE9-71C1A2C319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A7DE-942C-43D4-A588-6E1CD70A8735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8CEA-208F-4E97-BBE9-71C1A2C319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A7DE-942C-43D4-A588-6E1CD70A8735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8CEA-208F-4E97-BBE9-71C1A2C319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A7DE-942C-43D4-A588-6E1CD70A8735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8CEA-208F-4E97-BBE9-71C1A2C319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A7DE-942C-43D4-A588-6E1CD70A8735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8CEA-208F-4E97-BBE9-71C1A2C319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A7DE-942C-43D4-A588-6E1CD70A8735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8CEA-208F-4E97-BBE9-71C1A2C319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A7DE-942C-43D4-A588-6E1CD70A87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8CEA-208F-4E97-BBE9-71C1A2C319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33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gradFill flip="none" rotWithShape="1">
          <a:gsLst>
            <a:gs pos="0">
              <a:schemeClr val="bg1"/>
            </a:gs>
            <a:gs pos="100000">
              <a:srgbClr val="F2EDD8"/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894"/>
            <a:ext cx="8382000" cy="906241"/>
          </a:xfrm>
        </p:spPr>
        <p:txBody>
          <a:bodyPr wrap="square" anchor="b">
            <a:noAutofit/>
          </a:bodyPr>
          <a:lstStyle>
            <a:lvl1pPr algn="l">
              <a:defRPr sz="2800" b="1" i="0" baseline="0"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3886200"/>
          </a:xfrm>
        </p:spPr>
        <p:txBody>
          <a:bodyPr/>
          <a:lstStyle>
            <a:lvl1pPr marL="457200" indent="-228600">
              <a:buFont typeface="Arial"/>
              <a:buChar char="•"/>
              <a:defRPr sz="2800" baseline="0">
                <a:solidFill>
                  <a:schemeClr val="tx1"/>
                </a:solidFill>
                <a:latin typeface="Verdana"/>
                <a:cs typeface="Verdana"/>
              </a:defRPr>
            </a:lvl1pPr>
            <a:lvl2pPr marL="914400" indent="-228600">
              <a:defRPr sz="220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defRPr>
            </a:lvl2pPr>
            <a:lvl3pPr marL="1371600">
              <a:defRPr sz="2000" baseline="0">
                <a:solidFill>
                  <a:schemeClr val="accent1">
                    <a:lumMod val="50000"/>
                  </a:schemeClr>
                </a:solidFill>
                <a:latin typeface="Verdana"/>
                <a:cs typeface="Verdana"/>
              </a:defRPr>
            </a:lvl3pPr>
            <a:lvl4pPr marL="1828800" indent="-342900">
              <a:buFont typeface="Arial"/>
              <a:buChar char="•"/>
              <a:defRPr baseline="0">
                <a:solidFill>
                  <a:schemeClr val="accent3"/>
                </a:solidFill>
                <a:latin typeface="Verdana"/>
                <a:cs typeface="Verdana"/>
              </a:defRPr>
            </a:lvl4pPr>
            <a:lvl5pPr marL="1828800" indent="0">
              <a:buNone/>
              <a:defRPr>
                <a:solidFill>
                  <a:schemeClr val="tx1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359673" y="6248400"/>
            <a:ext cx="34503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prstClr val="white">
                    <a:lumMod val="50000"/>
                  </a:prstClr>
                </a:solidFill>
                <a:latin typeface="Akkurat"/>
                <a:cs typeface="Akkurat"/>
              </a:rPr>
              <a:t>Seek Knowledge. Affirm Faith. Change the World. </a:t>
            </a:r>
            <a:endParaRPr lang="en-US" sz="1000" dirty="0">
              <a:solidFill>
                <a:prstClr val="white">
                  <a:lumMod val="50000"/>
                </a:prstClr>
              </a:solidFill>
              <a:latin typeface="Akkurat"/>
              <a:cs typeface="Akkurat"/>
            </a:endParaRPr>
          </a:p>
        </p:txBody>
      </p:sp>
      <p:pic>
        <p:nvPicPr>
          <p:cNvPr id="6" name="Picture 6" descr="AU_Signature_Vertical-White.eps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DDD8C2"/>
              </a:clrFrom>
              <a:clrTo>
                <a:srgbClr val="DDD8C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78625" y="5864225"/>
            <a:ext cx="1712913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929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bg>
      <p:bgPr>
        <a:gradFill flip="none" rotWithShape="1">
          <a:gsLst>
            <a:gs pos="0">
              <a:schemeClr val="bg1"/>
            </a:gs>
            <a:gs pos="100000">
              <a:srgbClr val="F2EDD8"/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359673" y="6248400"/>
            <a:ext cx="34503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prstClr val="white">
                    <a:lumMod val="50000"/>
                  </a:prstClr>
                </a:solidFill>
                <a:latin typeface="Akkurat"/>
                <a:cs typeface="Akkurat"/>
              </a:rPr>
              <a:t>Seek Knowledge. Affirm Faith. Change the World. </a:t>
            </a:r>
            <a:endParaRPr lang="en-US" sz="1000" dirty="0">
              <a:solidFill>
                <a:prstClr val="white">
                  <a:lumMod val="50000"/>
                </a:prstClr>
              </a:solidFill>
              <a:latin typeface="Akkurat"/>
              <a:cs typeface="Akkurat"/>
            </a:endParaRPr>
          </a:p>
        </p:txBody>
      </p:sp>
      <p:pic>
        <p:nvPicPr>
          <p:cNvPr id="6" name="Picture 6" descr="AU_Signature_Vertical-White.eps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DDD8C2"/>
              </a:clrFrom>
              <a:clrTo>
                <a:srgbClr val="DDD8C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78625" y="5864225"/>
            <a:ext cx="1712913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382000" cy="4876800"/>
          </a:xfrm>
        </p:spPr>
        <p:txBody>
          <a:bodyPr/>
          <a:lstStyle>
            <a:lvl1pPr marL="685800" indent="-228600">
              <a:defRPr sz="2800" baseline="0">
                <a:latin typeface="Akkurat"/>
                <a:cs typeface="Akkurat"/>
              </a:defRPr>
            </a:lvl1pPr>
            <a:lvl2pPr>
              <a:buFont typeface="Arial"/>
              <a:buChar char="•"/>
              <a:defRPr sz="2800">
                <a:latin typeface="Akkurat"/>
                <a:cs typeface="Akkurat"/>
              </a:defRPr>
            </a:lvl2pPr>
            <a:lvl3pPr>
              <a:defRPr sz="2000">
                <a:latin typeface="Akkurat"/>
                <a:cs typeface="Akkurat"/>
              </a:defRPr>
            </a:lvl3pPr>
            <a:lvl4pPr>
              <a:defRPr>
                <a:latin typeface="Akkurat"/>
                <a:cs typeface="Akkurat"/>
              </a:defRPr>
            </a:lvl4pPr>
            <a:lvl5pPr>
              <a:defRPr>
                <a:latin typeface="Akkurat"/>
                <a:cs typeface="Akkura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7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AU_Signature_Horizontal-Blue-Tag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749550" y="4621213"/>
            <a:ext cx="38925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19" y="1825625"/>
            <a:ext cx="7767328" cy="1143000"/>
          </a:xfrm>
          <a:effectLst/>
        </p:spPr>
        <p:txBody>
          <a:bodyPr anchor="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662" y="301820"/>
            <a:ext cx="8229600" cy="1442621"/>
          </a:xfrm>
        </p:spPr>
        <p:txBody>
          <a:bodyPr wrap="square" anchor="b">
            <a:noAutofit/>
          </a:bodyPr>
          <a:lstStyle>
            <a:lvl1pPr algn="l">
              <a:defRPr sz="2800" b="1" i="0" baseline="0">
                <a:latin typeface="Verdana" pitchFamily="34" charset="0"/>
                <a:cs typeface="Akkura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608" y="1866506"/>
            <a:ext cx="8686800" cy="3886200"/>
          </a:xfrm>
        </p:spPr>
        <p:txBody>
          <a:bodyPr/>
          <a:lstStyle>
            <a:lvl1pPr marL="685800" indent="-228600">
              <a:defRPr sz="2800" baseline="0">
                <a:latin typeface="Verdana" pitchFamily="34" charset="0"/>
                <a:cs typeface="Akkurat"/>
              </a:defRPr>
            </a:lvl1pPr>
            <a:lvl2pPr>
              <a:defRPr sz="2200">
                <a:latin typeface="Akkurat"/>
                <a:cs typeface="Akkurat"/>
              </a:defRPr>
            </a:lvl2pPr>
            <a:lvl3pPr>
              <a:defRPr sz="2000">
                <a:latin typeface="Akkurat"/>
                <a:cs typeface="Akkurat"/>
              </a:defRPr>
            </a:lvl3pPr>
            <a:lvl4pPr>
              <a:defRPr>
                <a:latin typeface="Akkurat"/>
                <a:cs typeface="Akkurat"/>
              </a:defRPr>
            </a:lvl4pPr>
            <a:lvl5pPr>
              <a:defRPr>
                <a:latin typeface="Akkurat"/>
                <a:cs typeface="Akkura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359673" y="6248400"/>
            <a:ext cx="34503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prstClr val="white">
                    <a:lumMod val="50000"/>
                  </a:prstClr>
                </a:solidFill>
                <a:latin typeface="Akkurat"/>
                <a:cs typeface="Akkurat"/>
              </a:rPr>
              <a:t>Seek Knowledge. Affirm Faith. Change the World. </a:t>
            </a:r>
            <a:endParaRPr lang="en-US" sz="1000" dirty="0">
              <a:solidFill>
                <a:prstClr val="white">
                  <a:lumMod val="50000"/>
                </a:prstClr>
              </a:solidFill>
              <a:latin typeface="Akkurat"/>
              <a:cs typeface="Akkurat"/>
            </a:endParaRPr>
          </a:p>
        </p:txBody>
      </p:sp>
      <p:pic>
        <p:nvPicPr>
          <p:cNvPr id="6" name="Picture 6" descr="AU_Signature_Vertical-White.eps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DDD8C2"/>
              </a:clrFrom>
              <a:clrTo>
                <a:srgbClr val="DDD8C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78625" y="5864225"/>
            <a:ext cx="1712913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A7DE-942C-43D4-A588-6E1CD70A87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8CEA-208F-4E97-BBE9-71C1A2C319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70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A7DE-942C-43D4-A588-6E1CD70A87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8CEA-208F-4E97-BBE9-71C1A2C319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86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A7DE-942C-43D4-A588-6E1CD70A87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8CEA-208F-4E97-BBE9-71C1A2C319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4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A7DE-942C-43D4-A588-6E1CD70A87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8CEA-208F-4E97-BBE9-71C1A2C319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90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A7DE-942C-43D4-A588-6E1CD70A87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8CEA-208F-4E97-BBE9-71C1A2C319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31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A7DE-942C-43D4-A588-6E1CD70A87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8CEA-208F-4E97-BBE9-71C1A2C319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64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A7DE-942C-43D4-A588-6E1CD70A87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8CEA-208F-4E97-BBE9-71C1A2C319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72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A7DE-942C-43D4-A588-6E1CD70A87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8CEA-208F-4E97-BBE9-71C1A2C319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72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A7DE-942C-43D4-A588-6E1CD70A87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8CEA-208F-4E97-BBE9-71C1A2C319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8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87388" y="685800"/>
            <a:ext cx="7769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7388" y="2011363"/>
            <a:ext cx="77692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89038" y="612616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latin typeface="Verdana" charset="0"/>
              </a:defRPr>
            </a:lvl1pPr>
          </a:lstStyle>
          <a:p>
            <a:fld id="{DEC14CBC-EE40-402B-99B5-142ED0916BA7}" type="datetime1">
              <a:rPr lang="en-US"/>
              <a:pPr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76675" y="612457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898989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22638" y="6126163"/>
            <a:ext cx="5540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latin typeface="Verdana" charset="0"/>
              </a:defRPr>
            </a:lvl1pPr>
          </a:lstStyle>
          <a:p>
            <a:fld id="{FA780CD9-2DF8-4CCE-8301-429702CC7C5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  <p:sldLayoutId id="2147484086" r:id="rId12"/>
    <p:sldLayoutId id="2147484087" r:id="rId13"/>
    <p:sldLayoutId id="2147484088" r:id="rId14"/>
    <p:sldLayoutId id="2147484168" r:id="rId15"/>
    <p:sldLayoutId id="2147484110" r:id="rId16"/>
    <p:sldLayoutId id="2147484089" r:id="rId17"/>
    <p:sldLayoutId id="2147484090" r:id="rId18"/>
    <p:sldLayoutId id="2147484091" r:id="rId19"/>
    <p:sldLayoutId id="2147484092" r:id="rId20"/>
    <p:sldLayoutId id="2147484093" r:id="rId21"/>
    <p:sldLayoutId id="2147484094" r:id="rId22"/>
    <p:sldLayoutId id="2147484095" r:id="rId23"/>
    <p:sldLayoutId id="2147484096" r:id="rId24"/>
    <p:sldLayoutId id="2147484126" r:id="rId25"/>
    <p:sldLayoutId id="2147484127" r:id="rId26"/>
    <p:sldLayoutId id="2147484128" r:id="rId27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Verdana"/>
          <a:ea typeface="ＭＳ Ｐゴシック" pitchFamily="-84" charset="-128"/>
          <a:cs typeface="Verdan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Verdana" pitchFamily="-96" charset="0"/>
          <a:ea typeface="ＭＳ Ｐゴシック" pitchFamily="-8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Verdana" pitchFamily="-96" charset="0"/>
          <a:ea typeface="ＭＳ Ｐゴシック" pitchFamily="-8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Verdana" pitchFamily="-96" charset="0"/>
          <a:ea typeface="ＭＳ Ｐゴシック" pitchFamily="-8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Verdana" pitchFamily="-96" charset="0"/>
          <a:ea typeface="ＭＳ Ｐゴシック" pitchFamily="-8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eorgia" pitchFamily="-84" charset="0"/>
          <a:ea typeface="ＭＳ Ｐゴシック" pitchFamily="-8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eorgia" pitchFamily="-84" charset="0"/>
          <a:ea typeface="ＭＳ Ｐゴシック" pitchFamily="-8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eorgia" pitchFamily="-84" charset="0"/>
          <a:ea typeface="ＭＳ Ｐゴシック" pitchFamily="-8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eorgia" pitchFamily="-84" charset="0"/>
          <a:ea typeface="ＭＳ Ｐゴシック" pitchFamily="-8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n-US" sz="3200" kern="1200" dirty="0" smtClean="0">
          <a:solidFill>
            <a:schemeClr val="tx1"/>
          </a:solidFill>
          <a:latin typeface="Verdana"/>
          <a:ea typeface="ＭＳ Ｐゴシック" pitchFamily="-84" charset="-128"/>
          <a:cs typeface="Verdan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2800" kern="1200" dirty="0" smtClean="0">
          <a:solidFill>
            <a:schemeClr val="tx1"/>
          </a:solidFill>
          <a:latin typeface="Verdana"/>
          <a:ea typeface="ＭＳ Ｐゴシック" pitchFamily="-84" charset="-128"/>
          <a:cs typeface="Verdan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n-US" sz="2400" kern="1200" dirty="0" smtClean="0">
          <a:solidFill>
            <a:schemeClr val="tx1"/>
          </a:solidFill>
          <a:latin typeface="Verdana"/>
          <a:ea typeface="ＭＳ Ｐゴシック" pitchFamily="-84" charset="-128"/>
          <a:cs typeface="Verdan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2000" kern="1200" dirty="0" smtClean="0">
          <a:solidFill>
            <a:schemeClr val="tx1"/>
          </a:solidFill>
          <a:latin typeface="Verdana"/>
          <a:ea typeface="ＭＳ Ｐゴシック" pitchFamily="-84" charset="-128"/>
          <a:cs typeface="Verdan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en-US" sz="2000" kern="1200" dirty="0" smtClean="0">
          <a:solidFill>
            <a:schemeClr val="tx1"/>
          </a:solidFill>
          <a:latin typeface="Verdana"/>
          <a:ea typeface="ＭＳ Ｐゴシック" pitchFamily="-84" charset="-128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88E96-10A7-47BA-A4CA-664E23CC1BF5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1890B-407B-4573-AF5D-B3C5CBBC05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826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  <p:sldLayoutId id="2147484158" r:id="rId2"/>
    <p:sldLayoutId id="2147484159" r:id="rId3"/>
    <p:sldLayoutId id="2147484160" r:id="rId4"/>
    <p:sldLayoutId id="2147484161" r:id="rId5"/>
    <p:sldLayoutId id="2147484162" r:id="rId6"/>
    <p:sldLayoutId id="2147484163" r:id="rId7"/>
    <p:sldLayoutId id="2147484164" r:id="rId8"/>
    <p:sldLayoutId id="2147484165" r:id="rId9"/>
    <p:sldLayoutId id="2147484166" r:id="rId10"/>
    <p:sldLayoutId id="214748416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9D7AF-2DC7-47E3-BB17-EB6185A0B197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0D183-9891-4EDC-8212-CD4A85F7D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24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  <p:sldLayoutId id="2147484171" r:id="rId2"/>
    <p:sldLayoutId id="2147484172" r:id="rId3"/>
    <p:sldLayoutId id="2147484173" r:id="rId4"/>
    <p:sldLayoutId id="2147484174" r:id="rId5"/>
    <p:sldLayoutId id="2147484175" r:id="rId6"/>
    <p:sldLayoutId id="2147484176" r:id="rId7"/>
    <p:sldLayoutId id="2147484177" r:id="rId8"/>
    <p:sldLayoutId id="2147484178" r:id="rId9"/>
    <p:sldLayoutId id="2147484179" r:id="rId10"/>
    <p:sldLayoutId id="2147484180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56667-BCEC-4645-9159-97E01492CC71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1DA61-07C7-42C1-B9BE-36604BC28C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7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8CD08-5F60-4735-ACEA-7905E16C139C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4FF3B-A930-48DE-B379-DA8CE7A19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  <p:sldLayoutId id="2147484123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0A7DE-942C-43D4-A588-6E1CD70A8735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E8CEA-208F-4E97-BBE9-71C1A2C319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109" r:id="rId2"/>
    <p:sldLayoutId id="2147484125" r:id="rId3"/>
    <p:sldLayoutId id="2147484124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  <p:sldLayoutId id="2147484106" r:id="rId12"/>
    <p:sldLayoutId id="2147484107" r:id="rId13"/>
    <p:sldLayoutId id="2147484108" r:id="rId1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0A7DE-942C-43D4-A588-6E1CD70A87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E8CEA-208F-4E97-BBE9-71C1A2C319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040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  <p:sldLayoutId id="2147484141" r:id="rId12"/>
    <p:sldLayoutId id="2147484142" r:id="rId13"/>
    <p:sldLayoutId id="2147484143" r:id="rId1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4524" y="3124200"/>
            <a:ext cx="7253327" cy="1470025"/>
          </a:xfrm>
        </p:spPr>
        <p:txBody>
          <a:bodyPr/>
          <a:lstStyle/>
          <a:p>
            <a:r>
              <a:rPr lang="en-US" sz="3200" dirty="0" smtClean="0"/>
              <a:t>Five Key Leadership Concepts: Challenges and Opportunities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4022" y="4651375"/>
            <a:ext cx="7253326" cy="11430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Niels-Erik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Andreasen, </a:t>
            </a:r>
            <a:r>
              <a:rPr lang="en-US" sz="2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Ph.D</a:t>
            </a: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Aft>
                <a:spcPts val="0"/>
              </a:spcAft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Global Leadership Conference—January 29–30, 2013</a:t>
            </a:r>
          </a:p>
          <a:p>
            <a:pPr>
              <a:spcAft>
                <a:spcPts val="0"/>
              </a:spcAft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Bali, Indonesia</a:t>
            </a: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894"/>
            <a:ext cx="8458200" cy="906241"/>
          </a:xfrm>
        </p:spPr>
        <p:txBody>
          <a:bodyPr/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II.  The effective Christian leader commits to innovation, and does not resist it.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495800"/>
          </a:xfrm>
        </p:spPr>
        <p:txBody>
          <a:bodyPr>
            <a:normAutofit/>
          </a:bodyPr>
          <a:lstStyle/>
          <a:p>
            <a:pPr marL="457200" lvl="1">
              <a:buFont typeface="Arial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Atlantic Union College</a:t>
            </a:r>
            <a:endParaRPr lang="en-US" sz="2800" dirty="0">
              <a:solidFill>
                <a:schemeClr val="tx1"/>
              </a:solidFill>
            </a:endParaRPr>
          </a:p>
          <a:p>
            <a:pPr lvl="1">
              <a:buFont typeface="Arial"/>
              <a:buChar char="•"/>
            </a:pPr>
            <a:r>
              <a:rPr lang="en-US" sz="2000" dirty="0" smtClean="0">
                <a:solidFill>
                  <a:srgbClr val="4F81BD">
                    <a:lumMod val="75000"/>
                  </a:srgbClr>
                </a:solidFill>
              </a:rPr>
              <a:t>1882</a:t>
            </a:r>
            <a:r>
              <a:rPr lang="en-US" sz="2000" dirty="0">
                <a:solidFill>
                  <a:srgbClr val="4F81BD">
                    <a:lumMod val="75000"/>
                  </a:srgbClr>
                </a:solidFill>
              </a:rPr>
              <a:t>–</a:t>
            </a:r>
            <a:r>
              <a:rPr lang="en-US" sz="2000" dirty="0" smtClean="0">
                <a:solidFill>
                  <a:srgbClr val="4F81BD">
                    <a:lumMod val="75000"/>
                  </a:srgbClr>
                </a:solidFill>
              </a:rPr>
              <a:t>1922: </a:t>
            </a:r>
            <a:r>
              <a:rPr lang="en-US" sz="2000" dirty="0">
                <a:solidFill>
                  <a:srgbClr val="4F81BD">
                    <a:lumMod val="75000"/>
                  </a:srgbClr>
                </a:solidFill>
              </a:rPr>
              <a:t>South Lancaster </a:t>
            </a:r>
            <a:r>
              <a:rPr lang="en-US" sz="2000" dirty="0" smtClean="0">
                <a:solidFill>
                  <a:srgbClr val="4F81BD">
                    <a:lumMod val="75000"/>
                  </a:srgbClr>
                </a:solidFill>
              </a:rPr>
              <a:t>Academy</a:t>
            </a:r>
            <a:r>
              <a:rPr lang="en-US" sz="2000" dirty="0">
                <a:solidFill>
                  <a:srgbClr val="4F81BD">
                    <a:lumMod val="75000"/>
                  </a:srgbClr>
                </a:solidFill>
              </a:rPr>
              <a:t>, Lancaster Junior College, Atlantic Union college</a:t>
            </a:r>
          </a:p>
          <a:p>
            <a:pPr lvl="1">
              <a:buFont typeface="Arial"/>
              <a:buChar char="•"/>
            </a:pPr>
            <a:r>
              <a:rPr lang="en-US" sz="2000" dirty="0" smtClean="0">
                <a:solidFill>
                  <a:srgbClr val="4F81BD">
                    <a:lumMod val="75000"/>
                  </a:srgbClr>
                </a:solidFill>
              </a:rPr>
              <a:t>1933–1954: BA degrees (1933</a:t>
            </a:r>
            <a:r>
              <a:rPr lang="en-US" sz="2000" dirty="0">
                <a:solidFill>
                  <a:srgbClr val="4F81BD">
                    <a:lumMod val="75000"/>
                  </a:srgbClr>
                </a:solidFill>
              </a:rPr>
              <a:t>), accredited (1945), </a:t>
            </a:r>
            <a:r>
              <a:rPr lang="en-US" sz="2000" dirty="0" smtClean="0">
                <a:solidFill>
                  <a:srgbClr val="4F81BD">
                    <a:lumMod val="75000"/>
                  </a:srgbClr>
                </a:solidFill>
              </a:rPr>
              <a:t>B.S</a:t>
            </a:r>
            <a:r>
              <a:rPr lang="en-US" sz="2000" dirty="0">
                <a:solidFill>
                  <a:srgbClr val="4F81BD">
                    <a:lumMod val="75000"/>
                  </a:srgbClr>
                </a:solidFill>
              </a:rPr>
              <a:t>. </a:t>
            </a:r>
            <a:r>
              <a:rPr lang="en-US" sz="2000" dirty="0" smtClean="0">
                <a:solidFill>
                  <a:srgbClr val="4F81BD">
                    <a:lumMod val="75000"/>
                  </a:srgbClr>
                </a:solidFill>
              </a:rPr>
              <a:t>degree (1954</a:t>
            </a:r>
            <a:r>
              <a:rPr lang="en-US" sz="2000" dirty="0">
                <a:solidFill>
                  <a:srgbClr val="4F81BD">
                    <a:lumMod val="75000"/>
                  </a:srgbClr>
                </a:solidFill>
              </a:rPr>
              <a:t>)</a:t>
            </a:r>
          </a:p>
          <a:p>
            <a:pPr lvl="1">
              <a:buFont typeface="Arial"/>
              <a:buChar char="•"/>
            </a:pPr>
            <a:r>
              <a:rPr lang="en-US" sz="2000" dirty="0" smtClean="0">
                <a:solidFill>
                  <a:srgbClr val="4F81BD">
                    <a:lumMod val="75000"/>
                  </a:srgbClr>
                </a:solidFill>
              </a:rPr>
              <a:t>1954–2011: MEd </a:t>
            </a:r>
            <a:r>
              <a:rPr lang="en-US" sz="2000" dirty="0">
                <a:solidFill>
                  <a:srgbClr val="4F81BD">
                    <a:lumMod val="75000"/>
                  </a:srgbClr>
                </a:solidFill>
              </a:rPr>
              <a:t>degrees (1990), </a:t>
            </a:r>
            <a:r>
              <a:rPr lang="en-US" sz="2000" dirty="0" smtClean="0">
                <a:solidFill>
                  <a:srgbClr val="4F81BD">
                    <a:lumMod val="75000"/>
                  </a:srgbClr>
                </a:solidFill>
              </a:rPr>
              <a:t>failed to reorganize (1996), lost </a:t>
            </a:r>
            <a:r>
              <a:rPr lang="en-US" sz="2000" dirty="0">
                <a:solidFill>
                  <a:srgbClr val="4F81BD">
                    <a:lumMod val="75000"/>
                  </a:srgbClr>
                </a:solidFill>
              </a:rPr>
              <a:t>accreditation (2008), closed (2011)</a:t>
            </a:r>
          </a:p>
          <a:p>
            <a:pPr lvl="1">
              <a:buFont typeface="Arial"/>
              <a:buChar char="•"/>
            </a:pPr>
            <a:r>
              <a:rPr lang="en-US" sz="2000" dirty="0" smtClean="0">
                <a:solidFill>
                  <a:srgbClr val="4F81BD">
                    <a:lumMod val="75000"/>
                  </a:srgbClr>
                </a:solidFill>
              </a:rPr>
              <a:t>There </a:t>
            </a:r>
            <a:r>
              <a:rPr lang="en-US" sz="2000" dirty="0">
                <a:solidFill>
                  <a:srgbClr val="4F81BD">
                    <a:lumMod val="75000"/>
                  </a:srgbClr>
                </a:solidFill>
              </a:rPr>
              <a:t>were many reasons, but the main one: </a:t>
            </a:r>
            <a:r>
              <a:rPr lang="en-US" sz="2000" dirty="0" smtClean="0">
                <a:solidFill>
                  <a:srgbClr val="4F81BD">
                    <a:lumMod val="75000"/>
                  </a:srgbClr>
                </a:solidFill>
              </a:rPr>
              <a:t>AUC was surrounded by change but did </a:t>
            </a:r>
            <a:r>
              <a:rPr lang="en-US" sz="2000" dirty="0">
                <a:solidFill>
                  <a:srgbClr val="4F81BD">
                    <a:lumMod val="75000"/>
                  </a:srgbClr>
                </a:solidFill>
              </a:rPr>
              <a:t>not </a:t>
            </a:r>
            <a:r>
              <a:rPr lang="en-US" sz="2000" dirty="0" smtClean="0">
                <a:solidFill>
                  <a:srgbClr val="4F81BD">
                    <a:lumMod val="75000"/>
                  </a:srgbClr>
                </a:solidFill>
              </a:rPr>
              <a:t>change/innovate </a:t>
            </a:r>
            <a:r>
              <a:rPr lang="en-US" sz="2000" dirty="0">
                <a:solidFill>
                  <a:srgbClr val="4F81BD">
                    <a:lumMod val="75000"/>
                  </a:srgbClr>
                </a:solidFill>
              </a:rPr>
              <a:t>in </a:t>
            </a:r>
            <a:r>
              <a:rPr lang="en-US" sz="2000" dirty="0" smtClean="0">
                <a:solidFill>
                  <a:srgbClr val="4F81BD">
                    <a:lumMod val="75000"/>
                  </a:srgbClr>
                </a:solidFill>
              </a:rPr>
              <a:t>time. </a:t>
            </a:r>
            <a:endParaRPr lang="en-US" sz="2000" dirty="0">
              <a:solidFill>
                <a:srgbClr val="4F81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11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III.  The effective Christian leader leads from the ground up, not from the top down.</a:t>
            </a: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</a:rPr>
              <a:t>Text </a:t>
            </a:r>
          </a:p>
          <a:p>
            <a:pPr marL="685800" lvl="1" indent="0">
              <a:buNone/>
            </a:pPr>
            <a:r>
              <a:rPr lang="en-US" dirty="0" smtClean="0"/>
              <a:t>Jesus said to his disciples: “Give them to eat.”</a:t>
            </a:r>
            <a:br>
              <a:rPr lang="en-US" dirty="0" smtClean="0"/>
            </a:br>
            <a:r>
              <a:rPr lang="en-US" dirty="0" smtClean="0"/>
              <a:t>(Matt. 14:16)</a:t>
            </a:r>
            <a:endParaRPr lang="en-US" dirty="0"/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Key concept</a:t>
            </a:r>
          </a:p>
          <a:p>
            <a:pPr marL="685800" lvl="1" indent="0">
              <a:buNone/>
            </a:pPr>
            <a:r>
              <a:rPr lang="en-US" dirty="0" smtClean="0"/>
              <a:t>The leader begins with the frontline workers, not in the board room.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80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III.  The effective Christian leader leads from the ground up, not from the top down.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The challenge</a:t>
            </a:r>
            <a:r>
              <a:rPr lang="en-US" sz="2400" dirty="0">
                <a:solidFill>
                  <a:prstClr val="black"/>
                </a:solidFill>
              </a:rPr>
              <a:t>: Christian leaders tend to be hierarchical in outlook, like </a:t>
            </a:r>
            <a:r>
              <a:rPr lang="en-US" sz="2400" dirty="0" smtClean="0">
                <a:solidFill>
                  <a:prstClr val="black"/>
                </a:solidFill>
              </a:rPr>
              <a:t>some church organizations.</a:t>
            </a:r>
          </a:p>
          <a:p>
            <a:pPr marL="685800" lvl="1" indent="0">
              <a:buNone/>
            </a:pPr>
            <a:r>
              <a:rPr lang="en-US" sz="2000" dirty="0" smtClean="0"/>
              <a:t>That </a:t>
            </a:r>
            <a:r>
              <a:rPr lang="en-US" sz="2000" dirty="0"/>
              <a:t>is not wrong, but it can be inhibiting and outright dangerous, because it isolates the leader from the best ideas for </a:t>
            </a:r>
            <a:r>
              <a:rPr lang="en-US" sz="2000" dirty="0" smtClean="0"/>
              <a:t>mission and impact. </a:t>
            </a:r>
            <a:r>
              <a:rPr lang="en-US" sz="2000" dirty="0"/>
              <a:t>It </a:t>
            </a:r>
            <a:r>
              <a:rPr lang="en-US" sz="2000" dirty="0" smtClean="0"/>
              <a:t>has been the </a:t>
            </a:r>
            <a:r>
              <a:rPr lang="en-US" sz="2000" dirty="0"/>
              <a:t>dominant leadership style in </a:t>
            </a:r>
            <a:r>
              <a:rPr lang="en-US" sz="2000" dirty="0" smtClean="0"/>
              <a:t>some churches</a:t>
            </a:r>
            <a:r>
              <a:rPr lang="en-US" sz="2000" dirty="0"/>
              <a:t>, in the </a:t>
            </a:r>
            <a:r>
              <a:rPr lang="en-US" sz="2000" dirty="0" smtClean="0"/>
              <a:t>old European </a:t>
            </a:r>
            <a:r>
              <a:rPr lang="en-US" sz="2000" dirty="0"/>
              <a:t>monarchies, during the industrial revolution, and in GM until recently. </a:t>
            </a:r>
            <a:r>
              <a:rPr lang="en-US" sz="2000" dirty="0" smtClean="0"/>
              <a:t>Some </a:t>
            </a:r>
            <a:r>
              <a:rPr lang="en-US" sz="2000" dirty="0"/>
              <a:t>say it is prevalent in </a:t>
            </a:r>
            <a:r>
              <a:rPr lang="en-US" sz="2000" dirty="0" smtClean="0"/>
              <a:t>certain Asian and African economies.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7577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III.  The effective Christian leader leads from the ground up, not from the top down.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</a:rPr>
              <a:t>The </a:t>
            </a:r>
            <a:r>
              <a:rPr lang="en-US" sz="2400" dirty="0" smtClean="0">
                <a:solidFill>
                  <a:prstClr val="black"/>
                </a:solidFill>
              </a:rPr>
              <a:t>opportunity: Leaders learn from the front line workers, and lead from there.</a:t>
            </a:r>
            <a:endParaRPr lang="en-US" sz="2400" dirty="0">
              <a:solidFill>
                <a:prstClr val="black"/>
              </a:solidFill>
            </a:endParaRPr>
          </a:p>
          <a:p>
            <a:pPr marL="685800" lvl="1" indent="0">
              <a:buNone/>
            </a:pPr>
            <a:r>
              <a:rPr lang="en-US" sz="2000" dirty="0" smtClean="0"/>
              <a:t>The </a:t>
            </a:r>
            <a:r>
              <a:rPr lang="en-US" sz="2000" dirty="0"/>
              <a:t>problem with leadership from the top </a:t>
            </a:r>
            <a:r>
              <a:rPr lang="en-US" sz="2000" dirty="0" smtClean="0"/>
              <a:t>down is </a:t>
            </a:r>
            <a:r>
              <a:rPr lang="en-US" sz="2000" dirty="0"/>
              <a:t>that most good ideas grow up from the bottom, and top down leadership misses out on them. </a:t>
            </a:r>
            <a:r>
              <a:rPr lang="en-US" sz="2000" dirty="0" smtClean="0"/>
              <a:t>Some of the best ideas for progress come from the frontline workers and filter up from there. </a:t>
            </a:r>
            <a:r>
              <a:rPr lang="en-US" sz="2000" dirty="0"/>
              <a:t>Not all </a:t>
            </a:r>
            <a:r>
              <a:rPr lang="en-US" sz="2000" dirty="0" smtClean="0"/>
              <a:t>bottom-up </a:t>
            </a:r>
            <a:r>
              <a:rPr lang="en-US" sz="2000" dirty="0"/>
              <a:t>ideas are </a:t>
            </a:r>
            <a:r>
              <a:rPr lang="en-US" sz="2000" dirty="0" smtClean="0"/>
              <a:t>good </a:t>
            </a:r>
            <a:r>
              <a:rPr lang="en-US" sz="2000" dirty="0"/>
              <a:t>of </a:t>
            </a:r>
            <a:r>
              <a:rPr lang="en-US" sz="2000" dirty="0" smtClean="0"/>
              <a:t>course, </a:t>
            </a:r>
            <a:r>
              <a:rPr lang="en-US" sz="2000" dirty="0"/>
              <a:t>many have to be discarded, but what </a:t>
            </a:r>
            <a:r>
              <a:rPr lang="en-US" sz="2000" dirty="0" smtClean="0"/>
              <a:t>are left </a:t>
            </a:r>
            <a:r>
              <a:rPr lang="en-US" sz="2000" dirty="0"/>
              <a:t>are among the best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7168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III.  The effective Christian leader leads from the ground up, not from the top down.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Illustration:</a:t>
            </a:r>
          </a:p>
          <a:p>
            <a:pPr marL="685800" lvl="1" indent="0">
              <a:buNone/>
            </a:pPr>
            <a:r>
              <a:rPr lang="en-US" dirty="0"/>
              <a:t>Think for a minute about some of the best ideas in the world </a:t>
            </a:r>
            <a:r>
              <a:rPr lang="en-US" dirty="0" smtClean="0"/>
              <a:t>and in the church and </a:t>
            </a:r>
            <a:r>
              <a:rPr lang="en-US" dirty="0"/>
              <a:t>ask where they came </a:t>
            </a:r>
            <a:r>
              <a:rPr lang="en-US" dirty="0" smtClean="0"/>
              <a:t>from. The </a:t>
            </a:r>
            <a:r>
              <a:rPr lang="en-US" dirty="0"/>
              <a:t>board room </a:t>
            </a:r>
            <a:r>
              <a:rPr lang="en-US" dirty="0" smtClean="0"/>
              <a:t>and the </a:t>
            </a:r>
            <a:r>
              <a:rPr lang="en-US" dirty="0"/>
              <a:t>CEO at the top, or from the </a:t>
            </a:r>
            <a:r>
              <a:rPr lang="en-US" dirty="0" smtClean="0"/>
              <a:t>frontline or the </a:t>
            </a:r>
            <a:r>
              <a:rPr lang="en-US" dirty="0"/>
              <a:t>work bench at the </a:t>
            </a:r>
            <a:r>
              <a:rPr lang="en-US" dirty="0" smtClean="0"/>
              <a:t>bottom?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88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341871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chemeClr val="tx1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sz="2400" dirty="0">
                <a:solidFill>
                  <a:prstClr val="white">
                    <a:lumMod val="65000"/>
                  </a:prstClr>
                </a:solidFill>
              </a:rPr>
              <a:t>III.  The effective Christian leader leads from the ground up, not from the top down.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/>
              <a:buNone/>
              <a:defRPr sz="2400" b="1" kern="1200" baseline="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accent1">
                    <a:lumMod val="75000"/>
                  </a:schemeClr>
                </a:solidFill>
                <a:latin typeface="Verdana"/>
                <a:ea typeface="+mn-ea"/>
                <a:cs typeface="Verdana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 baseline="0">
                <a:solidFill>
                  <a:schemeClr val="accent1">
                    <a:lumMod val="50000"/>
                  </a:schemeClr>
                </a:solidFill>
                <a:latin typeface="Verdana"/>
                <a:ea typeface="+mn-ea"/>
                <a:cs typeface="Verdana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/>
              <a:buNone/>
              <a:defRPr sz="1600" b="1" kern="1200" baseline="0">
                <a:solidFill>
                  <a:schemeClr val="accent3"/>
                </a:solidFill>
                <a:latin typeface="Verdana"/>
                <a:ea typeface="+mn-ea"/>
                <a:cs typeface="Verdana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solidFill>
                  <a:prstClr val="black"/>
                </a:solidFill>
              </a:rPr>
              <a:t>In society generally: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light bulb: T. Edison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Polio vaccine: J. Salk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Heart transplant: </a:t>
            </a:r>
            <a:br>
              <a:rPr lang="en-US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C. Bernard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Apple computers: S. Jobs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human genome: Aristides </a:t>
            </a:r>
            <a:r>
              <a:rPr lang="en-US" sz="2000" dirty="0" err="1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Patrinos</a:t>
            </a:r>
            <a:endParaRPr lang="en-US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4495800" y="1535113"/>
            <a:ext cx="4346575" cy="639762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our church specifically: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4572000" y="2174875"/>
            <a:ext cx="4041775" cy="39512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Radio evangelism: H.M.S. Richards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TV evangelism: W. </a:t>
            </a:r>
            <a:r>
              <a:rPr lang="en-US" sz="2000" dirty="0" err="1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Fagal</a:t>
            </a:r>
            <a:endParaRPr lang="en-US" sz="20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Biblical archaeology: </a:t>
            </a:r>
            <a:br>
              <a:rPr lang="en-US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L. Wood and S. Horn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Biblical research: </a:t>
            </a:r>
            <a:br>
              <a:rPr lang="en-US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J.N. Andrews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Adventist health study: Gary Fraser (LLU)</a:t>
            </a:r>
            <a:endParaRPr lang="en-US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20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IV.  The effective Christian leader seeks value first, then success.</a:t>
            </a: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</a:rPr>
              <a:t>Text </a:t>
            </a:r>
          </a:p>
          <a:p>
            <a:pPr marL="685800" lvl="1" indent="0">
              <a:buNone/>
            </a:pPr>
            <a:r>
              <a:rPr lang="en-US" dirty="0" smtClean="0"/>
              <a:t>“But seek first His kingdom and His righteousness, and all these things will be given to you as well.” (Matt. 6:33)</a:t>
            </a:r>
            <a:endParaRPr lang="en-US" dirty="0"/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Key concept</a:t>
            </a:r>
          </a:p>
          <a:p>
            <a:pPr marL="685800" lvl="1" indent="0">
              <a:buNone/>
            </a:pPr>
            <a:r>
              <a:rPr lang="en-US" dirty="0" smtClean="0"/>
              <a:t>The leader places value before success.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06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674688"/>
          </a:xfrm>
        </p:spPr>
        <p:txBody>
          <a:bodyPr>
            <a:no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b="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What do we mean by leadership for “value”</a:t>
            </a:r>
            <a:r>
              <a:rPr lang="en-US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? </a:t>
            </a:r>
            <a:endParaRPr lang="en-US" b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601"/>
            <a:ext cx="4419600" cy="3611562"/>
          </a:xfrm>
        </p:spPr>
        <p:txBody>
          <a:bodyPr>
            <a:normAutofit/>
          </a:bodyPr>
          <a:lstStyle/>
          <a:p>
            <a:pPr marL="685800" lvl="1" indent="0">
              <a:buNone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rPr>
              <a:t>Gary Hamel is an internationally known leadership and management strategist (and an Andrews alumnus).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rPr>
              <a:t>His 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rPr>
              <a:t>latest book is entitled: </a:t>
            </a:r>
            <a:r>
              <a:rPr lang="en-US" sz="2200" i="1" dirty="0" smtClean="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rPr>
              <a:t>What </a:t>
            </a:r>
            <a:r>
              <a:rPr lang="en-US" sz="2200" i="1" dirty="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rPr>
              <a:t>Matters Now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rPr>
              <a:t>. From the chapter, “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rPr>
              <a:t>Reclaiming the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rPr>
              <a:t>Noble,” 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rPr>
              <a:t>pp.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rPr>
              <a:t>35–38. </a:t>
            </a:r>
            <a:endParaRPr lang="en-US" sz="2200" dirty="0">
              <a:solidFill>
                <a:schemeClr val="accent1">
                  <a:lumMod val="75000"/>
                </a:schemeClr>
              </a:solidFill>
              <a:latin typeface="Verdana"/>
              <a:cs typeface="Verdana"/>
            </a:endParaRP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590800"/>
            <a:ext cx="3352800" cy="3352800"/>
          </a:xfr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571894"/>
            <a:ext cx="8382000" cy="90624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chemeClr val="tx1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IV.  The effective Christian leader seeks value first, then success.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98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IV.  The effective Christian leader seeks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value first,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then success.</a:t>
            </a: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2400" dirty="0" smtClean="0"/>
              <a:t>The challenge: Most of us prefer to describe our leadership using “success words:”</a:t>
            </a:r>
            <a:br>
              <a:rPr lang="en-US" sz="2400" dirty="0" smtClean="0"/>
            </a:br>
            <a:endParaRPr lang="en-US" sz="2400" dirty="0"/>
          </a:p>
          <a:p>
            <a:pPr marL="685800" lvl="1" indent="0">
              <a:buNone/>
            </a:pPr>
            <a:r>
              <a:rPr lang="en-US" sz="2000" dirty="0" smtClean="0"/>
              <a:t>Superior, </a:t>
            </a:r>
            <a:r>
              <a:rPr lang="en-US" sz="2000" dirty="0"/>
              <a:t>advantage, </a:t>
            </a:r>
            <a:r>
              <a:rPr lang="en-US" sz="2000" dirty="0" smtClean="0"/>
              <a:t>management, </a:t>
            </a:r>
            <a:r>
              <a:rPr lang="en-US" sz="2000" dirty="0"/>
              <a:t>differentiation, </a:t>
            </a:r>
            <a:r>
              <a:rPr lang="en-US" sz="2000" dirty="0" smtClean="0"/>
              <a:t>gain, </a:t>
            </a:r>
            <a:r>
              <a:rPr lang="en-US" sz="2000" dirty="0"/>
              <a:t>focus, discipline, accountability, </a:t>
            </a:r>
            <a:r>
              <a:rPr lang="en-US" sz="2000" dirty="0" smtClean="0"/>
              <a:t>progress, first, flagship, effectiveness. </a:t>
            </a:r>
            <a:r>
              <a:rPr lang="en-US" sz="2000" dirty="0"/>
              <a:t>Nothing wrong with </a:t>
            </a:r>
            <a:r>
              <a:rPr lang="en-US" sz="2000" dirty="0" smtClean="0"/>
              <a:t>these. They will bring success, but do they also add value? Do </a:t>
            </a:r>
            <a:r>
              <a:rPr lang="en-US" sz="2000" dirty="0"/>
              <a:t>these goals quicken your pulse? Do they speak to your heart? Are </a:t>
            </a:r>
            <a:r>
              <a:rPr lang="en-US" sz="2000" dirty="0" smtClean="0"/>
              <a:t>they </a:t>
            </a:r>
            <a:r>
              <a:rPr lang="en-US" sz="2000" dirty="0"/>
              <a:t>“good” in any cosmic sense</a:t>
            </a:r>
            <a:r>
              <a:rPr lang="en-US" sz="2000" dirty="0" smtClean="0"/>
              <a:t>? Do they excite? Do they have a mission? </a:t>
            </a:r>
            <a:br>
              <a:rPr lang="en-US" sz="2000" dirty="0" smtClean="0"/>
            </a:br>
            <a:r>
              <a:rPr lang="en-US" sz="2000" dirty="0" smtClean="0"/>
              <a:t>G. Hamel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5203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IV.  The effective Christian leader seeks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value first, then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success.</a:t>
            </a: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The opportunity: Watch what happens when we instead describe our leadership with “values words:”</a:t>
            </a:r>
            <a:endParaRPr lang="en-US" sz="2400" dirty="0">
              <a:solidFill>
                <a:prstClr val="black"/>
              </a:solidFill>
            </a:endParaRPr>
          </a:p>
          <a:p>
            <a:pPr marL="685800" lvl="1" indent="0">
              <a:buNone/>
            </a:pPr>
            <a:r>
              <a:rPr lang="en-US" sz="2000" dirty="0" smtClean="0"/>
              <a:t>Leaders like Michelangelo</a:t>
            </a:r>
            <a:r>
              <a:rPr lang="en-US" sz="2000" dirty="0"/>
              <a:t>, Galileo, Jefferson, Gandhi, William Wilberforce, </a:t>
            </a:r>
            <a:r>
              <a:rPr lang="en-US" sz="2000" i="1" dirty="0"/>
              <a:t>William Miller</a:t>
            </a:r>
            <a:r>
              <a:rPr lang="en-US" sz="2000" dirty="0"/>
              <a:t>, Martin Luther King Jr., Mother Theresa, </a:t>
            </a:r>
            <a:r>
              <a:rPr lang="en-US" sz="2000" i="1" dirty="0"/>
              <a:t>Ellen G. </a:t>
            </a:r>
            <a:r>
              <a:rPr lang="en-US" sz="2000" i="1" dirty="0" smtClean="0"/>
              <a:t>White</a:t>
            </a:r>
            <a:r>
              <a:rPr lang="en-US" sz="2000" dirty="0" smtClean="0"/>
              <a:t> </a:t>
            </a:r>
            <a:r>
              <a:rPr lang="en-US" sz="2000" dirty="0"/>
              <a:t>and Sir Edmund Hillary. What were the ideals that inspired these individuals to acts of greatness? </a:t>
            </a:r>
            <a:r>
              <a:rPr lang="en-US" sz="2000" dirty="0" smtClean="0"/>
              <a:t>Here are some: Beauty</a:t>
            </a:r>
            <a:r>
              <a:rPr lang="en-US" sz="2000" dirty="0"/>
              <a:t>, truth, wisdom, justice, charity, hope, love, fidelity, joy, courage, </a:t>
            </a:r>
            <a:r>
              <a:rPr lang="en-US" sz="2000" dirty="0" smtClean="0"/>
              <a:t>faith</a:t>
            </a:r>
            <a:br>
              <a:rPr lang="en-US" sz="2000" dirty="0" smtClean="0"/>
            </a:br>
            <a:r>
              <a:rPr lang="en-US" sz="2000" dirty="0" smtClean="0"/>
              <a:t>and </a:t>
            </a:r>
            <a:r>
              <a:rPr lang="en-US" sz="2000" dirty="0"/>
              <a:t>honor.</a:t>
            </a:r>
          </a:p>
        </p:txBody>
      </p:sp>
    </p:spTree>
    <p:extLst>
      <p:ext uri="{BB962C8B-B14F-4D97-AF65-F5344CB8AC3E}">
        <p14:creationId xmlns:p14="http://schemas.microsoft.com/office/powerpoint/2010/main" val="388140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I.  The effective Christian leader focuses first on people and then on organizations</a:t>
            </a: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</a:rPr>
              <a:t>Text </a:t>
            </a:r>
          </a:p>
          <a:p>
            <a:pPr marL="685800" lvl="1" indent="0">
              <a:buNone/>
            </a:pPr>
            <a:r>
              <a:rPr lang="en-US" dirty="0" smtClean="0"/>
              <a:t>Jesus said: “Do you truly love me? Feed my sheep.” (John 21:15)</a:t>
            </a:r>
            <a:br>
              <a:rPr lang="en-US" dirty="0" smtClean="0"/>
            </a:br>
            <a:endParaRPr lang="en-US" dirty="0"/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Key concept</a:t>
            </a:r>
          </a:p>
          <a:p>
            <a:pPr marL="685800" lvl="1" indent="0">
              <a:buNone/>
            </a:pPr>
            <a:r>
              <a:rPr lang="en-US" dirty="0" smtClean="0"/>
              <a:t>The leader is a pastor/shepherd of people.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68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IV.  The effective Christian leader seeks value first, then success.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Illustration of people who led by adding value, </a:t>
            </a:r>
            <a:br>
              <a:rPr lang="en-US" sz="2400" dirty="0" smtClean="0">
                <a:solidFill>
                  <a:prstClr val="black"/>
                </a:solidFill>
              </a:rPr>
            </a:br>
            <a:r>
              <a:rPr lang="en-US" sz="2400" dirty="0" smtClean="0">
                <a:solidFill>
                  <a:prstClr val="black"/>
                </a:solidFill>
              </a:rPr>
              <a:t>not merely success:</a:t>
            </a:r>
            <a:br>
              <a:rPr lang="en-US" sz="2400" dirty="0" smtClean="0">
                <a:solidFill>
                  <a:prstClr val="black"/>
                </a:solidFill>
              </a:rPr>
            </a:br>
            <a:endParaRPr lang="en-US" sz="2400" dirty="0">
              <a:solidFill>
                <a:prstClr val="black"/>
              </a:solidFill>
            </a:endParaRPr>
          </a:p>
          <a:p>
            <a:pPr lvl="1">
              <a:buFont typeface="Arial"/>
              <a:buChar char="•"/>
            </a:pPr>
            <a:r>
              <a:rPr lang="en-US" sz="2000" dirty="0">
                <a:solidFill>
                  <a:srgbClr val="4F81BD">
                    <a:lumMod val="75000"/>
                  </a:srgbClr>
                </a:solidFill>
              </a:rPr>
              <a:t>Missionaries Anna and Fernando Stahl of Peru</a:t>
            </a:r>
          </a:p>
          <a:p>
            <a:pPr lvl="1">
              <a:buFont typeface="Arial"/>
              <a:buChar char="•"/>
            </a:pPr>
            <a:r>
              <a:rPr lang="en-US" sz="2000" dirty="0" smtClean="0">
                <a:solidFill>
                  <a:srgbClr val="4F81BD">
                    <a:lumMod val="75000"/>
                  </a:srgbClr>
                </a:solidFill>
              </a:rPr>
              <a:t>Maestro </a:t>
            </a:r>
            <a:r>
              <a:rPr lang="en-US" sz="2000" dirty="0">
                <a:solidFill>
                  <a:srgbClr val="4F81BD">
                    <a:lumMod val="75000"/>
                  </a:srgbClr>
                </a:solidFill>
              </a:rPr>
              <a:t>Herbert </a:t>
            </a:r>
            <a:r>
              <a:rPr lang="en-US" sz="2000" dirty="0" err="1">
                <a:solidFill>
                  <a:srgbClr val="4F81BD">
                    <a:lumMod val="75000"/>
                  </a:srgbClr>
                </a:solidFill>
              </a:rPr>
              <a:t>Blomstedt</a:t>
            </a:r>
            <a:r>
              <a:rPr lang="en-US" sz="2000" dirty="0">
                <a:solidFill>
                  <a:srgbClr val="4F81BD">
                    <a:lumMod val="75000"/>
                  </a:srgbClr>
                </a:solidFill>
              </a:rPr>
              <a:t> of Sweden</a:t>
            </a:r>
          </a:p>
          <a:p>
            <a:pPr lvl="1">
              <a:buFont typeface="Arial"/>
              <a:buChar char="•"/>
            </a:pPr>
            <a:r>
              <a:rPr lang="en-US" sz="2000" dirty="0">
                <a:solidFill>
                  <a:srgbClr val="4F81BD">
                    <a:lumMod val="75000"/>
                  </a:srgbClr>
                </a:solidFill>
              </a:rPr>
              <a:t>Pastor </a:t>
            </a:r>
            <a:r>
              <a:rPr lang="en-US" sz="2000" dirty="0" smtClean="0">
                <a:solidFill>
                  <a:srgbClr val="4F81BD">
                    <a:lumMod val="75000"/>
                  </a:srgbClr>
                </a:solidFill>
              </a:rPr>
              <a:t>William Harrison Anderson </a:t>
            </a:r>
            <a:r>
              <a:rPr lang="en-US" sz="2000" dirty="0">
                <a:solidFill>
                  <a:srgbClr val="4F81BD">
                    <a:lumMod val="75000"/>
                  </a:srgbClr>
                </a:solidFill>
              </a:rPr>
              <a:t>of Rhodesia</a:t>
            </a:r>
          </a:p>
          <a:p>
            <a:pPr lvl="1">
              <a:buFont typeface="Arial"/>
              <a:buChar char="•"/>
            </a:pPr>
            <a:r>
              <a:rPr lang="en-US" sz="2000" dirty="0">
                <a:solidFill>
                  <a:srgbClr val="4F81BD">
                    <a:lumMod val="75000"/>
                  </a:srgbClr>
                </a:solidFill>
              </a:rPr>
              <a:t>Dr. </a:t>
            </a:r>
            <a:r>
              <a:rPr lang="en-US" sz="2000" dirty="0" smtClean="0">
                <a:solidFill>
                  <a:srgbClr val="4F81BD">
                    <a:lumMod val="75000"/>
                  </a:srgbClr>
                </a:solidFill>
              </a:rPr>
              <a:t>Benjamin Carson, neurosurgeon</a:t>
            </a:r>
            <a:endParaRPr lang="en-US" sz="2000" dirty="0">
              <a:solidFill>
                <a:srgbClr val="4F81BD">
                  <a:lumMod val="75000"/>
                </a:srgbClr>
              </a:solidFill>
            </a:endParaRPr>
          </a:p>
          <a:p>
            <a:pPr lvl="1">
              <a:buFont typeface="Arial"/>
              <a:buChar char="•"/>
            </a:pPr>
            <a:r>
              <a:rPr lang="en-US" sz="2000" dirty="0">
                <a:solidFill>
                  <a:srgbClr val="4F81BD">
                    <a:lumMod val="75000"/>
                  </a:srgbClr>
                </a:solidFill>
              </a:rPr>
              <a:t>Dr. </a:t>
            </a:r>
            <a:r>
              <a:rPr lang="en-US" sz="2000" dirty="0" smtClean="0">
                <a:solidFill>
                  <a:srgbClr val="4F81BD">
                    <a:lumMod val="75000"/>
                  </a:srgbClr>
                </a:solidFill>
              </a:rPr>
              <a:t>Ellsworth Wareham </a:t>
            </a:r>
            <a:r>
              <a:rPr lang="en-US" sz="2000" dirty="0">
                <a:solidFill>
                  <a:srgbClr val="4F81BD">
                    <a:lumMod val="75000"/>
                  </a:srgbClr>
                </a:solidFill>
              </a:rPr>
              <a:t>of Loma Linda</a:t>
            </a:r>
          </a:p>
          <a:p>
            <a:pPr lvl="0"/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57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V.  The effective Christian leader follows a vision, not convention.</a:t>
            </a: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</a:rPr>
              <a:t>Text</a:t>
            </a:r>
            <a:endParaRPr lang="en-US" dirty="0">
              <a:solidFill>
                <a:prstClr val="black"/>
              </a:solidFill>
            </a:endParaRPr>
          </a:p>
          <a:p>
            <a:pPr marL="685800" lvl="1" indent="0">
              <a:buNone/>
            </a:pPr>
            <a:r>
              <a:rPr lang="en-US" dirty="0" smtClean="0">
                <a:solidFill>
                  <a:srgbClr val="4F81BD">
                    <a:lumMod val="75000"/>
                  </a:srgbClr>
                </a:solidFill>
              </a:rPr>
              <a:t>Paul said: “Forgetting </a:t>
            </a:r>
            <a:r>
              <a:rPr lang="en-US" dirty="0">
                <a:solidFill>
                  <a:srgbClr val="4F81BD">
                    <a:lumMod val="75000"/>
                  </a:srgbClr>
                </a:solidFill>
              </a:rPr>
              <a:t>those things which are behind and reaching forward to those things which are </a:t>
            </a:r>
            <a:r>
              <a:rPr lang="en-US" dirty="0" smtClean="0">
                <a:solidFill>
                  <a:srgbClr val="4F81BD">
                    <a:lumMod val="75000"/>
                  </a:srgbClr>
                </a:solidFill>
              </a:rPr>
              <a:t>ahead.” (</a:t>
            </a:r>
            <a:r>
              <a:rPr lang="en-US" dirty="0">
                <a:solidFill>
                  <a:srgbClr val="4F81BD">
                    <a:lumMod val="75000"/>
                  </a:srgbClr>
                </a:solidFill>
              </a:rPr>
              <a:t>Phil</a:t>
            </a:r>
            <a:r>
              <a:rPr lang="en-US" dirty="0" smtClean="0">
                <a:solidFill>
                  <a:srgbClr val="4F81BD">
                    <a:lumMod val="75000"/>
                  </a:srgbClr>
                </a:solidFill>
              </a:rPr>
              <a:t>. 3:13) 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Key concept</a:t>
            </a:r>
            <a:endParaRPr lang="en-US" dirty="0">
              <a:solidFill>
                <a:prstClr val="black"/>
              </a:solidFill>
            </a:endParaRPr>
          </a:p>
          <a:p>
            <a:pPr marL="685800" lvl="1" indent="0">
              <a:buNone/>
            </a:pPr>
            <a:r>
              <a:rPr lang="en-US" dirty="0" smtClean="0">
                <a:solidFill>
                  <a:srgbClr val="4F81BD">
                    <a:lumMod val="75000"/>
                  </a:srgbClr>
                </a:solidFill>
              </a:rPr>
              <a:t>The effective leader is visionary like an artist.</a:t>
            </a:r>
            <a:endParaRPr lang="en-US" dirty="0">
              <a:solidFill>
                <a:srgbClr val="4F81BD">
                  <a:lumMod val="75000"/>
                </a:srgbClr>
              </a:solidFill>
            </a:endParaRPr>
          </a:p>
          <a:p>
            <a:pPr lvl="0"/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48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V.  The effective Christian leader follows a vision, not convention.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The challenge: </a:t>
            </a:r>
            <a:r>
              <a:rPr lang="en-US" sz="2400" dirty="0" smtClean="0"/>
              <a:t>Leaders who follow conventions copy each other.</a:t>
            </a:r>
            <a:br>
              <a:rPr lang="en-US" sz="2400" dirty="0" smtClean="0"/>
            </a:br>
            <a:endParaRPr lang="en-US" sz="2400" dirty="0" smtClean="0"/>
          </a:p>
          <a:p>
            <a:pPr marL="685800" lvl="1" indent="0">
              <a:buNone/>
            </a:pPr>
            <a:r>
              <a:rPr lang="en-US" sz="2000" dirty="0" smtClean="0">
                <a:solidFill>
                  <a:srgbClr val="4F81BD">
                    <a:lumMod val="75000"/>
                  </a:srgbClr>
                </a:solidFill>
              </a:rPr>
              <a:t>Me too: It worked well for him, let me do the same.</a:t>
            </a:r>
          </a:p>
          <a:p>
            <a:pPr marL="685800" lvl="1" indent="0">
              <a:buNone/>
            </a:pPr>
            <a:r>
              <a:rPr lang="en-US" sz="2000" dirty="0" smtClean="0">
                <a:solidFill>
                  <a:srgbClr val="4F81BD">
                    <a:lumMod val="75000"/>
                  </a:srgbClr>
                </a:solidFill>
              </a:rPr>
              <a:t>Once again: It worked before, let us do it again.</a:t>
            </a:r>
          </a:p>
          <a:p>
            <a:pPr marL="685800" lvl="1" indent="0">
              <a:buNone/>
            </a:pPr>
            <a:r>
              <a:rPr lang="en-US" sz="2000" dirty="0" smtClean="0">
                <a:solidFill>
                  <a:srgbClr val="4F81BD">
                    <a:lumMod val="75000"/>
                  </a:srgbClr>
                </a:solidFill>
              </a:rPr>
              <a:t>Over there: It worked over there, let us do it here.</a:t>
            </a:r>
            <a:endParaRPr lang="en-US" sz="2000" dirty="0">
              <a:solidFill>
                <a:srgbClr val="4F81BD">
                  <a:lumMod val="75000"/>
                </a:srgbClr>
              </a:solidFill>
            </a:endParaRPr>
          </a:p>
          <a:p>
            <a:pPr lvl="0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12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V.  The effective Christian leader follows a vision, not convention.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The opportunity: </a:t>
            </a:r>
            <a:r>
              <a:rPr lang="en-US" sz="2400" dirty="0" smtClean="0"/>
              <a:t>Leaders who are visionary will see things </a:t>
            </a:r>
            <a:r>
              <a:rPr lang="en-US" sz="2400" dirty="0"/>
              <a:t>that </a:t>
            </a:r>
            <a:r>
              <a:rPr lang="en-US" sz="2400" dirty="0" smtClean="0"/>
              <a:t>have not yet </a:t>
            </a:r>
            <a:r>
              <a:rPr lang="en-US" sz="2400" dirty="0"/>
              <a:t>be seen, hear things that </a:t>
            </a:r>
            <a:r>
              <a:rPr lang="en-US" sz="2400" dirty="0" smtClean="0"/>
              <a:t>have not yet </a:t>
            </a:r>
            <a:r>
              <a:rPr lang="en-US" sz="2400" dirty="0"/>
              <a:t>be heard, describe things not yet made clear and </a:t>
            </a:r>
            <a:r>
              <a:rPr lang="en-US" sz="2400" dirty="0" smtClean="0"/>
              <a:t>take the organization in truly “new directions.”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en-US" sz="2400" dirty="0" smtClean="0">
                <a:solidFill>
                  <a:prstClr val="black"/>
                </a:solidFill>
              </a:rPr>
              <a:t>The visionary leader is visionary like an artist!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12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0800"/>
            <a:ext cx="5105400" cy="680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928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0"/>
            <a:ext cx="5867400" cy="687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28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-1"/>
            <a:ext cx="5715000" cy="687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28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V.  The effective Christian leader follows a vision, not convention.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685800" lvl="1" indent="0">
              <a:buNone/>
            </a:pPr>
            <a:r>
              <a:rPr lang="en-US" dirty="0" smtClean="0">
                <a:solidFill>
                  <a:srgbClr val="4F81BD">
                    <a:lumMod val="75000"/>
                  </a:srgbClr>
                </a:solidFill>
              </a:rPr>
              <a:t>In summary, we </a:t>
            </a:r>
            <a:r>
              <a:rPr lang="en-US" dirty="0">
                <a:solidFill>
                  <a:srgbClr val="4F81BD">
                    <a:lumMod val="75000"/>
                  </a:srgbClr>
                </a:solidFill>
              </a:rPr>
              <a:t>often </a:t>
            </a:r>
            <a:r>
              <a:rPr lang="en-US" dirty="0" smtClean="0">
                <a:solidFill>
                  <a:srgbClr val="4F81BD">
                    <a:lumMod val="75000"/>
                  </a:srgbClr>
                </a:solidFill>
              </a:rPr>
              <a:t>think of leaders </a:t>
            </a:r>
            <a:r>
              <a:rPr lang="en-US" dirty="0">
                <a:solidFill>
                  <a:srgbClr val="4F81BD">
                    <a:lumMod val="75000"/>
                  </a:srgbClr>
                </a:solidFill>
              </a:rPr>
              <a:t>as though they were </a:t>
            </a:r>
            <a:r>
              <a:rPr lang="en-US" dirty="0" smtClean="0">
                <a:solidFill>
                  <a:srgbClr val="4F81BD">
                    <a:lumMod val="75000"/>
                  </a:srgbClr>
                </a:solidFill>
              </a:rPr>
              <a:t>engineers: </a:t>
            </a:r>
            <a:r>
              <a:rPr lang="en-US" dirty="0">
                <a:solidFill>
                  <a:srgbClr val="4F81BD">
                    <a:lumMod val="75000"/>
                  </a:srgbClr>
                </a:solidFill>
              </a:rPr>
              <a:t>they pull levers, oil the wheels, </a:t>
            </a:r>
            <a:r>
              <a:rPr lang="en-US" dirty="0" smtClean="0">
                <a:solidFill>
                  <a:srgbClr val="4F81BD">
                    <a:lumMod val="75000"/>
                  </a:srgbClr>
                </a:solidFill>
              </a:rPr>
              <a:t>crank </a:t>
            </a:r>
            <a:r>
              <a:rPr lang="en-US" dirty="0">
                <a:solidFill>
                  <a:srgbClr val="4F81BD">
                    <a:lumMod val="75000"/>
                  </a:srgbClr>
                </a:solidFill>
              </a:rPr>
              <a:t>up the machinery, call committees, appropriate budgets to make familiar things  happen. </a:t>
            </a:r>
            <a:r>
              <a:rPr lang="en-US" dirty="0" smtClean="0">
                <a:solidFill>
                  <a:srgbClr val="4F81BD">
                    <a:lumMod val="75000"/>
                  </a:srgbClr>
                </a:solidFill>
              </a:rPr>
              <a:t>But </a:t>
            </a:r>
            <a:r>
              <a:rPr lang="en-US" dirty="0">
                <a:solidFill>
                  <a:srgbClr val="4F81BD">
                    <a:lumMod val="75000"/>
                  </a:srgbClr>
                </a:solidFill>
              </a:rPr>
              <a:t>true </a:t>
            </a:r>
            <a:r>
              <a:rPr lang="en-US" dirty="0" smtClean="0">
                <a:solidFill>
                  <a:srgbClr val="4F81BD">
                    <a:lumMod val="75000"/>
                  </a:srgbClr>
                </a:solidFill>
              </a:rPr>
              <a:t>visionary leaders, like artists, </a:t>
            </a:r>
            <a:r>
              <a:rPr lang="en-US" dirty="0">
                <a:solidFill>
                  <a:srgbClr val="4F81BD">
                    <a:lumMod val="75000"/>
                  </a:srgbClr>
                </a:solidFill>
              </a:rPr>
              <a:t>make things happen that are entirely new. </a:t>
            </a:r>
            <a:r>
              <a:rPr lang="en-US" dirty="0" smtClean="0">
                <a:solidFill>
                  <a:srgbClr val="4F81BD">
                    <a:lumMod val="75000"/>
                  </a:srgbClr>
                </a:solidFill>
              </a:rPr>
              <a:t>They </a:t>
            </a:r>
            <a:r>
              <a:rPr lang="en-US" dirty="0">
                <a:solidFill>
                  <a:srgbClr val="4F81BD">
                    <a:lumMod val="75000"/>
                  </a:srgbClr>
                </a:solidFill>
              </a:rPr>
              <a:t>are visionaries, inventors, leading us to new insights. That is the </a:t>
            </a:r>
            <a:r>
              <a:rPr lang="en-US" dirty="0" smtClean="0">
                <a:solidFill>
                  <a:srgbClr val="4F81BD">
                    <a:lumMod val="75000"/>
                  </a:srgbClr>
                </a:solidFill>
              </a:rPr>
              <a:t>greatest calling </a:t>
            </a:r>
            <a:r>
              <a:rPr lang="en-US" dirty="0">
                <a:solidFill>
                  <a:srgbClr val="4F81BD">
                    <a:lumMod val="75000"/>
                  </a:srgbClr>
                </a:solidFill>
              </a:rPr>
              <a:t>of leadership.</a:t>
            </a:r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19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V.  The effective Christian leader follows a vision, not convention.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Illustration: What can we do for our young people and young adults in our church? </a:t>
            </a:r>
          </a:p>
          <a:p>
            <a:pPr lvl="0"/>
            <a:r>
              <a:rPr lang="en-US" sz="2400" dirty="0" smtClean="0">
                <a:solidFill>
                  <a:prstClr val="black"/>
                </a:solidFill>
              </a:rPr>
              <a:t>Here are two illustrations, one from NAD and one from SID. Consider these numbers:</a:t>
            </a:r>
            <a:r>
              <a:rPr lang="en-US" sz="2400" dirty="0" smtClean="0">
                <a:solidFill>
                  <a:srgbClr val="4F81BD">
                    <a:lumMod val="75000"/>
                  </a:srgbClr>
                </a:solidFill>
              </a:rPr>
              <a:t> </a:t>
            </a:r>
          </a:p>
          <a:p>
            <a:pPr lvl="1"/>
            <a:endParaRPr lang="en-US" dirty="0" smtClean="0">
              <a:solidFill>
                <a:srgbClr val="4F81BD">
                  <a:lumMod val="75000"/>
                </a:srgbClr>
              </a:solidFill>
            </a:endParaRPr>
          </a:p>
          <a:p>
            <a:pPr lvl="1"/>
            <a:endParaRPr lang="en-US" dirty="0">
              <a:solidFill>
                <a:srgbClr val="4F81BD">
                  <a:lumMod val="75000"/>
                </a:srgbClr>
              </a:solidFill>
            </a:endParaRPr>
          </a:p>
          <a:p>
            <a:pPr lvl="0"/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9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V.  The effective Christian leader follows a vision, not convention.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NAD: Percentage distribution of our population in the USA:</a:t>
            </a:r>
            <a:endParaRPr lang="en-US" sz="2400" dirty="0">
              <a:solidFill>
                <a:prstClr val="black"/>
              </a:solidFill>
            </a:endParaRPr>
          </a:p>
          <a:p>
            <a:pPr marL="685800" lvl="1" indent="0">
              <a:buNone/>
            </a:pPr>
            <a:r>
              <a:rPr lang="en-US" dirty="0" smtClean="0">
                <a:solidFill>
                  <a:srgbClr val="4F81BD">
                    <a:lumMod val="75000"/>
                  </a:srgbClr>
                </a:solidFill>
              </a:rPr>
              <a:t>Age 14–31	  32–43       44–62	     63+</a:t>
            </a:r>
          </a:p>
          <a:p>
            <a:pPr marL="685800" lvl="1" indent="0">
              <a:buNone/>
            </a:pPr>
            <a:r>
              <a:rPr lang="en-US" dirty="0">
                <a:solidFill>
                  <a:srgbClr val="4F81BD">
                    <a:lumMod val="75000"/>
                  </a:srgbClr>
                </a:solidFill>
              </a:rPr>
              <a:t>	</a:t>
            </a:r>
            <a:r>
              <a:rPr lang="en-US" dirty="0" smtClean="0">
                <a:solidFill>
                  <a:srgbClr val="4F81BD">
                    <a:lumMod val="75000"/>
                  </a:srgbClr>
                </a:solidFill>
              </a:rPr>
              <a:t>  26%		    16%	 25%	     12%</a:t>
            </a:r>
          </a:p>
          <a:p>
            <a:pPr marL="685800" lvl="1" indent="0">
              <a:buNone/>
            </a:pPr>
            <a:endParaRPr lang="en-US" dirty="0" smtClean="0">
              <a:solidFill>
                <a:srgbClr val="4F81BD">
                  <a:lumMod val="75000"/>
                </a:srgbClr>
              </a:solidFill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Percentage distribution of our </a:t>
            </a:r>
            <a:r>
              <a:rPr lang="en-US" sz="2400" dirty="0" smtClean="0">
                <a:solidFill>
                  <a:prstClr val="black"/>
                </a:solidFill>
              </a:rPr>
              <a:t>church in </a:t>
            </a:r>
            <a:r>
              <a:rPr lang="en-US" sz="2400" dirty="0">
                <a:solidFill>
                  <a:prstClr val="black"/>
                </a:solidFill>
              </a:rPr>
              <a:t>the </a:t>
            </a:r>
            <a:r>
              <a:rPr lang="en-US" sz="2400" dirty="0" smtClean="0">
                <a:solidFill>
                  <a:prstClr val="black"/>
                </a:solidFill>
              </a:rPr>
              <a:t>USA:</a:t>
            </a:r>
            <a:endParaRPr lang="en-US" sz="2400" dirty="0">
              <a:solidFill>
                <a:prstClr val="black"/>
              </a:solidFill>
            </a:endParaRPr>
          </a:p>
          <a:p>
            <a:pPr marL="685800" lvl="1" indent="0">
              <a:buNone/>
            </a:pPr>
            <a:r>
              <a:rPr lang="en-US" dirty="0">
                <a:solidFill>
                  <a:srgbClr val="4F81BD">
                    <a:lumMod val="75000"/>
                  </a:srgbClr>
                </a:solidFill>
              </a:rPr>
              <a:t>Age </a:t>
            </a:r>
            <a:r>
              <a:rPr lang="en-US" dirty="0" smtClean="0">
                <a:solidFill>
                  <a:srgbClr val="4F81BD">
                    <a:lumMod val="75000"/>
                  </a:srgbClr>
                </a:solidFill>
              </a:rPr>
              <a:t>14–31</a:t>
            </a:r>
            <a:r>
              <a:rPr lang="en-US" dirty="0">
                <a:solidFill>
                  <a:srgbClr val="4F81BD">
                    <a:lumMod val="75000"/>
                  </a:srgbClr>
                </a:solidFill>
              </a:rPr>
              <a:t>	</a:t>
            </a:r>
            <a:r>
              <a:rPr lang="en-US" dirty="0" smtClean="0">
                <a:solidFill>
                  <a:srgbClr val="4F81BD">
                    <a:lumMod val="75000"/>
                  </a:srgbClr>
                </a:solidFill>
              </a:rPr>
              <a:t>  32–43       44–62       63+</a:t>
            </a:r>
            <a:endParaRPr lang="en-US" dirty="0">
              <a:solidFill>
                <a:srgbClr val="4F81BD">
                  <a:lumMod val="75000"/>
                </a:srgbClr>
              </a:solidFill>
            </a:endParaRPr>
          </a:p>
          <a:p>
            <a:pPr marL="685800" lvl="1" indent="0">
              <a:buNone/>
            </a:pPr>
            <a:r>
              <a:rPr lang="en-US" dirty="0" smtClean="0">
                <a:solidFill>
                  <a:srgbClr val="4F81BD">
                    <a:lumMod val="75000"/>
                  </a:srgbClr>
                </a:solidFill>
              </a:rPr>
              <a:t>	  14%		    10%</a:t>
            </a:r>
            <a:r>
              <a:rPr lang="en-US" dirty="0">
                <a:solidFill>
                  <a:srgbClr val="4F81BD">
                    <a:lumMod val="75000"/>
                  </a:srgbClr>
                </a:solidFill>
              </a:rPr>
              <a:t>	</a:t>
            </a:r>
            <a:r>
              <a:rPr lang="en-US" dirty="0" smtClean="0">
                <a:solidFill>
                  <a:srgbClr val="4F81BD">
                    <a:lumMod val="75000"/>
                  </a:srgbClr>
                </a:solidFill>
              </a:rPr>
              <a:t> 30%	      31%</a:t>
            </a:r>
            <a:endParaRPr lang="en-US" dirty="0">
              <a:solidFill>
                <a:srgbClr val="4F81BD">
                  <a:lumMod val="75000"/>
                </a:srgbClr>
              </a:solidFill>
            </a:endParaRPr>
          </a:p>
          <a:p>
            <a:pPr lvl="1"/>
            <a:endParaRPr lang="en-US" dirty="0" smtClean="0">
              <a:solidFill>
                <a:srgbClr val="4F81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894"/>
            <a:ext cx="8458200" cy="906241"/>
          </a:xfrm>
        </p:spPr>
        <p:txBody>
          <a:bodyPr/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I.  The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effective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Christian leader focuses first on people and then on organizations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114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</a:t>
            </a:r>
            <a:r>
              <a:rPr lang="en-US" sz="2400" dirty="0"/>
              <a:t>challenge</a:t>
            </a:r>
            <a:r>
              <a:rPr lang="en-US" sz="2400" dirty="0" smtClean="0"/>
              <a:t>: The </a:t>
            </a:r>
            <a:r>
              <a:rPr lang="en-US" sz="2400" dirty="0"/>
              <a:t>greatest temptation for a Christian leader is to begin with the </a:t>
            </a:r>
            <a:r>
              <a:rPr lang="en-US" sz="2400" dirty="0" smtClean="0"/>
              <a:t>organization.</a:t>
            </a:r>
            <a:endParaRPr lang="en-US" sz="2400" dirty="0"/>
          </a:p>
          <a:p>
            <a:pPr marL="685800" lvl="1" indent="0">
              <a:buNone/>
            </a:pPr>
            <a:r>
              <a:rPr lang="en-US" dirty="0"/>
              <a:t>Organization </a:t>
            </a:r>
            <a:r>
              <a:rPr lang="en-US" dirty="0" smtClean="0"/>
              <a:t>first &gt; people second &gt; goals/gains are </a:t>
            </a:r>
            <a:r>
              <a:rPr lang="en-US" dirty="0"/>
              <a:t>the expected </a:t>
            </a:r>
            <a:r>
              <a:rPr lang="en-US" dirty="0" smtClean="0"/>
              <a:t>outcomes</a:t>
            </a:r>
            <a:br>
              <a:rPr lang="en-US" dirty="0" smtClean="0"/>
            </a:br>
            <a:endParaRPr lang="en-US" dirty="0" smtClean="0"/>
          </a:p>
          <a:p>
            <a:r>
              <a:rPr lang="en-US" sz="2400" dirty="0"/>
              <a:t>The opportunity: The effective Christian leader reverses the order and begins with </a:t>
            </a:r>
            <a:r>
              <a:rPr lang="en-US" sz="2400" dirty="0" smtClean="0"/>
              <a:t>people.</a:t>
            </a:r>
          </a:p>
          <a:p>
            <a:pPr marL="685800" lvl="1" indent="0">
              <a:buNone/>
            </a:pPr>
            <a:r>
              <a:rPr lang="en-US" dirty="0">
                <a:solidFill>
                  <a:srgbClr val="4F81BD">
                    <a:lumMod val="75000"/>
                  </a:srgbClr>
                </a:solidFill>
              </a:rPr>
              <a:t>People </a:t>
            </a:r>
            <a:r>
              <a:rPr lang="en-US" dirty="0" smtClean="0">
                <a:solidFill>
                  <a:srgbClr val="4F81BD">
                    <a:lumMod val="75000"/>
                  </a:srgbClr>
                </a:solidFill>
              </a:rPr>
              <a:t>first &gt; organization second &gt; impact/mission are the </a:t>
            </a:r>
            <a:r>
              <a:rPr lang="en-US" dirty="0">
                <a:solidFill>
                  <a:srgbClr val="4F81BD">
                    <a:lumMod val="75000"/>
                  </a:srgbClr>
                </a:solidFill>
              </a:rPr>
              <a:t>expected </a:t>
            </a:r>
            <a:r>
              <a:rPr lang="en-US" dirty="0" smtClean="0">
                <a:solidFill>
                  <a:srgbClr val="4F81BD">
                    <a:lumMod val="75000"/>
                  </a:srgbClr>
                </a:solidFill>
              </a:rPr>
              <a:t>outcomes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42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V.  The effective Christian leader follows a vision, not convention.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How </a:t>
            </a:r>
            <a:r>
              <a:rPr lang="en-US" sz="2400" dirty="0"/>
              <a:t>do we capture these people? </a:t>
            </a:r>
            <a:r>
              <a:rPr lang="en-US" sz="2400" dirty="0" smtClean="0"/>
              <a:t>What </a:t>
            </a:r>
            <a:r>
              <a:rPr lang="en-US" sz="2400" dirty="0"/>
              <a:t>visionary leadership do we have</a:t>
            </a:r>
            <a:r>
              <a:rPr lang="en-US" sz="2400" dirty="0" smtClean="0"/>
              <a:t>?</a:t>
            </a:r>
            <a:br>
              <a:rPr lang="en-US" sz="2400" dirty="0" smtClean="0"/>
            </a:br>
            <a:endParaRPr lang="en-US" sz="2400" dirty="0"/>
          </a:p>
          <a:p>
            <a:r>
              <a:rPr lang="en-US" sz="2400" dirty="0"/>
              <a:t>Consider the NAD </a:t>
            </a:r>
            <a:r>
              <a:rPr lang="en-US" sz="2400" dirty="0" smtClean="0"/>
              <a:t>camporee attendance:</a:t>
            </a:r>
          </a:p>
          <a:p>
            <a:pPr marL="685800" lvl="1" indent="0">
              <a:buNone/>
            </a:pPr>
            <a:r>
              <a:rPr lang="en-US" b="1" dirty="0" smtClean="0">
                <a:solidFill>
                  <a:srgbClr val="4F81BD">
                    <a:lumMod val="75000"/>
                  </a:srgbClr>
                </a:solidFill>
              </a:rPr>
              <a:t>1999          2004	    2009	  2014</a:t>
            </a:r>
          </a:p>
          <a:p>
            <a:pPr marL="685800" lvl="1" indent="0">
              <a:buNone/>
            </a:pPr>
            <a:r>
              <a:rPr lang="en-US" dirty="0" smtClean="0">
                <a:solidFill>
                  <a:srgbClr val="4F81BD">
                    <a:lumMod val="75000"/>
                  </a:srgbClr>
                </a:solidFill>
              </a:rPr>
              <a:t>18,469        28,374      34,003       1,460 so far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0"/>
            <a:ext cx="10287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914400" y="5018782"/>
            <a:ext cx="678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>
                <a:solidFill>
                  <a:schemeClr val="bg1"/>
                </a:solidFill>
              </a:rPr>
              <a:t>Here is what 34,000 youth and young adults in one place looks like!</a:t>
            </a:r>
          </a:p>
        </p:txBody>
      </p:sp>
    </p:spTree>
    <p:extLst>
      <p:ext uri="{BB962C8B-B14F-4D97-AF65-F5344CB8AC3E}">
        <p14:creationId xmlns:p14="http://schemas.microsoft.com/office/powerpoint/2010/main" val="111414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V.  The effective Christian leader follows a vision, not convention.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82000" cy="3733800"/>
          </a:xfrm>
        </p:spPr>
        <p:txBody>
          <a:bodyPr>
            <a:no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SID</a:t>
            </a:r>
            <a:r>
              <a:rPr lang="en-US" sz="2400" dirty="0">
                <a:solidFill>
                  <a:prstClr val="black"/>
                </a:solidFill>
              </a:rPr>
              <a:t>: </a:t>
            </a:r>
            <a:r>
              <a:rPr lang="en-US" sz="2400" dirty="0" smtClean="0">
                <a:solidFill>
                  <a:prstClr val="black"/>
                </a:solidFill>
              </a:rPr>
              <a:t>2.3 </a:t>
            </a:r>
            <a:r>
              <a:rPr lang="en-US" sz="2400" dirty="0">
                <a:solidFill>
                  <a:prstClr val="black"/>
                </a:solidFill>
              </a:rPr>
              <a:t>million members, 75% </a:t>
            </a:r>
            <a:r>
              <a:rPr lang="en-US" sz="2400" dirty="0" smtClean="0">
                <a:solidFill>
                  <a:prstClr val="black"/>
                </a:solidFill>
              </a:rPr>
              <a:t>under 30. That</a:t>
            </a:r>
            <a:br>
              <a:rPr lang="en-US" sz="2400" dirty="0" smtClean="0">
                <a:solidFill>
                  <a:prstClr val="black"/>
                </a:solidFill>
              </a:rPr>
            </a:br>
            <a:r>
              <a:rPr lang="en-US" sz="2400" dirty="0" smtClean="0">
                <a:solidFill>
                  <a:prstClr val="black"/>
                </a:solidFill>
              </a:rPr>
              <a:t>is about 1.8 </a:t>
            </a:r>
            <a:r>
              <a:rPr lang="en-US" sz="2400" dirty="0">
                <a:solidFill>
                  <a:prstClr val="black"/>
                </a:solidFill>
              </a:rPr>
              <a:t>million youth/young </a:t>
            </a:r>
            <a:r>
              <a:rPr lang="en-US" sz="2400" dirty="0" smtClean="0">
                <a:solidFill>
                  <a:prstClr val="black"/>
                </a:solidFill>
              </a:rPr>
              <a:t>adults (plus children not yet official members).</a:t>
            </a:r>
            <a:br>
              <a:rPr lang="en-US" sz="2400" dirty="0" smtClean="0">
                <a:solidFill>
                  <a:prstClr val="black"/>
                </a:solidFill>
              </a:rPr>
            </a:br>
            <a:endParaRPr lang="en-US" sz="2400" dirty="0" smtClean="0">
              <a:solidFill>
                <a:prstClr val="black"/>
              </a:solidFill>
            </a:endParaRPr>
          </a:p>
          <a:p>
            <a:r>
              <a:rPr lang="en-US" sz="2400" dirty="0" smtClean="0"/>
              <a:t>What are our visioning ideas for SID and all the other challenges in our church?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7831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Five Key Leadership Concepts</a:t>
            </a: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People first</a:t>
            </a:r>
          </a:p>
          <a:p>
            <a:pPr lvl="0"/>
            <a:r>
              <a:rPr lang="en-US" sz="2400" dirty="0" smtClean="0">
                <a:solidFill>
                  <a:prstClr val="black"/>
                </a:solidFill>
              </a:rPr>
              <a:t>From the bottom up</a:t>
            </a:r>
          </a:p>
          <a:p>
            <a:pPr lvl="0"/>
            <a:r>
              <a:rPr lang="en-US" sz="2400" dirty="0" smtClean="0">
                <a:solidFill>
                  <a:prstClr val="black"/>
                </a:solidFill>
              </a:rPr>
              <a:t>Innovate</a:t>
            </a:r>
          </a:p>
          <a:p>
            <a:pPr lvl="0"/>
            <a:r>
              <a:rPr lang="en-US" sz="2400" dirty="0" smtClean="0">
                <a:solidFill>
                  <a:prstClr val="black"/>
                </a:solidFill>
              </a:rPr>
              <a:t>Values over success</a:t>
            </a:r>
          </a:p>
          <a:p>
            <a:pPr lvl="0"/>
            <a:r>
              <a:rPr lang="en-US" sz="2400" dirty="0" smtClean="0">
                <a:solidFill>
                  <a:prstClr val="black"/>
                </a:solidFill>
              </a:rPr>
              <a:t>Visionary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512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188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894"/>
            <a:ext cx="8458200" cy="906241"/>
          </a:xfrm>
        </p:spPr>
        <p:txBody>
          <a:bodyPr/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I.  The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effective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Christian leader focuses first on people and then on organizations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495800"/>
          </a:xfrm>
        </p:spPr>
        <p:txBody>
          <a:bodyPr>
            <a:normAutofit fontScale="92500"/>
          </a:bodyPr>
          <a:lstStyle/>
          <a:p>
            <a:r>
              <a:rPr lang="en-US" sz="2600" dirty="0" smtClean="0"/>
              <a:t>Illustration: The current discussion of women in ministry and ordination</a:t>
            </a:r>
            <a:endParaRPr lang="en-US" sz="2600" dirty="0"/>
          </a:p>
          <a:p>
            <a:pPr marL="685800" lvl="1" indent="0">
              <a:buNone/>
            </a:pPr>
            <a:r>
              <a:rPr lang="en-US" dirty="0" smtClean="0"/>
              <a:t>Leadership </a:t>
            </a:r>
            <a:r>
              <a:rPr lang="en-US" dirty="0"/>
              <a:t>has carefully considered church policy, ecclesiastical authority, theology, </a:t>
            </a:r>
            <a:r>
              <a:rPr lang="en-US" dirty="0" smtClean="0"/>
              <a:t>church unity</a:t>
            </a:r>
            <a:r>
              <a:rPr lang="en-US" dirty="0"/>
              <a:t>, Scripture, etc. in search for an answer. This is not wrong, </a:t>
            </a:r>
            <a:r>
              <a:rPr lang="en-US" dirty="0" smtClean="0"/>
              <a:t>but it focuses on the organization: what is best for it.</a:t>
            </a:r>
            <a:br>
              <a:rPr lang="en-US" dirty="0" smtClean="0"/>
            </a:br>
            <a:endParaRPr lang="en-US" dirty="0"/>
          </a:p>
          <a:p>
            <a:pPr marL="685800" lvl="1" indent="0">
              <a:buNone/>
            </a:pPr>
            <a:r>
              <a:rPr lang="en-US" dirty="0" smtClean="0"/>
              <a:t>Women </a:t>
            </a:r>
            <a:r>
              <a:rPr lang="en-US" dirty="0"/>
              <a:t>members </a:t>
            </a:r>
            <a:r>
              <a:rPr lang="en-US" dirty="0" smtClean="0"/>
              <a:t>account for 60–70% of the people in our church. Should </a:t>
            </a:r>
            <a:r>
              <a:rPr lang="en-US" dirty="0"/>
              <a:t>not their views be sought in the matter? </a:t>
            </a:r>
            <a:r>
              <a:rPr lang="en-US" dirty="0" smtClean="0"/>
              <a:t>How </a:t>
            </a:r>
            <a:r>
              <a:rPr lang="en-US" dirty="0"/>
              <a:t>can ministry best support them? </a:t>
            </a:r>
            <a:r>
              <a:rPr lang="en-US" dirty="0" smtClean="0"/>
              <a:t>Male </a:t>
            </a:r>
            <a:r>
              <a:rPr lang="en-US" dirty="0"/>
              <a:t>pastors only, or </a:t>
            </a:r>
            <a:r>
              <a:rPr lang="en-US" dirty="0" smtClean="0"/>
              <a:t>female pastors too. What </a:t>
            </a:r>
            <a:r>
              <a:rPr lang="en-US" dirty="0"/>
              <a:t>would happen if we took a people/member centered approach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46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894"/>
            <a:ext cx="8458200" cy="906241"/>
          </a:xfrm>
        </p:spPr>
        <p:txBody>
          <a:bodyPr/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I.  The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effective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Christian leader focuses first on people and then on organizations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495800"/>
          </a:xfrm>
        </p:spPr>
        <p:txBody>
          <a:bodyPr>
            <a:normAutofit/>
          </a:bodyPr>
          <a:lstStyle/>
          <a:p>
            <a:r>
              <a:rPr lang="en-US" sz="2400" dirty="0"/>
              <a:t>Christian leaders should ask both questions—the organizational </a:t>
            </a:r>
            <a:r>
              <a:rPr lang="en-US" sz="2400" dirty="0" smtClean="0"/>
              <a:t>question </a:t>
            </a:r>
            <a:r>
              <a:rPr lang="en-US" sz="2400" dirty="0"/>
              <a:t>and the people question. The organizational </a:t>
            </a:r>
            <a:r>
              <a:rPr lang="en-US" sz="2400" dirty="0" smtClean="0"/>
              <a:t>question </a:t>
            </a:r>
            <a:r>
              <a:rPr lang="en-US" sz="2400" dirty="0"/>
              <a:t>will focus on goals and gain, the people question will focus on mission and </a:t>
            </a:r>
            <a:r>
              <a:rPr lang="en-US" sz="2400" dirty="0" smtClean="0"/>
              <a:t>impact. The people question should be given priority in Christian leadership.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61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II.  The effective Christian leader commits to innovation, and does not resist it.</a:t>
            </a: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</a:rPr>
              <a:t>Text </a:t>
            </a:r>
          </a:p>
          <a:p>
            <a:pPr marL="685800" lvl="1" indent="0">
              <a:buNone/>
            </a:pPr>
            <a:r>
              <a:rPr lang="en-US" dirty="0" smtClean="0"/>
              <a:t>Jesus said: “Behold</a:t>
            </a:r>
            <a:r>
              <a:rPr lang="en-US" dirty="0"/>
              <a:t>, I make all things </a:t>
            </a:r>
            <a:r>
              <a:rPr lang="en-US" dirty="0" smtClean="0"/>
              <a:t>new.”</a:t>
            </a:r>
            <a:br>
              <a:rPr lang="en-US" dirty="0" smtClean="0"/>
            </a:br>
            <a:r>
              <a:rPr lang="en-US" dirty="0" smtClean="0"/>
              <a:t>(Rev. 21:5)</a:t>
            </a:r>
            <a:br>
              <a:rPr lang="en-US" dirty="0" smtClean="0"/>
            </a:br>
            <a:endParaRPr lang="en-US" dirty="0"/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Key concept</a:t>
            </a:r>
          </a:p>
          <a:p>
            <a:pPr marL="685800" lvl="1" indent="0">
              <a:buNone/>
            </a:pPr>
            <a:r>
              <a:rPr lang="en-US" dirty="0" smtClean="0"/>
              <a:t>The leader is an innovator.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68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894"/>
            <a:ext cx="8458200" cy="906241"/>
          </a:xfrm>
        </p:spPr>
        <p:txBody>
          <a:bodyPr/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II.  The effective Christian leader commits to innovation, and does not resist it.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495800"/>
          </a:xfrm>
        </p:spPr>
        <p:txBody>
          <a:bodyPr>
            <a:normAutofit fontScale="92500"/>
          </a:bodyPr>
          <a:lstStyle/>
          <a:p>
            <a:r>
              <a:rPr lang="en-US" sz="2600" dirty="0" smtClean="0"/>
              <a:t>The </a:t>
            </a:r>
            <a:r>
              <a:rPr lang="en-US" sz="2600" dirty="0"/>
              <a:t>challenge: </a:t>
            </a:r>
            <a:r>
              <a:rPr lang="en-US" sz="2600" dirty="0" smtClean="0"/>
              <a:t>How can we ever change </a:t>
            </a:r>
            <a:r>
              <a:rPr lang="en-US" sz="2600" dirty="0"/>
              <a:t>what </a:t>
            </a:r>
            <a:r>
              <a:rPr lang="en-US" sz="2600" dirty="0" smtClean="0"/>
              <a:t>we believe is changeless?  </a:t>
            </a:r>
          </a:p>
          <a:p>
            <a:pPr marL="685800" lvl="1" indent="0">
              <a:buNone/>
            </a:pPr>
            <a:r>
              <a:rPr lang="en-US" dirty="0" smtClean="0">
                <a:solidFill>
                  <a:srgbClr val="4F81BD">
                    <a:lumMod val="75000"/>
                  </a:srgbClr>
                </a:solidFill>
              </a:rPr>
              <a:t>Christian </a:t>
            </a:r>
            <a:r>
              <a:rPr lang="en-US" dirty="0">
                <a:solidFill>
                  <a:srgbClr val="4F81BD">
                    <a:lumMod val="75000"/>
                  </a:srgbClr>
                </a:solidFill>
              </a:rPr>
              <a:t>institutions that </a:t>
            </a:r>
            <a:r>
              <a:rPr lang="en-US" dirty="0" smtClean="0">
                <a:solidFill>
                  <a:srgbClr val="4F81BD">
                    <a:lumMod val="75000"/>
                  </a:srgbClr>
                </a:solidFill>
              </a:rPr>
              <a:t>change </a:t>
            </a:r>
            <a:r>
              <a:rPr lang="en-US" dirty="0">
                <a:solidFill>
                  <a:srgbClr val="4F81BD">
                    <a:lumMod val="75000"/>
                  </a:srgbClr>
                </a:solidFill>
              </a:rPr>
              <a:t>do not always change for the better, e.g. colleges that were once Christian are no longer.  Denominations change and </a:t>
            </a:r>
            <a:r>
              <a:rPr lang="en-US" dirty="0" smtClean="0">
                <a:solidFill>
                  <a:srgbClr val="4F81BD">
                    <a:lumMod val="75000"/>
                  </a:srgbClr>
                </a:solidFill>
              </a:rPr>
              <a:t>some shrink</a:t>
            </a:r>
            <a:r>
              <a:rPr lang="en-US" dirty="0">
                <a:solidFill>
                  <a:srgbClr val="4F81BD">
                    <a:lumMod val="75000"/>
                  </a:srgbClr>
                </a:solidFill>
              </a:rPr>
              <a:t>. Change can be dangerous</a:t>
            </a:r>
            <a:r>
              <a:rPr lang="en-US" dirty="0" smtClean="0">
                <a:solidFill>
                  <a:srgbClr val="4F81BD">
                    <a:lumMod val="75000"/>
                  </a:srgbClr>
                </a:solidFill>
              </a:rPr>
              <a:t>.</a:t>
            </a:r>
          </a:p>
          <a:p>
            <a:pPr lvl="0"/>
            <a:r>
              <a:rPr lang="en-US" sz="2600" dirty="0">
                <a:solidFill>
                  <a:prstClr val="black"/>
                </a:solidFill>
              </a:rPr>
              <a:t>The </a:t>
            </a:r>
            <a:r>
              <a:rPr lang="en-US" sz="2600" dirty="0" smtClean="0">
                <a:solidFill>
                  <a:prstClr val="black"/>
                </a:solidFill>
              </a:rPr>
              <a:t>opportunity: </a:t>
            </a:r>
            <a:r>
              <a:rPr lang="en-US" sz="2600" dirty="0">
                <a:solidFill>
                  <a:prstClr val="black"/>
                </a:solidFill>
              </a:rPr>
              <a:t>How </a:t>
            </a:r>
            <a:r>
              <a:rPr lang="en-US" sz="2600" dirty="0" smtClean="0">
                <a:solidFill>
                  <a:prstClr val="black"/>
                </a:solidFill>
              </a:rPr>
              <a:t>can we not make changes for stronger mission and greater impact?  </a:t>
            </a:r>
            <a:endParaRPr lang="en-US" sz="2600" dirty="0">
              <a:solidFill>
                <a:prstClr val="black"/>
              </a:solidFill>
            </a:endParaRPr>
          </a:p>
          <a:p>
            <a:pPr marL="685800" lvl="1" indent="0">
              <a:buNone/>
            </a:pPr>
            <a:r>
              <a:rPr lang="en-US" dirty="0" smtClean="0">
                <a:solidFill>
                  <a:srgbClr val="4F81BD">
                    <a:lumMod val="75000"/>
                  </a:srgbClr>
                </a:solidFill>
              </a:rPr>
              <a:t>Jesus </a:t>
            </a:r>
            <a:r>
              <a:rPr lang="en-US" dirty="0">
                <a:solidFill>
                  <a:srgbClr val="4F81BD">
                    <a:lumMod val="75000"/>
                  </a:srgbClr>
                </a:solidFill>
              </a:rPr>
              <a:t>and Paul were change agents. </a:t>
            </a:r>
            <a:r>
              <a:rPr lang="en-US" dirty="0" smtClean="0">
                <a:solidFill>
                  <a:srgbClr val="4F81BD">
                    <a:lumMod val="75000"/>
                  </a:srgbClr>
                </a:solidFill>
              </a:rPr>
              <a:t>Subsequent </a:t>
            </a:r>
            <a:r>
              <a:rPr lang="en-US" dirty="0">
                <a:solidFill>
                  <a:srgbClr val="4F81BD">
                    <a:lumMod val="75000"/>
                  </a:srgbClr>
                </a:solidFill>
              </a:rPr>
              <a:t>Christian leaders have changed the direction of the church and its mission repeatedly, e.g. Augustine, Luther, </a:t>
            </a:r>
            <a:r>
              <a:rPr lang="en-US" dirty="0" smtClean="0">
                <a:solidFill>
                  <a:srgbClr val="4F81BD">
                    <a:lumMod val="75000"/>
                  </a:srgbClr>
                </a:solidFill>
              </a:rPr>
              <a:t>Calvin, Wesley</a:t>
            </a:r>
            <a:r>
              <a:rPr lang="en-US" dirty="0">
                <a:solidFill>
                  <a:srgbClr val="4F81BD">
                    <a:lumMod val="75000"/>
                  </a:srgbClr>
                </a:solidFill>
              </a:rPr>
              <a:t>, White. </a:t>
            </a:r>
            <a:r>
              <a:rPr lang="en-US" dirty="0" smtClean="0">
                <a:solidFill>
                  <a:srgbClr val="4F81BD">
                    <a:lumMod val="75000"/>
                  </a:srgbClr>
                </a:solidFill>
              </a:rPr>
              <a:t>Christian </a:t>
            </a:r>
            <a:r>
              <a:rPr lang="en-US" dirty="0">
                <a:solidFill>
                  <a:srgbClr val="4F81BD">
                    <a:lumMod val="75000"/>
                  </a:srgbClr>
                </a:solidFill>
              </a:rPr>
              <a:t>leaders must effect change, innovation, </a:t>
            </a:r>
            <a:r>
              <a:rPr lang="en-US" dirty="0" smtClean="0">
                <a:solidFill>
                  <a:srgbClr val="4F81BD">
                    <a:lumMod val="75000"/>
                  </a:srgbClr>
                </a:solidFill>
              </a:rPr>
              <a:t>or they will be left behind.</a:t>
            </a:r>
            <a:endParaRPr lang="en-US" dirty="0">
              <a:solidFill>
                <a:srgbClr val="4F81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85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894"/>
            <a:ext cx="8458200" cy="906241"/>
          </a:xfrm>
        </p:spPr>
        <p:txBody>
          <a:bodyPr/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II.  The effective Christian leader commits to innovation, and does not resist it.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495800"/>
          </a:xfrm>
        </p:spPr>
        <p:txBody>
          <a:bodyPr>
            <a:normAutofit/>
          </a:bodyPr>
          <a:lstStyle/>
          <a:p>
            <a:r>
              <a:rPr lang="en-US" sz="2400" dirty="0"/>
              <a:t>Illustration: </a:t>
            </a:r>
            <a:r>
              <a:rPr lang="en-US" sz="2400" dirty="0">
                <a:solidFill>
                  <a:srgbClr val="1F497D"/>
                </a:solidFill>
              </a:rPr>
              <a:t>Two educational institutions in the United States, but they could be </a:t>
            </a:r>
            <a:r>
              <a:rPr lang="en-US" sz="2400" dirty="0" smtClean="0">
                <a:solidFill>
                  <a:srgbClr val="1F497D"/>
                </a:solidFill>
              </a:rPr>
              <a:t>anywhere</a:t>
            </a:r>
            <a:r>
              <a:rPr lang="en-US" sz="2400" dirty="0">
                <a:solidFill>
                  <a:srgbClr val="1F497D"/>
                </a:solidFill>
              </a:rPr>
              <a:t>. One changed repeatedly; the other stalled</a:t>
            </a:r>
            <a:r>
              <a:rPr lang="en-US" sz="2400" dirty="0" smtClean="0">
                <a:solidFill>
                  <a:srgbClr val="1F497D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109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894"/>
            <a:ext cx="8458200" cy="906241"/>
          </a:xfrm>
        </p:spPr>
        <p:txBody>
          <a:bodyPr/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II.  The effective Christian leader commits to innovation, and does not resist it.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495800"/>
          </a:xfrm>
        </p:spPr>
        <p:txBody>
          <a:bodyPr>
            <a:normAutofit/>
          </a:bodyPr>
          <a:lstStyle/>
          <a:p>
            <a:pPr marL="457200" lvl="1">
              <a:buFont typeface="Arial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Andrews University</a:t>
            </a:r>
          </a:p>
          <a:p>
            <a:pPr lvl="1">
              <a:buFont typeface="Arial"/>
              <a:buChar char="•"/>
            </a:pPr>
            <a:r>
              <a:rPr lang="en-US" sz="2000" dirty="0" smtClean="0">
                <a:solidFill>
                  <a:srgbClr val="4F81BD">
                    <a:lumMod val="75000"/>
                  </a:srgbClr>
                </a:solidFill>
              </a:rPr>
              <a:t>1874–1901  </a:t>
            </a:r>
            <a:r>
              <a:rPr lang="en-US" sz="2000" dirty="0">
                <a:solidFill>
                  <a:srgbClr val="4F81BD">
                    <a:lumMod val="75000"/>
                  </a:srgbClr>
                </a:solidFill>
              </a:rPr>
              <a:t>Battle Creek College, urban, traditional, small </a:t>
            </a:r>
            <a:r>
              <a:rPr lang="en-US" sz="2000" dirty="0" smtClean="0">
                <a:solidFill>
                  <a:srgbClr val="4F81BD">
                    <a:lumMod val="75000"/>
                  </a:srgbClr>
                </a:solidFill>
              </a:rPr>
              <a:t>(less than 100 students). </a:t>
            </a:r>
            <a:endParaRPr lang="en-US" sz="2000" dirty="0">
              <a:solidFill>
                <a:srgbClr val="4F81BD">
                  <a:lumMod val="75000"/>
                </a:srgbClr>
              </a:solidFill>
            </a:endParaRPr>
          </a:p>
          <a:p>
            <a:pPr lvl="1">
              <a:buFont typeface="Arial"/>
              <a:buChar char="•"/>
            </a:pPr>
            <a:r>
              <a:rPr lang="en-US" sz="2000" dirty="0" smtClean="0">
                <a:solidFill>
                  <a:srgbClr val="4F81BD">
                    <a:lumMod val="75000"/>
                  </a:srgbClr>
                </a:solidFill>
              </a:rPr>
              <a:t>1901–1959  </a:t>
            </a:r>
            <a:r>
              <a:rPr lang="en-US" sz="2000" dirty="0">
                <a:solidFill>
                  <a:srgbClr val="4F81BD">
                    <a:lumMod val="75000"/>
                  </a:srgbClr>
                </a:solidFill>
              </a:rPr>
              <a:t>Emmanuel Missionary </a:t>
            </a:r>
            <a:r>
              <a:rPr lang="en-US" sz="2000" dirty="0" smtClean="0">
                <a:solidFill>
                  <a:srgbClr val="4F81BD">
                    <a:lumMod val="75000"/>
                  </a:srgbClr>
                </a:solidFill>
              </a:rPr>
              <a:t>College, changed: </a:t>
            </a:r>
            <a:r>
              <a:rPr lang="en-US" sz="2000" dirty="0">
                <a:solidFill>
                  <a:srgbClr val="4F81BD">
                    <a:lumMod val="75000"/>
                  </a:srgbClr>
                </a:solidFill>
              </a:rPr>
              <a:t>rural, reform college, missionary, work </a:t>
            </a:r>
            <a:r>
              <a:rPr lang="en-US" sz="2000" dirty="0" smtClean="0">
                <a:solidFill>
                  <a:srgbClr val="4F81BD">
                    <a:lumMod val="75000"/>
                  </a:srgbClr>
                </a:solidFill>
              </a:rPr>
              <a:t>study, a leading Adventist college.</a:t>
            </a:r>
            <a:endParaRPr lang="en-US" sz="2000" dirty="0">
              <a:solidFill>
                <a:srgbClr val="4F81BD">
                  <a:lumMod val="75000"/>
                </a:srgbClr>
              </a:solidFill>
            </a:endParaRPr>
          </a:p>
          <a:p>
            <a:pPr lvl="1">
              <a:buFont typeface="Arial"/>
              <a:buChar char="•"/>
            </a:pPr>
            <a:r>
              <a:rPr lang="en-US" sz="2000" dirty="0" smtClean="0">
                <a:solidFill>
                  <a:srgbClr val="4F81BD">
                    <a:lumMod val="75000"/>
                  </a:srgbClr>
                </a:solidFill>
              </a:rPr>
              <a:t>1959–2010  </a:t>
            </a:r>
            <a:r>
              <a:rPr lang="en-US" sz="2000" dirty="0">
                <a:solidFill>
                  <a:srgbClr val="4F81BD">
                    <a:lumMod val="75000"/>
                  </a:srgbClr>
                </a:solidFill>
              </a:rPr>
              <a:t>Andrews University, </a:t>
            </a:r>
            <a:r>
              <a:rPr lang="en-US" sz="2000" dirty="0" smtClean="0">
                <a:solidFill>
                  <a:srgbClr val="4F81BD">
                    <a:lumMod val="75000"/>
                  </a:srgbClr>
                </a:solidFill>
              </a:rPr>
              <a:t>changed again: graduate</a:t>
            </a:r>
            <a:r>
              <a:rPr lang="en-US" sz="2000" dirty="0">
                <a:solidFill>
                  <a:srgbClr val="4F81BD">
                    <a:lumMod val="75000"/>
                  </a:srgbClr>
                </a:solidFill>
              </a:rPr>
              <a:t>, international, accredited, research, </a:t>
            </a:r>
            <a:r>
              <a:rPr lang="en-US" sz="2000" dirty="0" smtClean="0">
                <a:solidFill>
                  <a:srgbClr val="4F81BD">
                    <a:lumMod val="75000"/>
                  </a:srgbClr>
                </a:solidFill>
              </a:rPr>
              <a:t>3,500 students.</a:t>
            </a:r>
            <a:endParaRPr lang="en-US" sz="2000" dirty="0">
              <a:solidFill>
                <a:srgbClr val="4F81BD">
                  <a:lumMod val="75000"/>
                </a:srgbClr>
              </a:solidFill>
            </a:endParaRPr>
          </a:p>
          <a:p>
            <a:pPr lvl="1">
              <a:buFont typeface="Arial"/>
              <a:buChar char="•"/>
            </a:pPr>
            <a:r>
              <a:rPr lang="en-US" sz="2000" dirty="0" smtClean="0">
                <a:solidFill>
                  <a:srgbClr val="4F81BD">
                    <a:lumMod val="75000"/>
                  </a:srgbClr>
                </a:solidFill>
              </a:rPr>
              <a:t>2010–___  And changed once more: Andrews </a:t>
            </a:r>
            <a:r>
              <a:rPr lang="en-US" sz="2000" dirty="0">
                <a:solidFill>
                  <a:srgbClr val="4F81BD">
                    <a:lumMod val="75000"/>
                  </a:srgbClr>
                </a:solidFill>
              </a:rPr>
              <a:t>and Griggs, distance education, </a:t>
            </a:r>
            <a:r>
              <a:rPr lang="en-US" sz="2000" dirty="0" smtClean="0">
                <a:solidFill>
                  <a:srgbClr val="4F81BD">
                    <a:lumMod val="75000"/>
                  </a:srgbClr>
                </a:solidFill>
              </a:rPr>
              <a:t>K–12</a:t>
            </a:r>
            <a:r>
              <a:rPr lang="en-US" sz="2000" dirty="0">
                <a:solidFill>
                  <a:srgbClr val="4F81BD">
                    <a:lumMod val="75000"/>
                  </a:srgbClr>
                </a:solidFill>
              </a:rPr>
              <a:t>, </a:t>
            </a:r>
            <a:r>
              <a:rPr lang="en-US" sz="2000" dirty="0" smtClean="0">
                <a:solidFill>
                  <a:srgbClr val="4F81BD">
                    <a:lumMod val="75000"/>
                  </a:srgbClr>
                </a:solidFill>
              </a:rPr>
              <a:t>worldwide</a:t>
            </a:r>
            <a:r>
              <a:rPr lang="en-US" sz="2000" dirty="0">
                <a:solidFill>
                  <a:srgbClr val="4F81BD">
                    <a:lumMod val="75000"/>
                  </a:srgbClr>
                </a:solidFill>
              </a:rPr>
              <a:t>, online, </a:t>
            </a:r>
            <a:r>
              <a:rPr lang="en-US" sz="2000" dirty="0" smtClean="0">
                <a:solidFill>
                  <a:srgbClr val="4F81BD">
                    <a:lumMod val="75000"/>
                  </a:srgbClr>
                </a:solidFill>
              </a:rPr>
              <a:t>12,000 </a:t>
            </a:r>
            <a:r>
              <a:rPr lang="en-US" sz="2000" dirty="0">
                <a:solidFill>
                  <a:srgbClr val="4F81BD">
                    <a:lumMod val="75000"/>
                  </a:srgbClr>
                </a:solidFill>
              </a:rPr>
              <a:t>students</a:t>
            </a:r>
            <a:r>
              <a:rPr lang="en-US" sz="2000" dirty="0" smtClean="0">
                <a:solidFill>
                  <a:srgbClr val="4F81BD">
                    <a:lumMod val="75000"/>
                  </a:srgbClr>
                </a:solidFill>
              </a:rPr>
              <a:t>.</a:t>
            </a:r>
            <a:endParaRPr lang="en-US" sz="2000" dirty="0">
              <a:solidFill>
                <a:srgbClr val="4F81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97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lry'sExperim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6931C23B4E154BA7E8104755D6A6CD" ma:contentTypeVersion="1" ma:contentTypeDescription="Create a new document." ma:contentTypeScope="" ma:versionID="c8eee80a9397e942757032f22530b6af">
  <xsd:schema xmlns:xsd="http://www.w3.org/2001/XMLSchema" xmlns:xs="http://www.w3.org/2001/XMLSchema" xmlns:p="http://schemas.microsoft.com/office/2006/metadata/properties" xmlns:ns2="708c96bb-742e-4249-8e2b-6d89ee2a2a12" targetNamespace="http://schemas.microsoft.com/office/2006/metadata/properties" ma:root="true" ma:fieldsID="ed20ab612628702c9de8aa0a98ebc27b" ns2:_="">
    <xsd:import namespace="708c96bb-742e-4249-8e2b-6d89ee2a2a12"/>
    <xsd:element name="properties">
      <xsd:complexType>
        <xsd:sequence>
          <xsd:element name="documentManagement">
            <xsd:complexType>
              <xsd:all>
                <xsd:element ref="ns2:j2a840a341ce45988eab089c2d811663" minOccurs="0"/>
                <xsd:element ref="ns2:gc564d6ebf4248c7833a610fa17582d5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8c96bb-742e-4249-8e2b-6d89ee2a2a12" elementFormDefault="qualified">
    <xsd:import namespace="http://schemas.microsoft.com/office/2006/documentManagement/types"/>
    <xsd:import namespace="http://schemas.microsoft.com/office/infopath/2007/PartnerControls"/>
    <xsd:element name="j2a840a341ce45988eab089c2d811663" ma:index="9" nillable="true" ma:taxonomy="true" ma:internalName="j2a840a341ce45988eab089c2d811663" ma:taxonomyFieldName="CurriculumCategories" ma:displayName="CurriculumCategories" ma:default="" ma:fieldId="{32a840a3-41ce-4598-8eab-089c2d811663}" ma:taxonomyMulti="true" ma:sspId="b5610599-cc4b-4dc8-9e5a-d998835b68b3" ma:termSetId="bf1c4c82-3a44-4d16-bb71-072355a7d518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gc564d6ebf4248c7833a610fa17582d5" ma:index="11" nillable="true" ma:taxonomy="true" ma:internalName="gc564d6ebf4248c7833a610fa17582d5" ma:taxonomyFieldName="Authors" ma:displayName="Authors" ma:default="" ma:fieldId="{0c564d6e-bf42-48c7-833a-610fa17582d5}" ma:taxonomyMulti="true" ma:sspId="b5610599-cc4b-4dc8-9e5a-d998835b68b3" ma:termSetId="f7ac89c2-ea02-468b-b02c-fe613d55204b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c564d6ebf4248c7833a610fa17582d5 xmlns="708c96bb-742e-4249-8e2b-6d89ee2a2a12">
      <Terms xmlns="http://schemas.microsoft.com/office/infopath/2007/PartnerControls">
        <TermInfo xmlns="http://schemas.microsoft.com/office/infopath/2007/PartnerControls">
          <TermName xmlns="http://schemas.microsoft.com/office/infopath/2007/PartnerControls">Niels-Erik Andreasen</TermName>
          <TermId xmlns="http://schemas.microsoft.com/office/infopath/2007/PartnerControls">c2b73099-97c0-4a86-a080-6aecc40c4bf4</TermId>
        </TermInfo>
      </Terms>
    </gc564d6ebf4248c7833a610fa17582d5>
    <j2a840a341ce45988eab089c2d811663 xmlns="708c96bb-742e-4249-8e2b-6d89ee2a2a12">
      <Terms xmlns="http://schemas.microsoft.com/office/infopath/2007/PartnerControls">
        <TermInfo xmlns="http://schemas.microsoft.com/office/infopath/2007/PartnerControls">
          <TermName xmlns="http://schemas.microsoft.com/office/infopath/2007/PartnerControls">Biblical Concept on Leadership</TermName>
          <TermId xmlns="http://schemas.microsoft.com/office/infopath/2007/PartnerControls">dbe52fbe-be54-4b20-9a31-4e43b5aea838</TermId>
        </TermInfo>
      </Terms>
    </j2a840a341ce45988eab089c2d811663>
  </documentManagement>
</p:properties>
</file>

<file path=customXml/itemProps1.xml><?xml version="1.0" encoding="utf-8"?>
<ds:datastoreItem xmlns:ds="http://schemas.openxmlformats.org/officeDocument/2006/customXml" ds:itemID="{4C94311F-CC55-42B2-86FC-0F839A84F668}"/>
</file>

<file path=customXml/itemProps2.xml><?xml version="1.0" encoding="utf-8"?>
<ds:datastoreItem xmlns:ds="http://schemas.openxmlformats.org/officeDocument/2006/customXml" ds:itemID="{B7D55C95-014C-4038-AFB9-0A14B0F371E9}"/>
</file>

<file path=customXml/itemProps3.xml><?xml version="1.0" encoding="utf-8"?>
<ds:datastoreItem xmlns:ds="http://schemas.openxmlformats.org/officeDocument/2006/customXml" ds:itemID="{0A05CEF0-F910-4FCA-9D73-766DF97B1162}"/>
</file>

<file path=docProps/app.xml><?xml version="1.0" encoding="utf-8"?>
<Properties xmlns="http://schemas.openxmlformats.org/officeDocument/2006/extended-properties" xmlns:vt="http://schemas.openxmlformats.org/officeDocument/2006/docPropsVTypes">
  <TotalTime>5911</TotalTime>
  <Words>1613</Words>
  <Application>Microsoft Office PowerPoint</Application>
  <PresentationFormat>On-screen Show (4:3)</PresentationFormat>
  <Paragraphs>134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Dalry'sExperiment</vt:lpstr>
      <vt:lpstr>4_Custom Design</vt:lpstr>
      <vt:lpstr>5_Custom Design</vt:lpstr>
      <vt:lpstr>3_Custom Design</vt:lpstr>
      <vt:lpstr>1_Custom Design</vt:lpstr>
      <vt:lpstr>Custom Design</vt:lpstr>
      <vt:lpstr>2_Custom Design</vt:lpstr>
      <vt:lpstr>Five Key Leadership Concepts: Challenges and Opportunities</vt:lpstr>
      <vt:lpstr>I.  The effective Christian leader focuses first on people and then on organizations</vt:lpstr>
      <vt:lpstr>I.  The effective Christian leader focuses first on people and then on organizations</vt:lpstr>
      <vt:lpstr>I.  The effective Christian leader focuses first on people and then on organizations</vt:lpstr>
      <vt:lpstr>I.  The effective Christian leader focuses first on people and then on organizations</vt:lpstr>
      <vt:lpstr>II.  The effective Christian leader commits to innovation, and does not resist it.</vt:lpstr>
      <vt:lpstr>II.  The effective Christian leader commits to innovation, and does not resist it.</vt:lpstr>
      <vt:lpstr>II.  The effective Christian leader commits to innovation, and does not resist it.</vt:lpstr>
      <vt:lpstr>II.  The effective Christian leader commits to innovation, and does not resist it.</vt:lpstr>
      <vt:lpstr>II.  The effective Christian leader commits to innovation, and does not resist it.</vt:lpstr>
      <vt:lpstr>III.  The effective Christian leader leads from the ground up, not from the top down.</vt:lpstr>
      <vt:lpstr>III.  The effective Christian leader leads from the ground up, not from the top down.</vt:lpstr>
      <vt:lpstr>III.  The effective Christian leader leads from the ground up, not from the top down.</vt:lpstr>
      <vt:lpstr>III.  The effective Christian leader leads from the ground up, not from the top down.</vt:lpstr>
      <vt:lpstr>PowerPoint Presentation</vt:lpstr>
      <vt:lpstr>IV.  The effective Christian leader seeks value first, then success.</vt:lpstr>
      <vt:lpstr>PowerPoint Presentation</vt:lpstr>
      <vt:lpstr>IV.  The effective Christian leader seeks value first, then success.</vt:lpstr>
      <vt:lpstr>IV.  The effective Christian leader seeks value first, then success.</vt:lpstr>
      <vt:lpstr>IV.  The effective Christian leader seeks value first, then success.</vt:lpstr>
      <vt:lpstr>V.  The effective Christian leader follows a vision, not convention.</vt:lpstr>
      <vt:lpstr>V.  The effective Christian leader follows a vision, not convention.</vt:lpstr>
      <vt:lpstr>V.  The effective Christian leader follows a vision, not convention.</vt:lpstr>
      <vt:lpstr>PowerPoint Presentation</vt:lpstr>
      <vt:lpstr>PowerPoint Presentation</vt:lpstr>
      <vt:lpstr>PowerPoint Presentation</vt:lpstr>
      <vt:lpstr>V.  The effective Christian leader follows a vision, not convention.</vt:lpstr>
      <vt:lpstr>V.  The effective Christian leader follows a vision, not convention.</vt:lpstr>
      <vt:lpstr>V.  The effective Christian leader follows a vision, not convention.</vt:lpstr>
      <vt:lpstr>V.  The effective Christian leader follows a vision, not convention.</vt:lpstr>
      <vt:lpstr>PowerPoint Presentation</vt:lpstr>
      <vt:lpstr>V.  The effective Christian leader follows a vision, not convention.</vt:lpstr>
      <vt:lpstr>Five Key Leadership Concepts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Five Key Leadership Concepts - Challenges and Opportunities</dc:title>
  <dc:creator>Dalry Payne</dc:creator>
  <cp:lastModifiedBy>Ellen Missah</cp:lastModifiedBy>
  <cp:revision>271</cp:revision>
  <cp:lastPrinted>2012-12-13T22:00:18Z</cp:lastPrinted>
  <dcterms:created xsi:type="dcterms:W3CDTF">2010-10-03T14:41:21Z</dcterms:created>
  <dcterms:modified xsi:type="dcterms:W3CDTF">2014-05-14T19:04:12Z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0x010100606931C23B4E154BA7E8104755D6A6CD</vt:lpwstr>
  </property>
  <property fmtid="{D5CDD505-2E9C-101B-9397-08002B2CF9AE}" pid="3" name="Authors">
    <vt:lpwstr>53;#Niels-Erik Andreasen|c2b73099-97c0-4a86-a080-6aecc40c4bf4</vt:lpwstr>
  </property>
  <property fmtid="{D5CDD505-2E9C-101B-9397-08002B2CF9AE}" pid="4" name="CurriculumCategories">
    <vt:lpwstr>33;#Biblical Concept on Leadership|dbe52fbe-be54-4b20-9a31-4e43b5aea838</vt:lpwstr>
  </property>
</Properties>
</file>