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</p:sldIdLst>
  <p:sldSz cy="7620000" cx="10160000"/>
  <p:notesSz cy="10160000" cx="7620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34" Type="http://schemas.openxmlformats.org/officeDocument/2006/relationships/slide" Target="slides/slide29.xml"/><Relationship Id="rId47" Type="http://schemas.openxmlformats.org/officeDocument/2006/relationships/slide" Target="slides/slide42.xml"/><Relationship Id="rId42" Type="http://schemas.openxmlformats.org/officeDocument/2006/relationships/slide" Target="slides/slide37.xml"/><Relationship Id="rId55" Type="http://schemas.openxmlformats.org/officeDocument/2006/relationships/slide" Target="slides/slide50.xml"/><Relationship Id="rId50" Type="http://schemas.openxmlformats.org/officeDocument/2006/relationships/slide" Target="slides/slide45.xml"/><Relationship Id="rId21" Type="http://schemas.openxmlformats.org/officeDocument/2006/relationships/slide" Target="slides/slide16.xml"/><Relationship Id="rId63" Type="http://schemas.openxmlformats.org/officeDocument/2006/relationships/slide" Target="slides/slide58.xml"/><Relationship Id="rId68" Type="http://schemas.openxmlformats.org/officeDocument/2006/relationships/customXml" Target="../customXml/item3.xml"/><Relationship Id="rId7" Type="http://schemas.openxmlformats.org/officeDocument/2006/relationships/slide" Target="slides/slide2.xml"/><Relationship Id="rId2" Type="http://schemas.openxmlformats.org/officeDocument/2006/relationships/presProps" Target="presProps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37" Type="http://schemas.openxmlformats.org/officeDocument/2006/relationships/slide" Target="slides/slide32.xml"/><Relationship Id="rId32" Type="http://schemas.openxmlformats.org/officeDocument/2006/relationships/slide" Target="slides/slide27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8" Type="http://schemas.openxmlformats.org/officeDocument/2006/relationships/slide" Target="slides/slide53.xml"/><Relationship Id="rId11" Type="http://schemas.openxmlformats.org/officeDocument/2006/relationships/slide" Target="slides/slide6.xml"/><Relationship Id="rId53" Type="http://schemas.openxmlformats.org/officeDocument/2006/relationships/slide" Target="slides/slide48.xml"/><Relationship Id="rId24" Type="http://schemas.openxmlformats.org/officeDocument/2006/relationships/slide" Target="slides/slide19.xml"/><Relationship Id="rId66" Type="http://schemas.openxmlformats.org/officeDocument/2006/relationships/customXml" Target="../customXml/item1.xml"/><Relationship Id="rId5" Type="http://schemas.openxmlformats.org/officeDocument/2006/relationships/notesMaster" Target="notesMasters/notesMaster1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8" Type="http://schemas.openxmlformats.org/officeDocument/2006/relationships/slide" Target="slides/slide43.xml"/><Relationship Id="rId43" Type="http://schemas.openxmlformats.org/officeDocument/2006/relationships/slide" Target="slides/slide38.xml"/><Relationship Id="rId14" Type="http://schemas.openxmlformats.org/officeDocument/2006/relationships/slide" Target="slides/slide9.xml"/><Relationship Id="rId56" Type="http://schemas.openxmlformats.org/officeDocument/2006/relationships/slide" Target="slides/slide51.xml"/><Relationship Id="rId27" Type="http://schemas.openxmlformats.org/officeDocument/2006/relationships/slide" Target="slides/slide22.xml"/><Relationship Id="rId22" Type="http://schemas.openxmlformats.org/officeDocument/2006/relationships/slide" Target="slides/slide17.xml"/><Relationship Id="rId64" Type="http://schemas.openxmlformats.org/officeDocument/2006/relationships/slide" Target="slides/slide59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tableStyles" Target="tableStyles.xml"/><Relationship Id="rId38" Type="http://schemas.openxmlformats.org/officeDocument/2006/relationships/slide" Target="slides/slide33.xml"/><Relationship Id="rId33" Type="http://schemas.openxmlformats.org/officeDocument/2006/relationships/slide" Target="slides/slide28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17" Type="http://schemas.openxmlformats.org/officeDocument/2006/relationships/slide" Target="slides/slide12.xml"/><Relationship Id="rId12" Type="http://schemas.openxmlformats.org/officeDocument/2006/relationships/slide" Target="slides/slide7.xml"/><Relationship Id="rId25" Type="http://schemas.openxmlformats.org/officeDocument/2006/relationships/slide" Target="slides/slide20.xml"/><Relationship Id="rId67" Type="http://schemas.openxmlformats.org/officeDocument/2006/relationships/customXml" Target="../customXml/item2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20" Type="http://schemas.openxmlformats.org/officeDocument/2006/relationships/slide" Target="slides/slide15.xml"/><Relationship Id="rId62" Type="http://schemas.openxmlformats.org/officeDocument/2006/relationships/slide" Target="slides/slide57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5" Type="http://schemas.openxmlformats.org/officeDocument/2006/relationships/slide" Target="slides/slide10.xml"/><Relationship Id="rId57" Type="http://schemas.openxmlformats.org/officeDocument/2006/relationships/slide" Target="slides/slide52.xml"/><Relationship Id="rId28" Type="http://schemas.openxmlformats.org/officeDocument/2006/relationships/slide" Target="slides/slide23.xml"/><Relationship Id="rId23" Type="http://schemas.openxmlformats.org/officeDocument/2006/relationships/slide" Target="slides/slide18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10" Type="http://schemas.openxmlformats.org/officeDocument/2006/relationships/slide" Target="slides/slide5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39" Type="http://schemas.openxmlformats.org/officeDocument/2006/relationships/slide" Target="slides/slide34.xml"/><Relationship Id="rId18" Type="http://schemas.openxmlformats.org/officeDocument/2006/relationships/slide" Target="slides/slide13.xml"/><Relationship Id="rId13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3" name="Shape 1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0" name="Shape 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7" name="Shape 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1" name="Shape 1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8" name="Shape 1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5" name="Shape 1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2" name="Shape 2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9" name="Shape 2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6" name="Shape 2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3" name="Shape 2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0" name="Shape 2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7" name="Shape 2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4" name="Shape 2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1" name="Shape 2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8" name="Shape 2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5" name="Shape 2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6" name="Shape 266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2" name="Shape 2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9" name="Shape 2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6" name="Shape 2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7" name="Shape 287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3" name="Shape 2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4" name="Shape 294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0" name="Shape 3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1" name="Shape 301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7" name="Shape 3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8" name="Shape 308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4" name="Shape 3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5" name="Shape 315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1" name="Shape 3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2" name="Shape 32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8" name="Shape 3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9" name="Shape 329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5" name="Shape 3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6" name="Shape 336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2" name="Shape 3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3" name="Shape 343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44" name="Shape 34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9" name="Shape 3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0" name="Shape 350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6" name="Shape 3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7" name="Shape 357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58" name="Shape 358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3" name="Shape 3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4" name="Shape 364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65" name="Shape 36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0" name="Shape 3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1" name="Shape 371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72" name="Shape 372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7" name="Shape 3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8" name="Shape 378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79" name="Shape 379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4" name="Shape 3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5" name="Shape 385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86" name="Shape 38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1" name="Shape 3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2" name="Shape 39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93" name="Shape 39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8" name="Shape 3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9" name="Shape 399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00" name="Shape 400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5" name="Shape 4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6" name="Shape 406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07" name="Shape 40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2" name="Shape 4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3" name="Shape 413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14" name="Shape 41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9" name="Shape 4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0" name="Shape 420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21" name="Shape 42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6" name="Shape 4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7" name="Shape 427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28" name="Shape 428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3" name="Shape 4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4" name="Shape 434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35" name="Shape 43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0" name="Shape 4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1" name="Shape 441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42" name="Shape 442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5" name="Shape 5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6" name="Shape 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" name="Shape 7"/>
          <p:cNvSpPr txBox="1"/>
          <p:nvPr>
            <p:ph type="ctrTitle"/>
          </p:nvPr>
        </p:nvSpPr>
        <p:spPr>
          <a:xfrm>
            <a:off y="3048000" x="914400"/>
            <a:ext cy="1219199" cx="83312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buSzPct val="100000"/>
              <a:defRPr sz="4800"/>
            </a:lvl1pPr>
            <a:lvl2pPr algn="ctr">
              <a:buSzPct val="100000"/>
              <a:defRPr sz="4800"/>
            </a:lvl2pPr>
            <a:lvl3pPr algn="ctr">
              <a:buSzPct val="100000"/>
              <a:defRPr sz="4800"/>
            </a:lvl3pPr>
            <a:lvl4pPr algn="ctr">
              <a:buSzPct val="100000"/>
              <a:defRPr sz="4800"/>
            </a:lvl4pPr>
            <a:lvl5pPr algn="ctr">
              <a:buSzPct val="100000"/>
              <a:defRPr sz="4800"/>
            </a:lvl5pPr>
            <a:lvl6pPr algn="ctr">
              <a:buSzPct val="100000"/>
              <a:defRPr sz="4800"/>
            </a:lvl6pPr>
            <a:lvl7pPr algn="ctr">
              <a:buSzPct val="100000"/>
              <a:defRPr sz="4800"/>
            </a:lvl7pPr>
            <a:lvl8pPr algn="ctr">
              <a:buSzPct val="100000"/>
              <a:defRPr sz="4800"/>
            </a:lvl8pPr>
            <a:lvl9pPr algn="ctr">
              <a:buSzPct val="100000"/>
              <a:defRPr sz="4800"/>
            </a:lvl9pPr>
          </a:lstStyle>
          <a:p/>
        </p:txBody>
      </p:sp>
      <p:sp>
        <p:nvSpPr>
          <p:cNvPr id="8" name="Shape 8"/>
          <p:cNvSpPr txBox="1"/>
          <p:nvPr>
            <p:ph idx="1" type="subTitle"/>
          </p:nvPr>
        </p:nvSpPr>
        <p:spPr>
          <a:xfrm>
            <a:off y="4572000" x="1828800"/>
            <a:ext cy="914400" cx="6502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id="9" name="Shape 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y="304800" x="304800"/>
            <a:ext cy="914400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y="1828800" x="304800"/>
            <a:ext cy="5486399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y="304800" x="304800"/>
            <a:ext cy="914400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y="1828800" x="304800"/>
            <a:ext cy="5486399" cx="4470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/>
        </p:txBody>
      </p:sp>
      <p:sp>
        <p:nvSpPr>
          <p:cNvPr id="15" name="Shape 15"/>
          <p:cNvSpPr txBox="1"/>
          <p:nvPr>
            <p:ph idx="2" type="body"/>
          </p:nvPr>
        </p:nvSpPr>
        <p:spPr>
          <a:xfrm>
            <a:off y="1828800" x="5384800"/>
            <a:ext cy="5486399" cx="4470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idx="1" type="body"/>
          </p:nvPr>
        </p:nvSpPr>
        <p:spPr>
          <a:xfrm>
            <a:off y="6705600" x="304800"/>
            <a:ext cy="609599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theme/theme3.xml" Type="http://schemas.openxmlformats.org/officeDocument/2006/relationships/theme" Id="rId6"/><Relationship Target="../slideLayouts/slideLayout5.xml" Type="http://schemas.openxmlformats.org/officeDocument/2006/relationships/slideLayout" Id="rId5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png" Type="http://schemas.openxmlformats.org/officeDocument/2006/relationships/image" Id="rId4"/><Relationship Target="../media/image06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5.png" Type="http://schemas.openxmlformats.org/officeDocument/2006/relationships/image" Id="rId10"/><Relationship Target="../media/image07.png" Type="http://schemas.openxmlformats.org/officeDocument/2006/relationships/image" Id="rId4"/><Relationship Target="../media/image05.png" Type="http://schemas.openxmlformats.org/officeDocument/2006/relationships/image" Id="rId3"/><Relationship Target="../media/image14.png" Type="http://schemas.openxmlformats.org/officeDocument/2006/relationships/image" Id="rId9"/><Relationship Target="../media/image11.png" Type="http://schemas.openxmlformats.org/officeDocument/2006/relationships/image" Id="rId6"/><Relationship Target="../media/image10.png" Type="http://schemas.openxmlformats.org/officeDocument/2006/relationships/image" Id="rId5"/><Relationship Target="../media/image12.png" Type="http://schemas.openxmlformats.org/officeDocument/2006/relationships/image" Id="rId8"/><Relationship Target="../media/image09.png" Type="http://schemas.openxmlformats.org/officeDocument/2006/relationships/image" Id="rId7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8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1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41.xml.rels><?xml version="1.0" encoding="UTF-8" standalone="yes"?><Relationships xmlns="http://schemas.openxmlformats.org/package/2006/relationships"><Relationship Target="../notesSlides/notesSlide4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42.xml.rels><?xml version="1.0" encoding="UTF-8" standalone="yes"?><Relationships xmlns="http://schemas.openxmlformats.org/package/2006/relationships"><Relationship Target="../notesSlides/notesSlide4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43.xml.rels><?xml version="1.0" encoding="UTF-8" standalone="yes"?><Relationships xmlns="http://schemas.openxmlformats.org/package/2006/relationships"><Relationship Target="../notesSlides/notesSlide4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44.xml.rels><?xml version="1.0" encoding="UTF-8" standalone="yes"?><Relationships xmlns="http://schemas.openxmlformats.org/package/2006/relationships"><Relationship Target="../notesSlides/notesSlide4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45.xml.rels><?xml version="1.0" encoding="UTF-8" standalone="yes"?><Relationships xmlns="http://schemas.openxmlformats.org/package/2006/relationships"><Relationship Target="../notesSlides/notesSlide4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46.xml.rels><?xml version="1.0" encoding="UTF-8" standalone="yes"?><Relationships xmlns="http://schemas.openxmlformats.org/package/2006/relationships"><Relationship Target="../notesSlides/notesSlide4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47.xml.rels><?xml version="1.0" encoding="UTF-8" standalone="yes"?><Relationships xmlns="http://schemas.openxmlformats.org/package/2006/relationships"><Relationship Target="../notesSlides/notesSlide4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48.xml.rels><?xml version="1.0" encoding="UTF-8" standalone="yes"?><Relationships xmlns="http://schemas.openxmlformats.org/package/2006/relationships"><Relationship Target="../notesSlides/notesSlide4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49.xml.rels><?xml version="1.0" encoding="UTF-8" standalone="yes"?><Relationships xmlns="http://schemas.openxmlformats.org/package/2006/relationships"><Relationship Target="../notesSlides/notesSlide4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3.png" Type="http://schemas.openxmlformats.org/officeDocument/2006/relationships/image" Id="rId4"/><Relationship Target="../media/image05.png" Type="http://schemas.openxmlformats.org/officeDocument/2006/relationships/image" Id="rId3"/><Relationship Target="../media/image02.png" Type="http://schemas.openxmlformats.org/officeDocument/2006/relationships/image" Id="rId5"/></Relationships>
</file>

<file path=ppt/slides/_rels/slide50.xml.rels><?xml version="1.0" encoding="UTF-8" standalone="yes"?><Relationships xmlns="http://schemas.openxmlformats.org/package/2006/relationships"><Relationship Target="../notesSlides/notesSlide5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51.xml.rels><?xml version="1.0" encoding="UTF-8" standalone="yes"?><Relationships xmlns="http://schemas.openxmlformats.org/package/2006/relationships"><Relationship Target="../notesSlides/notesSlide5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52.xml.rels><?xml version="1.0" encoding="UTF-8" standalone="yes"?><Relationships xmlns="http://schemas.openxmlformats.org/package/2006/relationships"><Relationship Target="../notesSlides/notesSlide5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53.xml.rels><?xml version="1.0" encoding="UTF-8" standalone="yes"?><Relationships xmlns="http://schemas.openxmlformats.org/package/2006/relationships"><Relationship Target="../notesSlides/notesSlide5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54.xml.rels><?xml version="1.0" encoding="UTF-8" standalone="yes"?><Relationships xmlns="http://schemas.openxmlformats.org/package/2006/relationships"><Relationship Target="../notesSlides/notesSlide5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55.xml.rels><?xml version="1.0" encoding="UTF-8" standalone="yes"?><Relationships xmlns="http://schemas.openxmlformats.org/package/2006/relationships"><Relationship Target="../notesSlides/notesSlide5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56.xml.rels><?xml version="1.0" encoding="UTF-8" standalone="yes"?><Relationships xmlns="http://schemas.openxmlformats.org/package/2006/relationships"><Relationship Target="../notesSlides/notesSlide5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57.xml.rels><?xml version="1.0" encoding="UTF-8" standalone="yes"?><Relationships xmlns="http://schemas.openxmlformats.org/package/2006/relationships"><Relationship Target="../notesSlides/notesSlide5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58.xml.rels><?xml version="1.0" encoding="UTF-8" standalone="yes"?><Relationships xmlns="http://schemas.openxmlformats.org/package/2006/relationships"><Relationship Target="../notesSlides/notesSlide5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59.xml.rels><?xml version="1.0" encoding="UTF-8" standalone="yes"?><Relationships xmlns="http://schemas.openxmlformats.org/package/2006/relationships"><Relationship Target="../notesSlides/notesSlide5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4.png" Type="http://schemas.openxmlformats.org/officeDocument/2006/relationships/image" Id="rId4"/><Relationship Target="../media/image05.png" Type="http://schemas.openxmlformats.org/officeDocument/2006/relationships/image" Id="rId3"/><Relationship Target="../media/image08.png" Type="http://schemas.openxmlformats.org/officeDocument/2006/relationships/image" Id="rId5"/></Relationships>
</file>

<file path=ppt/slides/_rels/slide60.xml.rels><?xml version="1.0" encoding="UTF-8" standalone="yes"?><Relationships xmlns="http://schemas.openxmlformats.org/package/2006/relationships"><Relationship Target="../notesSlides/notesSlide6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6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7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9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" name="Shape 19"/>
          <p:cNvSpPr/>
          <p:nvPr/>
        </p:nvSpPr>
        <p:spPr>
          <a:xfrm>
            <a:off y="3556000" x="465650"/>
            <a:ext cy="2719900" cx="76093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0" name="Shape 20"/>
          <p:cNvSpPr txBox="1"/>
          <p:nvPr>
            <p:ph idx="1" type="subTitle"/>
          </p:nvPr>
        </p:nvSpPr>
        <p:spPr>
          <a:xfrm>
            <a:off y="1716250" x="583825"/>
            <a:ext cy="2023524" cx="7122925"/>
          </a:xfrm>
          <a:prstGeom prst="rect">
            <a:avLst/>
          </a:prstGeom>
        </p:spPr>
        <p:txBody>
          <a:bodyPr bIns="38100" rIns="38100" lIns="38100" tIns="38100" anchor="b" anchorCtr="0">
            <a:noAutofit/>
          </a:bodyPr>
          <a:lstStyle/>
          <a:p>
            <a:pPr algn="r" marR="0" indent="0"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222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Effective Seventh-day Adventist Leaders’</a:t>
            </a:r>
          </a:p>
        </p:txBody>
      </p:sp>
      <p:sp>
        <p:nvSpPr>
          <p:cNvPr id="21" name="Shape 21"/>
          <p:cNvSpPr txBox="1"/>
          <p:nvPr/>
        </p:nvSpPr>
        <p:spPr>
          <a:xfrm>
            <a:off y="5639150" x="3234950"/>
            <a:ext cy="1136275" cx="444357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r" marR="0" indent="0" mar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General Conference of Seventh-day Adventists</a:t>
            </a:r>
          </a:p>
          <a:p>
            <a:pPr algn="r" marR="0" indent="0" mar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Office of Global Leadership Development</a:t>
            </a:r>
          </a:p>
          <a:p>
            <a:pPr algn="r" marR="0" indent="0" mar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Prepared by: Lowell C Cooper</a:t>
            </a:r>
          </a:p>
          <a:p>
            <a:pPr algn="r" marR="0" indent="0" mar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January 2010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y="356300" x="559150"/>
            <a:ext cy="1950614" cx="8274749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55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888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Cooperation</a:t>
            </a: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&amp; understanding</a:t>
            </a:r>
          </a:p>
        </p:txBody>
      </p:sp>
      <p:sp>
        <p:nvSpPr>
          <p:cNvPr id="77" name="Shape 77"/>
          <p:cNvSpPr/>
          <p:nvPr/>
        </p:nvSpPr>
        <p:spPr>
          <a:xfrm>
            <a:off y="2688150" x="2180150"/>
            <a:ext cy="1735649" cx="17356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78" name="Shape 78"/>
          <p:cNvSpPr txBox="1"/>
          <p:nvPr/>
        </p:nvSpPr>
        <p:spPr>
          <a:xfrm>
            <a:off y="2975675" x="2448275"/>
            <a:ext cy="1341536" cx="127562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u="sng"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Promotes</a:t>
            </a: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mutual under-standing</a:t>
            </a:r>
          </a:p>
        </p:txBody>
      </p:sp>
      <p:sp>
        <p:nvSpPr>
          <p:cNvPr id="79" name="Shape 79"/>
          <p:cNvSpPr/>
          <p:nvPr/>
        </p:nvSpPr>
        <p:spPr>
          <a:xfrm>
            <a:off y="4466150" x="2180150"/>
            <a:ext cy="1735649" cx="173564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80" name="Shape 80"/>
          <p:cNvSpPr txBox="1"/>
          <p:nvPr/>
        </p:nvSpPr>
        <p:spPr>
          <a:xfrm>
            <a:off y="4753675" x="2448275"/>
            <a:ext cy="1236824" cx="127562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u="sng"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Builds</a:t>
            </a: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commun-ity</a:t>
            </a:r>
          </a:p>
        </p:txBody>
      </p:sp>
      <p:sp>
        <p:nvSpPr>
          <p:cNvPr id="81" name="Shape 81"/>
          <p:cNvSpPr/>
          <p:nvPr/>
        </p:nvSpPr>
        <p:spPr>
          <a:xfrm>
            <a:off y="3534825" x="3704150"/>
            <a:ext cy="1841474" cx="18415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82" name="Shape 82"/>
          <p:cNvSpPr txBox="1"/>
          <p:nvPr/>
        </p:nvSpPr>
        <p:spPr>
          <a:xfrm>
            <a:off y="3838200" x="3988150"/>
            <a:ext cy="1312674" cx="135147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u="sng"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Masters</a:t>
            </a: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use of media</a:t>
            </a:r>
          </a:p>
        </p:txBody>
      </p:sp>
      <p:sp>
        <p:nvSpPr>
          <p:cNvPr id="83" name="Shape 83"/>
          <p:cNvSpPr/>
          <p:nvPr/>
        </p:nvSpPr>
        <p:spPr>
          <a:xfrm>
            <a:off y="5397500" x="3704150"/>
            <a:ext cy="1820324" cx="18415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84" name="Shape 84"/>
          <p:cNvSpPr txBox="1"/>
          <p:nvPr/>
        </p:nvSpPr>
        <p:spPr>
          <a:xfrm>
            <a:off y="5697350" x="3988150"/>
            <a:ext cy="1296799" cx="135147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u="sng"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Practices</a:t>
            </a: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good PR</a:t>
            </a:r>
          </a:p>
        </p:txBody>
      </p:sp>
      <p:sp>
        <p:nvSpPr>
          <p:cNvPr id="85" name="Shape 85"/>
          <p:cNvSpPr/>
          <p:nvPr/>
        </p:nvSpPr>
        <p:spPr>
          <a:xfrm>
            <a:off y="1756825" x="3704150"/>
            <a:ext cy="1756825" cx="1820324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86" name="Shape 86"/>
          <p:cNvSpPr txBox="1"/>
          <p:nvPr/>
        </p:nvSpPr>
        <p:spPr>
          <a:xfrm>
            <a:off y="2047875" x="3984625"/>
            <a:ext cy="1252699" cx="1335599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u="sng"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Fosters</a:t>
            </a: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collabor-ation</a:t>
            </a:r>
          </a:p>
        </p:txBody>
      </p:sp>
      <p:sp>
        <p:nvSpPr>
          <p:cNvPr id="87" name="Shape 87"/>
          <p:cNvSpPr/>
          <p:nvPr/>
        </p:nvSpPr>
        <p:spPr>
          <a:xfrm>
            <a:off y="4466150" x="5312825"/>
            <a:ext cy="1841474" cx="1820324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88" name="Shape 88"/>
          <p:cNvSpPr txBox="1"/>
          <p:nvPr/>
        </p:nvSpPr>
        <p:spPr>
          <a:xfrm>
            <a:off y="4769550" x="5593275"/>
            <a:ext cy="1312674" cx="1335599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u="sng"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Engenders</a:t>
            </a: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peer rapport</a:t>
            </a:r>
          </a:p>
        </p:txBody>
      </p:sp>
      <p:sp>
        <p:nvSpPr>
          <p:cNvPr id="89" name="Shape 89"/>
          <p:cNvSpPr/>
          <p:nvPr/>
        </p:nvSpPr>
        <p:spPr>
          <a:xfrm>
            <a:off y="2688150" x="5281075"/>
            <a:ext cy="1756825" cx="1852074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sp>
      <p:sp>
        <p:nvSpPr>
          <p:cNvPr id="90" name="Shape 90"/>
          <p:cNvSpPr txBox="1"/>
          <p:nvPr/>
        </p:nvSpPr>
        <p:spPr>
          <a:xfrm>
            <a:off y="2979200" x="5573875"/>
            <a:ext cy="1341536" cx="135147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u="sng"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Resolves</a:t>
            </a: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conflict construct-ively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Develops resources</a:t>
            </a:r>
          </a:p>
        </p:txBody>
      </p:sp>
      <p:sp>
        <p:nvSpPr>
          <p:cNvPr id="96" name="Shape 96"/>
          <p:cNvSpPr/>
          <p:nvPr/>
        </p:nvSpPr>
        <p:spPr>
          <a:xfrm>
            <a:off y="1735650" x="1153575"/>
            <a:ext cy="5101149" cx="76835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y="356300" x="559150"/>
            <a:ext cy="1869117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Establishes sense of purpose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creates and communicates a compelling sense of organizational purpose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articulates mission in a manner that inspires heart and spirit of members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cultivates shared goals and rallies support for those goals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preserves denominational identity and relationships</a:t>
            </a:r>
          </a:p>
        </p:txBody>
      </p:sp>
      <p:sp>
        <p:nvSpPr>
          <p:cNvPr id="103" name="Shape 103"/>
          <p:cNvSpPr/>
          <p:nvPr/>
        </p:nvSpPr>
        <p:spPr>
          <a:xfrm>
            <a:off y="7027325" x="9482650"/>
            <a:ext cy="592650" cx="67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Advances the mission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builds a mission-driven organizational culture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articulates/espouses guiding philosophy and core values supporting mission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focuses attention and resources on strategies employed to uphold mission</a:t>
            </a:r>
          </a:p>
        </p:txBody>
      </p:sp>
      <p:sp>
        <p:nvSpPr>
          <p:cNvPr id="110" name="Shape 110"/>
          <p:cNvSpPr/>
          <p:nvPr/>
        </p:nvSpPr>
        <p:spPr>
          <a:xfrm>
            <a:off y="7027325" x="9482650"/>
            <a:ext cy="592650" cx="67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Produces quality programs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ensures that sound programs and services are developed/aligned to achieve mission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establishes priorities to guide programs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directs resources to priorities</a:t>
            </a:r>
          </a:p>
        </p:txBody>
      </p:sp>
      <p:sp>
        <p:nvSpPr>
          <p:cNvPr id="117" name="Shape 117"/>
          <p:cNvSpPr/>
          <p:nvPr/>
        </p:nvSpPr>
        <p:spPr>
          <a:xfrm>
            <a:off y="7027325" x="9482650"/>
            <a:ext cy="592650" cx="67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Maximizes exec committee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constructs exec comm membership to create strong mix of talents, expertise and representation needed to meet current and emerging needs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involves the executive committee in setting direction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clarifies and reinforces division of roles and responsibilities between executive committee and administration.</a:t>
            </a:r>
          </a:p>
        </p:txBody>
      </p:sp>
      <p:sp>
        <p:nvSpPr>
          <p:cNvPr id="124" name="Shape 124"/>
          <p:cNvSpPr/>
          <p:nvPr/>
        </p:nvSpPr>
        <p:spPr>
          <a:xfrm>
            <a:off y="7027325" x="9482650"/>
            <a:ext cy="592650" cx="67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Thinks strategically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Senses trends impacting the organization’s future environment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Dares to think big and is willing to stretch the organization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Sees the possibilities inherent in new ideas, practices and services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Positions organization to benefit from new opportunities</a:t>
            </a:r>
          </a:p>
        </p:txBody>
      </p:sp>
      <p:sp>
        <p:nvSpPr>
          <p:cNvPr id="131" name="Shape 131"/>
          <p:cNvSpPr/>
          <p:nvPr/>
        </p:nvSpPr>
        <p:spPr>
          <a:xfrm>
            <a:off y="7027325" x="9482650"/>
            <a:ext cy="592650" cx="67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Masters change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Anticipates, initiates and responds well to change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Views change as opportunity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Manages the organization's understanding of change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Builds commitment for tough choices to cope with change</a:t>
            </a:r>
          </a:p>
        </p:txBody>
      </p:sp>
      <p:sp>
        <p:nvSpPr>
          <p:cNvPr id="138" name="Shape 138"/>
          <p:cNvSpPr/>
          <p:nvPr/>
        </p:nvSpPr>
        <p:spPr>
          <a:xfrm>
            <a:off y="7027325" x="9482650"/>
            <a:ext cy="592650" cx="67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Welcomes innovation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Commits to continuous innovation and improvement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Exhibits keen judgment about which creative ideas/suggestions will work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Fosters creativity of others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Facilitates effective brainstorming</a:t>
            </a:r>
          </a:p>
        </p:txBody>
      </p:sp>
      <p:sp>
        <p:nvSpPr>
          <p:cNvPr id="145" name="Shape 145"/>
          <p:cNvSpPr/>
          <p:nvPr/>
        </p:nvSpPr>
        <p:spPr>
          <a:xfrm>
            <a:off y="7027325" x="9482650"/>
            <a:ext cy="592650" cx="67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Takes long-term view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Focuses primarily on long-term solutions instead of "quick fixes“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Perseveres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Maintains clear sense of purpose and direction over time</a:t>
            </a:r>
          </a:p>
        </p:txBody>
      </p:sp>
      <p:sp>
        <p:nvSpPr>
          <p:cNvPr id="152" name="Shape 152"/>
          <p:cNvSpPr/>
          <p:nvPr/>
        </p:nvSpPr>
        <p:spPr>
          <a:xfrm>
            <a:off y="7027325" x="9482650"/>
            <a:ext cy="592650" cx="67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y="2337150" x="813150"/>
            <a:ext cy="621673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Legal Notice and Terms of Use</a:t>
            </a:r>
          </a:p>
        </p:txBody>
      </p:sp>
      <p:sp>
        <p:nvSpPr>
          <p:cNvPr id="27" name="Shape 27"/>
          <p:cNvSpPr txBox="1"/>
          <p:nvPr/>
        </p:nvSpPr>
        <p:spPr>
          <a:xfrm>
            <a:off y="3353150" x="1033625"/>
            <a:ext cy="2598550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Copyright 2010 by the General Conference of Seventh-day Adventists®.  All rights reserved.</a:t>
            </a:r>
            <a:r>
              <a:rPr b="1" sz="1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information is provided for training purposes only</a:t>
            </a:r>
            <a:r>
              <a:rPr b="1" sz="1333" lang="en-US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  is not intended nor</a:t>
            </a:r>
            <a:r>
              <a:rPr b="1" sz="1333" lang="en-US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should it be used as legal counsel.  This program may not be used or reformulated for any commercial purposes; neither shall it be published by any person or agency other than an official organizational unit of the Seventh-day Adventist® Church,</a:t>
            </a:r>
            <a:r>
              <a:rPr b="1" sz="1333" lang="en-US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unless prior written authorization is obtained from the General Conference of Seventh-day Adventists® Office of Global Leadership Development.</a:t>
            </a:r>
            <a:r>
              <a:rPr b="1" sz="1333" lang="en-US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Subject to the foregoing terms, unlimited permission to copy or use this program is hereby granted upon inclusion of the copyright notice above. “Seventh-day Adventist” and “Adventist” are registered trademarks of the General Conference of Seventh-day Adventists® and may not be used by non-Seventh-day Adventist entities without prior written authorization from the General Conference.  Use of all or any part of this program constitutes acceptance by the User of these terms.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Possesses self-awareness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Knows personal strengths/weaknesses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Values self-understanding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Solicits feedback/coaching from others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Actively works on personal growth and development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Acquires new skills and abilities to meet the demands of changing situations</a:t>
            </a:r>
          </a:p>
        </p:txBody>
      </p:sp>
      <p:sp>
        <p:nvSpPr>
          <p:cNvPr id="159" name="Shape 159"/>
          <p:cNvSpPr/>
          <p:nvPr/>
        </p:nvSpPr>
        <p:spPr>
          <a:xfrm>
            <a:off y="7027325" x="9482650"/>
            <a:ext cy="592650" cx="67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Exudes integrity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Engenders trust in others through direct and truthful interactions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Keeps confidences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Honors commitments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Trusts others, performs with integrity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Interacts in a forthright manner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Acts consistently on ethical set of core values</a:t>
            </a:r>
          </a:p>
        </p:txBody>
      </p:sp>
      <p:sp>
        <p:nvSpPr>
          <p:cNvPr id="166" name="Shape 166"/>
          <p:cNvSpPr/>
          <p:nvPr/>
        </p:nvSpPr>
        <p:spPr>
          <a:xfrm>
            <a:off y="7027325" x="9482650"/>
            <a:ext cy="592650" cx="67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Demonstrates maturity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Accepts accountability for own behavior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Learns from personal mistakes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Acknowledges own contribution to a problem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Acts swiftly to accept responsibility and correct errors</a:t>
            </a:r>
          </a:p>
        </p:txBody>
      </p:sp>
      <p:sp>
        <p:nvSpPr>
          <p:cNvPr id="173" name="Shape 173"/>
          <p:cNvSpPr/>
          <p:nvPr/>
        </p:nvSpPr>
        <p:spPr>
          <a:xfrm>
            <a:off y="7027325" x="9482650"/>
            <a:ext cy="592650" cx="67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Exhibits deep commitment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Demonstrates passionate commitment to the organization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Projects devotion to achieving the goals of the organization</a:t>
            </a:r>
          </a:p>
        </p:txBody>
      </p:sp>
      <p:sp>
        <p:nvSpPr>
          <p:cNvPr id="180" name="Shape 180"/>
          <p:cNvSpPr/>
          <p:nvPr/>
        </p:nvSpPr>
        <p:spPr>
          <a:xfrm>
            <a:off y="7027325" x="9482650"/>
            <a:ext cy="592650" cx="67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84" name="Shape 1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Acts decisively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Makes good decisions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Encourages lively debate and diverse opinions to improve quality of decision-making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Acts even without total information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Accepts responsibility for decisions.</a:t>
            </a:r>
          </a:p>
        </p:txBody>
      </p:sp>
      <p:sp>
        <p:nvSpPr>
          <p:cNvPr id="187" name="Shape 187"/>
          <p:cNvSpPr/>
          <p:nvPr/>
        </p:nvSpPr>
        <p:spPr>
          <a:xfrm>
            <a:off y="7027325" x="9482650"/>
            <a:ext cy="592650" cx="67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91" name="Shape 1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Uses good humor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Possesses a positive and constructive sense of humor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Laughs at himself/herself and others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Uses humor appropriately</a:t>
            </a:r>
          </a:p>
        </p:txBody>
      </p:sp>
      <p:sp>
        <p:nvSpPr>
          <p:cNvPr id="194" name="Shape 194"/>
          <p:cNvSpPr/>
          <p:nvPr/>
        </p:nvSpPr>
        <p:spPr>
          <a:xfrm>
            <a:off y="7027325" x="9482650"/>
            <a:ext cy="592650" cx="67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98" name="Shape 1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Listens/communicates well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Listens actively and genuinely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Resists dominating discussions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Makes others comfortable to talk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Possesses patience to "hear people out“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Restates other’s opinions accurately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Expresses self clearly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Minimizes status barriers</a:t>
            </a:r>
          </a:p>
        </p:txBody>
      </p:sp>
      <p:sp>
        <p:nvSpPr>
          <p:cNvPr id="201" name="Shape 201"/>
          <p:cNvSpPr/>
          <p:nvPr/>
        </p:nvSpPr>
        <p:spPr>
          <a:xfrm>
            <a:off y="7027325" x="9482650"/>
            <a:ext cy="592650" cx="67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05" name="Shape 2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Lives holistically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Practices a conscious and healthy balance between work and personal life regardless of ambitions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Models this balance for others</a:t>
            </a:r>
          </a:p>
        </p:txBody>
      </p:sp>
      <p:sp>
        <p:nvSpPr>
          <p:cNvPr id="208" name="Shape 208"/>
          <p:cNvSpPr/>
          <p:nvPr/>
        </p:nvSpPr>
        <p:spPr>
          <a:xfrm>
            <a:off y="7027325" x="9482650"/>
            <a:ext cy="592650" cx="67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12" name="Shape 2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Organizes effectively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Possesses superior organizing ability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Marshals resources to get things done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Lays out work in a well-planned way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Delegates responsibilities/tasks clearly</a:t>
            </a:r>
          </a:p>
        </p:txBody>
      </p:sp>
      <p:sp>
        <p:nvSpPr>
          <p:cNvPr id="215" name="Shape 215"/>
          <p:cNvSpPr/>
          <p:nvPr/>
        </p:nvSpPr>
        <p:spPr>
          <a:xfrm>
            <a:off y="7027325" x="9482650"/>
            <a:ext cy="592650" cx="67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19" name="Shape 2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Puts quality first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Establishes environment and processes leading to continuous improvement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Understands total-quality concepts and techniques and leads organization in implementing them</a:t>
            </a:r>
          </a:p>
        </p:txBody>
      </p:sp>
      <p:sp>
        <p:nvSpPr>
          <p:cNvPr id="222" name="Shape 222"/>
          <p:cNvSpPr/>
          <p:nvPr/>
        </p:nvSpPr>
        <p:spPr>
          <a:xfrm>
            <a:off y="7027325" x="9482650"/>
            <a:ext cy="592650" cx="67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y="1321150" x="643800"/>
            <a:ext cy="684725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Instructions to presenters:</a:t>
            </a:r>
          </a:p>
        </p:txBody>
      </p:sp>
      <p:sp>
        <p:nvSpPr>
          <p:cNvPr id="33" name="Shape 33"/>
          <p:cNvSpPr txBox="1"/>
          <p:nvPr/>
        </p:nvSpPr>
        <p:spPr>
          <a:xfrm>
            <a:off y="2337150" x="694950"/>
            <a:ext cy="21752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177800" marL="38100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Slides #6 through #11contain words that are </a:t>
            </a:r>
            <a:r>
              <a:rPr u="sng"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underlined</a:t>
            </a: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algn="l" lvl="0" marR="0" indent="-177800" marL="381000">
              <a:lnSpc>
                <a:spcPct val="120138"/>
              </a:lnSpc>
              <a:spcBef>
                <a:spcPts val="365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Clicking on an underlined word will advance the program to a slide that expands/explains the concept more fully.</a:t>
            </a:r>
          </a:p>
          <a:p>
            <a:pPr algn="l" lvl="0" marR="0" indent="-177800" marL="381000">
              <a:lnSpc>
                <a:spcPct val="120138"/>
              </a:lnSpc>
              <a:spcBef>
                <a:spcPts val="365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 return to the slide that contained the underlined word, click on the return arrow in the lower right-hand corner of the slide.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26" name="Shape 2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Structures the system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Structures the organization to achieve integration, cooperation and efficiency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Establishes appropriate policies, practices and procedures to ensure coordination among all parties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Fine-tunes on a regular basis</a:t>
            </a:r>
          </a:p>
        </p:txBody>
      </p:sp>
      <p:sp>
        <p:nvSpPr>
          <p:cNvPr id="229" name="Shape 229"/>
          <p:cNvSpPr/>
          <p:nvPr/>
        </p:nvSpPr>
        <p:spPr>
          <a:xfrm>
            <a:off y="7027325" x="9482650"/>
            <a:ext cy="592650" cx="67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33" name="Shape 2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Plans realistically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Develops short- and long-range plans that are comprehensive, realistic and effective in meeting goals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Integrates planning efforts across work units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Institutes ways of translating agency plans into targets and standards which guide the work of each employee</a:t>
            </a:r>
          </a:p>
        </p:txBody>
      </p:sp>
      <p:sp>
        <p:nvSpPr>
          <p:cNvPr id="236" name="Shape 236"/>
          <p:cNvSpPr/>
          <p:nvPr/>
        </p:nvSpPr>
        <p:spPr>
          <a:xfrm>
            <a:off y="7027325" x="9482650"/>
            <a:ext cy="592650" cx="67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40" name="Shape 2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Budgets strategically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Manages the budgeting process so that resources are devoted to top priorities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Develops realistic budgets that can be responsive to changing circumstances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Involves board and staff in budget process to ensure their understanding of and commitment to budget allocations and constraints</a:t>
            </a:r>
          </a:p>
        </p:txBody>
      </p:sp>
      <p:sp>
        <p:nvSpPr>
          <p:cNvPr id="243" name="Shape 243"/>
          <p:cNvSpPr/>
          <p:nvPr/>
        </p:nvSpPr>
        <p:spPr>
          <a:xfrm>
            <a:off y="7027325" x="9482650"/>
            <a:ext cy="592650" cx="67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47" name="Shape 2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Manages finances soundly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Institutes sound accounting, investment, property management, financial control and reporting policies and procedures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Anticipates financial challenges and works with others to select and implement successful ways to meet the circumstances</a:t>
            </a:r>
          </a:p>
        </p:txBody>
      </p:sp>
      <p:sp>
        <p:nvSpPr>
          <p:cNvPr id="250" name="Shape 250"/>
          <p:cNvSpPr/>
          <p:nvPr/>
        </p:nvSpPr>
        <p:spPr>
          <a:xfrm>
            <a:off y="7027325" x="9482650"/>
            <a:ext cy="592650" cx="67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54" name="Shape 2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Designs good info system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Creates effective management information systems to monitor the status of people, programs and resources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Establishes effective processes for storing, retrieving and updating information to support the organization’s functioning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makes appropriate use of technology</a:t>
            </a:r>
          </a:p>
        </p:txBody>
      </p:sp>
      <p:sp>
        <p:nvSpPr>
          <p:cNvPr id="257" name="Shape 257"/>
          <p:cNvSpPr/>
          <p:nvPr/>
        </p:nvSpPr>
        <p:spPr>
          <a:xfrm>
            <a:off y="7027325" x="9482650"/>
            <a:ext cy="592650" cx="67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61" name="Shape 2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Evaluates efforts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Knows what to measure and how to measure it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Defines both quantitative and qualitative measures of the organization's success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Gives and receives feedback on the quality of products and services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Uses data for improvement; documents and evaluates results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communicates results effectively</a:t>
            </a:r>
          </a:p>
        </p:txBody>
      </p:sp>
      <p:sp>
        <p:nvSpPr>
          <p:cNvPr id="264" name="Shape 264"/>
          <p:cNvSpPr/>
          <p:nvPr/>
        </p:nvSpPr>
        <p:spPr>
          <a:xfrm>
            <a:off y="7027325" x="9482650"/>
            <a:ext cy="592650" cx="67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68" name="Shape 2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Manages risk well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Ensures sound risk management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Establishes necessary policies, practices and procedures to prevent and/or respond to safety and legal issues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Stays abreast of laws affecting nonprofit operations</a:t>
            </a:r>
          </a:p>
        </p:txBody>
      </p:sp>
      <p:sp>
        <p:nvSpPr>
          <p:cNvPr id="271" name="Shape 271"/>
          <p:cNvSpPr/>
          <p:nvPr/>
        </p:nvSpPr>
        <p:spPr>
          <a:xfrm>
            <a:off y="7027325" x="9482650"/>
            <a:ext cy="592650" cx="67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75" name="Shape 2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Puts people first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Builds an organization that cares about the people it serves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Respects individuals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Ensures that services are provided to effectively respond to cultural, ethnic and socioeconomic diversity in the community served</a:t>
            </a:r>
          </a:p>
        </p:txBody>
      </p:sp>
      <p:sp>
        <p:nvSpPr>
          <p:cNvPr id="278" name="Shape 278"/>
          <p:cNvSpPr/>
          <p:nvPr/>
        </p:nvSpPr>
        <p:spPr>
          <a:xfrm>
            <a:off y="7027325" x="9482650"/>
            <a:ext cy="592650" cx="67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82" name="Shape 2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Values feedback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Encourages and listens to member feedback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Uses this feedback to improve the organization's management and services</a:t>
            </a:r>
          </a:p>
        </p:txBody>
      </p:sp>
      <p:sp>
        <p:nvSpPr>
          <p:cNvPr id="285" name="Shape 285"/>
          <p:cNvSpPr/>
          <p:nvPr/>
        </p:nvSpPr>
        <p:spPr>
          <a:xfrm>
            <a:off y="7027325" x="9482650"/>
            <a:ext cy="592650" cx="67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89" name="Shape 2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0" name="Shape 290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Establishes credibility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Establishes and maintains effective communications and relationships with members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Gains their belief in the organization.</a:t>
            </a:r>
          </a:p>
        </p:txBody>
      </p:sp>
      <p:sp>
        <p:nvSpPr>
          <p:cNvPr id="292" name="Shape 292"/>
          <p:cNvSpPr/>
          <p:nvPr/>
        </p:nvSpPr>
        <p:spPr>
          <a:xfrm>
            <a:off y="7027325" x="9482650"/>
            <a:ext cy="592650" cx="67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y="356300" x="964825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Core Competencies</a:t>
            </a:r>
          </a:p>
        </p:txBody>
      </p:sp>
      <p:sp>
        <p:nvSpPr>
          <p:cNvPr id="39" name="Shape 39"/>
          <p:cNvSpPr/>
          <p:nvPr/>
        </p:nvSpPr>
        <p:spPr>
          <a:xfrm>
            <a:off y="1682750" x="1598075"/>
            <a:ext cy="5217575" cx="71331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96" name="Shape 2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7" name="Shape 297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Solves problems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Acts swiftly to solve problems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Responds to client in a timely manner</a:t>
            </a:r>
          </a:p>
        </p:txBody>
      </p:sp>
      <p:sp>
        <p:nvSpPr>
          <p:cNvPr id="299" name="Shape 299"/>
          <p:cNvSpPr/>
          <p:nvPr/>
        </p:nvSpPr>
        <p:spPr>
          <a:xfrm>
            <a:off y="7027325" x="9482650"/>
            <a:ext cy="592650" cx="67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03" name="Shape 3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Empowers the individual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Encourages and empowers others to succeed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Shares both responsibility and accountability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Supports employees to take responsible risks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Creates a blame-free environment</a:t>
            </a:r>
          </a:p>
        </p:txBody>
      </p:sp>
      <p:sp>
        <p:nvSpPr>
          <p:cNvPr id="306" name="Shape 306"/>
          <p:cNvSpPr/>
          <p:nvPr/>
        </p:nvSpPr>
        <p:spPr>
          <a:xfrm>
            <a:off y="7027325" x="9482650"/>
            <a:ext cy="592650" cx="67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10" name="Shape 3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1" name="Shape 311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Promotes teamwork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Fosters esprit de corps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Encourages formal and informal cooperation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Assembles effective teams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Knows when to use teams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Inspires others to create teams</a:t>
            </a:r>
          </a:p>
        </p:txBody>
      </p:sp>
      <p:sp>
        <p:nvSpPr>
          <p:cNvPr id="313" name="Shape 313"/>
          <p:cNvSpPr/>
          <p:nvPr/>
        </p:nvSpPr>
        <p:spPr>
          <a:xfrm>
            <a:off y="7027325" x="9482650"/>
            <a:ext cy="592650" cx="67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17" name="Shape 3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Strives for excellence</a:t>
            </a:r>
          </a:p>
        </p:txBody>
      </p:sp>
      <p:sp>
        <p:nvSpPr>
          <p:cNvPr id="319" name="Shape 319"/>
          <p:cNvSpPr txBox="1"/>
          <p:nvPr/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Creates a passion for excellence in others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Elevates morale by making everyone feel their work is important and recognizing their contributions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Rewards achievement and superior performance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Celebrates accomplishment</a:t>
            </a:r>
          </a:p>
        </p:txBody>
      </p:sp>
      <p:sp>
        <p:nvSpPr>
          <p:cNvPr id="320" name="Shape 320"/>
          <p:cNvSpPr/>
          <p:nvPr/>
        </p:nvSpPr>
        <p:spPr>
          <a:xfrm>
            <a:off y="7027325" x="9482650"/>
            <a:ext cy="592650" cx="67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24" name="Shape 3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5" name="Shape 325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Cultivates potential</a:t>
            </a:r>
          </a:p>
        </p:txBody>
      </p:sp>
      <p:sp>
        <p:nvSpPr>
          <p:cNvPr id="326" name="Shape 326"/>
          <p:cNvSpPr txBox="1"/>
          <p:nvPr/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Coaches and develops others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Builds commitment to a learning environment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Assesses and communicates the strengths and development needs of employees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Provides growth opportunities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Helps others discover and fulfill their potential; shares expertise.</a:t>
            </a:r>
          </a:p>
        </p:txBody>
      </p:sp>
      <p:sp>
        <p:nvSpPr>
          <p:cNvPr id="327" name="Shape 327"/>
          <p:cNvSpPr/>
          <p:nvPr/>
        </p:nvSpPr>
        <p:spPr>
          <a:xfrm>
            <a:off y="7027325" x="9482650"/>
            <a:ext cy="592650" cx="67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31" name="Shape 3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2" name="Shape 332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Advocates diversity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Values diversity at all levels of the organization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Sees the organization benefiting from diversity in experience, background and perspective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Hires variety and diversity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Ensures equal and fair treatment of others</a:t>
            </a:r>
          </a:p>
        </p:txBody>
      </p:sp>
      <p:sp>
        <p:nvSpPr>
          <p:cNvPr id="334" name="Shape 334"/>
          <p:cNvSpPr/>
          <p:nvPr/>
        </p:nvSpPr>
        <p:spPr>
          <a:xfrm>
            <a:off y="7027325" x="9482650"/>
            <a:ext cy="592650" cx="67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38" name="Shape 3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9" name="Shape 339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Attracts talent</a:t>
            </a:r>
          </a:p>
        </p:txBody>
      </p:sp>
      <p:sp>
        <p:nvSpPr>
          <p:cNvPr id="340" name="Shape 340"/>
          <p:cNvSpPr txBox="1"/>
          <p:nvPr/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Seeks and hires strong and talented staff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Assembles appropriate mix of styles and skills among staff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Assesses staff performance accurately and regularly</a:t>
            </a:r>
          </a:p>
        </p:txBody>
      </p:sp>
      <p:sp>
        <p:nvSpPr>
          <p:cNvPr id="341" name="Shape 341"/>
          <p:cNvSpPr/>
          <p:nvPr/>
        </p:nvSpPr>
        <p:spPr>
          <a:xfrm>
            <a:off y="7027325" x="9482650"/>
            <a:ext cy="592650" cx="67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45" name="Shape 3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6" name="Shape 346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Establishes fair practices</a:t>
            </a:r>
          </a:p>
        </p:txBody>
      </p:sp>
      <p:sp>
        <p:nvSpPr>
          <p:cNvPr id="347" name="Shape 347"/>
          <p:cNvSpPr txBox="1"/>
          <p:nvPr/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Sets appropriate human resource policies and procedures including equitable approaches to compensation and benefits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Knows and observes personnel rules and regulations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Sees that all employees receive regular and candid performance reviews</a:t>
            </a:r>
          </a:p>
        </p:txBody>
      </p:sp>
      <p:sp>
        <p:nvSpPr>
          <p:cNvPr id="348" name="Shape 348"/>
          <p:cNvSpPr/>
          <p:nvPr/>
        </p:nvSpPr>
        <p:spPr>
          <a:xfrm>
            <a:off y="7027325" x="9482650"/>
            <a:ext cy="592650" cx="67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52" name="Shape 3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3" name="Shape 353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Tailors leadership style</a:t>
            </a:r>
          </a:p>
        </p:txBody>
      </p:sp>
      <p:sp>
        <p:nvSpPr>
          <p:cNvPr id="354" name="Shape 354"/>
          <p:cNvSpPr txBox="1"/>
          <p:nvPr/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Makes appropriate choices between directing, coaching, supporting and delegating as the situation warrants and as the needs of employees change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Operates with openness and receptivity to employees' feedback on how to better lead the organization</a:t>
            </a:r>
          </a:p>
        </p:txBody>
      </p:sp>
      <p:sp>
        <p:nvSpPr>
          <p:cNvPr id="355" name="Shape 355"/>
          <p:cNvSpPr/>
          <p:nvPr/>
        </p:nvSpPr>
        <p:spPr>
          <a:xfrm>
            <a:off y="7027325" x="9482650"/>
            <a:ext cy="592650" cx="67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59" name="Shape 3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0" name="Shape 360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Promotes understanding</a:t>
            </a:r>
          </a:p>
        </p:txBody>
      </p:sp>
      <p:sp>
        <p:nvSpPr>
          <p:cNvPr id="361" name="Shape 361"/>
          <p:cNvSpPr txBox="1"/>
          <p:nvPr/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Understands member/community concerns accurately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Moves adeptly in complex political and social circles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Maintains sensitivity or how people and organizations function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Gets things done through formal and informal channels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Builds rapport with key players</a:t>
            </a:r>
          </a:p>
        </p:txBody>
      </p:sp>
      <p:sp>
        <p:nvSpPr>
          <p:cNvPr id="362" name="Shape 362"/>
          <p:cNvSpPr/>
          <p:nvPr/>
        </p:nvSpPr>
        <p:spPr>
          <a:xfrm>
            <a:off y="7027325" x="9482650"/>
            <a:ext cy="592650" cx="67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y="356300" x="559150"/>
            <a:ext cy="1870050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Creates vision/direction while maintaining SDA identity</a:t>
            </a:r>
          </a:p>
        </p:txBody>
      </p:sp>
      <p:sp>
        <p:nvSpPr>
          <p:cNvPr id="45" name="Shape 45"/>
          <p:cNvSpPr/>
          <p:nvPr/>
        </p:nvSpPr>
        <p:spPr>
          <a:xfrm>
            <a:off y="2275400" x="497400"/>
            <a:ext cy="4169825" cx="40851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6" name="Shape 46"/>
          <p:cNvSpPr/>
          <p:nvPr/>
        </p:nvSpPr>
        <p:spPr>
          <a:xfrm>
            <a:off y="2275400" x="4730750"/>
            <a:ext cy="4169825" cx="408514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66" name="Shape 3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7" name="Shape 367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Builds community</a:t>
            </a:r>
          </a:p>
        </p:txBody>
      </p:sp>
      <p:sp>
        <p:nvSpPr>
          <p:cNvPr id="368" name="Shape 368"/>
          <p:cNvSpPr txBox="1"/>
          <p:nvPr/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Commits to building community and interdependence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Promotes effective relations among diverse racial, ethnic, political and socioeconomic groups</a:t>
            </a:r>
          </a:p>
        </p:txBody>
      </p:sp>
      <p:sp>
        <p:nvSpPr>
          <p:cNvPr id="369" name="Shape 369"/>
          <p:cNvSpPr/>
          <p:nvPr/>
        </p:nvSpPr>
        <p:spPr>
          <a:xfrm>
            <a:off y="7027325" x="9482650"/>
            <a:ext cy="592650" cx="67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73" name="Shape 3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4" name="Shape 374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Masters use of media</a:t>
            </a:r>
          </a:p>
        </p:txBody>
      </p:sp>
      <p:sp>
        <p:nvSpPr>
          <p:cNvPr id="375" name="Shape 375"/>
          <p:cNvSpPr txBox="1"/>
          <p:nvPr/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Presents information to the media in a highly skilled fashion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Responds effectively to challenging questions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Provides responses in proper format for each medium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Creates personal networks and maintains good relations with key media players</a:t>
            </a:r>
          </a:p>
        </p:txBody>
      </p:sp>
      <p:sp>
        <p:nvSpPr>
          <p:cNvPr id="376" name="Shape 376"/>
          <p:cNvSpPr/>
          <p:nvPr/>
        </p:nvSpPr>
        <p:spPr>
          <a:xfrm>
            <a:off y="7027325" x="9482650"/>
            <a:ext cy="592650" cx="67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80" name="Shape 3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1" name="Shape 381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Practices good PR</a:t>
            </a:r>
          </a:p>
        </p:txBody>
      </p:sp>
      <p:sp>
        <p:nvSpPr>
          <p:cNvPr id="382" name="Shape 382"/>
          <p:cNvSpPr txBox="1"/>
          <p:nvPr/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Knows how to develop and implement an effective public relations strategy to foster widespread understanding and support of the organization's programs and activities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Uses public relations to establish and maintain the organization's credibility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Exercises superior oral and written skills</a:t>
            </a:r>
          </a:p>
        </p:txBody>
      </p:sp>
      <p:sp>
        <p:nvSpPr>
          <p:cNvPr id="383" name="Shape 383"/>
          <p:cNvSpPr/>
          <p:nvPr/>
        </p:nvSpPr>
        <p:spPr>
          <a:xfrm>
            <a:off y="7027325" x="9482650"/>
            <a:ext cy="592650" cx="67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87" name="Shape 3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8" name="Shape 388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Fosters collaboration</a:t>
            </a:r>
          </a:p>
        </p:txBody>
      </p:sp>
      <p:sp>
        <p:nvSpPr>
          <p:cNvPr id="389" name="Shape 389"/>
          <p:cNvSpPr txBox="1"/>
          <p:nvPr/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Encourages cooperation and collaboration with other organizations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Seeks ways to improve services and/or reduce costs through cooperative efforts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Shares expertise with others to achieve partnerships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Organizes and operates partnerships effectively</a:t>
            </a:r>
          </a:p>
        </p:txBody>
      </p:sp>
      <p:sp>
        <p:nvSpPr>
          <p:cNvPr id="390" name="Shape 390"/>
          <p:cNvSpPr/>
          <p:nvPr/>
        </p:nvSpPr>
        <p:spPr>
          <a:xfrm>
            <a:off y="7027325" x="9482650"/>
            <a:ext cy="592650" cx="67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94" name="Shape 3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5" name="Shape 395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Engenders peer rapport</a:t>
            </a:r>
          </a:p>
        </p:txBody>
      </p:sp>
      <p:sp>
        <p:nvSpPr>
          <p:cNvPr id="396" name="Shape 396"/>
          <p:cNvSpPr txBox="1"/>
          <p:nvPr/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Values/builds peer relationships based on respect, trust and mutual support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Pushes for the common good while representing his /her organizations interests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Acts with fairness toward other groups</a:t>
            </a:r>
          </a:p>
        </p:txBody>
      </p:sp>
      <p:sp>
        <p:nvSpPr>
          <p:cNvPr id="397" name="Shape 397"/>
          <p:cNvSpPr/>
          <p:nvPr/>
        </p:nvSpPr>
        <p:spPr>
          <a:xfrm>
            <a:off y="7027325" x="9482650"/>
            <a:ext cy="592650" cx="67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401" name="Shape 4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2" name="Shape 402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Resolves conflicts</a:t>
            </a:r>
          </a:p>
        </p:txBody>
      </p:sp>
      <p:sp>
        <p:nvSpPr>
          <p:cNvPr id="403" name="Shape 403"/>
          <p:cNvSpPr txBox="1"/>
          <p:nvPr/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Promotes win-win solutions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Negotiates conflict effectively among different constituencies and interest groups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Bargains with competing interests in a fair and skillful manner</a:t>
            </a:r>
          </a:p>
        </p:txBody>
      </p:sp>
      <p:sp>
        <p:nvSpPr>
          <p:cNvPr id="404" name="Shape 404"/>
          <p:cNvSpPr/>
          <p:nvPr/>
        </p:nvSpPr>
        <p:spPr>
          <a:xfrm>
            <a:off y="7027325" x="9482650"/>
            <a:ext cy="592650" cx="67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408" name="Shape 4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9" name="Shape 409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Thinks comprehensively</a:t>
            </a:r>
          </a:p>
        </p:txBody>
      </p:sp>
      <p:sp>
        <p:nvSpPr>
          <p:cNvPr id="410" name="Shape 410"/>
          <p:cNvSpPr txBox="1"/>
          <p:nvPr/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Understands fully the resources required for the agency’s operational and capital purposes and the array of public and private resources suitable to meet those needs</a:t>
            </a:r>
          </a:p>
        </p:txBody>
      </p:sp>
      <p:sp>
        <p:nvSpPr>
          <p:cNvPr id="411" name="Shape 411"/>
          <p:cNvSpPr/>
          <p:nvPr/>
        </p:nvSpPr>
        <p:spPr>
          <a:xfrm>
            <a:off y="7027325" x="9482650"/>
            <a:ext cy="592650" cx="67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415" name="Shape 4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6" name="Shape 416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Negotiates effectively</a:t>
            </a:r>
          </a:p>
        </p:txBody>
      </p:sp>
      <p:sp>
        <p:nvSpPr>
          <p:cNvPr id="417" name="Shape 417"/>
          <p:cNvSpPr txBox="1"/>
          <p:nvPr/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Maintains integrity of the organization’s mission, values and programs while helping funding sources achieve their aims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Views relationship with funders as a partnership involving mutual reciprocity</a:t>
            </a:r>
          </a:p>
        </p:txBody>
      </p:sp>
      <p:sp>
        <p:nvSpPr>
          <p:cNvPr id="418" name="Shape 418"/>
          <p:cNvSpPr/>
          <p:nvPr/>
        </p:nvSpPr>
        <p:spPr>
          <a:xfrm>
            <a:off y="7027325" x="9482650"/>
            <a:ext cy="592650" cx="67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422" name="Shape 4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3" name="Shape 423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Develops effective plans</a:t>
            </a:r>
          </a:p>
        </p:txBody>
      </p:sp>
      <p:sp>
        <p:nvSpPr>
          <p:cNvPr id="424" name="Shape 424"/>
          <p:cNvSpPr txBox="1"/>
          <p:nvPr/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Develops effective short-term and long-term strategies for obtaining the appropriate mix of resources needed</a:t>
            </a:r>
          </a:p>
        </p:txBody>
      </p:sp>
      <p:sp>
        <p:nvSpPr>
          <p:cNvPr id="425" name="Shape 425"/>
          <p:cNvSpPr/>
          <p:nvPr/>
        </p:nvSpPr>
        <p:spPr>
          <a:xfrm>
            <a:off y="7027325" x="9482650"/>
            <a:ext cy="592650" cx="67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429" name="Shape 4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0" name="Shape 430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Builds personal ties</a:t>
            </a:r>
          </a:p>
        </p:txBody>
      </p:sp>
      <p:sp>
        <p:nvSpPr>
          <p:cNvPr id="431" name="Shape 431"/>
          <p:cNvSpPr txBox="1"/>
          <p:nvPr/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Engenders the trust and respect of donors and those heading key sources of support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Cultivates future support by developing personal relations with potential donors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Maintains good relationships and communications with donors</a:t>
            </a:r>
          </a:p>
        </p:txBody>
      </p:sp>
      <p:sp>
        <p:nvSpPr>
          <p:cNvPr id="432" name="Shape 432"/>
          <p:cNvSpPr/>
          <p:nvPr/>
        </p:nvSpPr>
        <p:spPr>
          <a:xfrm>
            <a:off y="7027325" x="9482650"/>
            <a:ext cy="592650" cx="67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Uses effective behaviors</a:t>
            </a:r>
          </a:p>
        </p:txBody>
      </p:sp>
      <p:sp>
        <p:nvSpPr>
          <p:cNvPr id="52" name="Shape 52"/>
          <p:cNvSpPr/>
          <p:nvPr/>
        </p:nvSpPr>
        <p:spPr>
          <a:xfrm>
            <a:off y="1767400" x="5154075"/>
            <a:ext cy="5016500" cx="42545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53" name="Shape 53"/>
          <p:cNvSpPr/>
          <p:nvPr/>
        </p:nvSpPr>
        <p:spPr>
          <a:xfrm>
            <a:off y="1746225" x="920750"/>
            <a:ext cy="5090575" cx="42545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436" name="Shape 4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7" name="Shape 437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Assures stewardship</a:t>
            </a:r>
          </a:p>
        </p:txBody>
      </p:sp>
      <p:sp>
        <p:nvSpPr>
          <p:cNvPr id="438" name="Shape 438"/>
          <p:cNvSpPr txBox="1"/>
          <p:nvPr/>
        </p:nvSpPr>
        <p:spPr>
          <a:xfrm>
            <a:off y="1829150" x="610300"/>
            <a:ext cy="5002725" cx="816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62466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Establishes routine processes to support fundraising, marketing and documentation of compliances with requirements of all funders and donors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Maintains accountability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Uses contributions as they were intended to be used</a:t>
            </a:r>
          </a:p>
          <a:p>
            <a:pPr algn="l" lvl="0" marR="0" indent="-262466" marL="38100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33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Ensures ethical behavior in all aspects of resource development</a:t>
            </a:r>
          </a:p>
        </p:txBody>
      </p:sp>
      <p:sp>
        <p:nvSpPr>
          <p:cNvPr id="439" name="Shape 439"/>
          <p:cNvSpPr/>
          <p:nvPr/>
        </p:nvSpPr>
        <p:spPr>
          <a:xfrm>
            <a:off y="7027325" x="9482650"/>
            <a:ext cy="592650" cx="67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Manages the organization</a:t>
            </a:r>
          </a:p>
        </p:txBody>
      </p:sp>
      <p:sp>
        <p:nvSpPr>
          <p:cNvPr id="59" name="Shape 59"/>
          <p:cNvSpPr/>
          <p:nvPr/>
        </p:nvSpPr>
        <p:spPr>
          <a:xfrm>
            <a:off y="1682750" x="1005400"/>
            <a:ext cy="5217575" cx="83185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Creates/maintains people focus</a:t>
            </a:r>
          </a:p>
        </p:txBody>
      </p:sp>
      <p:sp>
        <p:nvSpPr>
          <p:cNvPr id="65" name="Shape 65"/>
          <p:cNvSpPr/>
          <p:nvPr/>
        </p:nvSpPr>
        <p:spPr>
          <a:xfrm>
            <a:off y="1767400" x="497400"/>
            <a:ext cy="5048250" cx="83185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y="356300" x="559150"/>
            <a:ext cy="1243874" cx="82712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Builds empowered workforce</a:t>
            </a:r>
          </a:p>
        </p:txBody>
      </p:sp>
      <p:sp>
        <p:nvSpPr>
          <p:cNvPr id="71" name="Shape 71"/>
          <p:cNvSpPr/>
          <p:nvPr/>
        </p:nvSpPr>
        <p:spPr>
          <a:xfrm>
            <a:off y="1767400" x="740825"/>
            <a:ext cy="5683250" cx="93556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6931C23B4E154BA7E8104755D6A6CD" ma:contentTypeVersion="1" ma:contentTypeDescription="Create a new document." ma:contentTypeScope="" ma:versionID="c8eee80a9397e942757032f22530b6af">
  <xsd:schema xmlns:xsd="http://www.w3.org/2001/XMLSchema" xmlns:xs="http://www.w3.org/2001/XMLSchema" xmlns:p="http://schemas.microsoft.com/office/2006/metadata/properties" xmlns:ns2="708c96bb-742e-4249-8e2b-6d89ee2a2a12" targetNamespace="http://schemas.microsoft.com/office/2006/metadata/properties" ma:root="true" ma:fieldsID="ed20ab612628702c9de8aa0a98ebc27b" ns2:_="">
    <xsd:import namespace="708c96bb-742e-4249-8e2b-6d89ee2a2a12"/>
    <xsd:element name="properties">
      <xsd:complexType>
        <xsd:sequence>
          <xsd:element name="documentManagement">
            <xsd:complexType>
              <xsd:all>
                <xsd:element ref="ns2:j2a840a341ce45988eab089c2d811663" minOccurs="0"/>
                <xsd:element ref="ns2:gc564d6ebf4248c7833a610fa17582d5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8c96bb-742e-4249-8e2b-6d89ee2a2a12" elementFormDefault="qualified">
    <xsd:import namespace="http://schemas.microsoft.com/office/2006/documentManagement/types"/>
    <xsd:import namespace="http://schemas.microsoft.com/office/infopath/2007/PartnerControls"/>
    <xsd:element name="j2a840a341ce45988eab089c2d811663" ma:index="9" nillable="true" ma:taxonomy="true" ma:internalName="j2a840a341ce45988eab089c2d811663" ma:taxonomyFieldName="CurriculumCategories" ma:displayName="CurriculumCategories" ma:default="" ma:fieldId="{32a840a3-41ce-4598-8eab-089c2d811663}" ma:taxonomyMulti="true" ma:sspId="b5610599-cc4b-4dc8-9e5a-d998835b68b3" ma:termSetId="bf1c4c82-3a44-4d16-bb71-072355a7d51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gc564d6ebf4248c7833a610fa17582d5" ma:index="11" nillable="true" ma:taxonomy="true" ma:internalName="gc564d6ebf4248c7833a610fa17582d5" ma:taxonomyFieldName="Authors" ma:displayName="Authors" ma:default="" ma:fieldId="{0c564d6e-bf42-48c7-833a-610fa17582d5}" ma:taxonomyMulti="true" ma:sspId="b5610599-cc4b-4dc8-9e5a-d998835b68b3" ma:termSetId="f7ac89c2-ea02-468b-b02c-fe613d55204b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c564d6ebf4248c7833a610fa17582d5 xmlns="708c96bb-742e-4249-8e2b-6d89ee2a2a12">
      <Terms xmlns="http://schemas.microsoft.com/office/infopath/2007/PartnerControls">
        <TermInfo xmlns="http://schemas.microsoft.com/office/infopath/2007/PartnerControls">
          <TermName xmlns="http://schemas.microsoft.com/office/infopath/2007/PartnerControls">Lowell Cooper</TermName>
          <TermId xmlns="http://schemas.microsoft.com/office/infopath/2007/PartnerControls">51c5e201-a5c8-49cd-93de-3340c066a941</TermId>
        </TermInfo>
      </Terms>
    </gc564d6ebf4248c7833a610fa17582d5>
    <j2a840a341ce45988eab089c2d811663 xmlns="708c96bb-742e-4249-8e2b-6d89ee2a2a12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Core Competencies</TermName>
          <TermId xmlns="http://schemas.microsoft.com/office/infopath/2007/PartnerControls">74fa54ea-6011-4546-a17d-bfeaf5789642</TermId>
        </TermInfo>
      </Terms>
    </j2a840a341ce45988eab089c2d811663>
  </documentManagement>
</p:properties>
</file>

<file path=customXml/itemProps1.xml><?xml version="1.0" encoding="utf-8"?>
<ds:datastoreItem xmlns:ds="http://schemas.openxmlformats.org/officeDocument/2006/customXml" ds:itemID="{5A05E2A1-BB65-4D87-8C82-204FC317E202}"/>
</file>

<file path=customXml/itemProps2.xml><?xml version="1.0" encoding="utf-8"?>
<ds:datastoreItem xmlns:ds="http://schemas.openxmlformats.org/officeDocument/2006/customXml" ds:itemID="{5278ED9A-D46F-4D17-BDE2-25A19415BC7E}"/>
</file>

<file path=customXml/itemProps3.xml><?xml version="1.0" encoding="utf-8"?>
<ds:datastoreItem xmlns:ds="http://schemas.openxmlformats.org/officeDocument/2006/customXml" ds:itemID="{A258A1CC-001A-43E7-90DE-7002F1AE819F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Competencies for Effective SDA Leaders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0x010100606931C23B4E154BA7E8104755D6A6CD</vt:lpwstr>
  </property>
  <property fmtid="{D5CDD505-2E9C-101B-9397-08002B2CF9AE}" pid="3" name="Authors">
    <vt:lpwstr>16;#Lowell Cooper|51c5e201-a5c8-49cd-93de-3340c066a941</vt:lpwstr>
  </property>
  <property fmtid="{D5CDD505-2E9C-101B-9397-08002B2CF9AE}" pid="4" name="CurriculumCategories">
    <vt:lpwstr>34;#Core Competencies|74fa54ea-6011-4546-a17d-bfeaf5789642</vt:lpwstr>
  </property>
</Properties>
</file>