
<file path=[Content_Types].xml><?xml version="1.0" encoding="utf-8"?>
<Types xmlns="http://schemas.openxmlformats.org/package/2006/content-types">
  <Default Extension="pdf" ContentType="application/pdf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90" r:id="rId4"/>
    <p:sldId id="259" r:id="rId5"/>
    <p:sldId id="280" r:id="rId6"/>
    <p:sldId id="281" r:id="rId7"/>
    <p:sldId id="282" r:id="rId8"/>
    <p:sldId id="260" r:id="rId9"/>
    <p:sldId id="261" r:id="rId10"/>
    <p:sldId id="283" r:id="rId11"/>
    <p:sldId id="267" r:id="rId12"/>
    <p:sldId id="262" r:id="rId13"/>
    <p:sldId id="263" r:id="rId14"/>
    <p:sldId id="264" r:id="rId15"/>
    <p:sldId id="284" r:id="rId16"/>
    <p:sldId id="265" r:id="rId17"/>
    <p:sldId id="266" r:id="rId18"/>
    <p:sldId id="268" r:id="rId19"/>
    <p:sldId id="285" r:id="rId20"/>
    <p:sldId id="269" r:id="rId21"/>
    <p:sldId id="270" r:id="rId22"/>
    <p:sldId id="271" r:id="rId23"/>
    <p:sldId id="272" r:id="rId24"/>
    <p:sldId id="288" r:id="rId25"/>
    <p:sldId id="273" r:id="rId26"/>
    <p:sldId id="289" r:id="rId27"/>
    <p:sldId id="291" r:id="rId28"/>
    <p:sldId id="275" r:id="rId29"/>
    <p:sldId id="274" r:id="rId30"/>
    <p:sldId id="276" r:id="rId31"/>
    <p:sldId id="278" r:id="rId32"/>
    <p:sldId id="279" r:id="rId33"/>
    <p:sldId id="286" r:id="rId34"/>
    <p:sldId id="287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5" autoAdjust="0"/>
    <p:restoredTop sz="94606" autoAdjust="0"/>
  </p:normalViewPr>
  <p:slideViewPr>
    <p:cSldViewPr snapToGrid="0" snapToObjects="1">
      <p:cViewPr varScale="1">
        <p:scale>
          <a:sx n="103" d="100"/>
          <a:sy n="103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8012-9179-094F-A519-E066D4C7661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FA37-BB94-A246-8CE8-57A7A6F69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246160" y="-12329"/>
            <a:ext cx="9670628" cy="6833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08241" y="5366327"/>
            <a:ext cx="30294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By: Gilberto Araujo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Communication and Leadership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How to communicate efficiently as leader</a:t>
            </a:r>
          </a:p>
          <a:p>
            <a:pPr lvl="1"/>
            <a:r>
              <a:rPr lang="en-US" dirty="0" smtClean="0"/>
              <a:t>Communication among organizations, levels</a:t>
            </a:r>
          </a:p>
          <a:p>
            <a:pPr lvl="1"/>
            <a:r>
              <a:rPr lang="en-US" dirty="0" smtClean="0"/>
              <a:t>Communication among leaders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  </a:t>
            </a:r>
            <a:r>
              <a:rPr lang="en-US" b="1" dirty="0" smtClean="0"/>
              <a:t>Communicating Effectively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	- Responding mails and e-mails</a:t>
            </a:r>
          </a:p>
          <a:p>
            <a:pPr lvl="0">
              <a:buNone/>
            </a:pPr>
            <a:r>
              <a:rPr lang="en-US" dirty="0" smtClean="0"/>
              <a:t>	- Delays</a:t>
            </a:r>
          </a:p>
          <a:p>
            <a:pPr lvl="0">
              <a:buNone/>
            </a:pPr>
            <a:r>
              <a:rPr lang="en-US" dirty="0" smtClean="0"/>
              <a:t>	- Communication breakdown</a:t>
            </a:r>
          </a:p>
          <a:p>
            <a:pPr lvl="0">
              <a:buNone/>
            </a:pPr>
            <a:r>
              <a:rPr lang="en-US" dirty="0" smtClean="0"/>
              <a:t>	- Communication Methods.</a:t>
            </a:r>
          </a:p>
          <a:p>
            <a:pPr lvl="0">
              <a:buNone/>
            </a:pPr>
            <a:r>
              <a:rPr lang="en-US" dirty="0" smtClean="0"/>
              <a:t>	- Cross-cultural communication.</a:t>
            </a:r>
          </a:p>
          <a:p>
            <a:pPr lvl="0">
              <a:buNone/>
            </a:pPr>
            <a:r>
              <a:rPr lang="en-US" dirty="0" smtClean="0"/>
              <a:t>	- Communicating decisions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9825"/>
            <a:ext cx="8229600" cy="4525963"/>
          </a:xfrm>
        </p:spPr>
        <p:txBody>
          <a:bodyPr/>
          <a:lstStyle/>
          <a:p>
            <a:pPr lvl="0"/>
            <a:r>
              <a:rPr lang="en-US" b="1" dirty="0" smtClean="0"/>
              <a:t>Team work and team building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Why you need the team</a:t>
            </a:r>
          </a:p>
          <a:p>
            <a:pPr lvl="1"/>
            <a:r>
              <a:rPr lang="en-US" dirty="0" smtClean="0"/>
              <a:t>How team building develops</a:t>
            </a:r>
          </a:p>
          <a:p>
            <a:pPr lvl="1"/>
            <a:r>
              <a:rPr lang="en-US" dirty="0" smtClean="0"/>
              <a:t>Elements that are necessary for team building</a:t>
            </a:r>
          </a:p>
          <a:p>
            <a:pPr lvl="1"/>
            <a:r>
              <a:rPr lang="en-US" dirty="0" smtClean="0"/>
              <a:t>Not manipulation</a:t>
            </a:r>
          </a:p>
          <a:p>
            <a:pPr lvl="1"/>
            <a:r>
              <a:rPr lang="en-US" dirty="0" smtClean="0"/>
              <a:t>Unswerving Commitment to Empowering People</a:t>
            </a:r>
          </a:p>
          <a:p>
            <a:pPr lvl="1"/>
            <a:r>
              <a:rPr lang="en-US" dirty="0" smtClean="0"/>
              <a:t>Fostering Participation  </a:t>
            </a:r>
          </a:p>
          <a:p>
            <a:endParaRPr lang="en-US" dirty="0"/>
          </a:p>
        </p:txBody>
      </p:sp>
      <p:pic>
        <p:nvPicPr>
          <p:cNvPr id="5" name="Picture 4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Delegating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A biblical principles for leadership</a:t>
            </a:r>
          </a:p>
          <a:p>
            <a:pPr lvl="1"/>
            <a:r>
              <a:rPr lang="en-US" dirty="0" smtClean="0"/>
              <a:t>Importance of delegating</a:t>
            </a:r>
          </a:p>
          <a:p>
            <a:pPr lvl="1"/>
            <a:r>
              <a:rPr lang="en-US" dirty="0" smtClean="0"/>
              <a:t>Effective delegating</a:t>
            </a:r>
          </a:p>
          <a:p>
            <a:pPr lvl="1"/>
            <a:r>
              <a:rPr lang="en-US" dirty="0" smtClean="0"/>
              <a:t>Delegation and authority to accomplish the task</a:t>
            </a:r>
          </a:p>
          <a:p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Chairing meetings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Where do agenda comes from</a:t>
            </a:r>
          </a:p>
          <a:p>
            <a:pPr lvl="1"/>
            <a:r>
              <a:rPr lang="en-US" dirty="0" smtClean="0"/>
              <a:t>How to process an agenda item</a:t>
            </a:r>
          </a:p>
          <a:p>
            <a:pPr lvl="1"/>
            <a:r>
              <a:rPr lang="en-US" dirty="0" smtClean="0"/>
              <a:t>Preparing for meetings</a:t>
            </a:r>
          </a:p>
          <a:p>
            <a:pPr lvl="1"/>
            <a:r>
              <a:rPr lang="en-US" dirty="0" smtClean="0"/>
              <a:t>Chairing meetings</a:t>
            </a:r>
          </a:p>
          <a:p>
            <a:pPr lvl="1"/>
            <a:r>
              <a:rPr lang="en-US" dirty="0" smtClean="0"/>
              <a:t>Managing decision of the meeting</a:t>
            </a:r>
          </a:p>
          <a:p>
            <a:pPr lvl="1"/>
            <a:r>
              <a:rPr lang="en-US" dirty="0" smtClean="0"/>
              <a:t>Facilitating discussions.</a:t>
            </a:r>
          </a:p>
          <a:p>
            <a:pPr lvl="1"/>
            <a:r>
              <a:rPr lang="en-US" dirty="0" smtClean="0"/>
              <a:t>Parliamentary Procedure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Implementing Decisions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How much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Dressing as a leader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Models of Good Dressing.</a:t>
            </a:r>
          </a:p>
          <a:p>
            <a:pPr lvl="1"/>
            <a:r>
              <a:rPr lang="en-US" dirty="0" smtClean="0"/>
              <a:t>Psychology of Clothes Yes.</a:t>
            </a:r>
          </a:p>
          <a:p>
            <a:pPr lvl="1"/>
            <a:r>
              <a:rPr lang="en-US" dirty="0" smtClean="0"/>
              <a:t>Yes, dressing makes a difference</a:t>
            </a:r>
          </a:p>
          <a:p>
            <a:pPr lvl="1"/>
            <a:r>
              <a:rPr lang="en-US" dirty="0" smtClean="0"/>
              <a:t>Elements of good dressing</a:t>
            </a:r>
          </a:p>
          <a:p>
            <a:pPr lvl="1"/>
            <a:r>
              <a:rPr lang="en-US" dirty="0" smtClean="0"/>
              <a:t>Dressing for seasons</a:t>
            </a:r>
          </a:p>
          <a:p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Decision Making in leading and leadership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Leadership is about making decisions</a:t>
            </a:r>
          </a:p>
          <a:p>
            <a:pPr lvl="1"/>
            <a:r>
              <a:rPr lang="en-US" dirty="0" smtClean="0"/>
              <a:t>How to make spiritual decisions</a:t>
            </a:r>
          </a:p>
          <a:p>
            <a:pPr lvl="1"/>
            <a:r>
              <a:rPr lang="en-US" dirty="0" smtClean="0"/>
              <a:t>Nature of decisions</a:t>
            </a:r>
          </a:p>
          <a:p>
            <a:pPr lvl="1"/>
            <a:r>
              <a:rPr lang="en-US" dirty="0" smtClean="0"/>
              <a:t>How to process decision making on very important matters</a:t>
            </a:r>
          </a:p>
          <a:p>
            <a:pPr lvl="1"/>
            <a:r>
              <a:rPr lang="pt-BR" dirty="0" err="1" smtClean="0"/>
              <a:t>Group</a:t>
            </a:r>
            <a:r>
              <a:rPr lang="pt-BR" dirty="0" smtClean="0"/>
              <a:t> </a:t>
            </a:r>
            <a:r>
              <a:rPr lang="pt-BR" dirty="0" err="1" smtClean="0"/>
              <a:t>Decisions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Leadership and Ethic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Ethic and culture</a:t>
            </a:r>
          </a:p>
          <a:p>
            <a:pPr lvl="1"/>
            <a:r>
              <a:rPr lang="en-US" dirty="0" smtClean="0"/>
              <a:t>Ethic that help in leadership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Leadership and Values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Exercising Solid Integrity </a:t>
            </a:r>
          </a:p>
          <a:p>
            <a:pPr lvl="1"/>
            <a:r>
              <a:rPr lang="en-US" dirty="0" smtClean="0"/>
              <a:t>How to be a leader with right values</a:t>
            </a:r>
          </a:p>
          <a:p>
            <a:pPr lvl="1"/>
            <a:r>
              <a:rPr lang="en-US" dirty="0" smtClean="0"/>
              <a:t>Values that help in leadership</a:t>
            </a:r>
          </a:p>
          <a:p>
            <a:pPr lvl="1"/>
            <a:r>
              <a:rPr lang="pt-BR" dirty="0" err="1" smtClean="0"/>
              <a:t>Values</a:t>
            </a:r>
            <a:r>
              <a:rPr lang="pt-BR" dirty="0" smtClean="0"/>
              <a:t> </a:t>
            </a:r>
            <a:r>
              <a:rPr lang="pt-BR" dirty="0" err="1" smtClean="0"/>
              <a:t>Classification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Values</a:t>
            </a:r>
            <a:r>
              <a:rPr lang="pt-BR" dirty="0" smtClean="0"/>
              <a:t> </a:t>
            </a:r>
            <a:r>
              <a:rPr lang="pt-BR" dirty="0" err="1" smtClean="0"/>
              <a:t>Hierarchy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Spiritual foundations for leadership - Transformational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pt-BR" dirty="0" err="1" smtClean="0"/>
              <a:t>Biblical</a:t>
            </a:r>
            <a:r>
              <a:rPr lang="pt-BR" dirty="0" smtClean="0"/>
              <a:t> </a:t>
            </a:r>
            <a:r>
              <a:rPr lang="pt-BR" dirty="0" err="1" smtClean="0"/>
              <a:t>Concept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Leadership</a:t>
            </a:r>
            <a:r>
              <a:rPr lang="pt-BR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Biblical calling to spiritual leadership</a:t>
            </a:r>
          </a:p>
          <a:p>
            <a:pPr lvl="1"/>
            <a:r>
              <a:rPr lang="en-US" dirty="0" smtClean="0"/>
              <a:t>Examples of biblical leadership</a:t>
            </a:r>
          </a:p>
          <a:p>
            <a:pPr lvl="1"/>
            <a:r>
              <a:rPr lang="en-US" dirty="0" smtClean="0"/>
              <a:t>Structures and spiritual leadership </a:t>
            </a:r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Managing Criticisms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How to manage criticisms</a:t>
            </a:r>
          </a:p>
          <a:p>
            <a:pPr lvl="1"/>
            <a:r>
              <a:rPr lang="en-US" dirty="0" smtClean="0"/>
              <a:t>How to welcome criticisms</a:t>
            </a:r>
          </a:p>
          <a:p>
            <a:pPr lvl="1"/>
            <a:r>
              <a:rPr lang="en-US" dirty="0" smtClean="0"/>
              <a:t>How to differentiate a positive and negative criticism </a:t>
            </a:r>
          </a:p>
          <a:p>
            <a:pPr lvl="1"/>
            <a:r>
              <a:rPr lang="en-US" dirty="0" smtClean="0"/>
              <a:t>The Gift of Opposition</a:t>
            </a:r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A balance life – Holistic Leadership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Spiritual life</a:t>
            </a:r>
          </a:p>
          <a:p>
            <a:pPr lvl="1"/>
            <a:r>
              <a:rPr lang="en-US" dirty="0" smtClean="0"/>
              <a:t>Financial life</a:t>
            </a:r>
          </a:p>
          <a:p>
            <a:pPr lvl="1"/>
            <a:r>
              <a:rPr lang="en-US" dirty="0" smtClean="0"/>
              <a:t>Family Life</a:t>
            </a:r>
          </a:p>
          <a:p>
            <a:pPr lvl="1"/>
            <a:r>
              <a:rPr lang="en-US" dirty="0" smtClean="0"/>
              <a:t>Physical life</a:t>
            </a:r>
          </a:p>
          <a:p>
            <a:pPr lvl="1"/>
            <a:r>
              <a:rPr lang="en-US" dirty="0" smtClean="0"/>
              <a:t>Social life</a:t>
            </a:r>
          </a:p>
          <a:p>
            <a:pPr lvl="1"/>
            <a:r>
              <a:rPr lang="en-US" dirty="0" smtClean="0"/>
              <a:t>Emotional Life</a:t>
            </a:r>
          </a:p>
          <a:p>
            <a:pPr lvl="1"/>
            <a:r>
              <a:rPr lang="pt-BR" dirty="0" smtClean="0"/>
              <a:t>Intelectual </a:t>
            </a:r>
            <a:r>
              <a:rPr lang="pt-BR" dirty="0" err="1" smtClean="0"/>
              <a:t>Life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Managing difficult areas of life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Money – Personal finances.</a:t>
            </a:r>
          </a:p>
          <a:p>
            <a:pPr lvl="1"/>
            <a:r>
              <a:rPr lang="en-US" dirty="0" smtClean="0"/>
              <a:t>Women 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pt-BR" dirty="0" err="1" smtClean="0"/>
              <a:t>Managing</a:t>
            </a:r>
            <a:r>
              <a:rPr lang="pt-BR" dirty="0" smtClean="0"/>
              <a:t> </a:t>
            </a:r>
            <a:r>
              <a:rPr lang="pt-BR" dirty="0" err="1" smtClean="0"/>
              <a:t>Leadership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Authority</a:t>
            </a:r>
            <a:endParaRPr lang="pt-BR" dirty="0" smtClean="0"/>
          </a:p>
          <a:p>
            <a:pPr lvl="1"/>
            <a:r>
              <a:rPr lang="en-US" dirty="0" smtClean="0"/>
              <a:t>How to manage Conflict of interest 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Understanding Organization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Structure and Systems</a:t>
            </a:r>
          </a:p>
          <a:p>
            <a:pPr lvl="1"/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Assessing organizational effectiveness.</a:t>
            </a:r>
          </a:p>
          <a:p>
            <a:pPr lvl="1"/>
            <a:r>
              <a:rPr lang="en-US" dirty="0" smtClean="0"/>
              <a:t>How to strength the organization</a:t>
            </a:r>
          </a:p>
          <a:p>
            <a:pPr lvl="1"/>
            <a:r>
              <a:rPr lang="en-US" dirty="0" smtClean="0"/>
              <a:t>The organization’s finances.</a:t>
            </a:r>
          </a:p>
          <a:p>
            <a:pPr lvl="1"/>
            <a:r>
              <a:rPr lang="en-US" dirty="0" smtClean="0"/>
              <a:t>The organization Mission, vision, </a:t>
            </a:r>
          </a:p>
          <a:p>
            <a:pPr lvl="1">
              <a:buNone/>
            </a:pPr>
            <a:r>
              <a:rPr lang="en-US" dirty="0" smtClean="0"/>
              <a:t>	values.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Understanding Organization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Managing Resources Responsibly </a:t>
            </a:r>
          </a:p>
          <a:p>
            <a:pPr lvl="1"/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Reports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The Leader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A Philosophy of leadership</a:t>
            </a:r>
          </a:p>
          <a:p>
            <a:pPr lvl="1"/>
            <a:r>
              <a:rPr lang="en-US" dirty="0" smtClean="0"/>
              <a:t>Characteristics of an Effective Leader</a:t>
            </a:r>
          </a:p>
          <a:p>
            <a:pPr lvl="1"/>
            <a:r>
              <a:rPr lang="en-US" dirty="0" smtClean="0"/>
              <a:t>Styles of leaders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The leader and the administrator.</a:t>
            </a:r>
          </a:p>
          <a:p>
            <a:pPr lvl="1"/>
            <a:r>
              <a:rPr lang="en-US" dirty="0" smtClean="0"/>
              <a:t>The leader’s expectative</a:t>
            </a:r>
          </a:p>
          <a:p>
            <a:pPr lvl="1"/>
            <a:r>
              <a:rPr lang="en-US" dirty="0" smtClean="0"/>
              <a:t>The leader’s main goal</a:t>
            </a:r>
          </a:p>
          <a:p>
            <a:pPr lvl="1"/>
            <a:r>
              <a:rPr lang="en-US" dirty="0" smtClean="0"/>
              <a:t>Abundance Mentality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The Leader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Affirming Others</a:t>
            </a:r>
          </a:p>
          <a:p>
            <a:pPr lvl="1"/>
            <a:r>
              <a:rPr lang="en-US" dirty="0" smtClean="0"/>
              <a:t>Coaching others</a:t>
            </a:r>
          </a:p>
          <a:p>
            <a:pPr lvl="1"/>
            <a:r>
              <a:rPr lang="en-US" dirty="0" smtClean="0"/>
              <a:t>Mentoring others</a:t>
            </a:r>
          </a:p>
          <a:p>
            <a:pPr lvl="1"/>
            <a:r>
              <a:rPr lang="en-US" dirty="0" smtClean="0"/>
              <a:t>Confronting others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The Leader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Accountability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Time Management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Prioritizing and planning your time</a:t>
            </a:r>
          </a:p>
          <a:p>
            <a:pPr lvl="1"/>
            <a:r>
              <a:rPr lang="en-US" dirty="0" smtClean="0"/>
              <a:t>Eliminating Non-Priorities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Crisis Management.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Conflict resolution</a:t>
            </a:r>
          </a:p>
          <a:p>
            <a:pPr lvl="1"/>
            <a:r>
              <a:rPr lang="en-US" dirty="0" smtClean="0"/>
              <a:t>Problem solving and decision making.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Servant Leader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pt-BR" dirty="0" err="1" smtClean="0"/>
              <a:t>Biblical</a:t>
            </a:r>
            <a:r>
              <a:rPr lang="pt-BR" dirty="0" smtClean="0"/>
              <a:t> </a:t>
            </a:r>
            <a:r>
              <a:rPr lang="pt-BR" dirty="0" err="1" smtClean="0"/>
              <a:t>Concept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Servant</a:t>
            </a:r>
            <a:r>
              <a:rPr lang="pt-BR" dirty="0" smtClean="0"/>
              <a:t> </a:t>
            </a:r>
            <a:r>
              <a:rPr lang="pt-BR" dirty="0" err="1" smtClean="0"/>
              <a:t>Leader</a:t>
            </a:r>
            <a:endParaRPr lang="en-US" dirty="0" smtClean="0"/>
          </a:p>
          <a:p>
            <a:pPr lvl="1"/>
            <a:r>
              <a:rPr lang="en-US" dirty="0" smtClean="0"/>
              <a:t>Jesus’ Example</a:t>
            </a:r>
          </a:p>
          <a:p>
            <a:pPr lvl="1"/>
            <a:r>
              <a:rPr lang="en-US" dirty="0" smtClean="0"/>
              <a:t>Book of Nehemiah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How to introduce Changes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Understand the change</a:t>
            </a:r>
          </a:p>
          <a:p>
            <a:pPr lvl="1"/>
            <a:r>
              <a:rPr lang="en-US" dirty="0" smtClean="0"/>
              <a:t>How to avoid change resistance</a:t>
            </a:r>
          </a:p>
          <a:p>
            <a:pPr lvl="1"/>
            <a:r>
              <a:rPr lang="en-US" dirty="0" smtClean="0"/>
              <a:t>The change cycle. </a:t>
            </a:r>
          </a:p>
          <a:p>
            <a:pPr lvl="1"/>
            <a:r>
              <a:rPr lang="en-US" dirty="0" smtClean="0"/>
              <a:t>Courage to Challenge the Status Quo </a:t>
            </a:r>
          </a:p>
          <a:p>
            <a:pPr lvl="1"/>
            <a:r>
              <a:rPr lang="en-US" dirty="0" smtClean="0"/>
              <a:t>Ability to challenge the Status Quo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Leader keep growing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 Spiritual</a:t>
            </a:r>
          </a:p>
          <a:p>
            <a:pPr>
              <a:buNone/>
            </a:pPr>
            <a:r>
              <a:rPr lang="en-US" dirty="0" smtClean="0"/>
              <a:t>		- Professional</a:t>
            </a:r>
          </a:p>
          <a:p>
            <a:pPr>
              <a:buNone/>
            </a:pPr>
            <a:r>
              <a:rPr lang="en-US" dirty="0" smtClean="0"/>
              <a:t>		- Social</a:t>
            </a:r>
          </a:p>
          <a:p>
            <a:pPr>
              <a:buNone/>
            </a:pPr>
            <a:r>
              <a:rPr lang="en-US" dirty="0" smtClean="0"/>
              <a:t>		-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Leadership and Retirement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 Getting ready</a:t>
            </a:r>
          </a:p>
          <a:p>
            <a:pPr>
              <a:buNone/>
            </a:pPr>
            <a:r>
              <a:rPr lang="en-US" dirty="0" smtClean="0"/>
              <a:t>		- Enjoying</a:t>
            </a:r>
          </a:p>
          <a:p>
            <a:pPr>
              <a:buNone/>
            </a:pPr>
            <a:r>
              <a:rPr lang="en-US" dirty="0" smtClean="0"/>
              <a:t>		- Accepting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Leader and Failure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- How to accept failure</a:t>
            </a:r>
          </a:p>
          <a:p>
            <a:pPr>
              <a:buNone/>
            </a:pPr>
            <a:r>
              <a:rPr lang="en-US" dirty="0" smtClean="0"/>
              <a:t>		- How to learnt with failure</a:t>
            </a:r>
          </a:p>
          <a:p>
            <a:pPr>
              <a:buNone/>
            </a:pPr>
            <a:r>
              <a:rPr lang="en-US" dirty="0" smtClean="0"/>
              <a:t>		- How to take advantage of failure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to relate with other leaders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Leader </a:t>
            </a:r>
            <a:r>
              <a:rPr lang="en-US" dirty="0" err="1" smtClean="0"/>
              <a:t>x</a:t>
            </a:r>
            <a:r>
              <a:rPr lang="en-US" dirty="0" smtClean="0"/>
              <a:t> Officer</a:t>
            </a:r>
          </a:p>
          <a:p>
            <a:pPr lvl="1"/>
            <a:r>
              <a:rPr lang="en-US" dirty="0" smtClean="0"/>
              <a:t>Relationship among 3 officers</a:t>
            </a:r>
          </a:p>
          <a:p>
            <a:pPr lvl="1"/>
            <a:r>
              <a:rPr lang="en-US" dirty="0" smtClean="0"/>
              <a:t>Using and abusing privileges – </a:t>
            </a:r>
            <a:r>
              <a:rPr lang="en-US" smtClean="0"/>
              <a:t>David Syndrome</a:t>
            </a:r>
            <a:endParaRPr lang="en-US" b="1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Strategic thinking and leading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Biblical indicators of where the church is supposed to be</a:t>
            </a:r>
          </a:p>
          <a:p>
            <a:pPr lvl="1"/>
            <a:r>
              <a:rPr lang="en-US" dirty="0" smtClean="0"/>
              <a:t>Spirit of Prophecy counsel on a strong church</a:t>
            </a:r>
          </a:p>
          <a:p>
            <a:pPr lvl="1"/>
            <a:r>
              <a:rPr lang="en-US" dirty="0" smtClean="0"/>
              <a:t>Assessing where we are</a:t>
            </a:r>
          </a:p>
          <a:p>
            <a:pPr lvl="1"/>
            <a:r>
              <a:rPr lang="en-US" dirty="0" smtClean="0"/>
              <a:t>Tools to work with</a:t>
            </a:r>
          </a:p>
          <a:p>
            <a:pPr lvl="1"/>
            <a:r>
              <a:rPr lang="en-US" dirty="0" smtClean="0"/>
              <a:t>Developing steps that will lead to the expressed goal of the church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Strategic analysis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Leadership and Mission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SDA </a:t>
            </a:r>
            <a:r>
              <a:rPr lang="en-US" dirty="0" err="1" smtClean="0"/>
              <a:t>missiology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67094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Leadership and Assessment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Assessment theology</a:t>
            </a:r>
          </a:p>
          <a:p>
            <a:pPr lvl="1"/>
            <a:r>
              <a:rPr lang="en-US" dirty="0" smtClean="0"/>
              <a:t>Importance.</a:t>
            </a:r>
          </a:p>
          <a:p>
            <a:pPr lvl="1"/>
            <a:r>
              <a:rPr lang="en-US" dirty="0" smtClean="0"/>
              <a:t>Use and abuse</a:t>
            </a:r>
          </a:p>
          <a:p>
            <a:pPr lvl="1"/>
            <a:r>
              <a:rPr lang="en-US" dirty="0" smtClean="0"/>
              <a:t>Emphasizing Quality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67094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Leadership and Assessment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Goals and objectives</a:t>
            </a:r>
          </a:p>
          <a:p>
            <a:pPr lvl="1"/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Use and abuse</a:t>
            </a:r>
          </a:p>
          <a:p>
            <a:pPr lvl="1"/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Facilitating Effective Planning</a:t>
            </a:r>
          </a:p>
          <a:p>
            <a:pPr lvl="1"/>
            <a:r>
              <a:rPr lang="en-US" dirty="0" smtClean="0"/>
              <a:t>Evaluating 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67094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How to lead a group into “Group Visioning.”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How to transfer a vision from your head to others and let others own it</a:t>
            </a:r>
          </a:p>
          <a:p>
            <a:pPr lvl="1"/>
            <a:r>
              <a:rPr lang="en-US" dirty="0" smtClean="0"/>
              <a:t>Group works</a:t>
            </a:r>
          </a:p>
          <a:p>
            <a:pPr lvl="1"/>
            <a:r>
              <a:rPr lang="en-US" dirty="0" smtClean="0"/>
              <a:t>Casting a vision</a:t>
            </a:r>
          </a:p>
          <a:p>
            <a:pPr lvl="1"/>
            <a:r>
              <a:rPr lang="en-US" dirty="0" smtClean="0"/>
              <a:t>Sharing a vision </a:t>
            </a:r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Communicating your vision and coordinating group thinking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Win – win situation</a:t>
            </a:r>
          </a:p>
          <a:p>
            <a:pPr lvl="1"/>
            <a:r>
              <a:rPr lang="en-US" dirty="0" smtClean="0"/>
              <a:t>Leaders need people to accomplish the goals</a:t>
            </a:r>
          </a:p>
          <a:p>
            <a:pPr lvl="1"/>
            <a:r>
              <a:rPr lang="en-US" dirty="0" smtClean="0"/>
              <a:t>Leaders using and abusing people to reach goals</a:t>
            </a:r>
          </a:p>
          <a:p>
            <a:pPr lvl="1"/>
            <a:r>
              <a:rPr lang="en-US" dirty="0" smtClean="0"/>
              <a:t>Caring for people</a:t>
            </a:r>
          </a:p>
          <a:p>
            <a:pPr lvl="1"/>
            <a:r>
              <a:rPr lang="en-US" dirty="0" smtClean="0"/>
              <a:t>Caring for the task to be done</a:t>
            </a:r>
          </a:p>
          <a:p>
            <a:pPr lvl="1"/>
            <a:r>
              <a:rPr lang="en-US" dirty="0" smtClean="0"/>
              <a:t>Balance</a:t>
            </a:r>
          </a:p>
          <a:p>
            <a:endParaRPr lang="en-US" dirty="0"/>
          </a:p>
        </p:txBody>
      </p:sp>
      <p:pic>
        <p:nvPicPr>
          <p:cNvPr id="4" name="Picture 3" descr="logo_I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345806" y="4875258"/>
            <a:ext cx="2798194" cy="1977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Gilberto Araujo</TermName>
          <TermId xmlns="http://schemas.microsoft.com/office/infopath/2007/PartnerControls">3fcb08ce-fa41-496d-824e-3543fcb53939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Biblical Concept on Leadership</TermName>
          <TermId xmlns="http://schemas.microsoft.com/office/infopath/2007/PartnerControls">dbe52fbe-be54-4b20-9a31-4e43b5aea838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5AFE3908-7175-4176-AAA2-6BA273ECFF0E}"/>
</file>

<file path=customXml/itemProps2.xml><?xml version="1.0" encoding="utf-8"?>
<ds:datastoreItem xmlns:ds="http://schemas.openxmlformats.org/officeDocument/2006/customXml" ds:itemID="{C948123B-36C0-49D4-BD92-539B78B524F3}"/>
</file>

<file path=customXml/itemProps3.xml><?xml version="1.0" encoding="utf-8"?>
<ds:datastoreItem xmlns:ds="http://schemas.openxmlformats.org/officeDocument/2006/customXml" ds:itemID="{9798CD5F-0FF5-4FDA-9AA6-B7DFC8C08479}"/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602</Words>
  <Application>Microsoft Office PowerPoint</Application>
  <PresentationFormat>On-screen Show (4:3)</PresentationFormat>
  <Paragraphs>212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SDAC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Leadership</dc:title>
  <dc:creator>Gilberto Araujo</dc:creator>
  <cp:lastModifiedBy>Ellen Missah</cp:lastModifiedBy>
  <cp:revision>18</cp:revision>
  <dcterms:created xsi:type="dcterms:W3CDTF">2010-01-27T08:40:39Z</dcterms:created>
  <dcterms:modified xsi:type="dcterms:W3CDTF">2010-04-12T15:44:36Z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12;#Gilberto Araujo|3fcb08ce-fa41-496d-824e-3543fcb53939</vt:lpwstr>
  </property>
  <property fmtid="{D5CDD505-2E9C-101B-9397-08002B2CF9AE}" pid="4" name="CurriculumCategories">
    <vt:lpwstr>33;#Biblical Concept on Leadership|dbe52fbe-be54-4b20-9a31-4e43b5aea838</vt:lpwstr>
  </property>
</Properties>
</file>