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9"/>
  </p:notesMasterIdLst>
  <p:sldIdLst>
    <p:sldId id="256" r:id="rId2"/>
    <p:sldId id="258" r:id="rId3"/>
    <p:sldId id="282" r:id="rId4"/>
    <p:sldId id="283" r:id="rId5"/>
    <p:sldId id="279" r:id="rId6"/>
    <p:sldId id="259" r:id="rId7"/>
    <p:sldId id="261" r:id="rId8"/>
    <p:sldId id="286" r:id="rId9"/>
    <p:sldId id="262" r:id="rId10"/>
    <p:sldId id="285" r:id="rId11"/>
    <p:sldId id="263" r:id="rId12"/>
    <p:sldId id="264" r:id="rId13"/>
    <p:sldId id="265" r:id="rId14"/>
    <p:sldId id="266" r:id="rId15"/>
    <p:sldId id="268" r:id="rId16"/>
    <p:sldId id="280" r:id="rId17"/>
    <p:sldId id="287" r:id="rId18"/>
    <p:sldId id="269" r:id="rId19"/>
    <p:sldId id="270" r:id="rId20"/>
    <p:sldId id="271" r:id="rId21"/>
    <p:sldId id="272" r:id="rId22"/>
    <p:sldId id="273" r:id="rId23"/>
    <p:sldId id="274" r:id="rId24"/>
    <p:sldId id="275" r:id="rId25"/>
    <p:sldId id="284"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1614" y="-4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F946F-E339-434E-8E06-D39966F58917}" type="datetimeFigureOut">
              <a:rPr lang="en-US" smtClean="0"/>
              <a:pPr/>
              <a:t>4/5/2010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89392-4B44-40B6-AD2C-3594FB0D1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24887-36E6-4E4A-8422-D298C25FA6BF}" type="datetime1">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7ACD5-8C71-482A-9EFB-E3E590668396}" type="datetime1">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3F9A5-842B-44E2-9F7C-D4F6A15DB83B}" type="datetime1">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EECA2-B0E7-4FD8-99ED-705E485DFA9D}" type="datetime1">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FE583-B0A1-42C8-A1A6-70292E356018}" type="datetime1">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31A8A-D42A-4B33-A836-5E0174F60A7C}" type="datetime1">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FE31C-659D-4957-9122-C56CD22480E6}" type="datetime1">
              <a:rPr lang="en-US" smtClean="0"/>
              <a:pPr/>
              <a:t>4/5/2010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6CC2FE-B89F-4DAC-9527-33CFC24EFA7B}" type="datetime1">
              <a:rPr lang="en-US" smtClean="0"/>
              <a:pPr/>
              <a:t>4/5/2010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3C8D7-71A2-4708-83B9-FC254A1C160A}" type="datetime1">
              <a:rPr lang="en-US" smtClean="0"/>
              <a:pPr/>
              <a:t>4/5/2010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EBF47-6566-4550-956F-E373BA3CFDFA}" type="datetime1">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2BADA-B4F7-407C-825E-60134459AEE5}" type="datetime1">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5260F-979E-4F2E-B665-41965924BD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D1C34-811B-4E39-A03C-247D50498C40}" type="datetime1">
              <a:rPr lang="en-US" smtClean="0"/>
              <a:pPr/>
              <a:t>4/5/2010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5260F-979E-4F2E-B665-41965924BD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772400" cy="1975104"/>
          </a:xfrm>
        </p:spPr>
        <p:txBody>
          <a:bodyPr anchor="t" anchorCtr="0">
            <a:normAutofit/>
          </a:bodyPr>
          <a:lstStyle/>
          <a:p>
            <a:pPr algn="l"/>
            <a:r>
              <a:rPr lang="en-US" sz="4800" dirty="0" smtClean="0"/>
              <a:t>Financial Audits</a:t>
            </a:r>
            <a:endParaRPr lang="en-US" sz="4800" dirty="0"/>
          </a:p>
        </p:txBody>
      </p:sp>
      <p:sp>
        <p:nvSpPr>
          <p:cNvPr id="3" name="Subtitle 2"/>
          <p:cNvSpPr>
            <a:spLocks noGrp="1"/>
          </p:cNvSpPr>
          <p:nvPr>
            <p:ph type="subTitle" idx="1"/>
          </p:nvPr>
        </p:nvSpPr>
        <p:spPr>
          <a:xfrm>
            <a:off x="914400" y="1143000"/>
            <a:ext cx="7772400" cy="1508760"/>
          </a:xfrm>
        </p:spPr>
        <p:txBody>
          <a:bodyPr anchor="b" anchorCtr="0">
            <a:normAutofit/>
          </a:bodyPr>
          <a:lstStyle/>
          <a:p>
            <a:pPr algn="l"/>
            <a:r>
              <a:rPr lang="en-US" sz="2000" i="1" dirty="0" smtClean="0"/>
              <a:t>Towards accountability and credibility in leadership</a:t>
            </a:r>
            <a:endParaRPr lang="en-US" sz="2000" i="1" dirty="0"/>
          </a:p>
        </p:txBody>
      </p:sp>
      <p:sp>
        <p:nvSpPr>
          <p:cNvPr id="4" name="TextBox 86"/>
          <p:cNvSpPr txBox="1">
            <a:spLocks noChangeArrowheads="1"/>
          </p:cNvSpPr>
          <p:nvPr/>
        </p:nvSpPr>
        <p:spPr bwMode="auto">
          <a:xfrm>
            <a:off x="4343400" y="4953000"/>
            <a:ext cx="4114800" cy="1046163"/>
          </a:xfrm>
          <a:prstGeom prst="rect">
            <a:avLst/>
          </a:prstGeom>
          <a:noFill/>
          <a:ln w="9525">
            <a:noFill/>
            <a:miter lim="800000"/>
            <a:headEnd/>
            <a:tailEnd/>
          </a:ln>
        </p:spPr>
        <p:txBody>
          <a:bodyPr>
            <a:spAutoFit/>
          </a:bodyPr>
          <a:lstStyle/>
          <a:p>
            <a:pPr algn="r"/>
            <a:r>
              <a:rPr lang="en-US" sz="1200" dirty="0">
                <a:latin typeface="Times New Roman" pitchFamily="18" charset="0"/>
                <a:cs typeface="Times New Roman" pitchFamily="18" charset="0"/>
              </a:rPr>
              <a:t>General Conference of Seventh-day Adventists</a:t>
            </a:r>
          </a:p>
          <a:p>
            <a:pPr algn="r"/>
            <a:r>
              <a:rPr lang="en-US" sz="1200" dirty="0">
                <a:latin typeface="Times New Roman" pitchFamily="18" charset="0"/>
                <a:cs typeface="Times New Roman" pitchFamily="18" charset="0"/>
              </a:rPr>
              <a:t>Office of Global Leadership Development</a:t>
            </a:r>
          </a:p>
          <a:p>
            <a:pPr algn="r"/>
            <a:r>
              <a:rPr lang="en-US" sz="1200" dirty="0">
                <a:latin typeface="Times New Roman" pitchFamily="18" charset="0"/>
                <a:cs typeface="Times New Roman" pitchFamily="18" charset="0"/>
              </a:rPr>
              <a:t>Prepared by:  Lowell C Cooper</a:t>
            </a:r>
          </a:p>
          <a:p>
            <a:pPr algn="r"/>
            <a:r>
              <a:rPr lang="en-US" sz="1200" dirty="0">
                <a:latin typeface="Times New Roman" pitchFamily="18" charset="0"/>
                <a:cs typeface="Times New Roman" pitchFamily="18" charset="0"/>
              </a:rPr>
              <a:t>January 2010</a:t>
            </a:r>
          </a:p>
          <a:p>
            <a:pPr algn="r"/>
            <a:endParaRPr lang="en-US" sz="1400"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#1  Standard/Unqualified Opinion</a:t>
            </a:r>
            <a:endParaRPr lang="en-US" sz="3600" dirty="0"/>
          </a:p>
        </p:txBody>
      </p:sp>
      <p:sp>
        <p:nvSpPr>
          <p:cNvPr id="3" name="Content Placeholder 2"/>
          <p:cNvSpPr>
            <a:spLocks noGrp="1"/>
          </p:cNvSpPr>
          <p:nvPr>
            <p:ph idx="1"/>
          </p:nvPr>
        </p:nvSpPr>
        <p:spPr/>
        <p:txBody>
          <a:bodyPr>
            <a:noAutofit/>
          </a:bodyPr>
          <a:lstStyle/>
          <a:p>
            <a:pPr>
              <a:buNone/>
            </a:pPr>
            <a:r>
              <a:rPr lang="en-US" sz="2800" dirty="0" smtClean="0"/>
              <a:t>Five conditions:</a:t>
            </a:r>
          </a:p>
          <a:p>
            <a:pPr marL="514350" indent="-514350">
              <a:spcBef>
                <a:spcPts val="0"/>
              </a:spcBef>
              <a:buFont typeface="+mj-lt"/>
              <a:buAutoNum type="arabicPeriod"/>
            </a:pPr>
            <a:r>
              <a:rPr lang="en-US" sz="2800" dirty="0" smtClean="0"/>
              <a:t>All statements (balance sheet, income statement, retained earnings, cash flows) are included in the financial statements.</a:t>
            </a:r>
          </a:p>
          <a:p>
            <a:pPr marL="514350" indent="-514350">
              <a:spcBef>
                <a:spcPts val="0"/>
              </a:spcBef>
              <a:buFont typeface="+mj-lt"/>
              <a:buAutoNum type="arabicPeriod"/>
            </a:pPr>
            <a:r>
              <a:rPr lang="en-US" sz="2800" dirty="0" smtClean="0"/>
              <a:t>Three general standards of auditing have been followed in the audit engagement.</a:t>
            </a:r>
          </a:p>
          <a:p>
            <a:pPr marL="514350" indent="-514350">
              <a:spcBef>
                <a:spcPts val="0"/>
              </a:spcBef>
              <a:buFont typeface="+mj-lt"/>
              <a:buAutoNum type="arabicPeriod"/>
            </a:pPr>
            <a:r>
              <a:rPr lang="en-US" sz="2800" dirty="0" smtClean="0"/>
              <a:t>Sufficient appropriate evidence preserved.</a:t>
            </a:r>
          </a:p>
          <a:p>
            <a:pPr marL="514350" indent="-514350">
              <a:spcBef>
                <a:spcPts val="0"/>
              </a:spcBef>
              <a:buFont typeface="+mj-lt"/>
              <a:buAutoNum type="arabicPeriod"/>
            </a:pPr>
            <a:r>
              <a:rPr lang="en-US" sz="2800" dirty="0" smtClean="0"/>
              <a:t>Financial statements comply with financial reporting standards.</a:t>
            </a:r>
          </a:p>
          <a:p>
            <a:pPr marL="514350" indent="-514350">
              <a:spcBef>
                <a:spcPts val="0"/>
              </a:spcBef>
              <a:buFont typeface="+mj-lt"/>
              <a:buAutoNum type="arabicPeriod"/>
            </a:pPr>
            <a:r>
              <a:rPr lang="en-US" sz="2800" dirty="0" smtClean="0"/>
              <a:t>No circumstances requiring modification of report.</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#2  Qualified Opinion</a:t>
            </a:r>
            <a:endParaRPr lang="en-US" sz="3600" dirty="0"/>
          </a:p>
        </p:txBody>
      </p:sp>
      <p:sp>
        <p:nvSpPr>
          <p:cNvPr id="3" name="Content Placeholder 2"/>
          <p:cNvSpPr>
            <a:spLocks noGrp="1"/>
          </p:cNvSpPr>
          <p:nvPr>
            <p:ph idx="1"/>
          </p:nvPr>
        </p:nvSpPr>
        <p:spPr/>
        <p:txBody>
          <a:bodyPr/>
          <a:lstStyle/>
          <a:p>
            <a:pPr>
              <a:spcBef>
                <a:spcPts val="0"/>
              </a:spcBef>
              <a:buNone/>
            </a:pPr>
            <a:r>
              <a:rPr lang="en-US" sz="2800" dirty="0" smtClean="0"/>
              <a:t>The auditor concludes that the overall financial statements are fairly represented, but the scope of the audit has been materially restricted or generally accepted accounting principles were not followed in preparing the financial statements.</a:t>
            </a:r>
            <a:endParaRPr lang="en-US"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#3  Adverse Opinion</a:t>
            </a:r>
            <a:endParaRPr lang="en-US" sz="36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The auditor concludes that the financial statements are not fairly presented.</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#4  Disclaimer Opinion</a:t>
            </a:r>
            <a:endParaRPr lang="en-US" sz="36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The auditor concludes that he or she is unable to form an opinion as to whether the financial statements are fairly presented, or he or she is not independent.</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Policy Compliance Reports</a:t>
            </a:r>
            <a:endParaRPr lang="en-US" sz="3600" dirty="0"/>
          </a:p>
        </p:txBody>
      </p:sp>
      <p:sp>
        <p:nvSpPr>
          <p:cNvPr id="5" name="Text Placeholder 4"/>
          <p:cNvSpPr>
            <a:spLocks noGrp="1"/>
          </p:cNvSpPr>
          <p:nvPr>
            <p:ph type="body" idx="1"/>
          </p:nvPr>
        </p:nvSpPr>
        <p:spPr>
          <a:solidFill>
            <a:schemeClr val="accent1"/>
          </a:solidFill>
        </p:spPr>
        <p:txBody>
          <a:bodyPr/>
          <a:lstStyle/>
          <a:p>
            <a:r>
              <a:rPr lang="en-US" dirty="0" smtClean="0"/>
              <a:t>Standard Report</a:t>
            </a:r>
            <a:endParaRPr lang="en-US" dirty="0"/>
          </a:p>
        </p:txBody>
      </p:sp>
      <p:sp>
        <p:nvSpPr>
          <p:cNvPr id="3" name="Content Placeholder 2"/>
          <p:cNvSpPr>
            <a:spLocks noGrp="1"/>
          </p:cNvSpPr>
          <p:nvPr>
            <p:ph sz="half" idx="2"/>
          </p:nvPr>
        </p:nvSpPr>
        <p:spPr/>
        <p:txBody>
          <a:bodyPr>
            <a:normAutofit/>
          </a:bodyPr>
          <a:lstStyle/>
          <a:p>
            <a:pPr marL="514350" indent="-514350">
              <a:spcBef>
                <a:spcPts val="0"/>
              </a:spcBef>
              <a:buNone/>
            </a:pPr>
            <a:endParaRPr lang="en-US" sz="2800" dirty="0" smtClean="0"/>
          </a:p>
          <a:p>
            <a:pPr marL="514350" indent="-514350">
              <a:spcBef>
                <a:spcPts val="0"/>
              </a:spcBef>
              <a:buNone/>
            </a:pPr>
            <a:r>
              <a:rPr lang="en-US" dirty="0" smtClean="0"/>
              <a:t>The report </a:t>
            </a:r>
            <a:r>
              <a:rPr lang="en-US" u="sng" dirty="0" smtClean="0"/>
              <a:t>does not</a:t>
            </a:r>
            <a:r>
              <a:rPr lang="en-US" dirty="0" smtClean="0"/>
              <a:t> mention any instances of non-compliance with denominational policy.</a:t>
            </a:r>
          </a:p>
        </p:txBody>
      </p:sp>
      <p:sp>
        <p:nvSpPr>
          <p:cNvPr id="6" name="Text Placeholder 5"/>
          <p:cNvSpPr>
            <a:spLocks noGrp="1"/>
          </p:cNvSpPr>
          <p:nvPr>
            <p:ph type="body" sz="quarter" idx="3"/>
          </p:nvPr>
        </p:nvSpPr>
        <p:spPr>
          <a:solidFill>
            <a:schemeClr val="accent1"/>
          </a:solidFill>
        </p:spPr>
        <p:txBody>
          <a:bodyPr/>
          <a:lstStyle/>
          <a:p>
            <a:r>
              <a:rPr lang="en-US" dirty="0" smtClean="0"/>
              <a:t>Non-standard report</a:t>
            </a:r>
            <a:endParaRPr lang="en-US" dirty="0"/>
          </a:p>
        </p:txBody>
      </p:sp>
      <p:sp>
        <p:nvSpPr>
          <p:cNvPr id="7" name="Content Placeholder 6"/>
          <p:cNvSpPr>
            <a:spLocks noGrp="1"/>
          </p:cNvSpPr>
          <p:nvPr>
            <p:ph sz="quarter" idx="4"/>
          </p:nvPr>
        </p:nvSpPr>
        <p:spPr/>
        <p:txBody>
          <a:bodyPr/>
          <a:lstStyle/>
          <a:p>
            <a:pPr>
              <a:buNone/>
            </a:pPr>
            <a:endParaRPr lang="en-US" dirty="0" smtClean="0"/>
          </a:p>
          <a:p>
            <a:pPr>
              <a:buNone/>
            </a:pPr>
            <a:r>
              <a:rPr lang="en-US" dirty="0" smtClean="0"/>
              <a:t>The report </a:t>
            </a:r>
            <a:r>
              <a:rPr lang="en-US" u="sng" dirty="0" smtClean="0"/>
              <a:t>does</a:t>
            </a:r>
            <a:r>
              <a:rPr lang="en-US" dirty="0" smtClean="0"/>
              <a:t> mention instances of non-compliance with denominational policy.</a:t>
            </a:r>
          </a:p>
          <a:p>
            <a:endParaRPr lang="en-US"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Management Assertions: </a:t>
            </a:r>
            <a:r>
              <a:rPr lang="en-US" sz="2000" dirty="0" smtClean="0"/>
              <a:t>(</a:t>
            </a:r>
            <a:r>
              <a:rPr lang="en-US" sz="2000" dirty="0" err="1" smtClean="0"/>
              <a:t>w.e.f</a:t>
            </a:r>
            <a:r>
              <a:rPr lang="en-US" sz="2000" dirty="0" smtClean="0"/>
              <a:t>. 2009 audits)</a:t>
            </a:r>
            <a:endParaRPr lang="en-US" sz="3600" dirty="0"/>
          </a:p>
        </p:txBody>
      </p:sp>
      <p:sp>
        <p:nvSpPr>
          <p:cNvPr id="3" name="Content Placeholder 2"/>
          <p:cNvSpPr>
            <a:spLocks noGrp="1"/>
          </p:cNvSpPr>
          <p:nvPr>
            <p:ph idx="1"/>
          </p:nvPr>
        </p:nvSpPr>
        <p:spPr/>
        <p:txBody>
          <a:bodyPr>
            <a:normAutofit/>
          </a:bodyPr>
          <a:lstStyle/>
          <a:p>
            <a:pPr marL="514350" indent="-514350">
              <a:spcBef>
                <a:spcPts val="0"/>
              </a:spcBef>
              <a:buSzPct val="90000"/>
              <a:buFont typeface="+mj-lt"/>
              <a:buAutoNum type="arabicPeriod"/>
            </a:pPr>
            <a:r>
              <a:rPr lang="en-US" sz="2800" dirty="0" smtClean="0"/>
              <a:t>Financial controls</a:t>
            </a:r>
          </a:p>
          <a:p>
            <a:pPr marL="514350" indent="-514350">
              <a:spcBef>
                <a:spcPts val="0"/>
              </a:spcBef>
              <a:buSzPct val="90000"/>
              <a:buFont typeface="+mj-lt"/>
              <a:buAutoNum type="arabicPeriod"/>
            </a:pPr>
            <a:r>
              <a:rPr lang="en-US" sz="2800" dirty="0" smtClean="0"/>
              <a:t>Financial Audit Review Committee</a:t>
            </a:r>
          </a:p>
          <a:p>
            <a:pPr marL="514350" indent="-514350">
              <a:spcBef>
                <a:spcPts val="0"/>
              </a:spcBef>
              <a:buSzPct val="90000"/>
              <a:buFont typeface="+mj-lt"/>
              <a:buAutoNum type="arabicPeriod"/>
            </a:pPr>
            <a:r>
              <a:rPr lang="en-US" sz="2800" dirty="0" smtClean="0"/>
              <a:t>Funds borrowed from church members</a:t>
            </a:r>
          </a:p>
          <a:p>
            <a:pPr marL="514350" indent="-514350">
              <a:spcBef>
                <a:spcPts val="0"/>
              </a:spcBef>
              <a:buSzPct val="90000"/>
              <a:buFont typeface="+mj-lt"/>
              <a:buAutoNum type="arabicPeriod"/>
            </a:pPr>
            <a:r>
              <a:rPr lang="en-US" sz="2800" dirty="0" smtClean="0"/>
              <a:t>Conflict of interest declarations</a:t>
            </a:r>
          </a:p>
          <a:p>
            <a:pPr marL="514350" indent="-514350">
              <a:spcBef>
                <a:spcPts val="0"/>
              </a:spcBef>
              <a:buSzPct val="90000"/>
              <a:buFont typeface="+mj-lt"/>
              <a:buAutoNum type="arabicPeriod"/>
            </a:pPr>
            <a:r>
              <a:rPr lang="en-US" sz="2800" dirty="0" smtClean="0"/>
              <a:t>Working capital</a:t>
            </a:r>
          </a:p>
          <a:p>
            <a:pPr marL="514350" indent="-514350">
              <a:spcBef>
                <a:spcPts val="0"/>
              </a:spcBef>
              <a:buSzPct val="90000"/>
              <a:buFont typeface="+mj-lt"/>
              <a:buAutoNum type="arabicPeriod"/>
            </a:pPr>
            <a:r>
              <a:rPr lang="en-US" sz="2800" dirty="0" smtClean="0"/>
              <a:t>Contributions to retirement funds up to date</a:t>
            </a:r>
          </a:p>
          <a:p>
            <a:pPr marL="514350" indent="-514350">
              <a:spcBef>
                <a:spcPts val="0"/>
              </a:spcBef>
              <a:buSzPct val="90000"/>
              <a:buFont typeface="+mj-lt"/>
              <a:buAutoNum type="arabicPeriod"/>
            </a:pPr>
            <a:r>
              <a:rPr lang="en-US" sz="2800" dirty="0" smtClean="0"/>
              <a:t>Insurance coverage in harmony with policy</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Management Assertions: </a:t>
            </a:r>
            <a:r>
              <a:rPr lang="en-US" sz="1800" dirty="0" smtClean="0"/>
              <a:t>(</a:t>
            </a:r>
            <a:r>
              <a:rPr lang="en-US" sz="1800" dirty="0" err="1" smtClean="0"/>
              <a:t>contd</a:t>
            </a:r>
            <a:r>
              <a:rPr lang="en-US" sz="1800" dirty="0" smtClean="0"/>
              <a:t>)</a:t>
            </a:r>
            <a:endParaRPr lang="en-US" dirty="0"/>
          </a:p>
        </p:txBody>
      </p:sp>
      <p:sp>
        <p:nvSpPr>
          <p:cNvPr id="3" name="Content Placeholder 2"/>
          <p:cNvSpPr>
            <a:spLocks noGrp="1"/>
          </p:cNvSpPr>
          <p:nvPr>
            <p:ph idx="1"/>
          </p:nvPr>
        </p:nvSpPr>
        <p:spPr/>
        <p:txBody>
          <a:bodyPr>
            <a:normAutofit/>
          </a:bodyPr>
          <a:lstStyle/>
          <a:p>
            <a:pPr marL="514350" indent="-514350">
              <a:spcBef>
                <a:spcPts val="0"/>
              </a:spcBef>
              <a:buSzPct val="90000"/>
              <a:buFont typeface="+mj-lt"/>
              <a:buAutoNum type="arabicPeriod" startAt="8"/>
            </a:pPr>
            <a:r>
              <a:rPr lang="en-US" sz="2800" dirty="0" smtClean="0"/>
              <a:t>Formation of new legal corporations</a:t>
            </a:r>
          </a:p>
          <a:p>
            <a:pPr marL="514350" indent="-514350">
              <a:spcBef>
                <a:spcPts val="0"/>
              </a:spcBef>
              <a:buSzPct val="90000"/>
              <a:buFont typeface="+mj-lt"/>
              <a:buAutoNum type="arabicPeriod" startAt="8"/>
            </a:pPr>
            <a:r>
              <a:rPr lang="en-US" sz="2800" dirty="0" smtClean="0"/>
              <a:t>Investments and securities</a:t>
            </a:r>
          </a:p>
          <a:p>
            <a:pPr marL="514350" indent="-514350">
              <a:spcBef>
                <a:spcPts val="0"/>
              </a:spcBef>
              <a:buSzPct val="90000"/>
              <a:buFont typeface="+mj-lt"/>
              <a:buAutoNum type="arabicPeriod" startAt="8"/>
            </a:pPr>
            <a:r>
              <a:rPr lang="en-US" sz="2800" dirty="0" smtClean="0"/>
              <a:t>Split-interest agreements</a:t>
            </a:r>
          </a:p>
          <a:p>
            <a:pPr marL="514350" indent="-514350">
              <a:spcBef>
                <a:spcPts val="0"/>
              </a:spcBef>
              <a:buSzPct val="90000"/>
              <a:buFont typeface="+mj-lt"/>
              <a:buAutoNum type="arabicPeriod" startAt="8"/>
            </a:pPr>
            <a:r>
              <a:rPr lang="en-US" sz="2800" dirty="0" smtClean="0"/>
              <a:t>Debt and other liabilities</a:t>
            </a:r>
          </a:p>
          <a:p>
            <a:pPr marL="514350" indent="-514350">
              <a:spcBef>
                <a:spcPts val="0"/>
              </a:spcBef>
              <a:buSzPct val="90000"/>
              <a:buFont typeface="+mj-lt"/>
              <a:buAutoNum type="arabicPeriod" startAt="8"/>
            </a:pPr>
            <a:r>
              <a:rPr lang="en-US" sz="2800" dirty="0" smtClean="0"/>
              <a:t>Revenue</a:t>
            </a:r>
          </a:p>
          <a:p>
            <a:pPr marL="514350" indent="-514350">
              <a:spcBef>
                <a:spcPts val="0"/>
              </a:spcBef>
              <a:buSzPct val="90000"/>
              <a:buFont typeface="+mj-lt"/>
              <a:buAutoNum type="arabicPeriod" startAt="8"/>
            </a:pPr>
            <a:r>
              <a:rPr lang="en-US" sz="2800" dirty="0" smtClean="0"/>
              <a:t>Payroll</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What is fraud?</a:t>
            </a:r>
            <a:endParaRPr lang="en-US" sz="3600" dirty="0"/>
          </a:p>
        </p:txBody>
      </p:sp>
      <p:sp>
        <p:nvSpPr>
          <p:cNvPr id="3" name="Content Placeholder 2"/>
          <p:cNvSpPr>
            <a:spLocks noGrp="1"/>
          </p:cNvSpPr>
          <p:nvPr>
            <p:ph idx="1"/>
          </p:nvPr>
        </p:nvSpPr>
        <p:spPr/>
        <p:txBody>
          <a:bodyPr/>
          <a:lstStyle/>
          <a:p>
            <a:pPr marL="514350" indent="-514350">
              <a:spcBef>
                <a:spcPts val="0"/>
              </a:spcBef>
              <a:buFont typeface="+mj-lt"/>
              <a:buAutoNum type="arabicPeriod"/>
            </a:pPr>
            <a:r>
              <a:rPr lang="en-US" sz="2800" dirty="0" smtClean="0"/>
              <a:t>Misstatement of financial statements</a:t>
            </a:r>
          </a:p>
          <a:p>
            <a:pPr marL="1314450" lvl="2" indent="-514350">
              <a:spcBef>
                <a:spcPts val="0"/>
              </a:spcBef>
            </a:pPr>
            <a:r>
              <a:rPr lang="en-US" dirty="0" smtClean="0"/>
              <a:t>intentional misstatement or misleading disclosure</a:t>
            </a:r>
          </a:p>
          <a:p>
            <a:pPr marL="1314450" lvl="2" indent="-514350">
              <a:spcBef>
                <a:spcPts val="0"/>
              </a:spcBef>
            </a:pPr>
            <a:r>
              <a:rPr lang="en-US" dirty="0" smtClean="0"/>
              <a:t>misappropriation of assets</a:t>
            </a:r>
          </a:p>
          <a:p>
            <a:pPr marL="1314450" lvl="2" indent="-514350">
              <a:spcBef>
                <a:spcPts val="0"/>
              </a:spcBef>
              <a:buNone/>
            </a:pPr>
            <a:endParaRPr lang="en-US" dirty="0" smtClean="0"/>
          </a:p>
          <a:p>
            <a:pPr marL="514350" indent="-514350">
              <a:spcBef>
                <a:spcPts val="0"/>
              </a:spcBef>
              <a:buFont typeface="+mj-lt"/>
              <a:buAutoNum type="arabicPeriod"/>
            </a:pPr>
            <a:r>
              <a:rPr lang="en-US" sz="2800" dirty="0" smtClean="0"/>
              <a:t>Fraud, unlike error, is intentional and usually involves concealment of facts</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Environment factors for fraud</a:t>
            </a:r>
            <a:endParaRPr lang="en-US" sz="3600"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pPr>
            <a:r>
              <a:rPr lang="en-US" sz="2800" dirty="0" smtClean="0"/>
              <a:t>Incentive or pressure provides motivation</a:t>
            </a:r>
          </a:p>
          <a:p>
            <a:pPr marL="514350" indent="-514350">
              <a:spcBef>
                <a:spcPts val="0"/>
              </a:spcBef>
              <a:buFont typeface="+mj-lt"/>
              <a:buAutoNum type="arabicPeriod"/>
            </a:pPr>
            <a:r>
              <a:rPr lang="en-US" sz="2800" dirty="0" smtClean="0"/>
              <a:t>Attitude or rationalization that permits dishonesty</a:t>
            </a:r>
          </a:p>
          <a:p>
            <a:pPr marL="514350" indent="-514350">
              <a:spcBef>
                <a:spcPts val="0"/>
              </a:spcBef>
              <a:buFont typeface="+mj-lt"/>
              <a:buAutoNum type="arabicPeriod"/>
            </a:pPr>
            <a:r>
              <a:rPr lang="en-US" sz="2800" dirty="0" smtClean="0"/>
              <a:t>Opportunity (ineffective controls or management ability to override controls)</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Incentives or pressure</a:t>
            </a:r>
            <a:endParaRPr lang="en-US" sz="3600"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pPr>
            <a:r>
              <a:rPr lang="en-US" sz="2800" dirty="0" smtClean="0"/>
              <a:t>High personal debt</a:t>
            </a:r>
          </a:p>
          <a:p>
            <a:pPr marL="514350" indent="-514350">
              <a:spcBef>
                <a:spcPts val="0"/>
              </a:spcBef>
              <a:buFont typeface="+mj-lt"/>
              <a:buAutoNum type="arabicPeriod"/>
            </a:pPr>
            <a:r>
              <a:rPr lang="en-US" sz="2800" dirty="0" smtClean="0"/>
              <a:t>Significant personal losses</a:t>
            </a:r>
          </a:p>
          <a:p>
            <a:pPr marL="514350" indent="-514350">
              <a:spcBef>
                <a:spcPts val="0"/>
              </a:spcBef>
              <a:buFont typeface="+mj-lt"/>
              <a:buAutoNum type="arabicPeriod"/>
            </a:pPr>
            <a:r>
              <a:rPr lang="en-US" sz="2800" dirty="0" smtClean="0"/>
              <a:t>Inadequate income</a:t>
            </a:r>
          </a:p>
          <a:p>
            <a:pPr marL="514350" indent="-514350">
              <a:spcBef>
                <a:spcPts val="0"/>
              </a:spcBef>
              <a:buFont typeface="+mj-lt"/>
              <a:buAutoNum type="arabicPeriod"/>
            </a:pPr>
            <a:r>
              <a:rPr lang="en-US" sz="2800" dirty="0" smtClean="0"/>
              <a:t>Living beyond means</a:t>
            </a:r>
          </a:p>
          <a:p>
            <a:pPr marL="514350" indent="-514350">
              <a:spcBef>
                <a:spcPts val="0"/>
              </a:spcBef>
              <a:buFont typeface="+mj-lt"/>
              <a:buAutoNum type="arabicPeriod"/>
            </a:pPr>
            <a:r>
              <a:rPr lang="en-US" sz="2800" dirty="0" smtClean="0"/>
              <a:t>Bribery</a:t>
            </a:r>
          </a:p>
          <a:p>
            <a:pPr marL="514350" indent="-514350">
              <a:spcBef>
                <a:spcPts val="0"/>
              </a:spcBef>
              <a:buFont typeface="+mj-lt"/>
              <a:buAutoNum type="arabicPeriod"/>
            </a:pPr>
            <a:r>
              <a:rPr lang="en-US" sz="2800" dirty="0" smtClean="0"/>
              <a:t>Perception of unfair treatment by employer</a:t>
            </a:r>
          </a:p>
          <a:p>
            <a:pPr marL="514350" indent="-514350">
              <a:spcBef>
                <a:spcPts val="0"/>
              </a:spcBef>
              <a:buFont typeface="+mj-lt"/>
              <a:buAutoNum type="arabicPeriod"/>
            </a:pPr>
            <a:r>
              <a:rPr lang="en-US" sz="2800" dirty="0" smtClean="0"/>
              <a:t>Job frustration</a:t>
            </a:r>
          </a:p>
          <a:p>
            <a:pPr marL="514350" indent="-514350">
              <a:spcBef>
                <a:spcPts val="0"/>
              </a:spcBef>
              <a:buFont typeface="+mj-lt"/>
              <a:buAutoNum type="arabicPeriod"/>
            </a:pPr>
            <a:r>
              <a:rPr lang="en-US" sz="2800" dirty="0" smtClean="0"/>
              <a:t>Strong social pressure for financial success</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nchor="ctr" anchorCtr="0"/>
          <a:lstStyle/>
          <a:p>
            <a:r>
              <a:rPr lang="en-US" sz="2800" dirty="0" smtClean="0"/>
              <a:t>Legal Notice and Terms of Use</a:t>
            </a:r>
            <a:endParaRPr lang="en-US" sz="2800" dirty="0"/>
          </a:p>
        </p:txBody>
      </p:sp>
      <p:sp>
        <p:nvSpPr>
          <p:cNvPr id="3" name="Content Placeholder 2"/>
          <p:cNvSpPr>
            <a:spLocks noGrp="1"/>
          </p:cNvSpPr>
          <p:nvPr>
            <p:ph idx="1"/>
          </p:nvPr>
        </p:nvSpPr>
        <p:spPr/>
        <p:txBody>
          <a:bodyPr>
            <a:normAutofit/>
          </a:bodyPr>
          <a:lstStyle/>
          <a:p>
            <a:pPr marL="0" indent="0">
              <a:buNone/>
            </a:pPr>
            <a:endParaRPr lang="en-US" sz="1400" dirty="0" smtClean="0"/>
          </a:p>
          <a:p>
            <a:pPr marL="0" indent="0">
              <a:buNone/>
            </a:pPr>
            <a:endParaRPr lang="en-US" sz="1400" dirty="0" smtClean="0"/>
          </a:p>
          <a:p>
            <a:pPr marL="0" indent="0">
              <a:buNone/>
            </a:pPr>
            <a:r>
              <a:rPr lang="en-US" sz="1400" dirty="0" smtClean="0"/>
              <a:t>Copyright 2010 by the General Conference of Seventh-day Adventists®.  All rights reserved.</a:t>
            </a:r>
            <a:r>
              <a:rPr lang="en-US" sz="1400" b="1" dirty="0" smtClean="0"/>
              <a:t>  </a:t>
            </a:r>
            <a:r>
              <a:rPr lang="en-US" sz="1400" dirty="0" smtClean="0"/>
              <a:t>The information is provided for training purposes only</a:t>
            </a:r>
            <a:r>
              <a:rPr lang="en-US" sz="1400" b="1" i="1" dirty="0" smtClean="0"/>
              <a:t> </a:t>
            </a:r>
            <a:r>
              <a:rPr lang="en-US" sz="1400" dirty="0" smtClean="0"/>
              <a:t>and  is not intended nor</a:t>
            </a:r>
            <a:r>
              <a:rPr lang="en-US" sz="1400" b="1" i="1" dirty="0" smtClean="0"/>
              <a:t> </a:t>
            </a:r>
            <a:r>
              <a:rPr lang="en-US" sz="1400" dirty="0" smtClean="0"/>
              <a:t>should it be used as legal counsel.  This program may not be used or reformulated for any commercial purposes; neither shall it be published by any person or agency other than an official organizational unit of the Seventh-day Adventist® Church,</a:t>
            </a:r>
            <a:r>
              <a:rPr lang="en-US" sz="1400" b="1" i="1" dirty="0" smtClean="0"/>
              <a:t> </a:t>
            </a:r>
            <a:r>
              <a:rPr lang="en-US" sz="1400" dirty="0" smtClean="0"/>
              <a:t>unless prior written authorization is obtained from the General Conference of Seventh-day Adventists® Office of Global Leadership Development.</a:t>
            </a:r>
            <a:r>
              <a:rPr lang="en-US" sz="1400" b="1" i="1" dirty="0" smtClean="0"/>
              <a:t>  </a:t>
            </a:r>
            <a:r>
              <a:rPr lang="en-US" sz="1400" dirty="0" smtClean="0"/>
              <a:t>Subject to the foregoing terms, unlimited permission to copy or use this program is hereby granted upon inclusion of the copyright notice above. “Seventh-day Adventist” and “Adventist” are registered trademarks of the General Conference of Seventh-day Adventists® and may not be used by non-Seventh-day Adventist entities without prior written authorization from the General Conference.  Use of all or any part of this program constitutes acceptance by the User of these terms.</a:t>
            </a:r>
          </a:p>
          <a:p>
            <a:pPr>
              <a:buNone/>
            </a:pPr>
            <a:endParaRPr lang="en-US"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Opportunities for fraud</a:t>
            </a:r>
            <a:endParaRPr lang="en-US" sz="3600"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pPr>
            <a:r>
              <a:rPr lang="en-US" sz="2800" dirty="0" smtClean="0"/>
              <a:t>Familiar with procedures/exploit gaps</a:t>
            </a:r>
          </a:p>
          <a:p>
            <a:pPr marL="514350" indent="-514350">
              <a:spcBef>
                <a:spcPts val="0"/>
              </a:spcBef>
              <a:buFont typeface="+mj-lt"/>
              <a:buAutoNum type="arabicPeriod"/>
            </a:pPr>
            <a:r>
              <a:rPr lang="en-US" sz="2800" dirty="0" smtClean="0"/>
              <a:t>Rapid turnover of employees</a:t>
            </a:r>
          </a:p>
          <a:p>
            <a:pPr marL="514350" indent="-514350">
              <a:spcBef>
                <a:spcPts val="0"/>
              </a:spcBef>
              <a:buFont typeface="+mj-lt"/>
              <a:buAutoNum type="arabicPeriod"/>
            </a:pPr>
            <a:r>
              <a:rPr lang="en-US" sz="2800" dirty="0" smtClean="0"/>
              <a:t>Constantly operating under crisis conditions</a:t>
            </a:r>
          </a:p>
          <a:p>
            <a:pPr marL="514350" indent="-514350">
              <a:spcBef>
                <a:spcPts val="0"/>
              </a:spcBef>
              <a:buFont typeface="+mj-lt"/>
              <a:buAutoNum type="arabicPeriod"/>
            </a:pPr>
            <a:r>
              <a:rPr lang="en-US" sz="2800" dirty="0" smtClean="0"/>
              <a:t>Lack of security and internal controls</a:t>
            </a:r>
          </a:p>
          <a:p>
            <a:pPr marL="514350" indent="-514350">
              <a:spcBef>
                <a:spcPts val="0"/>
              </a:spcBef>
              <a:buFont typeface="+mj-lt"/>
              <a:buAutoNum type="arabicPeriod"/>
            </a:pPr>
            <a:r>
              <a:rPr lang="en-US" sz="2800" dirty="0" smtClean="0"/>
              <a:t>Absence of mandatory vacations</a:t>
            </a:r>
          </a:p>
          <a:p>
            <a:pPr marL="514350" indent="-514350">
              <a:spcBef>
                <a:spcPts val="0"/>
              </a:spcBef>
              <a:buFont typeface="+mj-lt"/>
              <a:buAutoNum type="arabicPeriod"/>
            </a:pPr>
            <a:r>
              <a:rPr lang="en-US" sz="2800" dirty="0" smtClean="0"/>
              <a:t>Ineffective supervision</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Auditor’s Opinion—global summary 2008</a:t>
            </a:r>
            <a:endParaRPr lang="en-US" sz="36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Most frequent reasons for a Qualified Opinion:</a:t>
            </a:r>
          </a:p>
          <a:p>
            <a:pPr>
              <a:spcBef>
                <a:spcPts val="0"/>
              </a:spcBef>
              <a:buNone/>
            </a:pPr>
            <a:endParaRPr lang="en-US" sz="2800" dirty="0" smtClean="0"/>
          </a:p>
          <a:p>
            <a:pPr lvl="1">
              <a:spcBef>
                <a:spcPts val="0"/>
              </a:spcBef>
            </a:pPr>
            <a:r>
              <a:rPr lang="en-US" sz="2400" dirty="0" smtClean="0"/>
              <a:t>Assets not recorded on financial statements </a:t>
            </a:r>
          </a:p>
          <a:p>
            <a:pPr lvl="1">
              <a:spcBef>
                <a:spcPts val="0"/>
              </a:spcBef>
            </a:pPr>
            <a:r>
              <a:rPr lang="en-US" sz="2400" dirty="0" smtClean="0"/>
              <a:t>State of the accounting records</a:t>
            </a:r>
          </a:p>
          <a:p>
            <a:pPr lvl="1">
              <a:spcBef>
                <a:spcPts val="0"/>
              </a:spcBef>
            </a:pPr>
            <a:r>
              <a:rPr lang="en-US" sz="2400" dirty="0" smtClean="0"/>
              <a:t>Unable to obtain sufficient appropriate audit evidence</a:t>
            </a:r>
          </a:p>
          <a:p>
            <a:pPr lvl="1">
              <a:spcBef>
                <a:spcPts val="0"/>
              </a:spcBef>
            </a:pPr>
            <a:r>
              <a:rPr lang="en-US" sz="2400" dirty="0" smtClean="0"/>
              <a:t>Unable to verify numerous outstanding items on account reconciliations</a:t>
            </a:r>
          </a:p>
          <a:p>
            <a:pPr lvl="1">
              <a:spcBef>
                <a:spcPts val="0"/>
              </a:spcBef>
            </a:pPr>
            <a:r>
              <a:rPr lang="en-US" sz="2400" dirty="0" smtClean="0"/>
              <a:t>Inadequate provision for bad debts</a:t>
            </a:r>
            <a:endParaRPr lang="en-US" sz="24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Auditor’s Opinion—global summary 2008</a:t>
            </a:r>
            <a:endParaRPr lang="en-US" sz="3600"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buNone/>
            </a:pPr>
            <a:r>
              <a:rPr lang="en-US" sz="3300" dirty="0" smtClean="0"/>
              <a:t>Most frequent Working Policy violations:</a:t>
            </a:r>
          </a:p>
          <a:p>
            <a:pPr lvl="1">
              <a:lnSpc>
                <a:spcPct val="120000"/>
              </a:lnSpc>
              <a:spcBef>
                <a:spcPts val="0"/>
              </a:spcBef>
            </a:pPr>
            <a:r>
              <a:rPr lang="en-US" dirty="0" smtClean="0"/>
              <a:t>Missing or improperly constituted Financial Audit Review Committee </a:t>
            </a:r>
          </a:p>
          <a:p>
            <a:pPr lvl="1">
              <a:lnSpc>
                <a:spcPct val="120000"/>
              </a:lnSpc>
              <a:spcBef>
                <a:spcPts val="0"/>
              </a:spcBef>
            </a:pPr>
            <a:r>
              <a:rPr lang="en-US" dirty="0" smtClean="0"/>
              <a:t>Inappropriate use of tithe and ingathering funds</a:t>
            </a:r>
          </a:p>
          <a:p>
            <a:pPr lvl="1">
              <a:lnSpc>
                <a:spcPct val="120000"/>
              </a:lnSpc>
              <a:spcBef>
                <a:spcPts val="0"/>
              </a:spcBef>
            </a:pPr>
            <a:r>
              <a:rPr lang="en-US" dirty="0" smtClean="0"/>
              <a:t>Missing Conflict of Interest Statements</a:t>
            </a:r>
          </a:p>
          <a:p>
            <a:pPr lvl="1">
              <a:lnSpc>
                <a:spcPct val="120000"/>
              </a:lnSpc>
              <a:spcBef>
                <a:spcPts val="0"/>
              </a:spcBef>
            </a:pPr>
            <a:r>
              <a:rPr lang="en-US" dirty="0" smtClean="0"/>
              <a:t>Adequacy of insurance coverage</a:t>
            </a:r>
          </a:p>
          <a:p>
            <a:pPr lvl="1">
              <a:lnSpc>
                <a:spcPct val="120000"/>
              </a:lnSpc>
              <a:spcBef>
                <a:spcPts val="0"/>
              </a:spcBef>
            </a:pPr>
            <a:r>
              <a:rPr lang="en-US" dirty="0" smtClean="0"/>
              <a:t>Local Church reviews not performed</a:t>
            </a:r>
          </a:p>
          <a:p>
            <a:pPr lvl="1">
              <a:lnSpc>
                <a:spcPct val="120000"/>
              </a:lnSpc>
              <a:spcBef>
                <a:spcPts val="0"/>
              </a:spcBef>
            </a:pPr>
            <a:r>
              <a:rPr lang="en-US" dirty="0" smtClean="0"/>
              <a:t>Employee service records not updated and signed</a:t>
            </a:r>
          </a:p>
          <a:p>
            <a:pPr lvl="1">
              <a:lnSpc>
                <a:spcPct val="120000"/>
              </a:lnSpc>
              <a:spcBef>
                <a:spcPts val="0"/>
              </a:spcBef>
            </a:pPr>
            <a:r>
              <a:rPr lang="en-US" dirty="0" smtClean="0"/>
              <a:t>Monthly financial statements not prepared and presented</a:t>
            </a:r>
          </a:p>
          <a:p>
            <a:pPr lvl="1">
              <a:lnSpc>
                <a:spcPct val="120000"/>
              </a:lnSpc>
              <a:spcBef>
                <a:spcPts val="0"/>
              </a:spcBef>
            </a:pPr>
            <a:r>
              <a:rPr lang="en-US" dirty="0" smtClean="0"/>
              <a:t>Investments made in instruments not allowed</a:t>
            </a:r>
          </a:p>
          <a:p>
            <a:pPr lvl="1">
              <a:lnSpc>
                <a:spcPct val="120000"/>
              </a:lnSpc>
              <a:spcBef>
                <a:spcPts val="0"/>
              </a:spcBef>
            </a:pPr>
            <a:r>
              <a:rPr lang="en-US" dirty="0" smtClean="0"/>
              <a:t>New corporations formed without approval</a:t>
            </a:r>
            <a:endParaRPr lang="en-US"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Auditor’s Opinion—global summary 2008</a:t>
            </a:r>
            <a:endParaRPr lang="en-US" sz="3600" dirty="0"/>
          </a:p>
        </p:txBody>
      </p:sp>
      <p:sp>
        <p:nvSpPr>
          <p:cNvPr id="3" name="Content Placeholder 2"/>
          <p:cNvSpPr>
            <a:spLocks noGrp="1"/>
          </p:cNvSpPr>
          <p:nvPr>
            <p:ph idx="1"/>
          </p:nvPr>
        </p:nvSpPr>
        <p:spPr/>
        <p:txBody>
          <a:bodyPr>
            <a:normAutofit/>
          </a:bodyPr>
          <a:lstStyle/>
          <a:p>
            <a:pPr>
              <a:buNone/>
            </a:pPr>
            <a:r>
              <a:rPr lang="en-US" sz="2800" dirty="0" smtClean="0"/>
              <a:t>Most frequent Internal Control deficiencies:</a:t>
            </a:r>
          </a:p>
          <a:p>
            <a:pPr lvl="1">
              <a:lnSpc>
                <a:spcPct val="110000"/>
              </a:lnSpc>
              <a:spcBef>
                <a:spcPts val="0"/>
              </a:spcBef>
            </a:pPr>
            <a:r>
              <a:rPr lang="en-US" sz="2400" dirty="0" smtClean="0"/>
              <a:t>Management Override</a:t>
            </a:r>
          </a:p>
          <a:p>
            <a:pPr lvl="1">
              <a:lnSpc>
                <a:spcPct val="110000"/>
              </a:lnSpc>
              <a:spcBef>
                <a:spcPts val="0"/>
              </a:spcBef>
            </a:pPr>
            <a:r>
              <a:rPr lang="en-US" sz="2400" dirty="0" smtClean="0"/>
              <a:t>Inadequate segregation of duties</a:t>
            </a:r>
          </a:p>
          <a:p>
            <a:pPr lvl="1">
              <a:lnSpc>
                <a:spcPct val="110000"/>
              </a:lnSpc>
              <a:spcBef>
                <a:spcPts val="0"/>
              </a:spcBef>
            </a:pPr>
            <a:r>
              <a:rPr lang="en-US" sz="2400" dirty="0" smtClean="0"/>
              <a:t>Insufficient understanding of accounting principles</a:t>
            </a:r>
          </a:p>
          <a:p>
            <a:pPr lvl="1">
              <a:lnSpc>
                <a:spcPct val="110000"/>
              </a:lnSpc>
              <a:spcBef>
                <a:spcPts val="0"/>
              </a:spcBef>
            </a:pPr>
            <a:r>
              <a:rPr lang="en-US" sz="2400" dirty="0" smtClean="0"/>
              <a:t>Inadequate oversight of financial reporting system</a:t>
            </a:r>
          </a:p>
          <a:p>
            <a:pPr lvl="1">
              <a:lnSpc>
                <a:spcPct val="110000"/>
              </a:lnSpc>
              <a:spcBef>
                <a:spcPts val="0"/>
              </a:spcBef>
            </a:pPr>
            <a:r>
              <a:rPr lang="en-US" sz="2400" dirty="0" smtClean="0"/>
              <a:t>Opening of unauthorized bank accounts</a:t>
            </a:r>
          </a:p>
          <a:p>
            <a:pPr lvl="1">
              <a:lnSpc>
                <a:spcPct val="110000"/>
              </a:lnSpc>
              <a:spcBef>
                <a:spcPts val="0"/>
              </a:spcBef>
            </a:pPr>
            <a:r>
              <a:rPr lang="en-US" sz="2400" dirty="0" smtClean="0"/>
              <a:t>Bank and inter-organizational accounts not reconciled</a:t>
            </a:r>
          </a:p>
          <a:p>
            <a:pPr lvl="1">
              <a:lnSpc>
                <a:spcPct val="110000"/>
              </a:lnSpc>
              <a:spcBef>
                <a:spcPts val="0"/>
              </a:spcBef>
            </a:pPr>
            <a:r>
              <a:rPr lang="en-US" sz="2400" dirty="0" smtClean="0"/>
              <a:t>Tithe reporting from local churches not monitored</a:t>
            </a:r>
          </a:p>
          <a:p>
            <a:pPr lvl="1">
              <a:lnSpc>
                <a:spcPct val="110000"/>
              </a:lnSpc>
              <a:spcBef>
                <a:spcPts val="0"/>
              </a:spcBef>
            </a:pPr>
            <a:r>
              <a:rPr lang="en-US" sz="2400" dirty="0" smtClean="0"/>
              <a:t>Lack of authorizations for transactions</a:t>
            </a:r>
            <a:endParaRPr lang="en-US" sz="24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pPr algn="l"/>
            <a:r>
              <a:rPr lang="en-US" sz="3600" dirty="0" smtClean="0"/>
              <a:t>Processing audit information:</a:t>
            </a:r>
            <a:endParaRPr lang="en-US" sz="3600" dirty="0"/>
          </a:p>
        </p:txBody>
      </p:sp>
      <p:sp>
        <p:nvSpPr>
          <p:cNvPr id="3" name="Content Placeholder 2"/>
          <p:cNvSpPr>
            <a:spLocks noGrp="1"/>
          </p:cNvSpPr>
          <p:nvPr>
            <p:ph idx="1"/>
          </p:nvPr>
        </p:nvSpPr>
        <p:spPr/>
        <p:txBody>
          <a:bodyPr>
            <a:normAutofit/>
          </a:bodyPr>
          <a:lstStyle/>
          <a:p>
            <a:pPr marL="514350" indent="-514350">
              <a:buSzPct val="90000"/>
              <a:buFont typeface="+mj-lt"/>
              <a:buAutoNum type="arabicPeriod"/>
            </a:pPr>
            <a:r>
              <a:rPr lang="en-US" sz="2800" dirty="0" smtClean="0"/>
              <a:t>Auditor’s communications:</a:t>
            </a:r>
            <a:endParaRPr lang="en-US" sz="2400" dirty="0" smtClean="0"/>
          </a:p>
          <a:p>
            <a:pPr marL="914400" lvl="1" indent="-514350">
              <a:spcBef>
                <a:spcPts val="0"/>
              </a:spcBef>
              <a:buSzPct val="90000"/>
              <a:buNone/>
            </a:pPr>
            <a:r>
              <a:rPr lang="en-US" sz="2000" dirty="0" smtClean="0"/>
              <a:t>	The audited financial statements</a:t>
            </a:r>
          </a:p>
          <a:p>
            <a:pPr marL="914400" lvl="1" indent="-514350">
              <a:spcBef>
                <a:spcPts val="0"/>
              </a:spcBef>
              <a:buSzPct val="90000"/>
              <a:buNone/>
            </a:pPr>
            <a:r>
              <a:rPr lang="en-US" sz="2000" dirty="0" smtClean="0"/>
              <a:t>	 Auditor’s opinion on the financial statements</a:t>
            </a:r>
          </a:p>
          <a:p>
            <a:pPr marL="914400" lvl="1" indent="-514350">
              <a:spcBef>
                <a:spcPts val="0"/>
              </a:spcBef>
              <a:buSzPct val="90000"/>
              <a:buNone/>
            </a:pPr>
            <a:r>
              <a:rPr lang="en-US" sz="2000" dirty="0" smtClean="0"/>
              <a:t>	Audit Communication Letter (formerly “Letter to Management”)</a:t>
            </a:r>
          </a:p>
          <a:p>
            <a:pPr marL="914400" lvl="1" indent="-514350">
              <a:spcBef>
                <a:spcPts val="0"/>
              </a:spcBef>
              <a:buSzPct val="90000"/>
              <a:buNone/>
            </a:pPr>
            <a:r>
              <a:rPr lang="en-US" sz="2000" dirty="0" smtClean="0"/>
              <a:t>	Report on policy compliance testing</a:t>
            </a:r>
          </a:p>
          <a:p>
            <a:pPr marL="514350" indent="-514350">
              <a:spcBef>
                <a:spcPts val="0"/>
              </a:spcBef>
              <a:buSzPct val="90000"/>
              <a:buFont typeface="+mj-lt"/>
              <a:buAutoNum type="arabicPeriod"/>
            </a:pPr>
            <a:r>
              <a:rPr lang="en-US" sz="2400" dirty="0" smtClean="0"/>
              <a:t>Management’s response to “Letter to management”</a:t>
            </a:r>
          </a:p>
          <a:p>
            <a:pPr marL="514350" indent="-514350">
              <a:spcBef>
                <a:spcPts val="0"/>
              </a:spcBef>
              <a:buSzPct val="90000"/>
              <a:buFont typeface="+mj-lt"/>
              <a:buAutoNum type="arabicPeriod"/>
            </a:pPr>
            <a:r>
              <a:rPr lang="en-US" sz="2400" dirty="0" smtClean="0"/>
              <a:t>Review of all information by Audit Review Committee</a:t>
            </a:r>
          </a:p>
          <a:p>
            <a:pPr marL="514350" indent="-514350">
              <a:spcBef>
                <a:spcPts val="0"/>
              </a:spcBef>
              <a:buSzPct val="90000"/>
              <a:buFont typeface="+mj-lt"/>
              <a:buAutoNum type="arabicPeriod"/>
            </a:pPr>
            <a:r>
              <a:rPr lang="en-US" sz="2400" dirty="0" smtClean="0"/>
              <a:t>Report by ARC to Board/Executive Committee</a:t>
            </a:r>
          </a:p>
          <a:p>
            <a:pPr marL="514350" indent="-514350">
              <a:spcBef>
                <a:spcPts val="0"/>
              </a:spcBef>
              <a:buSzPct val="90000"/>
              <a:buFont typeface="+mj-lt"/>
              <a:buAutoNum type="arabicPeriod"/>
            </a:pPr>
            <a:r>
              <a:rPr lang="en-US" sz="2400" dirty="0" smtClean="0"/>
              <a:t>Summary report to Constituency meeting</a:t>
            </a:r>
          </a:p>
        </p:txBody>
      </p:sp>
      <p:sp>
        <p:nvSpPr>
          <p:cNvPr id="4" name="Slide Number Placeholder 3"/>
          <p:cNvSpPr>
            <a:spLocks noGrp="1"/>
          </p:cNvSpPr>
          <p:nvPr>
            <p:ph type="sldNum" sz="quarter" idx="12"/>
          </p:nvPr>
        </p:nvSpPr>
        <p:spPr/>
        <p:txBody>
          <a:bodyPr/>
          <a:lstStyle/>
          <a:p>
            <a:fld id="{11B5260F-979E-4F2E-B665-41965924BDE5}"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Purpose of auditing</a:t>
            </a:r>
            <a:endParaRPr lang="en-US" sz="36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The objective is to provide administrators and governing boards within the scope of the audit an assurance on financial and nonfinancial information and its compliance with applicable professional standards, denominational policy and external regulations.</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Administrator attitude towards auditing</a:t>
            </a:r>
            <a:endParaRPr lang="en-US" sz="36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Administrators should view auditors as allies rather than adversaries.</a:t>
            </a:r>
          </a:p>
          <a:p>
            <a:pPr>
              <a:spcBef>
                <a:spcPts val="0"/>
              </a:spcBef>
              <a:buNone/>
            </a:pPr>
            <a:endParaRPr lang="en-US" sz="2800" dirty="0" smtClean="0"/>
          </a:p>
          <a:p>
            <a:pPr>
              <a:spcBef>
                <a:spcPts val="0"/>
              </a:spcBef>
              <a:buNone/>
            </a:pPr>
            <a:r>
              <a:rPr lang="en-US" sz="2800" dirty="0" smtClean="0"/>
              <a:t>An ‘unqualified’ or ‘clean’ audit report helps the board/executive committee/constituency to have confidence in the integrity and competence of administration.</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Time for questions/comments.</a:t>
            </a:r>
            <a:endParaRPr lang="en-US"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58702" y="1600200"/>
            <a:ext cx="5732698" cy="48768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lgn="l"/>
            <a:r>
              <a:rPr lang="en-US" sz="3600" dirty="0" smtClean="0"/>
              <a:t>The Credibility Cycle</a:t>
            </a:r>
            <a:endParaRPr lang="en-US" sz="3600" dirty="0"/>
          </a:p>
        </p:txBody>
      </p:sp>
      <p:sp>
        <p:nvSpPr>
          <p:cNvPr id="4" name="Content Placeholder 3"/>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1B5260F-979E-4F2E-B665-41965924BDE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buNone/>
            </a:pPr>
            <a:r>
              <a:rPr lang="en-US" sz="2800" dirty="0" smtClean="0"/>
              <a:t>The purpose of conducting financial audits is to enhance the credibility of financial information prepared and presented by Church organizations. </a:t>
            </a:r>
          </a:p>
          <a:p>
            <a:pPr>
              <a:spcBef>
                <a:spcPts val="0"/>
              </a:spcBef>
              <a:buNone/>
            </a:pPr>
            <a:endParaRPr lang="en-US" sz="2800" dirty="0" smtClean="0"/>
          </a:p>
          <a:p>
            <a:pPr>
              <a:spcBef>
                <a:spcPts val="0"/>
              </a:spcBef>
              <a:buNone/>
            </a:pPr>
            <a:r>
              <a:rPr lang="en-US" sz="2800" dirty="0" smtClean="0"/>
              <a:t>When this credibility cycle functions at its optimum, it increases the confidence and trust of Church members that their leaders are being faithful stewards of God’s resources. </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endParaRPr lang="en-US" sz="28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A financial audit is the examination by an auditor, in accordance with generally accepted auditing standards, of the assertions of management as embodied in its financial statements, to enable the auditor either to express or to disclaim an opinion on </a:t>
            </a:r>
            <a:r>
              <a:rPr lang="en-US" sz="2800" u="sng" dirty="0" smtClean="0"/>
              <a:t>the fairness with which the financial statements present the entity's financial position</a:t>
            </a:r>
            <a:r>
              <a:rPr lang="en-US" sz="2800" dirty="0" smtClean="0"/>
              <a:t>, results of operations, and cash flows in accordance with generally accepted accounting principles. </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Management’s responsibilities</a:t>
            </a:r>
            <a:endParaRPr lang="en-US"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pPr>
            <a:r>
              <a:rPr lang="en-US" sz="2800" dirty="0" smtClean="0"/>
              <a:t>Proper recording of transactions to permit preparation of financial statements in conformity with reporting standards.</a:t>
            </a:r>
          </a:p>
          <a:p>
            <a:pPr marL="514350" indent="-514350">
              <a:spcBef>
                <a:spcPts val="0"/>
              </a:spcBef>
              <a:buFont typeface="+mj-lt"/>
              <a:buAutoNum type="arabicPeriod"/>
            </a:pPr>
            <a:r>
              <a:rPr lang="en-US" sz="2800" dirty="0" smtClean="0"/>
              <a:t>Maintain appropriate internal controls.</a:t>
            </a:r>
          </a:p>
          <a:p>
            <a:pPr marL="514350" indent="-514350">
              <a:spcBef>
                <a:spcPts val="0"/>
              </a:spcBef>
              <a:buFont typeface="+mj-lt"/>
              <a:buAutoNum type="arabicPeriod"/>
            </a:pPr>
            <a:r>
              <a:rPr lang="en-US" sz="2800" dirty="0" smtClean="0"/>
              <a:t>Prepare financial statements.</a:t>
            </a:r>
          </a:p>
          <a:p>
            <a:pPr marL="514350" indent="-514350">
              <a:spcBef>
                <a:spcPts val="0"/>
              </a:spcBef>
              <a:buFont typeface="+mj-lt"/>
              <a:buAutoNum type="arabicPeriod"/>
            </a:pPr>
            <a:r>
              <a:rPr lang="en-US" sz="2800" dirty="0" smtClean="0"/>
              <a:t>Provide information as need to the auditor</a:t>
            </a:r>
          </a:p>
          <a:p>
            <a:pPr marL="514350" indent="-514350">
              <a:spcBef>
                <a:spcPts val="0"/>
              </a:spcBef>
              <a:buFont typeface="+mj-lt"/>
              <a:buAutoNum type="arabicPeriod"/>
            </a:pPr>
            <a:r>
              <a:rPr lang="en-US" sz="2800" dirty="0" smtClean="0"/>
              <a:t>Ensure compliance with laws and policies</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Categories of Auditor Opinions:</a:t>
            </a:r>
            <a:endParaRPr lang="en-US"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pPr>
            <a:r>
              <a:rPr lang="en-US" sz="2800" dirty="0" smtClean="0"/>
              <a:t>Standard or Unqualified</a:t>
            </a:r>
          </a:p>
          <a:p>
            <a:pPr marL="514350" indent="-514350">
              <a:spcBef>
                <a:spcPts val="0"/>
              </a:spcBef>
              <a:buFont typeface="+mj-lt"/>
              <a:buAutoNum type="arabicPeriod"/>
            </a:pPr>
            <a:r>
              <a:rPr lang="en-US" sz="2800" dirty="0" smtClean="0"/>
              <a:t>Qualified</a:t>
            </a:r>
          </a:p>
          <a:p>
            <a:pPr marL="514350" indent="-514350">
              <a:spcBef>
                <a:spcPts val="0"/>
              </a:spcBef>
              <a:buFont typeface="+mj-lt"/>
              <a:buAutoNum type="arabicPeriod"/>
            </a:pPr>
            <a:r>
              <a:rPr lang="en-US" sz="2800" dirty="0" smtClean="0"/>
              <a:t>Adverse</a:t>
            </a:r>
          </a:p>
          <a:p>
            <a:pPr marL="514350" indent="-514350">
              <a:spcBef>
                <a:spcPts val="0"/>
              </a:spcBef>
              <a:buFont typeface="+mj-lt"/>
              <a:buAutoNum type="arabicPeriod"/>
            </a:pPr>
            <a:r>
              <a:rPr lang="en-US" sz="2800" dirty="0" smtClean="0"/>
              <a:t>Disclaimer</a:t>
            </a:r>
            <a:endParaRPr lang="en-US" sz="2800" dirty="0"/>
          </a:p>
        </p:txBody>
      </p:sp>
      <p:sp>
        <p:nvSpPr>
          <p:cNvPr id="4" name="Slide Number Placeholder 3"/>
          <p:cNvSpPr>
            <a:spLocks noGrp="1"/>
          </p:cNvSpPr>
          <p:nvPr>
            <p:ph type="sldNum" sz="quarter" idx="12"/>
          </p:nvPr>
        </p:nvSpPr>
        <p:spPr/>
        <p:txBody>
          <a:bodyPr/>
          <a:lstStyle/>
          <a:p>
            <a:fld id="{11B5260F-979E-4F2E-B665-41965924BDE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#1  Standard/Unqualified Opinion</a:t>
            </a:r>
            <a:endParaRPr lang="en-US" sz="3600" dirty="0"/>
          </a:p>
        </p:txBody>
      </p:sp>
      <p:sp>
        <p:nvSpPr>
          <p:cNvPr id="3" name="Content Placeholder 2"/>
          <p:cNvSpPr>
            <a:spLocks noGrp="1"/>
          </p:cNvSpPr>
          <p:nvPr>
            <p:ph idx="1"/>
          </p:nvPr>
        </p:nvSpPr>
        <p:spPr/>
        <p:txBody>
          <a:bodyPr>
            <a:normAutofit/>
          </a:bodyPr>
          <a:lstStyle/>
          <a:p>
            <a:pPr marL="514350" indent="-514350">
              <a:spcBef>
                <a:spcPts val="0"/>
              </a:spcBef>
              <a:buNone/>
            </a:pPr>
            <a:r>
              <a:rPr lang="en-US" sz="2800" dirty="0" smtClean="0"/>
              <a:t>The auditor concludes that the overall financial statements are fairly represented since the financial reporting system and audit process meet five standard conditions.</a:t>
            </a:r>
          </a:p>
          <a:p>
            <a:pPr marL="514350" indent="-514350">
              <a:spcBef>
                <a:spcPts val="0"/>
              </a:spcBef>
              <a:buNone/>
            </a:pPr>
            <a:endParaRPr lang="en-US" sz="2800" dirty="0" smtClean="0"/>
          </a:p>
        </p:txBody>
      </p:sp>
      <p:sp>
        <p:nvSpPr>
          <p:cNvPr id="4" name="Slide Number Placeholder 3"/>
          <p:cNvSpPr>
            <a:spLocks noGrp="1"/>
          </p:cNvSpPr>
          <p:nvPr>
            <p:ph type="sldNum" sz="quarter" idx="12"/>
          </p:nvPr>
        </p:nvSpPr>
        <p:spPr/>
        <p:txBody>
          <a:bodyPr/>
          <a:lstStyle/>
          <a:p>
            <a:fld id="{11B5260F-979E-4F2E-B665-41965924BDE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#1  Standard/Unqualified Opinion</a:t>
            </a:r>
            <a:endParaRPr lang="en-US" sz="3600" dirty="0"/>
          </a:p>
        </p:txBody>
      </p:sp>
      <p:sp>
        <p:nvSpPr>
          <p:cNvPr id="3" name="Content Placeholder 2"/>
          <p:cNvSpPr>
            <a:spLocks noGrp="1"/>
          </p:cNvSpPr>
          <p:nvPr>
            <p:ph idx="1"/>
          </p:nvPr>
        </p:nvSpPr>
        <p:spPr/>
        <p:txBody>
          <a:bodyPr>
            <a:normAutofit/>
          </a:bodyPr>
          <a:lstStyle/>
          <a:p>
            <a:pPr>
              <a:spcBef>
                <a:spcPts val="0"/>
              </a:spcBef>
              <a:buNone/>
            </a:pPr>
            <a:r>
              <a:rPr lang="en-US" sz="2800" dirty="0" smtClean="0"/>
              <a:t>Five conditions:</a:t>
            </a:r>
          </a:p>
          <a:p>
            <a:pPr marL="514350" indent="-514350">
              <a:spcBef>
                <a:spcPts val="0"/>
              </a:spcBef>
              <a:buFont typeface="+mj-lt"/>
              <a:buAutoNum type="arabicPeriod"/>
            </a:pPr>
            <a:r>
              <a:rPr lang="en-US" sz="2800" dirty="0" smtClean="0"/>
              <a:t>All statements (balance sheet, income statement, retained earnings, cash flows) are included in the financial statements.</a:t>
            </a:r>
          </a:p>
          <a:p>
            <a:pPr marL="514350" indent="-514350">
              <a:spcBef>
                <a:spcPts val="0"/>
              </a:spcBef>
              <a:buFont typeface="+mj-lt"/>
              <a:buAutoNum type="arabicPeriod"/>
            </a:pPr>
            <a:r>
              <a:rPr lang="en-US" sz="2800" dirty="0" smtClean="0"/>
              <a:t>Three general standards of auditing have been followed in the audit engagement.</a:t>
            </a:r>
          </a:p>
          <a:p>
            <a:pPr marL="1314450" lvl="2" indent="-514350">
              <a:spcBef>
                <a:spcPts val="0"/>
              </a:spcBef>
            </a:pPr>
            <a:r>
              <a:rPr lang="en-US" sz="2000" dirty="0" smtClean="0"/>
              <a:t>Auditor must have adequate technical training and proficiency</a:t>
            </a:r>
          </a:p>
          <a:p>
            <a:pPr marL="1314450" lvl="2" indent="-514350">
              <a:spcBef>
                <a:spcPts val="0"/>
              </a:spcBef>
            </a:pPr>
            <a:r>
              <a:rPr lang="en-US" sz="2000" dirty="0" smtClean="0"/>
              <a:t>Auditor must maintain independence in mental attitude in all matters related to the audit.</a:t>
            </a:r>
          </a:p>
          <a:p>
            <a:pPr marL="1314450" lvl="2" indent="-514350">
              <a:spcBef>
                <a:spcPts val="0"/>
              </a:spcBef>
            </a:pPr>
            <a:r>
              <a:rPr lang="en-US" sz="2000" dirty="0" smtClean="0"/>
              <a:t>Auditor must use due professional care during the performance of the audit and the preparation of the report.</a:t>
            </a:r>
          </a:p>
          <a:p>
            <a:pPr marL="514350" indent="-514350">
              <a:spcBef>
                <a:spcPts val="0"/>
              </a:spcBef>
              <a:buFont typeface="+mj-lt"/>
              <a:buAutoNum type="arabicPeriod"/>
            </a:pPr>
            <a:endParaRPr lang="en-US" sz="2800" dirty="0" smtClean="0"/>
          </a:p>
        </p:txBody>
      </p:sp>
      <p:sp>
        <p:nvSpPr>
          <p:cNvPr id="4" name="Slide Number Placeholder 3"/>
          <p:cNvSpPr>
            <a:spLocks noGrp="1"/>
          </p:cNvSpPr>
          <p:nvPr>
            <p:ph type="sldNum" sz="quarter" idx="12"/>
          </p:nvPr>
        </p:nvSpPr>
        <p:spPr/>
        <p:txBody>
          <a:bodyPr/>
          <a:lstStyle/>
          <a:p>
            <a:fld id="{11B5260F-979E-4F2E-B665-41965924BDE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Lowell Cooper</TermName>
          <TermId xmlns="http://schemas.microsoft.com/office/infopath/2007/PartnerControls">51c5e201-a5c8-49cd-93de-3340c066a941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Accountability</TermName>
          <TermId xmlns="http://schemas.microsoft.com/office/infopath/2007/PartnerControls">a6c0fa52-4b9c-4fa5-9f2d-2da43c3b218b</TermId>
        </TermInfo>
      </Terms>
    </j2a840a341ce45988eab089c2d81166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274836-A842-406C-9B97-3DB7B83143A7}"/>
</file>

<file path=customXml/itemProps2.xml><?xml version="1.0" encoding="utf-8"?>
<ds:datastoreItem xmlns:ds="http://schemas.openxmlformats.org/officeDocument/2006/customXml" ds:itemID="{3A0DCF97-6573-4502-965A-3B0D8972F7FF}"/>
</file>

<file path=customXml/itemProps3.xml><?xml version="1.0" encoding="utf-8"?>
<ds:datastoreItem xmlns:ds="http://schemas.openxmlformats.org/officeDocument/2006/customXml" ds:itemID="{CDBA3004-35CB-4C84-A514-FADC5655CA23}"/>
</file>

<file path=docProps/app.xml><?xml version="1.0" encoding="utf-8"?>
<Properties xmlns="http://schemas.openxmlformats.org/officeDocument/2006/extended-properties" xmlns:vt="http://schemas.openxmlformats.org/officeDocument/2006/docPropsVTypes">
  <Template>Theme1</Template>
  <TotalTime>567</TotalTime>
  <Words>959</Words>
  <Application>Microsoft Office PowerPoint</Application>
  <PresentationFormat>On-screen Show (4:3)</PresentationFormat>
  <Paragraphs>168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Theme1</vt:lpstr>
      <vt:lpstr>Financial Audits</vt:lpstr>
      <vt:lpstr>Legal Notice and Terms of Use</vt:lpstr>
      <vt:lpstr>The Credibility Cycle</vt:lpstr>
      <vt:lpstr>Slide 4</vt:lpstr>
      <vt:lpstr>Slide 5</vt:lpstr>
      <vt:lpstr>Management’s responsibilities</vt:lpstr>
      <vt:lpstr>Categories of Auditor Opinions:</vt:lpstr>
      <vt:lpstr>#1  Standard/Unqualified Opinion</vt:lpstr>
      <vt:lpstr>#1  Standard/Unqualified Opinion</vt:lpstr>
      <vt:lpstr>#1  Standard/Unqualified Opinion</vt:lpstr>
      <vt:lpstr>#2  Qualified Opinion</vt:lpstr>
      <vt:lpstr>#3  Adverse Opinion</vt:lpstr>
      <vt:lpstr>#4  Disclaimer Opinion</vt:lpstr>
      <vt:lpstr>Policy Compliance Reports</vt:lpstr>
      <vt:lpstr>Management Assertions: (w.e.f. 2009 audits)</vt:lpstr>
      <vt:lpstr>Management Assertions: (contd)</vt:lpstr>
      <vt:lpstr>What is fraud?</vt:lpstr>
      <vt:lpstr>Environment factors for fraud</vt:lpstr>
      <vt:lpstr>Incentives or pressure</vt:lpstr>
      <vt:lpstr>Opportunities for fraud</vt:lpstr>
      <vt:lpstr>Auditor’s Opinion—global summary 2008</vt:lpstr>
      <vt:lpstr>Auditor’s Opinion—global summary 2008</vt:lpstr>
      <vt:lpstr>Auditor’s Opinion—global summary 2008</vt:lpstr>
      <vt:lpstr>Processing audit information:</vt:lpstr>
      <vt:lpstr>Purpose of auditing</vt:lpstr>
      <vt:lpstr>Administrator attitude towards auditing</vt:lpstr>
      <vt:lpstr>Slide 27</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Credibility--Financial Audits</dc:title>
  <dc:creator>Lowell Cooper</dc:creator>
  <cp:lastModifiedBy>Ellen Missah</cp:lastModifiedBy>
  <cp:revision>54</cp:revision>
  <dcterms:created xsi:type="dcterms:W3CDTF">2010-01-22T16:25:04Z</dcterms:created>
  <dcterms:modified xsi:type="dcterms:W3CDTF">2010-04-05T15:23:30Z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16;#Lowell Cooper|51c5e201-a5c8-49cd-93de-3340c066a941</vt:lpwstr>
  </property>
  <property fmtid="{D5CDD505-2E9C-101B-9397-08002B2CF9AE}" pid="4" name="CurriculumCategories">
    <vt:lpwstr>32;#Accountability|a6c0fa52-4b9c-4fa5-9f2d-2da43c3b218b</vt:lpwstr>
  </property>
</Properties>
</file>