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8"/>
  </p:notesMasterIdLst>
  <p:handoutMasterIdLst>
    <p:handoutMasterId r:id="rId29"/>
  </p:handoutMasterIdLst>
  <p:sldIdLst>
    <p:sldId id="256" r:id="rId2"/>
    <p:sldId id="258" r:id="rId3"/>
    <p:sldId id="261" r:id="rId4"/>
    <p:sldId id="265" r:id="rId5"/>
    <p:sldId id="266" r:id="rId6"/>
    <p:sldId id="314" r:id="rId7"/>
    <p:sldId id="303" r:id="rId8"/>
    <p:sldId id="304" r:id="rId9"/>
    <p:sldId id="305" r:id="rId10"/>
    <p:sldId id="306" r:id="rId11"/>
    <p:sldId id="307" r:id="rId12"/>
    <p:sldId id="298" r:id="rId13"/>
    <p:sldId id="299" r:id="rId14"/>
    <p:sldId id="278" r:id="rId15"/>
    <p:sldId id="280" r:id="rId16"/>
    <p:sldId id="279" r:id="rId17"/>
    <p:sldId id="281" r:id="rId18"/>
    <p:sldId id="282" r:id="rId19"/>
    <p:sldId id="283" r:id="rId20"/>
    <p:sldId id="300" r:id="rId21"/>
    <p:sldId id="312" r:id="rId22"/>
    <p:sldId id="311" r:id="rId23"/>
    <p:sldId id="308" r:id="rId24"/>
    <p:sldId id="309" r:id="rId25"/>
    <p:sldId id="310" r:id="rId26"/>
    <p:sldId id="302" r:id="rId27"/>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3712"/>
          </a:xfrm>
          <a:prstGeom prst="rect">
            <a:avLst/>
          </a:prstGeom>
        </p:spPr>
        <p:txBody>
          <a:bodyPr vert="horz" lIns="95250" tIns="47625" rIns="95250" bIns="47625" rtlCol="0"/>
          <a:lstStyle>
            <a:lvl1pPr algn="l">
              <a:defRPr sz="1300"/>
            </a:lvl1pPr>
          </a:lstStyle>
          <a:p>
            <a:endParaRPr lang="en-US"/>
          </a:p>
        </p:txBody>
      </p:sp>
      <p:sp>
        <p:nvSpPr>
          <p:cNvPr id="3" name="Date Placeholder 2"/>
          <p:cNvSpPr>
            <a:spLocks noGrp="1"/>
          </p:cNvSpPr>
          <p:nvPr>
            <p:ph type="dt" sz="quarter" idx="1"/>
          </p:nvPr>
        </p:nvSpPr>
        <p:spPr>
          <a:xfrm>
            <a:off x="3850443" y="2"/>
            <a:ext cx="2945659" cy="493712"/>
          </a:xfrm>
          <a:prstGeom prst="rect">
            <a:avLst/>
          </a:prstGeom>
        </p:spPr>
        <p:txBody>
          <a:bodyPr vert="horz" lIns="95250" tIns="47625" rIns="95250" bIns="47625" rtlCol="0"/>
          <a:lstStyle>
            <a:lvl1pPr algn="r">
              <a:defRPr sz="1300"/>
            </a:lvl1pPr>
          </a:lstStyle>
          <a:p>
            <a:fld id="{D6D4942B-1E04-454D-A657-4C47AC310D76}" type="datetimeFigureOut">
              <a:rPr lang="en-US" smtClean="0"/>
              <a:t>1/8/2015</a:t>
            </a:fld>
            <a:endParaRPr lang="en-US"/>
          </a:p>
        </p:txBody>
      </p:sp>
      <p:sp>
        <p:nvSpPr>
          <p:cNvPr id="4" name="Footer Placeholder 3"/>
          <p:cNvSpPr>
            <a:spLocks noGrp="1"/>
          </p:cNvSpPr>
          <p:nvPr>
            <p:ph type="ftr" sz="quarter" idx="2"/>
          </p:nvPr>
        </p:nvSpPr>
        <p:spPr>
          <a:xfrm>
            <a:off x="0" y="9378827"/>
            <a:ext cx="2945659" cy="493712"/>
          </a:xfrm>
          <a:prstGeom prst="rect">
            <a:avLst/>
          </a:prstGeom>
        </p:spPr>
        <p:txBody>
          <a:bodyPr vert="horz" lIns="95250" tIns="47625" rIns="95250" bIns="47625" rtlCol="0" anchor="b"/>
          <a:lstStyle>
            <a:lvl1pPr algn="l">
              <a:defRPr sz="1300"/>
            </a:lvl1pPr>
          </a:lstStyle>
          <a:p>
            <a:endParaRPr lang="en-US"/>
          </a:p>
        </p:txBody>
      </p:sp>
      <p:sp>
        <p:nvSpPr>
          <p:cNvPr id="5" name="Slide Number Placeholder 4"/>
          <p:cNvSpPr>
            <a:spLocks noGrp="1"/>
          </p:cNvSpPr>
          <p:nvPr>
            <p:ph type="sldNum" sz="quarter" idx="3"/>
          </p:nvPr>
        </p:nvSpPr>
        <p:spPr>
          <a:xfrm>
            <a:off x="3850443" y="9378827"/>
            <a:ext cx="2945659" cy="493712"/>
          </a:xfrm>
          <a:prstGeom prst="rect">
            <a:avLst/>
          </a:prstGeom>
        </p:spPr>
        <p:txBody>
          <a:bodyPr vert="horz" lIns="95250" tIns="47625" rIns="95250" bIns="47625" rtlCol="0" anchor="b"/>
          <a:lstStyle>
            <a:lvl1pPr algn="r">
              <a:defRPr sz="1300"/>
            </a:lvl1pPr>
          </a:lstStyle>
          <a:p>
            <a:fld id="{8A06B781-4118-4DA9-9FE1-D32BFA2E5317}" type="slidenum">
              <a:rPr lang="en-US" smtClean="0"/>
              <a:t>‹#›</a:t>
            </a:fld>
            <a:endParaRPr lang="en-US"/>
          </a:p>
        </p:txBody>
      </p:sp>
    </p:spTree>
    <p:extLst>
      <p:ext uri="{BB962C8B-B14F-4D97-AF65-F5344CB8AC3E}">
        <p14:creationId xmlns:p14="http://schemas.microsoft.com/office/powerpoint/2010/main" val="2541583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3712"/>
          </a:xfrm>
          <a:prstGeom prst="rect">
            <a:avLst/>
          </a:prstGeom>
        </p:spPr>
        <p:txBody>
          <a:bodyPr vert="horz" lIns="95250" tIns="47625" rIns="95250" bIns="47625" rtlCol="0"/>
          <a:lstStyle>
            <a:lvl1pPr algn="l">
              <a:defRPr sz="1300"/>
            </a:lvl1pPr>
          </a:lstStyle>
          <a:p>
            <a:endParaRPr lang="en-US"/>
          </a:p>
        </p:txBody>
      </p:sp>
      <p:sp>
        <p:nvSpPr>
          <p:cNvPr id="3" name="Date Placeholder 2"/>
          <p:cNvSpPr>
            <a:spLocks noGrp="1"/>
          </p:cNvSpPr>
          <p:nvPr>
            <p:ph type="dt" idx="1"/>
          </p:nvPr>
        </p:nvSpPr>
        <p:spPr>
          <a:xfrm>
            <a:off x="3850443" y="2"/>
            <a:ext cx="2945659" cy="493712"/>
          </a:xfrm>
          <a:prstGeom prst="rect">
            <a:avLst/>
          </a:prstGeom>
        </p:spPr>
        <p:txBody>
          <a:bodyPr vert="horz" lIns="95250" tIns="47625" rIns="95250" bIns="47625" rtlCol="0"/>
          <a:lstStyle>
            <a:lvl1pPr algn="r">
              <a:defRPr sz="1300"/>
            </a:lvl1pPr>
          </a:lstStyle>
          <a:p>
            <a:fld id="{E5A852F6-4CAA-4559-A224-FFD3FE0DA6AD}" type="datetimeFigureOut">
              <a:rPr lang="en-US" smtClean="0"/>
              <a:t>1/8/2015</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250" tIns="47625" rIns="95250" bIns="47625"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5250" tIns="47625" rIns="95250" bIns="476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7"/>
            <a:ext cx="2945659" cy="493712"/>
          </a:xfrm>
          <a:prstGeom prst="rect">
            <a:avLst/>
          </a:prstGeom>
        </p:spPr>
        <p:txBody>
          <a:bodyPr vert="horz" lIns="95250" tIns="47625" rIns="95250" bIns="47625"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378827"/>
            <a:ext cx="2945659" cy="493712"/>
          </a:xfrm>
          <a:prstGeom prst="rect">
            <a:avLst/>
          </a:prstGeom>
        </p:spPr>
        <p:txBody>
          <a:bodyPr vert="horz" lIns="95250" tIns="47625" rIns="95250" bIns="47625" rtlCol="0" anchor="b"/>
          <a:lstStyle>
            <a:lvl1pPr algn="r">
              <a:defRPr sz="1300"/>
            </a:lvl1pPr>
          </a:lstStyle>
          <a:p>
            <a:fld id="{3A2A4B41-599D-4968-9067-1C03AE24A981}" type="slidenum">
              <a:rPr lang="en-US" smtClean="0"/>
              <a:t>‹#›</a:t>
            </a:fld>
            <a:endParaRPr lang="en-US"/>
          </a:p>
        </p:txBody>
      </p:sp>
    </p:spTree>
    <p:extLst>
      <p:ext uri="{BB962C8B-B14F-4D97-AF65-F5344CB8AC3E}">
        <p14:creationId xmlns:p14="http://schemas.microsoft.com/office/powerpoint/2010/main" val="207152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A4B41-599D-4968-9067-1C03AE24A981}" type="slidenum">
              <a:rPr lang="en-US" smtClean="0"/>
              <a:t>3</a:t>
            </a:fld>
            <a:endParaRPr lang="en-US"/>
          </a:p>
        </p:txBody>
      </p:sp>
    </p:spTree>
    <p:extLst>
      <p:ext uri="{BB962C8B-B14F-4D97-AF65-F5344CB8AC3E}">
        <p14:creationId xmlns:p14="http://schemas.microsoft.com/office/powerpoint/2010/main" val="3060346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8EF955C3-DD49-4B46-AB5B-5F33FD519CE9}" type="slidenum">
              <a:rPr lang="en-US" sz="1300"/>
              <a:pPr/>
              <a:t>12</a:t>
            </a:fld>
            <a:endParaRPr lang="en-US" sz="13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27F626B2-DC05-4D18-AD8F-882E6A612CD2}" type="slidenum">
              <a:rPr lang="en-US" sz="1300"/>
              <a:pPr/>
              <a:t>13</a:t>
            </a:fld>
            <a:endParaRPr lang="en-US" sz="13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057A1A98-1996-419D-A5D7-C4A7A7423D65}" type="slidenum">
              <a:rPr lang="en-US" sz="1300"/>
              <a:pPr/>
              <a:t>20</a:t>
            </a:fld>
            <a:endParaRPr lang="en-US" sz="13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73907" indent="-297657">
              <a:defRPr sz="2400">
                <a:solidFill>
                  <a:schemeClr val="tx1"/>
                </a:solidFill>
                <a:latin typeface="Times New Roman" pitchFamily="18" charset="0"/>
              </a:defRPr>
            </a:lvl2pPr>
            <a:lvl3pPr marL="1190625" indent="-238125">
              <a:defRPr sz="2400">
                <a:solidFill>
                  <a:schemeClr val="tx1"/>
                </a:solidFill>
                <a:latin typeface="Times New Roman" pitchFamily="18" charset="0"/>
              </a:defRPr>
            </a:lvl3pPr>
            <a:lvl4pPr marL="1666875" indent="-238125">
              <a:defRPr sz="2400">
                <a:solidFill>
                  <a:schemeClr val="tx1"/>
                </a:solidFill>
                <a:latin typeface="Times New Roman" pitchFamily="18" charset="0"/>
              </a:defRPr>
            </a:lvl4pPr>
            <a:lvl5pPr marL="2143125" indent="-238125">
              <a:defRPr sz="2400">
                <a:solidFill>
                  <a:schemeClr val="tx1"/>
                </a:solidFill>
                <a:latin typeface="Times New Roman" pitchFamily="18" charset="0"/>
              </a:defRPr>
            </a:lvl5pPr>
            <a:lvl6pPr marL="2619375" indent="-238125" eaLnBrk="0" fontAlgn="base" hangingPunct="0">
              <a:spcBef>
                <a:spcPct val="0"/>
              </a:spcBef>
              <a:spcAft>
                <a:spcPct val="0"/>
              </a:spcAft>
              <a:defRPr sz="2400">
                <a:solidFill>
                  <a:schemeClr val="tx1"/>
                </a:solidFill>
                <a:latin typeface="Times New Roman" pitchFamily="18" charset="0"/>
              </a:defRPr>
            </a:lvl6pPr>
            <a:lvl7pPr marL="3095625" indent="-238125" eaLnBrk="0" fontAlgn="base" hangingPunct="0">
              <a:spcBef>
                <a:spcPct val="0"/>
              </a:spcBef>
              <a:spcAft>
                <a:spcPct val="0"/>
              </a:spcAft>
              <a:defRPr sz="2400">
                <a:solidFill>
                  <a:schemeClr val="tx1"/>
                </a:solidFill>
                <a:latin typeface="Times New Roman" pitchFamily="18" charset="0"/>
              </a:defRPr>
            </a:lvl7pPr>
            <a:lvl8pPr marL="3571875" indent="-238125" eaLnBrk="0" fontAlgn="base" hangingPunct="0">
              <a:spcBef>
                <a:spcPct val="0"/>
              </a:spcBef>
              <a:spcAft>
                <a:spcPct val="0"/>
              </a:spcAft>
              <a:defRPr sz="2400">
                <a:solidFill>
                  <a:schemeClr val="tx1"/>
                </a:solidFill>
                <a:latin typeface="Times New Roman" pitchFamily="18" charset="0"/>
              </a:defRPr>
            </a:lvl8pPr>
            <a:lvl9pPr marL="4048125" indent="-238125" eaLnBrk="0" fontAlgn="base" hangingPunct="0">
              <a:spcBef>
                <a:spcPct val="0"/>
              </a:spcBef>
              <a:spcAft>
                <a:spcPct val="0"/>
              </a:spcAft>
              <a:defRPr sz="2400">
                <a:solidFill>
                  <a:schemeClr val="tx1"/>
                </a:solidFill>
                <a:latin typeface="Times New Roman" pitchFamily="18" charset="0"/>
              </a:defRPr>
            </a:lvl9pPr>
          </a:lstStyle>
          <a:p>
            <a:fld id="{83BDB0C5-BD6D-4643-9E7F-A82AAB369A52}" type="slidenum">
              <a:rPr lang="en-US" sz="1300"/>
              <a:pPr/>
              <a:t>26</a:t>
            </a:fld>
            <a:endParaRPr lang="en-US" sz="13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B3ED64D-0592-471C-97E1-0267768577B2}" type="datetime1">
              <a:rPr lang="en-US" smtClean="0"/>
              <a:t>1/8/2015</a:t>
            </a:fld>
            <a:endParaRPr lang="en-US"/>
          </a:p>
        </p:txBody>
      </p:sp>
      <p:sp>
        <p:nvSpPr>
          <p:cNvPr id="16" name="Slide Number Placeholder 15"/>
          <p:cNvSpPr>
            <a:spLocks noGrp="1"/>
          </p:cNvSpPr>
          <p:nvPr>
            <p:ph type="sldNum" sz="quarter" idx="11"/>
          </p:nvPr>
        </p:nvSpPr>
        <p:spPr/>
        <p:txBody>
          <a:bodyPr/>
          <a:lstStyle/>
          <a:p>
            <a:fld id="{B749F53B-8AD2-43BA-B42B-6D1AE5227F0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AD9E3-14A4-4D29-BD98-99F61BCECDAB}"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DB1AB-BB61-4E92-B879-AFD8C5D4D33C}"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4" name="Date Placeholder 13"/>
          <p:cNvSpPr>
            <a:spLocks noGrp="1"/>
          </p:cNvSpPr>
          <p:nvPr>
            <p:ph type="dt" sz="half" idx="14"/>
          </p:nvPr>
        </p:nvSpPr>
        <p:spPr/>
        <p:txBody>
          <a:bodyPr/>
          <a:lstStyle/>
          <a:p>
            <a:fld id="{4502A808-3A88-4F24-990F-97C672E0E110}" type="datetime1">
              <a:rPr lang="en-US" smtClean="0"/>
              <a:t>1/8/2015</a:t>
            </a:fld>
            <a:endParaRPr lang="en-US"/>
          </a:p>
        </p:txBody>
      </p:sp>
      <p:sp>
        <p:nvSpPr>
          <p:cNvPr id="15" name="Slide Number Placeholder 14"/>
          <p:cNvSpPr>
            <a:spLocks noGrp="1"/>
          </p:cNvSpPr>
          <p:nvPr>
            <p:ph type="sldNum" sz="quarter" idx="15"/>
          </p:nvPr>
        </p:nvSpPr>
        <p:spPr/>
        <p:txBody>
          <a:bodyPr/>
          <a:lstStyle>
            <a:lvl1pPr algn="ctr">
              <a:defRPr/>
            </a:lvl1pPr>
          </a:lstStyle>
          <a:p>
            <a:fld id="{B749F53B-8AD2-43BA-B42B-6D1AE5227F0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a:xfrm>
            <a:off x="1371600" y="152400"/>
            <a:ext cx="7315200" cy="1219200"/>
          </a:xfrm>
        </p:spPr>
        <p:txBody>
          <a:bodyPr rtlCol="0" anchor="b" anchorCtr="0"/>
          <a:lstStyle>
            <a:lvl1pPr algn="ctr">
              <a:defRPr/>
            </a:lvl1pPr>
          </a:lstStyle>
          <a:p>
            <a:r>
              <a:rPr kumimoji="0" lang="en-US" smtClean="0"/>
              <a:t>Click to edit Master title style</a:t>
            </a:r>
            <a:endParaRPr kumimoji="0" lang="en-US" dirty="0"/>
          </a:p>
        </p:txBody>
      </p:sp>
      <p:pic>
        <p:nvPicPr>
          <p:cNvPr id="2050" name="Picture 2" descr="C:\Users\SchounB\Pictures\conflict 7.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 y="228599"/>
            <a:ext cx="914400" cy="12814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A8C337-861B-4D25-8ABE-558188E76C88}" type="datetime1">
              <a:rPr lang="en-US" smtClean="0"/>
              <a:t>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9F53B-8AD2-43BA-B42B-6D1AE5227F0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2B6294-6689-425F-8BA4-A3014672ED4E}" type="datetime1">
              <a:rPr lang="en-US" smtClean="0"/>
              <a:t>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9F53B-8AD2-43BA-B42B-6D1AE5227F0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749F53B-8AD2-43BA-B42B-6D1AE5227F0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4622714-C9A1-4ACF-82C9-FF1CB5097983}" type="datetime1">
              <a:rPr lang="en-US" smtClean="0"/>
              <a:t>1/8/2015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C40598-5738-4961-AD9A-8CB0AD4C6D21}" type="datetime1">
              <a:rPr lang="en-US" smtClean="0"/>
              <a:t>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9F53B-8AD2-43BA-B42B-6D1AE5227F0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44BD9-8970-499C-A607-228638C569FC}" type="datetime1">
              <a:rPr lang="en-US" smtClean="0"/>
              <a:t>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9F53B-8AD2-43BA-B42B-6D1AE5227F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E8D96EE-46F1-456E-886C-ADCB781525D5}" type="datetime1">
              <a:rPr lang="en-US" smtClean="0"/>
              <a:t>1/8/2015</a:t>
            </a:fld>
            <a:endParaRPr lang="en-US"/>
          </a:p>
        </p:txBody>
      </p:sp>
      <p:sp>
        <p:nvSpPr>
          <p:cNvPr id="9" name="Slide Number Placeholder 8"/>
          <p:cNvSpPr>
            <a:spLocks noGrp="1"/>
          </p:cNvSpPr>
          <p:nvPr>
            <p:ph type="sldNum" sz="quarter" idx="15"/>
          </p:nvPr>
        </p:nvSpPr>
        <p:spPr/>
        <p:txBody>
          <a:bodyPr/>
          <a:lstStyle/>
          <a:p>
            <a:fld id="{B749F53B-8AD2-43BA-B42B-6D1AE5227F0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753F5D-9A75-4909-8169-A2F89205CC52}" type="datetime1">
              <a:rPr lang="en-US" smtClean="0"/>
              <a:t>1/8/2015</a:t>
            </a:fld>
            <a:endParaRPr lang="en-US"/>
          </a:p>
        </p:txBody>
      </p:sp>
      <p:sp>
        <p:nvSpPr>
          <p:cNvPr id="9" name="Slide Number Placeholder 8"/>
          <p:cNvSpPr>
            <a:spLocks noGrp="1"/>
          </p:cNvSpPr>
          <p:nvPr>
            <p:ph type="sldNum" sz="quarter" idx="11"/>
          </p:nvPr>
        </p:nvSpPr>
        <p:spPr/>
        <p:txBody>
          <a:bodyPr/>
          <a:lstStyle/>
          <a:p>
            <a:fld id="{B749F53B-8AD2-43BA-B42B-6D1AE5227F0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13902DD-3690-4626-8AED-72012B4F4FC2}" type="datetime1">
              <a:rPr lang="en-US" smtClean="0"/>
              <a:t>1/8/2015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49F53B-8AD2-43BA-B42B-6D1AE5227F0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3699804"/>
            <a:ext cx="6553200" cy="1143000"/>
          </a:xfrm>
        </p:spPr>
        <p:txBody>
          <a:bodyPr/>
          <a:lstStyle/>
          <a:p>
            <a:r>
              <a:rPr lang="en-US" dirty="0" smtClean="0"/>
              <a:t>Conflict and Peacemaking</a:t>
            </a:r>
          </a:p>
          <a:p>
            <a:r>
              <a:rPr lang="en-US" dirty="0" smtClean="0"/>
              <a:t>Using Christian Principles</a:t>
            </a:r>
            <a:endParaRPr lang="en-US" dirty="0"/>
          </a:p>
        </p:txBody>
      </p:sp>
      <p:sp>
        <p:nvSpPr>
          <p:cNvPr id="2" name="Title 1"/>
          <p:cNvSpPr>
            <a:spLocks noGrp="1"/>
          </p:cNvSpPr>
          <p:nvPr>
            <p:ph type="ctrTitle"/>
          </p:nvPr>
        </p:nvSpPr>
        <p:spPr>
          <a:xfrm>
            <a:off x="2819400" y="1433732"/>
            <a:ext cx="5943600" cy="1981200"/>
          </a:xfrm>
        </p:spPr>
        <p:txBody>
          <a:bodyPr/>
          <a:lstStyle/>
          <a:p>
            <a:r>
              <a:rPr lang="en-US" dirty="0" smtClean="0"/>
              <a:t>Dealing with Diversity and Differences</a:t>
            </a:r>
            <a:endParaRPr lang="en-US" dirty="0"/>
          </a:p>
        </p:txBody>
      </p:sp>
      <p:sp>
        <p:nvSpPr>
          <p:cNvPr id="4" name="Slide Number Placeholder 3"/>
          <p:cNvSpPr>
            <a:spLocks noGrp="1"/>
          </p:cNvSpPr>
          <p:nvPr>
            <p:ph type="sldNum" sz="quarter" idx="11"/>
          </p:nvPr>
        </p:nvSpPr>
        <p:spPr/>
        <p:txBody>
          <a:bodyPr/>
          <a:lstStyle/>
          <a:p>
            <a:fld id="{B749F53B-8AD2-43BA-B42B-6D1AE5227F0F}" type="slidenum">
              <a:rPr lang="en-US" smtClean="0"/>
              <a:t>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693" y="1524000"/>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SchounB\Pictures\Photo Stream\Dog &amp; C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492" y="365760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05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pPr marL="0" indent="0">
              <a:buNone/>
            </a:pPr>
            <a:r>
              <a:rPr lang="en-US" sz="3000" dirty="0"/>
              <a:t>“Christ prayed that His disciples might be one, even as He and His Father are one. In what does this unity consist? That oneness does not consist in everyone having the same disposition, the very same temperament, that makes all run in the very same channel. All do not possess the same degree of intelligence. All have not the same experience. In a church there are different gifts and varied experiences. In temporal matters there is a great variety of ways of management, and yet none of these variations in manner of labor, in exercise of gifts, need to create dissension and discord and disunion</a:t>
            </a:r>
            <a:r>
              <a:rPr lang="en-US" sz="3000" dirty="0" smtClean="0"/>
              <a:t>.    </a:t>
            </a:r>
            <a:r>
              <a:rPr lang="en-US" sz="2200" b="1" dirty="0"/>
              <a:t>15MR 149.2</a:t>
            </a:r>
            <a:endParaRPr lang="en-US" sz="2200" dirty="0"/>
          </a:p>
        </p:txBody>
      </p:sp>
      <p:sp>
        <p:nvSpPr>
          <p:cNvPr id="3" name="Slide Number Placeholder 2"/>
          <p:cNvSpPr>
            <a:spLocks noGrp="1"/>
          </p:cNvSpPr>
          <p:nvPr>
            <p:ph type="sldNum" sz="quarter" idx="15"/>
          </p:nvPr>
        </p:nvSpPr>
        <p:spPr/>
        <p:txBody>
          <a:bodyPr/>
          <a:lstStyle/>
          <a:p>
            <a:fld id="{B749F53B-8AD2-43BA-B42B-6D1AE5227F0F}" type="slidenum">
              <a:rPr lang="en-US" smtClean="0"/>
              <a:t>10</a:t>
            </a:fld>
            <a:endParaRPr lang="en-US"/>
          </a:p>
        </p:txBody>
      </p:sp>
      <p:sp>
        <p:nvSpPr>
          <p:cNvPr id="4" name="Title 3"/>
          <p:cNvSpPr>
            <a:spLocks noGrp="1"/>
          </p:cNvSpPr>
          <p:nvPr>
            <p:ph type="title"/>
          </p:nvPr>
        </p:nvSpPr>
        <p:spPr/>
        <p:txBody>
          <a:bodyPr>
            <a:normAutofit fontScale="90000"/>
          </a:bodyPr>
          <a:lstStyle/>
          <a:p>
            <a:r>
              <a:rPr lang="en-US" dirty="0" smtClean="0"/>
              <a:t>Different Interpretations of Scripture</a:t>
            </a:r>
            <a:endParaRPr lang="en-US" dirty="0"/>
          </a:p>
        </p:txBody>
      </p:sp>
    </p:spTree>
    <p:extLst>
      <p:ext uri="{BB962C8B-B14F-4D97-AF65-F5344CB8AC3E}">
        <p14:creationId xmlns:p14="http://schemas.microsoft.com/office/powerpoint/2010/main" val="2163851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700" dirty="0" smtClean="0"/>
              <a:t>“One </a:t>
            </a:r>
            <a:r>
              <a:rPr lang="en-US" sz="2700" dirty="0"/>
              <a:t>man may be conversant with the Scriptures, and some particular portion of the Scripture is especially appreciated by him because he has seen it in a certain striking light; another sees another portion as very important; and thus one and another presents -the very points to the people that appear of highest value. This is all in the order of God. One man blunders in his interpretation of some portion of the Scripture, but shall this cause diversity and disunion? God forbid. We cannot then take a position that the unity of the church consists in viewing every text of Scripture in the very same shade of light.”   </a:t>
            </a:r>
            <a:r>
              <a:rPr lang="en-US" sz="2700" u="sng" dirty="0"/>
              <a:t>Manuscript Releases</a:t>
            </a:r>
            <a:r>
              <a:rPr lang="en-US" sz="2700" dirty="0"/>
              <a:t>, 15:149.</a:t>
            </a:r>
          </a:p>
          <a:p>
            <a:pPr marL="0" indent="0">
              <a:buNone/>
            </a:pPr>
            <a:endParaRPr lang="en-US" sz="2700" dirty="0"/>
          </a:p>
        </p:txBody>
      </p:sp>
      <p:sp>
        <p:nvSpPr>
          <p:cNvPr id="3" name="Slide Number Placeholder 2"/>
          <p:cNvSpPr>
            <a:spLocks noGrp="1"/>
          </p:cNvSpPr>
          <p:nvPr>
            <p:ph type="sldNum" sz="quarter" idx="15"/>
          </p:nvPr>
        </p:nvSpPr>
        <p:spPr/>
        <p:txBody>
          <a:bodyPr/>
          <a:lstStyle/>
          <a:p>
            <a:fld id="{B749F53B-8AD2-43BA-B42B-6D1AE5227F0F}" type="slidenum">
              <a:rPr lang="en-US" smtClean="0"/>
              <a:t>11</a:t>
            </a:fld>
            <a:endParaRPr lang="en-US"/>
          </a:p>
        </p:txBody>
      </p:sp>
      <p:sp>
        <p:nvSpPr>
          <p:cNvPr id="4" name="Title 3"/>
          <p:cNvSpPr>
            <a:spLocks noGrp="1"/>
          </p:cNvSpPr>
          <p:nvPr>
            <p:ph type="title"/>
          </p:nvPr>
        </p:nvSpPr>
        <p:spPr/>
        <p:txBody>
          <a:bodyPr>
            <a:normAutofit fontScale="90000"/>
          </a:bodyPr>
          <a:lstStyle/>
          <a:p>
            <a:r>
              <a:rPr lang="en-US" dirty="0" smtClean="0"/>
              <a:t>Different Interpretations of Scripture, continued</a:t>
            </a:r>
            <a:endParaRPr lang="en-US" dirty="0"/>
          </a:p>
        </p:txBody>
      </p:sp>
    </p:spTree>
    <p:extLst>
      <p:ext uri="{BB962C8B-B14F-4D97-AF65-F5344CB8AC3E}">
        <p14:creationId xmlns:p14="http://schemas.microsoft.com/office/powerpoint/2010/main" val="1901667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smtClean="0"/>
              <a:t>Resolving or Managing Conflict</a:t>
            </a:r>
          </a:p>
        </p:txBody>
      </p:sp>
      <p:sp>
        <p:nvSpPr>
          <p:cNvPr id="65539" name="Rectangle 3"/>
          <p:cNvSpPr>
            <a:spLocks noGrp="1" noChangeArrowheads="1"/>
          </p:cNvSpPr>
          <p:nvPr>
            <p:ph type="body" idx="1"/>
          </p:nvPr>
        </p:nvSpPr>
        <p:spPr>
          <a:xfrm>
            <a:off x="0" y="1752600"/>
            <a:ext cx="9144000" cy="5105400"/>
          </a:xfrm>
        </p:spPr>
        <p:txBody>
          <a:bodyPr/>
          <a:lstStyle/>
          <a:p>
            <a:r>
              <a:rPr lang="en-US" dirty="0" smtClean="0"/>
              <a:t>Conflict </a:t>
            </a:r>
            <a:r>
              <a:rPr lang="en-US" b="1" dirty="0" smtClean="0"/>
              <a:t>resolution</a:t>
            </a:r>
            <a:r>
              <a:rPr lang="en-US" dirty="0" smtClean="0"/>
              <a:t> – problem cleared up.</a:t>
            </a:r>
          </a:p>
          <a:p>
            <a:r>
              <a:rPr lang="en-US" dirty="0" smtClean="0"/>
              <a:t>Conflict </a:t>
            </a:r>
            <a:r>
              <a:rPr lang="en-US" b="1" dirty="0" smtClean="0"/>
              <a:t>management</a:t>
            </a:r>
            <a:r>
              <a:rPr lang="en-US" dirty="0" smtClean="0"/>
              <a:t> – matter is contained.</a:t>
            </a:r>
          </a:p>
          <a:p>
            <a:pPr>
              <a:buFont typeface="Wingdings" pitchFamily="2" charset="2"/>
              <a:buNone/>
            </a:pPr>
            <a:r>
              <a:rPr lang="en-US" dirty="0" smtClean="0"/>
              <a:t>	</a:t>
            </a:r>
          </a:p>
          <a:p>
            <a:pPr>
              <a:buFont typeface="Wingdings" pitchFamily="2" charset="2"/>
              <a:buNone/>
            </a:pPr>
            <a:endParaRPr lang="en-US" dirty="0" smtClean="0"/>
          </a:p>
          <a:p>
            <a:pPr>
              <a:buFont typeface="Wingdings" pitchFamily="2" charset="2"/>
              <a:buNone/>
            </a:pPr>
            <a:r>
              <a:rPr lang="en-US" dirty="0" smtClean="0"/>
              <a:t>	A </a:t>
            </a:r>
            <a:r>
              <a:rPr lang="en-US" u="sng" dirty="0" smtClean="0"/>
              <a:t>problem</a:t>
            </a:r>
            <a:r>
              <a:rPr lang="en-US" dirty="0" smtClean="0"/>
              <a:t> can be </a:t>
            </a:r>
            <a:r>
              <a:rPr lang="en-US" u="sng" dirty="0" smtClean="0"/>
              <a:t>solved</a:t>
            </a:r>
            <a:r>
              <a:rPr lang="en-US" dirty="0" smtClean="0"/>
              <a:t>, </a:t>
            </a:r>
          </a:p>
          <a:p>
            <a:pPr>
              <a:buFont typeface="Wingdings" pitchFamily="2" charset="2"/>
              <a:buNone/>
            </a:pPr>
            <a:r>
              <a:rPr lang="en-US" dirty="0" smtClean="0"/>
              <a:t>	but a </a:t>
            </a:r>
            <a:r>
              <a:rPr lang="en-US" u="sng" dirty="0" smtClean="0"/>
              <a:t>condition</a:t>
            </a:r>
            <a:r>
              <a:rPr lang="en-US" dirty="0" smtClean="0"/>
              <a:t> must be </a:t>
            </a:r>
            <a:r>
              <a:rPr lang="en-US" u="sng" dirty="0" smtClean="0"/>
              <a:t>managed</a:t>
            </a:r>
            <a:r>
              <a:rPr lang="en-US" dirty="0" smtClean="0"/>
              <a:t>.</a:t>
            </a:r>
          </a:p>
          <a:p>
            <a:pPr>
              <a:buFont typeface="Wingdings" pitchFamily="2" charset="2"/>
              <a:buNone/>
            </a:pPr>
            <a:r>
              <a:rPr lang="en-US" dirty="0" smtClean="0"/>
              <a:t>		</a:t>
            </a:r>
          </a:p>
        </p:txBody>
      </p:sp>
      <p:sp>
        <p:nvSpPr>
          <p:cNvPr id="65540" name="Rectangle 4"/>
          <p:cNvSpPr>
            <a:spLocks noChangeArrowheads="1"/>
          </p:cNvSpPr>
          <p:nvPr/>
        </p:nvSpPr>
        <p:spPr bwMode="auto">
          <a:xfrm>
            <a:off x="228600" y="3549238"/>
            <a:ext cx="7924800" cy="1143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t>12</a:t>
            </a:fld>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5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4000" smtClean="0"/>
              <a:t>Resolving or Managing Conflict</a:t>
            </a:r>
          </a:p>
        </p:txBody>
      </p:sp>
      <p:sp>
        <p:nvSpPr>
          <p:cNvPr id="66563" name="Rectangle 3"/>
          <p:cNvSpPr>
            <a:spLocks noGrp="1" noChangeArrowheads="1"/>
          </p:cNvSpPr>
          <p:nvPr>
            <p:ph type="body" idx="1"/>
          </p:nvPr>
        </p:nvSpPr>
        <p:spPr/>
        <p:txBody>
          <a:bodyPr/>
          <a:lstStyle/>
          <a:p>
            <a:pPr>
              <a:buFont typeface="Wingdings" pitchFamily="2" charset="2"/>
              <a:buNone/>
            </a:pPr>
            <a:r>
              <a:rPr lang="en-US" dirty="0" smtClean="0"/>
              <a:t>Problem – a difference between an expectation and actual performance.</a:t>
            </a:r>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r>
              <a:rPr lang="en-US" dirty="0" smtClean="0"/>
              <a:t>Condition – a state of variation from a norm.</a:t>
            </a:r>
          </a:p>
        </p:txBody>
      </p:sp>
      <p:sp>
        <p:nvSpPr>
          <p:cNvPr id="66564" name="Line 4"/>
          <p:cNvSpPr>
            <a:spLocks noChangeShapeType="1"/>
          </p:cNvSpPr>
          <p:nvPr/>
        </p:nvSpPr>
        <p:spPr bwMode="auto">
          <a:xfrm>
            <a:off x="609600" y="32004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 name="Line 5"/>
          <p:cNvSpPr>
            <a:spLocks noChangeShapeType="1"/>
          </p:cNvSpPr>
          <p:nvPr/>
        </p:nvSpPr>
        <p:spPr bwMode="auto">
          <a:xfrm>
            <a:off x="3657600" y="3200400"/>
            <a:ext cx="3048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6" name="Line 6"/>
          <p:cNvSpPr>
            <a:spLocks noChangeShapeType="1"/>
          </p:cNvSpPr>
          <p:nvPr/>
        </p:nvSpPr>
        <p:spPr bwMode="auto">
          <a:xfrm>
            <a:off x="3962400" y="40386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7" name="Text Box 7"/>
          <p:cNvSpPr txBox="1">
            <a:spLocks noChangeArrowheads="1"/>
          </p:cNvSpPr>
          <p:nvPr/>
        </p:nvSpPr>
        <p:spPr bwMode="auto">
          <a:xfrm>
            <a:off x="762000" y="27432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Expectation</a:t>
            </a:r>
          </a:p>
        </p:txBody>
      </p:sp>
      <p:sp>
        <p:nvSpPr>
          <p:cNvPr id="66568" name="Text Box 8"/>
          <p:cNvSpPr txBox="1">
            <a:spLocks noChangeArrowheads="1"/>
          </p:cNvSpPr>
          <p:nvPr/>
        </p:nvSpPr>
        <p:spPr bwMode="auto">
          <a:xfrm>
            <a:off x="2819400" y="3352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Difference</a:t>
            </a:r>
          </a:p>
        </p:txBody>
      </p:sp>
      <p:sp>
        <p:nvSpPr>
          <p:cNvPr id="66569" name="Text Box 9"/>
          <p:cNvSpPr txBox="1">
            <a:spLocks noChangeArrowheads="1"/>
          </p:cNvSpPr>
          <p:nvPr/>
        </p:nvSpPr>
        <p:spPr bwMode="auto">
          <a:xfrm>
            <a:off x="5029200" y="3581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Performance</a:t>
            </a:r>
          </a:p>
        </p:txBody>
      </p:sp>
      <p:sp>
        <p:nvSpPr>
          <p:cNvPr id="66570" name="Line 10"/>
          <p:cNvSpPr>
            <a:spLocks noChangeShapeType="1"/>
          </p:cNvSpPr>
          <p:nvPr/>
        </p:nvSpPr>
        <p:spPr bwMode="auto">
          <a:xfrm>
            <a:off x="1066800" y="5867400"/>
            <a:ext cx="7086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2" name="Freeform 12"/>
          <p:cNvSpPr>
            <a:spLocks/>
          </p:cNvSpPr>
          <p:nvPr/>
        </p:nvSpPr>
        <p:spPr bwMode="auto">
          <a:xfrm>
            <a:off x="1295400" y="5397500"/>
            <a:ext cx="6324600" cy="863600"/>
          </a:xfrm>
          <a:custGeom>
            <a:avLst/>
            <a:gdLst>
              <a:gd name="T0" fmla="*/ 0 w 3984"/>
              <a:gd name="T1" fmla="*/ 2147483647 h 544"/>
              <a:gd name="T2" fmla="*/ 2147483647 w 3984"/>
              <a:gd name="T3" fmla="*/ 2147483647 h 544"/>
              <a:gd name="T4" fmla="*/ 2147483647 w 3984"/>
              <a:gd name="T5" fmla="*/ 2147483647 h 544"/>
              <a:gd name="T6" fmla="*/ 2147483647 w 3984"/>
              <a:gd name="T7" fmla="*/ 2147483647 h 544"/>
              <a:gd name="T8" fmla="*/ 2147483647 w 3984"/>
              <a:gd name="T9" fmla="*/ 2147483647 h 544"/>
              <a:gd name="T10" fmla="*/ 2147483647 w 3984"/>
              <a:gd name="T11" fmla="*/ 2147483647 h 544"/>
              <a:gd name="T12" fmla="*/ 2147483647 w 3984"/>
              <a:gd name="T13" fmla="*/ 2147483647 h 544"/>
              <a:gd name="T14" fmla="*/ 2147483647 w 3984"/>
              <a:gd name="T15" fmla="*/ 2147483647 h 544"/>
              <a:gd name="T16" fmla="*/ 2147483647 w 3984"/>
              <a:gd name="T17" fmla="*/ 2147483647 h 544"/>
              <a:gd name="T18" fmla="*/ 2147483647 w 3984"/>
              <a:gd name="T19" fmla="*/ 2147483647 h 544"/>
              <a:gd name="T20" fmla="*/ 2147483647 w 3984"/>
              <a:gd name="T21" fmla="*/ 2147483647 h 544"/>
              <a:gd name="T22" fmla="*/ 2147483647 w 3984"/>
              <a:gd name="T23" fmla="*/ 2147483647 h 544"/>
              <a:gd name="T24" fmla="*/ 2147483647 w 3984"/>
              <a:gd name="T25" fmla="*/ 2147483647 h 544"/>
              <a:gd name="T26" fmla="*/ 2147483647 w 3984"/>
              <a:gd name="T27" fmla="*/ 2147483647 h 544"/>
              <a:gd name="T28" fmla="*/ 2147483647 w 3984"/>
              <a:gd name="T29" fmla="*/ 2147483647 h 544"/>
              <a:gd name="T30" fmla="*/ 2147483647 w 3984"/>
              <a:gd name="T31" fmla="*/ 2147483647 h 544"/>
              <a:gd name="T32" fmla="*/ 2147483647 w 3984"/>
              <a:gd name="T33" fmla="*/ 2147483647 h 5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84" h="544">
                <a:moveTo>
                  <a:pt x="0" y="536"/>
                </a:moveTo>
                <a:cubicBezTo>
                  <a:pt x="96" y="296"/>
                  <a:pt x="192" y="56"/>
                  <a:pt x="288" y="56"/>
                </a:cubicBezTo>
                <a:cubicBezTo>
                  <a:pt x="384" y="56"/>
                  <a:pt x="480" y="536"/>
                  <a:pt x="576" y="536"/>
                </a:cubicBezTo>
                <a:cubicBezTo>
                  <a:pt x="672" y="536"/>
                  <a:pt x="776" y="56"/>
                  <a:pt x="864" y="56"/>
                </a:cubicBezTo>
                <a:cubicBezTo>
                  <a:pt x="952" y="56"/>
                  <a:pt x="1016" y="536"/>
                  <a:pt x="1104" y="536"/>
                </a:cubicBezTo>
                <a:cubicBezTo>
                  <a:pt x="1192" y="536"/>
                  <a:pt x="1304" y="56"/>
                  <a:pt x="1392" y="56"/>
                </a:cubicBezTo>
                <a:cubicBezTo>
                  <a:pt x="1480" y="56"/>
                  <a:pt x="1544" y="536"/>
                  <a:pt x="1632" y="536"/>
                </a:cubicBezTo>
                <a:cubicBezTo>
                  <a:pt x="1720" y="536"/>
                  <a:pt x="1840" y="56"/>
                  <a:pt x="1920" y="56"/>
                </a:cubicBezTo>
                <a:cubicBezTo>
                  <a:pt x="2000" y="56"/>
                  <a:pt x="2040" y="544"/>
                  <a:pt x="2112" y="536"/>
                </a:cubicBezTo>
                <a:cubicBezTo>
                  <a:pt x="2184" y="528"/>
                  <a:pt x="2280" y="16"/>
                  <a:pt x="2352" y="8"/>
                </a:cubicBezTo>
                <a:cubicBezTo>
                  <a:pt x="2424" y="0"/>
                  <a:pt x="2480" y="480"/>
                  <a:pt x="2544" y="488"/>
                </a:cubicBezTo>
                <a:cubicBezTo>
                  <a:pt x="2608" y="496"/>
                  <a:pt x="2664" y="56"/>
                  <a:pt x="2736" y="56"/>
                </a:cubicBezTo>
                <a:cubicBezTo>
                  <a:pt x="2808" y="56"/>
                  <a:pt x="2896" y="496"/>
                  <a:pt x="2976" y="488"/>
                </a:cubicBezTo>
                <a:cubicBezTo>
                  <a:pt x="3056" y="480"/>
                  <a:pt x="3144" y="0"/>
                  <a:pt x="3216" y="8"/>
                </a:cubicBezTo>
                <a:cubicBezTo>
                  <a:pt x="3288" y="16"/>
                  <a:pt x="3328" y="536"/>
                  <a:pt x="3408" y="536"/>
                </a:cubicBezTo>
                <a:cubicBezTo>
                  <a:pt x="3488" y="536"/>
                  <a:pt x="3600" y="8"/>
                  <a:pt x="3696" y="8"/>
                </a:cubicBezTo>
                <a:cubicBezTo>
                  <a:pt x="3792" y="8"/>
                  <a:pt x="3888" y="272"/>
                  <a:pt x="3984" y="53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3" name="Text Box 13"/>
          <p:cNvSpPr txBox="1">
            <a:spLocks noChangeArrowheads="1"/>
          </p:cNvSpPr>
          <p:nvPr/>
        </p:nvSpPr>
        <p:spPr bwMode="auto">
          <a:xfrm>
            <a:off x="228600" y="5562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Norm</a:t>
            </a:r>
          </a:p>
        </p:txBody>
      </p:sp>
      <p:sp>
        <p:nvSpPr>
          <p:cNvPr id="66575" name="Freeform 15"/>
          <p:cNvSpPr>
            <a:spLocks/>
          </p:cNvSpPr>
          <p:nvPr/>
        </p:nvSpPr>
        <p:spPr bwMode="auto">
          <a:xfrm>
            <a:off x="3352800" y="5029200"/>
            <a:ext cx="304800" cy="685800"/>
          </a:xfrm>
          <a:custGeom>
            <a:avLst/>
            <a:gdLst>
              <a:gd name="T0" fmla="*/ 0 w 192"/>
              <a:gd name="T1" fmla="*/ 2147483647 h 432"/>
              <a:gd name="T2" fmla="*/ 2147483647 w 192"/>
              <a:gd name="T3" fmla="*/ 0 h 432"/>
              <a:gd name="T4" fmla="*/ 2147483647 w 192"/>
              <a:gd name="T5" fmla="*/ 2147483647 h 432"/>
              <a:gd name="T6" fmla="*/ 0 60000 65536"/>
              <a:gd name="T7" fmla="*/ 0 60000 65536"/>
              <a:gd name="T8" fmla="*/ 0 60000 65536"/>
            </a:gdLst>
            <a:ahLst/>
            <a:cxnLst>
              <a:cxn ang="T6">
                <a:pos x="T0" y="T1"/>
              </a:cxn>
              <a:cxn ang="T7">
                <a:pos x="T2" y="T3"/>
              </a:cxn>
              <a:cxn ang="T8">
                <a:pos x="T4" y="T5"/>
              </a:cxn>
            </a:cxnLst>
            <a:rect l="0" t="0" r="r" b="b"/>
            <a:pathLst>
              <a:path w="192" h="432">
                <a:moveTo>
                  <a:pt x="0" y="432"/>
                </a:moveTo>
                <a:cubicBezTo>
                  <a:pt x="32" y="216"/>
                  <a:pt x="64" y="0"/>
                  <a:pt x="96" y="0"/>
                </a:cubicBezTo>
                <a:cubicBezTo>
                  <a:pt x="128" y="0"/>
                  <a:pt x="176" y="368"/>
                  <a:pt x="192" y="4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6" name="Line 16"/>
          <p:cNvSpPr>
            <a:spLocks noChangeShapeType="1"/>
          </p:cNvSpPr>
          <p:nvPr/>
        </p:nvSpPr>
        <p:spPr bwMode="auto">
          <a:xfrm>
            <a:off x="3124200" y="5486400"/>
            <a:ext cx="838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t>13</a:t>
            </a:fld>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5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5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56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5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65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5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65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P spid="66565" grpId="0" animBg="1"/>
      <p:bldP spid="66566" grpId="0" animBg="1"/>
      <p:bldP spid="66567" grpId="0"/>
      <p:bldP spid="66568" grpId="0"/>
      <p:bldP spid="66569" grpId="0"/>
      <p:bldP spid="66570" grpId="0" animBg="1"/>
      <p:bldP spid="66572" grpId="0" animBg="1"/>
      <p:bldP spid="66573" grpId="0"/>
      <p:bldP spid="66575" grpId="0" animBg="1"/>
      <p:bldP spid="665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smtClean="0"/>
              <a:t>Acts 15:1-35</a:t>
            </a:r>
          </a:p>
        </p:txBody>
      </p:sp>
      <p:sp>
        <p:nvSpPr>
          <p:cNvPr id="3" name="Content Placeholder 2"/>
          <p:cNvSpPr>
            <a:spLocks noGrp="1"/>
          </p:cNvSpPr>
          <p:nvPr>
            <p:ph idx="1"/>
          </p:nvPr>
        </p:nvSpPr>
        <p:spPr/>
        <p:txBody>
          <a:bodyPr/>
          <a:lstStyle/>
          <a:p>
            <a:endParaRPr lang="en-US" smtClean="0"/>
          </a:p>
          <a:p>
            <a:r>
              <a:rPr lang="en-US" smtClean="0"/>
              <a:t>The Degree of Conflict</a:t>
            </a:r>
          </a:p>
          <a:p>
            <a:pPr lvl="1"/>
            <a:r>
              <a:rPr lang="en-US" smtClean="0"/>
              <a:t>Vs 2  The conflict was a “sharp dispute and debate” </a:t>
            </a:r>
          </a:p>
          <a:p>
            <a:pPr lvl="1"/>
            <a:r>
              <a:rPr lang="en-US" smtClean="0"/>
              <a:t>They appealed to the wider group of church leaders</a:t>
            </a:r>
          </a:p>
          <a:p>
            <a:pPr lvl="2"/>
            <a:r>
              <a:rPr lang="en-US" smtClean="0"/>
              <a:t>Not an independent decision</a:t>
            </a:r>
          </a:p>
          <a:p>
            <a:pPr lvl="2"/>
            <a:r>
              <a:rPr lang="en-US" smtClean="0"/>
              <a:t>But a group decision</a:t>
            </a:r>
          </a:p>
          <a:p>
            <a:pPr lvl="2"/>
            <a:r>
              <a:rPr lang="en-US" smtClean="0"/>
              <a:t>Like Matt 18 “tell it to the church”</a:t>
            </a:r>
          </a:p>
          <a:p>
            <a:pPr lvl="1"/>
            <a:endParaRPr lang="en-US" smtClean="0"/>
          </a:p>
          <a:p>
            <a:endParaRPr lang="en-US" smtClean="0"/>
          </a:p>
        </p:txBody>
      </p:sp>
      <p:sp>
        <p:nvSpPr>
          <p:cNvPr id="2" name="Slide Number Placeholder 1"/>
          <p:cNvSpPr>
            <a:spLocks noGrp="1"/>
          </p:cNvSpPr>
          <p:nvPr>
            <p:ph type="sldNum" sz="quarter" idx="15"/>
          </p:nvPr>
        </p:nvSpPr>
        <p:spPr/>
        <p:txBody>
          <a:bodyPr/>
          <a:lstStyle/>
          <a:p>
            <a:fld id="{B749F53B-8AD2-43BA-B42B-6D1AE5227F0F}" type="slidenum">
              <a:rPr lang="en-US" smtClean="0"/>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smtClean="0"/>
              <a:t>Acts 15:1-35</a:t>
            </a:r>
          </a:p>
        </p:txBody>
      </p:sp>
      <p:sp>
        <p:nvSpPr>
          <p:cNvPr id="3" name="Content Placeholder 2"/>
          <p:cNvSpPr>
            <a:spLocks noGrp="1"/>
          </p:cNvSpPr>
          <p:nvPr>
            <p:ph idx="1"/>
          </p:nvPr>
        </p:nvSpPr>
        <p:spPr>
          <a:xfrm>
            <a:off x="457200" y="1828800"/>
            <a:ext cx="8229600" cy="4572000"/>
          </a:xfrm>
        </p:spPr>
        <p:txBody>
          <a:bodyPr/>
          <a:lstStyle/>
          <a:p>
            <a:r>
              <a:rPr lang="en-US" dirty="0" smtClean="0"/>
              <a:t>They moved toward consensus.</a:t>
            </a:r>
          </a:p>
          <a:p>
            <a:pPr lvl="1"/>
            <a:r>
              <a:rPr lang="en-US" dirty="0" smtClean="0"/>
              <a:t>Each one spoke</a:t>
            </a:r>
          </a:p>
          <a:p>
            <a:pPr lvl="1"/>
            <a:r>
              <a:rPr lang="en-US" dirty="0" smtClean="0"/>
              <a:t>A common theme began to be recognized.</a:t>
            </a:r>
          </a:p>
          <a:p>
            <a:pPr lvl="1"/>
            <a:r>
              <a:rPr lang="en-US" dirty="0" smtClean="0"/>
              <a:t>James summarized and offered a proposal.  </a:t>
            </a:r>
            <a:r>
              <a:rPr lang="en-US" dirty="0" err="1" smtClean="0"/>
              <a:t>Vs</a:t>
            </a:r>
            <a:r>
              <a:rPr lang="en-US" dirty="0" smtClean="0"/>
              <a:t> 13-19</a:t>
            </a:r>
          </a:p>
          <a:p>
            <a:pPr lvl="1"/>
            <a:r>
              <a:rPr lang="en-US" dirty="0" smtClean="0"/>
              <a:t>“Having come to one accord” (</a:t>
            </a:r>
            <a:r>
              <a:rPr lang="en-US" dirty="0" err="1" smtClean="0"/>
              <a:t>vs</a:t>
            </a:r>
            <a:r>
              <a:rPr lang="en-US" dirty="0" smtClean="0"/>
              <a:t> 25) – consensus</a:t>
            </a:r>
          </a:p>
          <a:p>
            <a:pPr lvl="1"/>
            <a:r>
              <a:rPr lang="en-US" dirty="0" smtClean="0"/>
              <a:t>“It seemed good to the Holy Spirit and to us”  (</a:t>
            </a:r>
            <a:r>
              <a:rPr lang="en-US" dirty="0" err="1" smtClean="0"/>
              <a:t>vs</a:t>
            </a:r>
            <a:r>
              <a:rPr lang="en-US" dirty="0" smtClean="0"/>
              <a:t> 28)</a:t>
            </a:r>
          </a:p>
          <a:p>
            <a:pPr lvl="1"/>
            <a:r>
              <a:rPr lang="en-US" dirty="0" smtClean="0"/>
              <a:t>Then they celebrated and worshipped (</a:t>
            </a:r>
            <a:r>
              <a:rPr lang="en-US" dirty="0" err="1" smtClean="0"/>
              <a:t>vs</a:t>
            </a:r>
            <a:r>
              <a:rPr lang="en-US" dirty="0" smtClean="0"/>
              <a:t> 31-33)</a:t>
            </a:r>
          </a:p>
        </p:txBody>
      </p:sp>
      <p:sp>
        <p:nvSpPr>
          <p:cNvPr id="2" name="Slide Number Placeholder 1"/>
          <p:cNvSpPr>
            <a:spLocks noGrp="1"/>
          </p:cNvSpPr>
          <p:nvPr>
            <p:ph type="sldNum" sz="quarter" idx="15"/>
          </p:nvPr>
        </p:nvSpPr>
        <p:spPr/>
        <p:txBody>
          <a:bodyPr/>
          <a:lstStyle/>
          <a:p>
            <a:fld id="{B749F53B-8AD2-43BA-B42B-6D1AE5227F0F}" type="slidenum">
              <a:rPr lang="en-US" smtClean="0"/>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smtClean="0"/>
              <a:t>Acts 15:1-35</a:t>
            </a:r>
          </a:p>
        </p:txBody>
      </p:sp>
      <p:sp>
        <p:nvSpPr>
          <p:cNvPr id="3" name="Content Placeholder 2"/>
          <p:cNvSpPr>
            <a:spLocks noGrp="1"/>
          </p:cNvSpPr>
          <p:nvPr>
            <p:ph idx="1"/>
          </p:nvPr>
        </p:nvSpPr>
        <p:spPr/>
        <p:txBody>
          <a:bodyPr/>
          <a:lstStyle/>
          <a:p>
            <a:r>
              <a:rPr lang="en-US" smtClean="0"/>
              <a:t>Methods and approach.</a:t>
            </a:r>
          </a:p>
          <a:p>
            <a:pPr lvl="1"/>
            <a:r>
              <a:rPr lang="en-US" smtClean="0"/>
              <a:t>Vs. 6 Differing parties got together.</a:t>
            </a:r>
          </a:p>
          <a:p>
            <a:pPr lvl="1"/>
            <a:r>
              <a:rPr lang="en-US" smtClean="0"/>
              <a:t>Vs. 7 They recognized the action of God in human life.</a:t>
            </a:r>
          </a:p>
          <a:p>
            <a:pPr lvl="2"/>
            <a:r>
              <a:rPr lang="en-US" smtClean="0"/>
              <a:t>They accepted that as authority.</a:t>
            </a:r>
          </a:p>
          <a:p>
            <a:pPr lvl="2"/>
            <a:r>
              <a:rPr lang="en-US" smtClean="0"/>
              <a:t>Then they formed a theology.</a:t>
            </a:r>
          </a:p>
          <a:p>
            <a:pPr lvl="2"/>
            <a:r>
              <a:rPr lang="en-US" smtClean="0"/>
              <a:t>And found Scripture to support it.  Vss. 15-18</a:t>
            </a:r>
          </a:p>
          <a:p>
            <a:pPr lvl="1"/>
            <a:r>
              <a:rPr lang="en-US" smtClean="0"/>
              <a:t>Vs 12 Used an orderly process; gave freedom to speak; “the assembly kept silent;” they listened.</a:t>
            </a:r>
          </a:p>
          <a:p>
            <a:pPr lvl="2"/>
            <a:r>
              <a:rPr lang="en-US" smtClean="0"/>
              <a:t>Peter spoke (vs 7); Paul &amp; Barnabas (vs 12); James (vs 13)</a:t>
            </a:r>
          </a:p>
        </p:txBody>
      </p:sp>
      <p:sp>
        <p:nvSpPr>
          <p:cNvPr id="2" name="Slide Number Placeholder 1"/>
          <p:cNvSpPr>
            <a:spLocks noGrp="1"/>
          </p:cNvSpPr>
          <p:nvPr>
            <p:ph type="sldNum" sz="quarter" idx="15"/>
          </p:nvPr>
        </p:nvSpPr>
        <p:spPr/>
        <p:txBody>
          <a:bodyPr/>
          <a:lstStyle/>
          <a:p>
            <a:fld id="{B749F53B-8AD2-43BA-B42B-6D1AE5227F0F}" type="slidenum">
              <a:rPr lang="en-US" smtClean="0"/>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smtClean="0"/>
              <a:t>Acts 15:1-35</a:t>
            </a:r>
          </a:p>
        </p:txBody>
      </p:sp>
      <p:sp>
        <p:nvSpPr>
          <p:cNvPr id="3" name="Content Placeholder 2"/>
          <p:cNvSpPr>
            <a:spLocks noGrp="1"/>
          </p:cNvSpPr>
          <p:nvPr>
            <p:ph idx="1"/>
          </p:nvPr>
        </p:nvSpPr>
        <p:spPr/>
        <p:txBody>
          <a:bodyPr/>
          <a:lstStyle/>
          <a:p>
            <a:r>
              <a:rPr lang="en-US" smtClean="0"/>
              <a:t>Communicated the results in a letter, (vs 20, 23)</a:t>
            </a:r>
          </a:p>
          <a:p>
            <a:pPr lvl="1"/>
            <a:r>
              <a:rPr lang="en-US" smtClean="0"/>
              <a:t>Sent the letter with people who were present to vouch for the letter.</a:t>
            </a:r>
          </a:p>
          <a:p>
            <a:endParaRPr lang="en-US" smtClean="0"/>
          </a:p>
          <a:p>
            <a:r>
              <a:rPr lang="en-US" smtClean="0"/>
              <a:t>An example of Conflict Resolution</a:t>
            </a:r>
          </a:p>
          <a:p>
            <a:pPr lvl="1"/>
            <a:endParaRPr lang="en-US" smtClean="0"/>
          </a:p>
        </p:txBody>
      </p:sp>
      <p:sp>
        <p:nvSpPr>
          <p:cNvPr id="2" name="Slide Number Placeholder 1"/>
          <p:cNvSpPr>
            <a:spLocks noGrp="1"/>
          </p:cNvSpPr>
          <p:nvPr>
            <p:ph type="sldNum" sz="quarter" idx="15"/>
          </p:nvPr>
        </p:nvSpPr>
        <p:spPr/>
        <p:txBody>
          <a:bodyPr/>
          <a:lstStyle/>
          <a:p>
            <a:fld id="{B749F53B-8AD2-43BA-B42B-6D1AE5227F0F}" type="slidenum">
              <a:rPr lang="en-US" smtClean="0"/>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smtClean="0"/>
              <a:t>Acts 15:36-41</a:t>
            </a:r>
          </a:p>
        </p:txBody>
      </p:sp>
      <p:sp>
        <p:nvSpPr>
          <p:cNvPr id="3" name="Content Placeholder 2"/>
          <p:cNvSpPr>
            <a:spLocks noGrp="1"/>
          </p:cNvSpPr>
          <p:nvPr>
            <p:ph idx="1"/>
          </p:nvPr>
        </p:nvSpPr>
        <p:spPr>
          <a:xfrm>
            <a:off x="457200" y="1828800"/>
            <a:ext cx="8229600" cy="4572000"/>
          </a:xfrm>
        </p:spPr>
        <p:txBody>
          <a:bodyPr/>
          <a:lstStyle/>
          <a:p>
            <a:r>
              <a:rPr lang="en-US" dirty="0" smtClean="0"/>
              <a:t>Degree of Conflict</a:t>
            </a:r>
          </a:p>
          <a:p>
            <a:pPr lvl="1"/>
            <a:r>
              <a:rPr lang="en-US" dirty="0" err="1" smtClean="0"/>
              <a:t>Vs</a:t>
            </a:r>
            <a:r>
              <a:rPr lang="en-US" dirty="0" smtClean="0"/>
              <a:t> 39 “A sharp disagreement”</a:t>
            </a:r>
          </a:p>
          <a:p>
            <a:pPr lvl="1"/>
            <a:r>
              <a:rPr lang="en-US" dirty="0" smtClean="0"/>
              <a:t>(Close relationships often result in the sharpest conflict.)</a:t>
            </a:r>
          </a:p>
          <a:p>
            <a:r>
              <a:rPr lang="en-US" dirty="0" smtClean="0"/>
              <a:t>Methods and approach.</a:t>
            </a:r>
          </a:p>
          <a:p>
            <a:pPr lvl="1"/>
            <a:r>
              <a:rPr lang="en-US" dirty="0" smtClean="0"/>
              <a:t>Separated from each other</a:t>
            </a:r>
          </a:p>
          <a:p>
            <a:pPr lvl="1"/>
            <a:r>
              <a:rPr lang="en-US" dirty="0" smtClean="0"/>
              <a:t>Agreed to disagree</a:t>
            </a:r>
          </a:p>
          <a:p>
            <a:pPr lvl="1"/>
            <a:r>
              <a:rPr lang="en-US" dirty="0" smtClean="0"/>
              <a:t>Apparently contained their behaviors.  See </a:t>
            </a:r>
            <a:r>
              <a:rPr lang="en-US" dirty="0" err="1" smtClean="0"/>
              <a:t>vs</a:t>
            </a:r>
            <a:r>
              <a:rPr lang="en-US" dirty="0" smtClean="0"/>
              <a:t> 40  “commended by the brothers to the grace of the Lord.”</a:t>
            </a:r>
          </a:p>
        </p:txBody>
      </p:sp>
      <p:sp>
        <p:nvSpPr>
          <p:cNvPr id="2" name="Slide Number Placeholder 1"/>
          <p:cNvSpPr>
            <a:spLocks noGrp="1"/>
          </p:cNvSpPr>
          <p:nvPr>
            <p:ph type="sldNum" sz="quarter" idx="15"/>
          </p:nvPr>
        </p:nvSpPr>
        <p:spPr/>
        <p:txBody>
          <a:bodyPr/>
          <a:lstStyle/>
          <a:p>
            <a:fld id="{B749F53B-8AD2-43BA-B42B-6D1AE5227F0F}" type="slidenum">
              <a:rPr lang="en-US" smtClean="0"/>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smtClean="0"/>
              <a:t>Acts 15:36-41</a:t>
            </a:r>
          </a:p>
        </p:txBody>
      </p:sp>
      <p:sp>
        <p:nvSpPr>
          <p:cNvPr id="3" name="Content Placeholder 2"/>
          <p:cNvSpPr>
            <a:spLocks noGrp="1"/>
          </p:cNvSpPr>
          <p:nvPr>
            <p:ph idx="1"/>
          </p:nvPr>
        </p:nvSpPr>
        <p:spPr>
          <a:xfrm>
            <a:off x="457200" y="1752600"/>
            <a:ext cx="8229600" cy="4572000"/>
          </a:xfrm>
        </p:spPr>
        <p:txBody>
          <a:bodyPr/>
          <a:lstStyle/>
          <a:p>
            <a:r>
              <a:rPr lang="en-US" dirty="0" smtClean="0"/>
              <a:t>Results</a:t>
            </a:r>
          </a:p>
          <a:p>
            <a:pPr lvl="1"/>
            <a:r>
              <a:rPr lang="en-US" dirty="0" smtClean="0"/>
              <a:t>God used it for a blessing  -- two missionary journeys instead of one.</a:t>
            </a:r>
          </a:p>
          <a:p>
            <a:pPr lvl="1"/>
            <a:endParaRPr lang="en-US" dirty="0" smtClean="0"/>
          </a:p>
          <a:p>
            <a:pPr lvl="1"/>
            <a:r>
              <a:rPr lang="en-US" dirty="0" smtClean="0"/>
              <a:t>An example of management</a:t>
            </a:r>
          </a:p>
          <a:p>
            <a:pPr lvl="1"/>
            <a:endParaRPr lang="en-US" dirty="0" smtClean="0"/>
          </a:p>
          <a:p>
            <a:pPr lvl="1"/>
            <a:r>
              <a:rPr lang="en-US" dirty="0" smtClean="0"/>
              <a:t>Later apparently resolved – Col 4:10; 2 Tim 4:11</a:t>
            </a:r>
          </a:p>
        </p:txBody>
      </p:sp>
      <p:sp>
        <p:nvSpPr>
          <p:cNvPr id="2" name="Slide Number Placeholder 1"/>
          <p:cNvSpPr>
            <a:spLocks noGrp="1"/>
          </p:cNvSpPr>
          <p:nvPr>
            <p:ph type="sldNum" sz="quarter" idx="15"/>
          </p:nvPr>
        </p:nvSpPr>
        <p:spPr/>
        <p:txBody>
          <a:bodyPr/>
          <a:lstStyle/>
          <a:p>
            <a:fld id="{B749F53B-8AD2-43BA-B42B-6D1AE5227F0F}" type="slidenum">
              <a:rPr lang="en-US" smtClean="0"/>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effectLst/>
              </a:rPr>
              <a:t/>
            </a:r>
            <a:br>
              <a:rPr lang="en-US" dirty="0" smtClean="0">
                <a:effectLst/>
              </a:rPr>
            </a:br>
            <a:r>
              <a:rPr lang="en-US" dirty="0">
                <a:effectLst/>
              </a:rPr>
              <a:t/>
            </a:r>
            <a:br>
              <a:rPr lang="en-US" dirty="0">
                <a:effectLst/>
              </a:rPr>
            </a:br>
            <a:r>
              <a:rPr lang="en-US" dirty="0" smtClean="0">
                <a:effectLst/>
              </a:rPr>
              <a:t/>
            </a:r>
            <a:br>
              <a:rPr lang="en-US" dirty="0" smtClean="0">
                <a:effectLst/>
              </a:rPr>
            </a:br>
            <a:r>
              <a:rPr lang="en-US" dirty="0" smtClean="0">
                <a:effectLst/>
              </a:rPr>
              <a:t>Are </a:t>
            </a:r>
            <a:r>
              <a:rPr lang="en-US" dirty="0">
                <a:effectLst/>
              </a:rPr>
              <a:t>all differences bad</a:t>
            </a:r>
            <a:r>
              <a:rPr lang="en-US" dirty="0" smtClean="0">
                <a:effectLst/>
              </a:rPr>
              <a:t>?</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9677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5"/>
          </p:nvPr>
        </p:nvSpPr>
        <p:spPr/>
        <p:txBody>
          <a:bodyPr/>
          <a:lstStyle/>
          <a:p>
            <a:fld id="{B749F53B-8AD2-43BA-B42B-6D1AE5227F0F}" type="slidenum">
              <a:rPr lang="en-US" smtClean="0"/>
              <a:t>2</a:t>
            </a:fld>
            <a:endParaRPr lang="en-US"/>
          </a:p>
        </p:txBody>
      </p:sp>
    </p:spTree>
    <p:extLst>
      <p:ext uri="{BB962C8B-B14F-4D97-AF65-F5344CB8AC3E}">
        <p14:creationId xmlns:p14="http://schemas.microsoft.com/office/powerpoint/2010/main" val="3975850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Living With Diversity</a:t>
            </a:r>
          </a:p>
        </p:txBody>
      </p:sp>
      <p:sp>
        <p:nvSpPr>
          <p:cNvPr id="67587" name="Rectangle 3"/>
          <p:cNvSpPr>
            <a:spLocks noGrp="1" noChangeArrowheads="1"/>
          </p:cNvSpPr>
          <p:nvPr>
            <p:ph type="body" idx="1"/>
          </p:nvPr>
        </p:nvSpPr>
        <p:spPr>
          <a:xfrm>
            <a:off x="457200" y="1828800"/>
            <a:ext cx="8229600" cy="4572000"/>
          </a:xfrm>
        </p:spPr>
        <p:txBody>
          <a:bodyPr>
            <a:normAutofit/>
          </a:bodyPr>
          <a:lstStyle/>
          <a:p>
            <a:pPr>
              <a:lnSpc>
                <a:spcPct val="80000"/>
              </a:lnSpc>
            </a:pPr>
            <a:r>
              <a:rPr lang="en-US" sz="2800" dirty="0" smtClean="0"/>
              <a:t>Clarify the absolutely necessary boundaries for your group in beliefs and practices.</a:t>
            </a:r>
          </a:p>
          <a:p>
            <a:pPr>
              <a:lnSpc>
                <a:spcPct val="80000"/>
              </a:lnSpc>
            </a:pPr>
            <a:endParaRPr lang="en-US" sz="2800" dirty="0" smtClean="0"/>
          </a:p>
          <a:p>
            <a:pPr>
              <a:lnSpc>
                <a:spcPct val="80000"/>
              </a:lnSpc>
            </a:pPr>
            <a:r>
              <a:rPr lang="en-US" sz="2800" dirty="0" smtClean="0"/>
              <a:t>Don’t create tests of fellowship over things are not core essentials or absolutely Scriptural.  </a:t>
            </a:r>
          </a:p>
          <a:p>
            <a:pPr>
              <a:lnSpc>
                <a:spcPct val="80000"/>
              </a:lnSpc>
            </a:pPr>
            <a:endParaRPr lang="en-US" sz="2800" dirty="0" smtClean="0"/>
          </a:p>
          <a:p>
            <a:pPr>
              <a:lnSpc>
                <a:spcPct val="80000"/>
              </a:lnSpc>
            </a:pPr>
            <a:r>
              <a:rPr lang="en-US" sz="2800" dirty="0" smtClean="0"/>
              <a:t>Agree to disagree on non-essentials.</a:t>
            </a:r>
          </a:p>
          <a:p>
            <a:pPr>
              <a:lnSpc>
                <a:spcPct val="80000"/>
              </a:lnSpc>
            </a:pPr>
            <a:endParaRPr lang="en-US" sz="2800" dirty="0" smtClean="0"/>
          </a:p>
          <a:p>
            <a:pPr>
              <a:lnSpc>
                <a:spcPct val="80000"/>
              </a:lnSpc>
            </a:pPr>
            <a:r>
              <a:rPr lang="en-US" sz="2800" dirty="0" smtClean="0"/>
              <a:t>If parties do not forcefully promote their views, and not create division, much more diversity can be tolerated.  Attitudes are key.</a:t>
            </a:r>
          </a:p>
          <a:p>
            <a:pPr>
              <a:lnSpc>
                <a:spcPct val="80000"/>
              </a:lnSpc>
            </a:pPr>
            <a:endParaRPr lang="en-US" sz="2800" dirty="0" smtClean="0"/>
          </a:p>
        </p:txBody>
      </p:sp>
      <p:sp>
        <p:nvSpPr>
          <p:cNvPr id="2" name="Slide Number Placeholder 1"/>
          <p:cNvSpPr>
            <a:spLocks noGrp="1"/>
          </p:cNvSpPr>
          <p:nvPr>
            <p:ph type="sldNum" sz="quarter" idx="15"/>
          </p:nvPr>
        </p:nvSpPr>
        <p:spPr/>
        <p:txBody>
          <a:bodyPr/>
          <a:lstStyle/>
          <a:p>
            <a:fld id="{B749F53B-8AD2-43BA-B42B-6D1AE5227F0F}" type="slidenum">
              <a:rPr lang="en-US" smtClean="0"/>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endParaRPr lang="en-US" sz="2400" dirty="0" smtClean="0"/>
          </a:p>
          <a:p>
            <a:pPr>
              <a:lnSpc>
                <a:spcPct val="80000"/>
              </a:lnSpc>
            </a:pPr>
            <a:endParaRPr lang="en-US" sz="2400" dirty="0"/>
          </a:p>
          <a:p>
            <a:pPr>
              <a:lnSpc>
                <a:spcPct val="80000"/>
              </a:lnSpc>
            </a:pPr>
            <a:r>
              <a:rPr lang="en-US" sz="2800" dirty="0" smtClean="0"/>
              <a:t>Talk </a:t>
            </a:r>
            <a:r>
              <a:rPr lang="en-US" sz="2800" dirty="0"/>
              <a:t>about diversity and give people permission to see things differently</a:t>
            </a:r>
            <a:r>
              <a:rPr lang="en-US" sz="2800" dirty="0" smtClean="0"/>
              <a:t>.</a:t>
            </a:r>
          </a:p>
          <a:p>
            <a:pPr>
              <a:lnSpc>
                <a:spcPct val="80000"/>
              </a:lnSpc>
            </a:pPr>
            <a:endParaRPr lang="en-US" sz="2800" dirty="0"/>
          </a:p>
          <a:p>
            <a:pPr>
              <a:lnSpc>
                <a:spcPct val="80000"/>
              </a:lnSpc>
            </a:pPr>
            <a:r>
              <a:rPr lang="en-US" sz="2800" dirty="0"/>
              <a:t>Be fair and inclusive with people of different views</a:t>
            </a:r>
            <a:r>
              <a:rPr lang="en-US" sz="2800" dirty="0" smtClean="0"/>
              <a:t>.</a:t>
            </a:r>
          </a:p>
          <a:p>
            <a:pPr>
              <a:lnSpc>
                <a:spcPct val="80000"/>
              </a:lnSpc>
            </a:pPr>
            <a:endParaRPr lang="en-US" sz="2800" dirty="0"/>
          </a:p>
          <a:p>
            <a:pPr>
              <a:lnSpc>
                <a:spcPct val="80000"/>
              </a:lnSpc>
            </a:pPr>
            <a:r>
              <a:rPr lang="en-US" sz="2800" dirty="0"/>
              <a:t>If a person is divisive and the issues are important, separation may be the only alternative.</a:t>
            </a:r>
          </a:p>
        </p:txBody>
      </p:sp>
      <p:sp>
        <p:nvSpPr>
          <p:cNvPr id="3" name="Slide Number Placeholder 2"/>
          <p:cNvSpPr>
            <a:spLocks noGrp="1"/>
          </p:cNvSpPr>
          <p:nvPr>
            <p:ph type="sldNum" sz="quarter" idx="15"/>
          </p:nvPr>
        </p:nvSpPr>
        <p:spPr/>
        <p:txBody>
          <a:bodyPr/>
          <a:lstStyle/>
          <a:p>
            <a:fld id="{B749F53B-8AD2-43BA-B42B-6D1AE5227F0F}" type="slidenum">
              <a:rPr lang="en-US" smtClean="0"/>
              <a:t>21</a:t>
            </a:fld>
            <a:endParaRPr lang="en-US"/>
          </a:p>
        </p:txBody>
      </p:sp>
      <p:sp>
        <p:nvSpPr>
          <p:cNvPr id="4" name="Title 3"/>
          <p:cNvSpPr>
            <a:spLocks noGrp="1"/>
          </p:cNvSpPr>
          <p:nvPr>
            <p:ph type="title"/>
          </p:nvPr>
        </p:nvSpPr>
        <p:spPr/>
        <p:txBody>
          <a:bodyPr/>
          <a:lstStyle/>
          <a:p>
            <a:r>
              <a:rPr lang="en-US" dirty="0" smtClean="0"/>
              <a:t>Living with Diversity</a:t>
            </a:r>
            <a:endParaRPr lang="en-US" dirty="0"/>
          </a:p>
        </p:txBody>
      </p:sp>
    </p:spTree>
    <p:extLst>
      <p:ext uri="{BB962C8B-B14F-4D97-AF65-F5344CB8AC3E}">
        <p14:creationId xmlns:p14="http://schemas.microsoft.com/office/powerpoint/2010/main" val="975174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Attempt Agreement -- Reconcile differences</a:t>
            </a:r>
          </a:p>
          <a:p>
            <a:endParaRPr lang="en-US" dirty="0" smtClean="0"/>
          </a:p>
          <a:p>
            <a:r>
              <a:rPr lang="en-US" dirty="0" smtClean="0"/>
              <a:t>Attempt Compromise</a:t>
            </a:r>
          </a:p>
          <a:p>
            <a:endParaRPr lang="en-US" dirty="0" smtClean="0"/>
          </a:p>
          <a:p>
            <a:r>
              <a:rPr lang="en-US" dirty="0" smtClean="0"/>
              <a:t>Learn to live with diversity for the sake of the more central values.</a:t>
            </a:r>
            <a:r>
              <a:rPr lang="en-US" dirty="0"/>
              <a:t> </a:t>
            </a:r>
            <a:endParaRPr lang="en-US" dirty="0" smtClean="0"/>
          </a:p>
          <a:p>
            <a:endParaRPr lang="en-US" dirty="0" smtClean="0"/>
          </a:p>
          <a:p>
            <a:r>
              <a:rPr lang="en-US" dirty="0" smtClean="0"/>
              <a:t>Agree </a:t>
            </a:r>
            <a:r>
              <a:rPr lang="en-US" dirty="0"/>
              <a:t>to disagree – manage the </a:t>
            </a:r>
            <a:r>
              <a:rPr lang="en-US" dirty="0" smtClean="0"/>
              <a:t>conflict</a:t>
            </a:r>
          </a:p>
          <a:p>
            <a:endParaRPr lang="en-US" dirty="0"/>
          </a:p>
          <a:p>
            <a:r>
              <a:rPr lang="en-US" dirty="0" smtClean="0"/>
              <a:t>Separate from each other</a:t>
            </a:r>
            <a:endParaRPr lang="en-US" dirty="0"/>
          </a:p>
          <a:p>
            <a:endParaRPr lang="en-US" dirty="0" smtClean="0"/>
          </a:p>
        </p:txBody>
      </p:sp>
      <p:sp>
        <p:nvSpPr>
          <p:cNvPr id="3" name="Slide Number Placeholder 2"/>
          <p:cNvSpPr>
            <a:spLocks noGrp="1"/>
          </p:cNvSpPr>
          <p:nvPr>
            <p:ph type="sldNum" sz="quarter" idx="15"/>
          </p:nvPr>
        </p:nvSpPr>
        <p:spPr/>
        <p:txBody>
          <a:bodyPr/>
          <a:lstStyle/>
          <a:p>
            <a:fld id="{B749F53B-8AD2-43BA-B42B-6D1AE5227F0F}" type="slidenum">
              <a:rPr lang="en-US" smtClean="0"/>
              <a:t>22</a:t>
            </a:fld>
            <a:endParaRPr lang="en-US"/>
          </a:p>
        </p:txBody>
      </p:sp>
      <p:sp>
        <p:nvSpPr>
          <p:cNvPr id="4" name="Title 3"/>
          <p:cNvSpPr>
            <a:spLocks noGrp="1"/>
          </p:cNvSpPr>
          <p:nvPr>
            <p:ph type="title"/>
          </p:nvPr>
        </p:nvSpPr>
        <p:spPr/>
        <p:txBody>
          <a:bodyPr/>
          <a:lstStyle/>
          <a:p>
            <a:r>
              <a:rPr lang="en-US" dirty="0" smtClean="0"/>
              <a:t>Options</a:t>
            </a:r>
            <a:endParaRPr lang="en-US" dirty="0"/>
          </a:p>
        </p:txBody>
      </p:sp>
    </p:spTree>
    <p:extLst>
      <p:ext uri="{BB962C8B-B14F-4D97-AF65-F5344CB8AC3E}">
        <p14:creationId xmlns:p14="http://schemas.microsoft.com/office/powerpoint/2010/main" val="399048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5029200"/>
          </a:xfrm>
        </p:spPr>
        <p:txBody>
          <a:bodyPr>
            <a:normAutofit fontScale="25000" lnSpcReduction="20000"/>
          </a:bodyPr>
          <a:lstStyle/>
          <a:p>
            <a:r>
              <a:rPr lang="en-US" sz="8600" dirty="0" smtClean="0"/>
              <a:t>Create </a:t>
            </a:r>
            <a:r>
              <a:rPr lang="en-US" sz="8600" dirty="0"/>
              <a:t>a climate of openness and friendliness.</a:t>
            </a:r>
          </a:p>
          <a:p>
            <a:pPr marL="0" indent="0">
              <a:buNone/>
            </a:pPr>
            <a:r>
              <a:rPr lang="en-US" sz="8600" dirty="0"/>
              <a:t> </a:t>
            </a:r>
          </a:p>
          <a:p>
            <a:pPr lvl="0"/>
            <a:r>
              <a:rPr lang="en-US" sz="8600" dirty="0" smtClean="0"/>
              <a:t>Give </a:t>
            </a:r>
            <a:r>
              <a:rPr lang="en-US" sz="8600" dirty="0"/>
              <a:t>an opening speech on process to set the climate</a:t>
            </a:r>
            <a:r>
              <a:rPr lang="en-US" sz="8600" dirty="0" smtClean="0"/>
              <a:t>.</a:t>
            </a:r>
            <a:r>
              <a:rPr lang="en-US" sz="8600" dirty="0"/>
              <a:t>	</a:t>
            </a:r>
            <a:endParaRPr lang="en-US" sz="8600" dirty="0" smtClean="0"/>
          </a:p>
          <a:p>
            <a:pPr lvl="1"/>
            <a:r>
              <a:rPr lang="en-US" sz="8400" dirty="0" smtClean="0"/>
              <a:t>The </a:t>
            </a:r>
            <a:r>
              <a:rPr lang="en-US" sz="8400" dirty="0"/>
              <a:t>power of suggestion will influence behavior.</a:t>
            </a:r>
          </a:p>
          <a:p>
            <a:pPr lvl="1"/>
            <a:r>
              <a:rPr lang="en-US" sz="8600" dirty="0" smtClean="0"/>
              <a:t>The </a:t>
            </a:r>
            <a:r>
              <a:rPr lang="en-US" sz="8600" dirty="0"/>
              <a:t>speech is like an implied contract with the people</a:t>
            </a:r>
            <a:r>
              <a:rPr lang="en-US" sz="8600" dirty="0" smtClean="0"/>
              <a:t>.</a:t>
            </a:r>
          </a:p>
          <a:p>
            <a:pPr lvl="1"/>
            <a:endParaRPr lang="en-US" sz="8600" dirty="0"/>
          </a:p>
          <a:p>
            <a:pPr lvl="0"/>
            <a:r>
              <a:rPr lang="en-US" sz="8600" dirty="0" smtClean="0"/>
              <a:t>Content </a:t>
            </a:r>
            <a:r>
              <a:rPr lang="en-US" sz="8600" dirty="0"/>
              <a:t>of that speech:</a:t>
            </a:r>
          </a:p>
          <a:p>
            <a:pPr lvl="1"/>
            <a:r>
              <a:rPr lang="en-US" sz="8600" dirty="0" smtClean="0"/>
              <a:t>Name </a:t>
            </a:r>
            <a:r>
              <a:rPr lang="en-US" sz="8600" dirty="0"/>
              <a:t>the fact that there are differences.</a:t>
            </a:r>
          </a:p>
          <a:p>
            <a:pPr lvl="1"/>
            <a:r>
              <a:rPr lang="en-US" sz="8600" dirty="0" smtClean="0"/>
              <a:t>Give </a:t>
            </a:r>
            <a:r>
              <a:rPr lang="en-US" sz="8600" dirty="0"/>
              <a:t>permission to see things differently.</a:t>
            </a:r>
          </a:p>
          <a:p>
            <a:pPr lvl="1"/>
            <a:r>
              <a:rPr lang="en-US" sz="8600" dirty="0" smtClean="0"/>
              <a:t>Point </a:t>
            </a:r>
            <a:r>
              <a:rPr lang="en-US" sz="8600" dirty="0"/>
              <a:t>out the difference between conflict and sinful reactions to conflict.</a:t>
            </a:r>
          </a:p>
          <a:p>
            <a:pPr lvl="1"/>
            <a:r>
              <a:rPr lang="en-US" sz="8600" dirty="0" smtClean="0"/>
              <a:t>Assure </a:t>
            </a:r>
            <a:r>
              <a:rPr lang="en-US" sz="8600" dirty="0"/>
              <a:t>them of fairness and giving everyone a chance to speak.</a:t>
            </a:r>
          </a:p>
          <a:p>
            <a:pPr lvl="1"/>
            <a:r>
              <a:rPr lang="en-US" sz="8600" dirty="0" smtClean="0"/>
              <a:t>Envision </a:t>
            </a:r>
            <a:r>
              <a:rPr lang="en-US" sz="8600" dirty="0"/>
              <a:t>Christian approaches of mutual respect and courtesy.</a:t>
            </a:r>
          </a:p>
          <a:p>
            <a:pPr lvl="2"/>
            <a:r>
              <a:rPr lang="en-US" sz="8600" dirty="0"/>
              <a:t>	</a:t>
            </a:r>
          </a:p>
        </p:txBody>
      </p:sp>
      <p:sp>
        <p:nvSpPr>
          <p:cNvPr id="3" name="Slide Number Placeholder 2"/>
          <p:cNvSpPr>
            <a:spLocks noGrp="1"/>
          </p:cNvSpPr>
          <p:nvPr>
            <p:ph type="sldNum" sz="quarter" idx="15"/>
          </p:nvPr>
        </p:nvSpPr>
        <p:spPr/>
        <p:txBody>
          <a:bodyPr/>
          <a:lstStyle/>
          <a:p>
            <a:fld id="{B749F53B-8AD2-43BA-B42B-6D1AE5227F0F}" type="slidenum">
              <a:rPr lang="en-US" smtClean="0"/>
              <a:t>23</a:t>
            </a:fld>
            <a:endParaRPr lang="en-US"/>
          </a:p>
        </p:txBody>
      </p:sp>
      <p:sp>
        <p:nvSpPr>
          <p:cNvPr id="4" name="Title 3"/>
          <p:cNvSpPr>
            <a:spLocks noGrp="1"/>
          </p:cNvSpPr>
          <p:nvPr>
            <p:ph type="title"/>
          </p:nvPr>
        </p:nvSpPr>
        <p:spPr/>
        <p:txBody>
          <a:bodyPr>
            <a:normAutofit fontScale="90000"/>
          </a:bodyPr>
          <a:lstStyle/>
          <a:p>
            <a:r>
              <a:rPr lang="en-US" b="1" dirty="0"/>
              <a:t>CHAIRING   TENSE   MEETINGS</a:t>
            </a:r>
            <a:r>
              <a:rPr lang="en-US" sz="2000" dirty="0"/>
              <a:t/>
            </a:r>
            <a:br>
              <a:rPr lang="en-US" sz="2000" dirty="0"/>
            </a:br>
            <a:endParaRPr lang="en-US" dirty="0"/>
          </a:p>
        </p:txBody>
      </p:sp>
    </p:spTree>
    <p:extLst>
      <p:ext uri="{BB962C8B-B14F-4D97-AF65-F5344CB8AC3E}">
        <p14:creationId xmlns:p14="http://schemas.microsoft.com/office/powerpoint/2010/main" val="2014528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marL="777240" lvl="2" indent="0">
              <a:buNone/>
            </a:pPr>
            <a:r>
              <a:rPr lang="en-US" sz="8600" dirty="0"/>
              <a:t>Includes careful listening to one another.</a:t>
            </a:r>
          </a:p>
          <a:p>
            <a:pPr lvl="1"/>
            <a:r>
              <a:rPr lang="en-US" sz="8600" dirty="0" smtClean="0"/>
              <a:t>Give </a:t>
            </a:r>
            <a:r>
              <a:rPr lang="en-US" sz="8600" dirty="0"/>
              <a:t>people permission to influence one another, but in open, above-board ways.</a:t>
            </a:r>
          </a:p>
          <a:p>
            <a:pPr lvl="1"/>
            <a:r>
              <a:rPr lang="en-US" sz="8600" dirty="0" smtClean="0"/>
              <a:t>Ask </a:t>
            </a:r>
            <a:r>
              <a:rPr lang="en-US" sz="8600" dirty="0"/>
              <a:t>for agreement on some rules of process.</a:t>
            </a:r>
          </a:p>
          <a:p>
            <a:pPr lvl="2"/>
            <a:r>
              <a:rPr lang="en-US" sz="8600" dirty="0" smtClean="0"/>
              <a:t>One </a:t>
            </a:r>
            <a:r>
              <a:rPr lang="en-US" sz="8600" dirty="0"/>
              <a:t>person speak at a time.</a:t>
            </a:r>
          </a:p>
          <a:p>
            <a:pPr lvl="2"/>
            <a:r>
              <a:rPr lang="en-US" sz="8600" dirty="0" smtClean="0"/>
              <a:t>A </a:t>
            </a:r>
            <a:r>
              <a:rPr lang="en-US" sz="8600" dirty="0"/>
              <a:t>time limit on speaking.</a:t>
            </a:r>
          </a:p>
          <a:p>
            <a:pPr lvl="2"/>
            <a:r>
              <a:rPr lang="en-US" sz="8600" dirty="0" smtClean="0"/>
              <a:t>No </a:t>
            </a:r>
            <a:r>
              <a:rPr lang="en-US" sz="8600" dirty="0"/>
              <a:t>interruptions.</a:t>
            </a:r>
          </a:p>
          <a:p>
            <a:pPr lvl="2"/>
            <a:r>
              <a:rPr lang="en-US" sz="8600" dirty="0" smtClean="0"/>
              <a:t>Keep </a:t>
            </a:r>
            <a:r>
              <a:rPr lang="en-US" sz="8600" dirty="0"/>
              <a:t>volume down and speak in calm, Christian tones.</a:t>
            </a:r>
          </a:p>
          <a:p>
            <a:pPr lvl="2"/>
            <a:r>
              <a:rPr lang="en-US" sz="8600" dirty="0" smtClean="0"/>
              <a:t>Chair’s </a:t>
            </a:r>
            <a:r>
              <a:rPr lang="en-US" sz="8600" dirty="0"/>
              <a:t>right to intervene if we slip on the rules.</a:t>
            </a:r>
          </a:p>
          <a:p>
            <a:endParaRPr lang="en-US" sz="8600" dirty="0"/>
          </a:p>
          <a:p>
            <a:pPr marL="0" indent="0">
              <a:buNone/>
            </a:pPr>
            <a:endParaRPr lang="en-US" sz="8600" dirty="0"/>
          </a:p>
          <a:p>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t>24</a:t>
            </a:fld>
            <a:endParaRPr lang="en-US"/>
          </a:p>
        </p:txBody>
      </p:sp>
      <p:sp>
        <p:nvSpPr>
          <p:cNvPr id="4" name="Title 3"/>
          <p:cNvSpPr>
            <a:spLocks noGrp="1"/>
          </p:cNvSpPr>
          <p:nvPr>
            <p:ph type="title"/>
          </p:nvPr>
        </p:nvSpPr>
        <p:spPr/>
        <p:txBody>
          <a:bodyPr/>
          <a:lstStyle/>
          <a:p>
            <a:r>
              <a:rPr lang="en-US" dirty="0" smtClean="0"/>
              <a:t>Chairing Tense Meetings, cont.</a:t>
            </a:r>
            <a:endParaRPr lang="en-US" dirty="0"/>
          </a:p>
        </p:txBody>
      </p:sp>
    </p:spTree>
    <p:extLst>
      <p:ext uri="{BB962C8B-B14F-4D97-AF65-F5344CB8AC3E}">
        <p14:creationId xmlns:p14="http://schemas.microsoft.com/office/powerpoint/2010/main" val="3975480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fontScale="92500" lnSpcReduction="20000"/>
          </a:bodyPr>
          <a:lstStyle/>
          <a:p>
            <a:pPr marL="0" indent="0">
              <a:buNone/>
            </a:pPr>
            <a:r>
              <a:rPr lang="en-US" sz="2800" dirty="0" smtClean="0"/>
              <a:t>“</a:t>
            </a:r>
            <a:r>
              <a:rPr lang="en-US" sz="2800" dirty="0"/>
              <a:t>Tonight we have some things to discuss in this meeting that involve differences of opinion.  It is o.k. to see things differently.  The differences are not the problem.  Only if we react in unchristian ways does it become a problem.  This means we will not want to attribute motives to others, or be critical or sarcastic, or make accusations.  We will give everybody a chance to speak.  We want to hear what you have to say.  We may learn something.  Try to convince us.  But we will do it in calm, friendly ways, above board.  We want to be open about the issues and listen carefully to each other.  In order to do this we ought to have some rules to guide our process and discussion.  (Repeat rules) Are these guidelines what you would like to follow</a:t>
            </a:r>
            <a:r>
              <a:rPr lang="en-US" sz="2800" dirty="0" smtClean="0"/>
              <a:t>?”</a:t>
            </a:r>
            <a:endParaRPr lang="en-US" sz="2800" dirty="0"/>
          </a:p>
          <a:p>
            <a:pPr marL="0" indent="0">
              <a:buNone/>
            </a:pP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t>25</a:t>
            </a:fld>
            <a:endParaRPr lang="en-US"/>
          </a:p>
        </p:txBody>
      </p:sp>
      <p:sp>
        <p:nvSpPr>
          <p:cNvPr id="4" name="Title 3"/>
          <p:cNvSpPr>
            <a:spLocks noGrp="1"/>
          </p:cNvSpPr>
          <p:nvPr>
            <p:ph type="title"/>
          </p:nvPr>
        </p:nvSpPr>
        <p:spPr/>
        <p:txBody>
          <a:bodyPr>
            <a:normAutofit fontScale="90000"/>
          </a:bodyPr>
          <a:lstStyle/>
          <a:p>
            <a:pPr lvl="0"/>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Sample speech</a:t>
            </a:r>
            <a:endParaRPr lang="en-US" dirty="0"/>
          </a:p>
        </p:txBody>
      </p:sp>
    </p:spTree>
    <p:extLst>
      <p:ext uri="{BB962C8B-B14F-4D97-AF65-F5344CB8AC3E}">
        <p14:creationId xmlns:p14="http://schemas.microsoft.com/office/powerpoint/2010/main" val="4048543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0" y="1295400"/>
            <a:ext cx="9144000" cy="1176338"/>
          </a:xfrm>
        </p:spPr>
        <p:txBody>
          <a:bodyPr/>
          <a:lstStyle/>
          <a:p>
            <a:r>
              <a:rPr lang="en-US" sz="4000" dirty="0" smtClean="0"/>
              <a:t>“Blessed are the peacemakers, </a:t>
            </a:r>
            <a:br>
              <a:rPr lang="en-US" sz="4000" dirty="0" smtClean="0"/>
            </a:br>
            <a:r>
              <a:rPr lang="en-US" sz="4000" dirty="0" smtClean="0"/>
              <a:t>for they shall be called sons of God.”</a:t>
            </a:r>
          </a:p>
        </p:txBody>
      </p:sp>
      <p:sp>
        <p:nvSpPr>
          <p:cNvPr id="50179" name="Rectangle 3"/>
          <p:cNvSpPr>
            <a:spLocks noGrp="1" noChangeArrowheads="1"/>
          </p:cNvSpPr>
          <p:nvPr>
            <p:ph type="subTitle" idx="1"/>
          </p:nvPr>
        </p:nvSpPr>
        <p:spPr>
          <a:xfrm>
            <a:off x="1143000" y="4114800"/>
            <a:ext cx="6934200" cy="762000"/>
          </a:xfrm>
        </p:spPr>
        <p:txBody>
          <a:bodyPr/>
          <a:lstStyle/>
          <a:p>
            <a:r>
              <a:rPr lang="en-US" dirty="0" smtClean="0"/>
              <a:t>Matthew 5:9</a:t>
            </a:r>
          </a:p>
        </p:txBody>
      </p:sp>
      <p:sp>
        <p:nvSpPr>
          <p:cNvPr id="2" name="Slide Number Placeholder 1"/>
          <p:cNvSpPr>
            <a:spLocks noGrp="1"/>
          </p:cNvSpPr>
          <p:nvPr>
            <p:ph type="sldNum" sz="quarter" idx="11"/>
          </p:nvPr>
        </p:nvSpPr>
        <p:spPr/>
        <p:txBody>
          <a:bodyPr/>
          <a:lstStyle/>
          <a:p>
            <a:fld id="{B749F53B-8AD2-43BA-B42B-6D1AE5227F0F}" type="slidenum">
              <a:rPr lang="en-US" smtClean="0"/>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2900" y="1469855"/>
            <a:ext cx="8229600" cy="5181600"/>
          </a:xfrm>
        </p:spPr>
        <p:txBody>
          <a:bodyPr>
            <a:normAutofit/>
          </a:bodyPr>
          <a:lstStyle/>
          <a:p>
            <a:pPr marL="274320" lvl="2" indent="-274320">
              <a:spcBef>
                <a:spcPts val="600"/>
              </a:spcBef>
              <a:buClr>
                <a:schemeClr val="accent2"/>
              </a:buClr>
            </a:pPr>
            <a:r>
              <a:rPr lang="en-US" sz="2400" dirty="0"/>
              <a:t>Ephesians 4:29-32	Note the types of things listed</a:t>
            </a:r>
            <a:r>
              <a:rPr lang="en-US" sz="2400" dirty="0" smtClean="0"/>
              <a:t>.</a:t>
            </a:r>
          </a:p>
          <a:p>
            <a:pPr marL="274320" lvl="2" indent="-274320">
              <a:spcBef>
                <a:spcPts val="600"/>
              </a:spcBef>
              <a:buClr>
                <a:schemeClr val="accent2"/>
              </a:buClr>
            </a:pPr>
            <a:r>
              <a:rPr lang="en-US" dirty="0"/>
              <a:t>A new paradigm</a:t>
            </a:r>
            <a:r>
              <a:rPr lang="en-US" dirty="0" smtClean="0"/>
              <a:t>:</a:t>
            </a:r>
          </a:p>
          <a:p>
            <a:pPr marL="274320" lvl="2" indent="-274320">
              <a:spcBef>
                <a:spcPts val="600"/>
              </a:spcBef>
              <a:buClr>
                <a:schemeClr val="accent2"/>
              </a:buClr>
            </a:pPr>
            <a:endParaRPr lang="en-US" dirty="0"/>
          </a:p>
          <a:p>
            <a:pPr marL="0" indent="0">
              <a:buNone/>
            </a:pPr>
            <a:r>
              <a:rPr lang="en-US" dirty="0" smtClean="0"/>
              <a:t>				Sinful </a:t>
            </a:r>
            <a:r>
              <a:rPr lang="en-US" dirty="0"/>
              <a:t>Behavior</a:t>
            </a:r>
          </a:p>
          <a:p>
            <a:pPr marL="0" indent="0">
              <a:buNone/>
            </a:pPr>
            <a:endParaRPr lang="en-US" dirty="0"/>
          </a:p>
        </p:txBody>
      </p:sp>
      <p:sp>
        <p:nvSpPr>
          <p:cNvPr id="5" name="Title 4"/>
          <p:cNvSpPr>
            <a:spLocks noGrp="1"/>
          </p:cNvSpPr>
          <p:nvPr>
            <p:ph type="title"/>
          </p:nvPr>
        </p:nvSpPr>
        <p:spPr/>
        <p:txBody>
          <a:bodyPr/>
          <a:lstStyle/>
          <a:p>
            <a:r>
              <a:rPr lang="en-US" dirty="0" smtClean="0"/>
              <a:t>But Where Does the Sin Lie?</a:t>
            </a:r>
            <a:endParaRPr lang="en-US" dirty="0"/>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a:xfrm>
            <a:off x="571500" y="4572000"/>
            <a:ext cx="8001000" cy="923330"/>
          </a:xfrm>
          <a:prstGeom prst="rect">
            <a:avLst/>
          </a:prstGeom>
          <a:ln>
            <a:solidFill>
              <a:srgbClr val="FFC000"/>
            </a:solidFill>
          </a:ln>
        </p:spPr>
        <p:txBody>
          <a:bodyPr wrap="square">
            <a:spAutoFit/>
          </a:bodyPr>
          <a:lstStyle/>
          <a:p>
            <a:pPr lvl="2"/>
            <a:r>
              <a:rPr lang="en-US" b="1" dirty="0"/>
              <a:t>KEY THOUGHT: Conflict in itself is not sinful or bad; it is the reactions (behavior, attitudes, thoughts) that result from conflict that determine whether it is sinful or not.</a:t>
            </a:r>
            <a:endParaRPr lang="en-US" dirty="0"/>
          </a:p>
        </p:txBody>
      </p:sp>
      <p:sp>
        <p:nvSpPr>
          <p:cNvPr id="12" name="Rectangle 11"/>
          <p:cNvSpPr/>
          <p:nvPr/>
        </p:nvSpPr>
        <p:spPr>
          <a:xfrm>
            <a:off x="1036204" y="5638800"/>
            <a:ext cx="2006511" cy="369332"/>
          </a:xfrm>
          <a:prstGeom prst="rect">
            <a:avLst/>
          </a:prstGeom>
        </p:spPr>
        <p:txBody>
          <a:bodyPr wrap="none">
            <a:spAutoFit/>
          </a:bodyPr>
          <a:lstStyle/>
          <a:p>
            <a:r>
              <a:rPr lang="en-US" dirty="0"/>
              <a:t>Compare to stress.</a:t>
            </a:r>
          </a:p>
        </p:txBody>
      </p:sp>
      <p:sp>
        <p:nvSpPr>
          <p:cNvPr id="13" name="Rectangle 12"/>
          <p:cNvSpPr/>
          <p:nvPr/>
        </p:nvSpPr>
        <p:spPr>
          <a:xfrm>
            <a:off x="1036204" y="6139934"/>
            <a:ext cx="2504083" cy="369332"/>
          </a:xfrm>
          <a:prstGeom prst="rect">
            <a:avLst/>
          </a:prstGeom>
        </p:spPr>
        <p:txBody>
          <a:bodyPr wrap="none">
            <a:spAutoFit/>
          </a:bodyPr>
          <a:lstStyle/>
          <a:p>
            <a:r>
              <a:rPr lang="en-US" dirty="0"/>
              <a:t>Compare to a disability.</a:t>
            </a:r>
          </a:p>
        </p:txBody>
      </p:sp>
      <p:sp>
        <p:nvSpPr>
          <p:cNvPr id="9" name="Rectangle 9"/>
          <p:cNvSpPr>
            <a:spLocks noChangeArrowheads="1"/>
          </p:cNvSpPr>
          <p:nvPr/>
        </p:nvSpPr>
        <p:spPr bwMode="auto">
          <a:xfrm>
            <a:off x="1371600" y="2689055"/>
            <a:ext cx="6705600" cy="1371600"/>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6"/>
          <p:cNvSpPr>
            <a:spLocks noChangeShapeType="1"/>
          </p:cNvSpPr>
          <p:nvPr/>
        </p:nvSpPr>
        <p:spPr bwMode="auto">
          <a:xfrm>
            <a:off x="3289362" y="3354801"/>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Text Box 8"/>
          <p:cNvSpPr txBox="1">
            <a:spLocks noChangeArrowheads="1"/>
          </p:cNvSpPr>
          <p:nvPr/>
        </p:nvSpPr>
        <p:spPr bwMode="auto">
          <a:xfrm>
            <a:off x="3810000" y="3390891"/>
            <a:ext cx="39624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600" dirty="0"/>
              <a:t>Differences, but Controlled</a:t>
            </a:r>
          </a:p>
        </p:txBody>
      </p:sp>
      <p:sp>
        <p:nvSpPr>
          <p:cNvPr id="18" name="Text Box 11"/>
          <p:cNvSpPr txBox="1">
            <a:spLocks noChangeArrowheads="1"/>
          </p:cNvSpPr>
          <p:nvPr/>
        </p:nvSpPr>
        <p:spPr bwMode="auto">
          <a:xfrm>
            <a:off x="1783044" y="30881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kumimoji="1" lang="en-US" i="1" dirty="0"/>
              <a:t>Conflict</a:t>
            </a:r>
          </a:p>
        </p:txBody>
      </p:sp>
      <p:sp>
        <p:nvSpPr>
          <p:cNvPr id="19" name="Line 4"/>
          <p:cNvSpPr>
            <a:spLocks noChangeShapeType="1"/>
          </p:cNvSpPr>
          <p:nvPr/>
        </p:nvSpPr>
        <p:spPr bwMode="auto">
          <a:xfrm flipV="1">
            <a:off x="3303889" y="2973801"/>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5"/>
          </p:nvPr>
        </p:nvSpPr>
        <p:spPr/>
        <p:txBody>
          <a:bodyPr/>
          <a:lstStyle/>
          <a:p>
            <a:fld id="{B749F53B-8AD2-43BA-B42B-6D1AE5227F0F}" type="slidenum">
              <a:rPr lang="en-US" smtClean="0"/>
              <a:t>3</a:t>
            </a:fld>
            <a:endParaRPr lang="en-US"/>
          </a:p>
        </p:txBody>
      </p:sp>
    </p:spTree>
    <p:extLst>
      <p:ext uri="{BB962C8B-B14F-4D97-AF65-F5344CB8AC3E}">
        <p14:creationId xmlns:p14="http://schemas.microsoft.com/office/powerpoint/2010/main" val="80221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9" grpId="0" animBg="1"/>
      <p:bldP spid="15" grpId="0" animBg="1"/>
      <p:bldP spid="17" grpId="0"/>
      <p:bldP spid="18" grpId="0"/>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25000" lnSpcReduction="20000"/>
          </a:bodyPr>
          <a:lstStyle/>
          <a:p>
            <a:pPr lvl="0"/>
            <a:r>
              <a:rPr lang="en-US" sz="9600" dirty="0"/>
              <a:t>Stages and levels of conflict</a:t>
            </a:r>
          </a:p>
          <a:p>
            <a:pPr marL="0" indent="0">
              <a:buNone/>
            </a:pPr>
            <a:r>
              <a:rPr lang="en-US" sz="9600" dirty="0"/>
              <a:t> </a:t>
            </a:r>
          </a:p>
          <a:p>
            <a:pPr lvl="1"/>
            <a:r>
              <a:rPr lang="en-US" sz="9600" dirty="0"/>
              <a:t>	Conflict</a:t>
            </a:r>
          </a:p>
          <a:p>
            <a:pPr lvl="2"/>
            <a:r>
              <a:rPr lang="en-US" sz="9600" dirty="0"/>
              <a:t>	Tension Development - Problems to solve</a:t>
            </a:r>
          </a:p>
          <a:p>
            <a:pPr marL="777240" lvl="2" indent="0">
              <a:buNone/>
            </a:pPr>
            <a:r>
              <a:rPr lang="en-US" sz="9600" dirty="0"/>
              <a:t> </a:t>
            </a:r>
          </a:p>
          <a:p>
            <a:pPr lvl="2">
              <a:lnSpc>
                <a:spcPct val="20000"/>
              </a:lnSpc>
            </a:pPr>
            <a:r>
              <a:rPr lang="en-US" sz="9600" dirty="0"/>
              <a:t>	Role Dilemma </a:t>
            </a:r>
            <a:r>
              <a:rPr lang="en-US" sz="9600" dirty="0" smtClean="0"/>
              <a:t>– Disagreement</a:t>
            </a:r>
          </a:p>
          <a:p>
            <a:pPr lvl="2">
              <a:lnSpc>
                <a:spcPct val="20000"/>
              </a:lnSpc>
            </a:pPr>
            <a:endParaRPr lang="en-US" sz="9600" dirty="0"/>
          </a:p>
          <a:p>
            <a:pPr marL="0" indent="0">
              <a:buNone/>
            </a:pPr>
            <a:endParaRPr lang="en-US" sz="9600" dirty="0"/>
          </a:p>
          <a:p>
            <a:pPr lvl="2">
              <a:lnSpc>
                <a:spcPct val="20000"/>
              </a:lnSpc>
              <a:spcBef>
                <a:spcPts val="0"/>
              </a:spcBef>
            </a:pPr>
            <a:r>
              <a:rPr lang="en-US" sz="9600" dirty="0"/>
              <a:t>	Injustice Collecting - Contest</a:t>
            </a:r>
          </a:p>
          <a:p>
            <a:pPr marL="0" indent="0">
              <a:lnSpc>
                <a:spcPct val="70000"/>
              </a:lnSpc>
              <a:spcBef>
                <a:spcPts val="0"/>
              </a:spcBef>
              <a:buNone/>
            </a:pPr>
            <a:r>
              <a:rPr lang="en-US" sz="9600" dirty="0"/>
              <a:t> </a:t>
            </a:r>
          </a:p>
          <a:p>
            <a:pPr lvl="2"/>
            <a:r>
              <a:rPr lang="en-US" sz="9600" dirty="0"/>
              <a:t>	Negative Confrontation - Fight/Flight</a:t>
            </a:r>
          </a:p>
          <a:p>
            <a:pPr marL="0" indent="0">
              <a:buNone/>
            </a:pPr>
            <a:r>
              <a:rPr lang="en-US" sz="9600" dirty="0"/>
              <a:t> </a:t>
            </a:r>
          </a:p>
          <a:p>
            <a:pPr lvl="2">
              <a:lnSpc>
                <a:spcPct val="20000"/>
              </a:lnSpc>
            </a:pPr>
            <a:r>
              <a:rPr lang="en-US" sz="9600" dirty="0"/>
              <a:t>	Unresolvable - Intractable Situations</a:t>
            </a:r>
          </a:p>
          <a:p>
            <a:endParaRPr lang="en-US" sz="9600" dirty="0"/>
          </a:p>
          <a:p>
            <a:pPr lvl="1"/>
            <a:r>
              <a:rPr lang="en-US" sz="9600" dirty="0"/>
              <a:t>	Intervention</a:t>
            </a:r>
          </a:p>
          <a:p>
            <a:pPr marL="0" indent="0">
              <a:buNone/>
            </a:pPr>
            <a:r>
              <a:rPr lang="en-US" sz="9600" dirty="0"/>
              <a:t> </a:t>
            </a:r>
          </a:p>
          <a:p>
            <a:pPr lvl="1"/>
            <a:r>
              <a:rPr lang="en-US" sz="9600" dirty="0"/>
              <a:t>	Adjustments</a:t>
            </a:r>
          </a:p>
          <a:p>
            <a:pPr marL="0" indent="0">
              <a:buNone/>
            </a:pPr>
            <a:endParaRPr lang="en-US" sz="8000" dirty="0"/>
          </a:p>
          <a:p>
            <a:endParaRPr lang="en-US" dirty="0"/>
          </a:p>
          <a:p>
            <a:endParaRPr lang="en-US" dirty="0"/>
          </a:p>
        </p:txBody>
      </p:sp>
      <p:sp>
        <p:nvSpPr>
          <p:cNvPr id="3" name="Title 2"/>
          <p:cNvSpPr>
            <a:spLocks noGrp="1"/>
          </p:cNvSpPr>
          <p:nvPr>
            <p:ph type="title"/>
          </p:nvPr>
        </p:nvSpPr>
        <p:spPr/>
        <p:txBody>
          <a:bodyPr/>
          <a:lstStyle/>
          <a:p>
            <a:r>
              <a:rPr lang="en-US" dirty="0" smtClean="0"/>
              <a:t>Stages / Levels of Conflict</a:t>
            </a:r>
            <a:endParaRPr lang="en-US" dirty="0"/>
          </a:p>
        </p:txBody>
      </p:sp>
      <p:sp>
        <p:nvSpPr>
          <p:cNvPr id="4" name="Slide Number Placeholder 3"/>
          <p:cNvSpPr>
            <a:spLocks noGrp="1"/>
          </p:cNvSpPr>
          <p:nvPr>
            <p:ph type="sldNum" sz="quarter" idx="15"/>
          </p:nvPr>
        </p:nvSpPr>
        <p:spPr/>
        <p:txBody>
          <a:bodyPr/>
          <a:lstStyle/>
          <a:p>
            <a:fld id="{B749F53B-8AD2-43BA-B42B-6D1AE5227F0F}" type="slidenum">
              <a:rPr lang="en-US" smtClean="0"/>
              <a:t>4</a:t>
            </a:fld>
            <a:endParaRPr lang="en-US"/>
          </a:p>
        </p:txBody>
      </p:sp>
    </p:spTree>
    <p:extLst>
      <p:ext uri="{BB962C8B-B14F-4D97-AF65-F5344CB8AC3E}">
        <p14:creationId xmlns:p14="http://schemas.microsoft.com/office/powerpoint/2010/main" val="207412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lstStyle/>
          <a:p>
            <a:pPr algn="ctr"/>
            <a:r>
              <a:rPr lang="en-US" dirty="0" smtClean="0"/>
              <a:t>Types of Conflict</a:t>
            </a:r>
            <a:endParaRPr lang="en-US" dirty="0"/>
          </a:p>
        </p:txBody>
      </p:sp>
      <p:sp>
        <p:nvSpPr>
          <p:cNvPr id="2" name="Content Placeholder 1"/>
          <p:cNvSpPr>
            <a:spLocks noGrp="1"/>
          </p:cNvSpPr>
          <p:nvPr>
            <p:ph sz="half" idx="1"/>
          </p:nvPr>
        </p:nvSpPr>
        <p:spPr>
          <a:xfrm>
            <a:off x="609600" y="838200"/>
            <a:ext cx="4648200" cy="5943600"/>
          </a:xfrm>
        </p:spPr>
        <p:txBody>
          <a:bodyPr>
            <a:normAutofit/>
          </a:bodyPr>
          <a:lstStyle/>
          <a:p>
            <a:r>
              <a:rPr lang="en-US" sz="2800" dirty="0" smtClean="0"/>
              <a:t>Types </a:t>
            </a:r>
            <a:r>
              <a:rPr lang="en-US" sz="2800" dirty="0"/>
              <a:t>according to the nature of the differences</a:t>
            </a:r>
          </a:p>
          <a:p>
            <a:pPr marL="0" indent="0">
              <a:lnSpc>
                <a:spcPct val="70000"/>
              </a:lnSpc>
              <a:spcBef>
                <a:spcPts val="0"/>
              </a:spcBef>
              <a:buNone/>
            </a:pPr>
            <a:endParaRPr lang="en-US" sz="2800" dirty="0"/>
          </a:p>
          <a:p>
            <a:pPr lvl="1"/>
            <a:r>
              <a:rPr lang="en-US" sz="2700" dirty="0"/>
              <a:t>	Substantive </a:t>
            </a:r>
            <a:r>
              <a:rPr lang="en-US" sz="2700" dirty="0" smtClean="0"/>
              <a:t>Issues</a:t>
            </a:r>
          </a:p>
          <a:p>
            <a:pPr lvl="2"/>
            <a:r>
              <a:rPr lang="en-US" sz="2200" dirty="0" smtClean="0"/>
              <a:t>Facts</a:t>
            </a:r>
            <a:endParaRPr lang="en-US" sz="2200" dirty="0"/>
          </a:p>
          <a:p>
            <a:pPr lvl="2"/>
            <a:r>
              <a:rPr lang="en-US" sz="2200" dirty="0" smtClean="0"/>
              <a:t>Methods </a:t>
            </a:r>
            <a:r>
              <a:rPr lang="en-US" sz="2200" dirty="0"/>
              <a:t>and Policies</a:t>
            </a:r>
          </a:p>
          <a:p>
            <a:pPr lvl="2"/>
            <a:r>
              <a:rPr lang="en-US" sz="2200" dirty="0" smtClean="0"/>
              <a:t>Goals </a:t>
            </a:r>
            <a:r>
              <a:rPr lang="en-US" sz="2200" dirty="0"/>
              <a:t>and Purposes</a:t>
            </a:r>
          </a:p>
          <a:p>
            <a:pPr lvl="2"/>
            <a:r>
              <a:rPr lang="en-US" sz="2200" dirty="0" smtClean="0"/>
              <a:t>Values </a:t>
            </a:r>
            <a:r>
              <a:rPr lang="en-US" sz="2200" dirty="0"/>
              <a:t>and Traditions</a:t>
            </a:r>
          </a:p>
          <a:p>
            <a:pPr marL="0" indent="0">
              <a:lnSpc>
                <a:spcPct val="70000"/>
              </a:lnSpc>
              <a:spcBef>
                <a:spcPts val="0"/>
              </a:spcBef>
              <a:buNone/>
            </a:pPr>
            <a:endParaRPr lang="en-US" sz="2800" dirty="0"/>
          </a:p>
          <a:p>
            <a:pPr lvl="1"/>
            <a:r>
              <a:rPr lang="en-US" sz="2700" dirty="0"/>
              <a:t>	Communication Conflicts</a:t>
            </a:r>
          </a:p>
          <a:p>
            <a:pPr lvl="1"/>
            <a:r>
              <a:rPr lang="en-US" sz="2700" dirty="0"/>
              <a:t>	Attitudinal Conflicts</a:t>
            </a:r>
          </a:p>
          <a:p>
            <a:pPr lvl="1"/>
            <a:r>
              <a:rPr lang="en-US" sz="2700" dirty="0"/>
              <a:t>	Emotional Conflicts</a:t>
            </a:r>
          </a:p>
          <a:p>
            <a:pPr lvl="1"/>
            <a:r>
              <a:rPr lang="en-US" sz="2700" dirty="0"/>
              <a:t>	Antagonistic Conflicts</a:t>
            </a:r>
          </a:p>
          <a:p>
            <a:endParaRPr lang="en-US" dirty="0"/>
          </a:p>
        </p:txBody>
      </p:sp>
      <p:sp>
        <p:nvSpPr>
          <p:cNvPr id="5" name="Slide Number Placeholder 4"/>
          <p:cNvSpPr>
            <a:spLocks noGrp="1"/>
          </p:cNvSpPr>
          <p:nvPr>
            <p:ph type="sldNum" sz="quarter" idx="12"/>
          </p:nvPr>
        </p:nvSpPr>
        <p:spPr/>
        <p:txBody>
          <a:bodyPr/>
          <a:lstStyle/>
          <a:p>
            <a:fld id="{B749F53B-8AD2-43BA-B42B-6D1AE5227F0F}" type="slidenum">
              <a:rPr lang="en-US" smtClean="0"/>
              <a:t>5</a:t>
            </a:fld>
            <a:endParaRPr lang="en-US"/>
          </a:p>
        </p:txBody>
      </p:sp>
    </p:spTree>
    <p:extLst>
      <p:ext uri="{BB962C8B-B14F-4D97-AF65-F5344CB8AC3E}">
        <p14:creationId xmlns:p14="http://schemas.microsoft.com/office/powerpoint/2010/main" val="162507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smtClean="0"/>
              <a:t>Particularly in the area of church matters</a:t>
            </a:r>
          </a:p>
          <a:p>
            <a:r>
              <a:rPr lang="en-US" dirty="0" smtClean="0"/>
              <a:t>Including beliefs and values</a:t>
            </a:r>
            <a:endParaRPr lang="en-US" dirty="0"/>
          </a:p>
        </p:txBody>
      </p:sp>
      <p:sp>
        <p:nvSpPr>
          <p:cNvPr id="5" name="Title 4"/>
          <p:cNvSpPr>
            <a:spLocks noGrp="1"/>
          </p:cNvSpPr>
          <p:nvPr>
            <p:ph type="ctrTitle"/>
          </p:nvPr>
        </p:nvSpPr>
        <p:spPr/>
        <p:txBody>
          <a:bodyPr/>
          <a:lstStyle/>
          <a:p>
            <a:r>
              <a:rPr lang="en-US" dirty="0" smtClean="0"/>
              <a:t>Dealing with Differences</a:t>
            </a:r>
            <a:endParaRPr lang="en-US" dirty="0"/>
          </a:p>
        </p:txBody>
      </p:sp>
      <p:sp>
        <p:nvSpPr>
          <p:cNvPr id="3" name="Slide Number Placeholder 2"/>
          <p:cNvSpPr>
            <a:spLocks noGrp="1"/>
          </p:cNvSpPr>
          <p:nvPr>
            <p:ph type="sldNum" sz="quarter" idx="11"/>
          </p:nvPr>
        </p:nvSpPr>
        <p:spPr/>
        <p:txBody>
          <a:bodyPr/>
          <a:lstStyle/>
          <a:p>
            <a:fld id="{B749F53B-8AD2-43BA-B42B-6D1AE5227F0F}" type="slidenum">
              <a:rPr lang="en-US" smtClean="0"/>
              <a:t>6</a:t>
            </a:fld>
            <a:endParaRPr lang="en-US"/>
          </a:p>
        </p:txBody>
      </p:sp>
    </p:spTree>
    <p:extLst>
      <p:ext uri="{BB962C8B-B14F-4D97-AF65-F5344CB8AC3E}">
        <p14:creationId xmlns:p14="http://schemas.microsoft.com/office/powerpoint/2010/main" val="978848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lnSpcReduction="10000"/>
          </a:bodyPr>
          <a:lstStyle/>
          <a:p>
            <a:r>
              <a:rPr lang="en-US" dirty="0" smtClean="0"/>
              <a:t>“There </a:t>
            </a:r>
            <a:r>
              <a:rPr lang="en-US" dirty="0"/>
              <a:t>are the main pillars of our faith, subjects which are of vital interest, the Sabbath, the keeping of the commandments of God. Speculative ideas should not be agitated; for there are peculiar minds that love to get some point that others do not accept, and argue and attract everything to that one point, urging that point, magnifying that point, when it is really a matter which is not of vital importance, and will be understood differently. Twice I have been shown that everything of a character to cause our brethren to be diverted from the very points now essential for this time, should be kept in the background</a:t>
            </a:r>
            <a:r>
              <a:rPr lang="en-US" dirty="0" smtClean="0"/>
              <a:t>.”</a:t>
            </a:r>
            <a:r>
              <a:rPr lang="en-US" dirty="0"/>
              <a:t> {CW 77.1}</a:t>
            </a:r>
          </a:p>
        </p:txBody>
      </p:sp>
      <p:sp>
        <p:nvSpPr>
          <p:cNvPr id="2" name="Slide Number Placeholder 1"/>
          <p:cNvSpPr>
            <a:spLocks noGrp="1"/>
          </p:cNvSpPr>
          <p:nvPr>
            <p:ph type="sldNum" sz="quarter" idx="15"/>
          </p:nvPr>
        </p:nvSpPr>
        <p:spPr/>
        <p:txBody>
          <a:bodyPr/>
          <a:lstStyle/>
          <a:p>
            <a:fld id="{B749F53B-8AD2-43BA-B42B-6D1AE5227F0F}" type="slidenum">
              <a:rPr lang="en-US" smtClean="0"/>
              <a:t>7</a:t>
            </a:fld>
            <a:endParaRPr lang="en-US"/>
          </a:p>
        </p:txBody>
      </p:sp>
      <p:sp>
        <p:nvSpPr>
          <p:cNvPr id="6" name="Title 5"/>
          <p:cNvSpPr>
            <a:spLocks noGrp="1"/>
          </p:cNvSpPr>
          <p:nvPr>
            <p:ph type="title"/>
          </p:nvPr>
        </p:nvSpPr>
        <p:spPr/>
        <p:txBody>
          <a:bodyPr/>
          <a:lstStyle/>
          <a:p>
            <a:r>
              <a:rPr lang="en-US" dirty="0" smtClean="0"/>
              <a:t>Pillars of our Faith</a:t>
            </a:r>
            <a:endParaRPr lang="en-US" dirty="0"/>
          </a:p>
        </p:txBody>
      </p:sp>
    </p:spTree>
    <p:extLst>
      <p:ext uri="{BB962C8B-B14F-4D97-AF65-F5344CB8AC3E}">
        <p14:creationId xmlns:p14="http://schemas.microsoft.com/office/powerpoint/2010/main" val="4261910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“Some </a:t>
            </a:r>
            <a:r>
              <a:rPr lang="en-US" dirty="0"/>
              <a:t>had been bringing in false tests, and had made their own ideas and notions a criterion, magnifying matters of little importance into tests of Christian fellowship, and binding heavy burdens upon others. Thus a spirit of criticism, fault-finding, and dissension had come in, which had been a great injury to the church. And the impression was given to unbelievers that </a:t>
            </a:r>
            <a:r>
              <a:rPr lang="en-US" dirty="0" err="1"/>
              <a:t>Sabbathkeeping</a:t>
            </a:r>
            <a:r>
              <a:rPr lang="en-US" dirty="0"/>
              <a:t> Adventists were a set of fanatics and extremists, and that their peculiar faith rendered them unkind, uncourteous, and really unchristian in character. Thus the course of a few extremists prevented the influence of the truth from reaching the people</a:t>
            </a:r>
            <a:r>
              <a:rPr lang="en-US" dirty="0" smtClean="0"/>
              <a:t>.”</a:t>
            </a:r>
            <a:r>
              <a:rPr lang="en-US" dirty="0"/>
              <a:t> {</a:t>
            </a:r>
            <a:r>
              <a:rPr lang="en-US" dirty="0" err="1"/>
              <a:t>Ev</a:t>
            </a:r>
            <a:r>
              <a:rPr lang="en-US" dirty="0"/>
              <a:t> 215.3}</a:t>
            </a:r>
          </a:p>
        </p:txBody>
      </p:sp>
      <p:sp>
        <p:nvSpPr>
          <p:cNvPr id="3" name="Slide Number Placeholder 2"/>
          <p:cNvSpPr>
            <a:spLocks noGrp="1"/>
          </p:cNvSpPr>
          <p:nvPr>
            <p:ph type="sldNum" sz="quarter" idx="15"/>
          </p:nvPr>
        </p:nvSpPr>
        <p:spPr/>
        <p:txBody>
          <a:bodyPr/>
          <a:lstStyle/>
          <a:p>
            <a:fld id="{B749F53B-8AD2-43BA-B42B-6D1AE5227F0F}" type="slidenum">
              <a:rPr lang="en-US" smtClean="0"/>
              <a:t>8</a:t>
            </a:fld>
            <a:endParaRPr lang="en-US"/>
          </a:p>
        </p:txBody>
      </p:sp>
      <p:sp>
        <p:nvSpPr>
          <p:cNvPr id="4" name="Title 3"/>
          <p:cNvSpPr>
            <a:spLocks noGrp="1"/>
          </p:cNvSpPr>
          <p:nvPr>
            <p:ph type="title"/>
          </p:nvPr>
        </p:nvSpPr>
        <p:spPr/>
        <p:txBody>
          <a:bodyPr/>
          <a:lstStyle/>
          <a:p>
            <a:r>
              <a:rPr lang="en-US" dirty="0" smtClean="0"/>
              <a:t>False Tests</a:t>
            </a:r>
            <a:endParaRPr lang="en-US" dirty="0"/>
          </a:p>
        </p:txBody>
      </p:sp>
    </p:spTree>
    <p:extLst>
      <p:ext uri="{BB962C8B-B14F-4D97-AF65-F5344CB8AC3E}">
        <p14:creationId xmlns:p14="http://schemas.microsoft.com/office/powerpoint/2010/main" val="3921609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92500" lnSpcReduction="10000"/>
          </a:bodyPr>
          <a:lstStyle/>
          <a:p>
            <a:pPr marL="0" indent="0">
              <a:buNone/>
            </a:pPr>
            <a:r>
              <a:rPr lang="en-US" dirty="0" smtClean="0"/>
              <a:t>“</a:t>
            </a:r>
            <a:r>
              <a:rPr lang="en-US" dirty="0"/>
              <a:t>The passing of the time in 1844 was a period of great events, opening to our astonished eyes the cleansing of the sanctuary transpiring in heaven, and having decided relation to God’s people upon the earth, [also] the first and second angels’ messages and the third, unfurling the banner on which was inscribed, “The commandments of God and the faith of Jesus.” One of the landmarks under this message was the temple of God, seen by His truth-loving people in heaven, and the ark containing the law of God. The light of the Sabbath of the fourth commandment flashed its strong rays in the pathway of the transgressors of God’s law. The </a:t>
            </a:r>
            <a:r>
              <a:rPr lang="en-US" dirty="0" err="1"/>
              <a:t>nonimmortality</a:t>
            </a:r>
            <a:r>
              <a:rPr lang="en-US" dirty="0"/>
              <a:t> of the wicked is an old landmark. I can call to mind nothing more that can come under the head of the old landmarks</a:t>
            </a:r>
            <a:r>
              <a:rPr lang="en-US" dirty="0" smtClean="0"/>
              <a:t>.” CW 30</a:t>
            </a:r>
            <a:endParaRPr lang="en-US" dirty="0"/>
          </a:p>
        </p:txBody>
      </p:sp>
      <p:sp>
        <p:nvSpPr>
          <p:cNvPr id="3" name="Slide Number Placeholder 2"/>
          <p:cNvSpPr>
            <a:spLocks noGrp="1"/>
          </p:cNvSpPr>
          <p:nvPr>
            <p:ph type="sldNum" sz="quarter" idx="15"/>
          </p:nvPr>
        </p:nvSpPr>
        <p:spPr/>
        <p:txBody>
          <a:bodyPr/>
          <a:lstStyle/>
          <a:p>
            <a:fld id="{B749F53B-8AD2-43BA-B42B-6D1AE5227F0F}" type="slidenum">
              <a:rPr lang="en-US" smtClean="0"/>
              <a:t>9</a:t>
            </a:fld>
            <a:endParaRPr lang="en-US"/>
          </a:p>
        </p:txBody>
      </p:sp>
      <p:sp>
        <p:nvSpPr>
          <p:cNvPr id="4" name="Title 3"/>
          <p:cNvSpPr>
            <a:spLocks noGrp="1"/>
          </p:cNvSpPr>
          <p:nvPr>
            <p:ph type="title"/>
          </p:nvPr>
        </p:nvSpPr>
        <p:spPr/>
        <p:txBody>
          <a:bodyPr/>
          <a:lstStyle/>
          <a:p>
            <a:r>
              <a:rPr lang="en-US" dirty="0" smtClean="0"/>
              <a:t>Old Landmarks</a:t>
            </a:r>
            <a:endParaRPr lang="en-US" dirty="0"/>
          </a:p>
        </p:txBody>
      </p:sp>
    </p:spTree>
    <p:extLst>
      <p:ext uri="{BB962C8B-B14F-4D97-AF65-F5344CB8AC3E}">
        <p14:creationId xmlns:p14="http://schemas.microsoft.com/office/powerpoint/2010/main" val="76636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 Ministry of Reconciliati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Benjamin Schoun</TermName>
          <TermId xmlns="http://schemas.microsoft.com/office/infopath/2007/PartnerControls">74b254ae-a13c-48f1-bac0-0b01b63a84f3</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Conflict Resolution</TermName>
          <TermId xmlns="http://schemas.microsoft.com/office/infopath/2007/PartnerControls">7def06b2-0df3-4bd6-b1eb-806f07b0b8bb</TermId>
        </TermInfo>
        <TermInfo xmlns="http://schemas.microsoft.com/office/infopath/2007/PartnerControls">
          <TermName xmlns="http://schemas.microsoft.com/office/infopath/2007/PartnerControls">Leadership Issues</TermName>
          <TermId xmlns="http://schemas.microsoft.com/office/infopath/2007/PartnerControls">be811c14-876f-43cb-a8c7-39a8cdee0b29</TermId>
        </TermInfo>
      </Terms>
    </j2a840a341ce45988eab089c2d811663>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72525C-1765-49F8-BD84-C2072B9718F6}"/>
</file>

<file path=customXml/itemProps2.xml><?xml version="1.0" encoding="utf-8"?>
<ds:datastoreItem xmlns:ds="http://schemas.openxmlformats.org/officeDocument/2006/customXml" ds:itemID="{CB2079BE-0E4A-4015-A186-126C81937453}"/>
</file>

<file path=customXml/itemProps3.xml><?xml version="1.0" encoding="utf-8"?>
<ds:datastoreItem xmlns:ds="http://schemas.openxmlformats.org/officeDocument/2006/customXml" ds:itemID="{2A698641-3CFD-4D67-9688-BAD19DFC4FC6}"/>
</file>

<file path=docProps/app.xml><?xml version="1.0" encoding="utf-8"?>
<Properties xmlns="http://schemas.openxmlformats.org/officeDocument/2006/extended-properties" xmlns:vt="http://schemas.openxmlformats.org/officeDocument/2006/docPropsVTypes">
  <Template>The Ministry of Reconciliation</Template>
  <TotalTime>181</TotalTime>
  <Words>1532</Words>
  <Application>Microsoft Office PowerPoint</Application>
  <PresentationFormat>On-screen Show (4:3)</PresentationFormat>
  <Paragraphs>208</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 Ministry of Reconciliation</vt:lpstr>
      <vt:lpstr>Dealing with Diversity and Differences</vt:lpstr>
      <vt:lpstr>   Are all differences bad?</vt:lpstr>
      <vt:lpstr>But Where Does the Sin Lie?</vt:lpstr>
      <vt:lpstr>Stages / Levels of Conflict</vt:lpstr>
      <vt:lpstr>Types of Conflict</vt:lpstr>
      <vt:lpstr>Dealing with Differences</vt:lpstr>
      <vt:lpstr>Pillars of our Faith</vt:lpstr>
      <vt:lpstr>False Tests</vt:lpstr>
      <vt:lpstr>Old Landmarks</vt:lpstr>
      <vt:lpstr>Different Interpretations of Scripture</vt:lpstr>
      <vt:lpstr>Different Interpretations of Scripture, continued</vt:lpstr>
      <vt:lpstr>Resolving or Managing Conflict</vt:lpstr>
      <vt:lpstr>Resolving or Managing Conflict</vt:lpstr>
      <vt:lpstr>Acts 15:1-35</vt:lpstr>
      <vt:lpstr>Acts 15:1-35</vt:lpstr>
      <vt:lpstr>Acts 15:1-35</vt:lpstr>
      <vt:lpstr>Acts 15:1-35</vt:lpstr>
      <vt:lpstr>Acts 15:36-41</vt:lpstr>
      <vt:lpstr>Acts 15:36-41</vt:lpstr>
      <vt:lpstr>Living With Diversity</vt:lpstr>
      <vt:lpstr>Living with Diversity</vt:lpstr>
      <vt:lpstr>Options</vt:lpstr>
      <vt:lpstr>CHAIRING   TENSE   MEETINGS </vt:lpstr>
      <vt:lpstr>Chairing Tense Meetings, cont.</vt:lpstr>
      <vt:lpstr>   Sample speech</vt:lpstr>
      <vt:lpstr>“Blessed are the peacemakers,  for they shall be called sons of God.”</vt:lpstr>
    </vt:vector>
  </TitlesOfParts>
  <Company>S.D.A. Church World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Reconciliation</dc:title>
  <dc:creator>Schoun, Ben</dc:creator>
  <cp:lastModifiedBy>Schoun, Ben</cp:lastModifiedBy>
  <cp:revision>10</cp:revision>
  <cp:lastPrinted>2015-01-08T19:01:38Z</cp:lastPrinted>
  <dcterms:created xsi:type="dcterms:W3CDTF">2014-03-03T19:15:53Z</dcterms:created>
  <dcterms:modified xsi:type="dcterms:W3CDTF">2015-01-08T19:03:19Z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56;#Benjamin Schoun|74b254ae-a13c-48f1-bac0-0b01b63a84f3</vt:lpwstr>
  </property>
  <property fmtid="{D5CDD505-2E9C-101B-9397-08002B2CF9AE}" pid="4" name="CurriculumCategories">
    <vt:lpwstr>24;#Conflict Resolution|7def06b2-0df3-4bd6-b1eb-806f07b0b8bb;#6;#Leadership Issues|be811c14-876f-43cb-a8c7-39a8cdee0b29</vt:lpwstr>
  </property>
</Properties>
</file>