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73A95A0-F40F-4ACC-A6C4-2708B97DECAA}">
  <a:tblStyle styleName="Table_0" styleId="{973A95A0-F40F-4ACC-A6C4-2708B97DECAA}"/>
  <a:tblStyle styleName="Table_1" styleId="{AD64F050-418E-481F-8E2F-D6E43E769CA1}"/>
</a:tblStyleLst>
</file>

<file path=ppt/_rels/presentation.xml.rels><?xml version="1.0" encoding="UTF-8" standalone="yes"?>
<Relationships xmlns="http://schemas.openxmlformats.org/package/2006/relationships"><Relationship Id="rId18" Type="http://schemas.openxmlformats.org/officeDocument/2006/relationships/slide" Target="slides/slide13.xml"/><Relationship Id="rId13" Type="http://schemas.openxmlformats.org/officeDocument/2006/relationships/slide" Target="slides/slide8.xml"/><Relationship Id="rId26" Type="http://schemas.openxmlformats.org/officeDocument/2006/relationships/slide" Target="slides/slide21.xml"/><Relationship Id="rId34" Type="http://schemas.openxmlformats.org/officeDocument/2006/relationships/slide" Target="slides/slide29.xml"/><Relationship Id="rId21" Type="http://schemas.openxmlformats.org/officeDocument/2006/relationships/slide" Target="slides/slide16.xml"/><Relationship Id="rId17" Type="http://schemas.openxmlformats.org/officeDocument/2006/relationships/slide" Target="slides/slide12.xml"/><Relationship Id="rId12" Type="http://schemas.openxmlformats.org/officeDocument/2006/relationships/slide" Target="slides/slide7.xml"/><Relationship Id="rId33" Type="http://schemas.openxmlformats.org/officeDocument/2006/relationships/slide" Target="slides/slide28.xml"/><Relationship Id="rId25" Type="http://schemas.openxmlformats.org/officeDocument/2006/relationships/slide" Target="slides/slide20.xml"/><Relationship Id="rId7" Type="http://schemas.openxmlformats.org/officeDocument/2006/relationships/slide" Target="slides/slide2.xml"/><Relationship Id="rId16" Type="http://schemas.openxmlformats.org/officeDocument/2006/relationships/slide" Target="slides/slide11.xml"/><Relationship Id="rId29" Type="http://schemas.openxmlformats.org/officeDocument/2006/relationships/slide" Target="slides/slide24.xml"/><Relationship Id="rId2" Type="http://schemas.openxmlformats.org/officeDocument/2006/relationships/presProps" Target="presProps.xml"/><Relationship Id="rId20" Type="http://schemas.openxmlformats.org/officeDocument/2006/relationships/slide" Target="slides/slide15.xml"/><Relationship Id="rId11" Type="http://schemas.openxmlformats.org/officeDocument/2006/relationships/slide" Target="slides/slide6.xml"/><Relationship Id="rId32" Type="http://schemas.openxmlformats.org/officeDocument/2006/relationships/slide" Target="slides/slide27.xml"/><Relationship Id="rId1" Type="http://schemas.openxmlformats.org/officeDocument/2006/relationships/theme" Target="theme/theme2.xml"/><Relationship Id="rId24" Type="http://schemas.openxmlformats.org/officeDocument/2006/relationships/slide" Target="slides/slide19.xml"/><Relationship Id="rId6" Type="http://schemas.openxmlformats.org/officeDocument/2006/relationships/slide" Target="slides/slide1.xml"/><Relationship Id="rId37" Type="http://schemas.openxmlformats.org/officeDocument/2006/relationships/customXml" Target="../customXml/item3.xml"/><Relationship Id="rId15" Type="http://schemas.openxmlformats.org/officeDocument/2006/relationships/slide" Target="slides/slide10.xml"/><Relationship Id="rId28" Type="http://schemas.openxmlformats.org/officeDocument/2006/relationships/slide" Target="slides/slide23.xml"/><Relationship Id="rId23" Type="http://schemas.openxmlformats.org/officeDocument/2006/relationships/slide" Target="slides/slide18.xml"/><Relationship Id="rId5" Type="http://schemas.openxmlformats.org/officeDocument/2006/relationships/notesMaster" Target="notesMasters/notesMaster1.xml"/><Relationship Id="rId36" Type="http://schemas.openxmlformats.org/officeDocument/2006/relationships/customXml" Target="../customXml/item2.xml"/><Relationship Id="rId19" Type="http://schemas.openxmlformats.org/officeDocument/2006/relationships/slide" Target="slides/slide14.xml"/><Relationship Id="rId31" Type="http://schemas.openxmlformats.org/officeDocument/2006/relationships/slide" Target="slides/slide26.xml"/><Relationship Id="rId10" Type="http://schemas.openxmlformats.org/officeDocument/2006/relationships/slide" Target="slides/slide5.xml"/><Relationship Id="rId14" Type="http://schemas.openxmlformats.org/officeDocument/2006/relationships/slide" Target="slides/slide9.xml"/><Relationship Id="rId30" Type="http://schemas.openxmlformats.org/officeDocument/2006/relationships/slide" Target="slides/slide25.xml"/><Relationship Id="rId27" Type="http://schemas.openxmlformats.org/officeDocument/2006/relationships/slide" Target="slides/slide22.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 name="Shape 22"/>
        <p:cNvGrpSpPr/>
        <p:nvPr/>
      </p:nvGrpSpPr>
      <p:grpSpPr>
        <a:xfrm>
          <a:off y="0" x="0"/>
          <a:ext cy="0" cx="0"/>
          <a:chOff y="0" x="0"/>
          <a:chExt cy="0" cx="0"/>
        </a:xfrm>
      </p:grpSpPr>
      <p:sp>
        <p:nvSpPr>
          <p:cNvPr id="23" name="Shape 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4" name="Shape 24"/>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Personal story about Roger Rietze and his influence on my life.</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Ask for hands up of those who know that they have had a person that has had a great influence upon their life – especially when they were adolescents.</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80% is normal and 80% can name that person.</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Tell their stories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826000" x="762000"/>
            <a:ext cy="4572000" cx="6096000"/>
          </a:xfrm>
          <a:prstGeom prst="rect">
            <a:avLst/>
          </a:prstGeom>
        </p:spPr>
        <p:txBody>
          <a:bodyPr bIns="91425" rIns="91425" lIns="91425" tIns="91425" anchor="t" anchorCtr="0">
            <a:noAutofit/>
          </a:bodyPr>
          <a:lstStyle/>
          <a:p>
            <a:pPr algn="ctr" marR="0" indent="0" marL="0">
              <a:lnSpc>
                <a:spcPct val="112500"/>
              </a:lnSpc>
              <a:spcBef>
                <a:spcPts val="0"/>
              </a:spcBef>
              <a:spcAft>
                <a:spcPts val="333"/>
              </a:spcAft>
              <a:buNone/>
            </a:pPr>
            <a:r>
              <a:rPr b="1" sz="1466" lang="en-US">
                <a:solidFill>
                  <a:srgbClr val="000000"/>
                </a:solidFill>
                <a:latin typeface="Arial"/>
                <a:ea typeface="Arial"/>
                <a:cs typeface="Arial"/>
                <a:sym typeface="Arial"/>
              </a:rPr>
              <a:t>Where Would We Be Without Staupitz?</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In a thought-provoking article in </a:t>
            </a:r>
            <a:r>
              <a:rPr sz="1466" lang="en-US" i="1">
                <a:solidFill>
                  <a:srgbClr val="000000"/>
                </a:solidFill>
                <a:latin typeface="Arial"/>
                <a:ea typeface="Arial"/>
                <a:cs typeface="Arial"/>
                <a:sym typeface="Arial"/>
              </a:rPr>
              <a:t>Christianity Today</a:t>
            </a:r>
            <a:r>
              <a:rPr sz="1466" lang="en-US">
                <a:solidFill>
                  <a:srgbClr val="000000"/>
                </a:solidFill>
                <a:latin typeface="Arial"/>
                <a:ea typeface="Arial"/>
                <a:cs typeface="Arial"/>
                <a:sym typeface="Arial"/>
              </a:rPr>
              <a:t>, historian Bruce Shelley pointed out that we would not have some of our greatest heroes of church history had there not been mentors who loved and discipled them. Behind the great leaders of the church stood others who, through their lives and teaching, provided instruction. He gives five examples:</a:t>
            </a:r>
          </a:p>
          <a:p>
            <a:pPr algn="l" lvl="0" marR="0" indent="-220133" marL="381000">
              <a:lnSpc>
                <a:spcPct val="112500"/>
              </a:lnSpc>
              <a:spcBef>
                <a:spcPts val="0"/>
              </a:spcBef>
              <a:spcAft>
                <a:spcPts val="333"/>
              </a:spcAft>
              <a:buClr>
                <a:srgbClr val="FFFFFF"/>
              </a:buClr>
              <a:buSzPct val="296296"/>
              <a:buFont typeface="Arial"/>
              <a:buChar char="•"/>
            </a:pPr>
            <a:r>
              <a:rPr sz="1466" lang="en-US">
                <a:solidFill>
                  <a:srgbClr val="FFFFFF"/>
                </a:solidFill>
                <a:latin typeface="Arial"/>
                <a:ea typeface="Arial"/>
                <a:cs typeface="Arial"/>
                <a:sym typeface="Arial"/>
              </a:rPr>
              <a:t>Behind Augustine, there was Monica, his mother, a devout Christian and a tireless prayer warrior who prayed for her wandering prodigal until he was at last converted. Augustine later called Monica, his mother, both in the flesh and in the Lord.</a:t>
            </a:r>
          </a:p>
          <a:p>
            <a:pPr algn="l" lvl="0" marR="0" indent="-220133" marL="381000">
              <a:lnSpc>
                <a:spcPct val="112500"/>
              </a:lnSpc>
              <a:spcBef>
                <a:spcPts val="0"/>
              </a:spcBef>
              <a:spcAft>
                <a:spcPts val="333"/>
              </a:spcAft>
              <a:buClr>
                <a:srgbClr val="FFFFFF"/>
              </a:buClr>
              <a:buSzPct val="296296"/>
              <a:buFont typeface="Arial"/>
              <a:buChar char="•"/>
            </a:pPr>
            <a:r>
              <a:rPr sz="1466" lang="en-US">
                <a:solidFill>
                  <a:srgbClr val="FFFFFF"/>
                </a:solidFill>
                <a:latin typeface="Arial"/>
                <a:ea typeface="Arial"/>
                <a:cs typeface="Arial"/>
                <a:sym typeface="Arial"/>
              </a:rPr>
              <a:t>Behind Martin Luther was Johann Von. Staupitz, Professor of Bible at the university in Wittenberg. When Luther became an Augustinian monk, Staupitz became his spiritual director and counsellor. “If it had not been for Dr. Staupitz,” Luther later said, “I should have sunk in hell.” It was Staupitz who taught Luther about grace and who directed him into the study of theology.</a:t>
            </a:r>
          </a:p>
          <a:p>
            <a:pPr algn="l" lvl="0" marR="0" indent="-220133" marL="381000">
              <a:lnSpc>
                <a:spcPct val="112500"/>
              </a:lnSpc>
              <a:spcBef>
                <a:spcPts val="0"/>
              </a:spcBef>
              <a:spcAft>
                <a:spcPts val="333"/>
              </a:spcAft>
              <a:buClr>
                <a:srgbClr val="FFFFFF"/>
              </a:buClr>
              <a:buSzPct val="296296"/>
              <a:buFont typeface="Arial"/>
              <a:buChar char="•"/>
            </a:pPr>
            <a:r>
              <a:rPr sz="1466" lang="en-US">
                <a:solidFill>
                  <a:srgbClr val="FFFFFF"/>
                </a:solidFill>
                <a:latin typeface="Arial"/>
                <a:ea typeface="Arial"/>
                <a:cs typeface="Arial"/>
                <a:sym typeface="Arial"/>
              </a:rPr>
              <a:t>Behind John Calvin was William Farel, who spurred Calvin on to courage and devotion, and who, when Calvin was dying, left his own sickbed to come from afar to encourage him.</a:t>
            </a:r>
          </a:p>
          <a:p>
            <a:pPr algn="l" lvl="0" marR="0" indent="-220133" marL="381000">
              <a:lnSpc>
                <a:spcPct val="112500"/>
              </a:lnSpc>
              <a:spcBef>
                <a:spcPts val="0"/>
              </a:spcBef>
              <a:spcAft>
                <a:spcPts val="333"/>
              </a:spcAft>
              <a:buClr>
                <a:srgbClr val="FFFFFF"/>
              </a:buClr>
              <a:buSzPct val="296296"/>
              <a:buFont typeface="Arial"/>
              <a:buChar char="•"/>
            </a:pPr>
            <a:r>
              <a:rPr sz="1466" lang="en-US">
                <a:solidFill>
                  <a:srgbClr val="FFFFFF"/>
                </a:solidFill>
                <a:latin typeface="Arial"/>
                <a:ea typeface="Arial"/>
                <a:cs typeface="Arial"/>
                <a:sym typeface="Arial"/>
              </a:rPr>
              <a:t>Behind John Wesley was Peter Boehler, who belonged to the Moravians, a group of German Christians who seemed to possess what Wesley seemed to lack-a personal, restful trust in God. It was by following Boehler's counsel that Wesley eventually found his heart “strangely warmed” at a midweek meeting on Aldersgate Street.</a:t>
            </a:r>
          </a:p>
          <a:p>
            <a:pPr algn="l" lvl="0" marR="0" indent="-220133" marL="381000">
              <a:lnSpc>
                <a:spcPct val="112500"/>
              </a:lnSpc>
              <a:spcBef>
                <a:spcPts val="0"/>
              </a:spcBef>
              <a:spcAft>
                <a:spcPts val="333"/>
              </a:spcAft>
              <a:buClr>
                <a:srgbClr val="FFFFFF"/>
              </a:buClr>
              <a:buSzPct val="296296"/>
              <a:buFont typeface="Arial"/>
              <a:buChar char="•"/>
            </a:pPr>
            <a:r>
              <a:rPr sz="1466" lang="en-US">
                <a:solidFill>
                  <a:srgbClr val="FFFFFF"/>
                </a:solidFill>
                <a:latin typeface="Arial"/>
                <a:ea typeface="Arial"/>
                <a:cs typeface="Arial"/>
                <a:sym typeface="Arial"/>
              </a:rPr>
              <a:t>Behind William Carey was Andrew Fuller, who had broken with the hyper Calvinistic Baptists of his day and was appealing for people to be converted to Christ. Spurred on by Fuller's evangelistic zeal, Carey asked the logical question, “What about the people beyond our shores? Don't they, too, need the gospel?” The two men became soul-mates in missions, Carey in India, and Fuller, his mentor and supporter, cheering from the stands back home.</a:t>
            </a:r>
          </a:p>
          <a:p>
            <a:r>
              <a:t/>
            </a:r>
          </a:p>
          <a:p>
            <a: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PERSONAL REFLECTION</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1. What inspires you most about Jesus?</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2. What are a few things to guide you in your mentoring from the model Jesus provides for us?</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3. Choose one of the Old Testament examples of mentoring. What can we learn from the way that was done?</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4. Read both of Paul's letters to Timothy. List the major areas in which Paul helped this young leader.</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5.What changes do you need to make for you to be a better model to those you seek to help?</a:t>
            </a:r>
          </a:p>
          <a:p>
            <a:r>
              <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GROUP WORK</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1 . Allow group members to tell briefly what inspires them about Jesus.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2. Use your work on the Old Testament examples to add to the above.</a:t>
            </a:r>
          </a:p>
          <a:p>
            <a:r>
              <a:t/>
            </a:r>
          </a:p>
          <a:p>
            <a: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0" name="Shape 10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7" name="Shape 107"/>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Adolescent Isolation</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Youth live in a time when they are constantly separated from adults. Even in school they are segregated into their age categories to be taught by one adult per 30 students.</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Many juniors and adolescents are called “latchkey kids” as stated in chapter one. They live their lives entertained by electronica but unsupervised by adult family. To further complicate this, young people today have very little contact with their grandparents or other members of their extended family. This lack of intergenerational contact for young people creates a great need to have adult mentors who will identify and unconditionally love them.  </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Mark DeVries in his book </a:t>
            </a:r>
            <a:r>
              <a:rPr sz="1466" lang="en-US" i="1">
                <a:solidFill>
                  <a:srgbClr val="000000"/>
                </a:solidFill>
                <a:latin typeface="Arial"/>
                <a:ea typeface="Arial"/>
                <a:cs typeface="Arial"/>
                <a:sym typeface="Arial"/>
              </a:rPr>
              <a:t>Family Based Youth Ministry</a:t>
            </a:r>
            <a:r>
              <a:rPr sz="1466" lang="en-US">
                <a:solidFill>
                  <a:srgbClr val="000000"/>
                </a:solidFill>
                <a:latin typeface="Arial"/>
                <a:ea typeface="Arial"/>
                <a:cs typeface="Arial"/>
                <a:sym typeface="Arial"/>
              </a:rPr>
              <a:t> looks at this change that has occurred to western families and discusses the isolation that has occurred by parents and adults towards adolescents. He says:</a:t>
            </a:r>
          </a:p>
          <a:p>
            <a:pPr algn="l" lvl="0" marR="0" indent="-50800" marL="381000">
              <a:lnSpc>
                <a:spcPct val="112500"/>
              </a:lnSpc>
              <a:spcBef>
                <a:spcPts val="0"/>
              </a:spcBef>
              <a:spcAft>
                <a:spcPts val="333"/>
              </a:spcAft>
              <a:buClr>
                <a:srgbClr val="000000"/>
              </a:buClr>
              <a:buSzPct val="177777"/>
              <a:buFont typeface="Arial"/>
              <a:buNone/>
            </a:pPr>
            <a:r>
              <a:rPr sz="1466" lang="en-US">
                <a:solidFill>
                  <a:srgbClr val="000000"/>
                </a:solidFill>
                <a:latin typeface="Arial"/>
                <a:ea typeface="Arial"/>
                <a:cs typeface="Arial"/>
                <a:sym typeface="Arial"/>
              </a:rPr>
              <a:t>“Teenagers are increasingly isolated from the adult world. And even when young people are “with” adults, it is usually in a large setting in which the teenagers are being entertained, informed or directed by those adults, leaving little opportunity for the dialogue and collaboration required for youth to learn adult values.”</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[Mark DeVries, </a:t>
            </a:r>
            <a:r>
              <a:rPr sz="1466" lang="en-US" i="1">
                <a:solidFill>
                  <a:srgbClr val="000000"/>
                </a:solidFill>
                <a:latin typeface="Arial"/>
                <a:ea typeface="Arial"/>
                <a:cs typeface="Arial"/>
                <a:sym typeface="Arial"/>
              </a:rPr>
              <a:t>Family Based Youth Ministry</a:t>
            </a:r>
            <a:r>
              <a:rPr sz="1466" lang="en-US">
                <a:solidFill>
                  <a:srgbClr val="000000"/>
                </a:solidFill>
                <a:latin typeface="Arial"/>
                <a:ea typeface="Arial"/>
                <a:cs typeface="Arial"/>
                <a:sym typeface="Arial"/>
              </a:rPr>
              <a:t>, (Downers Grove: InterVarsity Press, 1994), 36, 37.]</a:t>
            </a:r>
          </a:p>
          <a:p>
            <a:r>
              <a:t/>
            </a:r>
          </a:p>
          <a:p>
            <a: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9" name="Shape 12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6" name="Shape 13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43" name="Shape 14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0" name="Shape 15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 name="Shape 29"/>
        <p:cNvGrpSpPr/>
        <p:nvPr/>
      </p:nvGrpSpPr>
      <p:grpSpPr>
        <a:xfrm>
          <a:off y="0" x="0"/>
          <a:ext cy="0" cx="0"/>
          <a:chOff y="0" x="0"/>
          <a:chExt cy="0" cx="0"/>
        </a:xfrm>
      </p:grpSpPr>
      <p:sp>
        <p:nvSpPr>
          <p:cNvPr id="30" name="Shape 3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1" name="Shape 3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7" name="Shape 157"/>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
</a:t>
            </a:r>
            <a:r>
              <a:rPr b="1" sz="1466" lang="en-US">
                <a:solidFill>
                  <a:srgbClr val="000000"/>
                </a:solidFill>
                <a:latin typeface="Arial"/>
                <a:ea typeface="Arial"/>
                <a:cs typeface="Arial"/>
                <a:sym typeface="Arial"/>
              </a:rPr>
              <a:t>Do not preach. </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Regular communication is important.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In order to monitor the mentor/mentee relationship, we ask that you design a follow-up form, as well as choose someone, preferably an elder, to coordinate this program. You must complete brief bi-weekly reports, and send them to the designated mentor coordinator at least once monthly. The Coordinator will also call you periodically to help in any way possible. </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Let the mentee lead the conversation and encourage him or her to think the issue through.</a:t>
            </a:r>
            <a:r>
              <a:rPr sz="1466" lang="en-US">
                <a:solidFill>
                  <a:srgbClr val="000000"/>
                </a:solidFill>
                <a:latin typeface="Arial"/>
                <a:ea typeface="Arial"/>
                <a:cs typeface="Arial"/>
                <a:sym typeface="Arial"/>
              </a:rPr>
              <a:t> Ask questions like: "What do you think would happen?" or "How would this affect your life?" Share your own experiences (within limits ... try not to rehearse past sins).</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Suggest that the two of you find additional sources of information. </a:t>
            </a:r>
            <a:r>
              <a:rPr u="sng" sz="1466" lang="en-US">
                <a:solidFill>
                  <a:srgbClr val="000000"/>
                </a:solidFill>
                <a:latin typeface="Arial"/>
                <a:ea typeface="Arial"/>
                <a:cs typeface="Arial"/>
                <a:sym typeface="Arial"/>
              </a:rPr>
              <a:t>Do not try to be a counsellor unless you have been professionally trained. Recommend professional counselling as provided by the pastor or professionally trained counsellor, when your mentee needs their service.</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ALL Communication MUST BE strictly confidential.</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In order to develop the type of relationship in which you can be effective, you must first be perceived as trustworthy. The only exception to this is if you feel that the mentee is being physically abused, neglected or is involved in a life-threatening activity. Report this act at once to the designated mentor coordinator who will take appropriate action.</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Keep your promise to your mentee.</a:t>
            </a:r>
            <a:r>
              <a:rPr sz="1466" lang="en-US">
                <a:solidFill>
                  <a:srgbClr val="000000"/>
                </a:solidFill>
                <a:latin typeface="Arial"/>
                <a:ea typeface="Arial"/>
                <a:cs typeface="Arial"/>
                <a:sym typeface="Arial"/>
              </a:rPr>
              <a:t>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These young people are sometimes too familiar with adults who are not consistent in their words or actions. Your role is to demonstrate that adults can and do keep promises. Follow-through is critical to establishing trust. Set up a system for communicating with your mentee. If for some reason you must miss a meeting, notify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your mentee as soon as possible before the meeting. Reschedule immediately. In an emergency situation, you may contact the designated mentor coordinator who will relay the message.</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Another alternative is to find a friend who will stand in for you. Make sure that you introduce the mentee to this substitute first and involve him or her in at least one prior activity. Encourage each mentee to become involved in small group activities, prayer, and Bible Study.</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Encourage your mentee to keep his or her promises to you.</a:t>
            </a:r>
            <a:r>
              <a:rPr sz="1466" lang="en-US">
                <a:solidFill>
                  <a:srgbClr val="000000"/>
                </a:solidFill>
                <a:latin typeface="Arial"/>
                <a:ea typeface="Arial"/>
                <a:cs typeface="Arial"/>
                <a:sym typeface="Arial"/>
              </a:rPr>
              <a:t>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By scheduling meetings in advance you help the mentee develop a sense of responsibility. Mentees are to be informed of their responsibilities to you and to the program. They will also be instructed in how to contact you should it become necessary to cancel a meeting. If for any reason you suspect there is a problem because of frequent scheduling conflicts, notify the designated mentor coordinator who will find out if a problem exists and take steps to correct it.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Mentees have made a commitment to the program just as you have and we expect them to live up their agreements. </a:t>
            </a:r>
            <a:r>
              <a:rPr b="1" sz="1466" lang="en-US">
                <a:solidFill>
                  <a:srgbClr val="000000"/>
                </a:solidFill>
                <a:latin typeface="Arial"/>
                <a:ea typeface="Arial"/>
                <a:cs typeface="Arial"/>
                <a:sym typeface="Arial"/>
              </a:rPr>
              <a:t>The mentor's primary responsibility is to the mentee</a:t>
            </a:r>
            <a:r>
              <a:rPr sz="1466" lang="en-US">
                <a:solidFill>
                  <a:srgbClr val="000000"/>
                </a:solidFill>
                <a:latin typeface="Arial"/>
                <a:ea typeface="Arial"/>
                <a:cs typeface="Arial"/>
                <a:sym typeface="Arial"/>
              </a:rPr>
              <a:t>. You are in this program to supplement a young persons experiences and opportunities. </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You are not expected to take on the parental role or undermine parental authority</a:t>
            </a:r>
            <a:r>
              <a:rPr sz="1466" lang="en-US">
                <a:solidFill>
                  <a:srgbClr val="000000"/>
                </a:solidFill>
                <a:latin typeface="Arial"/>
                <a:ea typeface="Arial"/>
                <a:cs typeface="Arial"/>
                <a:sym typeface="Arial"/>
              </a:rPr>
              <a:t>. In order to better understand his or her needs, you may even want to ask the parent(s) what their hopes and dreams are for the child and how they think you can help fulfil those dreams.</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You are not encouraged to play "fairy godmother or godfather" to the mentee. You may introduce yourself by letter to meet the mentees parents/ guardians. The object of the problem is to be a friend. </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Gifts are strongly discouraged</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It is fine to feed the mentee if you deem it appropriate. Birthday or Christmas gifts are permitted. We do not want to encourage competition among mentees for gifts. If your mentee starts asking you for gifts, we ask you to discourage this behaviour. Should it persist, contact the designated mentor coordinator.</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What do you do if you or your mentee are not compatible?</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Unfortunately, not all matches are on target. If after five to six weeks of consistent activity you and your mentee seem to conflict, it may be necessary to make a change and pray for divine intervention. Please remember that the relationship will take time to establish. Should you experience discomfort with your mentee, please contact the designated mentor coordinator team early. We may be able to help both of you. If not, we will make other arrangements.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2" name="Shape 162"/>
        <p:cNvGrpSpPr/>
        <p:nvPr/>
      </p:nvGrpSpPr>
      <p:grpSpPr>
        <a:xfrm>
          <a:off y="0" x="0"/>
          <a:ext cy="0" cx="0"/>
          <a:chOff y="0" x="0"/>
          <a:chExt cy="0" cx="0"/>
        </a:xfrm>
      </p:grpSpPr>
      <p:sp>
        <p:nvSpPr>
          <p:cNvPr id="163" name="Shape 16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64" name="Shape 164"/>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Keep your promise to your mentee.</a:t>
            </a:r>
            <a:r>
              <a:rPr sz="1466" lang="en-US">
                <a:solidFill>
                  <a:srgbClr val="000000"/>
                </a:solidFill>
                <a:latin typeface="Arial"/>
                <a:ea typeface="Arial"/>
                <a:cs typeface="Arial"/>
                <a:sym typeface="Arial"/>
              </a:rPr>
              <a:t>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 These young people are sometimes too familiar with adults who are not consistent in their words or actions. Your role is to demonstrate that adults can and do keep promises. Follow-through is critical to establishing trust.  </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Encourage your mentee to keep his or her promises to you.</a:t>
            </a:r>
            <a:r>
              <a:rPr sz="1466" lang="en-US">
                <a:solidFill>
                  <a:srgbClr val="000000"/>
                </a:solidFill>
                <a:latin typeface="Arial"/>
                <a:ea typeface="Arial"/>
                <a:cs typeface="Arial"/>
                <a:sym typeface="Arial"/>
              </a:rPr>
              <a:t>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By scheduling meetings in advance you help the mentee develop a sense of responsibility. Mentees have made a commitment to the program just as you have and we expect them to live up their agreements. </a:t>
            </a:r>
          </a:p>
          <a:p>
            <a:r>
              <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You are not expected to take on the parental role or undermine parental authority</a:t>
            </a:r>
            <a:r>
              <a:rPr sz="1466" lang="en-US">
                <a:solidFill>
                  <a:srgbClr val="000000"/>
                </a:solidFill>
                <a:latin typeface="Arial"/>
                <a:ea typeface="Arial"/>
                <a:cs typeface="Arial"/>
                <a:sym typeface="Arial"/>
              </a:rPr>
              <a:t>. In order to better understand his or her needs, you may even want to ask the parent(s) what their hopes and dreams are for the child and how they think you can help fulfil those dreams.</a:t>
            </a:r>
          </a:p>
          <a:p>
            <a:r>
              <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Gifts are strongly discouraged</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It is fine to feed the mentee if you deem it appropriate. Birthday or Christmas gifts are permitted. We do not want to encourage competition among mentees for gifts. If your mentee starts asking you for gifts, we ask you to discourage this behaviour. Should it persist, contact the designated mentor coordinator.</a:t>
            </a:r>
          </a:p>
          <a:p>
            <a:r>
              <a:t/>
            </a:r>
          </a:p>
          <a:p>
            <a:r>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9" name="Shape 169"/>
        <p:cNvGrpSpPr/>
        <p:nvPr/>
      </p:nvGrpSpPr>
      <p:grpSpPr>
        <a:xfrm>
          <a:off y="0" x="0"/>
          <a:ext cy="0" cx="0"/>
          <a:chOff y="0" x="0"/>
          <a:chExt cy="0" cx="0"/>
        </a:xfrm>
      </p:grpSpPr>
      <p:sp>
        <p:nvSpPr>
          <p:cNvPr id="170" name="Shape 17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1" name="Shape 171"/>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u="sng" b="1" sz="1466" lang="en-US">
                <a:solidFill>
                  <a:srgbClr val="000000"/>
                </a:solidFill>
                <a:latin typeface="Arial"/>
                <a:ea typeface="Arial"/>
                <a:cs typeface="Arial"/>
                <a:sym typeface="Arial"/>
              </a:rPr>
              <a:t>Christ Centred</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This is the foundational quality for Christian mentoring. What is essential for a disciple maker is a life touched and being continually renewed by Jesus Christ. Then ordinary abilities become extraordinary</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Jesus said, 'Apart from me you can do nothing' (John 15:5). </a:t>
            </a:r>
          </a:p>
          <a:p>
            <a:r>
              <a:t/>
            </a:r>
          </a:p>
          <a:p>
            <a:pPr algn="l" marR="0" indent="0" marL="0">
              <a:lnSpc>
                <a:spcPct val="112500"/>
              </a:lnSpc>
              <a:spcBef>
                <a:spcPts val="0"/>
              </a:spcBef>
              <a:spcAft>
                <a:spcPts val="333"/>
              </a:spcAft>
              <a:buNone/>
            </a:pPr>
            <a:r>
              <a:rPr u="sng" b="1" sz="1466" lang="en-US">
                <a:solidFill>
                  <a:srgbClr val="000000"/>
                </a:solidFill>
                <a:latin typeface="Arial"/>
                <a:ea typeface="Arial"/>
                <a:cs typeface="Arial"/>
                <a:sym typeface="Arial"/>
              </a:rPr>
              <a:t>Passionate</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Passion is what drives us. It is the strong enthusiasm we have for something.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To be really effective in mentoring, we need a passion for it, not to do it because its the flavour of the month or we felt it was the right thing to do.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Although we need a passion to mentor, initially it may be little more than a leaning in that direction as we begin to understand and see the need for mentoring. The enthusiasm, the zeal, may grow as you get involved and see the remarkable difference even an hour or two a month with a mentoree can make.</a:t>
            </a:r>
          </a:p>
          <a:p>
            <a:r>
              <a:t/>
            </a:r>
          </a:p>
          <a:p>
            <a:pPr algn="l" marR="0" indent="0" marL="0">
              <a:lnSpc>
                <a:spcPct val="112500"/>
              </a:lnSpc>
              <a:spcBef>
                <a:spcPts val="0"/>
              </a:spcBef>
              <a:spcAft>
                <a:spcPts val="333"/>
              </a:spcAft>
              <a:buNone/>
            </a:pPr>
            <a:r>
              <a:rPr u="sng" b="1" sz="1466" lang="en-US">
                <a:solidFill>
                  <a:srgbClr val="000000"/>
                </a:solidFill>
                <a:latin typeface="Arial"/>
                <a:ea typeface="Arial"/>
                <a:cs typeface="Arial"/>
                <a:sym typeface="Arial"/>
              </a:rPr>
              <a:t>Relational</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Mentors need to be able to establish and maintain relationships. They should know how to </a:t>
            </a:r>
            <a:r>
              <a:rPr b="1" sz="1466" lang="en-US">
                <a:solidFill>
                  <a:srgbClr val="000000"/>
                </a:solidFill>
                <a:latin typeface="Arial"/>
                <a:ea typeface="Arial"/>
                <a:cs typeface="Arial"/>
                <a:sym typeface="Arial"/>
              </a:rPr>
              <a:t>develop rapport</a:t>
            </a:r>
            <a:r>
              <a:rPr sz="1466" lang="en-US">
                <a:solidFill>
                  <a:srgbClr val="000000"/>
                </a:solidFill>
                <a:latin typeface="Arial"/>
                <a:ea typeface="Arial"/>
                <a:cs typeface="Arial"/>
                <a:sym typeface="Arial"/>
              </a:rPr>
              <a:t>, to get alongside, to empathise, to help people feel at ease. Love is shown by the way they </a:t>
            </a:r>
            <a:r>
              <a:rPr b="1" sz="1466" lang="en-US">
                <a:solidFill>
                  <a:srgbClr val="000000"/>
                </a:solidFill>
                <a:latin typeface="Arial"/>
                <a:ea typeface="Arial"/>
                <a:cs typeface="Arial"/>
                <a:sym typeface="Arial"/>
              </a:rPr>
              <a:t>actively listen</a:t>
            </a:r>
            <a:r>
              <a:rPr sz="1466" lang="en-US">
                <a:solidFill>
                  <a:srgbClr val="000000"/>
                </a:solidFill>
                <a:latin typeface="Arial"/>
                <a:ea typeface="Arial"/>
                <a:cs typeface="Arial"/>
                <a:sym typeface="Arial"/>
              </a:rPr>
              <a:t>. Mentorees are accepted for who they are, not for what they do or don't do. They can inspire and motivate by their attitude and behaviour.</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Mentors are interested and concerned about their mentoree's family and friends, and will frequently ask questions about them during regular meetings..</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Relational people give the impression they </a:t>
            </a:r>
            <a:r>
              <a:rPr b="1" sz="1466" lang="en-US">
                <a:solidFill>
                  <a:srgbClr val="000000"/>
                </a:solidFill>
                <a:latin typeface="Arial"/>
                <a:ea typeface="Arial"/>
                <a:cs typeface="Arial"/>
                <a:sym typeface="Arial"/>
              </a:rPr>
              <a:t>enjoy being with others</a:t>
            </a:r>
            <a:r>
              <a:rPr sz="1466" lang="en-US">
                <a:solidFill>
                  <a:srgbClr val="000000"/>
                </a:solidFill>
                <a:latin typeface="Arial"/>
                <a:ea typeface="Arial"/>
                <a:cs typeface="Arial"/>
                <a:sym typeface="Arial"/>
              </a:rPr>
              <a:t> and they are </a:t>
            </a:r>
            <a:r>
              <a:rPr b="1" sz="1466" lang="en-US">
                <a:solidFill>
                  <a:srgbClr val="000000"/>
                </a:solidFill>
                <a:latin typeface="Arial"/>
                <a:ea typeface="Arial"/>
                <a:cs typeface="Arial"/>
                <a:sym typeface="Arial"/>
              </a:rPr>
              <a:t>always out to encourage</a:t>
            </a:r>
            <a:r>
              <a:rPr sz="1466" lang="en-US">
                <a:solidFill>
                  <a:srgbClr val="000000"/>
                </a:solidFill>
                <a:latin typeface="Arial"/>
                <a:ea typeface="Arial"/>
                <a:cs typeface="Arial"/>
                <a:sym typeface="Arial"/>
              </a:rPr>
              <a:t>. Their personal security is such that they can allow the other person their freedom and are not threatened when the other does things better. This quality is not limited to the extroverts. Often the introverted, shy person finds it easier to exercise these traits.</a:t>
            </a:r>
          </a:p>
          <a:p>
            <a:r>
              <a:t/>
            </a:r>
          </a:p>
          <a:p>
            <a:pPr algn="l" marR="0" indent="0" marL="0">
              <a:lnSpc>
                <a:spcPct val="112500"/>
              </a:lnSpc>
              <a:spcBef>
                <a:spcPts val="0"/>
              </a:spcBef>
              <a:spcAft>
                <a:spcPts val="333"/>
              </a:spcAft>
              <a:buNone/>
            </a:pPr>
            <a:r>
              <a:rPr u="sng" b="1" sz="1466" lang="en-US">
                <a:solidFill>
                  <a:srgbClr val="000000"/>
                </a:solidFill>
                <a:latin typeface="Arial"/>
                <a:ea typeface="Arial"/>
                <a:cs typeface="Arial"/>
                <a:sym typeface="Arial"/>
              </a:rPr>
              <a:t>Affirming</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Mentors believe in their mentorees and tell them so. They have an ability to discern potential and enable its development by their ongoing commitment, support, affirmation of every genuine effort and by turning failures into learning experiences. They love celebrating their mentorees' successes!</a:t>
            </a:r>
          </a:p>
          <a:p>
            <a:r>
              <a:t/>
            </a:r>
          </a:p>
          <a:p>
            <a:pPr algn="l" marR="0" indent="0" marL="0">
              <a:lnSpc>
                <a:spcPct val="112500"/>
              </a:lnSpc>
              <a:spcBef>
                <a:spcPts val="0"/>
              </a:spcBef>
              <a:spcAft>
                <a:spcPts val="333"/>
              </a:spcAft>
              <a:buNone/>
            </a:pPr>
            <a:r>
              <a:rPr u="sng" b="1" sz="1466" lang="en-US">
                <a:solidFill>
                  <a:srgbClr val="000000"/>
                </a:solidFill>
                <a:latin typeface="Arial"/>
                <a:ea typeface="Arial"/>
                <a:cs typeface="Arial"/>
                <a:sym typeface="Arial"/>
              </a:rPr>
              <a:t>Open and Transparent</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Mentors are </a:t>
            </a:r>
            <a:r>
              <a:rPr b="1" sz="1466" lang="en-US">
                <a:solidFill>
                  <a:srgbClr val="000000"/>
                </a:solidFill>
                <a:latin typeface="Arial"/>
                <a:ea typeface="Arial"/>
                <a:cs typeface="Arial"/>
                <a:sym typeface="Arial"/>
              </a:rPr>
              <a:t>believable</a:t>
            </a:r>
            <a:r>
              <a:rPr sz="1466" lang="en-US">
                <a:solidFill>
                  <a:srgbClr val="000000"/>
                </a:solidFill>
                <a:latin typeface="Arial"/>
                <a:ea typeface="Arial"/>
                <a:cs typeface="Arial"/>
                <a:sym typeface="Arial"/>
              </a:rPr>
              <a:t> there is integrity in who they are, what they say and what they do. They never seek to come across as superior, paragons of virtue or 'know-it-alls'. They are honest about their failures and weaknesses, as well as their successes. They are growing people who are open to learn from their mentorees - and to tell them when they do! Mentorces find it easy to identify with them.</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Mentors know when to ask the </a:t>
            </a:r>
            <a:r>
              <a:rPr b="1" sz="1466" lang="en-US">
                <a:solidFill>
                  <a:srgbClr val="000000"/>
                </a:solidFill>
                <a:latin typeface="Arial"/>
                <a:ea typeface="Arial"/>
                <a:cs typeface="Arial"/>
                <a:sym typeface="Arial"/>
              </a:rPr>
              <a:t>tough questions</a:t>
            </a:r>
            <a:r>
              <a:rPr sz="1466" lang="en-US">
                <a:solidFill>
                  <a:srgbClr val="000000"/>
                </a:solidFill>
                <a:latin typeface="Arial"/>
                <a:ea typeface="Arial"/>
                <a:cs typeface="Arial"/>
                <a:sym typeface="Arial"/>
              </a:rPr>
              <a:t> to help their mentorees think frankly about themselves and the way they do things.</a:t>
            </a:r>
          </a:p>
          <a:p>
            <a:r>
              <a:t/>
            </a:r>
          </a:p>
          <a:p>
            <a:pPr algn="l" marR="0" indent="0" marL="0">
              <a:lnSpc>
                <a:spcPct val="112500"/>
              </a:lnSpc>
              <a:spcBef>
                <a:spcPts val="0"/>
              </a:spcBef>
              <a:spcAft>
                <a:spcPts val="333"/>
              </a:spcAft>
              <a:buNone/>
            </a:pPr>
            <a:r>
              <a:rPr u="sng" b="1" sz="1466" lang="en-US">
                <a:solidFill>
                  <a:srgbClr val="000000"/>
                </a:solidFill>
                <a:latin typeface="Arial"/>
                <a:ea typeface="Arial"/>
                <a:cs typeface="Arial"/>
                <a:sym typeface="Arial"/>
              </a:rPr>
              <a:t>Available</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It is important that the mentor can be relied upon to meet face to face meetings about every month to six weeks. Mentoring can be done by letter, email and phone between meetings.</a:t>
            </a:r>
          </a:p>
          <a:p>
            <a:r>
              <a:t/>
            </a:r>
          </a:p>
          <a:p>
            <a: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78" name="Shape 178"/>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u="sng" b="1" sz="1466" lang="en-US">
                <a:solidFill>
                  <a:srgbClr val="000000"/>
                </a:solidFill>
                <a:latin typeface="Arial"/>
                <a:ea typeface="Arial"/>
                <a:cs typeface="Arial"/>
                <a:sym typeface="Arial"/>
              </a:rPr>
              <a:t>Relational</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Relational people give the impression they </a:t>
            </a:r>
            <a:r>
              <a:rPr b="1" sz="1466" lang="en-US">
                <a:solidFill>
                  <a:srgbClr val="000000"/>
                </a:solidFill>
                <a:latin typeface="Arial"/>
                <a:ea typeface="Arial"/>
                <a:cs typeface="Arial"/>
                <a:sym typeface="Arial"/>
              </a:rPr>
              <a:t>enjoy being with others</a:t>
            </a:r>
            <a:r>
              <a:rPr sz="1466" lang="en-US">
                <a:solidFill>
                  <a:srgbClr val="000000"/>
                </a:solidFill>
                <a:latin typeface="Arial"/>
                <a:ea typeface="Arial"/>
                <a:cs typeface="Arial"/>
                <a:sym typeface="Arial"/>
              </a:rPr>
              <a:t> and they are </a:t>
            </a:r>
            <a:r>
              <a:rPr b="1" sz="1466" lang="en-US">
                <a:solidFill>
                  <a:srgbClr val="000000"/>
                </a:solidFill>
                <a:latin typeface="Arial"/>
                <a:ea typeface="Arial"/>
                <a:cs typeface="Arial"/>
                <a:sym typeface="Arial"/>
              </a:rPr>
              <a:t>always out to encourage</a:t>
            </a:r>
            <a:r>
              <a:rPr sz="1466" lang="en-US">
                <a:solidFill>
                  <a:srgbClr val="000000"/>
                </a:solidFill>
                <a:latin typeface="Arial"/>
                <a:ea typeface="Arial"/>
                <a:cs typeface="Arial"/>
                <a:sym typeface="Arial"/>
              </a:rPr>
              <a:t>. Their personal security is such that they can allow the other person their freedom and are not threatened when the other does things better. This quality is not limited to the extroverts. Often the introverted, shy person finds it easier to exercise these traits.</a:t>
            </a:r>
          </a:p>
          <a:p>
            <a:pPr algn="l" marR="0" indent="0" marL="0">
              <a:lnSpc>
                <a:spcPct val="112500"/>
              </a:lnSpc>
              <a:spcBef>
                <a:spcPts val="0"/>
              </a:spcBef>
              <a:spcAft>
                <a:spcPts val="333"/>
              </a:spcAft>
              <a:buNone/>
            </a:pPr>
            <a:r>
              <a:rPr u="sng" b="1" sz="1466" lang="en-US">
                <a:solidFill>
                  <a:srgbClr val="000000"/>
                </a:solidFill>
                <a:latin typeface="Arial"/>
                <a:ea typeface="Arial"/>
                <a:cs typeface="Arial"/>
                <a:sym typeface="Arial"/>
              </a:rPr>
              <a:t>Affirming</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Mentors believe in their mentorees and tell them so. They have an ability to discern potential and enable its development by their ongoing commitment, support, affirmation of every genuine effort and by turning failures into learning experiences. They love celebrating their mentorees' successes!</a:t>
            </a:r>
          </a:p>
          <a:p>
            <a:pPr algn="l" marR="0" indent="0" marL="0">
              <a:lnSpc>
                <a:spcPct val="112500"/>
              </a:lnSpc>
              <a:spcBef>
                <a:spcPts val="0"/>
              </a:spcBef>
              <a:spcAft>
                <a:spcPts val="333"/>
              </a:spcAft>
              <a:buNone/>
            </a:pPr>
            <a:r>
              <a:rPr u="sng" b="1" sz="1466" lang="en-US">
                <a:solidFill>
                  <a:srgbClr val="000000"/>
                </a:solidFill>
                <a:latin typeface="Arial"/>
                <a:ea typeface="Arial"/>
                <a:cs typeface="Arial"/>
                <a:sym typeface="Arial"/>
              </a:rPr>
              <a:t>Open and Transparent</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Mentors are </a:t>
            </a:r>
            <a:r>
              <a:rPr b="1" sz="1466" lang="en-US">
                <a:solidFill>
                  <a:srgbClr val="000000"/>
                </a:solidFill>
                <a:latin typeface="Arial"/>
                <a:ea typeface="Arial"/>
                <a:cs typeface="Arial"/>
                <a:sym typeface="Arial"/>
              </a:rPr>
              <a:t>believable</a:t>
            </a:r>
            <a:r>
              <a:rPr sz="1466" lang="en-US">
                <a:solidFill>
                  <a:srgbClr val="000000"/>
                </a:solidFill>
                <a:latin typeface="Arial"/>
                <a:ea typeface="Arial"/>
                <a:cs typeface="Arial"/>
                <a:sym typeface="Arial"/>
              </a:rPr>
              <a:t> there is integrity in who they are, what they say and what they do. They never seek to come across as superior, paragons of virtue or 'know-it-alls'. They are honest about their failures and weaknesses, as well as their successes. They are growing people who are open to learn from their mentorees - and to tell them when they do! Mentorces find it easy to identify with them.</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Mentors know when to ask the </a:t>
            </a:r>
            <a:r>
              <a:rPr b="1" sz="1466" lang="en-US">
                <a:solidFill>
                  <a:srgbClr val="000000"/>
                </a:solidFill>
                <a:latin typeface="Arial"/>
                <a:ea typeface="Arial"/>
                <a:cs typeface="Arial"/>
                <a:sym typeface="Arial"/>
              </a:rPr>
              <a:t>tough questions</a:t>
            </a:r>
            <a:r>
              <a:rPr sz="1466" lang="en-US">
                <a:solidFill>
                  <a:srgbClr val="000000"/>
                </a:solidFill>
                <a:latin typeface="Arial"/>
                <a:ea typeface="Arial"/>
                <a:cs typeface="Arial"/>
                <a:sym typeface="Arial"/>
              </a:rPr>
              <a:t> to help their mentorees think frankly about themselves and the way they do things.</a:t>
            </a:r>
          </a:p>
          <a:p>
            <a:pPr algn="l" marR="0" indent="0" marL="0">
              <a:lnSpc>
                <a:spcPct val="112500"/>
              </a:lnSpc>
              <a:spcBef>
                <a:spcPts val="0"/>
              </a:spcBef>
              <a:spcAft>
                <a:spcPts val="333"/>
              </a:spcAft>
              <a:buNone/>
            </a:pPr>
            <a:r>
              <a:rPr u="sng" b="1" sz="1466" lang="en-US">
                <a:solidFill>
                  <a:srgbClr val="000000"/>
                </a:solidFill>
                <a:latin typeface="Arial"/>
                <a:ea typeface="Arial"/>
                <a:cs typeface="Arial"/>
                <a:sym typeface="Arial"/>
              </a:rPr>
              <a:t>Available</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It is important that the mentor can be relied upon to meet face to face meetings about every month to six weeks. Mentoring can be done by letter, email and phone between meetings.</a:t>
            </a:r>
          </a:p>
          <a:p>
            <a:r>
              <a:t/>
            </a:r>
          </a:p>
          <a:p>
            <a: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Firstly, draw a straight horizontal line, numbered from 0 to 10, as- follows:</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0_______________________________________ 10</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Then place an X on the line to indicate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how open you believe you are to feedback from others,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with 0 representing not being open to feedback at all,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and 10 representing being totally open and receptive, to the point of frequently soliciting feedback about yourself from others.</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If, for example, I think that I get quite defensive when others give me feedback (about my performance, personality or behaviour), tending to either disregard what they say or become annoyed, 1 would place an X at 2 or 3 on the line.</a:t>
            </a:r>
          </a:p>
          <a:p>
            <a: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4" name="Shape 194"/>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Draw vertical line 0 to 10</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Place another X on this second line to indicate how easily and freely you share information about yourself with others generally.</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If, for example, I think I am an up-front person who volunteers information about myself so that people will know me beyond superficial layers, I'd place an X at around the 8 or 9 point on the line. </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Finally, draw two lines to complete the outside of the square, and draw in two other lines to join up the two Xs, as follows. You should end up with one large square, with four areas of differing sizes within it.</a:t>
            </a:r>
          </a:p>
          <a:p>
            <a: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3" name="Shape 203"/>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JOHARI WINDOW</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1.The open self</a:t>
            </a:r>
            <a:r>
              <a:rPr sz="1466" lang="en-US">
                <a:solidFill>
                  <a:srgbClr val="000000"/>
                </a:solidFill>
                <a:latin typeface="Arial"/>
                <a:ea typeface="Arial"/>
                <a:cs typeface="Arial"/>
                <a:sym typeface="Arial"/>
              </a:rPr>
              <a:t>: what I am aware of in myself (mannerisms, thoughts, feelings, beliefs, experiences, etc), and which others are also aware of, either because it is obvious or because I have freely shared this information about myself with them.</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2.</a:t>
            </a:r>
            <a:r>
              <a:rPr sz="1466" lang="en-US">
                <a:solidFill>
                  <a:srgbClr val="000000"/>
                </a:solidFill>
                <a:latin typeface="Arial"/>
                <a:ea typeface="Arial"/>
                <a:cs typeface="Arial"/>
                <a:sym typeface="Arial"/>
              </a:rPr>
              <a:t> </a:t>
            </a:r>
            <a:r>
              <a:rPr b="1" sz="1466" lang="en-US">
                <a:solidFill>
                  <a:srgbClr val="000000"/>
                </a:solidFill>
                <a:latin typeface="Arial"/>
                <a:ea typeface="Arial"/>
                <a:cs typeface="Arial"/>
                <a:sym typeface="Arial"/>
              </a:rPr>
              <a:t>The blind self</a:t>
            </a:r>
            <a:r>
              <a:rPr sz="1466" lang="en-US">
                <a:solidFill>
                  <a:srgbClr val="000000"/>
                </a:solidFill>
                <a:latin typeface="Arial"/>
                <a:ea typeface="Arial"/>
                <a:cs typeface="Arial"/>
                <a:sym typeface="Arial"/>
              </a:rPr>
              <a:t>: those aspects of myself to which I am oblivious but which are (sometimes painfully!) obvious to others. These represent my personal blind spots.</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3.The hidden or concealed self: </a:t>
            </a:r>
            <a:r>
              <a:rPr sz="1466" lang="en-US">
                <a:solidFill>
                  <a:srgbClr val="000000"/>
                </a:solidFill>
                <a:latin typeface="Arial"/>
                <a:ea typeface="Arial"/>
                <a:cs typeface="Arial"/>
                <a:sym typeface="Arial"/>
              </a:rPr>
              <a:t>information about myself that I withhold or try to hide from others. Perhaps I came from the sort of family that encouraged a stiff-upper-lip approach to life; or maybe I've been vulnerable in the past and had my trust betrayed, thus causing me now to hold things in. Conversely, some people who have low self-esteem hide their true self behind a mask for fear of rejection.</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4.</a:t>
            </a:r>
            <a:r>
              <a:rPr sz="1466" lang="en-US">
                <a:solidFill>
                  <a:srgbClr val="000000"/>
                </a:solidFill>
                <a:latin typeface="Arial"/>
                <a:ea typeface="Arial"/>
                <a:cs typeface="Arial"/>
                <a:sym typeface="Arial"/>
              </a:rPr>
              <a:t> </a:t>
            </a:r>
            <a:r>
              <a:rPr b="1" sz="1466" lang="en-US">
                <a:solidFill>
                  <a:srgbClr val="000000"/>
                </a:solidFill>
                <a:latin typeface="Arial"/>
                <a:ea typeface="Arial"/>
                <a:cs typeface="Arial"/>
                <a:sym typeface="Arial"/>
              </a:rPr>
              <a:t>The unknown self: </a:t>
            </a:r>
            <a:r>
              <a:rPr sz="1466" lang="en-US">
                <a:solidFill>
                  <a:srgbClr val="000000"/>
                </a:solidFill>
                <a:latin typeface="Arial"/>
                <a:ea typeface="Arial"/>
                <a:cs typeface="Arial"/>
                <a:sym typeface="Arial"/>
              </a:rPr>
              <a:t>once described as 'the God-only-knows- This is the realm of my hidden potential, the unconscious, and my repressed memories.</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What is the Dominant quadrant in your Johari Window configuration?</a:t>
            </a:r>
          </a:p>
          <a:p>
            <a:pPr algn="l" marR="0" indent="0" marL="0">
              <a:lnSpc>
                <a:spcPct val="112500"/>
              </a:lnSpc>
              <a:spcBef>
                <a:spcPts val="0"/>
              </a:spcBef>
              <a:spcAft>
                <a:spcPts val="333"/>
              </a:spcAft>
              <a:buNone/>
            </a:pPr>
            <a:r>
              <a:rPr b="1" sz="1466" lang="en-US">
                <a:solidFill>
                  <a:srgbClr val="000000"/>
                </a:solidFill>
                <a:latin typeface="Arial"/>
                <a:ea typeface="Arial"/>
                <a:cs typeface="Arial"/>
                <a:sym typeface="Arial"/>
              </a:rPr>
              <a:t>What might be some of the implications of this as you mentor?</a:t>
            </a:r>
            <a:r>
              <a:rPr sz="1466" lang="en-US">
                <a:solidFill>
                  <a:srgbClr val="000000"/>
                </a:solidFill>
                <a:latin typeface="Arial"/>
                <a:ea typeface="Arial"/>
                <a:cs typeface="Arial"/>
                <a:sym typeface="Arial"/>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0" name="Shape 210"/>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4" name="Shape 214"/>
        <p:cNvGrpSpPr/>
        <p:nvPr/>
      </p:nvGrpSpPr>
      <p:grpSpPr>
        <a:xfrm>
          <a:off y="0" x="0"/>
          <a:ext cy="0" cx="0"/>
          <a:chOff y="0" x="0"/>
          <a:chExt cy="0" cx="0"/>
        </a:xfrm>
      </p:grpSpPr>
      <p:sp>
        <p:nvSpPr>
          <p:cNvPr id="215" name="Shape 21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6" name="Shape 21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1" name="Shape 221"/>
        <p:cNvGrpSpPr/>
        <p:nvPr/>
      </p:nvGrpSpPr>
      <p:grpSpPr>
        <a:xfrm>
          <a:off y="0" x="0"/>
          <a:ext cy="0" cx="0"/>
          <a:chOff y="0" x="0"/>
          <a:chExt cy="0" cx="0"/>
        </a:xfrm>
      </p:grpSpPr>
      <p:sp>
        <p:nvSpPr>
          <p:cNvPr id="222" name="Shape 22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3" name="Shape 22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 name="Shape 36"/>
        <p:cNvGrpSpPr/>
        <p:nvPr/>
      </p:nvGrpSpPr>
      <p:grpSpPr>
        <a:xfrm>
          <a:off y="0" x="0"/>
          <a:ext cy="0" cx="0"/>
          <a:chOff y="0" x="0"/>
          <a:chExt cy="0" cx="0"/>
        </a:xfrm>
      </p:grpSpPr>
      <p:sp>
        <p:nvSpPr>
          <p:cNvPr id="37" name="Shape 3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8" name="Shape 38"/>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5" name="Shape 45"/>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 name="Shape 50"/>
        <p:cNvGrpSpPr/>
        <p:nvPr/>
      </p:nvGrpSpPr>
      <p:grpSpPr>
        <a:xfrm>
          <a:off y="0" x="0"/>
          <a:ext cy="0" cx="0"/>
          <a:chOff y="0" x="0"/>
          <a:chExt cy="0" cx="0"/>
        </a:xfrm>
      </p:grpSpPr>
      <p:sp>
        <p:nvSpPr>
          <p:cNvPr id="51" name="Shape 5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2" name="Shape 5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9" name="Shape 5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6" name="Shape 6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3" name="Shape 7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In Homer's </a:t>
            </a:r>
            <a:r>
              <a:rPr sz="1466" lang="en-US" i="1">
                <a:solidFill>
                  <a:srgbClr val="000000"/>
                </a:solidFill>
                <a:latin typeface="Arial"/>
                <a:ea typeface="Arial"/>
                <a:cs typeface="Arial"/>
                <a:sym typeface="Arial"/>
              </a:rPr>
              <a:t>Odyssey</a:t>
            </a:r>
            <a:r>
              <a:rPr sz="1466" lang="en-US">
                <a:solidFill>
                  <a:srgbClr val="000000"/>
                </a:solidFill>
                <a:latin typeface="Arial"/>
                <a:ea typeface="Arial"/>
                <a:cs typeface="Arial"/>
                <a:sym typeface="Arial"/>
              </a:rPr>
              <a:t>, the Greek warrior Odysseus leaves his wife and his young son, Telemarchus, at home while he journeys to fight in the Trojan War. To ensure that his son is adequately cared for, Odysseus appoints a teacher named Mentor to tutor the boy and act as a guardian and friend while he is away. The siege of Troy lasts ten years, and it takes Odysseus another ten years to find his way home. When he finally does return, he finds that Telemarchus has developed into a fine young man, thanks to the faithful tutelage of Mentor. This 3000-year-old story, gives us the modern term ‘mentor’ to describe a close, trusted, experienced counselor and guide.</a:t>
            </a:r>
            <a:r>
              <a:rPr u="sng" sz="1466" lang="en-US">
                <a:solidFill>
                  <a:srgbClr val="000000"/>
                </a:solidFill>
                <a:latin typeface="Arial"/>
                <a:ea typeface="Arial"/>
                <a:cs typeface="Arial"/>
                <a:sym typeface="Arial"/>
              </a:rPr>
              <a:t>[1]</a:t>
            </a:r>
            <a:r>
              <a:rPr sz="1466" lang="en-US">
                <a:solidFill>
                  <a:srgbClr val="000000"/>
                </a:solidFill>
                <a:latin typeface="Arial"/>
                <a:ea typeface="Arial"/>
                <a:cs typeface="Arial"/>
                <a:sym typeface="Arial"/>
              </a:rPr>
              <a:t>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[1] Ibid,.65.</a:t>
            </a:r>
          </a:p>
          <a:p>
            <a:r>
              <a:t/>
            </a:r>
          </a:p>
          <a:p>
            <a:pPr algn="l" marR="0" indent="0" marL="0">
              <a:lnSpc>
                <a:spcPct val="112500"/>
              </a:lnSpc>
              <a:spcBef>
                <a:spcPts val="0"/>
              </a:spcBef>
              <a:spcAft>
                <a:spcPts val="333"/>
              </a:spcAft>
              <a:buNone/>
            </a:pPr>
            <a:r>
              <a:rPr sz="1466" lang="en-US">
                <a:solidFill>
                  <a:srgbClr val="000000"/>
                </a:solidFill>
                <a:latin typeface="Arial"/>
                <a:ea typeface="Arial"/>
                <a:cs typeface="Arial"/>
                <a:sym typeface="Arial"/>
              </a:rPr>
              <a:t>Youth live in a time when they are constantly separated from adults. Even in school they are segregated into their age categories to be taught by one adult per 30 students. Many juniors and adolescents are called “latchkey kids” as stated in chapter one. They live their lives entertained by electronica but unsupervised by adult family. To further complicate this, young people today have very little contact with their grandparents or other members of their extended family. This lack of intergenerational contact for young people creates a great need to have adult mentors who will identify and unconditionally love them. </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1.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6.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09.png" Type="http://schemas.openxmlformats.org/officeDocument/2006/relationships/image" Id="rId4"/><Relationship Target="../media/image06.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11.png" Type="http://schemas.openxmlformats.org/officeDocument/2006/relationships/image" Id="rId4"/><Relationship Target="../media/image06.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1.png" Type="http://schemas.openxmlformats.org/officeDocument/2006/relationships/image" Id="rId4"/><Relationship Target="../media/image0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10.png" Type="http://schemas.openxmlformats.org/officeDocument/2006/relationships/image" Id="rId4"/><Relationship Target="../media/image06.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12.png" Type="http://schemas.openxmlformats.org/officeDocument/2006/relationships/image" Id="rId4"/><Relationship Target="../media/image06.png" Type="http://schemas.openxmlformats.org/officeDocument/2006/relationships/image" Id="rId3"/><Relationship Target="../media/image16.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15.png" Type="http://schemas.openxmlformats.org/officeDocument/2006/relationships/image" Id="rId4"/><Relationship Target="../media/image0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17.png" Type="http://schemas.openxmlformats.org/officeDocument/2006/relationships/image" Id="rId4"/><Relationship Target="../media/image06.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18.png" Type="http://schemas.openxmlformats.org/officeDocument/2006/relationships/image" Id="rId4"/><Relationship Target="../media/image06.png" Type="http://schemas.openxmlformats.org/officeDocument/2006/relationships/image" Id="rId3"/><Relationship Target="../media/image24.png" Type="http://schemas.openxmlformats.org/officeDocument/2006/relationships/image" Id="rId5"/></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14.png" Type="http://schemas.openxmlformats.org/officeDocument/2006/relationships/image" Id="rId4"/><Relationship Target="../media/image06.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6.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19.png" Type="http://schemas.openxmlformats.org/officeDocument/2006/relationships/image" Id="rId4"/><Relationship Target="../media/image06.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19.png" Type="http://schemas.openxmlformats.org/officeDocument/2006/relationships/image" Id="rId4"/><Relationship Target="../media/image06.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20.png" Type="http://schemas.openxmlformats.org/officeDocument/2006/relationships/image" Id="rId4"/><Relationship Target="../media/image06.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20.png" Type="http://schemas.openxmlformats.org/officeDocument/2006/relationships/image" Id="rId4"/><Relationship Target="../media/image06.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22.png" Type="http://schemas.openxmlformats.org/officeDocument/2006/relationships/image" Id="rId4"/><Relationship Target="../media/image06.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21.png" Type="http://schemas.openxmlformats.org/officeDocument/2006/relationships/image" Id="rId4"/><Relationship Target="../media/image23.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25.png" Type="http://schemas.openxmlformats.org/officeDocument/2006/relationships/image" Id="rId4"/><Relationship Target="../media/image23.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27.png" Type="http://schemas.openxmlformats.org/officeDocument/2006/relationships/image" Id="rId4"/><Relationship Target="../media/image06.png" Type="http://schemas.openxmlformats.org/officeDocument/2006/relationships/image" Id="rId3"/><Relationship Target="../media/image26.png" Type="http://schemas.openxmlformats.org/officeDocument/2006/relationships/image" Id="rId5"/></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xml" Type="http://schemas.openxmlformats.org/officeDocument/2006/relationships/slideLayout" Id="rId1"/><Relationship Target="../media/image29.png" Type="http://schemas.openxmlformats.org/officeDocument/2006/relationships/image" Id="rId4"/><Relationship Target="../media/image06.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xml" Type="http://schemas.openxmlformats.org/officeDocument/2006/relationships/slideLayout" Id="rId1"/><Relationship Target="../media/image28.png" Type="http://schemas.openxmlformats.org/officeDocument/2006/relationships/image" Id="rId4"/><Relationship Target="../media/image06.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3.png" Type="http://schemas.openxmlformats.org/officeDocument/2006/relationships/image" Id="rId4"/><Relationship Target="../media/image06.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5.png" Type="http://schemas.openxmlformats.org/officeDocument/2006/relationships/image" Id="rId4"/><Relationship Target="../media/image0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4"/><Relationship Target="../media/image06.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4.png" Type="http://schemas.openxmlformats.org/officeDocument/2006/relationships/image" Id="rId4"/><Relationship Target="../media/image06.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media/image06.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3.png" Type="http://schemas.openxmlformats.org/officeDocument/2006/relationships/image" Id="rId4"/><Relationship Target="../media/image06.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08.png" Type="http://schemas.openxmlformats.org/officeDocument/2006/relationships/image" Id="rId4"/><Relationship Target="../media/image06.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p:nvPr/>
        </p:nvSpPr>
        <p:spPr>
          <a:xfrm>
            <a:off y="1513400" x="455075"/>
            <a:ext cy="2296574" cx="9165149"/>
          </a:xfrm>
          <a:prstGeom prst="rect">
            <a:avLst/>
          </a:prstGeom>
          <a:blipFill>
            <a:blip r:embed="rId4"/>
            <a:stretch>
              <a:fillRect/>
            </a:stretch>
          </a:blipFill>
        </p:spPr>
      </p:sp>
      <p:sp>
        <p:nvSpPr>
          <p:cNvPr id="20" name="Shape 20"/>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
        <p:nvSpPr>
          <p:cNvPr id="21" name="Shape 21"/>
          <p:cNvSpPr txBox="1"/>
          <p:nvPr>
            <p:ph idx="1" type="subTitle"/>
          </p:nvPr>
        </p:nvSpPr>
        <p:spPr>
          <a:xfrm>
            <a:off y="3753550" x="1626300"/>
            <a:ext cy="1921225" cx="6983575"/>
          </a:xfrm>
          <a:prstGeom prst="rect">
            <a:avLst/>
          </a:prstGeom>
        </p:spPr>
        <p:txBody>
          <a:bodyPr bIns="38100" rIns="38100" lIns="38100" tIns="38100" anchor="t" anchorCtr="0">
            <a:noAutofit/>
          </a:bodyPr>
          <a:lstStyle/>
          <a:p>
            <a:pPr algn="ctr" marR="0" indent="0" marL="0">
              <a:lnSpc>
                <a:spcPct val="108035"/>
              </a:lnSpc>
              <a:spcBef>
                <a:spcPts val="563"/>
              </a:spcBef>
              <a:spcAft>
                <a:spcPts val="0"/>
              </a:spcAft>
              <a:buNone/>
            </a:pPr>
            <a:r>
              <a:rPr sz="3111" lang="en-US">
                <a:solidFill>
                  <a:srgbClr val="FFFFFF"/>
                </a:solidFill>
                <a:latin typeface="Arial"/>
                <a:ea typeface="Arial"/>
                <a:cs typeface="Arial"/>
                <a:sym typeface="Arial"/>
              </a:rPr>
              <a:t>
</a:t>
            </a:r>
          </a:p>
          <a:p>
            <a:pPr algn="r" marR="0" indent="0" marL="0">
              <a:lnSpc>
                <a:spcPct val="108035"/>
              </a:lnSpc>
              <a:spcBef>
                <a:spcPts val="563"/>
              </a:spcBef>
              <a:spcAft>
                <a:spcPts val="0"/>
              </a:spcAft>
              <a:buNone/>
            </a:pPr>
            <a:r>
              <a:rPr sz="3111" lang="en-US">
                <a:solidFill>
                  <a:srgbClr val="FFFFFF"/>
                </a:solidFill>
                <a:latin typeface="Arial"/>
                <a:ea typeface="Arial"/>
                <a:cs typeface="Arial"/>
                <a:sym typeface="Arial"/>
              </a:rPr>
              <a:t>Barry Gane PhD </a:t>
            </a:r>
          </a:p>
          <a:p>
            <a:pPr algn="r" marR="0" indent="0" marL="0">
              <a:lnSpc>
                <a:spcPct val="108333"/>
              </a:lnSpc>
              <a:spcBef>
                <a:spcPts val="365"/>
              </a:spcBef>
              <a:spcAft>
                <a:spcPts val="0"/>
              </a:spcAft>
              <a:buNone/>
            </a:pPr>
            <a:r>
              <a:rPr sz="2000" lang="en-US">
                <a:solidFill>
                  <a:srgbClr val="FFFFFF"/>
                </a:solidFill>
                <a:latin typeface="Arial"/>
                <a:ea typeface="Arial"/>
                <a:cs typeface="Arial"/>
                <a:sym typeface="Arial"/>
              </a:rPr>
              <a:t>(Thank You Wayne French DMin)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1" name="Shape 81"/>
        <p:cNvGrpSpPr/>
        <p:nvPr/>
      </p:nvGrpSpPr>
      <p:grpSpPr>
        <a:xfrm>
          <a:off y="0" x="0"/>
          <a:ext cy="0" cx="0"/>
          <a:chOff y="0" x="0"/>
          <a:chExt cy="0" cx="0"/>
        </a:xfrm>
      </p:grpSpPr>
      <p:sp>
        <p:nvSpPr>
          <p:cNvPr id="82" name="Shape 82"/>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The privilege of having a mentor is to know I do not run alone. Someone is barracking for me</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Heb 10:24,25…spur one another on towards love and good deeds…encourage one another </a:t>
            </a:r>
          </a:p>
        </p:txBody>
      </p:sp>
      <p:sp>
        <p:nvSpPr>
          <p:cNvPr id="83" name="Shape 83"/>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7" name="Shape 87"/>
        <p:cNvGrpSpPr/>
        <p:nvPr/>
      </p:nvGrpSpPr>
      <p:grpSpPr>
        <a:xfrm>
          <a:off y="0" x="0"/>
          <a:ext cy="0" cx="0"/>
          <a:chOff y="0" x="0"/>
          <a:chExt cy="0" cx="0"/>
        </a:xfrm>
      </p:grpSpPr>
      <p:sp>
        <p:nvSpPr>
          <p:cNvPr id="88" name="Shape 88"/>
          <p:cNvSpPr/>
          <p:nvPr/>
        </p:nvSpPr>
        <p:spPr>
          <a:xfrm>
            <a:off y="296325" x="497400"/>
            <a:ext cy="1291150" cx="9165149"/>
          </a:xfrm>
          <a:prstGeom prst="rect">
            <a:avLst/>
          </a:prstGeom>
          <a:blipFill>
            <a:blip r:embed="rId4"/>
            <a:stretch>
              <a:fillRect/>
            </a:stretch>
          </a:blipFill>
        </p:spPr>
      </p:sp>
      <p:sp>
        <p:nvSpPr>
          <p:cNvPr id="89" name="Shape 89"/>
          <p:cNvSpPr txBox="1"/>
          <p:nvPr/>
        </p:nvSpPr>
        <p:spPr>
          <a:xfrm>
            <a:off y="1829150" x="610300"/>
            <a:ext cy="5205575" cx="9015574"/>
          </a:xfrm>
          <a:prstGeom prst="rect">
            <a:avLst/>
          </a:prstGeom>
        </p:spPr>
        <p:txBody>
          <a:bodyPr bIns="38100" rIns="38100" lIns="38100" tIns="38100" anchor="t" anchorCtr="0">
            <a:noAutofit/>
          </a:bodyPr>
          <a:lstStyle/>
          <a:p>
            <a:pPr algn="l" lvl="0" marR="0" indent="-220133" marL="381000">
              <a:lnSpc>
                <a:spcPct val="107812"/>
              </a:lnSpc>
              <a:spcBef>
                <a:spcPts val="0"/>
              </a:spcBef>
              <a:spcAft>
                <a:spcPts val="0"/>
              </a:spcAft>
              <a:buClr>
                <a:srgbClr val="FFFFFF"/>
              </a:buClr>
              <a:buSzPct val="164609"/>
              <a:buFont typeface="Arial"/>
              <a:buChar char="•"/>
            </a:pPr>
            <a:r>
              <a:rPr sz="2666" lang="en-US">
                <a:solidFill>
                  <a:srgbClr val="FFFFFF"/>
                </a:solidFill>
                <a:latin typeface="Arial"/>
                <a:ea typeface="Arial"/>
                <a:cs typeface="Arial"/>
                <a:sym typeface="Arial"/>
              </a:rPr>
              <a:t>Jesus and Disciple</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Jethro and Moses</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Moses and Joshua</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Samuel and David</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Jonathan and David</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Elijah and Elisha</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Paul and Barnabus</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Paul and Timothy</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Eunice and Lois</a:t>
            </a:r>
          </a:p>
        </p:txBody>
      </p:sp>
      <p:sp>
        <p:nvSpPr>
          <p:cNvPr id="90" name="Shape 90"/>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4" name="Shape 94"/>
        <p:cNvGrpSpPr/>
        <p:nvPr/>
      </p:nvGrpSpPr>
      <p:grpSpPr>
        <a:xfrm>
          <a:off y="0" x="0"/>
          <a:ext cy="0" cx="0"/>
          <a:chOff y="0" x="0"/>
          <a:chExt cy="0" cx="0"/>
        </a:xfrm>
      </p:grpSpPr>
      <p:sp>
        <p:nvSpPr>
          <p:cNvPr id="95" name="Shape 95"/>
          <p:cNvSpPr/>
          <p:nvPr/>
        </p:nvSpPr>
        <p:spPr>
          <a:xfrm>
            <a:off y="296325" x="497400"/>
            <a:ext cy="1291150" cx="9165149"/>
          </a:xfrm>
          <a:prstGeom prst="rect">
            <a:avLst/>
          </a:prstGeom>
          <a:blipFill>
            <a:blip r:embed="rId4"/>
            <a:stretch>
              <a:fillRect/>
            </a:stretch>
          </a:blipFill>
        </p:spPr>
      </p:sp>
      <p:sp>
        <p:nvSpPr>
          <p:cNvPr id="96" name="Shape 96"/>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Of 400 leaders in the Bible only 100 finished well.</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10,000 ex-pastors of different denominations in Australia! </a:t>
            </a:r>
            <a:r>
              <a:rPr sz="1777" lang="en-US">
                <a:solidFill>
                  <a:srgbClr val="FFFFFF"/>
                </a:solidFill>
                <a:latin typeface="Arial"/>
                <a:ea typeface="Arial"/>
                <a:cs typeface="Arial"/>
                <a:sym typeface="Arial"/>
              </a:rPr>
              <a:t>(Rowland Croucher, - John Mark Ministries in Melbourne Research)</a:t>
            </a:r>
          </a:p>
          <a:p>
            <a:r>
              <a:t/>
            </a:r>
          </a:p>
        </p:txBody>
      </p:sp>
      <p:sp>
        <p:nvSpPr>
          <p:cNvPr id="97" name="Shape 97"/>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1" name="Shape 101"/>
        <p:cNvGrpSpPr/>
        <p:nvPr/>
      </p:nvGrpSpPr>
      <p:grpSpPr>
        <a:xfrm>
          <a:off y="0" x="0"/>
          <a:ext cy="0" cx="0"/>
          <a:chOff y="0" x="0"/>
          <a:chExt cy="0" cx="0"/>
        </a:xfrm>
      </p:grpSpPr>
      <p:sp>
        <p:nvSpPr>
          <p:cNvPr id="102" name="Shape 102"/>
          <p:cNvSpPr/>
          <p:nvPr/>
        </p:nvSpPr>
        <p:spPr>
          <a:xfrm>
            <a:off y="296325" x="497400"/>
            <a:ext cy="1291150" cx="9165149"/>
          </a:xfrm>
          <a:prstGeom prst="rect">
            <a:avLst/>
          </a:prstGeom>
          <a:blipFill>
            <a:blip r:embed="rId4"/>
            <a:stretch>
              <a:fillRect/>
            </a:stretch>
          </a:blipFill>
        </p:spPr>
      </p:sp>
      <p:sp>
        <p:nvSpPr>
          <p:cNvPr id="103" name="Shape 103"/>
          <p:cNvSpPr txBox="1"/>
          <p:nvPr/>
        </p:nvSpPr>
        <p:spPr>
          <a:xfrm>
            <a:off y="1829150" x="610300"/>
            <a:ext cy="5205575" cx="9015574"/>
          </a:xfrm>
          <a:prstGeom prst="rect">
            <a:avLst/>
          </a:prstGeom>
        </p:spPr>
        <p:txBody>
          <a:bodyPr bIns="38100" rIns="38100" lIns="38100" tIns="38100" anchor="t" anchorCtr="0">
            <a:noAutofit/>
          </a:bodyPr>
          <a:lstStyle/>
          <a:p>
            <a:pPr algn="l" lvl="0" marR="0" indent="-177800" marL="381000">
              <a:lnSpc>
                <a:spcPct val="108333"/>
              </a:lnSpc>
              <a:spcBef>
                <a:spcPts val="0"/>
              </a:spcBef>
              <a:spcAft>
                <a:spcPts val="0"/>
              </a:spcAft>
              <a:buClr>
                <a:srgbClr val="FFFFFF"/>
              </a:buClr>
              <a:buSzPct val="166666"/>
              <a:buFont typeface="Arial"/>
              <a:buChar char="•"/>
            </a:pPr>
            <a:r>
              <a:rPr b="1" sz="2000" lang="en-US">
                <a:solidFill>
                  <a:srgbClr val="FFFFFF"/>
                </a:solidFill>
                <a:latin typeface="Arial"/>
                <a:ea typeface="Arial"/>
                <a:cs typeface="Arial"/>
                <a:sym typeface="Arial"/>
              </a:rPr>
              <a:t>Pressure of Public Life</a:t>
            </a:r>
          </a:p>
          <a:p>
            <a:pPr algn="l" lvl="0" marR="0" indent="-177800" marL="381000">
              <a:lnSpc>
                <a:spcPct val="108333"/>
              </a:lnSpc>
              <a:spcBef>
                <a:spcPts val="365"/>
              </a:spcBef>
              <a:spcAft>
                <a:spcPts val="0"/>
              </a:spcAft>
              <a:buClr>
                <a:srgbClr val="FFFFFF"/>
              </a:buClr>
              <a:buSzPct val="166666"/>
              <a:buFont typeface="Arial"/>
              <a:buChar char="•"/>
            </a:pPr>
            <a:r>
              <a:rPr b="1" sz="2000" lang="en-US">
                <a:solidFill>
                  <a:srgbClr val="FFFFFF"/>
                </a:solidFill>
                <a:latin typeface="Arial"/>
                <a:ea typeface="Arial"/>
                <a:cs typeface="Arial"/>
                <a:sym typeface="Arial"/>
              </a:rPr>
              <a:t>Compulsive competitive behavior</a:t>
            </a:r>
          </a:p>
          <a:p>
            <a:pPr algn="l" lvl="0" marR="0" indent="-177800" marL="381000">
              <a:lnSpc>
                <a:spcPct val="108333"/>
              </a:lnSpc>
              <a:spcBef>
                <a:spcPts val="365"/>
              </a:spcBef>
              <a:spcAft>
                <a:spcPts val="0"/>
              </a:spcAft>
              <a:buClr>
                <a:srgbClr val="FFFFFF"/>
              </a:buClr>
              <a:buSzPct val="166666"/>
              <a:buFont typeface="Arial"/>
              <a:buChar char="•"/>
            </a:pPr>
            <a:r>
              <a:rPr b="1" sz="2000" lang="en-US">
                <a:solidFill>
                  <a:srgbClr val="FFFFFF"/>
                </a:solidFill>
                <a:latin typeface="Arial"/>
                <a:ea typeface="Arial"/>
                <a:cs typeface="Arial"/>
                <a:sym typeface="Arial"/>
              </a:rPr>
              <a:t>Irresistible forces of power(pride), wealth(greed), sex(lust).</a:t>
            </a:r>
          </a:p>
          <a:p>
            <a:pPr algn="l" lvl="0" marR="0" indent="-177800" marL="381000">
              <a:lnSpc>
                <a:spcPct val="108333"/>
              </a:lnSpc>
              <a:spcBef>
                <a:spcPts val="365"/>
              </a:spcBef>
              <a:spcAft>
                <a:spcPts val="0"/>
              </a:spcAft>
              <a:buClr>
                <a:srgbClr val="FFFFFF"/>
              </a:buClr>
              <a:buSzPct val="166666"/>
              <a:buFont typeface="Arial"/>
              <a:buChar char="•"/>
            </a:pPr>
            <a:r>
              <a:rPr b="1" sz="2000" lang="en-US">
                <a:solidFill>
                  <a:srgbClr val="FFFFFF"/>
                </a:solidFill>
                <a:latin typeface="Arial"/>
                <a:ea typeface="Arial"/>
                <a:cs typeface="Arial"/>
                <a:sym typeface="Arial"/>
              </a:rPr>
              <a:t>Few meaningful relationships </a:t>
            </a:r>
          </a:p>
          <a:p>
            <a:pPr algn="l" lvl="0" marR="0" indent="-177800" marL="381000">
              <a:lnSpc>
                <a:spcPct val="108333"/>
              </a:lnSpc>
              <a:spcBef>
                <a:spcPts val="365"/>
              </a:spcBef>
              <a:spcAft>
                <a:spcPts val="0"/>
              </a:spcAft>
              <a:buClr>
                <a:srgbClr val="FFFFFF"/>
              </a:buClr>
              <a:buSzPct val="166666"/>
              <a:buFont typeface="Arial"/>
              <a:buChar char="•"/>
            </a:pPr>
            <a:r>
              <a:rPr b="1" sz="2000" lang="en-US">
                <a:solidFill>
                  <a:srgbClr val="FFFFFF"/>
                </a:solidFill>
                <a:latin typeface="Arial"/>
                <a:ea typeface="Arial"/>
                <a:cs typeface="Arial"/>
                <a:sym typeface="Arial"/>
              </a:rPr>
              <a:t>Neglect of friends, spouse and family</a:t>
            </a:r>
          </a:p>
          <a:p>
            <a:pPr algn="l" lvl="0" marR="0" indent="-177800" marL="381000">
              <a:lnSpc>
                <a:spcPct val="108333"/>
              </a:lnSpc>
              <a:spcBef>
                <a:spcPts val="365"/>
              </a:spcBef>
              <a:spcAft>
                <a:spcPts val="0"/>
              </a:spcAft>
              <a:buClr>
                <a:srgbClr val="FFFFFF"/>
              </a:buClr>
              <a:buSzPct val="166666"/>
              <a:buFont typeface="Arial"/>
              <a:buChar char="•"/>
            </a:pPr>
            <a:r>
              <a:rPr b="1" sz="2000" lang="en-US">
                <a:solidFill>
                  <a:srgbClr val="FFFFFF"/>
                </a:solidFill>
                <a:latin typeface="Arial"/>
                <a:ea typeface="Arial"/>
                <a:cs typeface="Arial"/>
                <a:sym typeface="Arial"/>
              </a:rPr>
              <a:t>Cynical spirit of Today’s media and society</a:t>
            </a:r>
          </a:p>
          <a:p>
            <a:pPr algn="l" lvl="0" marR="0" indent="-177800" marL="381000">
              <a:lnSpc>
                <a:spcPct val="108333"/>
              </a:lnSpc>
              <a:spcBef>
                <a:spcPts val="365"/>
              </a:spcBef>
              <a:spcAft>
                <a:spcPts val="0"/>
              </a:spcAft>
              <a:buClr>
                <a:srgbClr val="FFFFFF"/>
              </a:buClr>
              <a:buSzPct val="166666"/>
              <a:buFont typeface="Arial"/>
              <a:buChar char="•"/>
            </a:pPr>
            <a:r>
              <a:rPr b="1" sz="2000" lang="en-US">
                <a:solidFill>
                  <a:srgbClr val="FFFFFF"/>
                </a:solidFill>
                <a:latin typeface="Arial"/>
                <a:ea typeface="Arial"/>
                <a:cs typeface="Arial"/>
                <a:sym typeface="Arial"/>
              </a:rPr>
              <a:t>Little or no intimacy with Christ</a:t>
            </a:r>
          </a:p>
          <a:p>
            <a:pPr algn="l" lvl="0" marR="0" indent="-177800" marL="381000">
              <a:lnSpc>
                <a:spcPct val="108333"/>
              </a:lnSpc>
              <a:spcBef>
                <a:spcPts val="365"/>
              </a:spcBef>
              <a:spcAft>
                <a:spcPts val="0"/>
              </a:spcAft>
              <a:buClr>
                <a:srgbClr val="FFFFFF"/>
              </a:buClr>
              <a:buSzPct val="166666"/>
              <a:buFont typeface="Arial"/>
              <a:buChar char="•"/>
            </a:pPr>
            <a:r>
              <a:rPr b="1" sz="2000" lang="en-US">
                <a:solidFill>
                  <a:srgbClr val="FFFFFF"/>
                </a:solidFill>
                <a:latin typeface="Arial"/>
                <a:ea typeface="Arial"/>
                <a:cs typeface="Arial"/>
                <a:sym typeface="Arial"/>
              </a:rPr>
              <a:t>Difficulty in breaking one’s isolation and becoming transparent and vulnerable even within a caring group.</a:t>
            </a:r>
          </a:p>
          <a:p>
            <a:r>
              <a:t/>
            </a:r>
          </a:p>
        </p:txBody>
      </p:sp>
      <p:sp>
        <p:nvSpPr>
          <p:cNvPr id="104" name="Shape 104"/>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8" name="Shape 108"/>
        <p:cNvGrpSpPr/>
        <p:nvPr/>
      </p:nvGrpSpPr>
      <p:grpSpPr>
        <a:xfrm>
          <a:off y="0" x="0"/>
          <a:ext cy="0" cx="0"/>
          <a:chOff y="0" x="0"/>
          <a:chExt cy="0" cx="0"/>
        </a:xfrm>
      </p:grpSpPr>
      <p:sp>
        <p:nvSpPr>
          <p:cNvPr id="109" name="Shape 109"/>
          <p:cNvSpPr/>
          <p:nvPr/>
        </p:nvSpPr>
        <p:spPr>
          <a:xfrm>
            <a:off y="296325" x="497400"/>
            <a:ext cy="1291150" cx="9165149"/>
          </a:xfrm>
          <a:prstGeom prst="rect">
            <a:avLst/>
          </a:prstGeom>
          <a:blipFill>
            <a:blip r:embed="rId4"/>
            <a:stretch>
              <a:fillRect/>
            </a:stretch>
          </a:blipFill>
        </p:spPr>
      </p:sp>
      <p:sp>
        <p:nvSpPr>
          <p:cNvPr id="110" name="Shape 110"/>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Who do you look back to?</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Who made a real impact on your early professional life?</a:t>
            </a:r>
          </a:p>
        </p:txBody>
      </p:sp>
      <p:sp>
        <p:nvSpPr>
          <p:cNvPr id="111" name="Shape 111"/>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5" name="Shape 115"/>
        <p:cNvGrpSpPr/>
        <p:nvPr/>
      </p:nvGrpSpPr>
      <p:grpSpPr>
        <a:xfrm>
          <a:off y="0" x="0"/>
          <a:ext cy="0" cx="0"/>
          <a:chOff y="0" x="0"/>
          <a:chExt cy="0" cx="0"/>
        </a:xfrm>
      </p:grpSpPr>
      <p:sp>
        <p:nvSpPr>
          <p:cNvPr id="116" name="Shape 116"/>
          <p:cNvSpPr/>
          <p:nvPr/>
        </p:nvSpPr>
        <p:spPr>
          <a:xfrm>
            <a:off y="105825" x="497400"/>
            <a:ext cy="1608650" cx="9165149"/>
          </a:xfrm>
          <a:prstGeom prst="rect">
            <a:avLst/>
          </a:prstGeom>
          <a:blipFill>
            <a:blip r:embed="rId4"/>
            <a:stretch>
              <a:fillRect/>
            </a:stretch>
          </a:blipFill>
        </p:spPr>
      </p:sp>
      <p:sp>
        <p:nvSpPr>
          <p:cNvPr id="117" name="Shape 117"/>
          <p:cNvSpPr/>
          <p:nvPr/>
        </p:nvSpPr>
        <p:spPr>
          <a:xfrm>
            <a:off y="2698750" x="508000"/>
            <a:ext cy="3503075" cx="5302250"/>
          </a:xfrm>
          <a:prstGeom prst="rect">
            <a:avLst/>
          </a:prstGeom>
          <a:blipFill>
            <a:blip r:embed="rId5"/>
            <a:stretch>
              <a:fillRect/>
            </a:stretch>
          </a:blipFill>
        </p:spPr>
      </p:sp>
      <p:sp>
        <p:nvSpPr>
          <p:cNvPr id="118" name="Shape 118"/>
          <p:cNvSpPr txBox="1"/>
          <p:nvPr/>
        </p:nvSpPr>
        <p:spPr>
          <a:xfrm>
            <a:off y="2675800" x="5579175"/>
            <a:ext cy="4156075" cx="404669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222" lang="en-US">
                <a:solidFill>
                  <a:srgbClr val="FFFFFF"/>
                </a:solidFill>
                <a:latin typeface="Arial"/>
                <a:ea typeface="Arial"/>
                <a:cs typeface="Arial"/>
                <a:sym typeface="Arial"/>
              </a:rPr>
              <a:t>It is important for the President to find either a personal coach or a mentor</a:t>
            </a:r>
          </a:p>
          <a:p>
            <a:pPr algn="l" marR="0" indent="0" marL="0">
              <a:lnSpc>
                <a:spcPct val="120000"/>
              </a:lnSpc>
              <a:spcBef>
                <a:spcPts val="396"/>
              </a:spcBef>
              <a:spcAft>
                <a:spcPts val="0"/>
              </a:spcAft>
              <a:buNone/>
            </a:pPr>
            <a:r>
              <a:rPr sz="2222" lang="en-US">
                <a:solidFill>
                  <a:srgbClr val="FFFFFF"/>
                </a:solidFill>
                <a:latin typeface="Arial"/>
                <a:ea typeface="Arial"/>
                <a:cs typeface="Arial"/>
                <a:sym typeface="Arial"/>
              </a:rPr>
              <a:t>A President will draw strength from the sharing in a peer-mentor relationship</a:t>
            </a:r>
          </a:p>
          <a:p>
            <a:pPr algn="l" marR="0" indent="0" marL="0">
              <a:lnSpc>
                <a:spcPct val="120000"/>
              </a:lnSpc>
              <a:spcBef>
                <a:spcPts val="396"/>
              </a:spcBef>
              <a:spcAft>
                <a:spcPts val="0"/>
              </a:spcAft>
              <a:buNone/>
            </a:pPr>
            <a:r>
              <a:rPr sz="2222" lang="en-US">
                <a:solidFill>
                  <a:srgbClr val="FFFFFF"/>
                </a:solidFill>
                <a:latin typeface="Arial"/>
                <a:ea typeface="Arial"/>
                <a:cs typeface="Arial"/>
                <a:sym typeface="Arial"/>
              </a:rPr>
              <a:t>A President can achieve much by becoming a mentor to a fellow worker </a:t>
            </a:r>
          </a:p>
        </p:txBody>
      </p:sp>
      <p:sp>
        <p:nvSpPr>
          <p:cNvPr id="119" name="Shape 119"/>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3" name="Shape 123"/>
        <p:cNvGrpSpPr/>
        <p:nvPr/>
      </p:nvGrpSpPr>
      <p:grpSpPr>
        <a:xfrm>
          <a:off y="0" x="0"/>
          <a:ext cy="0" cx="0"/>
          <a:chOff y="0" x="0"/>
          <a:chExt cy="0" cx="0"/>
        </a:xfrm>
      </p:grpSpPr>
      <p:sp>
        <p:nvSpPr>
          <p:cNvPr id="124" name="Shape 124"/>
          <p:cNvSpPr/>
          <p:nvPr/>
        </p:nvSpPr>
        <p:spPr>
          <a:xfrm>
            <a:off y="296325" x="402150"/>
            <a:ext cy="1291150" cx="9461500"/>
          </a:xfrm>
          <a:prstGeom prst="rect">
            <a:avLst/>
          </a:prstGeom>
          <a:blipFill>
            <a:blip r:embed="rId4"/>
            <a:stretch>
              <a:fillRect/>
            </a:stretch>
          </a:blipFill>
        </p:spPr>
      </p:sp>
      <p:sp>
        <p:nvSpPr>
          <p:cNvPr id="125" name="Shape 125"/>
          <p:cNvSpPr txBox="1"/>
          <p:nvPr/>
        </p:nvSpPr>
        <p:spPr>
          <a:xfrm>
            <a:off y="1829150" x="102300"/>
            <a:ext cy="5205575" cx="9523575"/>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2222" lang="en-US">
                <a:solidFill>
                  <a:srgbClr val="FFFFFF"/>
                </a:solidFill>
                <a:latin typeface="Arial"/>
                <a:ea typeface="Arial"/>
                <a:cs typeface="Arial"/>
                <a:sym typeface="Arial"/>
              </a:rPr>
              <a:t>To those upon whom God has bestowed many talents, I am instructed to say: Help the inexperienced; discourage them not. Take them into your confidence; give them fatherly counsel, teaching them as you would teach students in a school. Watch not for their mistakes, but recognize their undeveloped talents, and train them to make a right use of these powers. Instruct them with all patience, encouraging them to go forward and• to do an important work. Instead of keeping them engaged in doing things of minor importance, give them an opportunity to obtain an experience by which they may develop into trustworthy workers. Much will thus be gained to the cause of God. </a:t>
            </a:r>
            <a:br>
              <a:rPr sz="2222" lang="en-US">
                <a:solidFill>
                  <a:srgbClr val="FFFFFF"/>
                </a:solidFill>
                <a:latin typeface="Arial"/>
                <a:ea typeface="Arial"/>
                <a:cs typeface="Arial"/>
                <a:sym typeface="Arial"/>
              </a:rPr>
            </a:br>
            <a:r>
              <a:rPr sz="2222" lang="en-US">
                <a:solidFill>
                  <a:srgbClr val="FFFFFF"/>
                </a:solidFill>
                <a:latin typeface="Arial"/>
                <a:ea typeface="Arial"/>
                <a:cs typeface="Arial"/>
                <a:sym typeface="Arial"/>
              </a:rPr>
              <a:t>Those placed in positions of responsibility should patiently seek to make others familiar with all parts of the work. This will reveal that they do not desire to be first, but that they are glad to have others become acquainted with details, and to become as efficient as they are. Those who faithfully fulfill their duty in this respect, will, in time, have standing by their side a large number of intelligent workers whom they have trained. Should they shape matters in accordance with narrow, selfish conceptions, they would stand almost alone. </a:t>
            </a:r>
            <a:r>
              <a:rPr sz="1666" lang="en-US">
                <a:solidFill>
                  <a:srgbClr val="FFFFFF"/>
                </a:solidFill>
                <a:latin typeface="Arial"/>
                <a:ea typeface="Arial"/>
                <a:cs typeface="Arial"/>
                <a:sym typeface="Arial"/>
              </a:rPr>
              <a:t>E. G. White </a:t>
            </a:r>
            <a:r>
              <a:rPr sz="1666" lang="en-US" i="1">
                <a:solidFill>
                  <a:srgbClr val="FFFFFF"/>
                </a:solidFill>
                <a:latin typeface="Arial"/>
                <a:ea typeface="Arial"/>
                <a:cs typeface="Arial"/>
                <a:sym typeface="Arial"/>
              </a:rPr>
              <a:t>,Review and Herald, </a:t>
            </a:r>
            <a:r>
              <a:rPr sz="1666" lang="en-US">
                <a:solidFill>
                  <a:srgbClr val="FFFFFF"/>
                </a:solidFill>
                <a:latin typeface="Arial"/>
                <a:ea typeface="Arial"/>
                <a:cs typeface="Arial"/>
                <a:sym typeface="Arial"/>
              </a:rPr>
              <a:t>December 4, 1904. </a:t>
            </a:r>
          </a:p>
          <a:p>
            <a:r>
              <a:t/>
            </a:r>
          </a:p>
        </p:txBody>
      </p:sp>
      <p:sp>
        <p:nvSpPr>
          <p:cNvPr id="126" name="Shape 126"/>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0" name="Shape 130"/>
        <p:cNvGrpSpPr/>
        <p:nvPr/>
      </p:nvGrpSpPr>
      <p:grpSpPr>
        <a:xfrm>
          <a:off y="0" x="0"/>
          <a:ext cy="0" cx="0"/>
          <a:chOff y="0" x="0"/>
          <a:chExt cy="0" cx="0"/>
        </a:xfrm>
      </p:grpSpPr>
      <p:sp>
        <p:nvSpPr>
          <p:cNvPr id="131" name="Shape 131"/>
          <p:cNvSpPr/>
          <p:nvPr/>
        </p:nvSpPr>
        <p:spPr>
          <a:xfrm>
            <a:off y="296325" x="497400"/>
            <a:ext cy="1291150" cx="9165149"/>
          </a:xfrm>
          <a:prstGeom prst="rect">
            <a:avLst/>
          </a:prstGeom>
          <a:blipFill>
            <a:blip r:embed="rId4"/>
            <a:stretch>
              <a:fillRect/>
            </a:stretch>
          </a:blipFill>
        </p:spPr>
      </p:sp>
      <p:sp>
        <p:nvSpPr>
          <p:cNvPr id="132" name="Shape 132"/>
          <p:cNvSpPr txBox="1"/>
          <p:nvPr/>
        </p:nvSpPr>
        <p:spPr>
          <a:xfrm>
            <a:off y="1829150" x="102300"/>
            <a:ext cy="5815874" cx="9523575"/>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2666" lang="en-US">
                <a:solidFill>
                  <a:srgbClr val="FFFFFF"/>
                </a:solidFill>
                <a:latin typeface="Arial"/>
                <a:ea typeface="Arial"/>
                <a:cs typeface="Arial"/>
                <a:sym typeface="Arial"/>
              </a:rPr>
              <a:t>If in their ministry those whom we teach develop an energy and an intelligence even superior to that which we possess, we should be led to rejoice over the privilege of having a part in the work of training them. But there is danger that some in positions of responsibility as teachers and leaders, will act as if talent and ability have been given to them only, and that they must do all the work in order to make sure that it is done aright. They are liable to find fault with everything not originated by themselves. A great amount of talent is lost to the cause of God because many laborers, desiring to be first, are willing to lead, but never to follow. Although they closely scrutinize and criticize all that any one else does, they are in-danger of regarding that which goes forth from their hands as perfect—</a:t>
            </a:r>
          </a:p>
          <a:p>
            <a:pPr algn="l" marR="0" indent="0" marL="0">
              <a:lnSpc>
                <a:spcPct val="100000"/>
              </a:lnSpc>
              <a:spcBef>
                <a:spcPts val="479"/>
              </a:spcBef>
              <a:spcAft>
                <a:spcPts val="0"/>
              </a:spcAft>
              <a:buNone/>
            </a:pPr>
            <a:r>
              <a:rPr sz="1666" lang="en-US">
                <a:solidFill>
                  <a:srgbClr val="FFFFFF"/>
                </a:solidFill>
                <a:latin typeface="Arial"/>
                <a:ea typeface="Arial"/>
                <a:cs typeface="Arial"/>
                <a:sym typeface="Arial"/>
              </a:rPr>
              <a:t>E. G. White, Review </a:t>
            </a:r>
            <a:r>
              <a:rPr sz="1666" lang="en-US" i="1">
                <a:solidFill>
                  <a:srgbClr val="FFFFFF"/>
                </a:solidFill>
                <a:latin typeface="Arial"/>
                <a:ea typeface="Arial"/>
                <a:cs typeface="Arial"/>
                <a:sym typeface="Arial"/>
              </a:rPr>
              <a:t>and Herald, </a:t>
            </a:r>
            <a:r>
              <a:rPr sz="1666" lang="en-US">
                <a:solidFill>
                  <a:srgbClr val="FFFFFF"/>
                </a:solidFill>
                <a:latin typeface="Arial"/>
                <a:ea typeface="Arial"/>
                <a:cs typeface="Arial"/>
                <a:sym typeface="Arial"/>
              </a:rPr>
              <a:t>December 4, 1904.</a:t>
            </a:r>
          </a:p>
        </p:txBody>
      </p:sp>
      <p:sp>
        <p:nvSpPr>
          <p:cNvPr id="133" name="Shape 133"/>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7" name="Shape 137"/>
        <p:cNvGrpSpPr/>
        <p:nvPr/>
      </p:nvGrpSpPr>
      <p:grpSpPr>
        <a:xfrm>
          <a:off y="0" x="0"/>
          <a:ext cy="0" cx="0"/>
          <a:chOff y="0" x="0"/>
          <a:chExt cy="0" cx="0"/>
        </a:xfrm>
      </p:grpSpPr>
      <p:sp>
        <p:nvSpPr>
          <p:cNvPr id="138" name="Shape 138"/>
          <p:cNvSpPr/>
          <p:nvPr/>
        </p:nvSpPr>
        <p:spPr>
          <a:xfrm>
            <a:off y="105825" x="497400"/>
            <a:ext cy="1608650" cx="9165149"/>
          </a:xfrm>
          <a:prstGeom prst="rect">
            <a:avLst/>
          </a:prstGeom>
          <a:blipFill>
            <a:blip r:embed="rId4"/>
            <a:stretch>
              <a:fillRect/>
            </a:stretch>
          </a:blipFill>
        </p:spPr>
      </p:sp>
      <p:sp>
        <p:nvSpPr>
          <p:cNvPr id="139" name="Shape 139"/>
          <p:cNvSpPr/>
          <p:nvPr/>
        </p:nvSpPr>
        <p:spPr>
          <a:xfrm>
            <a:off y="1778000" x="1100650"/>
            <a:ext cy="5238750" cx="7958650"/>
          </a:xfrm>
          <a:prstGeom prst="rect">
            <a:avLst/>
          </a:prstGeom>
          <a:blipFill>
            <a:blip r:embed="rId5"/>
            <a:stretch>
              <a:fillRect/>
            </a:stretch>
          </a:blipFill>
        </p:spPr>
      </p:sp>
      <p:sp>
        <p:nvSpPr>
          <p:cNvPr id="140" name="Shape 140"/>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4" name="Shape 144"/>
        <p:cNvGrpSpPr/>
        <p:nvPr/>
      </p:nvGrpSpPr>
      <p:grpSpPr>
        <a:xfrm>
          <a:off y="0" x="0"/>
          <a:ext cy="0" cx="0"/>
          <a:chOff y="0" x="0"/>
          <a:chExt cy="0" cx="0"/>
        </a:xfrm>
      </p:grpSpPr>
      <p:sp>
        <p:nvSpPr>
          <p:cNvPr id="145" name="Shape 145"/>
          <p:cNvSpPr/>
          <p:nvPr/>
        </p:nvSpPr>
        <p:spPr>
          <a:xfrm>
            <a:off y="296325" x="497400"/>
            <a:ext cy="1291150" cx="9165149"/>
          </a:xfrm>
          <a:prstGeom prst="rect">
            <a:avLst/>
          </a:prstGeom>
          <a:blipFill>
            <a:blip r:embed="rId4"/>
            <a:stretch>
              <a:fillRect/>
            </a:stretch>
          </a:blipFill>
        </p:spPr>
      </p:sp>
      <p:sp>
        <p:nvSpPr>
          <p:cNvPr id="146" name="Shape 146"/>
          <p:cNvSpPr txBox="1"/>
          <p:nvPr/>
        </p:nvSpPr>
        <p:spPr>
          <a:xfrm>
            <a:off y="1829150" x="610300"/>
            <a:ext cy="5205575" cx="9015574"/>
          </a:xfrm>
          <a:prstGeom prst="rect">
            <a:avLst/>
          </a:prstGeom>
        </p:spPr>
        <p:txBody>
          <a:bodyPr bIns="38100" rIns="38100" lIns="38100" tIns="38100" anchor="t" anchorCtr="0">
            <a:noAutofit/>
          </a:bodyPr>
          <a:lstStyle/>
          <a:p>
            <a:pPr algn="l" lvl="0" marR="0" indent="-191911" marL="381000">
              <a:lnSpc>
                <a:spcPct val="108125"/>
              </a:lnSpc>
              <a:spcBef>
                <a:spcPts val="0"/>
              </a:spcBef>
              <a:spcAft>
                <a:spcPts val="0"/>
              </a:spcAft>
              <a:buClr>
                <a:srgbClr val="FFFFFF"/>
              </a:buClr>
              <a:buSzPct val="168350"/>
              <a:buFont typeface="Arial"/>
              <a:buChar char="•"/>
            </a:pPr>
            <a:r>
              <a:rPr sz="2222" lang="en-US">
                <a:solidFill>
                  <a:srgbClr val="FFFFFF"/>
                </a:solidFill>
                <a:latin typeface="Arial"/>
                <a:ea typeface="Arial"/>
                <a:cs typeface="Arial"/>
                <a:sym typeface="Arial"/>
              </a:rPr>
              <a:t>Eccl 4:9-12.</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Begin with a friend</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Set aside regular times to be together</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Maximise your time together</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Seek to be transparent with each other</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Focus on major areas where we can stray</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Ask good questions</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Be mutually accountable</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Show mutual respect</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Pray together</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Have fun together</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Arrange special times together</a:t>
            </a:r>
          </a:p>
          <a:p>
            <a:r>
              <a:t/>
            </a:r>
          </a:p>
        </p:txBody>
      </p:sp>
      <p:sp>
        <p:nvSpPr>
          <p:cNvPr id="147" name="Shape 147"/>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5" name="Shape 25"/>
        <p:cNvGrpSpPr/>
        <p:nvPr/>
      </p:nvGrpSpPr>
      <p:grpSpPr>
        <a:xfrm>
          <a:off y="0" x="0"/>
          <a:ext cy="0" cx="0"/>
          <a:chOff y="0" x="0"/>
          <a:chExt cy="0" cx="0"/>
        </a:xfrm>
      </p:grpSpPr>
      <p:sp>
        <p:nvSpPr>
          <p:cNvPr id="26" name="Shape 26"/>
          <p:cNvSpPr/>
          <p:nvPr/>
        </p:nvSpPr>
        <p:spPr>
          <a:xfrm>
            <a:off y="296325" x="381000"/>
            <a:ext cy="1291150" cx="9503825"/>
          </a:xfrm>
          <a:prstGeom prst="rect">
            <a:avLst/>
          </a:prstGeom>
          <a:blipFill>
            <a:blip r:embed="rId4"/>
            <a:stretch>
              <a:fillRect/>
            </a:stretch>
          </a:blipFill>
        </p:spPr>
      </p:sp>
      <p:sp>
        <p:nvSpPr>
          <p:cNvPr id="27" name="Shape 27"/>
          <p:cNvSpPr txBox="1"/>
          <p:nvPr/>
        </p:nvSpPr>
        <p:spPr>
          <a:xfrm>
            <a:off y="1829150" x="610300"/>
            <a:ext cy="5205575" cx="9015574"/>
          </a:xfrm>
          <a:prstGeom prst="rect">
            <a:avLst/>
          </a:prstGeom>
        </p:spPr>
        <p:txBody>
          <a:bodyPr bIns="38100" rIns="38100" lIns="38100" tIns="38100" anchor="t" anchorCtr="0">
            <a:noAutofit/>
          </a:bodyPr>
          <a:lstStyle/>
          <a:p>
            <a:pPr algn="l" marR="0" indent="0" marL="0">
              <a:lnSpc>
                <a:spcPct val="120089"/>
              </a:lnSpc>
              <a:spcBef>
                <a:spcPts val="0"/>
              </a:spcBef>
              <a:spcAft>
                <a:spcPts val="0"/>
              </a:spcAft>
              <a:buNone/>
            </a:pPr>
            <a:r>
              <a:rPr sz="3111" lang="en-US">
                <a:solidFill>
                  <a:srgbClr val="FFFFFF"/>
                </a:solidFill>
                <a:latin typeface="Arial"/>
                <a:ea typeface="Arial"/>
                <a:cs typeface="Arial"/>
                <a:sym typeface="Arial"/>
              </a:rPr>
              <a:t>Whatever shapes the future takes . . . the men and women who guide . . . organizations will be different leaders than the ones we have become used to. They will be maestros not masters; coaches not commanders. Coaching will become the model for leaders in the future. Coaches teach, mentor, and empower. I am certain that leadership can be learned and that terrific coaches . . . facilitate learning. </a:t>
            </a:r>
            <a:r>
              <a:rPr sz="2222" lang="en-US" i="1">
                <a:solidFill>
                  <a:srgbClr val="FFFFFF"/>
                </a:solidFill>
                <a:latin typeface="Arial"/>
                <a:ea typeface="Arial"/>
                <a:cs typeface="Arial"/>
                <a:sym typeface="Arial"/>
              </a:rPr>
              <a:t>Warren Bennis</a:t>
            </a:r>
          </a:p>
          <a:p>
            <a:pPr algn="l" marR="0" indent="0" marL="0">
              <a:lnSpc>
                <a:spcPct val="120000"/>
              </a:lnSpc>
              <a:spcBef>
                <a:spcPts val="302"/>
              </a:spcBef>
              <a:spcAft>
                <a:spcPts val="0"/>
              </a:spcAft>
              <a:buNone/>
            </a:pPr>
            <a:r>
              <a:rPr sz="1666" lang="en-US">
                <a:solidFill>
                  <a:srgbClr val="FFFFFF"/>
                </a:solidFill>
                <a:latin typeface="Arial"/>
                <a:ea typeface="Arial"/>
                <a:cs typeface="Arial"/>
                <a:sym typeface="Arial"/>
              </a:rPr>
              <a:t>Warren Bennis cited in Gary R. Collins, </a:t>
            </a:r>
            <a:r>
              <a:rPr sz="1666" lang="en-US" i="1">
                <a:solidFill>
                  <a:srgbClr val="FFFFFF"/>
                </a:solidFill>
                <a:latin typeface="Arial"/>
                <a:ea typeface="Arial"/>
                <a:cs typeface="Arial"/>
                <a:sym typeface="Arial"/>
              </a:rPr>
              <a:t>Helping Others Turn Potential Into Reality: Christian Coaching </a:t>
            </a:r>
            <a:r>
              <a:rPr sz="1666" lang="en-US">
                <a:solidFill>
                  <a:srgbClr val="FFFFFF"/>
                </a:solidFill>
                <a:latin typeface="Arial"/>
                <a:ea typeface="Arial"/>
                <a:cs typeface="Arial"/>
                <a:sym typeface="Arial"/>
              </a:rPr>
              <a:t>Colorado Springs, CO.: NavPress, 2001.</a:t>
            </a:r>
          </a:p>
          <a:p>
            <a:r>
              <a:t/>
            </a:r>
          </a:p>
        </p:txBody>
      </p:sp>
      <p:sp>
        <p:nvSpPr>
          <p:cNvPr id="28" name="Shape 28"/>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1" name="Shape 151"/>
        <p:cNvGrpSpPr/>
        <p:nvPr/>
      </p:nvGrpSpPr>
      <p:grpSpPr>
        <a:xfrm>
          <a:off y="0" x="0"/>
          <a:ext cy="0" cx="0"/>
          <a:chOff y="0" x="0"/>
          <a:chExt cy="0" cx="0"/>
        </a:xfrm>
      </p:grpSpPr>
      <p:sp>
        <p:nvSpPr>
          <p:cNvPr id="152" name="Shape 152"/>
          <p:cNvSpPr/>
          <p:nvPr/>
        </p:nvSpPr>
        <p:spPr>
          <a:xfrm>
            <a:off y="296325" x="497400"/>
            <a:ext cy="1291150" cx="9165149"/>
          </a:xfrm>
          <a:prstGeom prst="rect">
            <a:avLst/>
          </a:prstGeom>
          <a:blipFill>
            <a:blip r:embed="rId4"/>
            <a:stretch>
              <a:fillRect/>
            </a:stretch>
          </a:blipFill>
        </p:spPr>
      </p:sp>
      <p:sp>
        <p:nvSpPr>
          <p:cNvPr id="153" name="Shape 153"/>
          <p:cNvSpPr txBox="1"/>
          <p:nvPr/>
        </p:nvSpPr>
        <p:spPr>
          <a:xfrm>
            <a:off y="1829150" x="610300"/>
            <a:ext cy="5205575" cx="9015574"/>
          </a:xfrm>
          <a:prstGeom prst="rect">
            <a:avLst/>
          </a:prstGeom>
        </p:spPr>
        <p:txBody>
          <a:bodyPr bIns="38100" rIns="38100" lIns="38100" tIns="38100" anchor="t" anchorCtr="0">
            <a:noAutofit/>
          </a:bodyPr>
          <a:lstStyle/>
          <a:p>
            <a:pPr algn="l" lvl="0" marR="0" indent="-220133" marL="381000">
              <a:lnSpc>
                <a:spcPct val="119791"/>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
</a:t>
            </a:r>
            <a:r>
              <a:rPr sz="2666" lang="en-US">
                <a:solidFill>
                  <a:srgbClr val="FFFFFF"/>
                </a:solidFill>
                <a:latin typeface="Arial"/>
                <a:ea typeface="Arial"/>
                <a:cs typeface="Arial"/>
                <a:sym typeface="Arial"/>
              </a:rPr>
              <a:t>Regular communication is important. </a:t>
            </a:r>
          </a:p>
          <a:p>
            <a:pPr algn="l" lvl="0" marR="0" indent="-220133" marL="381000">
              <a:lnSpc>
                <a:spcPct val="119791"/>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Let the mentee lead the conversation and encourage him or her to think the issue through.</a:t>
            </a:r>
          </a:p>
          <a:p>
            <a:pPr algn="l" lvl="0" marR="0" indent="-220133" marL="381000">
              <a:lnSpc>
                <a:spcPct val="119791"/>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ALL Communication MUST BE strictly confidential</a:t>
            </a:r>
            <a:r>
              <a:rPr sz="2222" lang="en-US">
                <a:solidFill>
                  <a:srgbClr val="FFFFFF"/>
                </a:solidFill>
                <a:latin typeface="Arial"/>
                <a:ea typeface="Arial"/>
                <a:cs typeface="Arial"/>
                <a:sym typeface="Arial"/>
              </a:rPr>
              <a:t>.</a:t>
            </a:r>
          </a:p>
        </p:txBody>
      </p:sp>
      <p:sp>
        <p:nvSpPr>
          <p:cNvPr id="154" name="Shape 154"/>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8" name="Shape 158"/>
        <p:cNvGrpSpPr/>
        <p:nvPr/>
      </p:nvGrpSpPr>
      <p:grpSpPr>
        <a:xfrm>
          <a:off y="0" x="0"/>
          <a:ext cy="0" cx="0"/>
          <a:chOff y="0" x="0"/>
          <a:chExt cy="0" cx="0"/>
        </a:xfrm>
      </p:grpSpPr>
      <p:sp>
        <p:nvSpPr>
          <p:cNvPr id="159" name="Shape 159"/>
          <p:cNvSpPr/>
          <p:nvPr/>
        </p:nvSpPr>
        <p:spPr>
          <a:xfrm>
            <a:off y="296325" x="497400"/>
            <a:ext cy="1291150" cx="9165149"/>
          </a:xfrm>
          <a:prstGeom prst="rect">
            <a:avLst/>
          </a:prstGeom>
          <a:blipFill>
            <a:blip r:embed="rId4"/>
            <a:stretch>
              <a:fillRect/>
            </a:stretch>
          </a:blipFill>
        </p:spPr>
      </p:sp>
      <p:sp>
        <p:nvSpPr>
          <p:cNvPr id="160" name="Shape 160"/>
          <p:cNvSpPr txBox="1"/>
          <p:nvPr/>
        </p:nvSpPr>
        <p:spPr>
          <a:xfrm>
            <a:off y="1829150" x="610300"/>
            <a:ext cy="5205575" cx="9015574"/>
          </a:xfrm>
          <a:prstGeom prst="rect">
            <a:avLst/>
          </a:prstGeom>
        </p:spPr>
        <p:txBody>
          <a:bodyPr bIns="38100" rIns="38100" lIns="38100" tIns="38100" anchor="t" anchorCtr="0">
            <a:noAutofit/>
          </a:bodyPr>
          <a:lstStyle/>
          <a:p>
            <a:pPr algn="l" lvl="0" marR="0" indent="-220133" marL="381000">
              <a:lnSpc>
                <a:spcPct val="119791"/>
              </a:lnSpc>
              <a:spcBef>
                <a:spcPts val="0"/>
              </a:spcBef>
              <a:spcAft>
                <a:spcPts val="0"/>
              </a:spcAft>
              <a:buClr>
                <a:srgbClr val="FFFFFF"/>
              </a:buClr>
              <a:buSzPct val="164609"/>
              <a:buFont typeface="Arial"/>
              <a:buChar char="•"/>
            </a:pPr>
            <a:r>
              <a:rPr sz="2666" lang="en-US">
                <a:solidFill>
                  <a:srgbClr val="FFFFFF"/>
                </a:solidFill>
                <a:latin typeface="Arial"/>
                <a:ea typeface="Arial"/>
                <a:cs typeface="Arial"/>
                <a:sym typeface="Arial"/>
              </a:rPr>
              <a:t>Keep your word to your mentee. </a:t>
            </a:r>
          </a:p>
          <a:p>
            <a:pPr algn="l" lvl="0" marR="0" indent="-220133" marL="381000">
              <a:lnSpc>
                <a:spcPct val="119791"/>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Encourage your mentee to keep his or her word to you. </a:t>
            </a:r>
          </a:p>
          <a:p>
            <a:pPr algn="l" lvl="0" marR="0" indent="-220133" marL="381000">
              <a:lnSpc>
                <a:spcPct val="119791"/>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You are not expected to take on the parental role. </a:t>
            </a:r>
          </a:p>
          <a:p>
            <a:pPr algn="l" lvl="0" marR="0" indent="-220133" marL="381000">
              <a:lnSpc>
                <a:spcPct val="119791"/>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Discourage the Mentee from giving you gifts but you may wish to share some resources that you have found helpful. </a:t>
            </a:r>
          </a:p>
        </p:txBody>
      </p:sp>
      <p:sp>
        <p:nvSpPr>
          <p:cNvPr id="161" name="Shape 161"/>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5" name="Shape 165"/>
        <p:cNvGrpSpPr/>
        <p:nvPr/>
      </p:nvGrpSpPr>
      <p:grpSpPr>
        <a:xfrm>
          <a:off y="0" x="0"/>
          <a:ext cy="0" cx="0"/>
          <a:chOff y="0" x="0"/>
          <a:chExt cy="0" cx="0"/>
        </a:xfrm>
      </p:grpSpPr>
      <p:sp>
        <p:nvSpPr>
          <p:cNvPr id="166" name="Shape 166"/>
          <p:cNvSpPr/>
          <p:nvPr/>
        </p:nvSpPr>
        <p:spPr>
          <a:xfrm>
            <a:off y="296325" x="497400"/>
            <a:ext cy="1291150" cx="9165149"/>
          </a:xfrm>
          <a:prstGeom prst="rect">
            <a:avLst/>
          </a:prstGeom>
          <a:blipFill>
            <a:blip r:embed="rId4"/>
            <a:stretch>
              <a:fillRect/>
            </a:stretch>
          </a:blipFill>
        </p:spPr>
      </p:sp>
      <p:sp>
        <p:nvSpPr>
          <p:cNvPr id="167" name="Shape 167"/>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Christ centered</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Passionate</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Relational</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Affirming</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Trusting and Trustworthy</a:t>
            </a:r>
          </a:p>
          <a:p>
            <a:r>
              <a:t/>
            </a:r>
          </a:p>
        </p:txBody>
      </p:sp>
      <p:sp>
        <p:nvSpPr>
          <p:cNvPr id="168" name="Shape 168"/>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2" name="Shape 172"/>
        <p:cNvGrpSpPr/>
        <p:nvPr/>
      </p:nvGrpSpPr>
      <p:grpSpPr>
        <a:xfrm>
          <a:off y="0" x="0"/>
          <a:ext cy="0" cx="0"/>
          <a:chOff y="0" x="0"/>
          <a:chExt cy="0" cx="0"/>
        </a:xfrm>
      </p:grpSpPr>
      <p:sp>
        <p:nvSpPr>
          <p:cNvPr id="173" name="Shape 173"/>
          <p:cNvSpPr/>
          <p:nvPr/>
        </p:nvSpPr>
        <p:spPr>
          <a:xfrm>
            <a:off y="296325" x="497400"/>
            <a:ext cy="1291150" cx="9165149"/>
          </a:xfrm>
          <a:prstGeom prst="rect">
            <a:avLst/>
          </a:prstGeom>
          <a:blipFill>
            <a:blip r:embed="rId4"/>
            <a:stretch>
              <a:fillRect/>
            </a:stretch>
          </a:blipFill>
        </p:spPr>
      </p:sp>
      <p:sp>
        <p:nvSpPr>
          <p:cNvPr id="174" name="Shape 174"/>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
</a:t>
            </a:r>
            <a:r>
              <a:rPr sz="3111" lang="en-US">
                <a:solidFill>
                  <a:srgbClr val="FFFFFF"/>
                </a:solidFill>
                <a:latin typeface="Arial"/>
                <a:ea typeface="Arial"/>
                <a:cs typeface="Arial"/>
                <a:sym typeface="Arial"/>
              </a:rPr>
              <a:t>Available</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Open and Transparent</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Prayerful</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Self Aware</a:t>
            </a:r>
          </a:p>
        </p:txBody>
      </p:sp>
      <p:sp>
        <p:nvSpPr>
          <p:cNvPr id="175" name="Shape 175"/>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9" name="Shape 179"/>
        <p:cNvGrpSpPr/>
        <p:nvPr/>
      </p:nvGrpSpPr>
      <p:grpSpPr>
        <a:xfrm>
          <a:off y="0" x="0"/>
          <a:ext cy="0" cx="0"/>
          <a:chOff y="0" x="0"/>
          <a:chExt cy="0" cx="0"/>
        </a:xfrm>
      </p:grpSpPr>
      <p:sp>
        <p:nvSpPr>
          <p:cNvPr id="180" name="Shape 180"/>
          <p:cNvSpPr/>
          <p:nvPr/>
        </p:nvSpPr>
        <p:spPr>
          <a:xfrm>
            <a:off y="296325" x="497400"/>
            <a:ext cy="1291150" cx="9165149"/>
          </a:xfrm>
          <a:prstGeom prst="rect">
            <a:avLst/>
          </a:prstGeom>
          <a:blipFill>
            <a:blip r:embed="rId4"/>
            <a:stretch>
              <a:fillRect/>
            </a:stretch>
          </a:blipFill>
        </p:spPr>
      </p:sp>
      <p:sp>
        <p:nvSpPr>
          <p:cNvPr id="181" name="Shape 181"/>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Draw a horizontal line 0______10</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Place an x on how open you are to feedback from others</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Draw vertical line 0______10</a:t>
            </a:r>
          </a:p>
          <a:p>
            <a:pPr algn="l" lvl="0" marR="0" indent="-248355" marL="381000">
              <a:lnSpc>
                <a:spcPct val="120089"/>
              </a:lnSpc>
              <a:spcBef>
                <a:spcPts val="563"/>
              </a:spcBef>
              <a:spcAft>
                <a:spcPts val="0"/>
              </a:spcAft>
              <a:buClr>
                <a:srgbClr val="FFFFFF"/>
              </a:buClr>
              <a:buSzPct val="167264"/>
              <a:buFont typeface="Arial"/>
              <a:buChar char="•"/>
            </a:pPr>
            <a:r>
              <a:rPr sz="3111" lang="en-US">
                <a:solidFill>
                  <a:srgbClr val="FFFFFF"/>
                </a:solidFill>
                <a:latin typeface="Arial"/>
                <a:ea typeface="Arial"/>
                <a:cs typeface="Arial"/>
                <a:sym typeface="Arial"/>
              </a:rPr>
              <a:t>Place x on how easily you share information about yourself</a:t>
            </a:r>
          </a:p>
        </p:txBody>
      </p:sp>
      <p:sp>
        <p:nvSpPr>
          <p:cNvPr id="182" name="Shape 182"/>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6" name="Shape 186"/>
        <p:cNvGrpSpPr/>
        <p:nvPr/>
      </p:nvGrpSpPr>
      <p:grpSpPr>
        <a:xfrm>
          <a:off y="0" x="0"/>
          <a:ext cy="0" cx="0"/>
          <a:chOff y="0" x="0"/>
          <a:chExt cy="0" cx="0"/>
        </a:xfrm>
      </p:grpSpPr>
      <p:sp>
        <p:nvSpPr>
          <p:cNvPr id="187" name="Shape 187"/>
          <p:cNvSpPr/>
          <p:nvPr/>
        </p:nvSpPr>
        <p:spPr>
          <a:xfrm>
            <a:off y="1386400" x="1598075"/>
            <a:ext cy="1248824" cx="7048500"/>
          </a:xfrm>
          <a:prstGeom prst="rect">
            <a:avLst/>
          </a:prstGeom>
          <a:blipFill>
            <a:blip r:embed="rId4"/>
            <a:stretch>
              <a:fillRect/>
            </a:stretch>
          </a:blipFill>
        </p:spPr>
      </p:sp>
      <p:graphicFrame>
        <p:nvGraphicFramePr>
          <p:cNvPr id="188" name="Shape 188"/>
          <p:cNvGraphicFramePr/>
          <p:nvPr/>
        </p:nvGraphicFramePr>
        <p:xfrm>
          <a:off y="3301975" x="3302000"/>
          <a:ext cy="3000000" cx="3000000"/>
        </p:xfrm>
        <a:graphic>
          <a:graphicData uri="http://schemas.openxmlformats.org/drawingml/2006/table">
            <a:tbl>
              <a:tblPr>
                <a:noFill/>
                <a:tableStyleId>{973A95A0-F40F-4ACC-A6C4-2708B97DECAA}</a:tableStyleId>
              </a:tblPr>
              <a:tblGrid>
                <a:gridCol w="3428975"/>
                <a:gridCol w="3175000"/>
              </a:tblGrid>
              <a:tr h="1862650">
                <a:tc>
                  <a:txBody>
                    <a:bodyPr>
                      <a:noAutofit/>
                    </a:bodyPr>
                    <a:lstStyle/>
                    <a:p/>
                  </a:txBody>
                  <a:tcPr marR="28575" marB="28575" marT="28575" marL="28575">
                    <a:lnL w="19050" cap="flat">
                      <a:solidFill>
                        <a:srgbClr val="FFFFFF"/>
                      </a:solidFill>
                      <a:prstDash val="solid"/>
                      <a:round/>
                      <a:headEnd w="med" len="med" type="none"/>
                      <a:tailEnd w="med" len="med" type="none"/>
                    </a:lnL>
                    <a:lnR w="19050" cap="flat">
                      <a:solidFill>
                        <a:srgbClr val="FFFFFF"/>
                      </a:solidFill>
                      <a:prstDash val="solid"/>
                      <a:round/>
                      <a:headEnd w="med" len="med" type="none"/>
                      <a:tailEnd w="med" len="med" type="none"/>
                    </a:lnR>
                    <a:lnT w="19050" cap="flat">
                      <a:solidFill>
                        <a:srgbClr val="FFFFFF"/>
                      </a:solidFill>
                      <a:prstDash val="solid"/>
                      <a:round/>
                      <a:headEnd w="med" len="med" type="none"/>
                      <a:tailEnd w="med" len="med" type="none"/>
                    </a:lnT>
                    <a:lnB w="19050" cap="flat">
                      <a:solidFill>
                        <a:srgbClr val="FFFFFF"/>
                      </a:solidFill>
                      <a:prstDash val="solid"/>
                      <a:round/>
                      <a:headEnd w="med" len="med" type="none"/>
                      <a:tailEnd w="med" len="med" type="none"/>
                    </a:lnB>
                  </a:tcPr>
                </a:tc>
                <a:tc>
                  <a:txBody>
                    <a:bodyPr>
                      <a:noAutofit/>
                    </a:bodyPr>
                    <a:lstStyle/>
                    <a:p/>
                  </a:txBody>
                  <a:tcPr marR="28575" marB="28575" marT="28575" marL="28575">
                    <a:lnL w="19050" cap="flat">
                      <a:solidFill>
                        <a:srgbClr val="FFFFFF"/>
                      </a:solidFill>
                      <a:prstDash val="solid"/>
                      <a:round/>
                      <a:headEnd w="med" len="med" type="none"/>
                      <a:tailEnd w="med" len="med" type="none"/>
                    </a:lnL>
                    <a:lnR w="19050" cap="flat">
                      <a:solidFill>
                        <a:srgbClr val="FFFFFF"/>
                      </a:solidFill>
                      <a:prstDash val="solid"/>
                      <a:round/>
                      <a:headEnd w="med" len="med" type="none"/>
                      <a:tailEnd w="med" len="med" type="none"/>
                    </a:lnR>
                    <a:lnT w="19050" cap="flat">
                      <a:solidFill>
                        <a:srgbClr val="FFFFFF"/>
                      </a:solidFill>
                      <a:prstDash val="solid"/>
                      <a:round/>
                      <a:headEnd w="med" len="med" type="none"/>
                      <a:tailEnd w="med" len="med" type="none"/>
                    </a:lnT>
                    <a:lnB w="19050" cap="flat">
                      <a:solidFill>
                        <a:srgbClr val="FFFFFF"/>
                      </a:solidFill>
                      <a:prstDash val="solid"/>
                      <a:round/>
                      <a:headEnd w="med" len="med" type="none"/>
                      <a:tailEnd w="med" len="med" type="none"/>
                    </a:lnB>
                  </a:tcPr>
                </a:tc>
              </a:tr>
              <a:tr h="1862650">
                <a:tc>
                  <a:txBody>
                    <a:bodyPr>
                      <a:noAutofit/>
                    </a:bodyPr>
                    <a:lstStyle/>
                    <a:p/>
                  </a:txBody>
                  <a:tcPr marR="28575" marB="28575" marT="28575" marL="28575">
                    <a:lnL w="19050" cap="flat">
                      <a:solidFill>
                        <a:srgbClr val="FFFFFF"/>
                      </a:solidFill>
                      <a:prstDash val="solid"/>
                      <a:round/>
                      <a:headEnd w="med" len="med" type="none"/>
                      <a:tailEnd w="med" len="med" type="none"/>
                    </a:lnL>
                    <a:lnR w="19050" cap="flat">
                      <a:solidFill>
                        <a:srgbClr val="FFFFFF"/>
                      </a:solidFill>
                      <a:prstDash val="solid"/>
                      <a:round/>
                      <a:headEnd w="med" len="med" type="none"/>
                      <a:tailEnd w="med" len="med" type="none"/>
                    </a:lnR>
                    <a:lnT w="19050" cap="flat">
                      <a:solidFill>
                        <a:srgbClr val="FFFFFF"/>
                      </a:solidFill>
                      <a:prstDash val="solid"/>
                      <a:round/>
                      <a:headEnd w="med" len="med" type="none"/>
                      <a:tailEnd w="med" len="med" type="none"/>
                    </a:lnT>
                    <a:lnB w="19050" cap="flat">
                      <a:solidFill>
                        <a:srgbClr val="FFFFFF"/>
                      </a:solidFill>
                      <a:prstDash val="solid"/>
                      <a:round/>
                      <a:headEnd w="med" len="med" type="none"/>
                      <a:tailEnd w="med" len="med" type="none"/>
                    </a:lnB>
                  </a:tcPr>
                </a:tc>
                <a:tc>
                  <a:txBody>
                    <a:bodyPr>
                      <a:noAutofit/>
                    </a:bodyPr>
                    <a:lstStyle/>
                    <a:p/>
                  </a:txBody>
                  <a:tcPr marR="28575" marB="28575" marT="28575" marL="28575">
                    <a:lnL w="19050" cap="flat">
                      <a:solidFill>
                        <a:srgbClr val="FFFFFF"/>
                      </a:solidFill>
                      <a:prstDash val="solid"/>
                      <a:round/>
                      <a:headEnd w="med" len="med" type="none"/>
                      <a:tailEnd w="med" len="med" type="none"/>
                    </a:lnL>
                    <a:lnR w="19050" cap="flat">
                      <a:solidFill>
                        <a:srgbClr val="FFFFFF"/>
                      </a:solidFill>
                      <a:prstDash val="solid"/>
                      <a:round/>
                      <a:headEnd w="med" len="med" type="none"/>
                      <a:tailEnd w="med" len="med" type="none"/>
                    </a:lnR>
                    <a:lnT w="19050" cap="flat">
                      <a:solidFill>
                        <a:srgbClr val="FFFFFF"/>
                      </a:solidFill>
                      <a:prstDash val="solid"/>
                      <a:round/>
                      <a:headEnd w="med" len="med" type="none"/>
                      <a:tailEnd w="med" len="med" type="none"/>
                    </a:lnT>
                    <a:lnB w="19050" cap="flat">
                      <a:solidFill>
                        <a:srgbClr val="FFFFFF"/>
                      </a:solidFill>
                      <a:prstDash val="solid"/>
                      <a:round/>
                      <a:headEnd w="med" len="med" type="none"/>
                      <a:tailEnd w="med" len="med" type="none"/>
                    </a:lnB>
                  </a:tcPr>
                </a:tc>
              </a:tr>
            </a:tbl>
          </a:graphicData>
        </a:graphic>
      </p:graphicFrame>
      <p:sp>
        <p:nvSpPr>
          <p:cNvPr id="189" name="Shape 189"/>
          <p:cNvSpPr txBox="1"/>
          <p:nvPr/>
        </p:nvSpPr>
        <p:spPr>
          <a:xfrm>
            <a:off y="7163150" x="610300"/>
            <a:ext cy="481874" cx="1734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
        <p:nvSpPr>
          <p:cNvPr id="190" name="Shape 190"/>
          <p:cNvSpPr txBox="1"/>
          <p:nvPr/>
        </p:nvSpPr>
        <p:spPr>
          <a:xfrm>
            <a:off y="2845150" x="3234950"/>
            <a:ext cy="481874" cx="664490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FFFFFF"/>
                </a:solidFill>
                <a:latin typeface="Arial"/>
                <a:ea typeface="Arial"/>
                <a:cs typeface="Arial"/>
                <a:sym typeface="Arial"/>
              </a:rPr>
              <a:t>0 X 10</a:t>
            </a:r>
          </a:p>
        </p:txBody>
      </p:sp>
      <p:sp>
        <p:nvSpPr>
          <p:cNvPr id="191" name="Shape 191"/>
          <p:cNvSpPr txBox="1"/>
          <p:nvPr/>
        </p:nvSpPr>
        <p:spPr>
          <a:xfrm>
            <a:off y="3268475" x="2642300"/>
            <a:ext cy="4133124" cx="46425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FFFFFF"/>
                </a:solidFill>
                <a:latin typeface="Arial"/>
                <a:ea typeface="Arial"/>
                <a:cs typeface="Arial"/>
                <a:sym typeface="Arial"/>
              </a:rPr>
              <a:t>0</a:t>
            </a:r>
          </a:p>
          <a:p>
            <a:r>
              <a:t/>
            </a:r>
          </a:p>
          <a:p>
            <a:r>
              <a:t/>
            </a:r>
          </a:p>
          <a:p>
            <a:pPr algn="l" marR="0" indent="0" marL="0">
              <a:lnSpc>
                <a:spcPct val="119791"/>
              </a:lnSpc>
              <a:spcBef>
                <a:spcPts val="1198"/>
              </a:spcBef>
              <a:spcAft>
                <a:spcPts val="0"/>
              </a:spcAft>
              <a:buNone/>
            </a:pPr>
            <a:r>
              <a:rPr sz="2666" lang="en-US">
                <a:solidFill>
                  <a:srgbClr val="FFFFFF"/>
                </a:solidFill>
                <a:latin typeface="Arial"/>
                <a:ea typeface="Arial"/>
                <a:cs typeface="Arial"/>
                <a:sym typeface="Arial"/>
              </a:rPr>
              <a:t>X</a:t>
            </a:r>
          </a:p>
          <a:p>
            <a:r>
              <a:t/>
            </a:r>
          </a:p>
          <a:p>
            <a:r>
              <a:t/>
            </a:r>
          </a:p>
          <a:p>
            <a:pPr algn="l" marR="0" indent="0" marL="0">
              <a:lnSpc>
                <a:spcPct val="119791"/>
              </a:lnSpc>
              <a:spcBef>
                <a:spcPts val="1198"/>
              </a:spcBef>
              <a:spcAft>
                <a:spcPts val="0"/>
              </a:spcAft>
              <a:buNone/>
            </a:pPr>
            <a:r>
              <a:rPr sz="2666" lang="en-US">
                <a:solidFill>
                  <a:srgbClr val="FFFFFF"/>
                </a:solidFill>
                <a:latin typeface="Arial"/>
                <a:ea typeface="Arial"/>
                <a:cs typeface="Arial"/>
                <a:sym typeface="Arial"/>
              </a:rPr>
              <a:t>10</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5" name="Shape 195"/>
        <p:cNvGrpSpPr/>
        <p:nvPr/>
      </p:nvGrpSpPr>
      <p:grpSpPr>
        <a:xfrm>
          <a:off y="0" x="0"/>
          <a:ext cy="0" cx="0"/>
          <a:chOff y="0" x="0"/>
          <a:chExt cy="0" cx="0"/>
        </a:xfrm>
      </p:grpSpPr>
      <p:sp>
        <p:nvSpPr>
          <p:cNvPr id="196" name="Shape 196"/>
          <p:cNvSpPr/>
          <p:nvPr/>
        </p:nvSpPr>
        <p:spPr>
          <a:xfrm>
            <a:off y="1386400" x="1598075"/>
            <a:ext cy="1248824" cx="7048500"/>
          </a:xfrm>
          <a:prstGeom prst="rect">
            <a:avLst/>
          </a:prstGeom>
          <a:blipFill>
            <a:blip r:embed="rId4"/>
            <a:stretch>
              <a:fillRect/>
            </a:stretch>
          </a:blipFill>
        </p:spPr>
      </p:sp>
      <p:graphicFrame>
        <p:nvGraphicFramePr>
          <p:cNvPr id="197" name="Shape 197"/>
          <p:cNvGraphicFramePr/>
          <p:nvPr/>
        </p:nvGraphicFramePr>
        <p:xfrm>
          <a:off y="3301975" x="3302000"/>
          <a:ext cy="3000000" cx="3000000"/>
        </p:xfrm>
        <a:graphic>
          <a:graphicData uri="http://schemas.openxmlformats.org/drawingml/2006/table">
            <a:tbl>
              <a:tblPr>
                <a:noFill/>
                <a:tableStyleId>{AD64F050-418E-481F-8E2F-D6E43E769CA1}</a:tableStyleId>
              </a:tblPr>
              <a:tblGrid>
                <a:gridCol w="3428975"/>
                <a:gridCol w="3175000"/>
              </a:tblGrid>
              <a:tr h="1862650">
                <a:tc>
                  <a:txBody>
                    <a:bodyPr>
                      <a:noAutofit/>
                    </a:bodyPr>
                    <a:lstStyle/>
                    <a:p>
                      <a:pPr algn="ctr" marR="0" indent="0" marL="0">
                        <a:lnSpc>
                          <a:spcPct val="119791"/>
                        </a:lnSpc>
                        <a:spcBef>
                          <a:spcPts val="479"/>
                        </a:spcBef>
                        <a:spcAft>
                          <a:spcPts val="0"/>
                        </a:spcAft>
                        <a:buNone/>
                      </a:pPr>
                      <a:r>
                        <a:rPr sz="2666" lang="en-US">
                          <a:solidFill>
                            <a:srgbClr val="FFFFFF"/>
                          </a:solidFill>
                          <a:latin typeface="Arial"/>
                          <a:ea typeface="Arial"/>
                          <a:cs typeface="Arial"/>
                          <a:sym typeface="Arial"/>
                        </a:rPr>
                        <a:t>
</a:t>
                      </a:r>
                      <a:r>
                        <a:rPr sz="2666" lang="en-US">
                          <a:solidFill>
                            <a:srgbClr val="FFFFFF"/>
                          </a:solidFill>
                          <a:latin typeface="Arial"/>
                          <a:ea typeface="Arial"/>
                          <a:cs typeface="Arial"/>
                          <a:sym typeface="Arial"/>
                        </a:rPr>
                        <a:t>OPEN</a:t>
                      </a:r>
                    </a:p>
                  </a:txBody>
                  <a:tcPr marR="28575" marB="28575" marT="28575" marL="28575">
                    <a:lnL w="19050" cap="flat">
                      <a:solidFill>
                        <a:srgbClr val="FFFFFF"/>
                      </a:solidFill>
                      <a:prstDash val="solid"/>
                      <a:round/>
                      <a:headEnd w="med" len="med" type="none"/>
                      <a:tailEnd w="med" len="med" type="none"/>
                    </a:lnL>
                    <a:lnR w="19050" cap="flat">
                      <a:solidFill>
                        <a:srgbClr val="FFFFFF"/>
                      </a:solidFill>
                      <a:prstDash val="solid"/>
                      <a:round/>
                      <a:headEnd w="med" len="med" type="none"/>
                      <a:tailEnd w="med" len="med" type="none"/>
                    </a:lnR>
                    <a:lnT w="19050" cap="flat">
                      <a:solidFill>
                        <a:srgbClr val="FFFFFF"/>
                      </a:solidFill>
                      <a:prstDash val="solid"/>
                      <a:round/>
                      <a:headEnd w="med" len="med" type="none"/>
                      <a:tailEnd w="med" len="med" type="none"/>
                    </a:lnT>
                    <a:lnB w="19050" cap="flat">
                      <a:solidFill>
                        <a:srgbClr val="FFFFFF"/>
                      </a:solidFill>
                      <a:prstDash val="solid"/>
                      <a:round/>
                      <a:headEnd w="med" len="med" type="none"/>
                      <a:tailEnd w="med" len="med" type="none"/>
                    </a:lnB>
                  </a:tcPr>
                </a:tc>
                <a:tc>
                  <a:txBody>
                    <a:bodyPr>
                      <a:noAutofit/>
                    </a:bodyPr>
                    <a:lstStyle/>
                    <a:p>
                      <a:pPr algn="ctr" marR="0" indent="0" marL="0">
                        <a:lnSpc>
                          <a:spcPct val="119791"/>
                        </a:lnSpc>
                        <a:spcBef>
                          <a:spcPts val="479"/>
                        </a:spcBef>
                        <a:spcAft>
                          <a:spcPts val="0"/>
                        </a:spcAft>
                        <a:buNone/>
                      </a:pPr>
                      <a:r>
                        <a:rPr sz="2666" lang="en-US">
                          <a:solidFill>
                            <a:srgbClr val="FFFFFF"/>
                          </a:solidFill>
                          <a:latin typeface="Arial"/>
                          <a:ea typeface="Arial"/>
                          <a:cs typeface="Arial"/>
                          <a:sym typeface="Arial"/>
                        </a:rPr>
                        <a:t>
</a:t>
                      </a:r>
                      <a:r>
                        <a:rPr sz="2666" lang="en-US">
                          <a:solidFill>
                            <a:srgbClr val="FFFFFF"/>
                          </a:solidFill>
                          <a:latin typeface="Arial"/>
                          <a:ea typeface="Arial"/>
                          <a:cs typeface="Arial"/>
                          <a:sym typeface="Arial"/>
                        </a:rPr>
                        <a:t>BLIND</a:t>
                      </a:r>
                    </a:p>
                  </a:txBody>
                  <a:tcPr marR="28575" marB="28575" marT="28575" marL="28575">
                    <a:lnL w="19050" cap="flat">
                      <a:solidFill>
                        <a:srgbClr val="FFFFFF"/>
                      </a:solidFill>
                      <a:prstDash val="solid"/>
                      <a:round/>
                      <a:headEnd w="med" len="med" type="none"/>
                      <a:tailEnd w="med" len="med" type="none"/>
                    </a:lnL>
                    <a:lnR w="19050" cap="flat">
                      <a:solidFill>
                        <a:srgbClr val="FFFFFF"/>
                      </a:solidFill>
                      <a:prstDash val="solid"/>
                      <a:round/>
                      <a:headEnd w="med" len="med" type="none"/>
                      <a:tailEnd w="med" len="med" type="none"/>
                    </a:lnR>
                    <a:lnT w="19050" cap="flat">
                      <a:solidFill>
                        <a:srgbClr val="FFFFFF"/>
                      </a:solidFill>
                      <a:prstDash val="solid"/>
                      <a:round/>
                      <a:headEnd w="med" len="med" type="none"/>
                      <a:tailEnd w="med" len="med" type="none"/>
                    </a:lnT>
                    <a:lnB w="19050" cap="flat">
                      <a:solidFill>
                        <a:srgbClr val="FFFFFF"/>
                      </a:solidFill>
                      <a:prstDash val="solid"/>
                      <a:round/>
                      <a:headEnd w="med" len="med" type="none"/>
                      <a:tailEnd w="med" len="med" type="none"/>
                    </a:lnB>
                  </a:tcPr>
                </a:tc>
              </a:tr>
              <a:tr h="1862650">
                <a:tc>
                  <a:txBody>
                    <a:bodyPr>
                      <a:noAutofit/>
                    </a:bodyPr>
                    <a:lstStyle/>
                    <a:p>
                      <a:pPr algn="ctr" marR="0" indent="0" marL="0">
                        <a:lnSpc>
                          <a:spcPct val="119791"/>
                        </a:lnSpc>
                        <a:spcBef>
                          <a:spcPts val="479"/>
                        </a:spcBef>
                        <a:spcAft>
                          <a:spcPts val="0"/>
                        </a:spcAft>
                        <a:buNone/>
                      </a:pPr>
                      <a:r>
                        <a:rPr sz="2666" lang="en-US">
                          <a:solidFill>
                            <a:srgbClr val="FFFFFF"/>
                          </a:solidFill>
                          <a:latin typeface="Arial"/>
                          <a:ea typeface="Arial"/>
                          <a:cs typeface="Arial"/>
                          <a:sym typeface="Arial"/>
                        </a:rPr>
                        <a:t>
</a:t>
                      </a:r>
                      <a:r>
                        <a:rPr sz="2666" lang="en-US">
                          <a:solidFill>
                            <a:srgbClr val="FFFFFF"/>
                          </a:solidFill>
                          <a:latin typeface="Arial"/>
                          <a:ea typeface="Arial"/>
                          <a:cs typeface="Arial"/>
                          <a:sym typeface="Arial"/>
                        </a:rPr>
                        <a:t>HIDDEN</a:t>
                      </a:r>
                    </a:p>
                  </a:txBody>
                  <a:tcPr marR="28575" marB="28575" marT="28575" marL="28575">
                    <a:lnL w="19050" cap="flat">
                      <a:solidFill>
                        <a:srgbClr val="FFFFFF"/>
                      </a:solidFill>
                      <a:prstDash val="solid"/>
                      <a:round/>
                      <a:headEnd w="med" len="med" type="none"/>
                      <a:tailEnd w="med" len="med" type="none"/>
                    </a:lnL>
                    <a:lnR w="19050" cap="flat">
                      <a:solidFill>
                        <a:srgbClr val="FFFFFF"/>
                      </a:solidFill>
                      <a:prstDash val="solid"/>
                      <a:round/>
                      <a:headEnd w="med" len="med" type="none"/>
                      <a:tailEnd w="med" len="med" type="none"/>
                    </a:lnR>
                    <a:lnT w="19050" cap="flat">
                      <a:solidFill>
                        <a:srgbClr val="FFFFFF"/>
                      </a:solidFill>
                      <a:prstDash val="solid"/>
                      <a:round/>
                      <a:headEnd w="med" len="med" type="none"/>
                      <a:tailEnd w="med" len="med" type="none"/>
                    </a:lnT>
                    <a:lnB w="19050" cap="flat">
                      <a:solidFill>
                        <a:srgbClr val="FFFFFF"/>
                      </a:solidFill>
                      <a:prstDash val="solid"/>
                      <a:round/>
                      <a:headEnd w="med" len="med" type="none"/>
                      <a:tailEnd w="med" len="med" type="none"/>
                    </a:lnB>
                  </a:tcPr>
                </a:tc>
                <a:tc>
                  <a:txBody>
                    <a:bodyPr>
                      <a:noAutofit/>
                    </a:bodyPr>
                    <a:lstStyle/>
                    <a:p>
                      <a:pPr algn="ctr" marR="0" indent="0" marL="0">
                        <a:lnSpc>
                          <a:spcPct val="119791"/>
                        </a:lnSpc>
                        <a:spcBef>
                          <a:spcPts val="479"/>
                        </a:spcBef>
                        <a:spcAft>
                          <a:spcPts val="0"/>
                        </a:spcAft>
                        <a:buNone/>
                      </a:pPr>
                      <a:r>
                        <a:rPr sz="2666" lang="en-US">
                          <a:solidFill>
                            <a:srgbClr val="FFFFFF"/>
                          </a:solidFill>
                          <a:latin typeface="Arial"/>
                          <a:ea typeface="Arial"/>
                          <a:cs typeface="Arial"/>
                          <a:sym typeface="Arial"/>
                        </a:rPr>
                        <a:t>
</a:t>
                      </a:r>
                      <a:r>
                        <a:rPr sz="2666" lang="en-US">
                          <a:solidFill>
                            <a:srgbClr val="FFFFFF"/>
                          </a:solidFill>
                          <a:latin typeface="Arial"/>
                          <a:ea typeface="Arial"/>
                          <a:cs typeface="Arial"/>
                          <a:sym typeface="Arial"/>
                        </a:rPr>
                        <a:t>UNKNOWN</a:t>
                      </a:r>
                    </a:p>
                  </a:txBody>
                  <a:tcPr marR="28575" marB="28575" marT="28575" marL="28575">
                    <a:lnL w="19050" cap="flat">
                      <a:solidFill>
                        <a:srgbClr val="FFFFFF"/>
                      </a:solidFill>
                      <a:prstDash val="solid"/>
                      <a:round/>
                      <a:headEnd w="med" len="med" type="none"/>
                      <a:tailEnd w="med" len="med" type="none"/>
                    </a:lnL>
                    <a:lnR w="19050" cap="flat">
                      <a:solidFill>
                        <a:srgbClr val="FFFFFF"/>
                      </a:solidFill>
                      <a:prstDash val="solid"/>
                      <a:round/>
                      <a:headEnd w="med" len="med" type="none"/>
                      <a:tailEnd w="med" len="med" type="none"/>
                    </a:lnR>
                    <a:lnT w="19050" cap="flat">
                      <a:solidFill>
                        <a:srgbClr val="FFFFFF"/>
                      </a:solidFill>
                      <a:prstDash val="solid"/>
                      <a:round/>
                      <a:headEnd w="med" len="med" type="none"/>
                      <a:tailEnd w="med" len="med" type="none"/>
                    </a:lnT>
                    <a:lnB w="19050" cap="flat">
                      <a:solidFill>
                        <a:srgbClr val="FFFFFF"/>
                      </a:solidFill>
                      <a:prstDash val="solid"/>
                      <a:round/>
                      <a:headEnd w="med" len="med" type="none"/>
                      <a:tailEnd w="med" len="med" type="none"/>
                    </a:lnB>
                  </a:tcPr>
                </a:tc>
              </a:tr>
            </a:tbl>
          </a:graphicData>
        </a:graphic>
      </p:graphicFrame>
      <p:sp>
        <p:nvSpPr>
          <p:cNvPr id="198" name="Shape 198"/>
          <p:cNvSpPr txBox="1"/>
          <p:nvPr/>
        </p:nvSpPr>
        <p:spPr>
          <a:xfrm>
            <a:off y="7163150" x="610300"/>
            <a:ext cy="481874" cx="1734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
        <p:nvSpPr>
          <p:cNvPr id="199" name="Shape 199"/>
          <p:cNvSpPr txBox="1"/>
          <p:nvPr/>
        </p:nvSpPr>
        <p:spPr>
          <a:xfrm>
            <a:off y="2845150" x="3234950"/>
            <a:ext cy="481874" cx="6644900"/>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FFFFFF"/>
                </a:solidFill>
                <a:latin typeface="Arial"/>
                <a:ea typeface="Arial"/>
                <a:cs typeface="Arial"/>
                <a:sym typeface="Arial"/>
              </a:rPr>
              <a:t>Known to Me Not known to me</a:t>
            </a:r>
          </a:p>
        </p:txBody>
      </p:sp>
      <p:sp>
        <p:nvSpPr>
          <p:cNvPr id="200" name="Shape 200"/>
          <p:cNvSpPr txBox="1"/>
          <p:nvPr/>
        </p:nvSpPr>
        <p:spPr>
          <a:xfrm>
            <a:off y="3522475" x="1202950"/>
            <a:ext cy="3118899" cx="1903575"/>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FFFFFF"/>
                </a:solidFill>
                <a:latin typeface="Arial"/>
                <a:ea typeface="Arial"/>
                <a:cs typeface="Arial"/>
                <a:sym typeface="Arial"/>
              </a:rPr>
              <a:t>Known by Others</a:t>
            </a:r>
          </a:p>
          <a:p>
            <a:r>
              <a:t/>
            </a:r>
          </a:p>
          <a:p>
            <a:r>
              <a:t/>
            </a:r>
          </a:p>
          <a:p>
            <a:pPr algn="l" marR="0" indent="0" marL="0">
              <a:lnSpc>
                <a:spcPct val="119791"/>
              </a:lnSpc>
              <a:spcBef>
                <a:spcPts val="1198"/>
              </a:spcBef>
              <a:spcAft>
                <a:spcPts val="0"/>
              </a:spcAft>
              <a:buNone/>
            </a:pPr>
            <a:r>
              <a:rPr sz="2666" lang="en-US">
                <a:solidFill>
                  <a:srgbClr val="FFFFFF"/>
                </a:solidFill>
                <a:latin typeface="Arial"/>
                <a:ea typeface="Arial"/>
                <a:cs typeface="Arial"/>
                <a:sym typeface="Arial"/>
              </a:rPr>
              <a:t>Not Known by Others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4" name="Shape 204"/>
        <p:cNvGrpSpPr/>
        <p:nvPr/>
      </p:nvGrpSpPr>
      <p:grpSpPr>
        <a:xfrm>
          <a:off y="0" x="0"/>
          <a:ext cy="0" cx="0"/>
          <a:chOff y="0" x="0"/>
          <a:chExt cy="0" cx="0"/>
        </a:xfrm>
      </p:grpSpPr>
      <p:sp>
        <p:nvSpPr>
          <p:cNvPr id="205" name="Shape 205"/>
          <p:cNvSpPr/>
          <p:nvPr/>
        </p:nvSpPr>
        <p:spPr>
          <a:xfrm>
            <a:off y="137575" x="497400"/>
            <a:ext cy="1090075" cx="9165149"/>
          </a:xfrm>
          <a:prstGeom prst="rect">
            <a:avLst/>
          </a:prstGeom>
          <a:blipFill>
            <a:blip r:embed="rId4"/>
            <a:stretch>
              <a:fillRect/>
            </a:stretch>
          </a:blipFill>
        </p:spPr>
      </p:sp>
      <p:sp>
        <p:nvSpPr>
          <p:cNvPr id="206" name="Shape 206"/>
          <p:cNvSpPr/>
          <p:nvPr/>
        </p:nvSpPr>
        <p:spPr>
          <a:xfrm>
            <a:off y="1174750" x="2063750"/>
            <a:ext cy="5429250" cx="6582824"/>
          </a:xfrm>
          <a:prstGeom prst="rect">
            <a:avLst/>
          </a:prstGeom>
          <a:blipFill>
            <a:blip r:embed="rId5"/>
            <a:stretch>
              <a:fillRect/>
            </a:stretch>
          </a:blipFill>
        </p:spPr>
      </p:sp>
      <p:sp>
        <p:nvSpPr>
          <p:cNvPr id="207" name="Shape 207"/>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1" name="Shape 211"/>
        <p:cNvGrpSpPr/>
        <p:nvPr/>
      </p:nvGrpSpPr>
      <p:grpSpPr>
        <a:xfrm>
          <a:off y="0" x="0"/>
          <a:ext cy="0" cx="0"/>
          <a:chOff y="0" x="0"/>
          <a:chExt cy="0" cx="0"/>
        </a:xfrm>
      </p:grpSpPr>
      <p:sp>
        <p:nvSpPr>
          <p:cNvPr id="212" name="Shape 212"/>
          <p:cNvSpPr/>
          <p:nvPr/>
        </p:nvSpPr>
        <p:spPr>
          <a:xfrm>
            <a:off y="243400" x="1703900"/>
            <a:ext cy="6815650" cx="7207250"/>
          </a:xfrm>
          <a:prstGeom prst="rect">
            <a:avLst/>
          </a:prstGeom>
          <a:blipFill>
            <a:blip r:embed="rId4"/>
            <a:stretch>
              <a:fillRect/>
            </a:stretch>
          </a:blipFill>
        </p:spPr>
      </p:sp>
      <p:sp>
        <p:nvSpPr>
          <p:cNvPr id="213" name="Shape 213"/>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7" name="Shape 217"/>
        <p:cNvGrpSpPr/>
        <p:nvPr/>
      </p:nvGrpSpPr>
      <p:grpSpPr>
        <a:xfrm>
          <a:off y="0" x="0"/>
          <a:ext cy="0" cx="0"/>
          <a:chOff y="0" x="0"/>
          <a:chExt cy="0" cx="0"/>
        </a:xfrm>
      </p:grpSpPr>
      <p:sp>
        <p:nvSpPr>
          <p:cNvPr id="218" name="Shape 218"/>
          <p:cNvSpPr/>
          <p:nvPr/>
        </p:nvSpPr>
        <p:spPr>
          <a:xfrm>
            <a:off y="296325" x="497400"/>
            <a:ext cy="1291150" cx="9165149"/>
          </a:xfrm>
          <a:prstGeom prst="rect">
            <a:avLst/>
          </a:prstGeom>
          <a:blipFill>
            <a:blip r:embed="rId4"/>
            <a:stretch>
              <a:fillRect/>
            </a:stretch>
          </a:blipFill>
        </p:spPr>
      </p:sp>
      <p:sp>
        <p:nvSpPr>
          <p:cNvPr id="219" name="Shape 219"/>
          <p:cNvSpPr txBox="1"/>
          <p:nvPr/>
        </p:nvSpPr>
        <p:spPr>
          <a:xfrm>
            <a:off y="1829150" x="610300"/>
            <a:ext cy="5205575" cx="9015574"/>
          </a:xfrm>
          <a:prstGeom prst="rect">
            <a:avLst/>
          </a:prstGeom>
        </p:spPr>
        <p:txBody>
          <a:bodyPr bIns="38100" rIns="38100" lIns="38100" tIns="38100" anchor="t" anchorCtr="0">
            <a:noAutofit/>
          </a:bodyPr>
          <a:lstStyle/>
          <a:p>
            <a:pPr algn="l" lvl="0" marR="0" indent="-191911" marL="381000">
              <a:lnSpc>
                <a:spcPct val="108125"/>
              </a:lnSpc>
              <a:spcBef>
                <a:spcPts val="0"/>
              </a:spcBef>
              <a:spcAft>
                <a:spcPts val="0"/>
              </a:spcAft>
              <a:buClr>
                <a:srgbClr val="FFFFFF"/>
              </a:buClr>
              <a:buSzPct val="168350"/>
              <a:buFont typeface="Arial"/>
              <a:buChar char="•"/>
            </a:pPr>
            <a:r>
              <a:rPr sz="2222" lang="en-US">
                <a:solidFill>
                  <a:srgbClr val="FFFFFF"/>
                </a:solidFill>
                <a:latin typeface="Arial"/>
                <a:ea typeface="Arial"/>
                <a:cs typeface="Arial"/>
                <a:sym typeface="Arial"/>
              </a:rPr>
              <a:t>Carson Pue, </a:t>
            </a:r>
            <a:r>
              <a:rPr sz="2222" lang="en-US" i="1">
                <a:solidFill>
                  <a:srgbClr val="FFFFFF"/>
                </a:solidFill>
                <a:latin typeface="Arial"/>
                <a:ea typeface="Arial"/>
                <a:cs typeface="Arial"/>
                <a:sym typeface="Arial"/>
              </a:rPr>
              <a:t>Mentoring Leaders: Wisdom for Developing Character, Calling and Competency </a:t>
            </a:r>
            <a:r>
              <a:rPr sz="2222" lang="en-US">
                <a:solidFill>
                  <a:srgbClr val="FFFFFF"/>
                </a:solidFill>
                <a:latin typeface="Arial"/>
                <a:ea typeface="Arial"/>
                <a:cs typeface="Arial"/>
                <a:sym typeface="Arial"/>
              </a:rPr>
              <a:t>Grand Rapids, MI.: BakerBooks, 2005.</a:t>
            </a:r>
          </a:p>
          <a:p>
            <a:pPr algn="l" lvl="0" marR="0" indent="-191911" marL="381000">
              <a:lnSpc>
                <a:spcPct val="108125"/>
              </a:lnSpc>
              <a:spcBef>
                <a:spcPts val="396"/>
              </a:spcBef>
              <a:spcAft>
                <a:spcPts val="0"/>
              </a:spcAft>
              <a:buClr>
                <a:srgbClr val="FFFFFF"/>
              </a:buClr>
              <a:buSzPct val="168350"/>
              <a:buFont typeface="Arial"/>
              <a:buChar char="•"/>
            </a:pPr>
            <a:r>
              <a:rPr sz="2222" lang="en-US">
                <a:solidFill>
                  <a:srgbClr val="FFFFFF"/>
                </a:solidFill>
                <a:latin typeface="Arial"/>
                <a:ea typeface="Arial"/>
                <a:cs typeface="Arial"/>
                <a:sym typeface="Arial"/>
              </a:rPr>
              <a:t>Gary R. Collins, </a:t>
            </a:r>
            <a:r>
              <a:rPr sz="2222" lang="en-US" i="1">
                <a:solidFill>
                  <a:srgbClr val="FFFFFF"/>
                </a:solidFill>
                <a:latin typeface="Arial"/>
                <a:ea typeface="Arial"/>
                <a:cs typeface="Arial"/>
                <a:sym typeface="Arial"/>
              </a:rPr>
              <a:t>Helping Others Turn Potential Into Reality: Christian Coaching </a:t>
            </a:r>
            <a:r>
              <a:rPr sz="2222" lang="en-US">
                <a:solidFill>
                  <a:srgbClr val="FFFFFF"/>
                </a:solidFill>
                <a:latin typeface="Arial"/>
                <a:ea typeface="Arial"/>
                <a:cs typeface="Arial"/>
                <a:sym typeface="Arial"/>
              </a:rPr>
              <a:t>Colorado Springs, CO.: NavPress, 2001.</a:t>
            </a:r>
          </a:p>
        </p:txBody>
      </p:sp>
      <p:sp>
        <p:nvSpPr>
          <p:cNvPr id="220" name="Shape 220"/>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2" name="Shape 32"/>
        <p:cNvGrpSpPr/>
        <p:nvPr/>
      </p:nvGrpSpPr>
      <p:grpSpPr>
        <a:xfrm>
          <a:off y="0" x="0"/>
          <a:ext cy="0" cx="0"/>
          <a:chOff y="0" x="0"/>
          <a:chExt cy="0" cx="0"/>
        </a:xfrm>
      </p:grpSpPr>
      <p:sp>
        <p:nvSpPr>
          <p:cNvPr id="33" name="Shape 33"/>
          <p:cNvSpPr/>
          <p:nvPr/>
        </p:nvSpPr>
        <p:spPr>
          <a:xfrm>
            <a:off y="296325" x="497400"/>
            <a:ext cy="1291150" cx="9165149"/>
          </a:xfrm>
          <a:prstGeom prst="rect">
            <a:avLst/>
          </a:prstGeom>
          <a:blipFill>
            <a:blip r:embed="rId4"/>
            <a:stretch>
              <a:fillRect/>
            </a:stretch>
          </a:blipFill>
        </p:spPr>
      </p:sp>
      <p:sp>
        <p:nvSpPr>
          <p:cNvPr id="34" name="Shape 34"/>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James Belasco believes</a:t>
            </a:r>
          </a:p>
          <a:p>
            <a:pPr algn="l" marR="0" indent="0" marL="0">
              <a:lnSpc>
                <a:spcPct val="120089"/>
              </a:lnSpc>
              <a:spcBef>
                <a:spcPts val="563"/>
              </a:spcBef>
              <a:spcAft>
                <a:spcPts val="0"/>
              </a:spcAft>
              <a:buNone/>
            </a:pPr>
            <a:r>
              <a:rPr sz="3111" lang="en-US">
                <a:solidFill>
                  <a:srgbClr val="FFFFFF"/>
                </a:solidFill>
                <a:latin typeface="Arial"/>
                <a:ea typeface="Arial"/>
                <a:cs typeface="Arial"/>
                <a:sym typeface="Arial"/>
              </a:rPr>
              <a:t>“Coaching is destined to be the leadership approach of the twenty-first century.” </a:t>
            </a:r>
          </a:p>
          <a:p>
            <a:pPr algn="l" marR="0" indent="0" marL="0">
              <a:lnSpc>
                <a:spcPct val="120089"/>
              </a:lnSpc>
              <a:spcBef>
                <a:spcPts val="563"/>
              </a:spcBef>
              <a:spcAft>
                <a:spcPts val="0"/>
              </a:spcAft>
              <a:buNone/>
            </a:pPr>
            <a:r>
              <a:rPr sz="1555" lang="en-US">
                <a:solidFill>
                  <a:srgbClr val="FFFFFF"/>
                </a:solidFill>
                <a:latin typeface="Arial"/>
                <a:ea typeface="Arial"/>
                <a:cs typeface="Arial"/>
                <a:sym typeface="Arial"/>
              </a:rPr>
              <a:t>Gary R. Collins, </a:t>
            </a:r>
            <a:r>
              <a:rPr sz="1555" lang="en-US" i="1">
                <a:solidFill>
                  <a:srgbClr val="FFFFFF"/>
                </a:solidFill>
                <a:latin typeface="Arial"/>
                <a:ea typeface="Arial"/>
                <a:cs typeface="Arial"/>
                <a:sym typeface="Arial"/>
              </a:rPr>
              <a:t>Helping Others Turn Potential Into Reality: Christian Coaching </a:t>
            </a:r>
            <a:r>
              <a:rPr sz="1555" lang="en-US">
                <a:solidFill>
                  <a:srgbClr val="FFFFFF"/>
                </a:solidFill>
                <a:latin typeface="Arial"/>
                <a:ea typeface="Arial"/>
                <a:cs typeface="Arial"/>
                <a:sym typeface="Arial"/>
              </a:rPr>
              <a:t>Colorado Springs, CO.: NavPress, 2001.</a:t>
            </a:r>
          </a:p>
        </p:txBody>
      </p:sp>
      <p:sp>
        <p:nvSpPr>
          <p:cNvPr id="35" name="Shape 35"/>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9" name="Shape 39"/>
        <p:cNvGrpSpPr/>
        <p:nvPr/>
      </p:nvGrpSpPr>
      <p:grpSpPr>
        <a:xfrm>
          <a:off y="0" x="0"/>
          <a:ext cy="0" cx="0"/>
          <a:chOff y="0" x="0"/>
          <a:chExt cy="0" cx="0"/>
        </a:xfrm>
      </p:grpSpPr>
      <p:sp>
        <p:nvSpPr>
          <p:cNvPr id="40" name="Shape 40"/>
          <p:cNvSpPr/>
          <p:nvPr/>
        </p:nvSpPr>
        <p:spPr>
          <a:xfrm>
            <a:off y="296325" x="211650"/>
            <a:ext cy="1291150" cx="9757825"/>
          </a:xfrm>
          <a:prstGeom prst="rect">
            <a:avLst/>
          </a:prstGeom>
          <a:blipFill>
            <a:blip r:embed="rId4"/>
            <a:stretch>
              <a:fillRect/>
            </a:stretch>
          </a:blipFill>
        </p:spPr>
      </p:sp>
      <p:sp>
        <p:nvSpPr>
          <p:cNvPr id="41" name="Shape 41"/>
          <p:cNvSpPr txBox="1"/>
          <p:nvPr/>
        </p:nvSpPr>
        <p:spPr>
          <a:xfrm>
            <a:off y="1829150" x="610300"/>
            <a:ext cy="5205575" cx="9015574"/>
          </a:xfrm>
          <a:prstGeom prst="rect">
            <a:avLst/>
          </a:prstGeom>
        </p:spPr>
        <p:txBody>
          <a:bodyPr bIns="38100" rIns="38100" lIns="38100" tIns="38100" anchor="t" anchorCtr="0">
            <a:noAutofit/>
          </a:bodyPr>
          <a:lstStyle/>
          <a:p>
            <a:pPr algn="l" marR="0" indent="0" marL="0">
              <a:lnSpc>
                <a:spcPct val="100000"/>
              </a:lnSpc>
              <a:spcBef>
                <a:spcPts val="0"/>
              </a:spcBef>
              <a:spcAft>
                <a:spcPts val="0"/>
              </a:spcAft>
              <a:buNone/>
            </a:pPr>
            <a:r>
              <a:rPr sz="2888" lang="en-US" i="1">
                <a:solidFill>
                  <a:srgbClr val="FFFFFF"/>
                </a:solidFill>
                <a:latin typeface="Arial"/>
                <a:ea typeface="Arial"/>
                <a:cs typeface="Arial"/>
                <a:sym typeface="Arial"/>
              </a:rPr>
              <a:t>Coaching:</a:t>
            </a:r>
          </a:p>
          <a:p>
            <a:pPr algn="l" lvl="0" marR="0" indent="-234244" marL="381000">
              <a:lnSpc>
                <a:spcPct val="100000"/>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is a collaborative partnership between the coach and person being coached. </a:t>
            </a:r>
          </a:p>
          <a:p>
            <a:pPr algn="l" lvl="0" marR="0" indent="-234244" marL="381000">
              <a:lnSpc>
                <a:spcPct val="100000"/>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involves dialogue rather than advice giving, discipline, or therapy.</a:t>
            </a:r>
          </a:p>
          <a:p>
            <a:pPr algn="l" lvl="0" marR="0" indent="-234244" marL="381000">
              <a:lnSpc>
                <a:spcPct val="100000"/>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is built on trust, integrity, self-discipline, and accountability.</a:t>
            </a:r>
          </a:p>
          <a:p>
            <a:pPr algn="l" lvl="0" marR="0" indent="-234244" marL="381000">
              <a:lnSpc>
                <a:spcPct val="100000"/>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is results-oriented, focused on reaching goals.</a:t>
            </a:r>
          </a:p>
          <a:p>
            <a:pPr algn="l" lvl="0" marR="0" indent="-234244" marL="381000">
              <a:lnSpc>
                <a:spcPct val="100000"/>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discusses weaknesses and obstacles but emphasizes strengths and positive changes. </a:t>
            </a:r>
          </a:p>
          <a:p>
            <a:pPr algn="l" lvl="0" marR="0" indent="-234244" marL="381000">
              <a:lnSpc>
                <a:spcPct val="100000"/>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assumes that people are resourceful and able to set goals and reach them. </a:t>
            </a:r>
          </a:p>
          <a:p>
            <a:r>
              <a:t/>
            </a:r>
          </a:p>
        </p:txBody>
      </p:sp>
      <p:sp>
        <p:nvSpPr>
          <p:cNvPr id="42" name="Shape 42"/>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6" name="Shape 46"/>
        <p:cNvGrpSpPr/>
        <p:nvPr/>
      </p:nvGrpSpPr>
      <p:grpSpPr>
        <a:xfrm>
          <a:off y="0" x="0"/>
          <a:ext cy="0" cx="0"/>
          <a:chOff y="0" x="0"/>
          <a:chExt cy="0" cx="0"/>
        </a:xfrm>
      </p:grpSpPr>
      <p:sp>
        <p:nvSpPr>
          <p:cNvPr id="47" name="Shape 47"/>
          <p:cNvSpPr/>
          <p:nvPr/>
        </p:nvSpPr>
        <p:spPr>
          <a:xfrm>
            <a:off y="296325" x="497400"/>
            <a:ext cy="1291150" cx="9165149"/>
          </a:xfrm>
          <a:prstGeom prst="rect">
            <a:avLst/>
          </a:prstGeom>
          <a:blipFill>
            <a:blip r:embed="rId4"/>
            <a:stretch>
              <a:fillRect/>
            </a:stretch>
          </a:blipFill>
        </p:spPr>
      </p:sp>
      <p:sp>
        <p:nvSpPr>
          <p:cNvPr id="48" name="Shape 48"/>
          <p:cNvSpPr txBox="1"/>
          <p:nvPr/>
        </p:nvSpPr>
        <p:spPr>
          <a:xfrm>
            <a:off y="1829150" x="610300"/>
            <a:ext cy="5205575" cx="9015574"/>
          </a:xfrm>
          <a:prstGeom prst="rect">
            <a:avLst/>
          </a:prstGeom>
        </p:spPr>
        <p:txBody>
          <a:bodyPr bIns="38100" rIns="38100" lIns="38100" tIns="38100" anchor="t" anchorCtr="0">
            <a:noAutofit/>
          </a:bodyPr>
          <a:lstStyle/>
          <a:p>
            <a:pPr algn="l" marR="0" indent="0" marL="0">
              <a:lnSpc>
                <a:spcPct val="108173"/>
              </a:lnSpc>
              <a:spcBef>
                <a:spcPts val="0"/>
              </a:spcBef>
              <a:spcAft>
                <a:spcPts val="0"/>
              </a:spcAft>
              <a:buNone/>
            </a:pPr>
            <a:r>
              <a:rPr sz="2888" lang="en-US">
                <a:solidFill>
                  <a:srgbClr val="FFFFFF"/>
                </a:solidFill>
                <a:latin typeface="Arial"/>
                <a:ea typeface="Arial"/>
                <a:cs typeface="Arial"/>
                <a:sym typeface="Arial"/>
              </a:rPr>
              <a:t>Coaching:</a:t>
            </a:r>
          </a:p>
          <a:p>
            <a:pPr algn="l" lvl="0" marR="0" indent="-234244" marL="381000">
              <a:lnSpc>
                <a:spcPct val="108173"/>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lets person being coached ‘define and move toward their goals with God’s help and the coach’s guidance.</a:t>
            </a:r>
          </a:p>
          <a:p>
            <a:pPr algn="l" lvl="0" marR="0" indent="-234244" marL="381000">
              <a:lnSpc>
                <a:spcPct val="108173"/>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helps people reach their peak performance.</a:t>
            </a:r>
          </a:p>
          <a:p>
            <a:pPr algn="l" lvl="0" marR="0" indent="-234244" marL="381000">
              <a:lnSpc>
                <a:spcPct val="108173"/>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assumes that life is integrated: We can’t assume that someone’s work, family life, personal history, spirituality, or lifestyle can be put into neat but separate compartments. </a:t>
            </a:r>
          </a:p>
          <a:p>
            <a:pPr algn="l" lvl="0" marR="0" indent="-234244" marL="381000">
              <a:lnSpc>
                <a:spcPct val="108173"/>
              </a:lnSpc>
              <a:spcBef>
                <a:spcPts val="521"/>
              </a:spcBef>
              <a:spcAft>
                <a:spcPts val="0"/>
              </a:spcAft>
              <a:buClr>
                <a:srgbClr val="FFFFFF"/>
              </a:buClr>
              <a:buSzPct val="166028"/>
              <a:buFont typeface="Arial"/>
              <a:buChar char="•"/>
            </a:pPr>
            <a:r>
              <a:rPr sz="2888" lang="en-US">
                <a:solidFill>
                  <a:srgbClr val="FFFFFF"/>
                </a:solidFill>
                <a:latin typeface="Arial"/>
                <a:ea typeface="Arial"/>
                <a:cs typeface="Arial"/>
                <a:sym typeface="Arial"/>
              </a:rPr>
              <a:t>embraces change as something that is always occurring, sometimes confusing, often positive, and usually growth producing.</a:t>
            </a:r>
          </a:p>
          <a:p>
            <a:r>
              <a:t/>
            </a:r>
          </a:p>
        </p:txBody>
      </p:sp>
      <p:sp>
        <p:nvSpPr>
          <p:cNvPr id="49" name="Shape 49"/>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53" name="Shape 53"/>
        <p:cNvGrpSpPr/>
        <p:nvPr/>
      </p:nvGrpSpPr>
      <p:grpSpPr>
        <a:xfrm>
          <a:off y="0" x="0"/>
          <a:ext cy="0" cx="0"/>
          <a:chOff y="0" x="0"/>
          <a:chExt cy="0" cx="0"/>
        </a:xfrm>
      </p:grpSpPr>
      <p:sp>
        <p:nvSpPr>
          <p:cNvPr id="54" name="Shape 54"/>
          <p:cNvSpPr/>
          <p:nvPr/>
        </p:nvSpPr>
        <p:spPr>
          <a:xfrm>
            <a:off y="296325" x="497400"/>
            <a:ext cy="1291150" cx="9165149"/>
          </a:xfrm>
          <a:prstGeom prst="rect">
            <a:avLst/>
          </a:prstGeom>
          <a:blipFill>
            <a:blip r:embed="rId4"/>
            <a:stretch>
              <a:fillRect/>
            </a:stretch>
          </a:blipFill>
        </p:spPr>
      </p:sp>
      <p:sp>
        <p:nvSpPr>
          <p:cNvPr id="55" name="Shape 55"/>
          <p:cNvSpPr txBox="1"/>
          <p:nvPr/>
        </p:nvSpPr>
        <p:spPr>
          <a:xfrm>
            <a:off y="1829150" x="610300"/>
            <a:ext cy="5205575" cx="9015574"/>
          </a:xfrm>
          <a:prstGeom prst="rect">
            <a:avLst/>
          </a:prstGeom>
        </p:spPr>
        <p:txBody>
          <a:bodyPr bIns="38100" rIns="38100" lIns="38100" tIns="38100" anchor="t" anchorCtr="0">
            <a:noAutofit/>
          </a:bodyPr>
          <a:lstStyle/>
          <a:p>
            <a:pPr algn="l" lvl="0" marR="0" indent="-248355" marL="381000">
              <a:lnSpc>
                <a:spcPct val="120089"/>
              </a:lnSpc>
              <a:spcBef>
                <a:spcPts val="0"/>
              </a:spcBef>
              <a:spcAft>
                <a:spcPts val="0"/>
              </a:spcAft>
              <a:buClr>
                <a:srgbClr val="FFFFFF"/>
              </a:buClr>
              <a:buSzPct val="167264"/>
              <a:buFont typeface="Arial"/>
              <a:buChar char="•"/>
            </a:pPr>
            <a:r>
              <a:rPr sz="3111" lang="en-US">
                <a:solidFill>
                  <a:srgbClr val="FFFFFF"/>
                </a:solidFill>
                <a:latin typeface="Arial"/>
                <a:ea typeface="Arial"/>
                <a:cs typeface="Arial"/>
                <a:sym typeface="Arial"/>
              </a:rPr>
              <a:t>"Coaching is not a spectator sport. A productive coaching relationship begins with two people with fires in their bellies: one who wants desperately to move forward and another who yearns to help that person make the journey."</a:t>
            </a:r>
            <a:r>
              <a:rPr baseline="30000" sz="3111" lang="en-US">
                <a:solidFill>
                  <a:srgbClr val="FFFFFF"/>
                </a:solidFill>
                <a:latin typeface="Arial"/>
                <a:ea typeface="Arial"/>
                <a:cs typeface="Arial"/>
                <a:sym typeface="Arial"/>
              </a:rPr>
              <a:t> </a:t>
            </a:r>
          </a:p>
          <a:p>
            <a:pPr algn="l" marR="0" indent="0" marL="0">
              <a:lnSpc>
                <a:spcPct val="119642"/>
              </a:lnSpc>
              <a:spcBef>
                <a:spcPts val="281"/>
              </a:spcBef>
              <a:spcAft>
                <a:spcPts val="0"/>
              </a:spcAft>
              <a:buNone/>
            </a:pPr>
            <a:r>
              <a:rPr sz="1555" lang="en-US">
                <a:solidFill>
                  <a:srgbClr val="FFFFFF"/>
                </a:solidFill>
                <a:latin typeface="Arial"/>
                <a:ea typeface="Arial"/>
                <a:cs typeface="Arial"/>
                <a:sym typeface="Arial"/>
              </a:rPr>
              <a:t>Belasco, J.A., </a:t>
            </a:r>
            <a:r>
              <a:rPr sz="1555" lang="en-US" i="1">
                <a:solidFill>
                  <a:srgbClr val="FFFFFF"/>
                </a:solidFill>
                <a:latin typeface="Arial"/>
                <a:ea typeface="Arial"/>
                <a:cs typeface="Arial"/>
                <a:sym typeface="Arial"/>
              </a:rPr>
              <a:t>Coaching for Leadership</a:t>
            </a:r>
            <a:r>
              <a:rPr sz="1555" lang="en-US">
                <a:solidFill>
                  <a:srgbClr val="FFFFFF"/>
                </a:solidFill>
                <a:latin typeface="Arial"/>
                <a:ea typeface="Arial"/>
                <a:cs typeface="Arial"/>
                <a:sym typeface="Arial"/>
              </a:rPr>
              <a:t>.  San Francisco:  Jossey-Bass, 2000.</a:t>
            </a:r>
          </a:p>
          <a:p>
            <a:r>
              <a:t/>
            </a:r>
          </a:p>
        </p:txBody>
      </p:sp>
      <p:sp>
        <p:nvSpPr>
          <p:cNvPr id="56" name="Shape 56"/>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0" name="Shape 60"/>
        <p:cNvGrpSpPr/>
        <p:nvPr/>
      </p:nvGrpSpPr>
      <p:grpSpPr>
        <a:xfrm>
          <a:off y="0" x="0"/>
          <a:ext cy="0" cx="0"/>
          <a:chOff y="0" x="0"/>
          <a:chExt cy="0" cx="0"/>
        </a:xfrm>
      </p:grpSpPr>
      <p:sp>
        <p:nvSpPr>
          <p:cNvPr id="61" name="Shape 61"/>
          <p:cNvSpPr/>
          <p:nvPr/>
        </p:nvSpPr>
        <p:spPr>
          <a:xfrm>
            <a:off y="296325" x="497400"/>
            <a:ext cy="1291150" cx="9165149"/>
          </a:xfrm>
          <a:prstGeom prst="rect">
            <a:avLst/>
          </a:prstGeom>
          <a:blipFill>
            <a:blip r:embed="rId4"/>
            <a:stretch>
              <a:fillRect/>
            </a:stretch>
          </a:blipFill>
        </p:spPr>
      </p:sp>
      <p:sp>
        <p:nvSpPr>
          <p:cNvPr id="62" name="Shape 62"/>
          <p:cNvSpPr txBox="1"/>
          <p:nvPr/>
        </p:nvSpPr>
        <p:spPr>
          <a:xfrm>
            <a:off y="1829150" x="610300"/>
            <a:ext cy="5205575" cx="9015574"/>
          </a:xfrm>
          <a:prstGeom prst="rect">
            <a:avLst/>
          </a:prstGeom>
        </p:spPr>
        <p:txBody>
          <a:bodyPr bIns="38100" rIns="38100" lIns="38100" tIns="38100" anchor="t" anchorCtr="0">
            <a:noAutofit/>
          </a:bodyPr>
          <a:lstStyle/>
          <a:p>
            <a:pPr algn="l" lvl="0" marR="0" indent="-220133" marL="381000">
              <a:lnSpc>
                <a:spcPct val="107812"/>
              </a:lnSpc>
              <a:spcBef>
                <a:spcPts val="0"/>
              </a:spcBef>
              <a:spcAft>
                <a:spcPts val="0"/>
              </a:spcAft>
              <a:buClr>
                <a:srgbClr val="FFFFFF"/>
              </a:buClr>
              <a:buSzPct val="164609"/>
              <a:buFont typeface="Arial"/>
              <a:buChar char="•"/>
            </a:pPr>
            <a:r>
              <a:rPr sz="2666" lang="en-US">
                <a:solidFill>
                  <a:srgbClr val="FFFFFF"/>
                </a:solidFill>
                <a:latin typeface="Arial"/>
                <a:ea typeface="Arial"/>
                <a:cs typeface="Arial"/>
                <a:sym typeface="Arial"/>
              </a:rPr>
              <a:t>reduced feelings of isolation </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reduced stress and frustration / therapeutic benefits </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increased confidence and self-esteem </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the opportunity to reflect on the new role</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an accelerated rate of learning </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professional growth</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improved personal skills, including communication / political skills </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improved technical expertise / problem analysis </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support in relinquishing any previous professional identity</a:t>
            </a:r>
          </a:p>
          <a:p>
            <a:pPr algn="l" lvl="0" marR="0" indent="-220133" marL="381000">
              <a:lnSpc>
                <a:spcPct val="107812"/>
              </a:lnSpc>
              <a:spcBef>
                <a:spcPts val="479"/>
              </a:spcBef>
              <a:spcAft>
                <a:spcPts val="0"/>
              </a:spcAft>
              <a:buClr>
                <a:srgbClr val="FFFFFF"/>
              </a:buClr>
              <a:buSzPct val="164609"/>
              <a:buFont typeface="Arial"/>
              <a:buChar char="•"/>
            </a:pPr>
            <a:r>
              <a:rPr sz="2666" lang="en-US">
                <a:solidFill>
                  <a:srgbClr val="FFFFFF"/>
                </a:solidFill>
                <a:latin typeface="Arial"/>
                <a:ea typeface="Arial"/>
                <a:cs typeface="Arial"/>
                <a:sym typeface="Arial"/>
              </a:rPr>
              <a:t>friendship</a:t>
            </a:r>
          </a:p>
        </p:txBody>
      </p:sp>
      <p:sp>
        <p:nvSpPr>
          <p:cNvPr id="63" name="Shape 63"/>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7" name="Shape 67"/>
        <p:cNvGrpSpPr/>
        <p:nvPr/>
      </p:nvGrpSpPr>
      <p:grpSpPr>
        <a:xfrm>
          <a:off y="0" x="0"/>
          <a:ext cy="0" cx="0"/>
          <a:chOff y="0" x="0"/>
          <a:chExt cy="0" cx="0"/>
        </a:xfrm>
      </p:grpSpPr>
      <p:sp>
        <p:nvSpPr>
          <p:cNvPr id="68" name="Shape 68"/>
          <p:cNvSpPr/>
          <p:nvPr/>
        </p:nvSpPr>
        <p:spPr>
          <a:xfrm>
            <a:off y="222250" x="148150"/>
            <a:ext cy="1269975" cx="9874250"/>
          </a:xfrm>
          <a:prstGeom prst="rect">
            <a:avLst/>
          </a:prstGeom>
          <a:blipFill>
            <a:blip r:embed="rId4"/>
            <a:stretch>
              <a:fillRect/>
            </a:stretch>
          </a:blipFill>
        </p:spPr>
      </p:sp>
      <p:sp>
        <p:nvSpPr>
          <p:cNvPr id="69" name="Shape 69"/>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
        <p:nvSpPr>
          <p:cNvPr id="70" name="Shape 70"/>
          <p:cNvSpPr txBox="1"/>
          <p:nvPr/>
        </p:nvSpPr>
        <p:spPr>
          <a:xfrm>
            <a:off y="2194275" x="1292925"/>
            <a:ext cy="1698975" cx="5798249"/>
          </a:xfrm>
          <a:prstGeom prst="rect">
            <a:avLst/>
          </a:prstGeom>
        </p:spPr>
        <p:txBody>
          <a:bodyPr bIns="38100" rIns="38100" lIns="38100" tIns="38100" anchor="t" anchorCtr="0">
            <a:noAutofit/>
          </a:bodyPr>
          <a:lstStyle/>
          <a:p>
            <a:pPr algn="l" marR="0" indent="0" marL="0">
              <a:lnSpc>
                <a:spcPct val="119791"/>
              </a:lnSpc>
              <a:spcBef>
                <a:spcPts val="0"/>
              </a:spcBef>
              <a:spcAft>
                <a:spcPts val="0"/>
              </a:spcAft>
              <a:buNone/>
            </a:pPr>
            <a:r>
              <a:rPr sz="2666" lang="en-US">
                <a:solidFill>
                  <a:srgbClr val="FFFFFF"/>
                </a:solidFill>
                <a:latin typeface="Arial"/>
                <a:ea typeface="Arial"/>
                <a:cs typeface="Arial"/>
                <a:sym typeface="Arial"/>
              </a:rPr>
              <a:t>Mentoring is a dynamic, intentional relationship of trust where one person enables another to maximise the Grace of God in their life and service.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4" name="Shape 74"/>
        <p:cNvGrpSpPr/>
        <p:nvPr/>
      </p:nvGrpSpPr>
      <p:grpSpPr>
        <a:xfrm>
          <a:off y="0" x="0"/>
          <a:ext cy="0" cx="0"/>
          <a:chOff y="0" x="0"/>
          <a:chExt cy="0" cx="0"/>
        </a:xfrm>
      </p:grpSpPr>
      <p:sp>
        <p:nvSpPr>
          <p:cNvPr id="75" name="Shape 75"/>
          <p:cNvSpPr/>
          <p:nvPr/>
        </p:nvSpPr>
        <p:spPr>
          <a:xfrm>
            <a:off y="296325" x="497400"/>
            <a:ext cy="1291150" cx="9165149"/>
          </a:xfrm>
          <a:prstGeom prst="rect">
            <a:avLst/>
          </a:prstGeom>
          <a:blipFill>
            <a:blip r:embed="rId4"/>
            <a:stretch>
              <a:fillRect/>
            </a:stretch>
          </a:blipFill>
        </p:spPr>
      </p:sp>
      <p:sp>
        <p:nvSpPr>
          <p:cNvPr id="76" name="Shape 76"/>
          <p:cNvSpPr txBox="1"/>
          <p:nvPr/>
        </p:nvSpPr>
        <p:spPr>
          <a:xfrm>
            <a:off y="1829150" x="610300"/>
            <a:ext cy="5205575" cx="9015574"/>
          </a:xfrm>
          <a:prstGeom prst="rect">
            <a:avLst/>
          </a:prstGeom>
        </p:spPr>
        <p:txBody>
          <a:bodyPr bIns="38100" rIns="38100" lIns="38100" tIns="38100" anchor="t" anchorCtr="0">
            <a:noAutofit/>
          </a:bodyPr>
          <a:lstStyle/>
          <a:p>
            <a:pPr algn="l" lvl="0" marR="0" indent="-220133" marL="381000">
              <a:lnSpc>
                <a:spcPct val="119791"/>
              </a:lnSpc>
              <a:spcBef>
                <a:spcPts val="0"/>
              </a:spcBef>
              <a:spcAft>
                <a:spcPts val="0"/>
              </a:spcAft>
              <a:buClr>
                <a:srgbClr val="FFFFFF"/>
              </a:buClr>
              <a:buSzPct val="164609"/>
              <a:buFont typeface="Arial"/>
              <a:buChar char="•"/>
            </a:pPr>
            <a:r>
              <a:rPr sz="2666" lang="en-US">
                <a:solidFill>
                  <a:srgbClr val="FFFFFF"/>
                </a:solidFill>
                <a:latin typeface="Arial"/>
                <a:ea typeface="Arial"/>
                <a:cs typeface="Arial"/>
                <a:sym typeface="Arial"/>
              </a:rPr>
              <a:t>In Homer's </a:t>
            </a:r>
            <a:r>
              <a:rPr sz="2666" lang="en-US" i="1">
                <a:solidFill>
                  <a:srgbClr val="FFFFFF"/>
                </a:solidFill>
                <a:latin typeface="Arial"/>
                <a:ea typeface="Arial"/>
                <a:cs typeface="Arial"/>
                <a:sym typeface="Arial"/>
              </a:rPr>
              <a:t>Odessey</a:t>
            </a:r>
            <a:r>
              <a:rPr sz="2666" lang="en-US">
                <a:solidFill>
                  <a:srgbClr val="FFFFFF"/>
                </a:solidFill>
                <a:latin typeface="Arial"/>
                <a:ea typeface="Arial"/>
                <a:cs typeface="Arial"/>
                <a:sym typeface="Arial"/>
              </a:rPr>
              <a:t>, the Greek warrior Odysseus leaves his wife and his young son, Telemarchus, at home while he journeys to fight in the Trojan War. To ensure that his son is adequately cared for, Odysseus appoints a teacher named Mentor to tutor the boy and act as a guardian and friend while he is way. </a:t>
            </a:r>
          </a:p>
        </p:txBody>
      </p:sp>
      <p:sp>
        <p:nvSpPr>
          <p:cNvPr id="77" name="Shape 77"/>
          <p:cNvSpPr txBox="1"/>
          <p:nvPr/>
        </p:nvSpPr>
        <p:spPr>
          <a:xfrm>
            <a:off y="7180775" x="610300"/>
            <a:ext cy="379574" cx="2242250"/>
          </a:xfrm>
          <a:prstGeom prst="rect">
            <a:avLst/>
          </a:prstGeom>
        </p:spPr>
        <p:txBody>
          <a:bodyPr bIns="38100" rIns="38100" lIns="38100" tIns="38100" anchor="b" anchorCtr="0">
            <a:noAutofit/>
          </a:bodyPr>
          <a:lstStyle/>
          <a:p>
            <a:pPr algn="l" marR="0" indent="0" marL="0">
              <a:lnSpc>
                <a:spcPct val="119791"/>
              </a:lnSpc>
              <a:spcBef>
                <a:spcPts val="0"/>
              </a:spcBef>
              <a:spcAft>
                <a:spcPts val="0"/>
              </a:spcAft>
              <a:buNone/>
            </a:pPr>
            <a:r>
              <a:rPr sz="1333" lang="en-US">
                <a:solidFill>
                  <a:srgbClr val="BCBCBC"/>
                </a:solidFill>
                <a:latin typeface="Arial"/>
                <a:ea typeface="Arial"/>
                <a:cs typeface="Arial"/>
                <a:sym typeface="Arial"/>
              </a:rPr>
              <a:t>4/12/2010</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Barry Gane</TermName>
          <TermId xmlns="http://schemas.microsoft.com/office/infopath/2007/PartnerControls">f7785d2f-a871-499e-af8d-af25a8ee20a1</TermId>
        </TermInfo>
      </Terms>
    </gc564d6ebf4248c7833a610fa17582d5>
    <j2a840a341ce45988eab089c2d811663 xmlns="708c96bb-742e-4249-8e2b-6d89ee2a2a12">
      <Terms xmlns="http://schemas.microsoft.com/office/infopath/2007/PartnerControls">
        <TermInfo xmlns="http://schemas.microsoft.com/office/infopath/2007/PartnerControls">
          <TermName xmlns="http://schemas.microsoft.com/office/infopath/2007/PartnerControls">President as Mentor</TermName>
          <TermId xmlns="http://schemas.microsoft.com/office/infopath/2007/PartnerControls">24fc1a55-702a-49e5-964a-82edc1e9b0fc</TermId>
        </TermInfo>
      </Terms>
    </j2a840a341ce45988eab089c2d811663>
  </documentManagement>
</p:properties>
</file>

<file path=customXml/itemProps1.xml><?xml version="1.0" encoding="utf-8"?>
<ds:datastoreItem xmlns:ds="http://schemas.openxmlformats.org/officeDocument/2006/customXml" ds:itemID="{91761C56-AAF0-46A0-82C1-A1E77A17DAE5}"/>
</file>

<file path=customXml/itemProps2.xml><?xml version="1.0" encoding="utf-8"?>
<ds:datastoreItem xmlns:ds="http://schemas.openxmlformats.org/officeDocument/2006/customXml" ds:itemID="{E04A7000-D81F-4D77-8E05-A8A9D499E37D}"/>
</file>

<file path=customXml/itemProps3.xml><?xml version="1.0" encoding="utf-8"?>
<ds:datastoreItem xmlns:ds="http://schemas.openxmlformats.org/officeDocument/2006/customXml" ds:itemID="{0476D30E-B624-456D-87B2-264F2D0CCE9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President as Mentor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3;#Barry Gane|f7785d2f-a871-499e-af8d-af25a8ee20a1</vt:lpwstr>
  </property>
  <property fmtid="{D5CDD505-2E9C-101B-9397-08002B2CF9AE}" pid="4" name="CurriculumCategories">
    <vt:lpwstr>31;#President as Mentor|24fc1a55-702a-49e5-964a-82edc1e9b0fc</vt:lpwstr>
  </property>
</Properties>
</file>