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4F5D9B9F-0DE6-48F5-99AB-9820E15143FF}">
  <a:tblStyle styleName="Table_0" styleId="{4F5D9B9F-0DE6-48F5-99AB-9820E15143FF}"/>
</a:tblStyleLst>
</file>

<file path=ppt/_rels/presentation.xml.rels><?xml version="1.0" encoding="UTF-8" standalone="yes"?>
<Relationships xmlns="http://schemas.openxmlformats.org/package/2006/relationships"><Relationship Id="rId18" Type="http://schemas.openxmlformats.org/officeDocument/2006/relationships/slide" Target="slides/slide13.xml"/><Relationship Id="rId13" Type="http://schemas.openxmlformats.org/officeDocument/2006/relationships/slide" Target="slides/slide8.xml"/><Relationship Id="rId26" Type="http://schemas.openxmlformats.org/officeDocument/2006/relationships/slide" Target="slides/slide21.xml"/><Relationship Id="rId34" Type="http://schemas.openxmlformats.org/officeDocument/2006/relationships/slide" Target="slides/slide29.xml"/><Relationship Id="rId21" Type="http://schemas.openxmlformats.org/officeDocument/2006/relationships/slide" Target="slides/slide16.xml"/><Relationship Id="rId17" Type="http://schemas.openxmlformats.org/officeDocument/2006/relationships/slide" Target="slides/slide12.xml"/><Relationship Id="rId12" Type="http://schemas.openxmlformats.org/officeDocument/2006/relationships/slide" Target="slides/slide7.xml"/><Relationship Id="rId33" Type="http://schemas.openxmlformats.org/officeDocument/2006/relationships/slide" Target="slides/slide28.xml"/><Relationship Id="rId25" Type="http://schemas.openxmlformats.org/officeDocument/2006/relationships/slide" Target="slides/slide20.xml"/><Relationship Id="rId7" Type="http://schemas.openxmlformats.org/officeDocument/2006/relationships/slide" Target="slides/slide2.xml"/><Relationship Id="rId38" Type="http://schemas.openxmlformats.org/officeDocument/2006/relationships/customXml" Target="../customXml/item3.xml"/><Relationship Id="rId16" Type="http://schemas.openxmlformats.org/officeDocument/2006/relationships/slide" Target="slides/slide11.xml"/><Relationship Id="rId29" Type="http://schemas.openxmlformats.org/officeDocument/2006/relationships/slide" Target="slides/slide24.xml"/><Relationship Id="rId2" Type="http://schemas.openxmlformats.org/officeDocument/2006/relationships/presProps" Target="presProps.xml"/><Relationship Id="rId20" Type="http://schemas.openxmlformats.org/officeDocument/2006/relationships/slide" Target="slides/slide15.xml"/><Relationship Id="rId11" Type="http://schemas.openxmlformats.org/officeDocument/2006/relationships/slide" Target="slides/slide6.xml"/><Relationship Id="rId32" Type="http://schemas.openxmlformats.org/officeDocument/2006/relationships/slide" Target="slides/slide27.xml"/><Relationship Id="rId1" Type="http://schemas.openxmlformats.org/officeDocument/2006/relationships/theme" Target="theme/theme3.xml"/><Relationship Id="rId24" Type="http://schemas.openxmlformats.org/officeDocument/2006/relationships/slide" Target="slides/slide19.xml"/><Relationship Id="rId6" Type="http://schemas.openxmlformats.org/officeDocument/2006/relationships/slide" Target="slides/slide1.xml"/><Relationship Id="rId37" Type="http://schemas.openxmlformats.org/officeDocument/2006/relationships/customXml" Target="../customXml/item2.xml"/><Relationship Id="rId15" Type="http://schemas.openxmlformats.org/officeDocument/2006/relationships/slide" Target="slides/slide10.xml"/><Relationship Id="rId28" Type="http://schemas.openxmlformats.org/officeDocument/2006/relationships/slide" Target="slides/slide23.xml"/><Relationship Id="rId23" Type="http://schemas.openxmlformats.org/officeDocument/2006/relationships/slide" Target="slides/slide18.xml"/><Relationship Id="rId5" Type="http://schemas.openxmlformats.org/officeDocument/2006/relationships/notesMaster" Target="notesMasters/notesMaster1.xml"/><Relationship Id="rId36" Type="http://schemas.openxmlformats.org/officeDocument/2006/relationships/customXml" Target="../customXml/item1.xml"/><Relationship Id="rId19" Type="http://schemas.openxmlformats.org/officeDocument/2006/relationships/slide" Target="slides/slide14.xml"/><Relationship Id="rId31" Type="http://schemas.openxmlformats.org/officeDocument/2006/relationships/slide" Target="slides/slide26.xml"/><Relationship Id="rId10" Type="http://schemas.openxmlformats.org/officeDocument/2006/relationships/slide" Target="slides/slide5.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27" Type="http://schemas.openxmlformats.org/officeDocument/2006/relationships/slide" Target="slides/slide22.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8" Type="http://schemas.openxmlformats.org/officeDocument/2006/relationships/slide" Target="slides/slide3.xml"/><Relationship Id="rId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 name="Shape 23"/>
        <p:cNvGrpSpPr/>
        <p:nvPr/>
      </p:nvGrpSpPr>
      <p:grpSpPr>
        <a:xfrm>
          <a:off y="0" x="0"/>
          <a:ext cy="0" cx="0"/>
          <a:chOff y="0" x="0"/>
          <a:chExt cy="0" cx="0"/>
        </a:xfrm>
      </p:grpSpPr>
      <p:sp>
        <p:nvSpPr>
          <p:cNvPr id="24" name="Shape 2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 name="Shape 2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6" name="Shape 10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5" name="Shape 11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4" name="Shape 12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3" name="Shape 13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2" name="Shape 14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9" name="Shape 149"/>
        <p:cNvGrpSpPr/>
        <p:nvPr/>
      </p:nvGrpSpPr>
      <p:grpSpPr>
        <a:xfrm>
          <a:off y="0" x="0"/>
          <a:ext cy="0" cx="0"/>
          <a:chOff y="0" x="0"/>
          <a:chExt cy="0" cx="0"/>
        </a:xfrm>
      </p:grpSpPr>
      <p:sp>
        <p:nvSpPr>
          <p:cNvPr id="150" name="Shape 15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1" name="Shape 15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0" name="Shape 16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7" name="Shape 167"/>
        <p:cNvGrpSpPr/>
        <p:nvPr/>
      </p:nvGrpSpPr>
      <p:grpSpPr>
        <a:xfrm>
          <a:off y="0" x="0"/>
          <a:ext cy="0" cx="0"/>
          <a:chOff y="0" x="0"/>
          <a:chExt cy="0" cx="0"/>
        </a:xfrm>
      </p:grpSpPr>
      <p:sp>
        <p:nvSpPr>
          <p:cNvPr id="168" name="Shape 16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9" name="Shape 16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6" name="Shape 176"/>
        <p:cNvGrpSpPr/>
        <p:nvPr/>
      </p:nvGrpSpPr>
      <p:grpSpPr>
        <a:xfrm>
          <a:off y="0" x="0"/>
          <a:ext cy="0" cx="0"/>
          <a:chOff y="0" x="0"/>
          <a:chExt cy="0" cx="0"/>
        </a:xfrm>
      </p:grpSpPr>
      <p:sp>
        <p:nvSpPr>
          <p:cNvPr id="177" name="Shape 17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8" name="Shape 17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5" name="Shape 185"/>
        <p:cNvGrpSpPr/>
        <p:nvPr/>
      </p:nvGrpSpPr>
      <p:grpSpPr>
        <a:xfrm>
          <a:off y="0" x="0"/>
          <a:ext cy="0" cx="0"/>
          <a:chOff y="0" x="0"/>
          <a:chExt cy="0" cx="0"/>
        </a:xfrm>
      </p:grpSpPr>
      <p:sp>
        <p:nvSpPr>
          <p:cNvPr id="186" name="Shape 18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7" name="Shape 18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 name="Shape 32"/>
        <p:cNvGrpSpPr/>
        <p:nvPr/>
      </p:nvGrpSpPr>
      <p:grpSpPr>
        <a:xfrm>
          <a:off y="0" x="0"/>
          <a:ext cy="0" cx="0"/>
          <a:chOff y="0" x="0"/>
          <a:chExt cy="0" cx="0"/>
        </a:xfrm>
      </p:grpSpPr>
      <p:sp>
        <p:nvSpPr>
          <p:cNvPr id="33" name="Shape 3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4" name="Shape 3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4" name="Shape 194"/>
        <p:cNvGrpSpPr/>
        <p:nvPr/>
      </p:nvGrpSpPr>
      <p:grpSpPr>
        <a:xfrm>
          <a:off y="0" x="0"/>
          <a:ext cy="0" cx="0"/>
          <a:chOff y="0" x="0"/>
          <a:chExt cy="0" cx="0"/>
        </a:xfrm>
      </p:grpSpPr>
      <p:sp>
        <p:nvSpPr>
          <p:cNvPr id="195" name="Shape 19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6" name="Shape 19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3" name="Shape 203"/>
        <p:cNvGrpSpPr/>
        <p:nvPr/>
      </p:nvGrpSpPr>
      <p:grpSpPr>
        <a:xfrm>
          <a:off y="0" x="0"/>
          <a:ext cy="0" cx="0"/>
          <a:chOff y="0" x="0"/>
          <a:chExt cy="0" cx="0"/>
        </a:xfrm>
      </p:grpSpPr>
      <p:sp>
        <p:nvSpPr>
          <p:cNvPr id="204" name="Shape 20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5" name="Shape 20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2" name="Shape 212"/>
        <p:cNvGrpSpPr/>
        <p:nvPr/>
      </p:nvGrpSpPr>
      <p:grpSpPr>
        <a:xfrm>
          <a:off y="0" x="0"/>
          <a:ext cy="0" cx="0"/>
          <a:chOff y="0" x="0"/>
          <a:chExt cy="0" cx="0"/>
        </a:xfrm>
      </p:grpSpPr>
      <p:sp>
        <p:nvSpPr>
          <p:cNvPr id="213" name="Shape 21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4" name="Shape 21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1" name="Shape 221"/>
        <p:cNvGrpSpPr/>
        <p:nvPr/>
      </p:nvGrpSpPr>
      <p:grpSpPr>
        <a:xfrm>
          <a:off y="0" x="0"/>
          <a:ext cy="0" cx="0"/>
          <a:chOff y="0" x="0"/>
          <a:chExt cy="0" cx="0"/>
        </a:xfrm>
      </p:grpSpPr>
      <p:sp>
        <p:nvSpPr>
          <p:cNvPr id="222" name="Shape 2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3" name="Shape 22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0" name="Shape 230"/>
        <p:cNvGrpSpPr/>
        <p:nvPr/>
      </p:nvGrpSpPr>
      <p:grpSpPr>
        <a:xfrm>
          <a:off y="0" x="0"/>
          <a:ext cy="0" cx="0"/>
          <a:chOff y="0" x="0"/>
          <a:chExt cy="0" cx="0"/>
        </a:xfrm>
      </p:grpSpPr>
      <p:sp>
        <p:nvSpPr>
          <p:cNvPr id="231" name="Shape 23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2" name="Shape 23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1" name="Shape 24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8" name="Shape 248"/>
        <p:cNvGrpSpPr/>
        <p:nvPr/>
      </p:nvGrpSpPr>
      <p:grpSpPr>
        <a:xfrm>
          <a:off y="0" x="0"/>
          <a:ext cy="0" cx="0"/>
          <a:chOff y="0" x="0"/>
          <a:chExt cy="0" cx="0"/>
        </a:xfrm>
      </p:grpSpPr>
      <p:sp>
        <p:nvSpPr>
          <p:cNvPr id="249" name="Shape 24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0" name="Shape 25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7" name="Shape 257"/>
        <p:cNvGrpSpPr/>
        <p:nvPr/>
      </p:nvGrpSpPr>
      <p:grpSpPr>
        <a:xfrm>
          <a:off y="0" x="0"/>
          <a:ext cy="0" cx="0"/>
          <a:chOff y="0" x="0"/>
          <a:chExt cy="0" cx="0"/>
        </a:xfrm>
      </p:grpSpPr>
      <p:sp>
        <p:nvSpPr>
          <p:cNvPr id="258" name="Shape 25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9" name="Shape 25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6" name="Shape 266"/>
        <p:cNvGrpSpPr/>
        <p:nvPr/>
      </p:nvGrpSpPr>
      <p:grpSpPr>
        <a:xfrm>
          <a:off y="0" x="0"/>
          <a:ext cy="0" cx="0"/>
          <a:chOff y="0" x="0"/>
          <a:chExt cy="0" cx="0"/>
        </a:xfrm>
      </p:grpSpPr>
      <p:sp>
        <p:nvSpPr>
          <p:cNvPr id="267" name="Shape 26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8" name="Shape 26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5" name="Shape 275"/>
        <p:cNvGrpSpPr/>
        <p:nvPr/>
      </p:nvGrpSpPr>
      <p:grpSpPr>
        <a:xfrm>
          <a:off y="0" x="0"/>
          <a:ext cy="0" cx="0"/>
          <a:chOff y="0" x="0"/>
          <a:chExt cy="0" cx="0"/>
        </a:xfrm>
      </p:grpSpPr>
      <p:sp>
        <p:nvSpPr>
          <p:cNvPr id="276" name="Shape 27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7" name="Shape 27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 name="Shape 41"/>
        <p:cNvGrpSpPr/>
        <p:nvPr/>
      </p:nvGrpSpPr>
      <p:grpSpPr>
        <a:xfrm>
          <a:off y="0" x="0"/>
          <a:ext cy="0" cx="0"/>
          <a:chOff y="0" x="0"/>
          <a:chExt cy="0" cx="0"/>
        </a:xfrm>
      </p:grpSpPr>
      <p:sp>
        <p:nvSpPr>
          <p:cNvPr id="42" name="Shape 4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3" name="Shape 4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4" name="Shape 284"/>
        <p:cNvGrpSpPr/>
        <p:nvPr/>
      </p:nvGrpSpPr>
      <p:grpSpPr>
        <a:xfrm>
          <a:off y="0" x="0"/>
          <a:ext cy="0" cx="0"/>
          <a:chOff y="0" x="0"/>
          <a:chExt cy="0" cx="0"/>
        </a:xfrm>
      </p:grpSpPr>
      <p:sp>
        <p:nvSpPr>
          <p:cNvPr id="285" name="Shape 28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6" name="Shape 286"/>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Openness and trust epitomize real community. Problem solving, productivity and ownership of the process now flow. But community has to continue to be maintained. Tuckman’s model sees the effective team as arriving at a phase of </a:t>
            </a:r>
            <a:r>
              <a:rPr sz="1466" lang="en-US" i="1">
                <a:solidFill>
                  <a:srgbClr val="000000"/>
                </a:solidFill>
                <a:latin typeface="Arial"/>
                <a:ea typeface="Arial"/>
                <a:cs typeface="Arial"/>
                <a:sym typeface="Arial"/>
              </a:rPr>
              <a:t>Performing - </a:t>
            </a:r>
            <a:r>
              <a:rPr sz="1466" lang="en-US">
                <a:solidFill>
                  <a:srgbClr val="000000"/>
                </a:solidFill>
                <a:latin typeface="Arial"/>
                <a:ea typeface="Arial"/>
                <a:cs typeface="Arial"/>
                <a:sym typeface="Arial"/>
              </a:rPr>
              <a:t>the team members are now cooperating toward a common goal. The successful leader of a team knows that to connect with people in a group, you have to relate to them as individuals. Leadership at this time will offer some direction and continue to work on cohesion.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It is fair to say that there will be movement between the various phases, visits to the past, a desire to return to the niceties of pseudocommunity or the early days of forming. But leadership will provide direction and empowerment. Only secure leaders are capable of truly empowering a team, and the team’s capacity to achieve will be determined by the leader’s willingness and ability to empower them. Great things happen and everyone shares the credit.</a:t>
            </a:r>
          </a:p>
          <a:p>
            <a: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 name="Shape 50"/>
        <p:cNvGrpSpPr/>
        <p:nvPr/>
      </p:nvGrpSpPr>
      <p:grpSpPr>
        <a:xfrm>
          <a:off y="0" x="0"/>
          <a:ext cy="0" cx="0"/>
          <a:chOff y="0" x="0"/>
          <a:chExt cy="0" cx="0"/>
        </a:xfrm>
      </p:grpSpPr>
      <p:sp>
        <p:nvSpPr>
          <p:cNvPr id="51" name="Shape 5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2" name="Shape 5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9" name="Shape 59"/>
        <p:cNvGrpSpPr/>
        <p:nvPr/>
      </p:nvGrpSpPr>
      <p:grpSpPr>
        <a:xfrm>
          <a:off y="0" x="0"/>
          <a:ext cy="0" cx="0"/>
          <a:chOff y="0" x="0"/>
          <a:chExt cy="0" cx="0"/>
        </a:xfrm>
      </p:grpSpPr>
      <p:sp>
        <p:nvSpPr>
          <p:cNvPr id="60" name="Shape 6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1" name="Shape 6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 name="Shape 68"/>
        <p:cNvGrpSpPr/>
        <p:nvPr/>
      </p:nvGrpSpPr>
      <p:grpSpPr>
        <a:xfrm>
          <a:off y="0" x="0"/>
          <a:ext cy="0" cx="0"/>
          <a:chOff y="0" x="0"/>
          <a:chExt cy="0" cx="0"/>
        </a:xfrm>
      </p:grpSpPr>
      <p:sp>
        <p:nvSpPr>
          <p:cNvPr id="69" name="Shape 6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0" name="Shape 7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9" name="Shape 7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6" name="Shape 86"/>
        <p:cNvGrpSpPr/>
        <p:nvPr/>
      </p:nvGrpSpPr>
      <p:grpSpPr>
        <a:xfrm>
          <a:off y="0" x="0"/>
          <a:ext cy="0" cx="0"/>
          <a:chOff y="0" x="0"/>
          <a:chExt cy="0" cx="0"/>
        </a:xfrm>
      </p:grpSpPr>
      <p:sp>
        <p:nvSpPr>
          <p:cNvPr id="87" name="Shape 8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8" name="Shape 8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5" name="Shape 95"/>
        <p:cNvGrpSpPr/>
        <p:nvPr/>
      </p:nvGrpSpPr>
      <p:grpSpPr>
        <a:xfrm>
          <a:off y="0" x="0"/>
          <a:ext cy="0" cx="0"/>
          <a:chOff y="0" x="0"/>
          <a:chExt cy="0" cx="0"/>
        </a:xfrm>
      </p:grpSpPr>
      <p:sp>
        <p:nvSpPr>
          <p:cNvPr id="96" name="Shape 9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7" name="Shape 9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1.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4.png" Type="http://schemas.openxmlformats.org/officeDocument/2006/relationships/image" Id="rId4"/><Relationship Target="../media/image08.png" Type="http://schemas.openxmlformats.org/officeDocument/2006/relationships/image" Id="rId3"/><Relationship Target="../media/image06.png" Type="http://schemas.openxmlformats.org/officeDocument/2006/relationships/image" Id="rId6"/><Relationship Target="../media/image03.png" Type="http://schemas.openxmlformats.org/officeDocument/2006/relationships/image" Id="rId5"/></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15.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13.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11.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17.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16.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20.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18.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19.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22.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21.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5.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25.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24.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23.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28.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27.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27.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27.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27.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27.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 Target="../media/image26.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05.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 Target="../media/image29.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09.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10.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12.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14.png" Type="http://schemas.openxmlformats.org/officeDocument/2006/relationships/image" Id="rId4"/><Relationship Target="../media/image08.png" Type="http://schemas.openxmlformats.org/officeDocument/2006/relationships/image" Id="rId3"/><Relationship Target="../media/image01.png" Type="http://schemas.openxmlformats.org/officeDocument/2006/relationships/image" Id="rId6"/><Relationship Target="../media/image00.png" Type="http://schemas.openxmlformats.org/officeDocument/2006/relationships/image" Id="rId5"/><Relationship Target="../media/image02.png" Type="http://schemas.openxmlformats.org/officeDocument/2006/relationships/image" Id="rId7"/></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txBox="1"/>
          <p:nvPr>
            <p:ph idx="1" type="subTitle"/>
          </p:nvPr>
        </p:nvSpPr>
        <p:spPr>
          <a:xfrm>
            <a:off y="4284475" x="1626300"/>
            <a:ext cy="2767875" cx="698357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2888" lang="en-US">
                <a:solidFill>
                  <a:srgbClr val="FFFFFF"/>
                </a:solidFill>
                <a:latin typeface="Arial"/>
                <a:ea typeface="Arial"/>
                <a:cs typeface="Arial"/>
                <a:sym typeface="Arial"/>
              </a:rPr>
              <a:t>NEW CONFERENCE PRESIDENTS ORIENTATION</a:t>
            </a:r>
          </a:p>
          <a:p>
            <a:pPr algn="ctr" marR="0" indent="0" marL="0">
              <a:lnSpc>
                <a:spcPct val="100000"/>
              </a:lnSpc>
              <a:spcBef>
                <a:spcPts val="604"/>
              </a:spcBef>
              <a:spcAft>
                <a:spcPts val="0"/>
              </a:spcAft>
              <a:buNone/>
            </a:pPr>
            <a:r>
              <a:rPr sz="3333" lang="en-US">
                <a:solidFill>
                  <a:srgbClr val="FFFFFF"/>
                </a:solidFill>
                <a:latin typeface="Arial"/>
                <a:ea typeface="Arial"/>
                <a:cs typeface="Arial"/>
                <a:sym typeface="Arial"/>
              </a:rPr>
              <a:t>Team Building</a:t>
            </a:r>
          </a:p>
          <a:p>
            <a:pPr algn="ctr" marR="0" indent="0" marL="0">
              <a:lnSpc>
                <a:spcPct val="100000"/>
              </a:lnSpc>
              <a:spcBef>
                <a:spcPts val="604"/>
              </a:spcBef>
              <a:spcAft>
                <a:spcPts val="0"/>
              </a:spcAft>
              <a:buNone/>
            </a:pPr>
            <a:r>
              <a:rPr sz="2333" lang="en-US">
                <a:solidFill>
                  <a:srgbClr val="FFFFFF"/>
                </a:solidFill>
                <a:latin typeface="Arial"/>
                <a:ea typeface="Arial"/>
                <a:cs typeface="Arial"/>
                <a:sym typeface="Arial"/>
              </a:rPr>
              <a:t>Barry Gane PhD </a:t>
            </a:r>
          </a:p>
          <a:p>
            <a:pPr algn="ctr" marR="0" indent="0" marL="0">
              <a:lnSpc>
                <a:spcPct val="100000"/>
              </a:lnSpc>
              <a:spcBef>
                <a:spcPts val="417"/>
              </a:spcBef>
              <a:spcAft>
                <a:spcPts val="0"/>
              </a:spcAft>
              <a:buNone/>
            </a:pPr>
            <a:r>
              <a:rPr sz="2333" lang="en-US">
                <a:solidFill>
                  <a:srgbClr val="FFFFFF"/>
                </a:solidFill>
                <a:latin typeface="Arial"/>
                <a:ea typeface="Arial"/>
                <a:cs typeface="Arial"/>
                <a:sym typeface="Arial"/>
              </a:rPr>
              <a:t>with Hal Thomsen Dmin</a:t>
            </a:r>
          </a:p>
        </p:txBody>
      </p:sp>
      <p:sp>
        <p:nvSpPr>
          <p:cNvPr id="20" name="Shape 20"/>
          <p:cNvSpPr/>
          <p:nvPr/>
        </p:nvSpPr>
        <p:spPr>
          <a:xfrm>
            <a:off y="0" x="3407825"/>
            <a:ext cy="4159224" cx="3376074"/>
          </a:xfrm>
          <a:prstGeom prst="rect">
            <a:avLst/>
          </a:prstGeom>
          <a:blipFill>
            <a:blip r:embed="rId4"/>
            <a:stretch>
              <a:fillRect/>
            </a:stretch>
          </a:blipFill>
        </p:spPr>
      </p:sp>
      <p:sp>
        <p:nvSpPr>
          <p:cNvPr id="21" name="Shape 21"/>
          <p:cNvSpPr/>
          <p:nvPr/>
        </p:nvSpPr>
        <p:spPr>
          <a:xfrm>
            <a:off y="0" x="6783900"/>
            <a:ext cy="4159224" cx="3376074"/>
          </a:xfrm>
          <a:prstGeom prst="rect">
            <a:avLst/>
          </a:prstGeom>
          <a:blipFill>
            <a:blip r:embed="rId5"/>
            <a:stretch>
              <a:fillRect/>
            </a:stretch>
          </a:blipFill>
        </p:spPr>
      </p:sp>
      <p:sp>
        <p:nvSpPr>
          <p:cNvPr id="22" name="Shape 22"/>
          <p:cNvSpPr/>
          <p:nvPr/>
        </p:nvSpPr>
        <p:spPr>
          <a:xfrm>
            <a:off y="0" x="0"/>
            <a:ext cy="4138075" cx="3439574"/>
          </a:xfrm>
          <a:prstGeom prst="rect">
            <a:avLst/>
          </a:prstGeom>
          <a:blipFill>
            <a:blip r:embed="rId6"/>
            <a:stretch>
              <a:fillRect/>
            </a:stretch>
          </a:blipFill>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8" name="Shape 98"/>
        <p:cNvGrpSpPr/>
        <p:nvPr/>
      </p:nvGrpSpPr>
      <p:grpSpPr>
        <a:xfrm>
          <a:off y="0" x="0"/>
          <a:ext cy="0" cx="0"/>
          <a:chOff y="0" x="0"/>
          <a:chExt cy="0" cx="0"/>
        </a:xfrm>
      </p:grpSpPr>
      <p:sp>
        <p:nvSpPr>
          <p:cNvPr id="99" name="Shape 99"/>
          <p:cNvSpPr/>
          <p:nvPr/>
        </p:nvSpPr>
        <p:spPr>
          <a:xfrm>
            <a:off y="296325" x="2063750"/>
            <a:ext cy="1291150" cx="7725825"/>
          </a:xfrm>
          <a:prstGeom prst="rect">
            <a:avLst/>
          </a:prstGeom>
          <a:blipFill>
            <a:blip r:embed="rId4"/>
            <a:stretch>
              <a:fillRect/>
            </a:stretch>
          </a:blipFill>
        </p:spPr>
      </p:sp>
      <p:sp>
        <p:nvSpPr>
          <p:cNvPr id="100" name="Shape 100"/>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Respect Other Opinions</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 A man’s mind stretched to a new idea never goes back to its original dimensions.” - Oliver Wendell Holmes</a:t>
            </a:r>
          </a:p>
        </p:txBody>
      </p:sp>
      <p:sp>
        <p:nvSpPr>
          <p:cNvPr id="101" name="Shape 101"/>
          <p:cNvSpPr/>
          <p:nvPr/>
        </p:nvSpPr>
        <p:spPr>
          <a:xfrm>
            <a:off y="0" x="0"/>
            <a:ext cy="2550574" cx="2116649"/>
          </a:xfrm>
          <a:prstGeom prst="rect">
            <a:avLst/>
          </a:prstGeom>
          <a:blipFill>
            <a:blip r:embed="rId5"/>
            <a:stretch>
              <a:fillRect/>
            </a:stretch>
          </a:blipFill>
        </p:spPr>
      </p:sp>
      <p:sp>
        <p:nvSpPr>
          <p:cNvPr id="102" name="Shape 102"/>
          <p:cNvSpPr/>
          <p:nvPr/>
        </p:nvSpPr>
        <p:spPr>
          <a:xfrm>
            <a:off y="2529400" x="0"/>
            <a:ext cy="2645825" cx="2137825"/>
          </a:xfrm>
          <a:prstGeom prst="rect">
            <a:avLst/>
          </a:prstGeom>
          <a:blipFill>
            <a:blip r:embed="rId6"/>
            <a:stretch>
              <a:fillRect/>
            </a:stretch>
          </a:blipFill>
        </p:spPr>
      </p:sp>
      <p:sp>
        <p:nvSpPr>
          <p:cNvPr id="103" name="Shape 103"/>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7" name="Shape 107"/>
        <p:cNvGrpSpPr/>
        <p:nvPr/>
      </p:nvGrpSpPr>
      <p:grpSpPr>
        <a:xfrm>
          <a:off y="0" x="0"/>
          <a:ext cy="0" cx="0"/>
          <a:chOff y="0" x="0"/>
          <a:chExt cy="0" cx="0"/>
        </a:xfrm>
      </p:grpSpPr>
      <p:sp>
        <p:nvSpPr>
          <p:cNvPr id="108" name="Shape 108"/>
          <p:cNvSpPr/>
          <p:nvPr/>
        </p:nvSpPr>
        <p:spPr>
          <a:xfrm>
            <a:off y="296325" x="2116650"/>
            <a:ext cy="1291150" cx="7725825"/>
          </a:xfrm>
          <a:prstGeom prst="rect">
            <a:avLst/>
          </a:prstGeom>
          <a:blipFill>
            <a:blip r:embed="rId4"/>
            <a:stretch>
              <a:fillRect/>
            </a:stretch>
          </a:blipFill>
        </p:spPr>
      </p:sp>
      <p:sp>
        <p:nvSpPr>
          <p:cNvPr id="109" name="Shape 109"/>
          <p:cNvSpPr txBox="1"/>
          <p:nvPr/>
        </p:nvSpPr>
        <p:spPr>
          <a:xfrm>
            <a:off y="1829150" x="2303625"/>
            <a:ext cy="5205575" cx="7322249"/>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Ask and encourage questions</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 important thing is not to stop questioning. Curiosity has its own reason for existing.” Albert Einstein</a:t>
            </a:r>
          </a:p>
        </p:txBody>
      </p:sp>
      <p:sp>
        <p:nvSpPr>
          <p:cNvPr id="110" name="Shape 110"/>
          <p:cNvSpPr/>
          <p:nvPr/>
        </p:nvSpPr>
        <p:spPr>
          <a:xfrm>
            <a:off y="0" x="0"/>
            <a:ext cy="2550574" cx="2116649"/>
          </a:xfrm>
          <a:prstGeom prst="rect">
            <a:avLst/>
          </a:prstGeom>
          <a:blipFill>
            <a:blip r:embed="rId5"/>
            <a:stretch>
              <a:fillRect/>
            </a:stretch>
          </a:blipFill>
        </p:spPr>
      </p:sp>
      <p:sp>
        <p:nvSpPr>
          <p:cNvPr id="111" name="Shape 111"/>
          <p:cNvSpPr/>
          <p:nvPr/>
        </p:nvSpPr>
        <p:spPr>
          <a:xfrm>
            <a:off y="2529400" x="0"/>
            <a:ext cy="2645825" cx="2137825"/>
          </a:xfrm>
          <a:prstGeom prst="rect">
            <a:avLst/>
          </a:prstGeom>
          <a:blipFill>
            <a:blip r:embed="rId6"/>
            <a:stretch>
              <a:fillRect/>
            </a:stretch>
          </a:blipFill>
        </p:spPr>
      </p:sp>
      <p:sp>
        <p:nvSpPr>
          <p:cNvPr id="112" name="Shape 112"/>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6" name="Shape 116"/>
        <p:cNvGrpSpPr/>
        <p:nvPr/>
      </p:nvGrpSpPr>
      <p:grpSpPr>
        <a:xfrm>
          <a:off y="0" x="0"/>
          <a:ext cy="0" cx="0"/>
          <a:chOff y="0" x="0"/>
          <a:chExt cy="0" cx="0"/>
        </a:xfrm>
      </p:grpSpPr>
      <p:sp>
        <p:nvSpPr>
          <p:cNvPr id="117" name="Shape 117"/>
          <p:cNvSpPr/>
          <p:nvPr/>
        </p:nvSpPr>
        <p:spPr>
          <a:xfrm>
            <a:off y="296325" x="2063750"/>
            <a:ext cy="1291150" cx="7725825"/>
          </a:xfrm>
          <a:prstGeom prst="rect">
            <a:avLst/>
          </a:prstGeom>
          <a:blipFill>
            <a:blip r:embed="rId4"/>
            <a:stretch>
              <a:fillRect/>
            </a:stretch>
          </a:blipFill>
        </p:spPr>
      </p:sp>
      <p:sp>
        <p:nvSpPr>
          <p:cNvPr id="118" name="Shape 118"/>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Make rational decisions</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 significant problems we face cannot be solved at the same level of thinking we were at when we created them.” Albert Einstein</a:t>
            </a:r>
          </a:p>
          <a:p>
            <a:r>
              <a:t/>
            </a:r>
          </a:p>
        </p:txBody>
      </p:sp>
      <p:sp>
        <p:nvSpPr>
          <p:cNvPr id="119" name="Shape 119"/>
          <p:cNvSpPr/>
          <p:nvPr/>
        </p:nvSpPr>
        <p:spPr>
          <a:xfrm>
            <a:off y="0" x="0"/>
            <a:ext cy="2550574" cx="2116649"/>
          </a:xfrm>
          <a:prstGeom prst="rect">
            <a:avLst/>
          </a:prstGeom>
          <a:blipFill>
            <a:blip r:embed="rId5"/>
            <a:stretch>
              <a:fillRect/>
            </a:stretch>
          </a:blipFill>
        </p:spPr>
      </p:sp>
      <p:sp>
        <p:nvSpPr>
          <p:cNvPr id="120" name="Shape 120"/>
          <p:cNvSpPr/>
          <p:nvPr/>
        </p:nvSpPr>
        <p:spPr>
          <a:xfrm>
            <a:off y="2529400" x="0"/>
            <a:ext cy="2645825" cx="2137825"/>
          </a:xfrm>
          <a:prstGeom prst="rect">
            <a:avLst/>
          </a:prstGeom>
          <a:blipFill>
            <a:blip r:embed="rId6"/>
            <a:stretch>
              <a:fillRect/>
            </a:stretch>
          </a:blipFill>
        </p:spPr>
      </p:sp>
      <p:sp>
        <p:nvSpPr>
          <p:cNvPr id="121" name="Shape 121"/>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5" name="Shape 125"/>
        <p:cNvGrpSpPr/>
        <p:nvPr/>
      </p:nvGrpSpPr>
      <p:grpSpPr>
        <a:xfrm>
          <a:off y="0" x="0"/>
          <a:ext cy="0" cx="0"/>
          <a:chOff y="0" x="0"/>
          <a:chExt cy="0" cx="0"/>
        </a:xfrm>
      </p:grpSpPr>
      <p:sp>
        <p:nvSpPr>
          <p:cNvPr id="126" name="Shape 126"/>
          <p:cNvSpPr/>
          <p:nvPr/>
        </p:nvSpPr>
        <p:spPr>
          <a:xfrm>
            <a:off y="296325" x="2063750"/>
            <a:ext cy="1291150" cx="7725825"/>
          </a:xfrm>
          <a:prstGeom prst="rect">
            <a:avLst/>
          </a:prstGeom>
          <a:blipFill>
            <a:blip r:embed="rId4"/>
            <a:stretch>
              <a:fillRect/>
            </a:stretch>
          </a:blipFill>
        </p:spPr>
      </p:sp>
      <p:sp>
        <p:nvSpPr>
          <p:cNvPr id="127" name="Shape 127"/>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Eliminate internal competition </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“Great discoveries and achievements invariably involve the cooperation of many minds.” Alexander Graham Bell</a:t>
            </a:r>
          </a:p>
          <a:p>
            <a:r>
              <a:t/>
            </a:r>
          </a:p>
        </p:txBody>
      </p:sp>
      <p:sp>
        <p:nvSpPr>
          <p:cNvPr id="128" name="Shape 128"/>
          <p:cNvSpPr/>
          <p:nvPr/>
        </p:nvSpPr>
        <p:spPr>
          <a:xfrm>
            <a:off y="0" x="0"/>
            <a:ext cy="2550574" cx="2116649"/>
          </a:xfrm>
          <a:prstGeom prst="rect">
            <a:avLst/>
          </a:prstGeom>
          <a:blipFill>
            <a:blip r:embed="rId5"/>
            <a:stretch>
              <a:fillRect/>
            </a:stretch>
          </a:blipFill>
        </p:spPr>
      </p:sp>
      <p:sp>
        <p:nvSpPr>
          <p:cNvPr id="129" name="Shape 129"/>
          <p:cNvSpPr/>
          <p:nvPr/>
        </p:nvSpPr>
        <p:spPr>
          <a:xfrm>
            <a:off y="2529400" x="0"/>
            <a:ext cy="2645825" cx="2137825"/>
          </a:xfrm>
          <a:prstGeom prst="rect">
            <a:avLst/>
          </a:prstGeom>
          <a:blipFill>
            <a:blip r:embed="rId6"/>
            <a:stretch>
              <a:fillRect/>
            </a:stretch>
          </a:blipFill>
        </p:spPr>
      </p:sp>
      <p:sp>
        <p:nvSpPr>
          <p:cNvPr id="130" name="Shape 130"/>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4" name="Shape 134"/>
        <p:cNvGrpSpPr/>
        <p:nvPr/>
      </p:nvGrpSpPr>
      <p:grpSpPr>
        <a:xfrm>
          <a:off y="0" x="0"/>
          <a:ext cy="0" cx="0"/>
          <a:chOff y="0" x="0"/>
          <a:chExt cy="0" cx="0"/>
        </a:xfrm>
      </p:grpSpPr>
      <p:sp>
        <p:nvSpPr>
          <p:cNvPr id="135" name="Shape 135"/>
          <p:cNvSpPr/>
          <p:nvPr/>
        </p:nvSpPr>
        <p:spPr>
          <a:xfrm>
            <a:off y="296325" x="2116650"/>
            <a:ext cy="1291150" cx="7725825"/>
          </a:xfrm>
          <a:prstGeom prst="rect">
            <a:avLst/>
          </a:prstGeom>
          <a:blipFill>
            <a:blip r:embed="rId4"/>
            <a:stretch>
              <a:fillRect/>
            </a:stretch>
          </a:blipFill>
        </p:spPr>
      </p:sp>
      <p:sp>
        <p:nvSpPr>
          <p:cNvPr id="136" name="Shape 136"/>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Build trust with integrity</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“Things which matter most must never be at the mercy of things which matter least.” Goethe </a:t>
            </a:r>
          </a:p>
        </p:txBody>
      </p:sp>
      <p:sp>
        <p:nvSpPr>
          <p:cNvPr id="137" name="Shape 137"/>
          <p:cNvSpPr/>
          <p:nvPr/>
        </p:nvSpPr>
        <p:spPr>
          <a:xfrm>
            <a:off y="0" x="0"/>
            <a:ext cy="2550574" cx="2116649"/>
          </a:xfrm>
          <a:prstGeom prst="rect">
            <a:avLst/>
          </a:prstGeom>
          <a:blipFill>
            <a:blip r:embed="rId5"/>
            <a:stretch>
              <a:fillRect/>
            </a:stretch>
          </a:blipFill>
        </p:spPr>
      </p:sp>
      <p:sp>
        <p:nvSpPr>
          <p:cNvPr id="138" name="Shape 138"/>
          <p:cNvSpPr/>
          <p:nvPr/>
        </p:nvSpPr>
        <p:spPr>
          <a:xfrm>
            <a:off y="2529400" x="0"/>
            <a:ext cy="2645825" cx="2137825"/>
          </a:xfrm>
          <a:prstGeom prst="rect">
            <a:avLst/>
          </a:prstGeom>
          <a:blipFill>
            <a:blip r:embed="rId6"/>
            <a:stretch>
              <a:fillRect/>
            </a:stretch>
          </a:blipFill>
        </p:spPr>
      </p:sp>
      <p:sp>
        <p:nvSpPr>
          <p:cNvPr id="139" name="Shape 139"/>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3" name="Shape 143"/>
        <p:cNvGrpSpPr/>
        <p:nvPr/>
      </p:nvGrpSpPr>
      <p:grpSpPr>
        <a:xfrm>
          <a:off y="0" x="0"/>
          <a:ext cy="0" cx="0"/>
          <a:chOff y="0" x="0"/>
          <a:chExt cy="0" cx="0"/>
        </a:xfrm>
      </p:grpSpPr>
      <p:sp>
        <p:nvSpPr>
          <p:cNvPr id="144" name="Shape 144"/>
          <p:cNvSpPr/>
          <p:nvPr/>
        </p:nvSpPr>
        <p:spPr>
          <a:xfrm>
            <a:off y="296325" x="1894400"/>
            <a:ext cy="1291150" cx="8064500"/>
          </a:xfrm>
          <a:prstGeom prst="rect">
            <a:avLst/>
          </a:prstGeom>
          <a:blipFill>
            <a:blip r:embed="rId4"/>
            <a:stretch>
              <a:fillRect/>
            </a:stretch>
          </a:blipFill>
        </p:spPr>
      </p:sp>
      <p:sp>
        <p:nvSpPr>
          <p:cNvPr id="145" name="Shape 145"/>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Treat one another with dignity</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“What lies behind us and what lies before us are tiny matters compared to what lies within us.” Oliver Wendell Holmes</a:t>
            </a:r>
          </a:p>
        </p:txBody>
      </p:sp>
      <p:sp>
        <p:nvSpPr>
          <p:cNvPr id="146" name="Shape 146"/>
          <p:cNvSpPr/>
          <p:nvPr/>
        </p:nvSpPr>
        <p:spPr>
          <a:xfrm>
            <a:off y="0" x="0"/>
            <a:ext cy="2550574" cx="2116649"/>
          </a:xfrm>
          <a:prstGeom prst="rect">
            <a:avLst/>
          </a:prstGeom>
          <a:blipFill>
            <a:blip r:embed="rId5"/>
            <a:stretch>
              <a:fillRect/>
            </a:stretch>
          </a:blipFill>
        </p:spPr>
      </p:sp>
      <p:sp>
        <p:nvSpPr>
          <p:cNvPr id="147" name="Shape 147"/>
          <p:cNvSpPr/>
          <p:nvPr/>
        </p:nvSpPr>
        <p:spPr>
          <a:xfrm>
            <a:off y="2529400" x="0"/>
            <a:ext cy="2645825" cx="2137825"/>
          </a:xfrm>
          <a:prstGeom prst="rect">
            <a:avLst/>
          </a:prstGeom>
          <a:blipFill>
            <a:blip r:embed="rId6"/>
            <a:stretch>
              <a:fillRect/>
            </a:stretch>
          </a:blipFill>
        </p:spPr>
      </p:sp>
      <p:sp>
        <p:nvSpPr>
          <p:cNvPr id="148" name="Shape 148"/>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2" name="Shape 152"/>
        <p:cNvGrpSpPr/>
        <p:nvPr/>
      </p:nvGrpSpPr>
      <p:grpSpPr>
        <a:xfrm>
          <a:off y="0" x="0"/>
          <a:ext cy="0" cx="0"/>
          <a:chOff y="0" x="0"/>
          <a:chExt cy="0" cx="0"/>
        </a:xfrm>
      </p:grpSpPr>
      <p:sp>
        <p:nvSpPr>
          <p:cNvPr id="153" name="Shape 153"/>
          <p:cNvSpPr/>
          <p:nvPr/>
        </p:nvSpPr>
        <p:spPr>
          <a:xfrm>
            <a:off y="296325" x="1894400"/>
            <a:ext cy="1291150" cx="8064500"/>
          </a:xfrm>
          <a:prstGeom prst="rect">
            <a:avLst/>
          </a:prstGeom>
          <a:blipFill>
            <a:blip r:embed="rId4"/>
            <a:stretch>
              <a:fillRect/>
            </a:stretch>
          </a:blipFill>
        </p:spPr>
      </p:sp>
      <p:sp>
        <p:nvSpPr>
          <p:cNvPr id="154" name="Shape 154"/>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Commit to excellence</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“We are what we repeatedly do. Excellence, then is not an act, but a habit.” Aristotle </a:t>
            </a:r>
          </a:p>
        </p:txBody>
      </p:sp>
      <p:sp>
        <p:nvSpPr>
          <p:cNvPr id="155" name="Shape 155"/>
          <p:cNvSpPr/>
          <p:nvPr/>
        </p:nvSpPr>
        <p:spPr>
          <a:xfrm>
            <a:off y="0" x="0"/>
            <a:ext cy="2550574" cx="2116649"/>
          </a:xfrm>
          <a:prstGeom prst="rect">
            <a:avLst/>
          </a:prstGeom>
          <a:blipFill>
            <a:blip r:embed="rId5"/>
            <a:stretch>
              <a:fillRect/>
            </a:stretch>
          </a:blipFill>
        </p:spPr>
      </p:sp>
      <p:sp>
        <p:nvSpPr>
          <p:cNvPr id="156" name="Shape 156"/>
          <p:cNvSpPr/>
          <p:nvPr/>
        </p:nvSpPr>
        <p:spPr>
          <a:xfrm>
            <a:off y="2529400" x="0"/>
            <a:ext cy="2645825" cx="2137825"/>
          </a:xfrm>
          <a:prstGeom prst="rect">
            <a:avLst/>
          </a:prstGeom>
          <a:blipFill>
            <a:blip r:embed="rId6"/>
            <a:stretch>
              <a:fillRect/>
            </a:stretch>
          </a:blipFill>
        </p:spPr>
      </p:sp>
      <p:sp>
        <p:nvSpPr>
          <p:cNvPr id="157" name="Shape 157"/>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1" name="Shape 161"/>
        <p:cNvGrpSpPr/>
        <p:nvPr/>
      </p:nvGrpSpPr>
      <p:grpSpPr>
        <a:xfrm>
          <a:off y="0" x="0"/>
          <a:ext cy="0" cx="0"/>
          <a:chOff y="0" x="0"/>
          <a:chExt cy="0" cx="0"/>
        </a:xfrm>
      </p:grpSpPr>
      <p:sp>
        <p:nvSpPr>
          <p:cNvPr id="162" name="Shape 162"/>
          <p:cNvSpPr/>
          <p:nvPr/>
        </p:nvSpPr>
        <p:spPr>
          <a:xfrm>
            <a:off y="296325" x="1894400"/>
            <a:ext cy="1291150" cx="8064500"/>
          </a:xfrm>
          <a:prstGeom prst="rect">
            <a:avLst/>
          </a:prstGeom>
          <a:blipFill>
            <a:blip r:embed="rId4"/>
            <a:stretch>
              <a:fillRect/>
            </a:stretch>
          </a:blipFill>
        </p:spPr>
      </p:sp>
      <p:sp>
        <p:nvSpPr>
          <p:cNvPr id="163" name="Shape 163"/>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Be accountable for your actions</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“Example is not the main thing influencing Others – it is the only thing.” Albert Schweitzer </a:t>
            </a:r>
          </a:p>
        </p:txBody>
      </p:sp>
      <p:sp>
        <p:nvSpPr>
          <p:cNvPr id="164" name="Shape 164"/>
          <p:cNvSpPr/>
          <p:nvPr/>
        </p:nvSpPr>
        <p:spPr>
          <a:xfrm>
            <a:off y="0" x="0"/>
            <a:ext cy="2550574" cx="2116649"/>
          </a:xfrm>
          <a:prstGeom prst="rect">
            <a:avLst/>
          </a:prstGeom>
          <a:blipFill>
            <a:blip r:embed="rId5"/>
            <a:stretch>
              <a:fillRect/>
            </a:stretch>
          </a:blipFill>
        </p:spPr>
      </p:sp>
      <p:sp>
        <p:nvSpPr>
          <p:cNvPr id="165" name="Shape 165"/>
          <p:cNvSpPr/>
          <p:nvPr/>
        </p:nvSpPr>
        <p:spPr>
          <a:xfrm>
            <a:off y="2529400" x="0"/>
            <a:ext cy="2645825" cx="2137825"/>
          </a:xfrm>
          <a:prstGeom prst="rect">
            <a:avLst/>
          </a:prstGeom>
          <a:blipFill>
            <a:blip r:embed="rId6"/>
            <a:stretch>
              <a:fillRect/>
            </a:stretch>
          </a:blipFill>
        </p:spPr>
      </p:sp>
      <p:sp>
        <p:nvSpPr>
          <p:cNvPr id="166" name="Shape 166"/>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0" name="Shape 170"/>
        <p:cNvGrpSpPr/>
        <p:nvPr/>
      </p:nvGrpSpPr>
      <p:grpSpPr>
        <a:xfrm>
          <a:off y="0" x="0"/>
          <a:ext cy="0" cx="0"/>
          <a:chOff y="0" x="0"/>
          <a:chExt cy="0" cx="0"/>
        </a:xfrm>
      </p:grpSpPr>
      <p:sp>
        <p:nvSpPr>
          <p:cNvPr id="171" name="Shape 171"/>
          <p:cNvSpPr/>
          <p:nvPr/>
        </p:nvSpPr>
        <p:spPr>
          <a:xfrm>
            <a:off y="296325" x="1894400"/>
            <a:ext cy="1291150" cx="8064500"/>
          </a:xfrm>
          <a:prstGeom prst="rect">
            <a:avLst/>
          </a:prstGeom>
          <a:blipFill>
            <a:blip r:embed="rId4"/>
            <a:stretch>
              <a:fillRect/>
            </a:stretch>
          </a:blipFill>
        </p:spPr>
      </p:sp>
      <p:sp>
        <p:nvSpPr>
          <p:cNvPr id="172" name="Shape 172"/>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Accept mistakes and learn from them</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“Our greatest glory is not in never failing, but in rising up every time we fall.” Ralph Waldo Emerson</a:t>
            </a:r>
          </a:p>
          <a:p>
            <a:r>
              <a:t/>
            </a:r>
          </a:p>
        </p:txBody>
      </p:sp>
      <p:sp>
        <p:nvSpPr>
          <p:cNvPr id="173" name="Shape 173"/>
          <p:cNvSpPr/>
          <p:nvPr/>
        </p:nvSpPr>
        <p:spPr>
          <a:xfrm>
            <a:off y="0" x="0"/>
            <a:ext cy="2550574" cx="2116649"/>
          </a:xfrm>
          <a:prstGeom prst="rect">
            <a:avLst/>
          </a:prstGeom>
          <a:blipFill>
            <a:blip r:embed="rId5"/>
            <a:stretch>
              <a:fillRect/>
            </a:stretch>
          </a:blipFill>
        </p:spPr>
      </p:sp>
      <p:sp>
        <p:nvSpPr>
          <p:cNvPr id="174" name="Shape 174"/>
          <p:cNvSpPr/>
          <p:nvPr/>
        </p:nvSpPr>
        <p:spPr>
          <a:xfrm>
            <a:off y="2529400" x="0"/>
            <a:ext cy="2645825" cx="2137825"/>
          </a:xfrm>
          <a:prstGeom prst="rect">
            <a:avLst/>
          </a:prstGeom>
          <a:blipFill>
            <a:blip r:embed="rId6"/>
            <a:stretch>
              <a:fillRect/>
            </a:stretch>
          </a:blipFill>
        </p:spPr>
      </p:sp>
      <p:sp>
        <p:nvSpPr>
          <p:cNvPr id="175" name="Shape 175"/>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9" name="Shape 179"/>
        <p:cNvGrpSpPr/>
        <p:nvPr/>
      </p:nvGrpSpPr>
      <p:grpSpPr>
        <a:xfrm>
          <a:off y="0" x="0"/>
          <a:ext cy="0" cx="0"/>
          <a:chOff y="0" x="0"/>
          <a:chExt cy="0" cx="0"/>
        </a:xfrm>
      </p:grpSpPr>
      <p:sp>
        <p:nvSpPr>
          <p:cNvPr id="180" name="Shape 180"/>
          <p:cNvSpPr/>
          <p:nvPr/>
        </p:nvSpPr>
        <p:spPr>
          <a:xfrm>
            <a:off y="296325" x="1894400"/>
            <a:ext cy="1291150" cx="8064500"/>
          </a:xfrm>
          <a:prstGeom prst="rect">
            <a:avLst/>
          </a:prstGeom>
          <a:blipFill>
            <a:blip r:embed="rId4"/>
            <a:stretch>
              <a:fillRect/>
            </a:stretch>
          </a:blipFill>
        </p:spPr>
      </p:sp>
      <p:sp>
        <p:nvSpPr>
          <p:cNvPr id="181" name="Shape 181"/>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Learn continuously</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“I know of no more encouraging fact than the unquestionable ability of man to elevate his life by conscious endeavour.” Henry David Thoreau </a:t>
            </a:r>
          </a:p>
        </p:txBody>
      </p:sp>
      <p:sp>
        <p:nvSpPr>
          <p:cNvPr id="182" name="Shape 182"/>
          <p:cNvSpPr/>
          <p:nvPr/>
        </p:nvSpPr>
        <p:spPr>
          <a:xfrm>
            <a:off y="0" x="0"/>
            <a:ext cy="2550574" cx="2116649"/>
          </a:xfrm>
          <a:prstGeom prst="rect">
            <a:avLst/>
          </a:prstGeom>
          <a:blipFill>
            <a:blip r:embed="rId5"/>
            <a:stretch>
              <a:fillRect/>
            </a:stretch>
          </a:blipFill>
        </p:spPr>
      </p:sp>
      <p:sp>
        <p:nvSpPr>
          <p:cNvPr id="183" name="Shape 183"/>
          <p:cNvSpPr/>
          <p:nvPr/>
        </p:nvSpPr>
        <p:spPr>
          <a:xfrm>
            <a:off y="2529400" x="0"/>
            <a:ext cy="2645825" cx="2137825"/>
          </a:xfrm>
          <a:prstGeom prst="rect">
            <a:avLst/>
          </a:prstGeom>
          <a:blipFill>
            <a:blip r:embed="rId6"/>
            <a:stretch>
              <a:fillRect/>
            </a:stretch>
          </a:blipFill>
        </p:spPr>
      </p:sp>
      <p:sp>
        <p:nvSpPr>
          <p:cNvPr id="184" name="Shape 184"/>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 name="Shape 26"/>
        <p:cNvGrpSpPr/>
        <p:nvPr/>
      </p:nvGrpSpPr>
      <p:grpSpPr>
        <a:xfrm>
          <a:off y="0" x="0"/>
          <a:ext cy="0" cx="0"/>
          <a:chOff y="0" x="0"/>
          <a:chExt cy="0" cx="0"/>
        </a:xfrm>
      </p:grpSpPr>
      <p:sp>
        <p:nvSpPr>
          <p:cNvPr id="27" name="Shape 27"/>
          <p:cNvSpPr/>
          <p:nvPr/>
        </p:nvSpPr>
        <p:spPr>
          <a:xfrm>
            <a:off y="296325" x="2106075"/>
            <a:ext cy="1291150" cx="7556500"/>
          </a:xfrm>
          <a:prstGeom prst="rect">
            <a:avLst/>
          </a:prstGeom>
          <a:blipFill>
            <a:blip r:embed="rId4"/>
            <a:stretch>
              <a:fillRect/>
            </a:stretch>
          </a:blipFill>
        </p:spPr>
      </p:sp>
      <p:sp>
        <p:nvSpPr>
          <p:cNvPr id="28" name="Shape 28"/>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08035"/>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Teamwork is a “Principle-based “ Value</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In other words, if you value teamwork, you have to commit to the principles that grow it</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You have to sow the right seeds</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To build a healthy team, you have to create an extraordinary amount of faith and belief among the team members. A mind set that puts the team first</a:t>
            </a:r>
          </a:p>
          <a:p>
            <a:r>
              <a:t/>
            </a:r>
          </a:p>
          <a:p>
            <a:r>
              <a:t/>
            </a:r>
          </a:p>
          <a:p>
            <a:r>
              <a:t/>
            </a:r>
          </a:p>
        </p:txBody>
      </p:sp>
      <p:sp>
        <p:nvSpPr>
          <p:cNvPr id="29" name="Shape 29"/>
          <p:cNvSpPr/>
          <p:nvPr/>
        </p:nvSpPr>
        <p:spPr>
          <a:xfrm>
            <a:off y="0" x="0"/>
            <a:ext cy="2550574" cx="2116649"/>
          </a:xfrm>
          <a:prstGeom prst="rect">
            <a:avLst/>
          </a:prstGeom>
          <a:blipFill>
            <a:blip r:embed="rId5"/>
            <a:stretch>
              <a:fillRect/>
            </a:stretch>
          </a:blipFill>
        </p:spPr>
      </p:sp>
      <p:sp>
        <p:nvSpPr>
          <p:cNvPr id="30" name="Shape 30"/>
          <p:cNvSpPr/>
          <p:nvPr/>
        </p:nvSpPr>
        <p:spPr>
          <a:xfrm>
            <a:off y="2529400" x="0"/>
            <a:ext cy="2645825" cx="2137825"/>
          </a:xfrm>
          <a:prstGeom prst="rect">
            <a:avLst/>
          </a:prstGeom>
          <a:blipFill>
            <a:blip r:embed="rId6"/>
            <a:stretch>
              <a:fillRect/>
            </a:stretch>
          </a:blipFill>
        </p:spPr>
      </p:sp>
      <p:sp>
        <p:nvSpPr>
          <p:cNvPr id="31" name="Shape 31"/>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8" name="Shape 188"/>
        <p:cNvGrpSpPr/>
        <p:nvPr/>
      </p:nvGrpSpPr>
      <p:grpSpPr>
        <a:xfrm>
          <a:off y="0" x="0"/>
          <a:ext cy="0" cx="0"/>
          <a:chOff y="0" x="0"/>
          <a:chExt cy="0" cx="0"/>
        </a:xfrm>
      </p:grpSpPr>
      <p:sp>
        <p:nvSpPr>
          <p:cNvPr id="189" name="Shape 189"/>
          <p:cNvSpPr/>
          <p:nvPr/>
        </p:nvSpPr>
        <p:spPr>
          <a:xfrm>
            <a:off y="296325" x="1894400"/>
            <a:ext cy="1291150" cx="8064500"/>
          </a:xfrm>
          <a:prstGeom prst="rect">
            <a:avLst/>
          </a:prstGeom>
          <a:blipFill>
            <a:blip r:embed="rId4"/>
            <a:stretch>
              <a:fillRect/>
            </a:stretch>
          </a:blipFill>
        </p:spPr>
      </p:sp>
      <p:sp>
        <p:nvSpPr>
          <p:cNvPr id="190" name="Shape 190"/>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Promote interdependence</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“Build for your team a feeling of oneness, of dependence on one another and of strength to be derived by unity.” Vincent Lombardi</a:t>
            </a:r>
          </a:p>
          <a:p>
            <a:r>
              <a:t/>
            </a:r>
          </a:p>
        </p:txBody>
      </p:sp>
      <p:sp>
        <p:nvSpPr>
          <p:cNvPr id="191" name="Shape 191"/>
          <p:cNvSpPr/>
          <p:nvPr/>
        </p:nvSpPr>
        <p:spPr>
          <a:xfrm>
            <a:off y="0" x="0"/>
            <a:ext cy="2550574" cx="2116649"/>
          </a:xfrm>
          <a:prstGeom prst="rect">
            <a:avLst/>
          </a:prstGeom>
          <a:blipFill>
            <a:blip r:embed="rId5"/>
            <a:stretch>
              <a:fillRect/>
            </a:stretch>
          </a:blipFill>
        </p:spPr>
      </p:sp>
      <p:sp>
        <p:nvSpPr>
          <p:cNvPr id="192" name="Shape 192"/>
          <p:cNvSpPr/>
          <p:nvPr/>
        </p:nvSpPr>
        <p:spPr>
          <a:xfrm>
            <a:off y="2529400" x="0"/>
            <a:ext cy="2645825" cx="2137825"/>
          </a:xfrm>
          <a:prstGeom prst="rect">
            <a:avLst/>
          </a:prstGeom>
          <a:blipFill>
            <a:blip r:embed="rId6"/>
            <a:stretch>
              <a:fillRect/>
            </a:stretch>
          </a:blipFill>
        </p:spPr>
      </p:sp>
      <p:sp>
        <p:nvSpPr>
          <p:cNvPr id="193" name="Shape 193"/>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7" name="Shape 197"/>
        <p:cNvGrpSpPr/>
        <p:nvPr/>
      </p:nvGrpSpPr>
      <p:grpSpPr>
        <a:xfrm>
          <a:off y="0" x="0"/>
          <a:ext cy="0" cx="0"/>
          <a:chOff y="0" x="0"/>
          <a:chExt cy="0" cx="0"/>
        </a:xfrm>
      </p:grpSpPr>
      <p:sp>
        <p:nvSpPr>
          <p:cNvPr id="198" name="Shape 198"/>
          <p:cNvSpPr/>
          <p:nvPr/>
        </p:nvSpPr>
        <p:spPr>
          <a:xfrm>
            <a:off y="296325" x="1894400"/>
            <a:ext cy="1291150" cx="8064500"/>
          </a:xfrm>
          <a:prstGeom prst="rect">
            <a:avLst/>
          </a:prstGeom>
          <a:blipFill>
            <a:blip r:embed="rId4"/>
            <a:stretch>
              <a:fillRect/>
            </a:stretch>
          </a:blipFill>
        </p:spPr>
      </p:sp>
      <p:sp>
        <p:nvSpPr>
          <p:cNvPr id="199" name="Shape 199"/>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Be patient and persevere</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“We will either find a way or make one.” Hannibal</a:t>
            </a:r>
          </a:p>
        </p:txBody>
      </p:sp>
      <p:sp>
        <p:nvSpPr>
          <p:cNvPr id="200" name="Shape 200"/>
          <p:cNvSpPr/>
          <p:nvPr/>
        </p:nvSpPr>
        <p:spPr>
          <a:xfrm>
            <a:off y="0" x="0"/>
            <a:ext cy="2550574" cx="2116649"/>
          </a:xfrm>
          <a:prstGeom prst="rect">
            <a:avLst/>
          </a:prstGeom>
          <a:blipFill>
            <a:blip r:embed="rId5"/>
            <a:stretch>
              <a:fillRect/>
            </a:stretch>
          </a:blipFill>
        </p:spPr>
      </p:sp>
      <p:sp>
        <p:nvSpPr>
          <p:cNvPr id="201" name="Shape 201"/>
          <p:cNvSpPr/>
          <p:nvPr/>
        </p:nvSpPr>
        <p:spPr>
          <a:xfrm>
            <a:off y="2529400" x="0"/>
            <a:ext cy="2645825" cx="2137825"/>
          </a:xfrm>
          <a:prstGeom prst="rect">
            <a:avLst/>
          </a:prstGeom>
          <a:blipFill>
            <a:blip r:embed="rId6"/>
            <a:stretch>
              <a:fillRect/>
            </a:stretch>
          </a:blipFill>
        </p:spPr>
      </p:sp>
      <p:sp>
        <p:nvSpPr>
          <p:cNvPr id="202" name="Shape 202"/>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6" name="Shape 206"/>
        <p:cNvGrpSpPr/>
        <p:nvPr/>
      </p:nvGrpSpPr>
      <p:grpSpPr>
        <a:xfrm>
          <a:off y="0" x="0"/>
          <a:ext cy="0" cx="0"/>
          <a:chOff y="0" x="0"/>
          <a:chExt cy="0" cx="0"/>
        </a:xfrm>
      </p:grpSpPr>
      <p:sp>
        <p:nvSpPr>
          <p:cNvPr id="207" name="Shape 207"/>
          <p:cNvSpPr/>
          <p:nvPr/>
        </p:nvSpPr>
        <p:spPr>
          <a:xfrm>
            <a:off y="296325" x="1894400"/>
            <a:ext cy="1291150" cx="8064500"/>
          </a:xfrm>
          <a:prstGeom prst="rect">
            <a:avLst/>
          </a:prstGeom>
          <a:blipFill>
            <a:blip r:embed="rId4"/>
            <a:stretch>
              <a:fillRect/>
            </a:stretch>
          </a:blipFill>
        </p:spPr>
      </p:sp>
      <p:sp>
        <p:nvSpPr>
          <p:cNvPr id="208" name="Shape 208"/>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Pull the weeds</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“We must cultivate our garden.” - Voltaire</a:t>
            </a:r>
          </a:p>
          <a:p>
            <a:r>
              <a:t/>
            </a:r>
          </a:p>
        </p:txBody>
      </p:sp>
      <p:sp>
        <p:nvSpPr>
          <p:cNvPr id="209" name="Shape 209"/>
          <p:cNvSpPr/>
          <p:nvPr/>
        </p:nvSpPr>
        <p:spPr>
          <a:xfrm>
            <a:off y="0" x="0"/>
            <a:ext cy="2550574" cx="2116649"/>
          </a:xfrm>
          <a:prstGeom prst="rect">
            <a:avLst/>
          </a:prstGeom>
          <a:blipFill>
            <a:blip r:embed="rId5"/>
            <a:stretch>
              <a:fillRect/>
            </a:stretch>
          </a:blipFill>
        </p:spPr>
      </p:sp>
      <p:sp>
        <p:nvSpPr>
          <p:cNvPr id="210" name="Shape 210"/>
          <p:cNvSpPr/>
          <p:nvPr/>
        </p:nvSpPr>
        <p:spPr>
          <a:xfrm>
            <a:off y="2529400" x="0"/>
            <a:ext cy="2645825" cx="2137825"/>
          </a:xfrm>
          <a:prstGeom prst="rect">
            <a:avLst/>
          </a:prstGeom>
          <a:blipFill>
            <a:blip r:embed="rId6"/>
            <a:stretch>
              <a:fillRect/>
            </a:stretch>
          </a:blipFill>
        </p:spPr>
      </p:sp>
      <p:sp>
        <p:nvSpPr>
          <p:cNvPr id="211" name="Shape 211"/>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5" name="Shape 215"/>
        <p:cNvGrpSpPr/>
        <p:nvPr/>
      </p:nvGrpSpPr>
      <p:grpSpPr>
        <a:xfrm>
          <a:off y="0" x="0"/>
          <a:ext cy="0" cx="0"/>
          <a:chOff y="0" x="0"/>
          <a:chExt cy="0" cx="0"/>
        </a:xfrm>
      </p:grpSpPr>
      <p:sp>
        <p:nvSpPr>
          <p:cNvPr id="216" name="Shape 216"/>
          <p:cNvSpPr/>
          <p:nvPr/>
        </p:nvSpPr>
        <p:spPr>
          <a:xfrm>
            <a:off y="105825" x="1957900"/>
            <a:ext cy="1608650" cx="7937500"/>
          </a:xfrm>
          <a:prstGeom prst="rect">
            <a:avLst/>
          </a:prstGeom>
          <a:blipFill>
            <a:blip r:embed="rId4"/>
            <a:stretch>
              <a:fillRect/>
            </a:stretch>
          </a:blipFill>
        </p:spPr>
      </p:sp>
      <p:sp>
        <p:nvSpPr>
          <p:cNvPr id="217" name="Shape 217"/>
          <p:cNvSpPr txBox="1"/>
          <p:nvPr/>
        </p:nvSpPr>
        <p:spPr>
          <a:xfrm>
            <a:off y="1829150" x="2218950"/>
            <a:ext cy="5205575" cx="7406900"/>
          </a:xfrm>
          <a:prstGeom prst="rect">
            <a:avLst/>
          </a:prstGeom>
        </p:spPr>
        <p:txBody>
          <a:bodyPr bIns="38100" rIns="38100" lIns="38100" tIns="38100" anchor="t" anchorCtr="0">
            <a:noAutofit/>
          </a:bodyPr>
          <a:lstStyle/>
          <a:p>
            <a:pPr algn="l" lvl="0" marR="0" indent="-234244" marL="381000">
              <a:lnSpc>
                <a:spcPct val="108173"/>
              </a:lnSpc>
              <a:spcBef>
                <a:spcPts val="0"/>
              </a:spcBef>
              <a:spcAft>
                <a:spcPts val="0"/>
              </a:spcAft>
              <a:buClr>
                <a:srgbClr val="FFFFFF"/>
              </a:buClr>
              <a:buSzPct val="166028"/>
              <a:buFont typeface="Arial"/>
              <a:buChar char="•"/>
            </a:pPr>
            <a:r>
              <a:rPr sz="2888" lang="en-US">
                <a:solidFill>
                  <a:srgbClr val="FFFFFF"/>
                </a:solidFill>
                <a:latin typeface="Arial"/>
                <a:ea typeface="Arial"/>
                <a:cs typeface="Arial"/>
                <a:sym typeface="Arial"/>
              </a:rPr>
              <a:t>As geese flap their wings, they create an uplift for the birds that follow</a:t>
            </a:r>
          </a:p>
          <a:p>
            <a:r>
              <a:t/>
            </a:r>
          </a:p>
          <a:p>
            <a:pPr algn="l" lvl="0" marR="0" indent="-234244" marL="381000">
              <a:lnSpc>
                <a:spcPct val="108173"/>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By flying in a “V” formation, the whole flock adds 71% greater flying range than if any bird were to fly alone. </a:t>
            </a:r>
          </a:p>
          <a:p>
            <a:r>
              <a:t/>
            </a:r>
          </a:p>
          <a:p>
            <a:pPr algn="l" lvl="0" marR="0" indent="-234244" marL="381000">
              <a:lnSpc>
                <a:spcPct val="108173"/>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“If we share a common direction and a sense of community, we can get where we’re going more quickly and easily because we are traveling on the thrust of one another.”</a:t>
            </a:r>
          </a:p>
          <a:p>
            <a:r>
              <a:t/>
            </a:r>
          </a:p>
        </p:txBody>
      </p:sp>
      <p:sp>
        <p:nvSpPr>
          <p:cNvPr id="218" name="Shape 218"/>
          <p:cNvSpPr/>
          <p:nvPr/>
        </p:nvSpPr>
        <p:spPr>
          <a:xfrm>
            <a:off y="0" x="0"/>
            <a:ext cy="2550574" cx="2116649"/>
          </a:xfrm>
          <a:prstGeom prst="rect">
            <a:avLst/>
          </a:prstGeom>
          <a:blipFill>
            <a:blip r:embed="rId5"/>
            <a:stretch>
              <a:fillRect/>
            </a:stretch>
          </a:blipFill>
        </p:spPr>
      </p:sp>
      <p:sp>
        <p:nvSpPr>
          <p:cNvPr id="219" name="Shape 219"/>
          <p:cNvSpPr/>
          <p:nvPr/>
        </p:nvSpPr>
        <p:spPr>
          <a:xfrm>
            <a:off y="2529400" x="0"/>
            <a:ext cy="2645825" cx="2137825"/>
          </a:xfrm>
          <a:prstGeom prst="rect">
            <a:avLst/>
          </a:prstGeom>
          <a:blipFill>
            <a:blip r:embed="rId6"/>
            <a:stretch>
              <a:fillRect/>
            </a:stretch>
          </a:blipFill>
        </p:spPr>
      </p:sp>
      <p:sp>
        <p:nvSpPr>
          <p:cNvPr id="220" name="Shape 220"/>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4" name="Shape 224"/>
        <p:cNvGrpSpPr/>
        <p:nvPr/>
      </p:nvGrpSpPr>
      <p:grpSpPr>
        <a:xfrm>
          <a:off y="0" x="0"/>
          <a:ext cy="0" cx="0"/>
          <a:chOff y="0" x="0"/>
          <a:chExt cy="0" cx="0"/>
        </a:xfrm>
      </p:grpSpPr>
      <p:sp>
        <p:nvSpPr>
          <p:cNvPr id="225" name="Shape 225"/>
          <p:cNvSpPr/>
          <p:nvPr/>
        </p:nvSpPr>
        <p:spPr>
          <a:xfrm>
            <a:off y="105825" x="1957900"/>
            <a:ext cy="1608650" cx="7937500"/>
          </a:xfrm>
          <a:prstGeom prst="rect">
            <a:avLst/>
          </a:prstGeom>
          <a:blipFill>
            <a:blip r:embed="rId4"/>
            <a:stretch>
              <a:fillRect/>
            </a:stretch>
          </a:blipFill>
        </p:spPr>
      </p:sp>
      <p:sp>
        <p:nvSpPr>
          <p:cNvPr id="226" name="Shape 226"/>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08035"/>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Whenever a goose falls out of formation, it suddenly feels the drag and resistance of trying to fly alone, and quickly gets back into formation to take advantage of the lifting power of the bird immediately in front. </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If we have as much sense as geese, we will stay in formation with those who are headed where we want to go, and we will be willing to accept their help as well as give ours to others. </a:t>
            </a:r>
          </a:p>
          <a:p>
            <a:r>
              <a:t/>
            </a:r>
          </a:p>
        </p:txBody>
      </p:sp>
      <p:sp>
        <p:nvSpPr>
          <p:cNvPr id="227" name="Shape 227"/>
          <p:cNvSpPr/>
          <p:nvPr/>
        </p:nvSpPr>
        <p:spPr>
          <a:xfrm>
            <a:off y="0" x="0"/>
            <a:ext cy="2550574" cx="2116649"/>
          </a:xfrm>
          <a:prstGeom prst="rect">
            <a:avLst/>
          </a:prstGeom>
          <a:blipFill>
            <a:blip r:embed="rId5"/>
            <a:stretch>
              <a:fillRect/>
            </a:stretch>
          </a:blipFill>
        </p:spPr>
      </p:sp>
      <p:sp>
        <p:nvSpPr>
          <p:cNvPr id="228" name="Shape 228"/>
          <p:cNvSpPr/>
          <p:nvPr/>
        </p:nvSpPr>
        <p:spPr>
          <a:xfrm>
            <a:off y="2529400" x="0"/>
            <a:ext cy="2645825" cx="2137825"/>
          </a:xfrm>
          <a:prstGeom prst="rect">
            <a:avLst/>
          </a:prstGeom>
          <a:blipFill>
            <a:blip r:embed="rId6"/>
            <a:stretch>
              <a:fillRect/>
            </a:stretch>
          </a:blipFill>
        </p:spPr>
      </p:sp>
      <p:sp>
        <p:nvSpPr>
          <p:cNvPr id="229" name="Shape 229"/>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3" name="Shape 233"/>
        <p:cNvGrpSpPr/>
        <p:nvPr/>
      </p:nvGrpSpPr>
      <p:grpSpPr>
        <a:xfrm>
          <a:off y="0" x="0"/>
          <a:ext cy="0" cx="0"/>
          <a:chOff y="0" x="0"/>
          <a:chExt cy="0" cx="0"/>
        </a:xfrm>
      </p:grpSpPr>
      <p:sp>
        <p:nvSpPr>
          <p:cNvPr id="234" name="Shape 234"/>
          <p:cNvSpPr/>
          <p:nvPr/>
        </p:nvSpPr>
        <p:spPr>
          <a:xfrm>
            <a:off y="105825" x="1957900"/>
            <a:ext cy="1608650" cx="7937500"/>
          </a:xfrm>
          <a:prstGeom prst="rect">
            <a:avLst/>
          </a:prstGeom>
          <a:blipFill>
            <a:blip r:embed="rId4"/>
            <a:stretch>
              <a:fillRect/>
            </a:stretch>
          </a:blipFill>
        </p:spPr>
      </p:sp>
      <p:sp>
        <p:nvSpPr>
          <p:cNvPr id="235" name="Shape 235"/>
          <p:cNvSpPr txBox="1"/>
          <p:nvPr/>
        </p:nvSpPr>
        <p:spPr>
          <a:xfrm>
            <a:off y="1829150" x="2303625"/>
            <a:ext cy="5205575" cx="7322249"/>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When the lead goose gets tire, it rotates to the back into formation and another goose flies at the point position</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If we take turns doing the hard tasks and sharing leadership as with the geese, we become dependent on each other</a:t>
            </a:r>
          </a:p>
          <a:p>
            <a:r>
              <a:t/>
            </a:r>
          </a:p>
        </p:txBody>
      </p:sp>
      <p:sp>
        <p:nvSpPr>
          <p:cNvPr id="236" name="Shape 236"/>
          <p:cNvSpPr/>
          <p:nvPr/>
        </p:nvSpPr>
        <p:spPr>
          <a:xfrm>
            <a:off y="0" x="0"/>
            <a:ext cy="2550574" cx="2116649"/>
          </a:xfrm>
          <a:prstGeom prst="rect">
            <a:avLst/>
          </a:prstGeom>
          <a:blipFill>
            <a:blip r:embed="rId5"/>
            <a:stretch>
              <a:fillRect/>
            </a:stretch>
          </a:blipFill>
        </p:spPr>
      </p:sp>
      <p:sp>
        <p:nvSpPr>
          <p:cNvPr id="237" name="Shape 237"/>
          <p:cNvSpPr/>
          <p:nvPr/>
        </p:nvSpPr>
        <p:spPr>
          <a:xfrm>
            <a:off y="2529400" x="0"/>
            <a:ext cy="2645825" cx="2137825"/>
          </a:xfrm>
          <a:prstGeom prst="rect">
            <a:avLst/>
          </a:prstGeom>
          <a:blipFill>
            <a:blip r:embed="rId6"/>
            <a:stretch>
              <a:fillRect/>
            </a:stretch>
          </a:blipFill>
        </p:spPr>
      </p:sp>
      <p:sp>
        <p:nvSpPr>
          <p:cNvPr id="238" name="Shape 238"/>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2" name="Shape 242"/>
        <p:cNvGrpSpPr/>
        <p:nvPr/>
      </p:nvGrpSpPr>
      <p:grpSpPr>
        <a:xfrm>
          <a:off y="0" x="0"/>
          <a:ext cy="0" cx="0"/>
          <a:chOff y="0" x="0"/>
          <a:chExt cy="0" cx="0"/>
        </a:xfrm>
      </p:grpSpPr>
      <p:sp>
        <p:nvSpPr>
          <p:cNvPr id="243" name="Shape 243"/>
          <p:cNvSpPr/>
          <p:nvPr/>
        </p:nvSpPr>
        <p:spPr>
          <a:xfrm>
            <a:off y="105825" x="1957900"/>
            <a:ext cy="1608650" cx="7937500"/>
          </a:xfrm>
          <a:prstGeom prst="rect">
            <a:avLst/>
          </a:prstGeom>
          <a:blipFill>
            <a:blip r:embed="rId4"/>
            <a:stretch>
              <a:fillRect/>
            </a:stretch>
          </a:blipFill>
        </p:spPr>
      </p:sp>
      <p:sp>
        <p:nvSpPr>
          <p:cNvPr id="244" name="Shape 244"/>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 geese in formation honk from behind to encourage those up front to keep up their speed.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If we “honk,” we need to make sure it is encouraging</a:t>
            </a:r>
          </a:p>
          <a:p>
            <a:r>
              <a:t/>
            </a:r>
          </a:p>
          <a:p>
            <a:r>
              <a:t/>
            </a:r>
          </a:p>
        </p:txBody>
      </p:sp>
      <p:sp>
        <p:nvSpPr>
          <p:cNvPr id="245" name="Shape 245"/>
          <p:cNvSpPr/>
          <p:nvPr/>
        </p:nvSpPr>
        <p:spPr>
          <a:xfrm>
            <a:off y="0" x="0"/>
            <a:ext cy="2550574" cx="2116649"/>
          </a:xfrm>
          <a:prstGeom prst="rect">
            <a:avLst/>
          </a:prstGeom>
          <a:blipFill>
            <a:blip r:embed="rId5"/>
            <a:stretch>
              <a:fillRect/>
            </a:stretch>
          </a:blipFill>
        </p:spPr>
      </p:sp>
      <p:sp>
        <p:nvSpPr>
          <p:cNvPr id="246" name="Shape 246"/>
          <p:cNvSpPr/>
          <p:nvPr/>
        </p:nvSpPr>
        <p:spPr>
          <a:xfrm>
            <a:off y="2529400" x="0"/>
            <a:ext cy="2645825" cx="2137825"/>
          </a:xfrm>
          <a:prstGeom prst="rect">
            <a:avLst/>
          </a:prstGeom>
          <a:blipFill>
            <a:blip r:embed="rId6"/>
            <a:stretch>
              <a:fillRect/>
            </a:stretch>
          </a:blipFill>
        </p:spPr>
      </p:sp>
      <p:sp>
        <p:nvSpPr>
          <p:cNvPr id="247" name="Shape 247"/>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1" name="Shape 251"/>
        <p:cNvGrpSpPr/>
        <p:nvPr/>
      </p:nvGrpSpPr>
      <p:grpSpPr>
        <a:xfrm>
          <a:off y="0" x="0"/>
          <a:ext cy="0" cx="0"/>
          <a:chOff y="0" x="0"/>
          <a:chExt cy="0" cx="0"/>
        </a:xfrm>
      </p:grpSpPr>
      <p:sp>
        <p:nvSpPr>
          <p:cNvPr id="252" name="Shape 252"/>
          <p:cNvSpPr/>
          <p:nvPr/>
        </p:nvSpPr>
        <p:spPr>
          <a:xfrm>
            <a:off y="105825" x="1957900"/>
            <a:ext cy="1608650" cx="7937500"/>
          </a:xfrm>
          <a:prstGeom prst="rect">
            <a:avLst/>
          </a:prstGeom>
          <a:blipFill>
            <a:blip r:embed="rId4"/>
            <a:stretch>
              <a:fillRect/>
            </a:stretch>
          </a:blipFill>
        </p:spPr>
      </p:sp>
      <p:sp>
        <p:nvSpPr>
          <p:cNvPr id="253" name="Shape 253"/>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When a goose gets sick or wounded or is shot down, two geese drop out of formation and follow it down to help and protect it. </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They stay with it until it is able to fly again or dies. </a:t>
            </a:r>
          </a:p>
          <a:p>
            <a:r>
              <a:t/>
            </a:r>
          </a:p>
          <a:p>
            <a:r>
              <a:t/>
            </a:r>
          </a:p>
        </p:txBody>
      </p:sp>
      <p:sp>
        <p:nvSpPr>
          <p:cNvPr id="254" name="Shape 254"/>
          <p:cNvSpPr/>
          <p:nvPr/>
        </p:nvSpPr>
        <p:spPr>
          <a:xfrm>
            <a:off y="0" x="0"/>
            <a:ext cy="2550574" cx="2116649"/>
          </a:xfrm>
          <a:prstGeom prst="rect">
            <a:avLst/>
          </a:prstGeom>
          <a:blipFill>
            <a:blip r:embed="rId5"/>
            <a:stretch>
              <a:fillRect/>
            </a:stretch>
          </a:blipFill>
        </p:spPr>
      </p:sp>
      <p:sp>
        <p:nvSpPr>
          <p:cNvPr id="255" name="Shape 255"/>
          <p:cNvSpPr/>
          <p:nvPr/>
        </p:nvSpPr>
        <p:spPr>
          <a:xfrm>
            <a:off y="2529400" x="0"/>
            <a:ext cy="2645825" cx="2137825"/>
          </a:xfrm>
          <a:prstGeom prst="rect">
            <a:avLst/>
          </a:prstGeom>
          <a:blipFill>
            <a:blip r:embed="rId6"/>
            <a:stretch>
              <a:fillRect/>
            </a:stretch>
          </a:blipFill>
        </p:spPr>
      </p:sp>
      <p:sp>
        <p:nvSpPr>
          <p:cNvPr id="256" name="Shape 256"/>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0" name="Shape 260"/>
        <p:cNvGrpSpPr/>
        <p:nvPr/>
      </p:nvGrpSpPr>
      <p:grpSpPr>
        <a:xfrm>
          <a:off y="0" x="0"/>
          <a:ext cy="0" cx="0"/>
          <a:chOff y="0" x="0"/>
          <a:chExt cy="0" cx="0"/>
        </a:xfrm>
      </p:grpSpPr>
      <p:sp>
        <p:nvSpPr>
          <p:cNvPr id="261" name="Shape 261"/>
          <p:cNvSpPr/>
          <p:nvPr/>
        </p:nvSpPr>
        <p:spPr>
          <a:xfrm>
            <a:off y="105825" x="1957900"/>
            <a:ext cy="1608650" cx="7937500"/>
          </a:xfrm>
          <a:prstGeom prst="rect">
            <a:avLst/>
          </a:prstGeom>
          <a:blipFill>
            <a:blip r:embed="rId4"/>
            <a:stretch>
              <a:fillRect/>
            </a:stretch>
          </a:blipFill>
        </p:spPr>
      </p:sp>
      <p:sp>
        <p:nvSpPr>
          <p:cNvPr id="262" name="Shape 262"/>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If we have as much sense as geese, we too will stand by each other in difficult times, as well as when we are strong</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Let us all try to fly in formation and remember to drop back to help those who might need it!</a:t>
            </a:r>
          </a:p>
          <a:p>
            <a:r>
              <a:t/>
            </a:r>
          </a:p>
        </p:txBody>
      </p:sp>
      <p:sp>
        <p:nvSpPr>
          <p:cNvPr id="263" name="Shape 263"/>
          <p:cNvSpPr/>
          <p:nvPr/>
        </p:nvSpPr>
        <p:spPr>
          <a:xfrm>
            <a:off y="0" x="0"/>
            <a:ext cy="2550574" cx="2116649"/>
          </a:xfrm>
          <a:prstGeom prst="rect">
            <a:avLst/>
          </a:prstGeom>
          <a:blipFill>
            <a:blip r:embed="rId5"/>
            <a:stretch>
              <a:fillRect/>
            </a:stretch>
          </a:blipFill>
        </p:spPr>
      </p:sp>
      <p:sp>
        <p:nvSpPr>
          <p:cNvPr id="264" name="Shape 264"/>
          <p:cNvSpPr/>
          <p:nvPr/>
        </p:nvSpPr>
        <p:spPr>
          <a:xfrm>
            <a:off y="2529400" x="0"/>
            <a:ext cy="2645825" cx="2137825"/>
          </a:xfrm>
          <a:prstGeom prst="rect">
            <a:avLst/>
          </a:prstGeom>
          <a:blipFill>
            <a:blip r:embed="rId6"/>
            <a:stretch>
              <a:fillRect/>
            </a:stretch>
          </a:blipFill>
        </p:spPr>
      </p:sp>
      <p:sp>
        <p:nvSpPr>
          <p:cNvPr id="265" name="Shape 265"/>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9" name="Shape 269"/>
        <p:cNvGrpSpPr/>
        <p:nvPr/>
      </p:nvGrpSpPr>
      <p:grpSpPr>
        <a:xfrm>
          <a:off y="0" x="0"/>
          <a:ext cy="0" cx="0"/>
          <a:chOff y="0" x="0"/>
          <a:chExt cy="0" cx="0"/>
        </a:xfrm>
      </p:grpSpPr>
      <p:sp>
        <p:nvSpPr>
          <p:cNvPr id="270" name="Shape 270"/>
          <p:cNvSpPr/>
          <p:nvPr/>
        </p:nvSpPr>
        <p:spPr>
          <a:xfrm>
            <a:off y="0" x="2106075"/>
            <a:ext cy="1566325" cx="7556500"/>
          </a:xfrm>
          <a:prstGeom prst="rect">
            <a:avLst/>
          </a:prstGeom>
          <a:blipFill>
            <a:blip r:embed="rId4"/>
            <a:stretch>
              <a:fillRect/>
            </a:stretch>
          </a:blipFill>
        </p:spPr>
      </p:sp>
      <p:sp>
        <p:nvSpPr>
          <p:cNvPr id="271" name="Shape 271"/>
          <p:cNvSpPr/>
          <p:nvPr/>
        </p:nvSpPr>
        <p:spPr>
          <a:xfrm>
            <a:off y="0" x="0"/>
            <a:ext cy="2550574" cx="2116649"/>
          </a:xfrm>
          <a:prstGeom prst="rect">
            <a:avLst/>
          </a:prstGeom>
          <a:blipFill>
            <a:blip r:embed="rId5"/>
            <a:stretch>
              <a:fillRect/>
            </a:stretch>
          </a:blipFill>
        </p:spPr>
      </p:sp>
      <p:sp>
        <p:nvSpPr>
          <p:cNvPr id="272" name="Shape 272"/>
          <p:cNvSpPr/>
          <p:nvPr/>
        </p:nvSpPr>
        <p:spPr>
          <a:xfrm>
            <a:off y="2529400" x="0"/>
            <a:ext cy="2645825" cx="2137825"/>
          </a:xfrm>
          <a:prstGeom prst="rect">
            <a:avLst/>
          </a:prstGeom>
          <a:blipFill>
            <a:blip r:embed="rId6"/>
            <a:stretch>
              <a:fillRect/>
            </a:stretch>
          </a:blipFill>
        </p:spPr>
      </p:sp>
      <p:sp>
        <p:nvSpPr>
          <p:cNvPr id="273" name="Shape 273"/>
          <p:cNvSpPr/>
          <p:nvPr/>
        </p:nvSpPr>
        <p:spPr>
          <a:xfrm>
            <a:off y="5154075" x="0"/>
            <a:ext cy="2465900" cx="2148399"/>
          </a:xfrm>
          <a:prstGeom prst="rect">
            <a:avLst/>
          </a:prstGeom>
          <a:blipFill>
            <a:blip r:embed="rId7"/>
            <a:stretch>
              <a:fillRect/>
            </a:stretch>
          </a:blipFill>
        </p:spPr>
      </p:sp>
      <p:graphicFrame>
        <p:nvGraphicFramePr>
          <p:cNvPr id="274" name="Shape 274"/>
          <p:cNvGraphicFramePr/>
          <p:nvPr/>
        </p:nvGraphicFramePr>
        <p:xfrm>
          <a:off y="1524000" x="2116650"/>
          <a:ext cy="3000000" cx="3000000"/>
        </p:xfrm>
        <a:graphic>
          <a:graphicData uri="http://schemas.openxmlformats.org/drawingml/2006/table">
            <a:tbl>
              <a:tblPr>
                <a:noFill/>
                <a:tableStyleId>{4F5D9B9F-0DE6-48F5-99AB-9820E15143FF}</a:tableStyleId>
              </a:tblPr>
              <a:tblGrid>
                <a:gridCol w="1693325"/>
                <a:gridCol w="3046225"/>
                <a:gridCol w="3134425"/>
              </a:tblGrid>
              <a:tr h="388050">
                <a:tc>
                  <a:txBody>
                    <a:bodyPr>
                      <a:noAutofit/>
                    </a:bodyPr>
                    <a:lstStyle/>
                    <a:p/>
                  </a:txBody>
                  <a:tcPr marR="28575" marB="28575" marT="28575"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ctr" marR="0" indent="0" marL="0">
                        <a:lnSpc>
                          <a:spcPct val="120312"/>
                        </a:lnSpc>
                        <a:spcBef>
                          <a:spcPts val="0"/>
                        </a:spcBef>
                        <a:spcAft>
                          <a:spcPts val="0"/>
                        </a:spcAft>
                        <a:buNone/>
                      </a:pPr>
                      <a:r>
                        <a:rPr b="1" sz="1777" lang="en-US">
                          <a:solidFill>
                            <a:srgbClr val="FFFFFF"/>
                          </a:solidFill>
                          <a:latin typeface="Arial"/>
                          <a:ea typeface="Arial"/>
                          <a:cs typeface="Arial"/>
                          <a:sym typeface="Arial"/>
                        </a:rPr>
                        <a:t>TEAM STRUCTURE</a:t>
                      </a:r>
                    </a:p>
                  </a:txBody>
                  <a:tcPr marR="28575" marB="28575" marT="28575"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marR="0" indent="0" marL="0">
                        <a:lnSpc>
                          <a:spcPct val="120312"/>
                        </a:lnSpc>
                        <a:spcBef>
                          <a:spcPts val="0"/>
                        </a:spcBef>
                        <a:spcAft>
                          <a:spcPts val="0"/>
                        </a:spcAft>
                        <a:buNone/>
                      </a:pPr>
                      <a:r>
                        <a:rPr b="1" sz="1777" lang="en-US">
                          <a:solidFill>
                            <a:srgbClr val="FFFFFF"/>
                          </a:solidFill>
                          <a:latin typeface="Arial"/>
                          <a:ea typeface="Arial"/>
                          <a:cs typeface="Arial"/>
                          <a:sym typeface="Arial"/>
                        </a:rPr>
                        <a:t>TASK ACTIVITY</a:t>
                      </a:r>
                    </a:p>
                  </a:txBody>
                  <a:tcPr marR="28575" marB="28575" marT="28575"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r>
              <a:tr h="1125350">
                <a:tc>
                  <a:txBody>
                    <a:bodyPr>
                      <a:noAutofit/>
                    </a:bodyPr>
                    <a:lstStyle/>
                    <a:p>
                      <a:pPr algn="l" marR="0" indent="0" marL="0">
                        <a:lnSpc>
                          <a:spcPct val="119642"/>
                        </a:lnSpc>
                        <a:spcBef>
                          <a:spcPts val="0"/>
                        </a:spcBef>
                        <a:spcAft>
                          <a:spcPts val="0"/>
                        </a:spcAft>
                        <a:buNone/>
                      </a:pPr>
                      <a:r>
                        <a:rPr b="1" sz="1555" lang="en-US">
                          <a:solidFill>
                            <a:srgbClr val="FFFFFF"/>
                          </a:solidFill>
                          <a:latin typeface="Arial"/>
                          <a:ea typeface="Arial"/>
                          <a:cs typeface="Arial"/>
                          <a:sym typeface="Arial"/>
                        </a:rPr>
                        <a:t>FORMING</a:t>
                      </a:r>
                    </a:p>
                  </a:txBody>
                  <a:tcPr marR="28575" marB="28575" marT="28575"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marR="0" indent="0" marL="0">
                        <a:lnSpc>
                          <a:spcPct val="119642"/>
                        </a:lnSpc>
                        <a:spcBef>
                          <a:spcPts val="0"/>
                        </a:spcBef>
                        <a:spcAft>
                          <a:spcPts val="0"/>
                        </a:spcAft>
                        <a:buNone/>
                      </a:pPr>
                      <a:r>
                        <a:rPr sz="1555" lang="en-US">
                          <a:solidFill>
                            <a:srgbClr val="FFFFFF"/>
                          </a:solidFill>
                          <a:latin typeface="Arial"/>
                          <a:ea typeface="Arial"/>
                          <a:cs typeface="Arial"/>
                          <a:sym typeface="Arial"/>
                        </a:rPr>
                        <a:t>There is anxiety, dependency on a leader, testing to find out the nature of the situation and what behavior is acceptable.</a:t>
                      </a:r>
                    </a:p>
                  </a:txBody>
                  <a:tcPr marR="28575" marB="28575" marT="28575"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marR="0" indent="0" marL="0">
                        <a:lnSpc>
                          <a:spcPct val="119642"/>
                        </a:lnSpc>
                        <a:spcBef>
                          <a:spcPts val="0"/>
                        </a:spcBef>
                        <a:spcAft>
                          <a:spcPts val="0"/>
                        </a:spcAft>
                        <a:buNone/>
                      </a:pPr>
                      <a:r>
                        <a:rPr sz="1555" lang="en-US">
                          <a:solidFill>
                            <a:srgbClr val="FFFFFF"/>
                          </a:solidFill>
                          <a:latin typeface="Arial"/>
                          <a:ea typeface="Arial"/>
                          <a:cs typeface="Arial"/>
                          <a:sym typeface="Arial"/>
                        </a:rPr>
                        <a:t>Members find out what the task is, what the rules are, and what methods are appropriate.</a:t>
                      </a:r>
                    </a:p>
                  </a:txBody>
                  <a:tcPr marR="28575" marB="28575" marT="28575"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r>
              <a:tr h="1342300">
                <a:tc>
                  <a:txBody>
                    <a:bodyPr>
                      <a:noAutofit/>
                    </a:bodyPr>
                    <a:lstStyle/>
                    <a:p>
                      <a:pPr algn="l" marR="0" indent="0" marL="0">
                        <a:lnSpc>
                          <a:spcPct val="119642"/>
                        </a:lnSpc>
                        <a:spcBef>
                          <a:spcPts val="0"/>
                        </a:spcBef>
                        <a:spcAft>
                          <a:spcPts val="0"/>
                        </a:spcAft>
                        <a:buNone/>
                      </a:pPr>
                      <a:r>
                        <a:rPr b="1" sz="1555" lang="en-US">
                          <a:solidFill>
                            <a:srgbClr val="FFFFFF"/>
                          </a:solidFill>
                          <a:latin typeface="Arial"/>
                          <a:ea typeface="Arial"/>
                          <a:cs typeface="Arial"/>
                          <a:sym typeface="Arial"/>
                        </a:rPr>
                        <a:t>STORMING</a:t>
                      </a:r>
                    </a:p>
                  </a:txBody>
                  <a:tcPr marR="28575" marB="28575" marT="28575"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marR="0" indent="0" marL="0">
                        <a:lnSpc>
                          <a:spcPct val="119642"/>
                        </a:lnSpc>
                        <a:spcBef>
                          <a:spcPts val="0"/>
                        </a:spcBef>
                        <a:spcAft>
                          <a:spcPts val="0"/>
                        </a:spcAft>
                        <a:buNone/>
                      </a:pPr>
                      <a:r>
                        <a:rPr sz="1555" lang="en-US">
                          <a:solidFill>
                            <a:srgbClr val="FFFFFF"/>
                          </a:solidFill>
                          <a:latin typeface="Arial"/>
                          <a:ea typeface="Arial"/>
                          <a:cs typeface="Arial"/>
                          <a:sym typeface="Arial"/>
                        </a:rPr>
                        <a:t>Conflict between sub-groups, rebellion against the leader, opinions are polarized, resist control by the group, conflicts over intimacy.</a:t>
                      </a:r>
                    </a:p>
                  </a:txBody>
                  <a:tcPr marR="28575" marB="28575" marT="28575"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marR="0" indent="0" marL="0">
                        <a:lnSpc>
                          <a:spcPct val="119642"/>
                        </a:lnSpc>
                        <a:spcBef>
                          <a:spcPts val="0"/>
                        </a:spcBef>
                        <a:spcAft>
                          <a:spcPts val="0"/>
                        </a:spcAft>
                        <a:buNone/>
                      </a:pPr>
                      <a:r>
                        <a:rPr sz="1555" lang="en-US">
                          <a:solidFill>
                            <a:srgbClr val="FFFFFF"/>
                          </a:solidFill>
                          <a:latin typeface="Arial"/>
                          <a:ea typeface="Arial"/>
                          <a:cs typeface="Arial"/>
                          <a:sym typeface="Arial"/>
                        </a:rPr>
                        <a:t>Emotional resistance to demands of task.</a:t>
                      </a:r>
                    </a:p>
                  </a:txBody>
                  <a:tcPr marR="28575" marB="28575" marT="28575"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r>
              <a:tr h="1591025">
                <a:tc>
                  <a:txBody>
                    <a:bodyPr>
                      <a:noAutofit/>
                    </a:bodyPr>
                    <a:lstStyle/>
                    <a:p>
                      <a:pPr algn="l" marR="0" indent="0" marL="0">
                        <a:lnSpc>
                          <a:spcPct val="119642"/>
                        </a:lnSpc>
                        <a:spcBef>
                          <a:spcPts val="0"/>
                        </a:spcBef>
                        <a:spcAft>
                          <a:spcPts val="0"/>
                        </a:spcAft>
                        <a:buNone/>
                      </a:pPr>
                      <a:r>
                        <a:rPr b="1" sz="1555" lang="en-US">
                          <a:solidFill>
                            <a:srgbClr val="FFFFFF"/>
                          </a:solidFill>
                          <a:latin typeface="Arial"/>
                          <a:ea typeface="Arial"/>
                          <a:cs typeface="Arial"/>
                          <a:sym typeface="Arial"/>
                        </a:rPr>
                        <a:t>NORMING</a:t>
                      </a:r>
                    </a:p>
                  </a:txBody>
                  <a:tcPr marR="28575" marB="28575" marT="28575"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marR="0" indent="0" marL="0">
                        <a:lnSpc>
                          <a:spcPct val="119642"/>
                        </a:lnSpc>
                        <a:spcBef>
                          <a:spcPts val="0"/>
                        </a:spcBef>
                        <a:spcAft>
                          <a:spcPts val="0"/>
                        </a:spcAft>
                        <a:buNone/>
                      </a:pPr>
                      <a:r>
                        <a:rPr sz="1555" lang="en-US">
                          <a:solidFill>
                            <a:srgbClr val="FFFFFF"/>
                          </a:solidFill>
                          <a:latin typeface="Arial"/>
                          <a:ea typeface="Arial"/>
                          <a:cs typeface="Arial"/>
                          <a:sym typeface="Arial"/>
                        </a:rPr>
                        <a:t>Development of group cohe­sion, norms emerge, resistance overcome and conflicts patched up, mutual support and development of group feeling.</a:t>
                      </a:r>
                    </a:p>
                  </a:txBody>
                  <a:tcPr marR="28575" marB="28575" marT="28575"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marR="0" indent="0" marL="0">
                        <a:lnSpc>
                          <a:spcPct val="119642"/>
                        </a:lnSpc>
                        <a:spcBef>
                          <a:spcPts val="0"/>
                        </a:spcBef>
                        <a:spcAft>
                          <a:spcPts val="0"/>
                        </a:spcAft>
                        <a:buNone/>
                      </a:pPr>
                      <a:r>
                        <a:rPr sz="1555" lang="en-US">
                          <a:solidFill>
                            <a:srgbClr val="FFFFFF"/>
                          </a:solidFill>
                          <a:latin typeface="Arial"/>
                          <a:ea typeface="Arial"/>
                          <a:cs typeface="Arial"/>
                          <a:sym typeface="Arial"/>
                        </a:rPr>
                        <a:t>Open exchange of views and feelings; cooperation developed</a:t>
                      </a:r>
                    </a:p>
                  </a:txBody>
                  <a:tcPr marR="28575" marB="28575" marT="28575"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r>
              <a:tr h="1649225">
                <a:tc>
                  <a:txBody>
                    <a:bodyPr>
                      <a:noAutofit/>
                    </a:bodyPr>
                    <a:lstStyle/>
                    <a:p>
                      <a:pPr algn="l" marR="0" indent="0" marL="0">
                        <a:lnSpc>
                          <a:spcPct val="119642"/>
                        </a:lnSpc>
                        <a:spcBef>
                          <a:spcPts val="0"/>
                        </a:spcBef>
                        <a:spcAft>
                          <a:spcPts val="0"/>
                        </a:spcAft>
                        <a:buNone/>
                      </a:pPr>
                      <a:r>
                        <a:rPr b="1" sz="1555" lang="en-US">
                          <a:solidFill>
                            <a:srgbClr val="FFFFFF"/>
                          </a:solidFill>
                          <a:latin typeface="Arial"/>
                          <a:ea typeface="Arial"/>
                          <a:cs typeface="Arial"/>
                          <a:sym typeface="Arial"/>
                        </a:rPr>
                        <a:t>PERFORMING</a:t>
                      </a:r>
                    </a:p>
                  </a:txBody>
                  <a:tcPr marR="28575" marB="28575" marT="28575"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marR="0" indent="0" marL="0">
                        <a:lnSpc>
                          <a:spcPct val="119642"/>
                        </a:lnSpc>
                        <a:spcBef>
                          <a:spcPts val="0"/>
                        </a:spcBef>
                        <a:spcAft>
                          <a:spcPts val="0"/>
                        </a:spcAft>
                        <a:buNone/>
                      </a:pPr>
                      <a:r>
                        <a:rPr sz="1555" lang="en-US">
                          <a:solidFill>
                            <a:srgbClr val="FFFFFF"/>
                          </a:solidFill>
                          <a:latin typeface="Arial"/>
                          <a:ea typeface="Arial"/>
                          <a:cs typeface="Arial"/>
                          <a:sym typeface="Arial"/>
                        </a:rPr>
                        <a:t>Interpersonal problems are resolved, interpersonal structure is the tool of task activity, roles are flexible and functional.</a:t>
                      </a:r>
                    </a:p>
                  </a:txBody>
                  <a:tcPr marR="28575" marB="28575" marT="28575"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algn="l" marR="0" indent="0" marL="0">
                        <a:lnSpc>
                          <a:spcPct val="119642"/>
                        </a:lnSpc>
                        <a:spcBef>
                          <a:spcPts val="0"/>
                        </a:spcBef>
                        <a:spcAft>
                          <a:spcPts val="0"/>
                        </a:spcAft>
                        <a:buNone/>
                      </a:pPr>
                      <a:r>
                        <a:rPr sz="1555" lang="en-US">
                          <a:solidFill>
                            <a:srgbClr val="FFFFFF"/>
                          </a:solidFill>
                          <a:latin typeface="Arial"/>
                          <a:ea typeface="Arial"/>
                          <a:cs typeface="Arial"/>
                          <a:sym typeface="Arial"/>
                        </a:rPr>
                        <a:t>Emergence of solutions to problems, constructive attempts at task completion, energy is now available for effective work; this is the major work period.</a:t>
                      </a:r>
                    </a:p>
                  </a:txBody>
                  <a:tcPr marR="28575" marB="28575" marT="28575" marL="2857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r>
            </a:tbl>
          </a:graphicData>
        </a:graphic>
      </p:graphicFrame>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5" name="Shape 35"/>
        <p:cNvGrpSpPr/>
        <p:nvPr/>
      </p:nvGrpSpPr>
      <p:grpSpPr>
        <a:xfrm>
          <a:off y="0" x="0"/>
          <a:ext cy="0" cx="0"/>
          <a:chOff y="0" x="0"/>
          <a:chExt cy="0" cx="0"/>
        </a:xfrm>
      </p:grpSpPr>
      <p:sp>
        <p:nvSpPr>
          <p:cNvPr id="36" name="Shape 36"/>
          <p:cNvSpPr/>
          <p:nvPr/>
        </p:nvSpPr>
        <p:spPr>
          <a:xfrm>
            <a:off y="296325" x="2106075"/>
            <a:ext cy="1291150" cx="7556500"/>
          </a:xfrm>
          <a:prstGeom prst="rect">
            <a:avLst/>
          </a:prstGeom>
          <a:blipFill>
            <a:blip r:embed="rId4"/>
            <a:stretch>
              <a:fillRect/>
            </a:stretch>
          </a:blipFill>
        </p:spPr>
      </p:sp>
      <p:sp>
        <p:nvSpPr>
          <p:cNvPr id="37" name="Shape 37"/>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08035"/>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 purpose of this presentation is to clearly define and explain the 17 “Principles” of effective teamwork</a:t>
            </a:r>
          </a:p>
          <a:p>
            <a:r>
              <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These principles serve as the “fundamental truths” leading to synergistic results</a:t>
            </a:r>
          </a:p>
          <a:p>
            <a:r>
              <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They are constants, non-negotiable laws designed to cultivate trust and foster unity among team members</a:t>
            </a:r>
          </a:p>
          <a:p>
            <a:r>
              <a:t/>
            </a:r>
          </a:p>
          <a:p>
            <a:r>
              <a:t/>
            </a:r>
          </a:p>
        </p:txBody>
      </p:sp>
      <p:sp>
        <p:nvSpPr>
          <p:cNvPr id="38" name="Shape 38"/>
          <p:cNvSpPr/>
          <p:nvPr/>
        </p:nvSpPr>
        <p:spPr>
          <a:xfrm>
            <a:off y="0" x="0"/>
            <a:ext cy="2550574" cx="2116649"/>
          </a:xfrm>
          <a:prstGeom prst="rect">
            <a:avLst/>
          </a:prstGeom>
          <a:blipFill>
            <a:blip r:embed="rId5"/>
            <a:stretch>
              <a:fillRect/>
            </a:stretch>
          </a:blipFill>
        </p:spPr>
      </p:sp>
      <p:sp>
        <p:nvSpPr>
          <p:cNvPr id="39" name="Shape 39"/>
          <p:cNvSpPr/>
          <p:nvPr/>
        </p:nvSpPr>
        <p:spPr>
          <a:xfrm>
            <a:off y="2529400" x="0"/>
            <a:ext cy="2645825" cx="2137825"/>
          </a:xfrm>
          <a:prstGeom prst="rect">
            <a:avLst/>
          </a:prstGeom>
          <a:blipFill>
            <a:blip r:embed="rId6"/>
            <a:stretch>
              <a:fillRect/>
            </a:stretch>
          </a:blipFill>
        </p:spPr>
      </p:sp>
      <p:sp>
        <p:nvSpPr>
          <p:cNvPr id="40" name="Shape 40"/>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8" name="Shape 278"/>
        <p:cNvGrpSpPr/>
        <p:nvPr/>
      </p:nvGrpSpPr>
      <p:grpSpPr>
        <a:xfrm>
          <a:off y="0" x="0"/>
          <a:ext cy="0" cx="0"/>
          <a:chOff y="0" x="0"/>
          <a:chExt cy="0" cx="0"/>
        </a:xfrm>
      </p:grpSpPr>
      <p:sp>
        <p:nvSpPr>
          <p:cNvPr id="279" name="Shape 279"/>
          <p:cNvSpPr/>
          <p:nvPr/>
        </p:nvSpPr>
        <p:spPr>
          <a:xfrm>
            <a:off y="105825" x="2021400"/>
            <a:ext cy="1608650" cx="7821075"/>
          </a:xfrm>
          <a:prstGeom prst="rect">
            <a:avLst/>
          </a:prstGeom>
          <a:blipFill>
            <a:blip r:embed="rId4"/>
            <a:stretch>
              <a:fillRect/>
            </a:stretch>
          </a:blipFill>
        </p:spPr>
      </p:sp>
      <p:sp>
        <p:nvSpPr>
          <p:cNvPr id="280" name="Shape 280"/>
          <p:cNvSpPr txBox="1"/>
          <p:nvPr/>
        </p:nvSpPr>
        <p:spPr>
          <a:xfrm>
            <a:off y="1829150" x="2218950"/>
            <a:ext cy="5205575" cx="7406900"/>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sz="3111" lang="en-US">
                <a:solidFill>
                  <a:srgbClr val="FFFFFF"/>
                </a:solidFill>
                <a:latin typeface="Arial"/>
                <a:ea typeface="Arial"/>
                <a:cs typeface="Arial"/>
                <a:sym typeface="Arial"/>
              </a:rPr>
              <a:t>Scott Peck in “A Different Drum” describes what it takes for move team to Community </a:t>
            </a:r>
          </a:p>
          <a:p>
            <a:pPr algn="l" lvl="0" marR="0" indent="-248355" marL="381000">
              <a:lnSpc>
                <a:spcPct val="100000"/>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Pseudocommunity</a:t>
            </a:r>
          </a:p>
          <a:p>
            <a:pPr algn="l" lvl="1" marR="0" indent="-220133" marL="762000">
              <a:lnSpc>
                <a:spcPct val="100000"/>
              </a:lnSpc>
              <a:spcBef>
                <a:spcPts val="479"/>
              </a:spcBef>
              <a:spcAft>
                <a:spcPts val="0"/>
              </a:spcAft>
              <a:buClr>
                <a:srgbClr val="FFFFFF"/>
              </a:buClr>
              <a:buSzPct val="98765"/>
              <a:buFont typeface="Courier New"/>
              <a:buChar char="o"/>
            </a:pPr>
            <a:r>
              <a:rPr sz="2666" lang="en-US">
                <a:solidFill>
                  <a:srgbClr val="FFFFFF"/>
                </a:solidFill>
                <a:latin typeface="Arial"/>
                <a:ea typeface="Arial"/>
                <a:cs typeface="Arial"/>
                <a:sym typeface="Arial"/>
              </a:rPr>
              <a:t>Being nice/polite - John 1:35 - 42 </a:t>
            </a:r>
          </a:p>
          <a:p>
            <a:pPr algn="l" lvl="0" marR="0" indent="-248355" marL="381000">
              <a:lnSpc>
                <a:spcPct val="100000"/>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Chaos</a:t>
            </a:r>
          </a:p>
          <a:p>
            <a:pPr algn="l" lvl="1" marR="0" indent="-220133" marL="762000">
              <a:lnSpc>
                <a:spcPct val="100000"/>
              </a:lnSpc>
              <a:spcBef>
                <a:spcPts val="479"/>
              </a:spcBef>
              <a:spcAft>
                <a:spcPts val="0"/>
              </a:spcAft>
              <a:buClr>
                <a:srgbClr val="FFFFFF"/>
              </a:buClr>
              <a:buSzPct val="98765"/>
              <a:buFont typeface="Courier New"/>
              <a:buChar char="o"/>
            </a:pPr>
            <a:r>
              <a:rPr sz="2666" lang="en-US">
                <a:solidFill>
                  <a:srgbClr val="FFFFFF"/>
                </a:solidFill>
                <a:latin typeface="Arial"/>
                <a:ea typeface="Arial"/>
                <a:cs typeface="Arial"/>
                <a:sym typeface="Arial"/>
              </a:rPr>
              <a:t>Open fighting – Matt. 17 - 20</a:t>
            </a:r>
          </a:p>
          <a:p>
            <a:pPr algn="l" lvl="0" marR="0" indent="-248355" marL="381000">
              <a:lnSpc>
                <a:spcPct val="100000"/>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Emptiness</a:t>
            </a:r>
          </a:p>
          <a:p>
            <a:pPr algn="l" lvl="1" marR="0" indent="-220133" marL="762000">
              <a:lnSpc>
                <a:spcPct val="100000"/>
              </a:lnSpc>
              <a:spcBef>
                <a:spcPts val="479"/>
              </a:spcBef>
              <a:spcAft>
                <a:spcPts val="0"/>
              </a:spcAft>
              <a:buClr>
                <a:srgbClr val="FFFFFF"/>
              </a:buClr>
              <a:buSzPct val="98765"/>
              <a:buFont typeface="Courier New"/>
              <a:buChar char="o"/>
            </a:pPr>
            <a:r>
              <a:rPr sz="2666" lang="en-US">
                <a:solidFill>
                  <a:srgbClr val="FFFFFF"/>
                </a:solidFill>
                <a:latin typeface="Arial"/>
                <a:ea typeface="Arial"/>
                <a:cs typeface="Arial"/>
                <a:sym typeface="Arial"/>
              </a:rPr>
              <a:t>Matt. 26:75, Phil. 2:3 - 11</a:t>
            </a:r>
          </a:p>
          <a:p>
            <a:pPr algn="l" lvl="0" marR="0" indent="-248355" marL="381000">
              <a:lnSpc>
                <a:spcPct val="100000"/>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Community</a:t>
            </a:r>
          </a:p>
          <a:p>
            <a:pPr algn="l" lvl="1" marR="0" indent="-220133" marL="762000">
              <a:lnSpc>
                <a:spcPct val="100000"/>
              </a:lnSpc>
              <a:spcBef>
                <a:spcPts val="479"/>
              </a:spcBef>
              <a:spcAft>
                <a:spcPts val="0"/>
              </a:spcAft>
              <a:buClr>
                <a:srgbClr val="FFFFFF"/>
              </a:buClr>
              <a:buSzPct val="98765"/>
              <a:buFont typeface="Courier New"/>
              <a:buChar char="o"/>
            </a:pPr>
            <a:r>
              <a:rPr sz="2666" lang="en-US">
                <a:solidFill>
                  <a:srgbClr val="FFFFFF"/>
                </a:solidFill>
                <a:latin typeface="Arial"/>
                <a:ea typeface="Arial"/>
                <a:cs typeface="Arial"/>
                <a:sym typeface="Arial"/>
              </a:rPr>
              <a:t>Acts 2:44, Phil. 2:3 - 11</a:t>
            </a:r>
          </a:p>
          <a:p>
            <a:r>
              <a:t/>
            </a:r>
          </a:p>
        </p:txBody>
      </p:sp>
      <p:sp>
        <p:nvSpPr>
          <p:cNvPr id="281" name="Shape 281"/>
          <p:cNvSpPr/>
          <p:nvPr/>
        </p:nvSpPr>
        <p:spPr>
          <a:xfrm>
            <a:off y="0" x="0"/>
            <a:ext cy="2550574" cx="2116649"/>
          </a:xfrm>
          <a:prstGeom prst="rect">
            <a:avLst/>
          </a:prstGeom>
          <a:blipFill>
            <a:blip r:embed="rId5"/>
            <a:stretch>
              <a:fillRect/>
            </a:stretch>
          </a:blipFill>
        </p:spPr>
      </p:sp>
      <p:sp>
        <p:nvSpPr>
          <p:cNvPr id="282" name="Shape 282"/>
          <p:cNvSpPr/>
          <p:nvPr/>
        </p:nvSpPr>
        <p:spPr>
          <a:xfrm>
            <a:off y="2529400" x="0"/>
            <a:ext cy="2645825" cx="2137825"/>
          </a:xfrm>
          <a:prstGeom prst="rect">
            <a:avLst/>
          </a:prstGeom>
          <a:blipFill>
            <a:blip r:embed="rId6"/>
            <a:stretch>
              <a:fillRect/>
            </a:stretch>
          </a:blipFill>
        </p:spPr>
      </p:sp>
      <p:sp>
        <p:nvSpPr>
          <p:cNvPr id="283" name="Shape 283"/>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4" name="Shape 44"/>
        <p:cNvGrpSpPr/>
        <p:nvPr/>
      </p:nvGrpSpPr>
      <p:grpSpPr>
        <a:xfrm>
          <a:off y="0" x="0"/>
          <a:ext cy="0" cx="0"/>
          <a:chOff y="0" x="0"/>
          <a:chExt cy="0" cx="0"/>
        </a:xfrm>
      </p:grpSpPr>
      <p:sp>
        <p:nvSpPr>
          <p:cNvPr id="45" name="Shape 45"/>
          <p:cNvSpPr/>
          <p:nvPr/>
        </p:nvSpPr>
        <p:spPr>
          <a:xfrm>
            <a:off y="296325" x="497400"/>
            <a:ext cy="1291150" cx="9165149"/>
          </a:xfrm>
          <a:prstGeom prst="rect">
            <a:avLst/>
          </a:prstGeom>
          <a:blipFill>
            <a:blip r:embed="rId4"/>
            <a:stretch>
              <a:fillRect/>
            </a:stretch>
          </a:blipFill>
        </p:spPr>
      </p:sp>
      <p:sp>
        <p:nvSpPr>
          <p:cNvPr id="46" name="Shape 46"/>
          <p:cNvSpPr txBox="1"/>
          <p:nvPr/>
        </p:nvSpPr>
        <p:spPr>
          <a:xfrm>
            <a:off y="1829150" x="2303625"/>
            <a:ext cy="5205575" cx="7322249"/>
          </a:xfrm>
          <a:prstGeom prst="rect">
            <a:avLst/>
          </a:prstGeom>
        </p:spPr>
        <p:txBody>
          <a:bodyPr bIns="38100" rIns="38100" lIns="38100" tIns="38100" anchor="t" anchorCtr="0">
            <a:noAutofit/>
          </a:bodyPr>
          <a:lstStyle/>
          <a:p>
            <a:pPr algn="l" lvl="0" marR="0" indent="-248355" marL="381000">
              <a:lnSpc>
                <a:spcPct val="108035"/>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Each is vital to the health and wellbeing of the team</a:t>
            </a:r>
          </a:p>
          <a:p>
            <a:r>
              <a:t/>
            </a:r>
          </a:p>
          <a:p>
            <a:pPr algn="l" lvl="0" marR="0" indent="-248355" marL="381000">
              <a:lnSpc>
                <a:spcPct val="108035"/>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None can be violated without violating the team</a:t>
            </a:r>
          </a:p>
          <a:p>
            <a:r>
              <a:t/>
            </a:r>
          </a:p>
          <a:p>
            <a:r>
              <a:t/>
            </a:r>
          </a:p>
        </p:txBody>
      </p:sp>
      <p:sp>
        <p:nvSpPr>
          <p:cNvPr id="47" name="Shape 47"/>
          <p:cNvSpPr/>
          <p:nvPr/>
        </p:nvSpPr>
        <p:spPr>
          <a:xfrm>
            <a:off y="0" x="0"/>
            <a:ext cy="2550574" cx="2116649"/>
          </a:xfrm>
          <a:prstGeom prst="rect">
            <a:avLst/>
          </a:prstGeom>
          <a:blipFill>
            <a:blip r:embed="rId5"/>
            <a:stretch>
              <a:fillRect/>
            </a:stretch>
          </a:blipFill>
        </p:spPr>
      </p:sp>
      <p:sp>
        <p:nvSpPr>
          <p:cNvPr id="48" name="Shape 48"/>
          <p:cNvSpPr/>
          <p:nvPr/>
        </p:nvSpPr>
        <p:spPr>
          <a:xfrm>
            <a:off y="2529400" x="0"/>
            <a:ext cy="2645825" cx="2137825"/>
          </a:xfrm>
          <a:prstGeom prst="rect">
            <a:avLst/>
          </a:prstGeom>
          <a:blipFill>
            <a:blip r:embed="rId6"/>
            <a:stretch>
              <a:fillRect/>
            </a:stretch>
          </a:blipFill>
        </p:spPr>
      </p:sp>
      <p:sp>
        <p:nvSpPr>
          <p:cNvPr id="49" name="Shape 49"/>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3" name="Shape 53"/>
        <p:cNvGrpSpPr/>
        <p:nvPr/>
      </p:nvGrpSpPr>
      <p:grpSpPr>
        <a:xfrm>
          <a:off y="0" x="0"/>
          <a:ext cy="0" cx="0"/>
          <a:chOff y="0" x="0"/>
          <a:chExt cy="0" cx="0"/>
        </a:xfrm>
      </p:grpSpPr>
      <p:sp>
        <p:nvSpPr>
          <p:cNvPr id="54" name="Shape 54"/>
          <p:cNvSpPr/>
          <p:nvPr/>
        </p:nvSpPr>
        <p:spPr>
          <a:xfrm>
            <a:off y="296325" x="497400"/>
            <a:ext cy="1291150" cx="9165149"/>
          </a:xfrm>
          <a:prstGeom prst="rect">
            <a:avLst/>
          </a:prstGeom>
          <a:blipFill>
            <a:blip r:embed="rId4"/>
            <a:stretch>
              <a:fillRect/>
            </a:stretch>
          </a:blipFill>
        </p:spPr>
      </p:sp>
      <p:sp>
        <p:nvSpPr>
          <p:cNvPr id="55" name="Shape 55"/>
          <p:cNvSpPr txBox="1"/>
          <p:nvPr/>
        </p:nvSpPr>
        <p:spPr>
          <a:xfrm>
            <a:off y="1829150" x="2303625"/>
            <a:ext cy="5205575" cx="7322249"/>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USE THE 17 PRINCIPLES TO:</a:t>
            </a:r>
          </a:p>
          <a:p>
            <a:r>
              <a:t/>
            </a:r>
          </a:p>
          <a:p>
            <a:pPr algn="l" lvl="0" marR="0" indent="-220133" marL="381000">
              <a:lnSpc>
                <a:spcPct val="119791"/>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Build more focus, unity, trust and credibility into your conference</a:t>
            </a:r>
          </a:p>
          <a:p>
            <a:pPr algn="l" lvl="0" marR="0" indent="-220133" marL="381000">
              <a:lnSpc>
                <a:spcPct val="119791"/>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Clarify expectations and guide your team on its mission</a:t>
            </a:r>
          </a:p>
          <a:p>
            <a:pPr algn="l" lvl="0" marR="0" indent="-220133" marL="381000">
              <a:lnSpc>
                <a:spcPct val="119791"/>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Align your people and your systems, generating more accountability and responsibility among team members</a:t>
            </a:r>
          </a:p>
          <a:p>
            <a:pPr algn="l" lvl="0" marR="0" indent="-220133" marL="381000">
              <a:lnSpc>
                <a:spcPct val="119791"/>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Pull together and experience the extraordinary power of the team</a:t>
            </a:r>
          </a:p>
        </p:txBody>
      </p:sp>
      <p:sp>
        <p:nvSpPr>
          <p:cNvPr id="56" name="Shape 56"/>
          <p:cNvSpPr/>
          <p:nvPr/>
        </p:nvSpPr>
        <p:spPr>
          <a:xfrm>
            <a:off y="0" x="0"/>
            <a:ext cy="2550574" cx="2116649"/>
          </a:xfrm>
          <a:prstGeom prst="rect">
            <a:avLst/>
          </a:prstGeom>
          <a:blipFill>
            <a:blip r:embed="rId5"/>
            <a:stretch>
              <a:fillRect/>
            </a:stretch>
          </a:blipFill>
        </p:spPr>
      </p:sp>
      <p:sp>
        <p:nvSpPr>
          <p:cNvPr id="57" name="Shape 57"/>
          <p:cNvSpPr/>
          <p:nvPr/>
        </p:nvSpPr>
        <p:spPr>
          <a:xfrm>
            <a:off y="2529400" x="0"/>
            <a:ext cy="2645825" cx="2137825"/>
          </a:xfrm>
          <a:prstGeom prst="rect">
            <a:avLst/>
          </a:prstGeom>
          <a:blipFill>
            <a:blip r:embed="rId6"/>
            <a:stretch>
              <a:fillRect/>
            </a:stretch>
          </a:blipFill>
        </p:spPr>
      </p:sp>
      <p:sp>
        <p:nvSpPr>
          <p:cNvPr id="58" name="Shape 58"/>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2" name="Shape 62"/>
        <p:cNvGrpSpPr/>
        <p:nvPr/>
      </p:nvGrpSpPr>
      <p:grpSpPr>
        <a:xfrm>
          <a:off y="0" x="0"/>
          <a:ext cy="0" cx="0"/>
          <a:chOff y="0" x="0"/>
          <a:chExt cy="0" cx="0"/>
        </a:xfrm>
      </p:grpSpPr>
      <p:sp>
        <p:nvSpPr>
          <p:cNvPr id="63" name="Shape 63"/>
          <p:cNvSpPr/>
          <p:nvPr/>
        </p:nvSpPr>
        <p:spPr>
          <a:xfrm>
            <a:off y="296325" x="2116650"/>
            <a:ext cy="1291150" cx="7725825"/>
          </a:xfrm>
          <a:prstGeom prst="rect">
            <a:avLst/>
          </a:prstGeom>
          <a:blipFill>
            <a:blip r:embed="rId4"/>
            <a:stretch>
              <a:fillRect/>
            </a:stretch>
          </a:blipFill>
        </p:spPr>
      </p:sp>
      <p:sp>
        <p:nvSpPr>
          <p:cNvPr id="64" name="Shape 64"/>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Put the team first</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“You can accomplish anything in life, provided that you do not mind who gets the credit.” </a:t>
            </a:r>
            <a:r>
              <a:rPr sz="2222" lang="en-US">
                <a:solidFill>
                  <a:srgbClr val="FFFFFF"/>
                </a:solidFill>
                <a:latin typeface="Arial"/>
                <a:ea typeface="Arial"/>
                <a:cs typeface="Arial"/>
                <a:sym typeface="Arial"/>
              </a:rPr>
              <a:t>David McCullough</a:t>
            </a:r>
          </a:p>
        </p:txBody>
      </p:sp>
      <p:sp>
        <p:nvSpPr>
          <p:cNvPr id="65" name="Shape 65"/>
          <p:cNvSpPr/>
          <p:nvPr/>
        </p:nvSpPr>
        <p:spPr>
          <a:xfrm>
            <a:off y="0" x="0"/>
            <a:ext cy="2550574" cx="2116649"/>
          </a:xfrm>
          <a:prstGeom prst="rect">
            <a:avLst/>
          </a:prstGeom>
          <a:blipFill>
            <a:blip r:embed="rId5"/>
            <a:stretch>
              <a:fillRect/>
            </a:stretch>
          </a:blipFill>
        </p:spPr>
      </p:sp>
      <p:sp>
        <p:nvSpPr>
          <p:cNvPr id="66" name="Shape 66"/>
          <p:cNvSpPr/>
          <p:nvPr/>
        </p:nvSpPr>
        <p:spPr>
          <a:xfrm>
            <a:off y="2529400" x="0"/>
            <a:ext cy="2645825" cx="2137825"/>
          </a:xfrm>
          <a:prstGeom prst="rect">
            <a:avLst/>
          </a:prstGeom>
          <a:blipFill>
            <a:blip r:embed="rId6"/>
            <a:stretch>
              <a:fillRect/>
            </a:stretch>
          </a:blipFill>
        </p:spPr>
      </p:sp>
      <p:sp>
        <p:nvSpPr>
          <p:cNvPr id="67" name="Shape 67"/>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1" name="Shape 71"/>
        <p:cNvGrpSpPr/>
        <p:nvPr/>
      </p:nvGrpSpPr>
      <p:grpSpPr>
        <a:xfrm>
          <a:off y="0" x="0"/>
          <a:ext cy="0" cx="0"/>
          <a:chOff y="0" x="0"/>
          <a:chExt cy="0" cx="0"/>
        </a:xfrm>
      </p:grpSpPr>
      <p:sp>
        <p:nvSpPr>
          <p:cNvPr id="72" name="Shape 72"/>
          <p:cNvSpPr/>
          <p:nvPr/>
        </p:nvSpPr>
        <p:spPr>
          <a:xfrm>
            <a:off y="296325" x="2116650"/>
            <a:ext cy="1291150" cx="7725825"/>
          </a:xfrm>
          <a:prstGeom prst="rect">
            <a:avLst/>
          </a:prstGeom>
          <a:blipFill>
            <a:blip r:embed="rId4"/>
            <a:stretch>
              <a:fillRect/>
            </a:stretch>
          </a:blipFill>
        </p:spPr>
      </p:sp>
      <p:sp>
        <p:nvSpPr>
          <p:cNvPr id="73" name="Shape 73"/>
          <p:cNvSpPr txBox="1"/>
          <p:nvPr/>
        </p:nvSpPr>
        <p:spPr>
          <a:xfrm>
            <a:off y="1829150" x="2303625"/>
            <a:ext cy="5205575" cx="7322249"/>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Share team information openly</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 word communication comes from the Latin communico, which means to share”</a:t>
            </a:r>
          </a:p>
          <a:p>
            <a:r>
              <a:t/>
            </a:r>
          </a:p>
        </p:txBody>
      </p:sp>
      <p:sp>
        <p:nvSpPr>
          <p:cNvPr id="74" name="Shape 74"/>
          <p:cNvSpPr/>
          <p:nvPr/>
        </p:nvSpPr>
        <p:spPr>
          <a:xfrm>
            <a:off y="0" x="0"/>
            <a:ext cy="2550574" cx="2116649"/>
          </a:xfrm>
          <a:prstGeom prst="rect">
            <a:avLst/>
          </a:prstGeom>
          <a:blipFill>
            <a:blip r:embed="rId5"/>
            <a:stretch>
              <a:fillRect/>
            </a:stretch>
          </a:blipFill>
        </p:spPr>
      </p:sp>
      <p:sp>
        <p:nvSpPr>
          <p:cNvPr id="75" name="Shape 75"/>
          <p:cNvSpPr/>
          <p:nvPr/>
        </p:nvSpPr>
        <p:spPr>
          <a:xfrm>
            <a:off y="2529400" x="0"/>
            <a:ext cy="2645825" cx="2137825"/>
          </a:xfrm>
          <a:prstGeom prst="rect">
            <a:avLst/>
          </a:prstGeom>
          <a:blipFill>
            <a:blip r:embed="rId6"/>
            <a:stretch>
              <a:fillRect/>
            </a:stretch>
          </a:blipFill>
        </p:spPr>
      </p:sp>
      <p:sp>
        <p:nvSpPr>
          <p:cNvPr id="76" name="Shape 76"/>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0" name="Shape 80"/>
        <p:cNvGrpSpPr/>
        <p:nvPr/>
      </p:nvGrpSpPr>
      <p:grpSpPr>
        <a:xfrm>
          <a:off y="0" x="0"/>
          <a:ext cy="0" cx="0"/>
          <a:chOff y="0" x="0"/>
          <a:chExt cy="0" cx="0"/>
        </a:xfrm>
      </p:grpSpPr>
      <p:sp>
        <p:nvSpPr>
          <p:cNvPr id="81" name="Shape 81"/>
          <p:cNvSpPr/>
          <p:nvPr/>
        </p:nvSpPr>
        <p:spPr>
          <a:xfrm>
            <a:off y="296325" x="2063750"/>
            <a:ext cy="1291150" cx="7725825"/>
          </a:xfrm>
          <a:prstGeom prst="rect">
            <a:avLst/>
          </a:prstGeom>
          <a:blipFill>
            <a:blip r:embed="rId4"/>
            <a:stretch>
              <a:fillRect/>
            </a:stretch>
          </a:blipFill>
        </p:spPr>
      </p:sp>
      <p:sp>
        <p:nvSpPr>
          <p:cNvPr id="82" name="Shape 82"/>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Be part of the solution</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“If we did all the things we are capable of, we would literally astound ourselves.” </a:t>
            </a:r>
            <a:r>
              <a:rPr sz="2222" lang="en-US">
                <a:solidFill>
                  <a:srgbClr val="FFFFFF"/>
                </a:solidFill>
                <a:latin typeface="Arial"/>
                <a:ea typeface="Arial"/>
                <a:cs typeface="Arial"/>
                <a:sym typeface="Arial"/>
              </a:rPr>
              <a:t>Thomas Alva Edison</a:t>
            </a:r>
          </a:p>
          <a:p>
            <a:r>
              <a:t/>
            </a:r>
          </a:p>
        </p:txBody>
      </p:sp>
      <p:sp>
        <p:nvSpPr>
          <p:cNvPr id="83" name="Shape 83"/>
          <p:cNvSpPr/>
          <p:nvPr/>
        </p:nvSpPr>
        <p:spPr>
          <a:xfrm>
            <a:off y="0" x="0"/>
            <a:ext cy="2550574" cx="2116649"/>
          </a:xfrm>
          <a:prstGeom prst="rect">
            <a:avLst/>
          </a:prstGeom>
          <a:blipFill>
            <a:blip r:embed="rId5"/>
            <a:stretch>
              <a:fillRect/>
            </a:stretch>
          </a:blipFill>
        </p:spPr>
      </p:sp>
      <p:sp>
        <p:nvSpPr>
          <p:cNvPr id="84" name="Shape 84"/>
          <p:cNvSpPr/>
          <p:nvPr/>
        </p:nvSpPr>
        <p:spPr>
          <a:xfrm>
            <a:off y="2529400" x="0"/>
            <a:ext cy="2645825" cx="2137825"/>
          </a:xfrm>
          <a:prstGeom prst="rect">
            <a:avLst/>
          </a:prstGeom>
          <a:blipFill>
            <a:blip r:embed="rId6"/>
            <a:stretch>
              <a:fillRect/>
            </a:stretch>
          </a:blipFill>
        </p:spPr>
      </p:sp>
      <p:sp>
        <p:nvSpPr>
          <p:cNvPr id="85" name="Shape 85"/>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9" name="Shape 89"/>
        <p:cNvGrpSpPr/>
        <p:nvPr/>
      </p:nvGrpSpPr>
      <p:grpSpPr>
        <a:xfrm>
          <a:off y="0" x="0"/>
          <a:ext cy="0" cx="0"/>
          <a:chOff y="0" x="0"/>
          <a:chExt cy="0" cx="0"/>
        </a:xfrm>
      </p:grpSpPr>
      <p:sp>
        <p:nvSpPr>
          <p:cNvPr id="90" name="Shape 90"/>
          <p:cNvSpPr/>
          <p:nvPr/>
        </p:nvSpPr>
        <p:spPr>
          <a:xfrm>
            <a:off y="296325" x="2116650"/>
            <a:ext cy="1291150" cx="7725825"/>
          </a:xfrm>
          <a:prstGeom prst="rect">
            <a:avLst/>
          </a:prstGeom>
          <a:blipFill>
            <a:blip r:embed="rId4"/>
            <a:stretch>
              <a:fillRect/>
            </a:stretch>
          </a:blipFill>
        </p:spPr>
      </p:sp>
      <p:sp>
        <p:nvSpPr>
          <p:cNvPr id="91" name="Shape 91"/>
          <p:cNvSpPr txBox="1"/>
          <p:nvPr/>
        </p:nvSpPr>
        <p:spPr>
          <a:xfrm>
            <a:off y="1829150" x="2218950"/>
            <a:ext cy="5205575" cx="7406900"/>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Seek first to understand</a:t>
            </a:r>
          </a:p>
          <a:p>
            <a:r>
              <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“Appreciation is a wonderful thing; it makes what is excellent in others belong to us as well.” Voltaire</a:t>
            </a:r>
          </a:p>
        </p:txBody>
      </p:sp>
      <p:sp>
        <p:nvSpPr>
          <p:cNvPr id="92" name="Shape 92"/>
          <p:cNvSpPr/>
          <p:nvPr/>
        </p:nvSpPr>
        <p:spPr>
          <a:xfrm>
            <a:off y="0" x="0"/>
            <a:ext cy="2550574" cx="2116649"/>
          </a:xfrm>
          <a:prstGeom prst="rect">
            <a:avLst/>
          </a:prstGeom>
          <a:blipFill>
            <a:blip r:embed="rId5"/>
            <a:stretch>
              <a:fillRect/>
            </a:stretch>
          </a:blipFill>
        </p:spPr>
      </p:sp>
      <p:sp>
        <p:nvSpPr>
          <p:cNvPr id="93" name="Shape 93"/>
          <p:cNvSpPr/>
          <p:nvPr/>
        </p:nvSpPr>
        <p:spPr>
          <a:xfrm>
            <a:off y="2529400" x="0"/>
            <a:ext cy="2645825" cx="2137825"/>
          </a:xfrm>
          <a:prstGeom prst="rect">
            <a:avLst/>
          </a:prstGeom>
          <a:blipFill>
            <a:blip r:embed="rId6"/>
            <a:stretch>
              <a:fillRect/>
            </a:stretch>
          </a:blipFill>
        </p:spPr>
      </p:sp>
      <p:sp>
        <p:nvSpPr>
          <p:cNvPr id="94" name="Shape 94"/>
          <p:cNvSpPr/>
          <p:nvPr/>
        </p:nvSpPr>
        <p:spPr>
          <a:xfrm>
            <a:off y="5154075" x="0"/>
            <a:ext cy="2465900" cx="2148399"/>
          </a:xfrm>
          <a:prstGeom prst="rect">
            <a:avLst/>
          </a:prstGeom>
          <a:blipFill>
            <a:blip r:embed="rId7"/>
            <a:stretch>
              <a:fillRect/>
            </a:stretch>
          </a:blipFill>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Barry Gane</TermName>
          <TermId xmlns="http://schemas.microsoft.com/office/infopath/2007/PartnerControls">f7785d2f-a871-499e-af8d-af25a8ee20a1</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New President's Orientation</TermName>
          <TermId xmlns="http://schemas.microsoft.com/office/infopath/2007/PartnerControls">76cd865f-f88a-493c-a816-51bd8fb2ce4a</TermId>
        </TermInfo>
      </Terms>
    </j2a840a341ce45988eab089c2d811663>
  </documentManagement>
</p:properties>
</file>

<file path=customXml/itemProps1.xml><?xml version="1.0" encoding="utf-8"?>
<ds:datastoreItem xmlns:ds="http://schemas.openxmlformats.org/officeDocument/2006/customXml" ds:itemID="{B425A7C4-9503-41DD-A0CE-550058577916}"/>
</file>

<file path=customXml/itemProps2.xml><?xml version="1.0" encoding="utf-8"?>
<ds:datastoreItem xmlns:ds="http://schemas.openxmlformats.org/officeDocument/2006/customXml" ds:itemID="{5168BF76-B579-43C4-BFE0-965EE30CFD05}"/>
</file>

<file path=customXml/itemProps3.xml><?xml version="1.0" encoding="utf-8"?>
<ds:datastoreItem xmlns:ds="http://schemas.openxmlformats.org/officeDocument/2006/customXml" ds:itemID="{863BF4FB-42F2-415F-A6EA-E394A3BF6ED4}"/>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Work</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3;#Barry Gane|f7785d2f-a871-499e-af8d-af25a8ee20a1</vt:lpwstr>
  </property>
  <property fmtid="{D5CDD505-2E9C-101B-9397-08002B2CF9AE}" pid="4" name="CurriculumCategories">
    <vt:lpwstr>28;#New President's Orientation|76cd865f-f88a-493c-a816-51bd8fb2ce4a</vt:lpwstr>
  </property>
</Properties>
</file>