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4.xml"/><Relationship Id="rId18" Type="http://schemas.openxmlformats.org/officeDocument/2006/relationships/slide" Target="slides/slide13.xml"/><Relationship Id="rId13" Type="http://schemas.openxmlformats.org/officeDocument/2006/relationships/slide" Target="slides/slide8.xml"/><Relationship Id="rId26" Type="http://schemas.openxmlformats.org/officeDocument/2006/relationships/slide" Target="slides/slide21.xml"/><Relationship Id="rId34" Type="http://schemas.openxmlformats.org/officeDocument/2006/relationships/slide" Target="slides/slide29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2" Type="http://schemas.openxmlformats.org/officeDocument/2006/relationships/presProps" Target="presProps.xml"/><Relationship Id="rId37" Type="http://schemas.openxmlformats.org/officeDocument/2006/relationships/slide" Target="slides/slide3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40" Type="http://schemas.openxmlformats.org/officeDocument/2006/relationships/slide" Target="slides/slide35.xml"/><Relationship Id="rId1" Type="http://schemas.openxmlformats.org/officeDocument/2006/relationships/theme" Target="theme/theme1.xml"/><Relationship Id="rId24" Type="http://schemas.openxmlformats.org/officeDocument/2006/relationships/slide" Target="slides/slide19.xml"/><Relationship Id="rId6" Type="http://schemas.openxmlformats.org/officeDocument/2006/relationships/slide" Target="slides/slide1.xml"/><Relationship Id="rId45" Type="http://schemas.openxmlformats.org/officeDocument/2006/relationships/customXml" Target="../customXml/item3.xml"/><Relationship Id="rId36" Type="http://schemas.openxmlformats.org/officeDocument/2006/relationships/slide" Target="slides/slide31.xml"/><Relationship Id="rId15" Type="http://schemas.openxmlformats.org/officeDocument/2006/relationships/slide" Target="slides/slide10.xml"/><Relationship Id="rId28" Type="http://schemas.openxmlformats.org/officeDocument/2006/relationships/slide" Target="slides/slide23.xml"/><Relationship Id="rId23" Type="http://schemas.openxmlformats.org/officeDocument/2006/relationships/slide" Target="slides/slide18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10" Type="http://schemas.openxmlformats.org/officeDocument/2006/relationships/slide" Target="slides/slide5.xml"/><Relationship Id="rId44" Type="http://schemas.openxmlformats.org/officeDocument/2006/relationships/customXml" Target="../customXml/item2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27" Type="http://schemas.openxmlformats.org/officeDocument/2006/relationships/slide" Target="slides/slide2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3" Type="http://schemas.openxmlformats.org/officeDocument/2006/relationships/customXml" Target="../customXml/item1.xml"/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38" Type="http://schemas.openxmlformats.org/officeDocument/2006/relationships/slide" Target="slides/slide33.xml"/><Relationship Id="rId17" Type="http://schemas.openxmlformats.org/officeDocument/2006/relationships/slide" Target="slides/slide12.xml"/><Relationship Id="rId12" Type="http://schemas.openxmlformats.org/officeDocument/2006/relationships/slide" Target="slides/slide7.xml"/><Relationship Id="rId33" Type="http://schemas.openxmlformats.org/officeDocument/2006/relationships/slide" Target="slides/slide28.xml"/><Relationship Id="rId25" Type="http://schemas.openxmlformats.org/officeDocument/2006/relationships/slide" Target="slides/slide20.xml"/><Relationship Id="rId41" Type="http://schemas.openxmlformats.org/officeDocument/2006/relationships/slide" Target="slides/slide36.xml"/><Relationship Id="rId20" Type="http://schemas.openxmlformats.org/officeDocument/2006/relationships/slide" Target="slides/slide15.xml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2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1829150" x="864300"/>
            <a:ext cy="280032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9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6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Seven Surprises</a:t>
            </a: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br>
              <a:rPr b="1" sz="6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6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Newly-elected Officers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y="5554475" x="4420300"/>
            <a:ext cy="1136275" cx="4443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General Conference of Seventh-day Adventists</a:t>
            </a:r>
          </a:p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Office of Global Leadership Development</a:t>
            </a:r>
          </a:p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Prepared by: Lowell C Cooper</a:t>
            </a:r>
          </a:p>
          <a:p>
            <a:pPr algn="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January 2010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#1.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Increased responsibility—less control of details.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subTitle"/>
          </p:nvPr>
        </p:nvSpPr>
        <p:spPr>
          <a:xfrm>
            <a:off y="1659800" x="694950"/>
            <a:ext cy="352987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4609"/>
              <a:buFont typeface="Arial"/>
              <a:buChar char="•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Officer held responsible for all things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164609"/>
              <a:buFont typeface="Arial"/>
              <a:buChar char="•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Larger scope or responsibility requires loss of touch with day-to-day actions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164609"/>
              <a:buFont typeface="Arial"/>
              <a:buChar char="•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Must think in terms of big picture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164609"/>
              <a:buFont typeface="Arial"/>
              <a:buChar char="•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Will discover major gaps in experience</a:t>
            </a:r>
          </a:p>
          <a:p>
            <a:pPr algn="l" lvl="0" marR="0" indent="-276577" marL="381000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164609"/>
              <a:buFont typeface="Arial"/>
              <a:buChar char="•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Shift from direct to indirect influence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subTitle"/>
          </p:nvPr>
        </p:nvSpPr>
        <p:spPr>
          <a:xfrm>
            <a:off y="1575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What should a new officer do in order to better understand his/her role?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#2.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3099150" x="694950"/>
            <a:ext cy="2683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Lots of authority—unpleasant consequences if used.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y="1659800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The more power you have—the harder it is to use it well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Giving orders brings resentment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Giving orders reduces officer’s power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Need to overrule indicates defect in planning or process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1659800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Must be willing to share power and trust others with decisions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Most powerful officer is one who expands power of others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Power is best used indirectly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subTitle"/>
          </p:nvPr>
        </p:nvSpPr>
        <p:spPr>
          <a:xfrm>
            <a:off y="1659800" x="694950"/>
            <a:ext cy="454587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What are some of the ways in which an officer can use power effectively without causing misunder-standing or resentment?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#3.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Short of time/information —must make decisions anyway.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1659800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Cannot learn everything needed to make a decision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Need to rely on others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Others may convey only what they think officer wants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Officer will find it difficult to get reliable sources of info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subTitle"/>
          </p:nvPr>
        </p:nvSpPr>
        <p:spPr>
          <a:xfrm>
            <a:off y="165980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How can an officer get unbiased information?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2252475" x="1033625"/>
            <a:ext cy="684725" cx="8168900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3111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Legal Notice and Terms of Use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3268475" x="1033625"/>
            <a:ext cy="2683225" cx="81689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1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Copyright 2010 by the General Conference of Seventh-day Adventists®.  All rights reserved.  The information is provided for training purposes only</a:t>
            </a:r>
            <a:r>
              <a:rPr b="1" sz="1333" lang="en-US" i="1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1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and  is not intended nor</a:t>
            </a:r>
            <a:r>
              <a:rPr b="1" sz="1333" lang="en-US" i="1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1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should it be used as legal counsel.  This program may not be used or reformulated for any commercial purposes; neither shall it be published by any person or agency other than an official organizational unit of the Seventh-day Adventist® Church,</a:t>
            </a:r>
            <a:r>
              <a:rPr b="1" sz="1333" lang="en-US" i="1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1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unless prior written authorization is obtained from the General Conference of Seventh-day Adventists® Office of Global Leadership Development.</a:t>
            </a:r>
            <a:r>
              <a:rPr b="1" sz="1333" lang="en-US" i="1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sz="1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Subject to the foregoing terms, unlimited permission to copy or use this program is hereby granted upon inclusion of the copyright notice above. “Seventh-day Adventist” and “Adventist” are registered trademarks of the General Conference of Seventh-day Adventists® and may not be used by non-Seventh-day Adventist entities without prior written authorization from the General Conference.  Use of all or any part of this program constitutes acceptance by the User of these terms.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subTitle"/>
          </p:nvPr>
        </p:nvSpPr>
        <p:spPr>
          <a:xfrm>
            <a:off y="1659800" x="694950"/>
            <a:ext cy="4376550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How can an officer main-tain the confidence and reliability of subordinates even when the information from them is unpleasant?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#4.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y="3099150" x="694950"/>
            <a:ext cy="276787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Lack of privacy— everything you do sends a message.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1659800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Officer words and deeds are closely scrutinized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Personal choices evaluated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Words and deeds often ampli-fied and misinterpreted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Microphone is always 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1659800" x="864300"/>
            <a:ext cy="4884550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Different constituencies give different responses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Do not tolerate actions not consistent with org. values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Strive for consistent message— simple, clear, repeated, and supported by personal behavior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idx="1" type="subTitle"/>
          </p:nvPr>
        </p:nvSpPr>
        <p:spPr>
          <a:xfrm>
            <a:off y="1659800" x="694950"/>
            <a:ext cy="35298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What can an officer do to prevent misunderstanding and misinterpretation of his/her actions and words?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#5.</a:t>
            </a:r>
          </a:p>
        </p:txBody>
      </p:sp>
      <p:sp>
        <p:nvSpPr>
          <p:cNvPr id="153" name="Shape 153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You are not the boss!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659800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Not a position of ultimate authority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Officer reports to exec comm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Must keep exec comm informed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Caution lest exec comm members made friend or foe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subTitle"/>
          </p:nvPr>
        </p:nvSpPr>
        <p:spPr>
          <a:xfrm>
            <a:off y="1659800" x="694950"/>
            <a:ext cy="302187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How can an officer relate to board/exec committee members effectively?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#6.</a:t>
            </a:r>
          </a:p>
        </p:txBody>
      </p:sp>
      <p:sp>
        <p:nvSpPr>
          <p:cNvPr id="169" name="Shape 169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Pleasing people is not the goal.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y="1659800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Officer must be a leader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Times when unpleasant tasks must be addressed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Must take long-term view and convince of its legitimacy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#1.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Increased responsibility—less control of details.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subTitle"/>
          </p:nvPr>
        </p:nvSpPr>
        <p:spPr>
          <a:xfrm>
            <a:off y="1659800" x="694950"/>
            <a:ext cy="3614549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What should a leader do when long-term benefit requires unpopular decisions for the present?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#7.</a:t>
            </a:r>
          </a:p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You are not God!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1659800" x="864300"/>
            <a:ext cy="5053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Attention and respect from others makes introspection difficult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Weaknesses don’t seem possible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Must resist illusion of greatness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Generally underestimate demands of leadership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y="1659800" x="864300"/>
            <a:ext cy="4969224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Maintain balance between personal and professional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Relationships with friends and family change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66666"/>
              <a:buFont typeface="Arial"/>
              <a:buChar char="•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Remain humble, listen carefully, choose people who are honest and forthright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subTitle"/>
          </p:nvPr>
        </p:nvSpPr>
        <p:spPr>
          <a:xfrm>
            <a:off y="1659800" x="694950"/>
            <a:ext cy="2852550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How can a leader remain humble about his/her role and abilities?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y="728475" x="864300"/>
            <a:ext cy="1243874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Focus points for leaders: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2252475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00000"/>
              <a:buFont typeface="Arial"/>
              <a:buAutoNum type="arabicPeriod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Manage context more than details.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00000"/>
              <a:buFont typeface="Arial"/>
              <a:buAutoNum type="arabicPeriod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Act in indirect ways:</a:t>
            </a:r>
          </a:p>
          <a:p>
            <a:pPr algn="l" lvl="1" marR="0" indent="-248355" marL="762000">
              <a:lnSpc>
                <a:spcPct val="120138"/>
              </a:lnSpc>
              <a:spcBef>
                <a:spcPts val="563"/>
              </a:spcBef>
              <a:spcAft>
                <a:spcPts val="0"/>
              </a:spcAft>
              <a:buClr>
                <a:srgbClr val="66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Set/communicate strategy and processes</a:t>
            </a:r>
          </a:p>
          <a:p>
            <a:pPr algn="l" lvl="1" marR="0" indent="-248355" marL="762000">
              <a:lnSpc>
                <a:spcPct val="120138"/>
              </a:lnSpc>
              <a:spcBef>
                <a:spcPts val="563"/>
              </a:spcBef>
              <a:spcAft>
                <a:spcPts val="0"/>
              </a:spcAft>
              <a:buClr>
                <a:srgbClr val="66FFFF"/>
              </a:buClr>
              <a:buSzPct val="100358"/>
              <a:buFont typeface="Courier New"/>
              <a:buChar char="o"/>
            </a:pPr>
            <a:r>
              <a:rPr sz="3111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Select good and qualified employees</a:t>
            </a:r>
          </a:p>
          <a:p>
            <a:pPr algn="l" lvl="0" marR="0" indent="-304800" marL="381000">
              <a:lnSpc>
                <a:spcPct val="120138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00000"/>
              <a:buFont typeface="Arial"/>
              <a:buAutoNum type="arabicPeriod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Set example for employees.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y="728475" x="864300"/>
            <a:ext cy="1243874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Focus points for leaders: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y="2252475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04800" marL="381000">
              <a:lnSpc>
                <a:spcPct val="107986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100000"/>
              <a:buFont typeface="Arial"/>
              <a:buAutoNum type="arabicPeriod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Earn and maintain moral right to lead.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00000"/>
              <a:buFont typeface="Arial"/>
              <a:buAutoNum type="arabicPeriod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Enlist voluntary commitment instead of enforced obedience.</a:t>
            </a:r>
          </a:p>
          <a:p>
            <a:pPr algn="l" lvl="0" marR="0" indent="-304800" marL="381000">
              <a:lnSpc>
                <a:spcPct val="107986"/>
              </a:lnSpc>
              <a:spcBef>
                <a:spcPts val="719"/>
              </a:spcBef>
              <a:spcAft>
                <a:spcPts val="0"/>
              </a:spcAft>
              <a:buClr>
                <a:srgbClr val="66FFFF"/>
              </a:buClr>
              <a:buSzPct val="100000"/>
              <a:buFont typeface="Arial"/>
              <a:buAutoNum type="arabicPeriod"/>
            </a:pPr>
            <a:r>
              <a:rPr b="1" sz="4000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Remain humble, human and humorous.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y="728475" x="864300"/>
            <a:ext cy="1243874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Key leadership skills: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y="2252475" x="864300"/>
            <a:ext cy="4545875" cx="8507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Spiritual life and influence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Effective problem solving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Results-oriented approach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Focus on systems not incidents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Organizational knowledge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Accepts responsibility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66FFFF"/>
              </a:buClr>
              <a:buSzPct val="98765"/>
              <a:buFont typeface="Arial"/>
              <a:buAutoNum type="arabicPeriod"/>
            </a:pPr>
            <a:r>
              <a:rPr b="1" sz="3555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Motivated, not attention/position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#2.</a:t>
            </a:r>
          </a:p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Lots of authority—unpleasant consequences if used.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#3.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Short of time/information —must make decisions anyway.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#4.</a:t>
            </a:r>
          </a:p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3099150" x="694950"/>
            <a:ext cy="251387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80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Lack of privacy— everything you do sends a message.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#5.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You are not the boss!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#6.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Pleasing people is not the goal.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y="1321150" x="864300"/>
            <a:ext cy="1607249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Surprise #7.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y="3099150" x="694950"/>
            <a:ext cy="1921225" cx="88462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5333" lang="en-US">
                <a:solidFill>
                  <a:srgbClr val="66FFFF"/>
                </a:solidFill>
                <a:latin typeface="Arial"/>
                <a:ea typeface="Arial"/>
                <a:cs typeface="Arial"/>
                <a:sym typeface="Arial"/>
              </a:rPr>
              <a:t>You are not God!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Lowell Cooper</TermName>
          <TermId xmlns="http://schemas.microsoft.com/office/infopath/2007/PartnerControls">51c5e201-a5c8-49cd-93de-3340c066a941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Newly-elected Officers</TermName>
          <TermId xmlns="http://schemas.microsoft.com/office/infopath/2007/PartnerControls">31080f07-b308-44a2-ae38-1ca6249879fe</TermId>
        </TermInfo>
      </Terms>
    </j2a840a341ce45988eab089c2d811663>
  </documentManagement>
</p:properties>
</file>

<file path=customXml/itemProps1.xml><?xml version="1.0" encoding="utf-8"?>
<ds:datastoreItem xmlns:ds="http://schemas.openxmlformats.org/officeDocument/2006/customXml" ds:itemID="{36033658-DB49-4E52-B4C5-C4526DCCA0D2}"/>
</file>

<file path=customXml/itemProps2.xml><?xml version="1.0" encoding="utf-8"?>
<ds:datastoreItem xmlns:ds="http://schemas.openxmlformats.org/officeDocument/2006/customXml" ds:itemID="{AE6CB947-2CA4-481E-AD26-AAA6657210C6}"/>
</file>

<file path=customXml/itemProps3.xml><?xml version="1.0" encoding="utf-8"?>
<ds:datastoreItem xmlns:ds="http://schemas.openxmlformats.org/officeDocument/2006/customXml" ds:itemID="{DD4F10ED-61A1-4F1B-8522-011FC50EAFEA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Surprises for Newly-Elected Officers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16;#Lowell Cooper|51c5e201-a5c8-49cd-93de-3340c066a941</vt:lpwstr>
  </property>
  <property fmtid="{D5CDD505-2E9C-101B-9397-08002B2CF9AE}" pid="4" name="CurriculumCategories">
    <vt:lpwstr>29;#Newly-elected Officers|31080f07-b308-44a2-ae38-1ca6249879fe</vt:lpwstr>
  </property>
</Properties>
</file>