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3" Type="http://schemas.openxmlformats.org/officeDocument/2006/relationships/tableStyles" Target="tableStyles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17" Type="http://schemas.openxmlformats.org/officeDocument/2006/relationships/customXml" Target="../customXml/item3.xml"/><Relationship Id="rId2" Type="http://schemas.openxmlformats.org/officeDocument/2006/relationships/presProps" Target="presProps.xml"/><Relationship Id="rId16" Type="http://schemas.openxmlformats.org/officeDocument/2006/relationships/customXml" Target="../customXml/item2.xml"/><Relationship Id="rId1" Type="http://schemas.openxmlformats.org/officeDocument/2006/relationships/theme" Target="theme/theme1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1.xml"/><Relationship Id="rId10" Type="http://schemas.openxmlformats.org/officeDocument/2006/relationships/slide" Target="slides/slide5.xml"/><Relationship Id="rId14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2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9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7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1513400" x="455075"/>
            <a:ext cy="16192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y="3753550" x="1626300"/>
            <a:ext cy="1921225" cx="698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583"/>
              </a:spcBef>
              <a:spcAft>
                <a:spcPts val="0"/>
              </a:spcAft>
              <a:buNone/>
            </a:pPr>
            <a:r>
              <a:rPr sz="1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r" marR="0" indent="0" marL="0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None/>
            </a:pPr>
            <a:r>
              <a:rPr sz="1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Barry Gane PhD </a:t>
            </a:r>
          </a:p>
          <a:p>
            <a:pPr algn="r" marR="0" indent="0" marL="0">
              <a:lnSpc>
                <a:spcPct val="100000"/>
              </a:lnSpc>
              <a:spcBef>
                <a:spcPts val="302"/>
              </a:spcBef>
              <a:spcAft>
                <a:spcPts val="0"/>
              </a:spcAft>
              <a:buNone/>
            </a:pPr>
            <a:r>
              <a:rPr sz="1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with thanks to </a:t>
            </a:r>
            <a:r>
              <a:rPr b="1" sz="1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James W. Gilley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6" name="Shape 26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Alone time with God is Crucial</a:t>
            </a:r>
          </a:p>
          <a:p>
            <a:r>
              <a:t/>
            </a:r>
          </a:p>
          <a:p>
            <a:pPr algn="l" marR="0" indent="0" mar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Books that may help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Steps to Christ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Ellen G. White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Celebration of Discipline: The Path to Spiritual Growth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Richard Foster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Invitation to a Journey: A Road Map for Spiritual Formation </a:t>
            </a: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M. Robert Mulholland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2" name="Shape 32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Don’t break promises to your family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sure that you put quality family time into your calendar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 there for major family events – anniversaries, birthdays and major holidays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Don’t take your computer, phone with you on vocations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8" name="Shape 38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a regular exercise program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time to recharge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Eat healthy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/>
        </p:nvSpPr>
        <p:spPr>
          <a:xfrm>
            <a:off y="63475" x="497400"/>
            <a:ext cy="16192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9" name="Shape 49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3" marR="0" indent="-248355" marL="1524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E291"/>
              </a:buClr>
              <a:buSzPct val="100358"/>
              <a:buFont typeface="Wingdings"/>
              <a:buChar char="§"/>
            </a:pPr>
            <a:r>
              <a:rPr b="1" sz="3111" lang="en-US">
                <a:solidFill>
                  <a:srgbClr val="FFE291"/>
                </a:solidFill>
                <a:latin typeface="Arial"/>
                <a:ea typeface="Arial"/>
                <a:cs typeface="Arial"/>
                <a:sym typeface="Arial"/>
              </a:rPr>
              <a:t>Have a Committee Week Schedule</a:t>
            </a:r>
          </a:p>
          <a:p>
            <a:pPr algn="l" lvl="3" marR="0" indent="-248355" marL="1524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E291"/>
              </a:buClr>
              <a:buSzPct val="100358"/>
              <a:buFont typeface="Wingdings"/>
              <a:buChar char="§"/>
            </a:pPr>
            <a:r>
              <a:rPr b="1" sz="3111" lang="en-US">
                <a:solidFill>
                  <a:srgbClr val="FFE291"/>
                </a:solidFill>
                <a:latin typeface="Arial"/>
                <a:ea typeface="Arial"/>
                <a:cs typeface="Arial"/>
                <a:sym typeface="Arial"/>
              </a:rPr>
              <a:t>Close the Agenda</a:t>
            </a:r>
          </a:p>
          <a:p>
            <a:pPr algn="l" lvl="3" marR="0" indent="-248355" marL="1524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E291"/>
              </a:buClr>
              <a:buSzPct val="100358"/>
              <a:buFont typeface="Wingdings"/>
              <a:buChar char="§"/>
            </a:pPr>
            <a:r>
              <a:rPr b="1" sz="3111" lang="en-US">
                <a:solidFill>
                  <a:srgbClr val="FFE291"/>
                </a:solidFill>
                <a:latin typeface="Arial"/>
                <a:ea typeface="Arial"/>
                <a:cs typeface="Arial"/>
                <a:sym typeface="Arial"/>
              </a:rPr>
              <a:t>Stay the Course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5" name="Shape 55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Avoid getting over tired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time to exercise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Talk things through with a trusted mentor/colleague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Learn the warning signs for burnout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Learn that people often attack the position not you personally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/>
        </p:nvSpPr>
        <p:spPr>
          <a:xfrm>
            <a:off y="148150" x="497400"/>
            <a:ext cy="1471074" cx="9355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1" name="Shape 61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Don’t be driven by the tyranny of the urgent - do the most important things first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Prioritize your “to do” list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Keep your secretary or PA informed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7" name="Shape 67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E291"/>
              </a:buClr>
              <a:buSzPct val="167264"/>
              <a:buFont typeface="Arial"/>
              <a:buChar char="•"/>
            </a:pPr>
            <a:r>
              <a:rPr b="1" sz="3111" lang="en-US">
                <a:solidFill>
                  <a:srgbClr val="FFE291"/>
                </a:solidFill>
                <a:latin typeface="Arial"/>
                <a:ea typeface="Arial"/>
                <a:cs typeface="Arial"/>
                <a:sym typeface="Arial"/>
              </a:rPr>
              <a:t>Vision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E291"/>
              </a:buClr>
              <a:buSzPct val="167264"/>
              <a:buFont typeface="Arial"/>
              <a:buChar char="•"/>
            </a:pPr>
            <a:r>
              <a:rPr b="1" sz="3111" lang="en-US">
                <a:solidFill>
                  <a:srgbClr val="FFE291"/>
                </a:solidFill>
                <a:latin typeface="Arial"/>
                <a:ea typeface="Arial"/>
                <a:cs typeface="Arial"/>
                <a:sym typeface="Arial"/>
              </a:rPr>
              <a:t>Mission/Evangelism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E291"/>
              </a:buClr>
              <a:buSzPct val="167264"/>
              <a:buFont typeface="Arial"/>
              <a:buChar char="•"/>
            </a:pPr>
            <a:r>
              <a:rPr b="1" sz="3111" lang="en-US">
                <a:solidFill>
                  <a:srgbClr val="FFE291"/>
                </a:solidFill>
                <a:latin typeface="Arial"/>
                <a:ea typeface="Arial"/>
                <a:cs typeface="Arial"/>
                <a:sym typeface="Arial"/>
              </a:rPr>
              <a:t>Stewardship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E291"/>
              </a:buClr>
              <a:buSzPct val="167264"/>
              <a:buFont typeface="Arial"/>
              <a:buChar char="•"/>
            </a:pPr>
            <a:r>
              <a:rPr b="1" sz="3111" lang="en-US">
                <a:solidFill>
                  <a:srgbClr val="FFE291"/>
                </a:solidFill>
                <a:latin typeface="Arial"/>
                <a:ea typeface="Arial"/>
                <a:cs typeface="Arial"/>
                <a:sym typeface="Arial"/>
              </a:rPr>
              <a:t>Nurture of Office and Field team – recognize signs of low morale and address them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E291"/>
              </a:buClr>
              <a:buSzPct val="167264"/>
              <a:buFont typeface="Arial"/>
              <a:buChar char="•"/>
            </a:pPr>
            <a:r>
              <a:rPr b="1" sz="3111" lang="en-US">
                <a:solidFill>
                  <a:srgbClr val="FFE291"/>
                </a:solidFill>
                <a:latin typeface="Arial"/>
                <a:ea typeface="Arial"/>
                <a:cs typeface="Arial"/>
                <a:sym typeface="Arial"/>
              </a:rPr>
              <a:t>Personal connection with the pastors and teachers not just through email, letter or phone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Barry Gane</TermName>
          <TermId xmlns="http://schemas.microsoft.com/office/infopath/2007/PartnerControls">f7785d2f-a871-499e-af8d-af25a8ee20a1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New President's Orientation</TermName>
          <TermId xmlns="http://schemas.microsoft.com/office/infopath/2007/PartnerControls">76cd865f-f88a-493c-a816-51bd8fb2ce4a</TermId>
        </TermInfo>
      </Terms>
    </j2a840a341ce45988eab089c2d811663>
  </documentManagement>
</p:properties>
</file>

<file path=customXml/itemProps1.xml><?xml version="1.0" encoding="utf-8"?>
<ds:datastoreItem xmlns:ds="http://schemas.openxmlformats.org/officeDocument/2006/customXml" ds:itemID="{BA4D77B4-570F-4E94-BDC1-967EDFBA471D}"/>
</file>

<file path=customXml/itemProps2.xml><?xml version="1.0" encoding="utf-8"?>
<ds:datastoreItem xmlns:ds="http://schemas.openxmlformats.org/officeDocument/2006/customXml" ds:itemID="{1EF4C057-C068-4189-A4DC-25A67515EE93}"/>
</file>

<file path=customXml/itemProps3.xml><?xml version="1.0" encoding="utf-8"?>
<ds:datastoreItem xmlns:ds="http://schemas.openxmlformats.org/officeDocument/2006/customXml" ds:itemID="{51CFD5C0-EA8B-4850-A867-2667D3F740F1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Pitfalls to Avoid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3;#Barry Gane|f7785d2f-a871-499e-af8d-af25a8ee20a1</vt:lpwstr>
  </property>
  <property fmtid="{D5CDD505-2E9C-101B-9397-08002B2CF9AE}" pid="4" name="CurriculumCategories">
    <vt:lpwstr>28;#New President's Orientation|76cd865f-f88a-493c-a816-51bd8fb2ce4a</vt:lpwstr>
  </property>
</Properties>
</file>