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7620000" cx="10160000"/>
  <p:notesSz cy="10160000" cx="7620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slide" Target="slides/slide13.xml"/><Relationship Id="rId13" Type="http://schemas.openxmlformats.org/officeDocument/2006/relationships/slide" Target="slides/slide8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" Type="http://schemas.openxmlformats.org/officeDocument/2006/relationships/tableStyles" Target="tableStyles.xml"/><Relationship Id="rId34" Type="http://schemas.openxmlformats.org/officeDocument/2006/relationships/customXml" Target="../customXml/item3.xml"/><Relationship Id="rId17" Type="http://schemas.openxmlformats.org/officeDocument/2006/relationships/slide" Target="slides/slide12.xml"/><Relationship Id="rId12" Type="http://schemas.openxmlformats.org/officeDocument/2006/relationships/slide" Target="slides/slide7.xml"/><Relationship Id="rId25" Type="http://schemas.openxmlformats.org/officeDocument/2006/relationships/slide" Target="slides/slide20.xml"/><Relationship Id="rId7" Type="http://schemas.openxmlformats.org/officeDocument/2006/relationships/slide" Target="slides/slide2.xml"/><Relationship Id="rId33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2" Type="http://schemas.openxmlformats.org/officeDocument/2006/relationships/presProps" Target="presProps.xml"/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" Type="http://schemas.openxmlformats.org/officeDocument/2006/relationships/theme" Target="theme/theme3.xml"/><Relationship Id="rId24" Type="http://schemas.openxmlformats.org/officeDocument/2006/relationships/slide" Target="slides/slide19.xml"/><Relationship Id="rId6" Type="http://schemas.openxmlformats.org/officeDocument/2006/relationships/slide" Target="slides/slide1.xml"/><Relationship Id="rId32" Type="http://schemas.openxmlformats.org/officeDocument/2006/relationships/customXml" Target="../customXml/item1.xml"/><Relationship Id="rId15" Type="http://schemas.openxmlformats.org/officeDocument/2006/relationships/slide" Target="slides/slide10.xml"/><Relationship Id="rId28" Type="http://schemas.openxmlformats.org/officeDocument/2006/relationships/slide" Target="slides/slide23.xml"/><Relationship Id="rId23" Type="http://schemas.openxmlformats.org/officeDocument/2006/relationships/slide" Target="slides/slide18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10" Type="http://schemas.openxmlformats.org/officeDocument/2006/relationships/slide" Target="slides/slide5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27" Type="http://schemas.openxmlformats.org/officeDocument/2006/relationships/slide" Target="slides/slide22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5" name="Shape 5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6" name="Shape 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" name="Shape 7"/>
          <p:cNvSpPr txBox="1"/>
          <p:nvPr>
            <p:ph type="ctrTitle"/>
          </p:nvPr>
        </p:nvSpPr>
        <p:spPr>
          <a:xfrm>
            <a:off y="3048000" x="914400"/>
            <a:ext cy="1219199" cx="83312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4800"/>
            </a:lvl1pPr>
            <a:lvl2pPr algn="ctr">
              <a:buSzPct val="100000"/>
              <a:defRPr sz="4800"/>
            </a:lvl2pPr>
            <a:lvl3pPr algn="ctr">
              <a:buSzPct val="100000"/>
              <a:defRPr sz="4800"/>
            </a:lvl3pPr>
            <a:lvl4pPr algn="ctr">
              <a:buSzPct val="100000"/>
              <a:defRPr sz="4800"/>
            </a:lvl4pPr>
            <a:lvl5pPr algn="ctr">
              <a:buSzPct val="100000"/>
              <a:defRPr sz="4800"/>
            </a:lvl5pPr>
            <a:lvl6pPr algn="ctr">
              <a:buSzPct val="100000"/>
              <a:defRPr sz="4800"/>
            </a:lvl6pPr>
            <a:lvl7pPr algn="ctr">
              <a:buSzPct val="100000"/>
              <a:defRPr sz="4800"/>
            </a:lvl7pPr>
            <a:lvl8pPr algn="ctr">
              <a:buSzPct val="100000"/>
              <a:defRPr sz="4800"/>
            </a:lvl8pPr>
            <a:lvl9pPr algn="ctr">
              <a:buSzPct val="100000"/>
              <a:defRPr sz="4800"/>
            </a:lvl9pPr>
          </a:lstStyle>
          <a:p/>
        </p:txBody>
      </p:sp>
      <p:sp>
        <p:nvSpPr>
          <p:cNvPr id="8" name="Shape 8"/>
          <p:cNvSpPr txBox="1"/>
          <p:nvPr>
            <p:ph idx="1" type="subTitle"/>
          </p:nvPr>
        </p:nvSpPr>
        <p:spPr>
          <a:xfrm>
            <a:off y="4572000" x="1828800"/>
            <a:ext cy="914400" cx="6502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9" name="Shape 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y="1828800" x="304800"/>
            <a:ext cy="5486399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828800" x="304800"/>
            <a:ext cy="5486399" cx="4470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  <p:sp>
        <p:nvSpPr>
          <p:cNvPr id="15" name="Shape 15"/>
          <p:cNvSpPr txBox="1"/>
          <p:nvPr>
            <p:ph idx="2" type="body"/>
          </p:nvPr>
        </p:nvSpPr>
        <p:spPr>
          <a:xfrm>
            <a:off y="1828800" x="5384800"/>
            <a:ext cy="5486399" cx="4470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idx="1" type="body"/>
          </p:nvPr>
        </p:nvSpPr>
        <p:spPr>
          <a:xfrm>
            <a:off y="6705600" x="304800"/>
            <a:ext cy="609599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theme/theme2.xml" Type="http://schemas.openxmlformats.org/officeDocument/2006/relationships/theme" Id="rId6"/><Relationship Target="../slideLayouts/slideLayout5.xml" Type="http://schemas.openxmlformats.org/officeDocument/2006/relationships/slideLayout" Id="rId5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7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1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8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5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0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2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4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6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0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8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1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2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7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9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5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6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9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" name="Shape 19"/>
          <p:cNvSpPr/>
          <p:nvPr/>
        </p:nvSpPr>
        <p:spPr>
          <a:xfrm>
            <a:off y="867825" x="455075"/>
            <a:ext cy="5492750" cx="97049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0" name="Shape 20"/>
          <p:cNvSpPr txBox="1"/>
          <p:nvPr/>
        </p:nvSpPr>
        <p:spPr>
          <a:xfrm>
            <a:off y="5300475" x="4490850"/>
            <a:ext cy="896399" cx="45211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r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666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Barry Gane PhD </a:t>
            </a:r>
          </a:p>
          <a:p>
            <a:pPr algn="r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666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with Thanks to Alvin M Kibble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/>
        </p:nvSpPr>
        <p:spPr>
          <a:xfrm>
            <a:off y="296325" x="497400"/>
            <a:ext cy="1291150" cx="91651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73" name="Shape 73"/>
          <p:cNvSpPr txBox="1"/>
          <p:nvPr/>
        </p:nvSpPr>
        <p:spPr>
          <a:xfrm>
            <a:off y="1829150" x="610300"/>
            <a:ext cy="5205575" cx="90155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Conference Executive Committee is accountable to the constituency of the local Conference who elects them and secondarily , to the Union Conference where they hold membership.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/>
          <p:nvPr/>
        </p:nvSpPr>
        <p:spPr>
          <a:xfrm>
            <a:off y="1513400" x="243400"/>
            <a:ext cy="1968500" cx="99165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/>
          <p:nvPr/>
        </p:nvSpPr>
        <p:spPr>
          <a:xfrm>
            <a:off y="2275400" x="412750"/>
            <a:ext cy="1545149" cx="94826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/>
          <p:nvPr/>
        </p:nvSpPr>
        <p:spPr>
          <a:xfrm>
            <a:off y="2444725" x="243400"/>
            <a:ext cy="1492250" cx="94826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/>
          <p:nvPr/>
        </p:nvSpPr>
        <p:spPr>
          <a:xfrm>
            <a:off y="2455325" x="412750"/>
            <a:ext cy="1746224" cx="94826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/>
          <p:nvPr/>
        </p:nvSpPr>
        <p:spPr>
          <a:xfrm>
            <a:off y="2190750" x="243400"/>
            <a:ext cy="1492250" cx="95567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/>
          <p:nvPr/>
        </p:nvSpPr>
        <p:spPr>
          <a:xfrm>
            <a:off y="2698750" x="243400"/>
            <a:ext cy="1492250" cx="94826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/>
          <p:nvPr/>
        </p:nvSpPr>
        <p:spPr>
          <a:xfrm>
            <a:off y="2698750" x="243400"/>
            <a:ext cy="1492250" cx="94826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/>
          <p:nvPr/>
        </p:nvSpPr>
        <p:spPr>
          <a:xfrm>
            <a:off y="2614075" x="243400"/>
            <a:ext cy="1492250" cx="94826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/>
          <p:nvPr/>
        </p:nvSpPr>
        <p:spPr>
          <a:xfrm>
            <a:off y="2794000" x="127000"/>
            <a:ext cy="1746224" cx="99165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/>
          <p:nvPr/>
        </p:nvSpPr>
        <p:spPr>
          <a:xfrm>
            <a:off y="105825" x="497400"/>
            <a:ext cy="1608650" cx="91651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6" name="Shape 26"/>
          <p:cNvSpPr txBox="1"/>
          <p:nvPr/>
        </p:nvSpPr>
        <p:spPr>
          <a:xfrm>
            <a:off y="2337150" x="437425"/>
            <a:ext cy="3360550" cx="93612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Develop an orientation folder for new executive committee members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Include items such as: 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/>
          <p:nvPr/>
        </p:nvSpPr>
        <p:spPr>
          <a:xfrm>
            <a:off y="2539975" x="243400"/>
            <a:ext cy="1746224" cx="94826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/>
          <p:nvPr/>
        </p:nvSpPr>
        <p:spPr>
          <a:xfrm>
            <a:off y="2878650" x="328075"/>
            <a:ext cy="1746224" cx="95038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/>
          <p:nvPr/>
        </p:nvSpPr>
        <p:spPr>
          <a:xfrm>
            <a:off y="2624650" x="328075"/>
            <a:ext cy="1746224" cx="94720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/>
          <p:nvPr/>
        </p:nvSpPr>
        <p:spPr>
          <a:xfrm>
            <a:off y="105825" x="497400"/>
            <a:ext cy="1608650" cx="91651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39" name="Shape 139"/>
          <p:cNvSpPr txBox="1"/>
          <p:nvPr/>
        </p:nvSpPr>
        <p:spPr>
          <a:xfrm>
            <a:off y="2079600" x="437425"/>
            <a:ext cy="4888074" cx="93612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 a week-end retreat within the first six months for the members of the executive committee 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this time to begin the strategic planning process &amp; to further bond with the executive 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/>
          <p:nvPr/>
        </p:nvSpPr>
        <p:spPr>
          <a:xfrm>
            <a:off y="105825" x="497400"/>
            <a:ext cy="1608650" cx="91651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45" name="Shape 145"/>
          <p:cNvSpPr txBox="1"/>
          <p:nvPr/>
        </p:nvSpPr>
        <p:spPr>
          <a:xfrm>
            <a:off y="2421800" x="437425"/>
            <a:ext cy="3953224" cx="93612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Keep the agenda highly spiritual 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 your best to create a relax atmosphere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Document your work 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Communicate your time spent together with the constituency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/>
          <p:nvPr/>
        </p:nvSpPr>
        <p:spPr>
          <a:xfrm>
            <a:off y="296325" x="497400"/>
            <a:ext cy="1291150" cx="91651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51" name="Shape 151"/>
          <p:cNvSpPr txBox="1"/>
          <p:nvPr/>
        </p:nvSpPr>
        <p:spPr>
          <a:xfrm>
            <a:off y="1829150" x="610300"/>
            <a:ext cy="5205575" cx="90155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Name of your CONFERENCE</a:t>
            </a:r>
          </a:p>
          <a:p>
            <a:pPr algn="l" marR="0" indent="0" marL="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weekend, *.* Conference executive committee will meet at the *.* retreat centre to focus on the strategic plan for the conference. We request your prayers for this special event.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/>
          <p:nvPr/>
        </p:nvSpPr>
        <p:spPr>
          <a:xfrm>
            <a:off y="296325" x="497400"/>
            <a:ext cy="1291150" cx="92498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57" name="Shape 157"/>
          <p:cNvSpPr txBox="1"/>
          <p:nvPr/>
        </p:nvSpPr>
        <p:spPr>
          <a:xfrm>
            <a:off y="1829150" x="610300"/>
            <a:ext cy="5205575" cx="90155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marR="0" indent="0" marL="0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Attendees, led by President and secretary, met Friday night and Sabbath at the *.* retreat Centre to focus on the Conference's strategic plan with special emphasis on Evangelism.</a:t>
            </a:r>
          </a:p>
          <a:p>
            <a:r>
              <a:t/>
            </a:r>
          </a:p>
          <a:p>
            <a:pPr algn="l" lvl="0" marR="0" indent="-248355" marL="381000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 will share these plans with you in the next few months and invite your observations and input.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/>
          <p:nvPr/>
        </p:nvSpPr>
        <p:spPr>
          <a:xfrm>
            <a:off y="105825" x="497400"/>
            <a:ext cy="1608650" cx="91651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2" name="Shape 32"/>
          <p:cNvSpPr txBox="1"/>
          <p:nvPr/>
        </p:nvSpPr>
        <p:spPr>
          <a:xfrm>
            <a:off y="2506475" x="437425"/>
            <a:ext cy="3529875" cx="93612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Conference History 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Constitution Bylaws 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Conference Budget 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Rules of Order 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Executive Committee membership directory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/>
          <p:nvPr/>
        </p:nvSpPr>
        <p:spPr>
          <a:xfrm>
            <a:off y="105825" x="497400"/>
            <a:ext cy="1608650" cx="91651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8" name="Shape 38"/>
          <p:cNvSpPr txBox="1"/>
          <p:nvPr/>
        </p:nvSpPr>
        <p:spPr>
          <a:xfrm>
            <a:off y="2252475" x="437425"/>
            <a:ext cy="3614549" cx="93612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Conference statistical information 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Conference Policy Book 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Division Policy Book </a:t>
            </a:r>
          </a:p>
          <a:p>
            <a:pPr algn="l" lvl="0" marR="0" indent="-248355" marL="38100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Committee Guidelines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/>
          <p:nvPr/>
        </p:nvSpPr>
        <p:spPr>
          <a:xfrm>
            <a:off y="105825" x="497400"/>
            <a:ext cy="1608650" cx="91651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4" name="Shape 44"/>
          <p:cNvSpPr txBox="1"/>
          <p:nvPr/>
        </p:nvSpPr>
        <p:spPr>
          <a:xfrm>
            <a:off y="1829150" x="610300"/>
            <a:ext cy="5205575" cx="90155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48355" marL="38100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Review the following guide lines with the new executive committee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/>
          <p:nvPr/>
        </p:nvSpPr>
        <p:spPr>
          <a:xfrm>
            <a:off y="1164150" x="582075"/>
            <a:ext cy="1608650" cx="91122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/>
          <p:nvPr/>
        </p:nvSpPr>
        <p:spPr>
          <a:xfrm>
            <a:off y="296325" x="497400"/>
            <a:ext cy="1291150" cx="91651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5" name="Shape 55"/>
          <p:cNvSpPr txBox="1"/>
          <p:nvPr/>
        </p:nvSpPr>
        <p:spPr>
          <a:xfrm>
            <a:off y="1829150" x="610300"/>
            <a:ext cy="5205575" cx="90155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Governs all phases of Conference work on behalf of the constituents between regular Conference Constituency Sessions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/>
          <p:nvPr/>
        </p:nvSpPr>
        <p:spPr>
          <a:xfrm>
            <a:off y="296325" x="497400"/>
            <a:ext cy="1291150" cx="91651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61" name="Shape 61"/>
          <p:cNvSpPr txBox="1"/>
          <p:nvPr/>
        </p:nvSpPr>
        <p:spPr>
          <a:xfrm>
            <a:off y="1829150" x="610300"/>
            <a:ext cy="5205575" cx="90155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48355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Conference Executive Committee has full power to act on behalf of the constituency in all matters, except in changing (amending) the Constitution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/>
          <p:nvPr/>
        </p:nvSpPr>
        <p:spPr>
          <a:xfrm>
            <a:off y="296325" x="497400"/>
            <a:ext cy="1291150" cx="91651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67" name="Shape 67"/>
          <p:cNvSpPr txBox="1"/>
          <p:nvPr/>
        </p:nvSpPr>
        <p:spPr>
          <a:xfrm>
            <a:off y="1829150" x="610300"/>
            <a:ext cy="5205575" cx="90155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48355" marL="381000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Constitution and By-laws</a:t>
            </a:r>
          </a:p>
          <a:p>
            <a:pPr algn="l" lvl="0" marR="0" indent="-248355" marL="381000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Conference Working Policy</a:t>
            </a:r>
          </a:p>
          <a:p>
            <a:pPr algn="l" lvl="0" marR="0" indent="-248355" marL="381000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Division Working Policy</a:t>
            </a:r>
          </a:p>
          <a:p>
            <a:pPr algn="l" lvl="0" marR="0" indent="-248355" marL="381000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GC Working Policy</a:t>
            </a:r>
          </a:p>
          <a:p>
            <a:pPr algn="l" lvl="0" marR="0" indent="-248355" marL="381000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Union Conference Administration </a:t>
            </a:r>
          </a:p>
          <a:p>
            <a:pPr algn="l" lvl="0" marR="0" indent="-248355" marL="381000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Division Conference Administration </a:t>
            </a:r>
          </a:p>
          <a:p>
            <a:pPr algn="l" lvl="0" marR="0" indent="-248355" marL="381000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Division Rules of Order</a:t>
            </a:r>
          </a:p>
          <a:p>
            <a:pPr algn="l" lvl="0" marR="0" indent="-248355" marL="381000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Robert’s Rules of Order</a:t>
            </a:r>
          </a:p>
          <a:p>
            <a:pPr algn="l" lvl="0" marR="0" indent="-248355" marL="381000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Conference Legal Service</a:t>
            </a:r>
          </a:p>
          <a:p>
            <a:pPr algn="l" lvl="0" marR="0" indent="-248355" marL="381000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FFFFFF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Adventist Risk Management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6931C23B4E154BA7E8104755D6A6CD" ma:contentTypeVersion="1" ma:contentTypeDescription="Create a new document." ma:contentTypeScope="" ma:versionID="c8eee80a9397e942757032f22530b6af">
  <xsd:schema xmlns:xsd="http://www.w3.org/2001/XMLSchema" xmlns:xs="http://www.w3.org/2001/XMLSchema" xmlns:p="http://schemas.microsoft.com/office/2006/metadata/properties" xmlns:ns2="708c96bb-742e-4249-8e2b-6d89ee2a2a12" targetNamespace="http://schemas.microsoft.com/office/2006/metadata/properties" ma:root="true" ma:fieldsID="ed20ab612628702c9de8aa0a98ebc27b" ns2:_="">
    <xsd:import namespace="708c96bb-742e-4249-8e2b-6d89ee2a2a12"/>
    <xsd:element name="properties">
      <xsd:complexType>
        <xsd:sequence>
          <xsd:element name="documentManagement">
            <xsd:complexType>
              <xsd:all>
                <xsd:element ref="ns2:j2a840a341ce45988eab089c2d811663" minOccurs="0"/>
                <xsd:element ref="ns2:gc564d6ebf4248c7833a610fa17582d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8c96bb-742e-4249-8e2b-6d89ee2a2a12" elementFormDefault="qualified">
    <xsd:import namespace="http://schemas.microsoft.com/office/2006/documentManagement/types"/>
    <xsd:import namespace="http://schemas.microsoft.com/office/infopath/2007/PartnerControls"/>
    <xsd:element name="j2a840a341ce45988eab089c2d811663" ma:index="9" nillable="true" ma:taxonomy="true" ma:internalName="j2a840a341ce45988eab089c2d811663" ma:taxonomyFieldName="CurriculumCategories" ma:displayName="CurriculumCategories" ma:default="" ma:fieldId="{32a840a3-41ce-4598-8eab-089c2d811663}" ma:taxonomyMulti="true" ma:sspId="b5610599-cc4b-4dc8-9e5a-d998835b68b3" ma:termSetId="bf1c4c82-3a44-4d16-bb71-072355a7d51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gc564d6ebf4248c7833a610fa17582d5" ma:index="11" nillable="true" ma:taxonomy="true" ma:internalName="gc564d6ebf4248c7833a610fa17582d5" ma:taxonomyFieldName="Authors" ma:displayName="Authors" ma:default="" ma:fieldId="{0c564d6e-bf42-48c7-833a-610fa17582d5}" ma:taxonomyMulti="true" ma:sspId="b5610599-cc4b-4dc8-9e5a-d998835b68b3" ma:termSetId="f7ac89c2-ea02-468b-b02c-fe613d55204b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c564d6ebf4248c7833a610fa17582d5 xmlns="708c96bb-742e-4249-8e2b-6d89ee2a2a12">
      <Terms xmlns="http://schemas.microsoft.com/office/infopath/2007/PartnerControls">
        <TermInfo xmlns="http://schemas.microsoft.com/office/infopath/2007/PartnerControls">
          <TermName xmlns="http://schemas.microsoft.com/office/infopath/2007/PartnerControls">Barry Gane</TermName>
          <TermId xmlns="http://schemas.microsoft.com/office/infopath/2007/PartnerControls">f7785d2f-a871-499e-af8d-af25a8ee20a1</TermId>
        </TermInfo>
      </Terms>
    </gc564d6ebf4248c7833a610fa17582d5>
    <j2a840a341ce45988eab089c2d811663 xmlns="708c96bb-742e-4249-8e2b-6d89ee2a2a1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Executive Committee</TermName>
          <TermId xmlns="http://schemas.microsoft.com/office/infopath/2007/PartnerControls">8f9535cf-b237-4f7a-917b-f698ad614e3d</TermId>
        </TermInfo>
      </Terms>
    </j2a840a341ce45988eab089c2d811663>
  </documentManagement>
</p:properties>
</file>

<file path=customXml/itemProps1.xml><?xml version="1.0" encoding="utf-8"?>
<ds:datastoreItem xmlns:ds="http://schemas.openxmlformats.org/officeDocument/2006/customXml" ds:itemID="{7D4D0C86-D259-4D64-ABE6-AF7D2BCF1354}"/>
</file>

<file path=customXml/itemProps2.xml><?xml version="1.0" encoding="utf-8"?>
<ds:datastoreItem xmlns:ds="http://schemas.openxmlformats.org/officeDocument/2006/customXml" ds:itemID="{B596E5BA-5F11-49FF-8E10-5E34FF594AE6}"/>
</file>

<file path=customXml/itemProps3.xml><?xml version="1.0" encoding="utf-8"?>
<ds:datastoreItem xmlns:ds="http://schemas.openxmlformats.org/officeDocument/2006/customXml" ds:itemID="{377F978F-E3C9-4DE4-AD17-A9CFF11385AD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Conference President's Orientation-- Orientation for Executive Committee Members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0x010100606931C23B4E154BA7E8104755D6A6CD</vt:lpwstr>
  </property>
  <property fmtid="{D5CDD505-2E9C-101B-9397-08002B2CF9AE}" pid="3" name="Authors">
    <vt:lpwstr>3;#Barry Gane|f7785d2f-a871-499e-af8d-af25a8ee20a1</vt:lpwstr>
  </property>
  <property fmtid="{D5CDD505-2E9C-101B-9397-08002B2CF9AE}" pid="4" name="CurriculumCategories">
    <vt:lpwstr>27;#Executive Committee|8f9535cf-b237-4f7a-917b-f698ad614e3d</vt:lpwstr>
  </property>
</Properties>
</file>