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Lst>
  <p:sldSz cy="7620000" cx="10160000"/>
  <p:notesSz cy="10160000" cx="7620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47" Type="http://schemas.openxmlformats.org/officeDocument/2006/relationships/slide" Target="slides/slide42.xml"/><Relationship Id="rId42" Type="http://schemas.openxmlformats.org/officeDocument/2006/relationships/slide" Target="slides/slide37.xml"/><Relationship Id="rId21" Type="http://schemas.openxmlformats.org/officeDocument/2006/relationships/slide" Target="slides/slide16.xml"/><Relationship Id="rId68" Type="http://schemas.openxmlformats.org/officeDocument/2006/relationships/slide" Target="slides/slide63.xml"/><Relationship Id="rId63" Type="http://schemas.openxmlformats.org/officeDocument/2006/relationships/slide" Target="slides/slide58.xml"/><Relationship Id="rId84" Type="http://schemas.openxmlformats.org/officeDocument/2006/relationships/customXml" Target="../customXml/item1.xml"/><Relationship Id="rId16" Type="http://schemas.openxmlformats.org/officeDocument/2006/relationships/slide" Target="slides/slide11.xml"/><Relationship Id="rId37" Type="http://schemas.openxmlformats.org/officeDocument/2006/relationships/slide" Target="slides/slide32.xml"/><Relationship Id="rId32" Type="http://schemas.openxmlformats.org/officeDocument/2006/relationships/slide" Target="slides/slide27.xml"/><Relationship Id="rId74" Type="http://schemas.openxmlformats.org/officeDocument/2006/relationships/slide" Target="slides/slide69.xml"/><Relationship Id="rId79" Type="http://schemas.openxmlformats.org/officeDocument/2006/relationships/slide" Target="slides/slide74.xml"/><Relationship Id="rId58" Type="http://schemas.openxmlformats.org/officeDocument/2006/relationships/slide" Target="slides/slide53.xml"/><Relationship Id="rId11" Type="http://schemas.openxmlformats.org/officeDocument/2006/relationships/slide" Target="slides/slide6.xml"/><Relationship Id="rId53" Type="http://schemas.openxmlformats.org/officeDocument/2006/relationships/slide" Target="slides/slide48.xml"/><Relationship Id="rId5" Type="http://schemas.openxmlformats.org/officeDocument/2006/relationships/notesMaster" Target="notesMasters/notesMaster1.xml"/><Relationship Id="rId19" Type="http://schemas.openxmlformats.org/officeDocument/2006/relationships/slide" Target="slides/slide14.xml"/><Relationship Id="rId30" Type="http://schemas.openxmlformats.org/officeDocument/2006/relationships/slide" Target="slides/slide25.xml"/><Relationship Id="rId35" Type="http://schemas.openxmlformats.org/officeDocument/2006/relationships/slide" Target="slides/slide30.xml"/><Relationship Id="rId77" Type="http://schemas.openxmlformats.org/officeDocument/2006/relationships/slide" Target="slides/slide72.xml"/><Relationship Id="rId48" Type="http://schemas.openxmlformats.org/officeDocument/2006/relationships/slide" Target="slides/slide43.xml"/><Relationship Id="rId43" Type="http://schemas.openxmlformats.org/officeDocument/2006/relationships/slide" Target="slides/slide38.xml"/><Relationship Id="rId14" Type="http://schemas.openxmlformats.org/officeDocument/2006/relationships/slide" Target="slides/slide9.xml"/><Relationship Id="rId56" Type="http://schemas.openxmlformats.org/officeDocument/2006/relationships/slide" Target="slides/slide51.xml"/><Relationship Id="rId69" Type="http://schemas.openxmlformats.org/officeDocument/2006/relationships/slide" Target="slides/slide64.xml"/><Relationship Id="rId27" Type="http://schemas.openxmlformats.org/officeDocument/2006/relationships/slide" Target="slides/slide22.xml"/><Relationship Id="rId22" Type="http://schemas.openxmlformats.org/officeDocument/2006/relationships/slide" Target="slides/slide17.xml"/><Relationship Id="rId64" Type="http://schemas.openxmlformats.org/officeDocument/2006/relationships/slide" Target="slides/slide59.xml"/><Relationship Id="rId72" Type="http://schemas.openxmlformats.org/officeDocument/2006/relationships/slide" Target="slides/slide67.xml"/><Relationship Id="rId80" Type="http://schemas.openxmlformats.org/officeDocument/2006/relationships/slide" Target="slides/slide75.xml"/><Relationship Id="rId8" Type="http://schemas.openxmlformats.org/officeDocument/2006/relationships/slide" Target="slides/slide3.xml"/><Relationship Id="rId51" Type="http://schemas.openxmlformats.org/officeDocument/2006/relationships/slide" Target="slides/slide46.xml"/><Relationship Id="rId85" Type="http://schemas.openxmlformats.org/officeDocument/2006/relationships/customXml" Target="../customXml/item2.xml"/><Relationship Id="rId3" Type="http://schemas.openxmlformats.org/officeDocument/2006/relationships/tableStyles" Target="tableStyles.xml"/><Relationship Id="rId38" Type="http://schemas.openxmlformats.org/officeDocument/2006/relationships/slide" Target="slides/slide33.xml"/><Relationship Id="rId33" Type="http://schemas.openxmlformats.org/officeDocument/2006/relationships/slide" Target="slides/slide28.xml"/><Relationship Id="rId46" Type="http://schemas.openxmlformats.org/officeDocument/2006/relationships/slide" Target="slides/slide41.xml"/><Relationship Id="rId59" Type="http://schemas.openxmlformats.org/officeDocument/2006/relationships/slide" Target="slides/slide54.xml"/><Relationship Id="rId17" Type="http://schemas.openxmlformats.org/officeDocument/2006/relationships/slide" Target="slides/slide12.xml"/><Relationship Id="rId12" Type="http://schemas.openxmlformats.org/officeDocument/2006/relationships/slide" Target="slides/slide7.xml"/><Relationship Id="rId25" Type="http://schemas.openxmlformats.org/officeDocument/2006/relationships/slide" Target="slides/slide20.xml"/><Relationship Id="rId67" Type="http://schemas.openxmlformats.org/officeDocument/2006/relationships/slide" Target="slides/slide62.xml"/><Relationship Id="rId70" Type="http://schemas.openxmlformats.org/officeDocument/2006/relationships/slide" Target="slides/slide65.xml"/><Relationship Id="rId75" Type="http://schemas.openxmlformats.org/officeDocument/2006/relationships/slide" Target="slides/slide70.xml"/><Relationship Id="rId41" Type="http://schemas.openxmlformats.org/officeDocument/2006/relationships/slide" Target="slides/slide36.xml"/><Relationship Id="rId83" Type="http://schemas.openxmlformats.org/officeDocument/2006/relationships/slide" Target="slides/slide78.xml"/><Relationship Id="rId54" Type="http://schemas.openxmlformats.org/officeDocument/2006/relationships/slide" Target="slides/slide49.xml"/><Relationship Id="rId20" Type="http://schemas.openxmlformats.org/officeDocument/2006/relationships/slide" Target="slides/slide15.xml"/><Relationship Id="rId62" Type="http://schemas.openxmlformats.org/officeDocument/2006/relationships/slide" Target="slides/slide57.xml"/><Relationship Id="rId1" Type="http://schemas.openxmlformats.org/officeDocument/2006/relationships/theme" Target="theme/theme3.xml"/><Relationship Id="rId6" Type="http://schemas.openxmlformats.org/officeDocument/2006/relationships/slide" Target="slides/slide1.xml"/><Relationship Id="rId36" Type="http://schemas.openxmlformats.org/officeDocument/2006/relationships/slide" Target="slides/slide31.xml"/><Relationship Id="rId49" Type="http://schemas.openxmlformats.org/officeDocument/2006/relationships/slide" Target="slides/slide44.xml"/><Relationship Id="rId15" Type="http://schemas.openxmlformats.org/officeDocument/2006/relationships/slide" Target="slides/slide10.xml"/><Relationship Id="rId57" Type="http://schemas.openxmlformats.org/officeDocument/2006/relationships/slide" Target="slides/slide52.xml"/><Relationship Id="rId28" Type="http://schemas.openxmlformats.org/officeDocument/2006/relationships/slide" Target="slides/slide23.xml"/><Relationship Id="rId23" Type="http://schemas.openxmlformats.org/officeDocument/2006/relationships/slide" Target="slides/slide18.xml"/><Relationship Id="rId31" Type="http://schemas.openxmlformats.org/officeDocument/2006/relationships/slide" Target="slides/slide26.xml"/><Relationship Id="rId73" Type="http://schemas.openxmlformats.org/officeDocument/2006/relationships/slide" Target="slides/slide68.xml"/><Relationship Id="rId78" Type="http://schemas.openxmlformats.org/officeDocument/2006/relationships/slide" Target="slides/slide73.xml"/><Relationship Id="rId44" Type="http://schemas.openxmlformats.org/officeDocument/2006/relationships/slide" Target="slides/slide39.xml"/><Relationship Id="rId81" Type="http://schemas.openxmlformats.org/officeDocument/2006/relationships/slide" Target="slides/slide76.xml"/><Relationship Id="rId10" Type="http://schemas.openxmlformats.org/officeDocument/2006/relationships/slide" Target="slides/slide5.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86" Type="http://schemas.openxmlformats.org/officeDocument/2006/relationships/customXml" Target="../customXml/item3.xml"/><Relationship Id="rId4" Type="http://schemas.openxmlformats.org/officeDocument/2006/relationships/slideMaster" Target="slideMasters/slideMaster1.xml"/><Relationship Id="rId9" Type="http://schemas.openxmlformats.org/officeDocument/2006/relationships/slide" Target="slides/slide4.xml"/><Relationship Id="rId39" Type="http://schemas.openxmlformats.org/officeDocument/2006/relationships/slide" Target="slides/slide34.xml"/><Relationship Id="rId18" Type="http://schemas.openxmlformats.org/officeDocument/2006/relationships/slide" Target="slides/slide13.xml"/><Relationship Id="rId13" Type="http://schemas.openxmlformats.org/officeDocument/2006/relationships/slide" Target="slides/slide8.xml"/><Relationship Id="rId34" Type="http://schemas.openxmlformats.org/officeDocument/2006/relationships/slide" Target="slides/slide29.xml"/><Relationship Id="rId76" Type="http://schemas.openxmlformats.org/officeDocument/2006/relationships/slide" Target="slides/slide71.xml"/><Relationship Id="rId55" Type="http://schemas.openxmlformats.org/officeDocument/2006/relationships/slide" Target="slides/slide50.xml"/><Relationship Id="rId50" Type="http://schemas.openxmlformats.org/officeDocument/2006/relationships/slide" Target="slides/slide45.xml"/><Relationship Id="rId71" Type="http://schemas.openxmlformats.org/officeDocument/2006/relationships/slide" Target="slides/slide66.xml"/><Relationship Id="rId7" Type="http://schemas.openxmlformats.org/officeDocument/2006/relationships/slide" Target="slides/slide2.xml"/><Relationship Id="rId2" Type="http://schemas.openxmlformats.org/officeDocument/2006/relationships/presProps" Target="presProps.xml"/><Relationship Id="rId29" Type="http://schemas.openxmlformats.org/officeDocument/2006/relationships/slide" Target="slides/slide24.xml"/><Relationship Id="rId40" Type="http://schemas.openxmlformats.org/officeDocument/2006/relationships/slide" Target="slides/slide35.xml"/><Relationship Id="rId45" Type="http://schemas.openxmlformats.org/officeDocument/2006/relationships/slide" Target="slides/slide40.xml"/><Relationship Id="rId24" Type="http://schemas.openxmlformats.org/officeDocument/2006/relationships/slide" Target="slides/slide19.xml"/><Relationship Id="rId66" Type="http://schemas.openxmlformats.org/officeDocument/2006/relationships/slide" Target="slides/slide61.xml"/><Relationship Id="rId82" Type="http://schemas.openxmlformats.org/officeDocument/2006/relationships/slide" Target="slides/slide77.xml"/><Relationship Id="rId61"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826000" x="762000"/>
            <a:ext cy="4572000" cx="6096000"/>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 name="Shape 21"/>
        <p:cNvGrpSpPr/>
        <p:nvPr/>
      </p:nvGrpSpPr>
      <p:grpSpPr>
        <a:xfrm>
          <a:off y="0" x="0"/>
          <a:ext cy="0" cx="0"/>
          <a:chOff y="0" x="0"/>
          <a:chExt cy="0" cx="0"/>
        </a:xfrm>
      </p:grpSpPr>
      <p:sp>
        <p:nvSpPr>
          <p:cNvPr id="22" name="Shape 2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3" name="Shape 2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72" name="Shape 7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 name="Shape 76"/>
        <p:cNvGrpSpPr/>
        <p:nvPr/>
      </p:nvGrpSpPr>
      <p:grpSpPr>
        <a:xfrm>
          <a:off y="0" x="0"/>
          <a:ext cy="0" cx="0"/>
          <a:chOff y="0" x="0"/>
          <a:chExt cy="0" cx="0"/>
        </a:xfrm>
      </p:grpSpPr>
      <p:sp>
        <p:nvSpPr>
          <p:cNvPr id="77" name="Shape 7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78" name="Shape 78"/>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84" name="Shape 8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90" name="Shape 9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96" name="Shape 9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02" name="Shape 10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08" name="Shape 108"/>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14" name="Shape 11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4" name="Shape 124"/>
        <p:cNvGrpSpPr/>
        <p:nvPr/>
      </p:nvGrpSpPr>
      <p:grpSpPr>
        <a:xfrm>
          <a:off y="0" x="0"/>
          <a:ext cy="0" cx="0"/>
          <a:chOff y="0" x="0"/>
          <a:chExt cy="0" cx="0"/>
        </a:xfrm>
      </p:grpSpPr>
      <p:sp>
        <p:nvSpPr>
          <p:cNvPr id="125" name="Shape 12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26" name="Shape 12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39" name="Shape 13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 name="Shape 27"/>
        <p:cNvGrpSpPr/>
        <p:nvPr/>
      </p:nvGrpSpPr>
      <p:grpSpPr>
        <a:xfrm>
          <a:off y="0" x="0"/>
          <a:ext cy="0" cx="0"/>
          <a:chOff y="0" x="0"/>
          <a:chExt cy="0" cx="0"/>
        </a:xfrm>
      </p:grpSpPr>
      <p:sp>
        <p:nvSpPr>
          <p:cNvPr id="28" name="Shape 2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9" name="Shape 2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53" name="Shape 15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6" name="Shape 166"/>
        <p:cNvGrpSpPr/>
        <p:nvPr/>
      </p:nvGrpSpPr>
      <p:grpSpPr>
        <a:xfrm>
          <a:off y="0" x="0"/>
          <a:ext cy="0" cx="0"/>
          <a:chOff y="0" x="0"/>
          <a:chExt cy="0" cx="0"/>
        </a:xfrm>
      </p:grpSpPr>
      <p:sp>
        <p:nvSpPr>
          <p:cNvPr id="167" name="Shape 16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68" name="Shape 168"/>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2" name="Shape 182"/>
        <p:cNvGrpSpPr/>
        <p:nvPr/>
      </p:nvGrpSpPr>
      <p:grpSpPr>
        <a:xfrm>
          <a:off y="0" x="0"/>
          <a:ext cy="0" cx="0"/>
          <a:chOff y="0" x="0"/>
          <a:chExt cy="0" cx="0"/>
        </a:xfrm>
      </p:grpSpPr>
      <p:sp>
        <p:nvSpPr>
          <p:cNvPr id="183" name="Shape 18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84" name="Shape 18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8" name="Shape 188"/>
        <p:cNvGrpSpPr/>
        <p:nvPr/>
      </p:nvGrpSpPr>
      <p:grpSpPr>
        <a:xfrm>
          <a:off y="0" x="0"/>
          <a:ext cy="0" cx="0"/>
          <a:chOff y="0" x="0"/>
          <a:chExt cy="0" cx="0"/>
        </a:xfrm>
      </p:grpSpPr>
      <p:sp>
        <p:nvSpPr>
          <p:cNvPr id="189" name="Shape 18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90" name="Shape 19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4" name="Shape 194"/>
        <p:cNvGrpSpPr/>
        <p:nvPr/>
      </p:nvGrpSpPr>
      <p:grpSpPr>
        <a:xfrm>
          <a:off y="0" x="0"/>
          <a:ext cy="0" cx="0"/>
          <a:chOff y="0" x="0"/>
          <a:chExt cy="0" cx="0"/>
        </a:xfrm>
      </p:grpSpPr>
      <p:sp>
        <p:nvSpPr>
          <p:cNvPr id="195" name="Shape 19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96" name="Shape 19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0" name="Shape 200"/>
        <p:cNvGrpSpPr/>
        <p:nvPr/>
      </p:nvGrpSpPr>
      <p:grpSpPr>
        <a:xfrm>
          <a:off y="0" x="0"/>
          <a:ext cy="0" cx="0"/>
          <a:chOff y="0" x="0"/>
          <a:chExt cy="0" cx="0"/>
        </a:xfrm>
      </p:grpSpPr>
      <p:sp>
        <p:nvSpPr>
          <p:cNvPr id="201" name="Shape 20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02" name="Shape 20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6" name="Shape 206"/>
        <p:cNvGrpSpPr/>
        <p:nvPr/>
      </p:nvGrpSpPr>
      <p:grpSpPr>
        <a:xfrm>
          <a:off y="0" x="0"/>
          <a:ext cy="0" cx="0"/>
          <a:chOff y="0" x="0"/>
          <a:chExt cy="0" cx="0"/>
        </a:xfrm>
      </p:grpSpPr>
      <p:sp>
        <p:nvSpPr>
          <p:cNvPr id="207" name="Shape 20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08" name="Shape 208"/>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2" name="Shape 212"/>
        <p:cNvGrpSpPr/>
        <p:nvPr/>
      </p:nvGrpSpPr>
      <p:grpSpPr>
        <a:xfrm>
          <a:off y="0" x="0"/>
          <a:ext cy="0" cx="0"/>
          <a:chOff y="0" x="0"/>
          <a:chExt cy="0" cx="0"/>
        </a:xfrm>
      </p:grpSpPr>
      <p:sp>
        <p:nvSpPr>
          <p:cNvPr id="213" name="Shape 21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14" name="Shape 21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8" name="Shape 218"/>
        <p:cNvGrpSpPr/>
        <p:nvPr/>
      </p:nvGrpSpPr>
      <p:grpSpPr>
        <a:xfrm>
          <a:off y="0" x="0"/>
          <a:ext cy="0" cx="0"/>
          <a:chOff y="0" x="0"/>
          <a:chExt cy="0" cx="0"/>
        </a:xfrm>
      </p:grpSpPr>
      <p:sp>
        <p:nvSpPr>
          <p:cNvPr id="219" name="Shape 21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20" name="Shape 22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4" name="Shape 224"/>
        <p:cNvGrpSpPr/>
        <p:nvPr/>
      </p:nvGrpSpPr>
      <p:grpSpPr>
        <a:xfrm>
          <a:off y="0" x="0"/>
          <a:ext cy="0" cx="0"/>
          <a:chOff y="0" x="0"/>
          <a:chExt cy="0" cx="0"/>
        </a:xfrm>
      </p:grpSpPr>
      <p:sp>
        <p:nvSpPr>
          <p:cNvPr id="225" name="Shape 22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26" name="Shape 22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 name="Shape 33"/>
        <p:cNvGrpSpPr/>
        <p:nvPr/>
      </p:nvGrpSpPr>
      <p:grpSpPr>
        <a:xfrm>
          <a:off y="0" x="0"/>
          <a:ext cy="0" cx="0"/>
          <a:chOff y="0" x="0"/>
          <a:chExt cy="0" cx="0"/>
        </a:xfrm>
      </p:grpSpPr>
      <p:sp>
        <p:nvSpPr>
          <p:cNvPr id="34" name="Shape 3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5" name="Shape 3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0" name="Shape 230"/>
        <p:cNvGrpSpPr/>
        <p:nvPr/>
      </p:nvGrpSpPr>
      <p:grpSpPr>
        <a:xfrm>
          <a:off y="0" x="0"/>
          <a:ext cy="0" cx="0"/>
          <a:chOff y="0" x="0"/>
          <a:chExt cy="0" cx="0"/>
        </a:xfrm>
      </p:grpSpPr>
      <p:sp>
        <p:nvSpPr>
          <p:cNvPr id="231" name="Shape 23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32" name="Shape 23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6" name="Shape 246"/>
        <p:cNvGrpSpPr/>
        <p:nvPr/>
      </p:nvGrpSpPr>
      <p:grpSpPr>
        <a:xfrm>
          <a:off y="0" x="0"/>
          <a:ext cy="0" cx="0"/>
          <a:chOff y="0" x="0"/>
          <a:chExt cy="0" cx="0"/>
        </a:xfrm>
      </p:grpSpPr>
      <p:sp>
        <p:nvSpPr>
          <p:cNvPr id="247" name="Shape 24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48" name="Shape 248"/>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2" name="Shape 252"/>
        <p:cNvGrpSpPr/>
        <p:nvPr/>
      </p:nvGrpSpPr>
      <p:grpSpPr>
        <a:xfrm>
          <a:off y="0" x="0"/>
          <a:ext cy="0" cx="0"/>
          <a:chOff y="0" x="0"/>
          <a:chExt cy="0" cx="0"/>
        </a:xfrm>
      </p:grpSpPr>
      <p:sp>
        <p:nvSpPr>
          <p:cNvPr id="253" name="Shape 25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54" name="Shape 25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7" name="Shape 257"/>
        <p:cNvGrpSpPr/>
        <p:nvPr/>
      </p:nvGrpSpPr>
      <p:grpSpPr>
        <a:xfrm>
          <a:off y="0" x="0"/>
          <a:ext cy="0" cx="0"/>
          <a:chOff y="0" x="0"/>
          <a:chExt cy="0" cx="0"/>
        </a:xfrm>
      </p:grpSpPr>
      <p:sp>
        <p:nvSpPr>
          <p:cNvPr id="258" name="Shape 25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59" name="Shape 25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3" name="Shape 263"/>
        <p:cNvGrpSpPr/>
        <p:nvPr/>
      </p:nvGrpSpPr>
      <p:grpSpPr>
        <a:xfrm>
          <a:off y="0" x="0"/>
          <a:ext cy="0" cx="0"/>
          <a:chOff y="0" x="0"/>
          <a:chExt cy="0" cx="0"/>
        </a:xfrm>
      </p:grpSpPr>
      <p:sp>
        <p:nvSpPr>
          <p:cNvPr id="264" name="Shape 26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65" name="Shape 26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9" name="Shape 269"/>
        <p:cNvGrpSpPr/>
        <p:nvPr/>
      </p:nvGrpSpPr>
      <p:grpSpPr>
        <a:xfrm>
          <a:off y="0" x="0"/>
          <a:ext cy="0" cx="0"/>
          <a:chOff y="0" x="0"/>
          <a:chExt cy="0" cx="0"/>
        </a:xfrm>
      </p:grpSpPr>
      <p:sp>
        <p:nvSpPr>
          <p:cNvPr id="270" name="Shape 27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71" name="Shape 27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5" name="Shape 275"/>
        <p:cNvGrpSpPr/>
        <p:nvPr/>
      </p:nvGrpSpPr>
      <p:grpSpPr>
        <a:xfrm>
          <a:off y="0" x="0"/>
          <a:ext cy="0" cx="0"/>
          <a:chOff y="0" x="0"/>
          <a:chExt cy="0" cx="0"/>
        </a:xfrm>
      </p:grpSpPr>
      <p:sp>
        <p:nvSpPr>
          <p:cNvPr id="276" name="Shape 27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77" name="Shape 27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0" name="Shape 280"/>
        <p:cNvGrpSpPr/>
        <p:nvPr/>
      </p:nvGrpSpPr>
      <p:grpSpPr>
        <a:xfrm>
          <a:off y="0" x="0"/>
          <a:ext cy="0" cx="0"/>
          <a:chOff y="0" x="0"/>
          <a:chExt cy="0" cx="0"/>
        </a:xfrm>
      </p:grpSpPr>
      <p:sp>
        <p:nvSpPr>
          <p:cNvPr id="281" name="Shape 28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82" name="Shape 28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5" name="Shape 285"/>
        <p:cNvGrpSpPr/>
        <p:nvPr/>
      </p:nvGrpSpPr>
      <p:grpSpPr>
        <a:xfrm>
          <a:off y="0" x="0"/>
          <a:ext cy="0" cx="0"/>
          <a:chOff y="0" x="0"/>
          <a:chExt cy="0" cx="0"/>
        </a:xfrm>
      </p:grpSpPr>
      <p:sp>
        <p:nvSpPr>
          <p:cNvPr id="286" name="Shape 28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87" name="Shape 28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0" name="Shape 290"/>
        <p:cNvGrpSpPr/>
        <p:nvPr/>
      </p:nvGrpSpPr>
      <p:grpSpPr>
        <a:xfrm>
          <a:off y="0" x="0"/>
          <a:ext cy="0" cx="0"/>
          <a:chOff y="0" x="0"/>
          <a:chExt cy="0" cx="0"/>
        </a:xfrm>
      </p:grpSpPr>
      <p:sp>
        <p:nvSpPr>
          <p:cNvPr id="291" name="Shape 29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92" name="Shape 29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 name="Shape 38"/>
        <p:cNvGrpSpPr/>
        <p:nvPr/>
      </p:nvGrpSpPr>
      <p:grpSpPr>
        <a:xfrm>
          <a:off y="0" x="0"/>
          <a:ext cy="0" cx="0"/>
          <a:chOff y="0" x="0"/>
          <a:chExt cy="0" cx="0"/>
        </a:xfrm>
      </p:grpSpPr>
      <p:sp>
        <p:nvSpPr>
          <p:cNvPr id="39" name="Shape 3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0" name="Shape 4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5" name="Shape 295"/>
        <p:cNvGrpSpPr/>
        <p:nvPr/>
      </p:nvGrpSpPr>
      <p:grpSpPr>
        <a:xfrm>
          <a:off y="0" x="0"/>
          <a:ext cy="0" cx="0"/>
          <a:chOff y="0" x="0"/>
          <a:chExt cy="0" cx="0"/>
        </a:xfrm>
      </p:grpSpPr>
      <p:sp>
        <p:nvSpPr>
          <p:cNvPr id="296" name="Shape 29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97" name="Shape 29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0" name="Shape 300"/>
        <p:cNvGrpSpPr/>
        <p:nvPr/>
      </p:nvGrpSpPr>
      <p:grpSpPr>
        <a:xfrm>
          <a:off y="0" x="0"/>
          <a:ext cy="0" cx="0"/>
          <a:chOff y="0" x="0"/>
          <a:chExt cy="0" cx="0"/>
        </a:xfrm>
      </p:grpSpPr>
      <p:sp>
        <p:nvSpPr>
          <p:cNvPr id="301" name="Shape 30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02" name="Shape 30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5" name="Shape 305"/>
        <p:cNvGrpSpPr/>
        <p:nvPr/>
      </p:nvGrpSpPr>
      <p:grpSpPr>
        <a:xfrm>
          <a:off y="0" x="0"/>
          <a:ext cy="0" cx="0"/>
          <a:chOff y="0" x="0"/>
          <a:chExt cy="0" cx="0"/>
        </a:xfrm>
      </p:grpSpPr>
      <p:sp>
        <p:nvSpPr>
          <p:cNvPr id="306" name="Shape 30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07" name="Shape 30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0" name="Shape 310"/>
        <p:cNvGrpSpPr/>
        <p:nvPr/>
      </p:nvGrpSpPr>
      <p:grpSpPr>
        <a:xfrm>
          <a:off y="0" x="0"/>
          <a:ext cy="0" cx="0"/>
          <a:chOff y="0" x="0"/>
          <a:chExt cy="0" cx="0"/>
        </a:xfrm>
      </p:grpSpPr>
      <p:sp>
        <p:nvSpPr>
          <p:cNvPr id="311" name="Shape 31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12" name="Shape 31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6" name="Shape 316"/>
        <p:cNvGrpSpPr/>
        <p:nvPr/>
      </p:nvGrpSpPr>
      <p:grpSpPr>
        <a:xfrm>
          <a:off y="0" x="0"/>
          <a:ext cy="0" cx="0"/>
          <a:chOff y="0" x="0"/>
          <a:chExt cy="0" cx="0"/>
        </a:xfrm>
      </p:grpSpPr>
      <p:sp>
        <p:nvSpPr>
          <p:cNvPr id="317" name="Shape 31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18" name="Shape 318"/>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2" name="Shape 322"/>
        <p:cNvGrpSpPr/>
        <p:nvPr/>
      </p:nvGrpSpPr>
      <p:grpSpPr>
        <a:xfrm>
          <a:off y="0" x="0"/>
          <a:ext cy="0" cx="0"/>
          <a:chOff y="0" x="0"/>
          <a:chExt cy="0" cx="0"/>
        </a:xfrm>
      </p:grpSpPr>
      <p:sp>
        <p:nvSpPr>
          <p:cNvPr id="323" name="Shape 32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24" name="Shape 32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8" name="Shape 328"/>
        <p:cNvGrpSpPr/>
        <p:nvPr/>
      </p:nvGrpSpPr>
      <p:grpSpPr>
        <a:xfrm>
          <a:off y="0" x="0"/>
          <a:ext cy="0" cx="0"/>
          <a:chOff y="0" x="0"/>
          <a:chExt cy="0" cx="0"/>
        </a:xfrm>
      </p:grpSpPr>
      <p:sp>
        <p:nvSpPr>
          <p:cNvPr id="329" name="Shape 32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30" name="Shape 33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4" name="Shape 334"/>
        <p:cNvGrpSpPr/>
        <p:nvPr/>
      </p:nvGrpSpPr>
      <p:grpSpPr>
        <a:xfrm>
          <a:off y="0" x="0"/>
          <a:ext cy="0" cx="0"/>
          <a:chOff y="0" x="0"/>
          <a:chExt cy="0" cx="0"/>
        </a:xfrm>
      </p:grpSpPr>
      <p:sp>
        <p:nvSpPr>
          <p:cNvPr id="335" name="Shape 33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36" name="Shape 33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9" name="Shape 339"/>
        <p:cNvGrpSpPr/>
        <p:nvPr/>
      </p:nvGrpSpPr>
      <p:grpSpPr>
        <a:xfrm>
          <a:off y="0" x="0"/>
          <a:ext cy="0" cx="0"/>
          <a:chOff y="0" x="0"/>
          <a:chExt cy="0" cx="0"/>
        </a:xfrm>
      </p:grpSpPr>
      <p:sp>
        <p:nvSpPr>
          <p:cNvPr id="340" name="Shape 34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41" name="Shape 34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5" name="Shape 345"/>
        <p:cNvGrpSpPr/>
        <p:nvPr/>
      </p:nvGrpSpPr>
      <p:grpSpPr>
        <a:xfrm>
          <a:off y="0" x="0"/>
          <a:ext cy="0" cx="0"/>
          <a:chOff y="0" x="0"/>
          <a:chExt cy="0" cx="0"/>
        </a:xfrm>
      </p:grpSpPr>
      <p:sp>
        <p:nvSpPr>
          <p:cNvPr id="346" name="Shape 34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47" name="Shape 34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5" name="Shape 4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1" name="Shape 351"/>
        <p:cNvGrpSpPr/>
        <p:nvPr/>
      </p:nvGrpSpPr>
      <p:grpSpPr>
        <a:xfrm>
          <a:off y="0" x="0"/>
          <a:ext cy="0" cx="0"/>
          <a:chOff y="0" x="0"/>
          <a:chExt cy="0" cx="0"/>
        </a:xfrm>
      </p:grpSpPr>
      <p:sp>
        <p:nvSpPr>
          <p:cNvPr id="352" name="Shape 35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53" name="Shape 35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7" name="Shape 357"/>
        <p:cNvGrpSpPr/>
        <p:nvPr/>
      </p:nvGrpSpPr>
      <p:grpSpPr>
        <a:xfrm>
          <a:off y="0" x="0"/>
          <a:ext cy="0" cx="0"/>
          <a:chOff y="0" x="0"/>
          <a:chExt cy="0" cx="0"/>
        </a:xfrm>
      </p:grpSpPr>
      <p:sp>
        <p:nvSpPr>
          <p:cNvPr id="358" name="Shape 35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59" name="Shape 35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3" name="Shape 363"/>
        <p:cNvGrpSpPr/>
        <p:nvPr/>
      </p:nvGrpSpPr>
      <p:grpSpPr>
        <a:xfrm>
          <a:off y="0" x="0"/>
          <a:ext cy="0" cx="0"/>
          <a:chOff y="0" x="0"/>
          <a:chExt cy="0" cx="0"/>
        </a:xfrm>
      </p:grpSpPr>
      <p:sp>
        <p:nvSpPr>
          <p:cNvPr id="364" name="Shape 36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65" name="Shape 36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9" name="Shape 369"/>
        <p:cNvGrpSpPr/>
        <p:nvPr/>
      </p:nvGrpSpPr>
      <p:grpSpPr>
        <a:xfrm>
          <a:off y="0" x="0"/>
          <a:ext cy="0" cx="0"/>
          <a:chOff y="0" x="0"/>
          <a:chExt cy="0" cx="0"/>
        </a:xfrm>
      </p:grpSpPr>
      <p:sp>
        <p:nvSpPr>
          <p:cNvPr id="370" name="Shape 37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71" name="Shape 37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5" name="Shape 375"/>
        <p:cNvGrpSpPr/>
        <p:nvPr/>
      </p:nvGrpSpPr>
      <p:grpSpPr>
        <a:xfrm>
          <a:off y="0" x="0"/>
          <a:ext cy="0" cx="0"/>
          <a:chOff y="0" x="0"/>
          <a:chExt cy="0" cx="0"/>
        </a:xfrm>
      </p:grpSpPr>
      <p:sp>
        <p:nvSpPr>
          <p:cNvPr id="376" name="Shape 37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77" name="Shape 37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1" name="Shape 381"/>
        <p:cNvGrpSpPr/>
        <p:nvPr/>
      </p:nvGrpSpPr>
      <p:grpSpPr>
        <a:xfrm>
          <a:off y="0" x="0"/>
          <a:ext cy="0" cx="0"/>
          <a:chOff y="0" x="0"/>
          <a:chExt cy="0" cx="0"/>
        </a:xfrm>
      </p:grpSpPr>
      <p:sp>
        <p:nvSpPr>
          <p:cNvPr id="382" name="Shape 38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83" name="Shape 38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7" name="Shape 387"/>
        <p:cNvGrpSpPr/>
        <p:nvPr/>
      </p:nvGrpSpPr>
      <p:grpSpPr>
        <a:xfrm>
          <a:off y="0" x="0"/>
          <a:ext cy="0" cx="0"/>
          <a:chOff y="0" x="0"/>
          <a:chExt cy="0" cx="0"/>
        </a:xfrm>
      </p:grpSpPr>
      <p:sp>
        <p:nvSpPr>
          <p:cNvPr id="388" name="Shape 38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89" name="Shape 38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3" name="Shape 393"/>
        <p:cNvGrpSpPr/>
        <p:nvPr/>
      </p:nvGrpSpPr>
      <p:grpSpPr>
        <a:xfrm>
          <a:off y="0" x="0"/>
          <a:ext cy="0" cx="0"/>
          <a:chOff y="0" x="0"/>
          <a:chExt cy="0" cx="0"/>
        </a:xfrm>
      </p:grpSpPr>
      <p:sp>
        <p:nvSpPr>
          <p:cNvPr id="394" name="Shape 39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95" name="Shape 39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9" name="Shape 399"/>
        <p:cNvGrpSpPr/>
        <p:nvPr/>
      </p:nvGrpSpPr>
      <p:grpSpPr>
        <a:xfrm>
          <a:off y="0" x="0"/>
          <a:ext cy="0" cx="0"/>
          <a:chOff y="0" x="0"/>
          <a:chExt cy="0" cx="0"/>
        </a:xfrm>
      </p:grpSpPr>
      <p:sp>
        <p:nvSpPr>
          <p:cNvPr id="400" name="Shape 40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01" name="Shape 40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4" name="Shape 404"/>
        <p:cNvGrpSpPr/>
        <p:nvPr/>
      </p:nvGrpSpPr>
      <p:grpSpPr>
        <a:xfrm>
          <a:off y="0" x="0"/>
          <a:ext cy="0" cx="0"/>
          <a:chOff y="0" x="0"/>
          <a:chExt cy="0" cx="0"/>
        </a:xfrm>
      </p:grpSpPr>
      <p:sp>
        <p:nvSpPr>
          <p:cNvPr id="405" name="Shape 40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06" name="Shape 40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 name="Shape 48"/>
        <p:cNvGrpSpPr/>
        <p:nvPr/>
      </p:nvGrpSpPr>
      <p:grpSpPr>
        <a:xfrm>
          <a:off y="0" x="0"/>
          <a:ext cy="0" cx="0"/>
          <a:chOff y="0" x="0"/>
          <a:chExt cy="0" cx="0"/>
        </a:xfrm>
      </p:grpSpPr>
      <p:sp>
        <p:nvSpPr>
          <p:cNvPr id="49" name="Shape 4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50" name="Shape 5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9" name="Shape 409"/>
        <p:cNvGrpSpPr/>
        <p:nvPr/>
      </p:nvGrpSpPr>
      <p:grpSpPr>
        <a:xfrm>
          <a:off y="0" x="0"/>
          <a:ext cy="0" cx="0"/>
          <a:chOff y="0" x="0"/>
          <a:chExt cy="0" cx="0"/>
        </a:xfrm>
      </p:grpSpPr>
      <p:sp>
        <p:nvSpPr>
          <p:cNvPr id="410" name="Shape 41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11" name="Shape 41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4" name="Shape 414"/>
        <p:cNvGrpSpPr/>
        <p:nvPr/>
      </p:nvGrpSpPr>
      <p:grpSpPr>
        <a:xfrm>
          <a:off y="0" x="0"/>
          <a:ext cy="0" cx="0"/>
          <a:chOff y="0" x="0"/>
          <a:chExt cy="0" cx="0"/>
        </a:xfrm>
      </p:grpSpPr>
      <p:sp>
        <p:nvSpPr>
          <p:cNvPr id="415" name="Shape 41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16" name="Shape 41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9" name="Shape 419"/>
        <p:cNvGrpSpPr/>
        <p:nvPr/>
      </p:nvGrpSpPr>
      <p:grpSpPr>
        <a:xfrm>
          <a:off y="0" x="0"/>
          <a:ext cy="0" cx="0"/>
          <a:chOff y="0" x="0"/>
          <a:chExt cy="0" cx="0"/>
        </a:xfrm>
      </p:grpSpPr>
      <p:sp>
        <p:nvSpPr>
          <p:cNvPr id="420" name="Shape 42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21" name="Shape 42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5" name="Shape 425"/>
        <p:cNvGrpSpPr/>
        <p:nvPr/>
      </p:nvGrpSpPr>
      <p:grpSpPr>
        <a:xfrm>
          <a:off y="0" x="0"/>
          <a:ext cy="0" cx="0"/>
          <a:chOff y="0" x="0"/>
          <a:chExt cy="0" cx="0"/>
        </a:xfrm>
      </p:grpSpPr>
      <p:sp>
        <p:nvSpPr>
          <p:cNvPr id="426" name="Shape 42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27" name="Shape 42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1" name="Shape 431"/>
        <p:cNvGrpSpPr/>
        <p:nvPr/>
      </p:nvGrpSpPr>
      <p:grpSpPr>
        <a:xfrm>
          <a:off y="0" x="0"/>
          <a:ext cy="0" cx="0"/>
          <a:chOff y="0" x="0"/>
          <a:chExt cy="0" cx="0"/>
        </a:xfrm>
      </p:grpSpPr>
      <p:sp>
        <p:nvSpPr>
          <p:cNvPr id="432" name="Shape 43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33" name="Shape 43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7" name="Shape 437"/>
        <p:cNvGrpSpPr/>
        <p:nvPr/>
      </p:nvGrpSpPr>
      <p:grpSpPr>
        <a:xfrm>
          <a:off y="0" x="0"/>
          <a:ext cy="0" cx="0"/>
          <a:chOff y="0" x="0"/>
          <a:chExt cy="0" cx="0"/>
        </a:xfrm>
      </p:grpSpPr>
      <p:sp>
        <p:nvSpPr>
          <p:cNvPr id="438" name="Shape 43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39" name="Shape 43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3" name="Shape 443"/>
        <p:cNvGrpSpPr/>
        <p:nvPr/>
      </p:nvGrpSpPr>
      <p:grpSpPr>
        <a:xfrm>
          <a:off y="0" x="0"/>
          <a:ext cy="0" cx="0"/>
          <a:chOff y="0" x="0"/>
          <a:chExt cy="0" cx="0"/>
        </a:xfrm>
      </p:grpSpPr>
      <p:sp>
        <p:nvSpPr>
          <p:cNvPr id="444" name="Shape 44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45" name="Shape 44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9" name="Shape 449"/>
        <p:cNvGrpSpPr/>
        <p:nvPr/>
      </p:nvGrpSpPr>
      <p:grpSpPr>
        <a:xfrm>
          <a:off y="0" x="0"/>
          <a:ext cy="0" cx="0"/>
          <a:chOff y="0" x="0"/>
          <a:chExt cy="0" cx="0"/>
        </a:xfrm>
      </p:grpSpPr>
      <p:sp>
        <p:nvSpPr>
          <p:cNvPr id="450" name="Shape 45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51" name="Shape 45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5" name="Shape 455"/>
        <p:cNvGrpSpPr/>
        <p:nvPr/>
      </p:nvGrpSpPr>
      <p:grpSpPr>
        <a:xfrm>
          <a:off y="0" x="0"/>
          <a:ext cy="0" cx="0"/>
          <a:chOff y="0" x="0"/>
          <a:chExt cy="0" cx="0"/>
        </a:xfrm>
      </p:grpSpPr>
      <p:sp>
        <p:nvSpPr>
          <p:cNvPr id="456" name="Shape 45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57" name="Shape 45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1" name="Shape 461"/>
        <p:cNvGrpSpPr/>
        <p:nvPr/>
      </p:nvGrpSpPr>
      <p:grpSpPr>
        <a:xfrm>
          <a:off y="0" x="0"/>
          <a:ext cy="0" cx="0"/>
          <a:chOff y="0" x="0"/>
          <a:chExt cy="0" cx="0"/>
        </a:xfrm>
      </p:grpSpPr>
      <p:sp>
        <p:nvSpPr>
          <p:cNvPr id="462" name="Shape 46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63" name="Shape 46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56" name="Shape 5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7" name="Shape 467"/>
        <p:cNvGrpSpPr/>
        <p:nvPr/>
      </p:nvGrpSpPr>
      <p:grpSpPr>
        <a:xfrm>
          <a:off y="0" x="0"/>
          <a:ext cy="0" cx="0"/>
          <a:chOff y="0" x="0"/>
          <a:chExt cy="0" cx="0"/>
        </a:xfrm>
      </p:grpSpPr>
      <p:sp>
        <p:nvSpPr>
          <p:cNvPr id="468" name="Shape 46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69" name="Shape 46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3" name="Shape 473"/>
        <p:cNvGrpSpPr/>
        <p:nvPr/>
      </p:nvGrpSpPr>
      <p:grpSpPr>
        <a:xfrm>
          <a:off y="0" x="0"/>
          <a:ext cy="0" cx="0"/>
          <a:chOff y="0" x="0"/>
          <a:chExt cy="0" cx="0"/>
        </a:xfrm>
      </p:grpSpPr>
      <p:sp>
        <p:nvSpPr>
          <p:cNvPr id="474" name="Shape 47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75" name="Shape 47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9" name="Shape 479"/>
        <p:cNvGrpSpPr/>
        <p:nvPr/>
      </p:nvGrpSpPr>
      <p:grpSpPr>
        <a:xfrm>
          <a:off y="0" x="0"/>
          <a:ext cy="0" cx="0"/>
          <a:chOff y="0" x="0"/>
          <a:chExt cy="0" cx="0"/>
        </a:xfrm>
      </p:grpSpPr>
      <p:sp>
        <p:nvSpPr>
          <p:cNvPr id="480" name="Shape 48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81" name="Shape 48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5" name="Shape 485"/>
        <p:cNvGrpSpPr/>
        <p:nvPr/>
      </p:nvGrpSpPr>
      <p:grpSpPr>
        <a:xfrm>
          <a:off y="0" x="0"/>
          <a:ext cy="0" cx="0"/>
          <a:chOff y="0" x="0"/>
          <a:chExt cy="0" cx="0"/>
        </a:xfrm>
      </p:grpSpPr>
      <p:sp>
        <p:nvSpPr>
          <p:cNvPr id="486" name="Shape 48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87" name="Shape 48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1" name="Shape 491"/>
        <p:cNvGrpSpPr/>
        <p:nvPr/>
      </p:nvGrpSpPr>
      <p:grpSpPr>
        <a:xfrm>
          <a:off y="0" x="0"/>
          <a:ext cy="0" cx="0"/>
          <a:chOff y="0" x="0"/>
          <a:chExt cy="0" cx="0"/>
        </a:xfrm>
      </p:grpSpPr>
      <p:sp>
        <p:nvSpPr>
          <p:cNvPr id="492" name="Shape 49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93" name="Shape 49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7" name="Shape 497"/>
        <p:cNvGrpSpPr/>
        <p:nvPr/>
      </p:nvGrpSpPr>
      <p:grpSpPr>
        <a:xfrm>
          <a:off y="0" x="0"/>
          <a:ext cy="0" cx="0"/>
          <a:chOff y="0" x="0"/>
          <a:chExt cy="0" cx="0"/>
        </a:xfrm>
      </p:grpSpPr>
      <p:sp>
        <p:nvSpPr>
          <p:cNvPr id="498" name="Shape 49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99" name="Shape 49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3" name="Shape 503"/>
        <p:cNvGrpSpPr/>
        <p:nvPr/>
      </p:nvGrpSpPr>
      <p:grpSpPr>
        <a:xfrm>
          <a:off y="0" x="0"/>
          <a:ext cy="0" cx="0"/>
          <a:chOff y="0" x="0"/>
          <a:chExt cy="0" cx="0"/>
        </a:xfrm>
      </p:grpSpPr>
      <p:sp>
        <p:nvSpPr>
          <p:cNvPr id="504" name="Shape 50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505" name="Shape 50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8" name="Shape 508"/>
        <p:cNvGrpSpPr/>
        <p:nvPr/>
      </p:nvGrpSpPr>
      <p:grpSpPr>
        <a:xfrm>
          <a:off y="0" x="0"/>
          <a:ext cy="0" cx="0"/>
          <a:chOff y="0" x="0"/>
          <a:chExt cy="0" cx="0"/>
        </a:xfrm>
      </p:grpSpPr>
      <p:sp>
        <p:nvSpPr>
          <p:cNvPr id="509" name="Shape 50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510" name="Shape 51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3" name="Shape 513"/>
        <p:cNvGrpSpPr/>
        <p:nvPr/>
      </p:nvGrpSpPr>
      <p:grpSpPr>
        <a:xfrm>
          <a:off y="0" x="0"/>
          <a:ext cy="0" cx="0"/>
          <a:chOff y="0" x="0"/>
          <a:chExt cy="0" cx="0"/>
        </a:xfrm>
      </p:grpSpPr>
      <p:sp>
        <p:nvSpPr>
          <p:cNvPr id="514" name="Shape 51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515" name="Shape 51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61" name="Shape 6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 name="Shape 64"/>
        <p:cNvGrpSpPr/>
        <p:nvPr/>
      </p:nvGrpSpPr>
      <p:grpSpPr>
        <a:xfrm>
          <a:off y="0" x="0"/>
          <a:ext cy="0" cx="0"/>
          <a:chOff y="0" x="0"/>
          <a:chExt cy="0" cx="0"/>
        </a:xfrm>
      </p:grpSpPr>
      <p:sp>
        <p:nvSpPr>
          <p:cNvPr id="65" name="Shape 6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66" name="Shape 6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5" name="Shape 5"/>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6" name="Shape 6"/>
        <p:cNvGrpSpPr/>
        <p:nvPr/>
      </p:nvGrpSpPr>
      <p:grpSpPr>
        <a:xfrm>
          <a:off y="0" x="0"/>
          <a:ext cy="0" cx="0"/>
          <a:chOff y="0" x="0"/>
          <a:chExt cy="0" cx="0"/>
        </a:xfrm>
      </p:grpSpPr>
      <p:sp>
        <p:nvSpPr>
          <p:cNvPr id="7" name="Shape 7"/>
          <p:cNvSpPr txBox="1"/>
          <p:nvPr>
            <p:ph type="ctrTitle"/>
          </p:nvPr>
        </p:nvSpPr>
        <p:spPr>
          <a:xfrm>
            <a:off y="3048000" x="914400"/>
            <a:ext cy="1219199" cx="8331200"/>
          </a:xfrm>
          <a:prstGeom prst="rect">
            <a:avLst/>
          </a:prstGeom>
        </p:spPr>
        <p:txBody>
          <a:bodyPr bIns="91425" rIns="91425" lIns="91425" tIns="91425" anchor="t" anchorCtr="0"/>
          <a:lstStyle>
            <a:lvl1pPr algn="ctr">
              <a:buSzPct val="100000"/>
              <a:defRPr sz="4800"/>
            </a:lvl1pPr>
            <a:lvl2pPr algn="ctr">
              <a:buSzPct val="100000"/>
              <a:defRPr sz="4800"/>
            </a:lvl2pPr>
            <a:lvl3pPr algn="ctr">
              <a:buSzPct val="100000"/>
              <a:defRPr sz="4800"/>
            </a:lvl3pPr>
            <a:lvl4pPr algn="ctr">
              <a:buSzPct val="100000"/>
              <a:defRPr sz="4800"/>
            </a:lvl4pPr>
            <a:lvl5pPr algn="ctr">
              <a:buSzPct val="100000"/>
              <a:defRPr sz="4800"/>
            </a:lvl5pPr>
            <a:lvl6pPr algn="ctr">
              <a:buSzPct val="100000"/>
              <a:defRPr sz="4800"/>
            </a:lvl6pPr>
            <a:lvl7pPr algn="ctr">
              <a:buSzPct val="100000"/>
              <a:defRPr sz="4800"/>
            </a:lvl7pPr>
            <a:lvl8pPr algn="ctr">
              <a:buSzPct val="100000"/>
              <a:defRPr sz="4800"/>
            </a:lvl8pPr>
            <a:lvl9pPr algn="ctr">
              <a:buSzPct val="100000"/>
              <a:defRPr sz="4800"/>
            </a:lvl9pPr>
          </a:lstStyle>
          <a:p/>
        </p:txBody>
      </p:sp>
      <p:sp>
        <p:nvSpPr>
          <p:cNvPr id="8" name="Shape 8"/>
          <p:cNvSpPr txBox="1"/>
          <p:nvPr>
            <p:ph idx="1" type="subTitle"/>
          </p:nvPr>
        </p:nvSpPr>
        <p:spPr>
          <a:xfrm>
            <a:off y="4572000" x="1828800"/>
            <a:ext cy="914400" cx="6502399"/>
          </a:xfrm>
          <a:prstGeom prst="rect">
            <a:avLst/>
          </a:prstGeom>
        </p:spPr>
        <p:txBody>
          <a:bodyPr bIns="91425" rIns="91425" lIns="91425" t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9" name="Shape 9"/>
        <p:cNvGrpSpPr/>
        <p:nvPr/>
      </p:nvGrpSpPr>
      <p:grpSpPr>
        <a:xfrm>
          <a:off y="0" x="0"/>
          <a:ext cy="0" cx="0"/>
          <a:chOff y="0" x="0"/>
          <a:chExt cy="0" cx="0"/>
        </a:xfrm>
      </p:grpSpPr>
      <p:sp>
        <p:nvSpPr>
          <p:cNvPr id="10" name="Shape 10"/>
          <p:cNvSpPr txBox="1"/>
          <p:nvPr>
            <p:ph type="title"/>
          </p:nvPr>
        </p:nvSpPr>
        <p:spPr>
          <a:xfrm>
            <a:off y="304800" x="304800"/>
            <a:ext cy="914400" cx="9550400"/>
          </a:xfrm>
          <a:prstGeom prst="rect">
            <a:avLst/>
          </a:prstGeom>
        </p:spPr>
        <p:txBody>
          <a:bodyPr bIns="91425" rIns="91425" lIns="91425" t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p:txBody>
      </p:sp>
      <p:sp>
        <p:nvSpPr>
          <p:cNvPr id="11" name="Shape 11"/>
          <p:cNvSpPr txBox="1"/>
          <p:nvPr>
            <p:ph idx="1" type="body"/>
          </p:nvPr>
        </p:nvSpPr>
        <p:spPr>
          <a:xfrm>
            <a:off y="1828800" x="304800"/>
            <a:ext cy="5486399" cx="9550400"/>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2" name="Shape 12"/>
        <p:cNvGrpSpPr/>
        <p:nvPr/>
      </p:nvGrpSpPr>
      <p:grpSpPr>
        <a:xfrm>
          <a:off y="0" x="0"/>
          <a:ext cy="0" cx="0"/>
          <a:chOff y="0" x="0"/>
          <a:chExt cy="0" cx="0"/>
        </a:xfrm>
      </p:grpSpPr>
      <p:sp>
        <p:nvSpPr>
          <p:cNvPr id="13" name="Shape 13"/>
          <p:cNvSpPr txBox="1"/>
          <p:nvPr>
            <p:ph type="title"/>
          </p:nvPr>
        </p:nvSpPr>
        <p:spPr>
          <a:xfrm>
            <a:off y="304800" x="304800"/>
            <a:ext cy="914400" cx="9550400"/>
          </a:xfrm>
          <a:prstGeom prst="rect">
            <a:avLst/>
          </a:prstGeom>
        </p:spPr>
        <p:txBody>
          <a:bodyPr bIns="91425" rIns="91425" lIns="91425" t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p:txBody>
      </p:sp>
      <p:sp>
        <p:nvSpPr>
          <p:cNvPr id="14" name="Shape 14"/>
          <p:cNvSpPr txBox="1"/>
          <p:nvPr>
            <p:ph idx="1" type="body"/>
          </p:nvPr>
        </p:nvSpPr>
        <p:spPr>
          <a:xfrm>
            <a:off y="1828800" x="304800"/>
            <a:ext cy="5486399" cx="4470399"/>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
        <p:nvSpPr>
          <p:cNvPr id="15" name="Shape 15"/>
          <p:cNvSpPr txBox="1"/>
          <p:nvPr>
            <p:ph idx="2" type="body"/>
          </p:nvPr>
        </p:nvSpPr>
        <p:spPr>
          <a:xfrm>
            <a:off y="1828800" x="5384800"/>
            <a:ext cy="5486399" cx="4470399"/>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16" name="Shape 16"/>
        <p:cNvGrpSpPr/>
        <p:nvPr/>
      </p:nvGrpSpPr>
      <p:grpSpPr>
        <a:xfrm>
          <a:off y="0" x="0"/>
          <a:ext cy="0" cx="0"/>
          <a:chOff y="0" x="0"/>
          <a:chExt cy="0" cx="0"/>
        </a:xfrm>
      </p:grpSpPr>
      <p:sp>
        <p:nvSpPr>
          <p:cNvPr id="17" name="Shape 17"/>
          <p:cNvSpPr txBox="1"/>
          <p:nvPr>
            <p:ph idx="1" type="body"/>
          </p:nvPr>
        </p:nvSpPr>
        <p:spPr>
          <a:xfrm>
            <a:off y="6705600" x="304800"/>
            <a:ext cy="609599" cx="9550400"/>
          </a:xfrm>
          <a:prstGeom prst="rect">
            <a:avLst/>
          </a:prstGeom>
        </p:spPr>
        <p:txBody>
          <a:bodyPr bIns="91425" rIns="91425" lIns="91425" t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theme/theme1.xml" Type="http://schemas.openxmlformats.org/officeDocument/2006/relationships/theme" Id="rId6"/><Relationship Target="../slideLayouts/slideLayout5.xml" Type="http://schemas.openxmlformats.org/officeDocument/2006/relationships/slideLayout" Id="rId5"/></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 name="Shape 4"/>
        <p:cNvGrpSpPr/>
        <p:nvPr/>
      </p:nvGrpSpPr>
      <p:grpSpPr>
        <a:xfrm>
          <a:off y="0" x="0"/>
          <a:ext cy="0" cx="0"/>
          <a:chOff y="0" x="0"/>
          <a:chExt cy="0" cx="0"/>
        </a:xfrm>
      </p:grpSpPr>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xml" Type="http://schemas.openxmlformats.org/officeDocument/2006/relationships/slideLayout" Id="rId1"/><Relationship Target="../media/image01.png" Type="http://schemas.openxmlformats.org/officeDocument/2006/relationships/image" Id="rId4"/><Relationship Target="../media/image00.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1.xml" Type="http://schemas.openxmlformats.org/officeDocument/2006/relationships/slideLayout" Id="rId1"/><Relationship Target="../media/image01.png" Type="http://schemas.openxmlformats.org/officeDocument/2006/relationships/image" Id="rId4"/><Relationship Target="../media/image00.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1.xml" Type="http://schemas.openxmlformats.org/officeDocument/2006/relationships/slideLayout" Id="rId1"/><Relationship Target="../media/image01.png" Type="http://schemas.openxmlformats.org/officeDocument/2006/relationships/image" Id="rId4"/><Relationship Target="../media/image00.pn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1.xml" Type="http://schemas.openxmlformats.org/officeDocument/2006/relationships/slideLayout" Id="rId1"/><Relationship Target="../media/image01.png" Type="http://schemas.openxmlformats.org/officeDocument/2006/relationships/image" Id="rId4"/><Relationship Target="../media/image00.pn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1.xml" Type="http://schemas.openxmlformats.org/officeDocument/2006/relationships/slideLayout" Id="rId1"/><Relationship Target="../media/image01.png" Type="http://schemas.openxmlformats.org/officeDocument/2006/relationships/image" Id="rId4"/><Relationship Target="../media/image00.pn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1.xml" Type="http://schemas.openxmlformats.org/officeDocument/2006/relationships/slideLayout" Id="rId1"/><Relationship Target="../media/image01.png" Type="http://schemas.openxmlformats.org/officeDocument/2006/relationships/image" Id="rId4"/><Relationship Target="../media/image00.png" Type="http://schemas.openxmlformats.org/officeDocument/2006/relationships/image" Id="rId3"/></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5.xml.rels><?xml version="1.0" encoding="UTF-8" standalone="yes"?><Relationships xmlns="http://schemas.openxmlformats.org/package/2006/relationships"><Relationship Target="../notesSlides/notesSlide4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6.xml.rels><?xml version="1.0" encoding="UTF-8" standalone="yes"?><Relationships xmlns="http://schemas.openxmlformats.org/package/2006/relationships"><Relationship Target="../notesSlides/notesSlide4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7.xml.rels><?xml version="1.0" encoding="UTF-8" standalone="yes"?><Relationships xmlns="http://schemas.openxmlformats.org/package/2006/relationships"><Relationship Target="../notesSlides/notesSlide4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8.xml.rels><?xml version="1.0" encoding="UTF-8" standalone="yes"?><Relationships xmlns="http://schemas.openxmlformats.org/package/2006/relationships"><Relationship Target="../notesSlides/notesSlide4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9.xml.rels><?xml version="1.0" encoding="UTF-8" standalone="yes"?><Relationships xmlns="http://schemas.openxmlformats.org/package/2006/relationships"><Relationship Target="../notesSlides/notesSlide49.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0.xml.rels><?xml version="1.0" encoding="UTF-8" standalone="yes"?><Relationships xmlns="http://schemas.openxmlformats.org/package/2006/relationships"><Relationship Target="../notesSlides/notesSlide50.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1.xml.rels><?xml version="1.0" encoding="UTF-8" standalone="yes"?><Relationships xmlns="http://schemas.openxmlformats.org/package/2006/relationships"><Relationship Target="../notesSlides/notesSlide5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2.xml.rels><?xml version="1.0" encoding="UTF-8" standalone="yes"?><Relationships xmlns="http://schemas.openxmlformats.org/package/2006/relationships"><Relationship Target="../notesSlides/notesSlide5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3.xml.rels><?xml version="1.0" encoding="UTF-8" standalone="yes"?><Relationships xmlns="http://schemas.openxmlformats.org/package/2006/relationships"><Relationship Target="../notesSlides/notesSlide5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4.xml.rels><?xml version="1.0" encoding="UTF-8" standalone="yes"?><Relationships xmlns="http://schemas.openxmlformats.org/package/2006/relationships"><Relationship Target="../notesSlides/notesSlide5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5.xml.rels><?xml version="1.0" encoding="UTF-8" standalone="yes"?><Relationships xmlns="http://schemas.openxmlformats.org/package/2006/relationships"><Relationship Target="../notesSlides/notesSlide5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6.xml.rels><?xml version="1.0" encoding="UTF-8" standalone="yes"?><Relationships xmlns="http://schemas.openxmlformats.org/package/2006/relationships"><Relationship Target="../notesSlides/notesSlide5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7.xml.rels><?xml version="1.0" encoding="UTF-8" standalone="yes"?><Relationships xmlns="http://schemas.openxmlformats.org/package/2006/relationships"><Relationship Target="../notesSlides/notesSlide5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8.xml.rels><?xml version="1.0" encoding="UTF-8" standalone="yes"?><Relationships xmlns="http://schemas.openxmlformats.org/package/2006/relationships"><Relationship Target="../notesSlides/notesSlide5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9.xml.rels><?xml version="1.0" encoding="UTF-8" standalone="yes"?><Relationships xmlns="http://schemas.openxmlformats.org/package/2006/relationships"><Relationship Target="../notesSlides/notesSlide59.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0.xml.rels><?xml version="1.0" encoding="UTF-8" standalone="yes"?><Relationships xmlns="http://schemas.openxmlformats.org/package/2006/relationships"><Relationship Target="../notesSlides/notesSlide60.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1.xml.rels><?xml version="1.0" encoding="UTF-8" standalone="yes"?><Relationships xmlns="http://schemas.openxmlformats.org/package/2006/relationships"><Relationship Target="../notesSlides/notesSlide6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2.xml.rels><?xml version="1.0" encoding="UTF-8" standalone="yes"?><Relationships xmlns="http://schemas.openxmlformats.org/package/2006/relationships"><Relationship Target="../notesSlides/notesSlide6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3.xml.rels><?xml version="1.0" encoding="UTF-8" standalone="yes"?><Relationships xmlns="http://schemas.openxmlformats.org/package/2006/relationships"><Relationship Target="../notesSlides/notesSlide6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4.xml.rels><?xml version="1.0" encoding="UTF-8" standalone="yes"?><Relationships xmlns="http://schemas.openxmlformats.org/package/2006/relationships"><Relationship Target="../notesSlides/notesSlide6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5.xml.rels><?xml version="1.0" encoding="UTF-8" standalone="yes"?><Relationships xmlns="http://schemas.openxmlformats.org/package/2006/relationships"><Relationship Target="../notesSlides/notesSlide6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6.xml.rels><?xml version="1.0" encoding="UTF-8" standalone="yes"?><Relationships xmlns="http://schemas.openxmlformats.org/package/2006/relationships"><Relationship Target="../notesSlides/notesSlide6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7.xml.rels><?xml version="1.0" encoding="UTF-8" standalone="yes"?><Relationships xmlns="http://schemas.openxmlformats.org/package/2006/relationships"><Relationship Target="../notesSlides/notesSlide6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8.xml.rels><?xml version="1.0" encoding="UTF-8" standalone="yes"?><Relationships xmlns="http://schemas.openxmlformats.org/package/2006/relationships"><Relationship Target="../notesSlides/notesSlide6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9.xml.rels><?xml version="1.0" encoding="UTF-8" standalone="yes"?><Relationships xmlns="http://schemas.openxmlformats.org/package/2006/relationships"><Relationship Target="../notesSlides/notesSlide69.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0.xml.rels><?xml version="1.0" encoding="UTF-8" standalone="yes"?><Relationships xmlns="http://schemas.openxmlformats.org/package/2006/relationships"><Relationship Target="../notesSlides/notesSlide70.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1.xml.rels><?xml version="1.0" encoding="UTF-8" standalone="yes"?><Relationships xmlns="http://schemas.openxmlformats.org/package/2006/relationships"><Relationship Target="../notesSlides/notesSlide7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2.xml.rels><?xml version="1.0" encoding="UTF-8" standalone="yes"?><Relationships xmlns="http://schemas.openxmlformats.org/package/2006/relationships"><Relationship Target="../notesSlides/notesSlide7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3.xml.rels><?xml version="1.0" encoding="UTF-8" standalone="yes"?><Relationships xmlns="http://schemas.openxmlformats.org/package/2006/relationships"><Relationship Target="../notesSlides/notesSlide7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4.xml.rels><?xml version="1.0" encoding="UTF-8" standalone="yes"?><Relationships xmlns="http://schemas.openxmlformats.org/package/2006/relationships"><Relationship Target="../notesSlides/notesSlide7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5.xml.rels><?xml version="1.0" encoding="UTF-8" standalone="yes"?><Relationships xmlns="http://schemas.openxmlformats.org/package/2006/relationships"><Relationship Target="../notesSlides/notesSlide7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6.xml.rels><?xml version="1.0" encoding="UTF-8" standalone="yes"?><Relationships xmlns="http://schemas.openxmlformats.org/package/2006/relationships"><Relationship Target="../notesSlides/notesSlide7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7.xml.rels><?xml version="1.0" encoding="UTF-8" standalone="yes"?><Relationships xmlns="http://schemas.openxmlformats.org/package/2006/relationships"><Relationship Target="../notesSlides/notesSlide7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8.xml.rels><?xml version="1.0" encoding="UTF-8" standalone="yes"?><Relationships xmlns="http://schemas.openxmlformats.org/package/2006/relationships"><Relationship Target="../notesSlides/notesSlide7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8" name="Shape 18"/>
        <p:cNvGrpSpPr/>
        <p:nvPr/>
      </p:nvGrpSpPr>
      <p:grpSpPr>
        <a:xfrm>
          <a:off y="0" x="0"/>
          <a:ext cy="0" cx="0"/>
          <a:chOff y="0" x="0"/>
          <a:chExt cy="0" cx="0"/>
        </a:xfrm>
      </p:grpSpPr>
      <p:sp>
        <p:nvSpPr>
          <p:cNvPr id="19" name="Shape 19"/>
          <p:cNvSpPr txBox="1"/>
          <p:nvPr>
            <p:ph type="title"/>
          </p:nvPr>
        </p:nvSpPr>
        <p:spPr>
          <a:xfrm>
            <a:off y="1829150" x="610300"/>
            <a:ext cy="1633537" cx="9015574"/>
          </a:xfrm>
          <a:prstGeom prst="rect">
            <a:avLst/>
          </a:prstGeom>
        </p:spPr>
        <p:txBody>
          <a:bodyPr bIns="38100" rIns="38100" lIns="38100" tIns="38100" anchor="ctr" anchorCtr="0">
            <a:noAutofit/>
          </a:bodyPr>
          <a:lstStyle/>
          <a:p>
            <a:pPr algn="ctr" marR="0" indent="0" marL="0">
              <a:lnSpc>
                <a:spcPct val="120000"/>
              </a:lnSpc>
              <a:spcBef>
                <a:spcPts val="0"/>
              </a:spcBef>
              <a:spcAft>
                <a:spcPts val="0"/>
              </a:spcAft>
              <a:buNone/>
            </a:pPr>
            <a:r>
              <a:rPr b="1" sz="4444" lang="en-US">
                <a:solidFill>
                  <a:srgbClr val="66FFFF"/>
                </a:solidFill>
                <a:latin typeface="Arial"/>
                <a:ea typeface="Arial"/>
                <a:cs typeface="Arial"/>
                <a:sym typeface="Arial"/>
              </a:rPr>
              <a:t>Leadership Principles for</a:t>
            </a:r>
            <a:br>
              <a:rPr b="1" sz="4444" lang="en-US">
                <a:solidFill>
                  <a:srgbClr val="66FFFF"/>
                </a:solidFill>
                <a:latin typeface="Arial"/>
                <a:ea typeface="Arial"/>
                <a:cs typeface="Arial"/>
                <a:sym typeface="Arial"/>
              </a:rPr>
            </a:br>
            <a:r>
              <a:rPr b="1" sz="4444" lang="en-US">
                <a:solidFill>
                  <a:srgbClr val="66FFFF"/>
                </a:solidFill>
                <a:latin typeface="Arial"/>
                <a:ea typeface="Arial"/>
                <a:cs typeface="Arial"/>
                <a:sym typeface="Arial"/>
              </a:rPr>
              <a:t>Conflict Resolution</a:t>
            </a:r>
          </a:p>
        </p:txBody>
      </p:sp>
      <p:sp>
        <p:nvSpPr>
          <p:cNvPr id="20" name="Shape 20"/>
          <p:cNvSpPr txBox="1"/>
          <p:nvPr/>
        </p:nvSpPr>
        <p:spPr>
          <a:xfrm>
            <a:off y="4877150" x="4335625"/>
            <a:ext cy="1136275" cx="4443574"/>
          </a:xfrm>
          <a:prstGeom prst="rect">
            <a:avLst/>
          </a:prstGeom>
        </p:spPr>
        <p:txBody>
          <a:bodyPr bIns="38100" rIns="38100" lIns="38100" tIns="38100" anchor="t" anchorCtr="0">
            <a:noAutofit/>
          </a:bodyPr>
          <a:lstStyle/>
          <a:p>
            <a:pPr algn="r" marR="0" indent="0" marL="0">
              <a:lnSpc>
                <a:spcPct val="119791"/>
              </a:lnSpc>
              <a:spcBef>
                <a:spcPts val="0"/>
              </a:spcBef>
              <a:spcAft>
                <a:spcPts val="0"/>
              </a:spcAft>
              <a:buNone/>
            </a:pPr>
            <a:r>
              <a:rPr sz="1333" lang="en-US">
                <a:solidFill>
                  <a:srgbClr val="FFFFFF"/>
                </a:solidFill>
                <a:latin typeface="Arial"/>
                <a:ea typeface="Arial"/>
                <a:cs typeface="Arial"/>
                <a:sym typeface="Arial"/>
              </a:rPr>
              <a:t>General Conference of Seventh-day Adventists</a:t>
            </a:r>
          </a:p>
          <a:p>
            <a:pPr algn="r" marR="0" indent="0" marL="0">
              <a:lnSpc>
                <a:spcPct val="119791"/>
              </a:lnSpc>
              <a:spcBef>
                <a:spcPts val="0"/>
              </a:spcBef>
              <a:spcAft>
                <a:spcPts val="0"/>
              </a:spcAft>
              <a:buNone/>
            </a:pPr>
            <a:r>
              <a:rPr sz="1333" lang="en-US">
                <a:solidFill>
                  <a:srgbClr val="FFFFFF"/>
                </a:solidFill>
                <a:latin typeface="Arial"/>
                <a:ea typeface="Arial"/>
                <a:cs typeface="Arial"/>
                <a:sym typeface="Arial"/>
              </a:rPr>
              <a:t>Office of Global Leadership Development</a:t>
            </a:r>
          </a:p>
          <a:p>
            <a:pPr algn="r" marR="0" indent="0" marL="0">
              <a:lnSpc>
                <a:spcPct val="119791"/>
              </a:lnSpc>
              <a:spcBef>
                <a:spcPts val="0"/>
              </a:spcBef>
              <a:spcAft>
                <a:spcPts val="0"/>
              </a:spcAft>
              <a:buNone/>
            </a:pPr>
            <a:r>
              <a:rPr sz="1333" lang="en-US">
                <a:solidFill>
                  <a:srgbClr val="FFFFFF"/>
                </a:solidFill>
                <a:latin typeface="Arial"/>
                <a:ea typeface="Arial"/>
                <a:cs typeface="Arial"/>
                <a:sym typeface="Arial"/>
              </a:rPr>
              <a:t>Prepared by: Lowell C Cooper</a:t>
            </a:r>
          </a:p>
          <a:p>
            <a:pPr algn="r" marR="0" indent="0" marL="0">
              <a:lnSpc>
                <a:spcPct val="119791"/>
              </a:lnSpc>
              <a:spcBef>
                <a:spcPts val="0"/>
              </a:spcBef>
              <a:spcAft>
                <a:spcPts val="0"/>
              </a:spcAft>
              <a:buNone/>
            </a:pPr>
            <a:r>
              <a:rPr sz="1333" lang="en-US">
                <a:solidFill>
                  <a:srgbClr val="FFFFFF"/>
                </a:solidFill>
                <a:latin typeface="Arial"/>
                <a:ea typeface="Arial"/>
                <a:cs typeface="Arial"/>
                <a:sym typeface="Arial"/>
              </a:rPr>
              <a:t>January 2010</a:t>
            </a:r>
          </a:p>
          <a:p>
            <a:r>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67" name="Shape 67"/>
        <p:cNvGrpSpPr/>
        <p:nvPr/>
      </p:nvGrpSpPr>
      <p:grpSpPr>
        <a:xfrm>
          <a:off y="0" x="0"/>
          <a:ext cy="0" cx="0"/>
          <a:chOff y="0" x="0"/>
          <a:chExt cy="0" cx="0"/>
        </a:xfrm>
      </p:grpSpPr>
      <p:sp>
        <p:nvSpPr>
          <p:cNvPr id="68" name="Shape 68"/>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Benefits of conflict:</a:t>
            </a:r>
          </a:p>
        </p:txBody>
      </p:sp>
      <p:sp>
        <p:nvSpPr>
          <p:cNvPr id="69" name="Shape 69"/>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00000"/>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Realization of </a:t>
            </a:r>
            <a:r>
              <a:rPr b="1" sz="3555" lang="en-US">
                <a:solidFill>
                  <a:srgbClr val="FFFF00"/>
                </a:solidFill>
                <a:latin typeface="Arial"/>
                <a:ea typeface="Arial"/>
                <a:cs typeface="Arial"/>
                <a:sym typeface="Arial"/>
              </a:rPr>
              <a:t>alternative</a:t>
            </a:r>
            <a:r>
              <a:rPr sz="3555" lang="en-US">
                <a:solidFill>
                  <a:srgbClr val="66FFFF"/>
                </a:solidFill>
                <a:latin typeface="Arial"/>
                <a:ea typeface="Arial"/>
                <a:cs typeface="Arial"/>
                <a:sym typeface="Arial"/>
              </a:rPr>
              <a:t> ways of thinking and behaving.</a:t>
            </a:r>
          </a:p>
          <a:p>
            <a:pPr algn="l" lvl="0" marR="0" indent="-276577" marL="381000">
              <a:lnSpc>
                <a:spcPct val="100000"/>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Clarification and growth in a relationship.</a:t>
            </a:r>
          </a:p>
          <a:p>
            <a:pPr algn="l" lvl="0" marR="0" indent="-276577" marL="381000">
              <a:lnSpc>
                <a:spcPct val="100000"/>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Increased </a:t>
            </a:r>
            <a:r>
              <a:rPr b="1" sz="3555" lang="en-US">
                <a:solidFill>
                  <a:srgbClr val="FFFF00"/>
                </a:solidFill>
                <a:latin typeface="Arial"/>
                <a:ea typeface="Arial"/>
                <a:cs typeface="Arial"/>
                <a:sym typeface="Arial"/>
              </a:rPr>
              <a:t>confidence</a:t>
            </a:r>
            <a:r>
              <a:rPr sz="3555" lang="en-US">
                <a:solidFill>
                  <a:srgbClr val="66FFFF"/>
                </a:solidFill>
                <a:latin typeface="Arial"/>
                <a:ea typeface="Arial"/>
                <a:cs typeface="Arial"/>
                <a:sym typeface="Arial"/>
              </a:rPr>
              <a:t>.</a:t>
            </a:r>
          </a:p>
          <a:p>
            <a:pPr algn="l" lvl="0" marR="0" indent="-276577" marL="381000">
              <a:lnSpc>
                <a:spcPct val="100000"/>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Less </a:t>
            </a:r>
            <a:r>
              <a:rPr b="1" sz="3555" lang="en-US">
                <a:solidFill>
                  <a:srgbClr val="FFFF00"/>
                </a:solidFill>
                <a:latin typeface="Arial"/>
                <a:ea typeface="Arial"/>
                <a:cs typeface="Arial"/>
                <a:sym typeface="Arial"/>
              </a:rPr>
              <a:t>anger</a:t>
            </a:r>
            <a:r>
              <a:rPr sz="3555" lang="en-US">
                <a:solidFill>
                  <a:srgbClr val="66FFFF"/>
                </a:solidFill>
                <a:latin typeface="Arial"/>
                <a:ea typeface="Arial"/>
                <a:cs typeface="Arial"/>
                <a:sym typeface="Arial"/>
              </a:rPr>
              <a:t> and depression.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73" name="Shape 73"/>
        <p:cNvGrpSpPr/>
        <p:nvPr/>
      </p:nvGrpSpPr>
      <p:grpSpPr>
        <a:xfrm>
          <a:off y="0" x="0"/>
          <a:ext cy="0" cx="0"/>
          <a:chOff y="0" x="0"/>
          <a:chExt cy="0" cx="0"/>
        </a:xfrm>
      </p:grpSpPr>
      <p:sp>
        <p:nvSpPr>
          <p:cNvPr id="74" name="Shape 74"/>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Benefits of conflict</a:t>
            </a:r>
            <a:r>
              <a:rPr b="1" sz="2000" lang="en-US">
                <a:solidFill>
                  <a:srgbClr val="66FFFF"/>
                </a:solidFill>
                <a:latin typeface="Arial"/>
                <a:ea typeface="Arial"/>
                <a:cs typeface="Arial"/>
                <a:sym typeface="Arial"/>
              </a:rPr>
              <a:t>—cont’d</a:t>
            </a:r>
          </a:p>
        </p:txBody>
      </p:sp>
      <p:sp>
        <p:nvSpPr>
          <p:cNvPr id="75" name="Shape 75"/>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00000"/>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Greater respect from and for others.</a:t>
            </a:r>
          </a:p>
          <a:p>
            <a:pPr algn="l" lvl="0" marR="0" indent="-276577" marL="381000">
              <a:lnSpc>
                <a:spcPct val="100000"/>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Greater self-respect.</a:t>
            </a:r>
          </a:p>
          <a:p>
            <a:pPr algn="l" lvl="0" marR="0" indent="-276577" marL="381000">
              <a:lnSpc>
                <a:spcPct val="100000"/>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Improved </a:t>
            </a:r>
            <a:r>
              <a:rPr b="1" sz="3555" lang="en-US">
                <a:solidFill>
                  <a:srgbClr val="FFFF00"/>
                </a:solidFill>
                <a:latin typeface="Arial"/>
                <a:ea typeface="Arial"/>
                <a:cs typeface="Arial"/>
                <a:sym typeface="Arial"/>
              </a:rPr>
              <a:t>team</a:t>
            </a:r>
            <a:r>
              <a:rPr sz="3555" lang="en-US">
                <a:solidFill>
                  <a:srgbClr val="66FFFF"/>
                </a:solidFill>
                <a:latin typeface="Arial"/>
                <a:ea typeface="Arial"/>
                <a:cs typeface="Arial"/>
                <a:sym typeface="Arial"/>
              </a:rPr>
              <a:t> atmosphere.</a:t>
            </a:r>
          </a:p>
          <a:p>
            <a:pPr algn="l" lvl="0" marR="0" indent="-276577" marL="381000">
              <a:lnSpc>
                <a:spcPct val="100000"/>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More </a:t>
            </a:r>
            <a:r>
              <a:rPr b="1" sz="3555" lang="en-US">
                <a:solidFill>
                  <a:srgbClr val="FFFF00"/>
                </a:solidFill>
                <a:latin typeface="Arial"/>
                <a:ea typeface="Arial"/>
                <a:cs typeface="Arial"/>
                <a:sym typeface="Arial"/>
              </a:rPr>
              <a:t>collaboration</a:t>
            </a:r>
            <a:r>
              <a:rPr sz="3555" lang="en-US">
                <a:solidFill>
                  <a:srgbClr val="66FFFF"/>
                </a:solidFill>
                <a:latin typeface="Arial"/>
                <a:ea typeface="Arial"/>
                <a:cs typeface="Arial"/>
                <a:sym typeface="Arial"/>
              </a:rPr>
              <a:t>, less competition.</a:t>
            </a:r>
          </a:p>
          <a:p>
            <a:pPr algn="l" lvl="0" marR="0" indent="-276577" marL="381000">
              <a:lnSpc>
                <a:spcPct val="100000"/>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Reduction of fear.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79" name="Shape 79"/>
        <p:cNvGrpSpPr/>
        <p:nvPr/>
      </p:nvGrpSpPr>
      <p:grpSpPr>
        <a:xfrm>
          <a:off y="0" x="0"/>
          <a:ext cy="0" cx="0"/>
          <a:chOff y="0" x="0"/>
          <a:chExt cy="0" cx="0"/>
        </a:xfrm>
      </p:grpSpPr>
      <p:sp>
        <p:nvSpPr>
          <p:cNvPr id="80" name="Shape 80"/>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Encouraging good conflict:</a:t>
            </a:r>
          </a:p>
        </p:txBody>
      </p:sp>
      <p:sp>
        <p:nvSpPr>
          <p:cNvPr id="81" name="Shape 81"/>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07812"/>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Encourage people/groups to articulate </a:t>
            </a:r>
            <a:r>
              <a:rPr b="1" sz="3555" lang="en-US">
                <a:solidFill>
                  <a:srgbClr val="FFFF00"/>
                </a:solidFill>
                <a:latin typeface="Arial"/>
                <a:ea typeface="Arial"/>
                <a:cs typeface="Arial"/>
                <a:sym typeface="Arial"/>
              </a:rPr>
              <a:t>differences </a:t>
            </a:r>
            <a:r>
              <a:rPr sz="3555" lang="en-US">
                <a:solidFill>
                  <a:srgbClr val="66FFFF"/>
                </a:solidFill>
                <a:latin typeface="Arial"/>
                <a:ea typeface="Arial"/>
                <a:cs typeface="Arial"/>
                <a:sym typeface="Arial"/>
              </a:rPr>
              <a:t>and opinions</a:t>
            </a:r>
          </a:p>
          <a:p>
            <a:pPr algn="l" lvl="0" marR="0" indent="-276577" marL="381000">
              <a:lnSpc>
                <a:spcPct val="107812"/>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Praise </a:t>
            </a:r>
            <a:r>
              <a:rPr b="1" sz="3555" lang="en-US">
                <a:solidFill>
                  <a:srgbClr val="FFFF00"/>
                </a:solidFill>
                <a:latin typeface="Arial"/>
                <a:ea typeface="Arial"/>
                <a:cs typeface="Arial"/>
                <a:sym typeface="Arial"/>
              </a:rPr>
              <a:t>disagreement</a:t>
            </a:r>
            <a:r>
              <a:rPr sz="3555" lang="en-US">
                <a:solidFill>
                  <a:srgbClr val="66FFFF"/>
                </a:solidFill>
                <a:latin typeface="Arial"/>
                <a:ea typeface="Arial"/>
                <a:cs typeface="Arial"/>
                <a:sym typeface="Arial"/>
              </a:rPr>
              <a:t>. Let people know that differences are appreciated.</a:t>
            </a:r>
          </a:p>
          <a:p>
            <a:pPr algn="l" lvl="0" marR="0" indent="-276577" marL="381000">
              <a:lnSpc>
                <a:spcPct val="107812"/>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Mixed membership on committees. Include people having different views.</a:t>
            </a:r>
          </a:p>
          <a:p>
            <a:pPr algn="l" lvl="0" marR="0" indent="-276577" marL="381000">
              <a:lnSpc>
                <a:spcPct val="107812"/>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Listen to </a:t>
            </a:r>
            <a:r>
              <a:rPr b="1" sz="3555" lang="en-US">
                <a:solidFill>
                  <a:srgbClr val="FFFF00"/>
                </a:solidFill>
                <a:latin typeface="Arial"/>
                <a:ea typeface="Arial"/>
                <a:cs typeface="Arial"/>
                <a:sym typeface="Arial"/>
              </a:rPr>
              <a:t>newcomers</a:t>
            </a:r>
            <a:r>
              <a:rPr sz="3555" lang="en-US">
                <a:solidFill>
                  <a:srgbClr val="66FFFF"/>
                </a:solidFill>
                <a:latin typeface="Arial"/>
                <a:ea typeface="Arial"/>
                <a:cs typeface="Arial"/>
                <a:sym typeface="Arial"/>
              </a:rPr>
              <a:t>—fresh perspective, not accustomed to status quo.</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85" name="Shape 85"/>
        <p:cNvGrpSpPr/>
        <p:nvPr/>
      </p:nvGrpSpPr>
      <p:grpSpPr>
        <a:xfrm>
          <a:off y="0" x="0"/>
          <a:ext cy="0" cx="0"/>
          <a:chOff y="0" x="0"/>
          <a:chExt cy="0" cx="0"/>
        </a:xfrm>
      </p:grpSpPr>
      <p:sp>
        <p:nvSpPr>
          <p:cNvPr id="86" name="Shape 86"/>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Encouraging good conflict</a:t>
            </a:r>
            <a:r>
              <a:rPr b="1" sz="2000" lang="en-US">
                <a:solidFill>
                  <a:srgbClr val="66FFFF"/>
                </a:solidFill>
                <a:latin typeface="Arial"/>
                <a:ea typeface="Arial"/>
                <a:cs typeface="Arial"/>
                <a:sym typeface="Arial"/>
              </a:rPr>
              <a:t>—cont’d</a:t>
            </a:r>
          </a:p>
        </p:txBody>
      </p:sp>
      <p:sp>
        <p:nvSpPr>
          <p:cNvPr id="87" name="Shape 87"/>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07812"/>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Engage committee members in analysis, evaluating options.</a:t>
            </a:r>
          </a:p>
          <a:p>
            <a:pPr algn="l" lvl="0" marR="0" indent="-276577" marL="381000">
              <a:lnSpc>
                <a:spcPct val="107812"/>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Deal with one issue at a time.</a:t>
            </a:r>
          </a:p>
          <a:p>
            <a:pPr algn="l" lvl="0" marR="0" indent="-276577" marL="381000">
              <a:lnSpc>
                <a:spcPct val="107812"/>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Don’t tolerate inappropriate behavior—name calling, attribution of motives, discrediting another person, getting personal.</a:t>
            </a:r>
          </a:p>
          <a:p>
            <a:pPr algn="l" lvl="0" marR="0" indent="-276577" marL="381000">
              <a:lnSpc>
                <a:spcPct val="107812"/>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Practice </a:t>
            </a:r>
            <a:r>
              <a:rPr b="1" sz="3555" lang="en-US">
                <a:solidFill>
                  <a:srgbClr val="FFFF00"/>
                </a:solidFill>
                <a:latin typeface="Arial"/>
                <a:ea typeface="Arial"/>
                <a:cs typeface="Arial"/>
                <a:sym typeface="Arial"/>
              </a:rPr>
              <a:t>fairness</a:t>
            </a:r>
            <a:r>
              <a:rPr sz="3555" lang="en-US">
                <a:solidFill>
                  <a:srgbClr val="66FFFF"/>
                </a:solidFill>
                <a:latin typeface="Arial"/>
                <a:ea typeface="Arial"/>
                <a:cs typeface="Arial"/>
                <a:sym typeface="Arial"/>
              </a:rPr>
              <a:t>—be specific, honest, allow for response.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91" name="Shape 91"/>
        <p:cNvGrpSpPr/>
        <p:nvPr/>
      </p:nvGrpSpPr>
      <p:grpSpPr>
        <a:xfrm>
          <a:off y="0" x="0"/>
          <a:ext cy="0" cx="0"/>
          <a:chOff y="0" x="0"/>
          <a:chExt cy="0" cx="0"/>
        </a:xfrm>
      </p:grpSpPr>
      <p:sp>
        <p:nvSpPr>
          <p:cNvPr id="92" name="Shape 92"/>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Basic elements of conflict:</a:t>
            </a:r>
          </a:p>
        </p:txBody>
      </p:sp>
      <p:sp>
        <p:nvSpPr>
          <p:cNvPr id="93" name="Shape 93"/>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Diversity—in perceptions, needs, values, power, desires, goals, opinions. In dealing with conflict the purpose should not be to remove the differ-ences but to use them </a:t>
            </a:r>
            <a:r>
              <a:rPr b="1" sz="3555" lang="en-US">
                <a:solidFill>
                  <a:srgbClr val="FFFF00"/>
                </a:solidFill>
                <a:latin typeface="Arial"/>
                <a:ea typeface="Arial"/>
                <a:cs typeface="Arial"/>
                <a:sym typeface="Arial"/>
              </a:rPr>
              <a:t>constructively</a:t>
            </a:r>
            <a:r>
              <a:rPr sz="3555" lang="en-US">
                <a:solidFill>
                  <a:srgbClr val="66FFFF"/>
                </a:solidFill>
                <a:latin typeface="Arial"/>
                <a:ea typeface="Arial"/>
                <a:cs typeface="Arial"/>
                <a:sym typeface="Arial"/>
              </a:rPr>
              <a:t>.</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Needs—one or both parties ignore other’s needs, obstruct the meeting of needs, or experience incompatibility over what the parties deem essential.</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97" name="Shape 97"/>
        <p:cNvGrpSpPr/>
        <p:nvPr/>
      </p:nvGrpSpPr>
      <p:grpSpPr>
        <a:xfrm>
          <a:off y="0" x="0"/>
          <a:ext cy="0" cx="0"/>
          <a:chOff y="0" x="0"/>
          <a:chExt cy="0" cx="0"/>
        </a:xfrm>
      </p:grpSpPr>
      <p:sp>
        <p:nvSpPr>
          <p:cNvPr id="98" name="Shape 98"/>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Basic elements of conflict</a:t>
            </a:r>
            <a:r>
              <a:rPr b="1" sz="2000" lang="en-US">
                <a:solidFill>
                  <a:srgbClr val="66FFFF"/>
                </a:solidFill>
                <a:latin typeface="Arial"/>
                <a:ea typeface="Arial"/>
                <a:cs typeface="Arial"/>
                <a:sym typeface="Arial"/>
              </a:rPr>
              <a:t>—cont’d</a:t>
            </a:r>
          </a:p>
        </p:txBody>
      </p:sp>
      <p:sp>
        <p:nvSpPr>
          <p:cNvPr id="99" name="Shape 99"/>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07812"/>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Perceptions—of self, other, situation, expectations, threat.</a:t>
            </a:r>
          </a:p>
          <a:p>
            <a:pPr algn="l" lvl="0" marR="0" indent="-276577" marL="381000">
              <a:lnSpc>
                <a:spcPct val="107812"/>
              </a:lnSpc>
              <a:spcBef>
                <a:spcPts val="635"/>
              </a:spcBef>
              <a:spcAft>
                <a:spcPts val="0"/>
              </a:spcAft>
              <a:buClr>
                <a:srgbClr val="FFFF00"/>
              </a:buClr>
              <a:buSzPct val="164609"/>
              <a:buFont typeface="Arial"/>
              <a:buChar char="•"/>
            </a:pPr>
            <a:r>
              <a:rPr b="1" sz="3555" lang="en-US">
                <a:solidFill>
                  <a:srgbClr val="FFFF00"/>
                </a:solidFill>
                <a:latin typeface="Arial"/>
                <a:ea typeface="Arial"/>
                <a:cs typeface="Arial"/>
                <a:sym typeface="Arial"/>
              </a:rPr>
              <a:t>Power</a:t>
            </a:r>
            <a:r>
              <a:rPr sz="3555" lang="en-US">
                <a:solidFill>
                  <a:srgbClr val="66FFFF"/>
                </a:solidFill>
                <a:latin typeface="Arial"/>
                <a:ea typeface="Arial"/>
                <a:cs typeface="Arial"/>
                <a:sym typeface="Arial"/>
              </a:rPr>
              <a:t>—the capacity to act effectively and ability to influence. How power is defined and used plays a role in almost every conflict. Misuse of power to control or gain advantage leads to damaging conflict…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03" name="Shape 103"/>
        <p:cNvGrpSpPr/>
        <p:nvPr/>
      </p:nvGrpSpPr>
      <p:grpSpPr>
        <a:xfrm>
          <a:off y="0" x="0"/>
          <a:ext cy="0" cx="0"/>
          <a:chOff y="0" x="0"/>
          <a:chExt cy="0" cx="0"/>
        </a:xfrm>
      </p:grpSpPr>
      <p:sp>
        <p:nvSpPr>
          <p:cNvPr id="104" name="Shape 104"/>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Basic elements of conflict</a:t>
            </a:r>
            <a:r>
              <a:rPr b="1" sz="2000" lang="en-US">
                <a:solidFill>
                  <a:srgbClr val="66FFFF"/>
                </a:solidFill>
                <a:latin typeface="Arial"/>
                <a:ea typeface="Arial"/>
                <a:cs typeface="Arial"/>
                <a:sym typeface="Arial"/>
              </a:rPr>
              <a:t>—cont’d</a:t>
            </a:r>
          </a:p>
        </p:txBody>
      </p:sp>
      <p:sp>
        <p:nvSpPr>
          <p:cNvPr id="105" name="Shape 105"/>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07812"/>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Resolving conflict by the “power over” pattern is ultimately ineffective and nurtures the potential for </a:t>
            </a:r>
            <a:r>
              <a:rPr b="1" sz="3555" lang="en-US">
                <a:solidFill>
                  <a:srgbClr val="FFFF00"/>
                </a:solidFill>
                <a:latin typeface="Arial"/>
                <a:ea typeface="Arial"/>
                <a:cs typeface="Arial"/>
                <a:sym typeface="Arial"/>
              </a:rPr>
              <a:t>reaction</a:t>
            </a:r>
            <a:r>
              <a:rPr sz="3555" lang="en-US">
                <a:solidFill>
                  <a:srgbClr val="66FFFF"/>
                </a:solidFill>
                <a:latin typeface="Arial"/>
                <a:ea typeface="Arial"/>
                <a:cs typeface="Arial"/>
                <a:sym typeface="Arial"/>
              </a:rPr>
              <a:t> or undermining.</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09" name="Shape 109"/>
        <p:cNvGrpSpPr/>
        <p:nvPr/>
      </p:nvGrpSpPr>
      <p:grpSpPr>
        <a:xfrm>
          <a:off y="0" x="0"/>
          <a:ext cy="0" cx="0"/>
          <a:chOff y="0" x="0"/>
          <a:chExt cy="0" cx="0"/>
        </a:xfrm>
      </p:grpSpPr>
      <p:sp>
        <p:nvSpPr>
          <p:cNvPr id="110" name="Shape 110"/>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Basic elements of conflict</a:t>
            </a:r>
            <a:r>
              <a:rPr b="1" sz="2000" lang="en-US">
                <a:solidFill>
                  <a:srgbClr val="66FFFF"/>
                </a:solidFill>
                <a:latin typeface="Arial"/>
                <a:ea typeface="Arial"/>
                <a:cs typeface="Arial"/>
                <a:sym typeface="Arial"/>
              </a:rPr>
              <a:t>—cont’d</a:t>
            </a:r>
          </a:p>
        </p:txBody>
      </p:sp>
      <p:sp>
        <p:nvSpPr>
          <p:cNvPr id="111" name="Shape 111"/>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FFFF00"/>
              </a:buClr>
              <a:buSzPct val="164609"/>
              <a:buFont typeface="Arial"/>
              <a:buChar char="•"/>
            </a:pPr>
            <a:r>
              <a:rPr b="1" sz="3555" lang="en-US">
                <a:solidFill>
                  <a:srgbClr val="FFFF00"/>
                </a:solidFill>
                <a:latin typeface="Arial"/>
                <a:ea typeface="Arial"/>
                <a:cs typeface="Arial"/>
                <a:sym typeface="Arial"/>
              </a:rPr>
              <a:t>Values</a:t>
            </a:r>
            <a:r>
              <a:rPr sz="3555" lang="en-US">
                <a:solidFill>
                  <a:srgbClr val="66FFFF"/>
                </a:solidFill>
                <a:latin typeface="Arial"/>
                <a:ea typeface="Arial"/>
                <a:cs typeface="Arial"/>
                <a:sym typeface="Arial"/>
              </a:rPr>
              <a:t> and principles.</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Feelings and emotions.</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Internal conflicts.</a:t>
            </a:r>
          </a:p>
          <a:p>
            <a:pPr algn="l" lvl="0" marR="0" indent="-276577" marL="381000">
              <a:lnSpc>
                <a:spcPct val="119921"/>
              </a:lnSpc>
              <a:spcBef>
                <a:spcPts val="635"/>
              </a:spcBef>
              <a:spcAft>
                <a:spcPts val="0"/>
              </a:spcAft>
              <a:buClr>
                <a:srgbClr val="FFFF00"/>
              </a:buClr>
              <a:buSzPct val="164609"/>
              <a:buFont typeface="Arial"/>
              <a:buChar char="•"/>
            </a:pPr>
            <a:r>
              <a:rPr b="1" sz="3555" lang="en-US">
                <a:solidFill>
                  <a:srgbClr val="FFFF00"/>
                </a:solidFill>
                <a:latin typeface="Arial"/>
                <a:ea typeface="Arial"/>
                <a:cs typeface="Arial"/>
                <a:sym typeface="Arial"/>
              </a:rPr>
              <a:t>Behavioral</a:t>
            </a:r>
            <a:r>
              <a:rPr sz="3555" lang="en-US">
                <a:solidFill>
                  <a:srgbClr val="66FFFF"/>
                </a:solidFill>
                <a:latin typeface="Arial"/>
                <a:ea typeface="Arial"/>
                <a:cs typeface="Arial"/>
                <a:sym typeface="Arial"/>
              </a:rPr>
              <a:t> styles.</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Communication styles.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15" name="Shape 115"/>
        <p:cNvGrpSpPr/>
        <p:nvPr/>
      </p:nvGrpSpPr>
      <p:grpSpPr>
        <a:xfrm>
          <a:off y="0" x="0"/>
          <a:ext cy="0" cx="0"/>
          <a:chOff y="0" x="0"/>
          <a:chExt cy="0" cx="0"/>
        </a:xfrm>
      </p:grpSpPr>
      <p:sp>
        <p:nvSpPr>
          <p:cNvPr id="116" name="Shape 116"/>
          <p:cNvSpPr/>
          <p:nvPr/>
        </p:nvSpPr>
        <p:spPr>
          <a:xfrm>
            <a:off y="1174750" x="582075"/>
            <a:ext cy="5048250" cx="9165149"/>
          </a:xfrm>
          <a:prstGeom prst="rect">
            <a:avLst/>
          </a:prstGeom>
          <a:blipFill>
            <a:blip r:embed="rId4"/>
            <a:stretch>
              <a:fillRect/>
            </a:stretch>
          </a:blipFill>
        </p:spPr>
      </p:sp>
      <p:sp>
        <p:nvSpPr>
          <p:cNvPr id="117" name="Shape 117"/>
          <p:cNvSpPr txBox="1"/>
          <p:nvPr/>
        </p:nvSpPr>
        <p:spPr>
          <a:xfrm>
            <a:off y="1236475" x="694950"/>
            <a:ext cy="979299" cx="9015574"/>
          </a:xfrm>
          <a:prstGeom prst="rect">
            <a:avLst/>
          </a:prstGeom>
        </p:spPr>
        <p:txBody>
          <a:bodyPr bIns="38100" rIns="38100" lIns="38100" tIns="38100" anchor="ctr" anchorCtr="0">
            <a:noAutofit/>
          </a:bodyPr>
          <a:lstStyle/>
          <a:p>
            <a:pPr algn="ctr" marR="0" indent="0" marL="0">
              <a:lnSpc>
                <a:spcPct val="119921"/>
              </a:lnSpc>
              <a:spcBef>
                <a:spcPts val="0"/>
              </a:spcBef>
              <a:spcAft>
                <a:spcPts val="0"/>
              </a:spcAft>
              <a:buNone/>
            </a:pPr>
            <a:r>
              <a:rPr b="1" sz="3555" lang="en-US">
                <a:solidFill>
                  <a:srgbClr val="66FFFF"/>
                </a:solidFill>
                <a:latin typeface="Arial"/>
                <a:ea typeface="Arial"/>
                <a:cs typeface="Arial"/>
                <a:sym typeface="Arial"/>
              </a:rPr>
              <a:t>Behavioral types (DISC system)</a:t>
            </a:r>
          </a:p>
        </p:txBody>
      </p:sp>
      <p:sp>
        <p:nvSpPr>
          <p:cNvPr id="118" name="Shape 118"/>
          <p:cNvSpPr txBox="1"/>
          <p:nvPr/>
        </p:nvSpPr>
        <p:spPr>
          <a:xfrm>
            <a:off y="2241900" x="694950"/>
            <a:ext cy="1986474"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66FFFF"/>
                </a:solidFill>
                <a:latin typeface="Arial"/>
                <a:ea typeface="Arial"/>
                <a:cs typeface="Arial"/>
                <a:sym typeface="Arial"/>
              </a:rPr>
              <a:t>Focus</a:t>
            </a:r>
          </a:p>
        </p:txBody>
      </p:sp>
      <p:sp>
        <p:nvSpPr>
          <p:cNvPr id="119" name="Shape 119"/>
          <p:cNvSpPr txBox="1"/>
          <p:nvPr/>
        </p:nvSpPr>
        <p:spPr>
          <a:xfrm>
            <a:off y="2241900" x="3742950"/>
            <a:ext cy="979299" cx="5967574"/>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66FFFF"/>
                </a:solidFill>
                <a:latin typeface="Arial"/>
                <a:ea typeface="Arial"/>
                <a:cs typeface="Arial"/>
                <a:sym typeface="Arial"/>
              </a:rPr>
              <a:t>Approach</a:t>
            </a:r>
          </a:p>
        </p:txBody>
      </p:sp>
      <p:sp>
        <p:nvSpPr>
          <p:cNvPr id="120" name="Shape 120"/>
          <p:cNvSpPr txBox="1"/>
          <p:nvPr/>
        </p:nvSpPr>
        <p:spPr>
          <a:xfrm>
            <a:off y="3247300" x="3742950"/>
            <a:ext cy="981074"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Fast</a:t>
            </a:r>
          </a:p>
        </p:txBody>
      </p:sp>
      <p:sp>
        <p:nvSpPr>
          <p:cNvPr id="121" name="Shape 121"/>
          <p:cNvSpPr txBox="1"/>
          <p:nvPr/>
        </p:nvSpPr>
        <p:spPr>
          <a:xfrm>
            <a:off y="3247300" x="6790950"/>
            <a:ext cy="981074"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Methodical</a:t>
            </a:r>
          </a:p>
        </p:txBody>
      </p:sp>
      <p:sp>
        <p:nvSpPr>
          <p:cNvPr id="122" name="Shape 122"/>
          <p:cNvSpPr txBox="1"/>
          <p:nvPr/>
        </p:nvSpPr>
        <p:spPr>
          <a:xfrm>
            <a:off y="4254475" x="694950"/>
            <a:ext cy="979299"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On Tasks</a:t>
            </a:r>
          </a:p>
        </p:txBody>
      </p:sp>
      <p:sp>
        <p:nvSpPr>
          <p:cNvPr id="123" name="Shape 123"/>
          <p:cNvSpPr txBox="1"/>
          <p:nvPr/>
        </p:nvSpPr>
        <p:spPr>
          <a:xfrm>
            <a:off y="5259900" x="694950"/>
            <a:ext cy="979299"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On Relationships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27" name="Shape 127"/>
        <p:cNvGrpSpPr/>
        <p:nvPr/>
      </p:nvGrpSpPr>
      <p:grpSpPr>
        <a:xfrm>
          <a:off y="0" x="0"/>
          <a:ext cy="0" cx="0"/>
          <a:chOff y="0" x="0"/>
          <a:chExt cy="0" cx="0"/>
        </a:xfrm>
      </p:grpSpPr>
      <p:sp>
        <p:nvSpPr>
          <p:cNvPr id="128" name="Shape 128"/>
          <p:cNvSpPr/>
          <p:nvPr/>
        </p:nvSpPr>
        <p:spPr>
          <a:xfrm>
            <a:off y="1174750" x="582075"/>
            <a:ext cy="5048250" cx="9165149"/>
          </a:xfrm>
          <a:prstGeom prst="rect">
            <a:avLst/>
          </a:prstGeom>
          <a:blipFill>
            <a:blip r:embed="rId4"/>
            <a:stretch>
              <a:fillRect/>
            </a:stretch>
          </a:blipFill>
        </p:spPr>
      </p:sp>
      <p:sp>
        <p:nvSpPr>
          <p:cNvPr id="129" name="Shape 129"/>
          <p:cNvSpPr txBox="1"/>
          <p:nvPr/>
        </p:nvSpPr>
        <p:spPr>
          <a:xfrm>
            <a:off y="1236475" x="694950"/>
            <a:ext cy="979299" cx="9015574"/>
          </a:xfrm>
          <a:prstGeom prst="rect">
            <a:avLst/>
          </a:prstGeom>
        </p:spPr>
        <p:txBody>
          <a:bodyPr bIns="38100" rIns="38100" lIns="38100" tIns="38100" anchor="ctr" anchorCtr="0">
            <a:noAutofit/>
          </a:bodyPr>
          <a:lstStyle/>
          <a:p>
            <a:pPr algn="ctr" marR="0" indent="0" marL="0">
              <a:lnSpc>
                <a:spcPct val="119921"/>
              </a:lnSpc>
              <a:spcBef>
                <a:spcPts val="0"/>
              </a:spcBef>
              <a:spcAft>
                <a:spcPts val="0"/>
              </a:spcAft>
              <a:buNone/>
            </a:pPr>
            <a:r>
              <a:rPr b="1" sz="3555" lang="en-US">
                <a:solidFill>
                  <a:srgbClr val="66FFFF"/>
                </a:solidFill>
                <a:latin typeface="Arial"/>
                <a:ea typeface="Arial"/>
                <a:cs typeface="Arial"/>
                <a:sym typeface="Arial"/>
              </a:rPr>
              <a:t>Behavioral types (DISC system)</a:t>
            </a:r>
          </a:p>
        </p:txBody>
      </p:sp>
      <p:sp>
        <p:nvSpPr>
          <p:cNvPr id="130" name="Shape 130"/>
          <p:cNvSpPr txBox="1"/>
          <p:nvPr/>
        </p:nvSpPr>
        <p:spPr>
          <a:xfrm>
            <a:off y="2241900" x="694950"/>
            <a:ext cy="1986474"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66FFFF"/>
                </a:solidFill>
                <a:latin typeface="Arial"/>
                <a:ea typeface="Arial"/>
                <a:cs typeface="Arial"/>
                <a:sym typeface="Arial"/>
              </a:rPr>
              <a:t>Focus</a:t>
            </a:r>
          </a:p>
        </p:txBody>
      </p:sp>
      <p:sp>
        <p:nvSpPr>
          <p:cNvPr id="131" name="Shape 131"/>
          <p:cNvSpPr txBox="1"/>
          <p:nvPr/>
        </p:nvSpPr>
        <p:spPr>
          <a:xfrm>
            <a:off y="2241900" x="3742950"/>
            <a:ext cy="979299" cx="5967574"/>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66FFFF"/>
                </a:solidFill>
                <a:latin typeface="Arial"/>
                <a:ea typeface="Arial"/>
                <a:cs typeface="Arial"/>
                <a:sym typeface="Arial"/>
              </a:rPr>
              <a:t>Approach</a:t>
            </a:r>
          </a:p>
        </p:txBody>
      </p:sp>
      <p:sp>
        <p:nvSpPr>
          <p:cNvPr id="132" name="Shape 132"/>
          <p:cNvSpPr txBox="1"/>
          <p:nvPr/>
        </p:nvSpPr>
        <p:spPr>
          <a:xfrm>
            <a:off y="3247300" x="3742950"/>
            <a:ext cy="981074"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Fast</a:t>
            </a:r>
          </a:p>
        </p:txBody>
      </p:sp>
      <p:sp>
        <p:nvSpPr>
          <p:cNvPr id="133" name="Shape 133"/>
          <p:cNvSpPr txBox="1"/>
          <p:nvPr/>
        </p:nvSpPr>
        <p:spPr>
          <a:xfrm>
            <a:off y="3247300" x="6790950"/>
            <a:ext cy="981074"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Methodical</a:t>
            </a:r>
          </a:p>
        </p:txBody>
      </p:sp>
      <p:sp>
        <p:nvSpPr>
          <p:cNvPr id="134" name="Shape 134"/>
          <p:cNvSpPr txBox="1"/>
          <p:nvPr/>
        </p:nvSpPr>
        <p:spPr>
          <a:xfrm>
            <a:off y="4254475" x="694950"/>
            <a:ext cy="979299"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On Tasks</a:t>
            </a:r>
          </a:p>
        </p:txBody>
      </p:sp>
      <p:sp>
        <p:nvSpPr>
          <p:cNvPr id="135" name="Shape 135"/>
          <p:cNvSpPr txBox="1"/>
          <p:nvPr/>
        </p:nvSpPr>
        <p:spPr>
          <a:xfrm>
            <a:off y="4254475" x="3742950"/>
            <a:ext cy="979299"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FFFF00"/>
                </a:solidFill>
                <a:latin typeface="Arial"/>
                <a:ea typeface="Arial"/>
                <a:cs typeface="Arial"/>
                <a:sym typeface="Arial"/>
              </a:rPr>
              <a:t>Dominance</a:t>
            </a:r>
          </a:p>
        </p:txBody>
      </p:sp>
      <p:sp>
        <p:nvSpPr>
          <p:cNvPr id="136" name="Shape 136"/>
          <p:cNvSpPr txBox="1"/>
          <p:nvPr/>
        </p:nvSpPr>
        <p:spPr>
          <a:xfrm>
            <a:off y="5259900" x="694950"/>
            <a:ext cy="979299"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On Relationships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4" name="Shape 24"/>
        <p:cNvGrpSpPr/>
        <p:nvPr/>
      </p:nvGrpSpPr>
      <p:grpSpPr>
        <a:xfrm>
          <a:off y="0" x="0"/>
          <a:ext cy="0" cx="0"/>
          <a:chOff y="0" x="0"/>
          <a:chExt cy="0" cx="0"/>
        </a:xfrm>
      </p:grpSpPr>
      <p:sp>
        <p:nvSpPr>
          <p:cNvPr id="25" name="Shape 25"/>
          <p:cNvSpPr txBox="1"/>
          <p:nvPr>
            <p:ph type="title"/>
          </p:nvPr>
        </p:nvSpPr>
        <p:spPr>
          <a:xfrm>
            <a:off y="2337150" x="1033625"/>
            <a:ext cy="621673" cx="8168900"/>
          </a:xfrm>
          <a:prstGeom prst="rect">
            <a:avLst/>
          </a:prstGeom>
        </p:spPr>
        <p:txBody>
          <a:bodyPr bIns="38100" rIns="38100" lIns="38100" tIns="38100" anchor="ctr"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Legal Notice and Terms of Use</a:t>
            </a:r>
          </a:p>
        </p:txBody>
      </p:sp>
      <p:sp>
        <p:nvSpPr>
          <p:cNvPr id="26" name="Shape 26"/>
          <p:cNvSpPr txBox="1"/>
          <p:nvPr/>
        </p:nvSpPr>
        <p:spPr>
          <a:xfrm>
            <a:off y="3268475" x="1033625"/>
            <a:ext cy="2683225" cx="8168900"/>
          </a:xfrm>
          <a:prstGeom prst="rect">
            <a:avLst/>
          </a:prstGeom>
        </p:spPr>
        <p:txBody>
          <a:bodyPr bIns="38100" rIns="38100" lIns="38100" tIns="38100" anchor="t" anchorCtr="0">
            <a:noAutofit/>
          </a:bodyPr>
          <a:lstStyle/>
          <a:p>
            <a:pPr algn="l" marR="0" indent="0" marL="0">
              <a:lnSpc>
                <a:spcPct val="119791"/>
              </a:lnSpc>
              <a:spcBef>
                <a:spcPts val="0"/>
              </a:spcBef>
              <a:spcAft>
                <a:spcPts val="0"/>
              </a:spcAft>
              <a:buNone/>
            </a:pPr>
            <a:r>
              <a:rPr sz="1333" lang="en-US">
                <a:solidFill>
                  <a:srgbClr val="FFFFFF"/>
                </a:solidFill>
                <a:latin typeface="Arial"/>
                <a:ea typeface="Arial"/>
                <a:cs typeface="Arial"/>
                <a:sym typeface="Arial"/>
              </a:rPr>
              <a:t>Copyright 2010 by the General Conference of Seventh-day Adventists®.  All rights reserved.</a:t>
            </a:r>
            <a:r>
              <a:rPr b="1" sz="1333" lang="en-US">
                <a:solidFill>
                  <a:srgbClr val="FFFFFF"/>
                </a:solidFill>
                <a:latin typeface="Arial"/>
                <a:ea typeface="Arial"/>
                <a:cs typeface="Arial"/>
                <a:sym typeface="Arial"/>
              </a:rPr>
              <a:t> </a:t>
            </a:r>
            <a:r>
              <a:rPr sz="1333" lang="en-US">
                <a:solidFill>
                  <a:srgbClr val="FFFFFF"/>
                </a:solidFill>
                <a:latin typeface="Arial"/>
                <a:ea typeface="Arial"/>
                <a:cs typeface="Arial"/>
                <a:sym typeface="Arial"/>
              </a:rPr>
              <a:t>The information is provided for training purposes only</a:t>
            </a:r>
            <a:r>
              <a:rPr b="1" sz="1333" lang="en-US" i="1">
                <a:solidFill>
                  <a:srgbClr val="FFFFFF"/>
                </a:solidFill>
                <a:latin typeface="Arial"/>
                <a:ea typeface="Arial"/>
                <a:cs typeface="Arial"/>
                <a:sym typeface="Arial"/>
              </a:rPr>
              <a:t> </a:t>
            </a:r>
            <a:r>
              <a:rPr sz="1333" lang="en-US">
                <a:solidFill>
                  <a:srgbClr val="FFFFFF"/>
                </a:solidFill>
                <a:latin typeface="Arial"/>
                <a:ea typeface="Arial"/>
                <a:cs typeface="Arial"/>
                <a:sym typeface="Arial"/>
              </a:rPr>
              <a:t>and  is not intended nor</a:t>
            </a:r>
            <a:r>
              <a:rPr b="1" sz="1333" lang="en-US" i="1">
                <a:solidFill>
                  <a:srgbClr val="FFFFFF"/>
                </a:solidFill>
                <a:latin typeface="Arial"/>
                <a:ea typeface="Arial"/>
                <a:cs typeface="Arial"/>
                <a:sym typeface="Arial"/>
              </a:rPr>
              <a:t> </a:t>
            </a:r>
            <a:r>
              <a:rPr sz="1333" lang="en-US">
                <a:solidFill>
                  <a:srgbClr val="FFFFFF"/>
                </a:solidFill>
                <a:latin typeface="Arial"/>
                <a:ea typeface="Arial"/>
                <a:cs typeface="Arial"/>
                <a:sym typeface="Arial"/>
              </a:rPr>
              <a:t>should it be used as legal counsel.  This program may not be used or reformulated for any commercial purposes; neither shall it be published by any person or agency other than an official organizational unit of the Seventh-day Adventist® Church,</a:t>
            </a:r>
            <a:r>
              <a:rPr b="1" sz="1333" lang="en-US" i="1">
                <a:solidFill>
                  <a:srgbClr val="FFFFFF"/>
                </a:solidFill>
                <a:latin typeface="Arial"/>
                <a:ea typeface="Arial"/>
                <a:cs typeface="Arial"/>
                <a:sym typeface="Arial"/>
              </a:rPr>
              <a:t> </a:t>
            </a:r>
            <a:r>
              <a:rPr sz="1333" lang="en-US">
                <a:solidFill>
                  <a:srgbClr val="FFFFFF"/>
                </a:solidFill>
                <a:latin typeface="Arial"/>
                <a:ea typeface="Arial"/>
                <a:cs typeface="Arial"/>
                <a:sym typeface="Arial"/>
              </a:rPr>
              <a:t>unless prior written authorization is obtained from the General Conference of Seventh-day Adventists® Office of Global Leadership Development.</a:t>
            </a:r>
            <a:r>
              <a:rPr b="1" sz="1333" lang="en-US" i="1">
                <a:solidFill>
                  <a:srgbClr val="FFFFFF"/>
                </a:solidFill>
                <a:latin typeface="Arial"/>
                <a:ea typeface="Arial"/>
                <a:cs typeface="Arial"/>
                <a:sym typeface="Arial"/>
              </a:rPr>
              <a:t> </a:t>
            </a:r>
            <a:r>
              <a:rPr sz="1333" lang="en-US">
                <a:solidFill>
                  <a:srgbClr val="FFFFFF"/>
                </a:solidFill>
                <a:latin typeface="Arial"/>
                <a:ea typeface="Arial"/>
                <a:cs typeface="Arial"/>
                <a:sym typeface="Arial"/>
              </a:rPr>
              <a:t>Subject to the foregoing terms, unlimited permission to copy or use this program is hereby granted upon inclusion of the copyright notice above. “Seventh-day Adventist” and “Adventist” are registered trademarks of the General Conference of Seventh-day Adventists® and may not be used by non-Seventh-day Adventist entities without prior written authorization from the General Conference.  Use of all or any part of this program constitutes acceptance by the User of these terms.</a:t>
            </a:r>
          </a:p>
          <a:p>
            <a:r>
              <a:t/>
            </a:r>
          </a:p>
          <a:p>
            <a:r>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40" name="Shape 140"/>
        <p:cNvGrpSpPr/>
        <p:nvPr/>
      </p:nvGrpSpPr>
      <p:grpSpPr>
        <a:xfrm>
          <a:off y="0" x="0"/>
          <a:ext cy="0" cx="0"/>
          <a:chOff y="0" x="0"/>
          <a:chExt cy="0" cx="0"/>
        </a:xfrm>
      </p:grpSpPr>
      <p:sp>
        <p:nvSpPr>
          <p:cNvPr id="141" name="Shape 141"/>
          <p:cNvSpPr/>
          <p:nvPr/>
        </p:nvSpPr>
        <p:spPr>
          <a:xfrm>
            <a:off y="1174750" x="582075"/>
            <a:ext cy="5048250" cx="9165149"/>
          </a:xfrm>
          <a:prstGeom prst="rect">
            <a:avLst/>
          </a:prstGeom>
          <a:blipFill>
            <a:blip r:embed="rId4"/>
            <a:stretch>
              <a:fillRect/>
            </a:stretch>
          </a:blipFill>
        </p:spPr>
      </p:sp>
      <p:sp>
        <p:nvSpPr>
          <p:cNvPr id="142" name="Shape 142"/>
          <p:cNvSpPr txBox="1"/>
          <p:nvPr/>
        </p:nvSpPr>
        <p:spPr>
          <a:xfrm>
            <a:off y="1236475" x="694950"/>
            <a:ext cy="979299" cx="9015574"/>
          </a:xfrm>
          <a:prstGeom prst="rect">
            <a:avLst/>
          </a:prstGeom>
        </p:spPr>
        <p:txBody>
          <a:bodyPr bIns="38100" rIns="38100" lIns="38100" tIns="38100" anchor="ctr" anchorCtr="0">
            <a:noAutofit/>
          </a:bodyPr>
          <a:lstStyle/>
          <a:p>
            <a:pPr algn="ctr" marR="0" indent="0" marL="0">
              <a:lnSpc>
                <a:spcPct val="119921"/>
              </a:lnSpc>
              <a:spcBef>
                <a:spcPts val="0"/>
              </a:spcBef>
              <a:spcAft>
                <a:spcPts val="0"/>
              </a:spcAft>
              <a:buNone/>
            </a:pPr>
            <a:r>
              <a:rPr b="1" sz="3555" lang="en-US">
                <a:solidFill>
                  <a:srgbClr val="66FFFF"/>
                </a:solidFill>
                <a:latin typeface="Arial"/>
                <a:ea typeface="Arial"/>
                <a:cs typeface="Arial"/>
                <a:sym typeface="Arial"/>
              </a:rPr>
              <a:t>Behavioral types (DISC system)</a:t>
            </a:r>
          </a:p>
        </p:txBody>
      </p:sp>
      <p:sp>
        <p:nvSpPr>
          <p:cNvPr id="143" name="Shape 143"/>
          <p:cNvSpPr txBox="1"/>
          <p:nvPr/>
        </p:nvSpPr>
        <p:spPr>
          <a:xfrm>
            <a:off y="2241900" x="694950"/>
            <a:ext cy="1986474"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66FFFF"/>
                </a:solidFill>
                <a:latin typeface="Arial"/>
                <a:ea typeface="Arial"/>
                <a:cs typeface="Arial"/>
                <a:sym typeface="Arial"/>
              </a:rPr>
              <a:t>Focus</a:t>
            </a:r>
          </a:p>
        </p:txBody>
      </p:sp>
      <p:sp>
        <p:nvSpPr>
          <p:cNvPr id="144" name="Shape 144"/>
          <p:cNvSpPr txBox="1"/>
          <p:nvPr/>
        </p:nvSpPr>
        <p:spPr>
          <a:xfrm>
            <a:off y="2241900" x="3742950"/>
            <a:ext cy="979299" cx="5967574"/>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66FFFF"/>
                </a:solidFill>
                <a:latin typeface="Arial"/>
                <a:ea typeface="Arial"/>
                <a:cs typeface="Arial"/>
                <a:sym typeface="Arial"/>
              </a:rPr>
              <a:t>Approach</a:t>
            </a:r>
          </a:p>
        </p:txBody>
      </p:sp>
      <p:sp>
        <p:nvSpPr>
          <p:cNvPr id="145" name="Shape 145"/>
          <p:cNvSpPr txBox="1"/>
          <p:nvPr/>
        </p:nvSpPr>
        <p:spPr>
          <a:xfrm>
            <a:off y="3247300" x="3742950"/>
            <a:ext cy="981074"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Fast</a:t>
            </a:r>
          </a:p>
        </p:txBody>
      </p:sp>
      <p:sp>
        <p:nvSpPr>
          <p:cNvPr id="146" name="Shape 146"/>
          <p:cNvSpPr txBox="1"/>
          <p:nvPr/>
        </p:nvSpPr>
        <p:spPr>
          <a:xfrm>
            <a:off y="3247300" x="6790950"/>
            <a:ext cy="981074"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Methodical</a:t>
            </a:r>
          </a:p>
        </p:txBody>
      </p:sp>
      <p:sp>
        <p:nvSpPr>
          <p:cNvPr id="147" name="Shape 147"/>
          <p:cNvSpPr txBox="1"/>
          <p:nvPr/>
        </p:nvSpPr>
        <p:spPr>
          <a:xfrm>
            <a:off y="4254475" x="694950"/>
            <a:ext cy="979299"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On Tasks</a:t>
            </a:r>
          </a:p>
        </p:txBody>
      </p:sp>
      <p:sp>
        <p:nvSpPr>
          <p:cNvPr id="148" name="Shape 148"/>
          <p:cNvSpPr txBox="1"/>
          <p:nvPr/>
        </p:nvSpPr>
        <p:spPr>
          <a:xfrm>
            <a:off y="4254475" x="3742950"/>
            <a:ext cy="979299"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FFFF00"/>
                </a:solidFill>
                <a:latin typeface="Arial"/>
                <a:ea typeface="Arial"/>
                <a:cs typeface="Arial"/>
                <a:sym typeface="Arial"/>
              </a:rPr>
              <a:t>Dominance</a:t>
            </a:r>
          </a:p>
        </p:txBody>
      </p:sp>
      <p:sp>
        <p:nvSpPr>
          <p:cNvPr id="149" name="Shape 149"/>
          <p:cNvSpPr txBox="1"/>
          <p:nvPr/>
        </p:nvSpPr>
        <p:spPr>
          <a:xfrm>
            <a:off y="5259900" x="694950"/>
            <a:ext cy="979299"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On Relationships</a:t>
            </a:r>
          </a:p>
        </p:txBody>
      </p:sp>
      <p:sp>
        <p:nvSpPr>
          <p:cNvPr id="150" name="Shape 150"/>
          <p:cNvSpPr txBox="1"/>
          <p:nvPr/>
        </p:nvSpPr>
        <p:spPr>
          <a:xfrm>
            <a:off y="5259900" x="3742950"/>
            <a:ext cy="979299"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FFFF00"/>
                </a:solidFill>
                <a:latin typeface="Arial"/>
                <a:ea typeface="Arial"/>
                <a:cs typeface="Arial"/>
                <a:sym typeface="Arial"/>
              </a:rPr>
              <a:t>Influence</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54" name="Shape 154"/>
        <p:cNvGrpSpPr/>
        <p:nvPr/>
      </p:nvGrpSpPr>
      <p:grpSpPr>
        <a:xfrm>
          <a:off y="0" x="0"/>
          <a:ext cy="0" cx="0"/>
          <a:chOff y="0" x="0"/>
          <a:chExt cy="0" cx="0"/>
        </a:xfrm>
      </p:grpSpPr>
      <p:sp>
        <p:nvSpPr>
          <p:cNvPr id="155" name="Shape 155"/>
          <p:cNvSpPr/>
          <p:nvPr/>
        </p:nvSpPr>
        <p:spPr>
          <a:xfrm>
            <a:off y="1174750" x="582075"/>
            <a:ext cy="5048250" cx="9165149"/>
          </a:xfrm>
          <a:prstGeom prst="rect">
            <a:avLst/>
          </a:prstGeom>
          <a:blipFill>
            <a:blip r:embed="rId4"/>
            <a:stretch>
              <a:fillRect/>
            </a:stretch>
          </a:blipFill>
        </p:spPr>
      </p:sp>
      <p:sp>
        <p:nvSpPr>
          <p:cNvPr id="156" name="Shape 156"/>
          <p:cNvSpPr txBox="1"/>
          <p:nvPr/>
        </p:nvSpPr>
        <p:spPr>
          <a:xfrm>
            <a:off y="1236475" x="694950"/>
            <a:ext cy="979299" cx="9015574"/>
          </a:xfrm>
          <a:prstGeom prst="rect">
            <a:avLst/>
          </a:prstGeom>
        </p:spPr>
        <p:txBody>
          <a:bodyPr bIns="38100" rIns="38100" lIns="38100" tIns="38100" anchor="ctr" anchorCtr="0">
            <a:noAutofit/>
          </a:bodyPr>
          <a:lstStyle/>
          <a:p>
            <a:pPr algn="ctr" marR="0" indent="0" marL="0">
              <a:lnSpc>
                <a:spcPct val="119921"/>
              </a:lnSpc>
              <a:spcBef>
                <a:spcPts val="0"/>
              </a:spcBef>
              <a:spcAft>
                <a:spcPts val="0"/>
              </a:spcAft>
              <a:buNone/>
            </a:pPr>
            <a:r>
              <a:rPr b="1" sz="3555" lang="en-US">
                <a:solidFill>
                  <a:srgbClr val="66FFFF"/>
                </a:solidFill>
                <a:latin typeface="Arial"/>
                <a:ea typeface="Arial"/>
                <a:cs typeface="Arial"/>
                <a:sym typeface="Arial"/>
              </a:rPr>
              <a:t>Behavioral types (DISC system)</a:t>
            </a:r>
          </a:p>
        </p:txBody>
      </p:sp>
      <p:sp>
        <p:nvSpPr>
          <p:cNvPr id="157" name="Shape 157"/>
          <p:cNvSpPr txBox="1"/>
          <p:nvPr/>
        </p:nvSpPr>
        <p:spPr>
          <a:xfrm>
            <a:off y="2241900" x="694950"/>
            <a:ext cy="1986474"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66FFFF"/>
                </a:solidFill>
                <a:latin typeface="Arial"/>
                <a:ea typeface="Arial"/>
                <a:cs typeface="Arial"/>
                <a:sym typeface="Arial"/>
              </a:rPr>
              <a:t>Focus</a:t>
            </a:r>
          </a:p>
        </p:txBody>
      </p:sp>
      <p:sp>
        <p:nvSpPr>
          <p:cNvPr id="158" name="Shape 158"/>
          <p:cNvSpPr txBox="1"/>
          <p:nvPr/>
        </p:nvSpPr>
        <p:spPr>
          <a:xfrm>
            <a:off y="2241900" x="3742950"/>
            <a:ext cy="979299" cx="5967574"/>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66FFFF"/>
                </a:solidFill>
                <a:latin typeface="Arial"/>
                <a:ea typeface="Arial"/>
                <a:cs typeface="Arial"/>
                <a:sym typeface="Arial"/>
              </a:rPr>
              <a:t>Approach</a:t>
            </a:r>
          </a:p>
        </p:txBody>
      </p:sp>
      <p:sp>
        <p:nvSpPr>
          <p:cNvPr id="159" name="Shape 159"/>
          <p:cNvSpPr txBox="1"/>
          <p:nvPr/>
        </p:nvSpPr>
        <p:spPr>
          <a:xfrm>
            <a:off y="3247300" x="3742950"/>
            <a:ext cy="981074"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Fast</a:t>
            </a:r>
          </a:p>
        </p:txBody>
      </p:sp>
      <p:sp>
        <p:nvSpPr>
          <p:cNvPr id="160" name="Shape 160"/>
          <p:cNvSpPr txBox="1"/>
          <p:nvPr/>
        </p:nvSpPr>
        <p:spPr>
          <a:xfrm>
            <a:off y="3247300" x="6790950"/>
            <a:ext cy="981074"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Methodical</a:t>
            </a:r>
          </a:p>
        </p:txBody>
      </p:sp>
      <p:sp>
        <p:nvSpPr>
          <p:cNvPr id="161" name="Shape 161"/>
          <p:cNvSpPr txBox="1"/>
          <p:nvPr/>
        </p:nvSpPr>
        <p:spPr>
          <a:xfrm>
            <a:off y="4254475" x="694950"/>
            <a:ext cy="979299"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On Tasks</a:t>
            </a:r>
          </a:p>
        </p:txBody>
      </p:sp>
      <p:sp>
        <p:nvSpPr>
          <p:cNvPr id="162" name="Shape 162"/>
          <p:cNvSpPr txBox="1"/>
          <p:nvPr/>
        </p:nvSpPr>
        <p:spPr>
          <a:xfrm>
            <a:off y="4254475" x="3742950"/>
            <a:ext cy="979299"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FFFF00"/>
                </a:solidFill>
                <a:latin typeface="Arial"/>
                <a:ea typeface="Arial"/>
                <a:cs typeface="Arial"/>
                <a:sym typeface="Arial"/>
              </a:rPr>
              <a:t>Dominance</a:t>
            </a:r>
          </a:p>
        </p:txBody>
      </p:sp>
      <p:sp>
        <p:nvSpPr>
          <p:cNvPr id="163" name="Shape 163"/>
          <p:cNvSpPr txBox="1"/>
          <p:nvPr/>
        </p:nvSpPr>
        <p:spPr>
          <a:xfrm>
            <a:off y="5259900" x="694950"/>
            <a:ext cy="979299"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On Relationships</a:t>
            </a:r>
          </a:p>
        </p:txBody>
      </p:sp>
      <p:sp>
        <p:nvSpPr>
          <p:cNvPr id="164" name="Shape 164"/>
          <p:cNvSpPr txBox="1"/>
          <p:nvPr/>
        </p:nvSpPr>
        <p:spPr>
          <a:xfrm>
            <a:off y="5259900" x="3742950"/>
            <a:ext cy="979299"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FFFF00"/>
                </a:solidFill>
                <a:latin typeface="Arial"/>
                <a:ea typeface="Arial"/>
                <a:cs typeface="Arial"/>
                <a:sym typeface="Arial"/>
              </a:rPr>
              <a:t>Influence</a:t>
            </a:r>
          </a:p>
        </p:txBody>
      </p:sp>
      <p:sp>
        <p:nvSpPr>
          <p:cNvPr id="165" name="Shape 165"/>
          <p:cNvSpPr txBox="1"/>
          <p:nvPr/>
        </p:nvSpPr>
        <p:spPr>
          <a:xfrm>
            <a:off y="5259900" x="6790950"/>
            <a:ext cy="979299"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FFFF00"/>
                </a:solidFill>
                <a:latin typeface="Arial"/>
                <a:ea typeface="Arial"/>
                <a:cs typeface="Arial"/>
                <a:sym typeface="Arial"/>
              </a:rPr>
              <a:t>Steadiness</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69" name="Shape 169"/>
        <p:cNvGrpSpPr/>
        <p:nvPr/>
      </p:nvGrpSpPr>
      <p:grpSpPr>
        <a:xfrm>
          <a:off y="0" x="0"/>
          <a:ext cy="0" cx="0"/>
          <a:chOff y="0" x="0"/>
          <a:chExt cy="0" cx="0"/>
        </a:xfrm>
      </p:grpSpPr>
      <p:sp>
        <p:nvSpPr>
          <p:cNvPr id="170" name="Shape 170"/>
          <p:cNvSpPr/>
          <p:nvPr/>
        </p:nvSpPr>
        <p:spPr>
          <a:xfrm>
            <a:off y="1174750" x="582075"/>
            <a:ext cy="5048250" cx="9165149"/>
          </a:xfrm>
          <a:prstGeom prst="rect">
            <a:avLst/>
          </a:prstGeom>
          <a:blipFill>
            <a:blip r:embed="rId4"/>
            <a:stretch>
              <a:fillRect/>
            </a:stretch>
          </a:blipFill>
        </p:spPr>
      </p:sp>
      <p:sp>
        <p:nvSpPr>
          <p:cNvPr id="171" name="Shape 171"/>
          <p:cNvSpPr txBox="1"/>
          <p:nvPr/>
        </p:nvSpPr>
        <p:spPr>
          <a:xfrm>
            <a:off y="1236475" x="694950"/>
            <a:ext cy="979299" cx="9015574"/>
          </a:xfrm>
          <a:prstGeom prst="rect">
            <a:avLst/>
          </a:prstGeom>
        </p:spPr>
        <p:txBody>
          <a:bodyPr bIns="38100" rIns="38100" lIns="38100" tIns="38100" anchor="ctr" anchorCtr="0">
            <a:noAutofit/>
          </a:bodyPr>
          <a:lstStyle/>
          <a:p>
            <a:pPr algn="ctr" marR="0" indent="0" marL="0">
              <a:lnSpc>
                <a:spcPct val="119921"/>
              </a:lnSpc>
              <a:spcBef>
                <a:spcPts val="0"/>
              </a:spcBef>
              <a:spcAft>
                <a:spcPts val="0"/>
              </a:spcAft>
              <a:buNone/>
            </a:pPr>
            <a:r>
              <a:rPr b="1" sz="3555" lang="en-US">
                <a:solidFill>
                  <a:srgbClr val="66FFFF"/>
                </a:solidFill>
                <a:latin typeface="Arial"/>
                <a:ea typeface="Arial"/>
                <a:cs typeface="Arial"/>
                <a:sym typeface="Arial"/>
              </a:rPr>
              <a:t>Behavioral types (DISC system)</a:t>
            </a:r>
          </a:p>
        </p:txBody>
      </p:sp>
      <p:sp>
        <p:nvSpPr>
          <p:cNvPr id="172" name="Shape 172"/>
          <p:cNvSpPr txBox="1"/>
          <p:nvPr/>
        </p:nvSpPr>
        <p:spPr>
          <a:xfrm>
            <a:off y="2241900" x="694950"/>
            <a:ext cy="1986474"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66FFFF"/>
                </a:solidFill>
                <a:latin typeface="Arial"/>
                <a:ea typeface="Arial"/>
                <a:cs typeface="Arial"/>
                <a:sym typeface="Arial"/>
              </a:rPr>
              <a:t>Focus</a:t>
            </a:r>
          </a:p>
        </p:txBody>
      </p:sp>
      <p:sp>
        <p:nvSpPr>
          <p:cNvPr id="173" name="Shape 173"/>
          <p:cNvSpPr txBox="1"/>
          <p:nvPr/>
        </p:nvSpPr>
        <p:spPr>
          <a:xfrm>
            <a:off y="2241900" x="3742950"/>
            <a:ext cy="979299" cx="5967574"/>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66FFFF"/>
                </a:solidFill>
                <a:latin typeface="Arial"/>
                <a:ea typeface="Arial"/>
                <a:cs typeface="Arial"/>
                <a:sym typeface="Arial"/>
              </a:rPr>
              <a:t>Approach</a:t>
            </a:r>
          </a:p>
        </p:txBody>
      </p:sp>
      <p:sp>
        <p:nvSpPr>
          <p:cNvPr id="174" name="Shape 174"/>
          <p:cNvSpPr txBox="1"/>
          <p:nvPr/>
        </p:nvSpPr>
        <p:spPr>
          <a:xfrm>
            <a:off y="3247300" x="3742950"/>
            <a:ext cy="981074"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Fast</a:t>
            </a:r>
          </a:p>
        </p:txBody>
      </p:sp>
      <p:sp>
        <p:nvSpPr>
          <p:cNvPr id="175" name="Shape 175"/>
          <p:cNvSpPr txBox="1"/>
          <p:nvPr/>
        </p:nvSpPr>
        <p:spPr>
          <a:xfrm>
            <a:off y="3247300" x="6790950"/>
            <a:ext cy="981074"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Methodical</a:t>
            </a:r>
          </a:p>
        </p:txBody>
      </p:sp>
      <p:sp>
        <p:nvSpPr>
          <p:cNvPr id="176" name="Shape 176"/>
          <p:cNvSpPr txBox="1"/>
          <p:nvPr/>
        </p:nvSpPr>
        <p:spPr>
          <a:xfrm>
            <a:off y="4254475" x="694950"/>
            <a:ext cy="979299"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On Tasks</a:t>
            </a:r>
          </a:p>
        </p:txBody>
      </p:sp>
      <p:sp>
        <p:nvSpPr>
          <p:cNvPr id="177" name="Shape 177"/>
          <p:cNvSpPr txBox="1"/>
          <p:nvPr/>
        </p:nvSpPr>
        <p:spPr>
          <a:xfrm>
            <a:off y="4254475" x="3742950"/>
            <a:ext cy="979299"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FFFF00"/>
                </a:solidFill>
                <a:latin typeface="Arial"/>
                <a:ea typeface="Arial"/>
                <a:cs typeface="Arial"/>
                <a:sym typeface="Arial"/>
              </a:rPr>
              <a:t>Dominance</a:t>
            </a:r>
          </a:p>
        </p:txBody>
      </p:sp>
      <p:sp>
        <p:nvSpPr>
          <p:cNvPr id="178" name="Shape 178"/>
          <p:cNvSpPr txBox="1"/>
          <p:nvPr/>
        </p:nvSpPr>
        <p:spPr>
          <a:xfrm>
            <a:off y="4254475" x="6790950"/>
            <a:ext cy="979299"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FFFF00"/>
                </a:solidFill>
                <a:latin typeface="Arial"/>
                <a:ea typeface="Arial"/>
                <a:cs typeface="Arial"/>
                <a:sym typeface="Arial"/>
              </a:rPr>
              <a:t>Conscientious</a:t>
            </a:r>
          </a:p>
        </p:txBody>
      </p:sp>
      <p:sp>
        <p:nvSpPr>
          <p:cNvPr id="179" name="Shape 179"/>
          <p:cNvSpPr txBox="1"/>
          <p:nvPr/>
        </p:nvSpPr>
        <p:spPr>
          <a:xfrm>
            <a:off y="5259900" x="694950"/>
            <a:ext cy="979299"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On Relationships</a:t>
            </a:r>
          </a:p>
        </p:txBody>
      </p:sp>
      <p:sp>
        <p:nvSpPr>
          <p:cNvPr id="180" name="Shape 180"/>
          <p:cNvSpPr txBox="1"/>
          <p:nvPr/>
        </p:nvSpPr>
        <p:spPr>
          <a:xfrm>
            <a:off y="5259900" x="3742950"/>
            <a:ext cy="979299"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FFFF00"/>
                </a:solidFill>
                <a:latin typeface="Arial"/>
                <a:ea typeface="Arial"/>
                <a:cs typeface="Arial"/>
                <a:sym typeface="Arial"/>
              </a:rPr>
              <a:t>Influence</a:t>
            </a:r>
          </a:p>
        </p:txBody>
      </p:sp>
      <p:sp>
        <p:nvSpPr>
          <p:cNvPr id="181" name="Shape 181"/>
          <p:cNvSpPr txBox="1"/>
          <p:nvPr/>
        </p:nvSpPr>
        <p:spPr>
          <a:xfrm>
            <a:off y="5259900" x="6790950"/>
            <a:ext cy="979299"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FFFF00"/>
                </a:solidFill>
                <a:latin typeface="Arial"/>
                <a:ea typeface="Arial"/>
                <a:cs typeface="Arial"/>
                <a:sym typeface="Arial"/>
              </a:rPr>
              <a:t>Steadiness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85" name="Shape 185"/>
        <p:cNvGrpSpPr/>
        <p:nvPr/>
      </p:nvGrpSpPr>
      <p:grpSpPr>
        <a:xfrm>
          <a:off y="0" x="0"/>
          <a:ext cy="0" cx="0"/>
          <a:chOff y="0" x="0"/>
          <a:chExt cy="0" cx="0"/>
        </a:xfrm>
      </p:grpSpPr>
      <p:sp>
        <p:nvSpPr>
          <p:cNvPr id="186" name="Shape 186"/>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High dominance style</a:t>
            </a:r>
            <a:r>
              <a:rPr b="1" sz="2000" lang="en-US">
                <a:solidFill>
                  <a:srgbClr val="66FFFF"/>
                </a:solidFill>
                <a:latin typeface="Arial"/>
                <a:ea typeface="Arial"/>
                <a:cs typeface="Arial"/>
                <a:sym typeface="Arial"/>
              </a:rPr>
              <a:t>:</a:t>
            </a:r>
          </a:p>
        </p:txBody>
      </p:sp>
      <p:sp>
        <p:nvSpPr>
          <p:cNvPr id="187" name="Shape 187"/>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3555" lang="en-US">
                <a:solidFill>
                  <a:srgbClr val="66FFFF"/>
                </a:solidFill>
                <a:latin typeface="Arial"/>
                <a:ea typeface="Arial"/>
                <a:cs typeface="Arial"/>
                <a:sym typeface="Arial"/>
              </a:rPr>
              <a:t>Process info quickly, focused on tasks, results oriented, will get the job done. Motivated by challenge, opportunity for achievements, and freedom from control.</a:t>
            </a:r>
            <a:r>
              <a:rPr sz="3555" lang="en-US">
                <a:solidFill>
                  <a:srgbClr val="000000"/>
                </a:solidFill>
                <a:latin typeface="Arial"/>
                <a:ea typeface="Arial"/>
                <a:cs typeface="Arial"/>
                <a:sym typeface="Arial"/>
              </a:rPr>
              <a:t>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91" name="Shape 191"/>
        <p:cNvGrpSpPr/>
        <p:nvPr/>
      </p:nvGrpSpPr>
      <p:grpSpPr>
        <a:xfrm>
          <a:off y="0" x="0"/>
          <a:ext cy="0" cx="0"/>
          <a:chOff y="0" x="0"/>
          <a:chExt cy="0" cx="0"/>
        </a:xfrm>
      </p:grpSpPr>
      <p:sp>
        <p:nvSpPr>
          <p:cNvPr id="192" name="Shape 192"/>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High dominance style</a:t>
            </a:r>
            <a:r>
              <a:rPr b="1" sz="2000" lang="en-US">
                <a:solidFill>
                  <a:srgbClr val="66FFFF"/>
                </a:solidFill>
                <a:latin typeface="Arial"/>
                <a:ea typeface="Arial"/>
                <a:cs typeface="Arial"/>
                <a:sym typeface="Arial"/>
              </a:rPr>
              <a:t>—cont’d</a:t>
            </a:r>
          </a:p>
        </p:txBody>
      </p:sp>
      <p:sp>
        <p:nvSpPr>
          <p:cNvPr id="193" name="Shape 193"/>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3555" lang="en-US">
                <a:solidFill>
                  <a:srgbClr val="66FFFF"/>
                </a:solidFill>
                <a:latin typeface="Arial"/>
                <a:ea typeface="Arial"/>
                <a:cs typeface="Arial"/>
                <a:sym typeface="Arial"/>
              </a:rPr>
              <a:t>Can be too directive, impatient, insensitive. Tendency to steamroll. See themselves as </a:t>
            </a:r>
            <a:r>
              <a:rPr b="1" sz="3555" lang="en-US">
                <a:solidFill>
                  <a:srgbClr val="FFFF00"/>
                </a:solidFill>
                <a:latin typeface="Arial"/>
                <a:ea typeface="Arial"/>
                <a:cs typeface="Arial"/>
                <a:sym typeface="Arial"/>
              </a:rPr>
              <a:t>effective</a:t>
            </a:r>
            <a:r>
              <a:rPr sz="3555" lang="en-US">
                <a:solidFill>
                  <a:srgbClr val="66FFFF"/>
                </a:solidFill>
                <a:latin typeface="Arial"/>
                <a:ea typeface="Arial"/>
                <a:cs typeface="Arial"/>
                <a:sym typeface="Arial"/>
              </a:rPr>
              <a:t> and </a:t>
            </a:r>
            <a:r>
              <a:rPr b="1" sz="3555" lang="en-US">
                <a:solidFill>
                  <a:srgbClr val="FFFF00"/>
                </a:solidFill>
                <a:latin typeface="Arial"/>
                <a:ea typeface="Arial"/>
                <a:cs typeface="Arial"/>
                <a:sym typeface="Arial"/>
              </a:rPr>
              <a:t>honest</a:t>
            </a:r>
            <a:r>
              <a:rPr sz="3555" lang="en-US">
                <a:solidFill>
                  <a:srgbClr val="66FFFF"/>
                </a:solidFill>
                <a:latin typeface="Arial"/>
                <a:ea typeface="Arial"/>
                <a:cs typeface="Arial"/>
                <a:sym typeface="Arial"/>
              </a:rPr>
              <a:t>. Others see them as uncaring and pushy. Need to tone down their intensity and develop greater patience.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97" name="Shape 197"/>
        <p:cNvGrpSpPr/>
        <p:nvPr/>
      </p:nvGrpSpPr>
      <p:grpSpPr>
        <a:xfrm>
          <a:off y="0" x="0"/>
          <a:ext cy="0" cx="0"/>
          <a:chOff y="0" x="0"/>
          <a:chExt cy="0" cx="0"/>
        </a:xfrm>
      </p:grpSpPr>
      <p:sp>
        <p:nvSpPr>
          <p:cNvPr id="198" name="Shape 198"/>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High influence style:</a:t>
            </a:r>
          </a:p>
        </p:txBody>
      </p:sp>
      <p:sp>
        <p:nvSpPr>
          <p:cNvPr id="199" name="Shape 199"/>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3555" lang="en-US">
                <a:solidFill>
                  <a:srgbClr val="66FFFF"/>
                </a:solidFill>
                <a:latin typeface="Arial"/>
                <a:ea typeface="Arial"/>
                <a:cs typeface="Arial"/>
                <a:sym typeface="Arial"/>
              </a:rPr>
              <a:t>Process info quickly, more focused on relationships than on tasks, enthusiastic, charismatic, motivated by </a:t>
            </a:r>
            <a:r>
              <a:rPr b="1" sz="3555" lang="en-US">
                <a:solidFill>
                  <a:srgbClr val="FFFF00"/>
                </a:solidFill>
                <a:latin typeface="Arial"/>
                <a:ea typeface="Arial"/>
                <a:cs typeface="Arial"/>
                <a:sym typeface="Arial"/>
              </a:rPr>
              <a:t>recognition</a:t>
            </a:r>
            <a:r>
              <a:rPr sz="3555" lang="en-US">
                <a:solidFill>
                  <a:srgbClr val="66FFFF"/>
                </a:solidFill>
                <a:latin typeface="Arial"/>
                <a:ea typeface="Arial"/>
                <a:cs typeface="Arial"/>
                <a:sym typeface="Arial"/>
              </a:rPr>
              <a:t>, relationships, and freedom from details. Excellent in persuading and motivating people. Can be good negotiators.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03" name="Shape 203"/>
        <p:cNvGrpSpPr/>
        <p:nvPr/>
      </p:nvGrpSpPr>
      <p:grpSpPr>
        <a:xfrm>
          <a:off y="0" x="0"/>
          <a:ext cy="0" cx="0"/>
          <a:chOff y="0" x="0"/>
          <a:chExt cy="0" cx="0"/>
        </a:xfrm>
      </p:grpSpPr>
      <p:sp>
        <p:nvSpPr>
          <p:cNvPr id="204" name="Shape 204"/>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High influence style:</a:t>
            </a:r>
          </a:p>
        </p:txBody>
      </p:sp>
      <p:sp>
        <p:nvSpPr>
          <p:cNvPr id="205" name="Shape 205"/>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3555" lang="en-US">
                <a:solidFill>
                  <a:srgbClr val="66FFFF"/>
                </a:solidFill>
                <a:latin typeface="Arial"/>
                <a:ea typeface="Arial"/>
                <a:cs typeface="Arial"/>
                <a:sym typeface="Arial"/>
              </a:rPr>
              <a:t>Tend to </a:t>
            </a:r>
            <a:r>
              <a:rPr b="1" sz="3555" lang="en-US">
                <a:solidFill>
                  <a:srgbClr val="FFFF00"/>
                </a:solidFill>
                <a:latin typeface="Arial"/>
                <a:ea typeface="Arial"/>
                <a:cs typeface="Arial"/>
                <a:sym typeface="Arial"/>
              </a:rPr>
              <a:t>over-promise</a:t>
            </a:r>
            <a:r>
              <a:rPr sz="3555" lang="en-US">
                <a:solidFill>
                  <a:srgbClr val="66FFFF"/>
                </a:solidFill>
                <a:latin typeface="Arial"/>
                <a:ea typeface="Arial"/>
                <a:cs typeface="Arial"/>
                <a:sym typeface="Arial"/>
              </a:rPr>
              <a:t> and under-deliver. Need to pay more attention to detail.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09" name="Shape 209"/>
        <p:cNvGrpSpPr/>
        <p:nvPr/>
      </p:nvGrpSpPr>
      <p:grpSpPr>
        <a:xfrm>
          <a:off y="0" x="0"/>
          <a:ext cy="0" cx="0"/>
          <a:chOff y="0" x="0"/>
          <a:chExt cy="0" cx="0"/>
        </a:xfrm>
      </p:grpSpPr>
      <p:sp>
        <p:nvSpPr>
          <p:cNvPr id="210" name="Shape 210"/>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High steadiness style:</a:t>
            </a:r>
          </a:p>
        </p:txBody>
      </p:sp>
      <p:sp>
        <p:nvSpPr>
          <p:cNvPr id="211" name="Shape 211"/>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3555" lang="en-US">
                <a:solidFill>
                  <a:srgbClr val="66FFFF"/>
                </a:solidFill>
                <a:latin typeface="Arial"/>
                <a:ea typeface="Arial"/>
                <a:cs typeface="Arial"/>
                <a:sym typeface="Arial"/>
              </a:rPr>
              <a:t>More methodical than fast, tend to focus more on relationships than </a:t>
            </a:r>
            <a:r>
              <a:rPr b="1" sz="3555" lang="en-US">
                <a:solidFill>
                  <a:srgbClr val="FFFF00"/>
                </a:solidFill>
                <a:latin typeface="Arial"/>
                <a:ea typeface="Arial"/>
                <a:cs typeface="Arial"/>
                <a:sym typeface="Arial"/>
              </a:rPr>
              <a:t>tasks</a:t>
            </a:r>
            <a:r>
              <a:rPr sz="3555" lang="en-US">
                <a:solidFill>
                  <a:srgbClr val="66FFFF"/>
                </a:solidFill>
                <a:latin typeface="Arial"/>
                <a:ea typeface="Arial"/>
                <a:cs typeface="Arial"/>
                <a:sym typeface="Arial"/>
              </a:rPr>
              <a:t>, loyal, kind, giving, cooperative, calm, motivated by security, stability, and sincere </a:t>
            </a:r>
            <a:r>
              <a:rPr b="1" sz="3555" lang="en-US">
                <a:solidFill>
                  <a:srgbClr val="FFFF00"/>
                </a:solidFill>
                <a:latin typeface="Arial"/>
                <a:ea typeface="Arial"/>
                <a:cs typeface="Arial"/>
                <a:sym typeface="Arial"/>
              </a:rPr>
              <a:t>appreciation</a:t>
            </a:r>
            <a:r>
              <a:rPr sz="3555" lang="en-US">
                <a:solidFill>
                  <a:srgbClr val="66FFFF"/>
                </a:solidFill>
                <a:latin typeface="Arial"/>
                <a:ea typeface="Arial"/>
                <a:cs typeface="Arial"/>
                <a:sym typeface="Arial"/>
              </a:rPr>
              <a:t>. </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15" name="Shape 215"/>
        <p:cNvGrpSpPr/>
        <p:nvPr/>
      </p:nvGrpSpPr>
      <p:grpSpPr>
        <a:xfrm>
          <a:off y="0" x="0"/>
          <a:ext cy="0" cx="0"/>
          <a:chOff y="0" x="0"/>
          <a:chExt cy="0" cx="0"/>
        </a:xfrm>
      </p:grpSpPr>
      <p:sp>
        <p:nvSpPr>
          <p:cNvPr id="216" name="Shape 216"/>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High steadiness style:</a:t>
            </a:r>
          </a:p>
        </p:txBody>
      </p:sp>
      <p:sp>
        <p:nvSpPr>
          <p:cNvPr id="217" name="Shape 217"/>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3555" lang="en-US">
                <a:solidFill>
                  <a:srgbClr val="66FFFF"/>
                </a:solidFill>
                <a:latin typeface="Arial"/>
                <a:ea typeface="Arial"/>
                <a:cs typeface="Arial"/>
                <a:sym typeface="Arial"/>
              </a:rPr>
              <a:t>Need to watch indecisiveness, being too indirect, subconsciously encourage others not to change. </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21" name="Shape 221"/>
        <p:cNvGrpSpPr/>
        <p:nvPr/>
      </p:nvGrpSpPr>
      <p:grpSpPr>
        <a:xfrm>
          <a:off y="0" x="0"/>
          <a:ext cy="0" cx="0"/>
          <a:chOff y="0" x="0"/>
          <a:chExt cy="0" cx="0"/>
        </a:xfrm>
      </p:grpSpPr>
      <p:sp>
        <p:nvSpPr>
          <p:cNvPr id="222" name="Shape 222"/>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High conscientious style:</a:t>
            </a:r>
          </a:p>
        </p:txBody>
      </p:sp>
      <p:sp>
        <p:nvSpPr>
          <p:cNvPr id="223" name="Shape 223"/>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3555" lang="en-US">
                <a:solidFill>
                  <a:srgbClr val="66FFFF"/>
                </a:solidFill>
                <a:latin typeface="Arial"/>
                <a:ea typeface="Arial"/>
                <a:cs typeface="Arial"/>
                <a:sym typeface="Arial"/>
              </a:rPr>
              <a:t>Overly perfectionistic. Can discourage creativity in others. Can be quite rigid in view of world.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0" name="Shape 30"/>
        <p:cNvGrpSpPr/>
        <p:nvPr/>
      </p:nvGrpSpPr>
      <p:grpSpPr>
        <a:xfrm>
          <a:off y="0" x="0"/>
          <a:ext cy="0" cx="0"/>
          <a:chOff y="0" x="0"/>
          <a:chExt cy="0" cx="0"/>
        </a:xfrm>
      </p:grpSpPr>
      <p:sp>
        <p:nvSpPr>
          <p:cNvPr id="31" name="Shape 31"/>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True or False:</a:t>
            </a:r>
          </a:p>
        </p:txBody>
      </p:sp>
      <p:sp>
        <p:nvSpPr>
          <p:cNvPr id="32" name="Shape 32"/>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66FFFF"/>
              </a:buClr>
              <a:buSzPct val="98765"/>
              <a:buFont typeface="Arial"/>
              <a:buAutoNum type="arabicPeriod"/>
            </a:pPr>
            <a:r>
              <a:rPr sz="3555" lang="en-US">
                <a:solidFill>
                  <a:srgbClr val="66FFFF"/>
                </a:solidFill>
                <a:latin typeface="Arial"/>
                <a:ea typeface="Arial"/>
                <a:cs typeface="Arial"/>
                <a:sym typeface="Arial"/>
              </a:rPr>
              <a:t>There should really be no conflict situations in the Seventh-day Adventist Church organization.</a:t>
            </a:r>
          </a:p>
          <a:p>
            <a:pPr algn="l" lvl="0" marR="0" indent="-276577" marL="381000">
              <a:lnSpc>
                <a:spcPct val="119921"/>
              </a:lnSpc>
              <a:spcBef>
                <a:spcPts val="635"/>
              </a:spcBef>
              <a:spcAft>
                <a:spcPts val="0"/>
              </a:spcAft>
              <a:buClr>
                <a:srgbClr val="66FFFF"/>
              </a:buClr>
              <a:buSzPct val="98765"/>
              <a:buFont typeface="Arial"/>
              <a:buAutoNum type="arabicPeriod"/>
            </a:pPr>
            <a:r>
              <a:rPr sz="3555" lang="en-US">
                <a:solidFill>
                  <a:srgbClr val="66FFFF"/>
                </a:solidFill>
                <a:latin typeface="Arial"/>
                <a:ea typeface="Arial"/>
                <a:cs typeface="Arial"/>
                <a:sym typeface="Arial"/>
              </a:rPr>
              <a:t>The presence of conflict in the church indicates a spiritual problem.</a:t>
            </a:r>
          </a:p>
          <a:p>
            <a:pPr algn="l" lvl="0" marR="0" indent="-276577" marL="381000">
              <a:lnSpc>
                <a:spcPct val="119921"/>
              </a:lnSpc>
              <a:spcBef>
                <a:spcPts val="635"/>
              </a:spcBef>
              <a:spcAft>
                <a:spcPts val="0"/>
              </a:spcAft>
              <a:buClr>
                <a:srgbClr val="66FFFF"/>
              </a:buClr>
              <a:buSzPct val="98765"/>
              <a:buFont typeface="Arial"/>
              <a:buAutoNum type="arabicPeriod"/>
            </a:pPr>
            <a:r>
              <a:rPr sz="3555" lang="en-US">
                <a:solidFill>
                  <a:srgbClr val="66FFFF"/>
                </a:solidFill>
                <a:latin typeface="Arial"/>
                <a:ea typeface="Arial"/>
                <a:cs typeface="Arial"/>
                <a:sym typeface="Arial"/>
              </a:rPr>
              <a:t>Spending time resolving conflict in the organization detracts from accom-plishing the mission of the Church.</a:t>
            </a:r>
          </a:p>
          <a:p>
            <a:r>
              <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27" name="Shape 227"/>
        <p:cNvGrpSpPr/>
        <p:nvPr/>
      </p:nvGrpSpPr>
      <p:grpSpPr>
        <a:xfrm>
          <a:off y="0" x="0"/>
          <a:ext cy="0" cx="0"/>
          <a:chOff y="0" x="0"/>
          <a:chExt cy="0" cx="0"/>
        </a:xfrm>
      </p:grpSpPr>
      <p:sp>
        <p:nvSpPr>
          <p:cNvPr id="228" name="Shape 228"/>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High conscientious style:</a:t>
            </a:r>
          </a:p>
        </p:txBody>
      </p:sp>
      <p:sp>
        <p:nvSpPr>
          <p:cNvPr id="229" name="Shape 229"/>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3555" lang="en-US">
                <a:solidFill>
                  <a:srgbClr val="66FFFF"/>
                </a:solidFill>
                <a:latin typeface="Arial"/>
                <a:ea typeface="Arial"/>
                <a:cs typeface="Arial"/>
                <a:sym typeface="Arial"/>
              </a:rPr>
              <a:t>Overly perfectionistic. Can discourage creativity in others. Can be quite rigid in view of world. </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33" name="Shape 233"/>
        <p:cNvGrpSpPr/>
        <p:nvPr/>
      </p:nvGrpSpPr>
      <p:grpSpPr>
        <a:xfrm>
          <a:off y="0" x="0"/>
          <a:ext cy="0" cx="0"/>
          <a:chOff y="0" x="0"/>
          <a:chExt cy="0" cx="0"/>
        </a:xfrm>
      </p:grpSpPr>
      <p:sp>
        <p:nvSpPr>
          <p:cNvPr id="234" name="Shape 234"/>
          <p:cNvSpPr/>
          <p:nvPr/>
        </p:nvSpPr>
        <p:spPr>
          <a:xfrm>
            <a:off y="1174750" x="582075"/>
            <a:ext cy="5048250" cx="9165149"/>
          </a:xfrm>
          <a:prstGeom prst="rect">
            <a:avLst/>
          </a:prstGeom>
          <a:blipFill>
            <a:blip r:embed="rId4"/>
            <a:stretch>
              <a:fillRect/>
            </a:stretch>
          </a:blipFill>
        </p:spPr>
      </p:sp>
      <p:sp>
        <p:nvSpPr>
          <p:cNvPr id="235" name="Shape 235"/>
          <p:cNvSpPr txBox="1"/>
          <p:nvPr/>
        </p:nvSpPr>
        <p:spPr>
          <a:xfrm>
            <a:off y="1236475" x="694950"/>
            <a:ext cy="979299" cx="9015574"/>
          </a:xfrm>
          <a:prstGeom prst="rect">
            <a:avLst/>
          </a:prstGeom>
        </p:spPr>
        <p:txBody>
          <a:bodyPr bIns="38100" rIns="38100" lIns="38100" tIns="38100" anchor="ctr" anchorCtr="0">
            <a:noAutofit/>
          </a:bodyPr>
          <a:lstStyle/>
          <a:p>
            <a:pPr algn="ctr" marR="0" indent="0" marL="0">
              <a:lnSpc>
                <a:spcPct val="119921"/>
              </a:lnSpc>
              <a:spcBef>
                <a:spcPts val="0"/>
              </a:spcBef>
              <a:spcAft>
                <a:spcPts val="0"/>
              </a:spcAft>
              <a:buNone/>
            </a:pPr>
            <a:r>
              <a:rPr b="1" sz="3555" lang="en-US">
                <a:solidFill>
                  <a:srgbClr val="66FFFF"/>
                </a:solidFill>
                <a:latin typeface="Arial"/>
                <a:ea typeface="Arial"/>
                <a:cs typeface="Arial"/>
                <a:sym typeface="Arial"/>
              </a:rPr>
              <a:t>Behavioral types (DISC system)</a:t>
            </a:r>
          </a:p>
        </p:txBody>
      </p:sp>
      <p:sp>
        <p:nvSpPr>
          <p:cNvPr id="236" name="Shape 236"/>
          <p:cNvSpPr txBox="1"/>
          <p:nvPr/>
        </p:nvSpPr>
        <p:spPr>
          <a:xfrm>
            <a:off y="2241900" x="694950"/>
            <a:ext cy="1986474"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66FFFF"/>
                </a:solidFill>
                <a:latin typeface="Arial"/>
                <a:ea typeface="Arial"/>
                <a:cs typeface="Arial"/>
                <a:sym typeface="Arial"/>
              </a:rPr>
              <a:t>Focus</a:t>
            </a:r>
          </a:p>
        </p:txBody>
      </p:sp>
      <p:sp>
        <p:nvSpPr>
          <p:cNvPr id="237" name="Shape 237"/>
          <p:cNvSpPr txBox="1"/>
          <p:nvPr/>
        </p:nvSpPr>
        <p:spPr>
          <a:xfrm>
            <a:off y="2241900" x="3742950"/>
            <a:ext cy="979299" cx="5967574"/>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66FFFF"/>
                </a:solidFill>
                <a:latin typeface="Arial"/>
                <a:ea typeface="Arial"/>
                <a:cs typeface="Arial"/>
                <a:sym typeface="Arial"/>
              </a:rPr>
              <a:t>Approach</a:t>
            </a:r>
          </a:p>
        </p:txBody>
      </p:sp>
      <p:sp>
        <p:nvSpPr>
          <p:cNvPr id="238" name="Shape 238"/>
          <p:cNvSpPr txBox="1"/>
          <p:nvPr/>
        </p:nvSpPr>
        <p:spPr>
          <a:xfrm>
            <a:off y="3247300" x="3742950"/>
            <a:ext cy="981074"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Fast</a:t>
            </a:r>
          </a:p>
        </p:txBody>
      </p:sp>
      <p:sp>
        <p:nvSpPr>
          <p:cNvPr id="239" name="Shape 239"/>
          <p:cNvSpPr txBox="1"/>
          <p:nvPr/>
        </p:nvSpPr>
        <p:spPr>
          <a:xfrm>
            <a:off y="3247300" x="6790950"/>
            <a:ext cy="981074"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Methodical</a:t>
            </a:r>
          </a:p>
        </p:txBody>
      </p:sp>
      <p:sp>
        <p:nvSpPr>
          <p:cNvPr id="240" name="Shape 240"/>
          <p:cNvSpPr txBox="1"/>
          <p:nvPr/>
        </p:nvSpPr>
        <p:spPr>
          <a:xfrm>
            <a:off y="4254475" x="694950"/>
            <a:ext cy="979299"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On Tasks</a:t>
            </a:r>
          </a:p>
        </p:txBody>
      </p:sp>
      <p:sp>
        <p:nvSpPr>
          <p:cNvPr id="241" name="Shape 241"/>
          <p:cNvSpPr txBox="1"/>
          <p:nvPr/>
        </p:nvSpPr>
        <p:spPr>
          <a:xfrm>
            <a:off y="4254475" x="3742950"/>
            <a:ext cy="979299"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FFFF00"/>
                </a:solidFill>
                <a:latin typeface="Arial"/>
                <a:ea typeface="Arial"/>
                <a:cs typeface="Arial"/>
                <a:sym typeface="Arial"/>
              </a:rPr>
              <a:t>Dominance</a:t>
            </a:r>
          </a:p>
        </p:txBody>
      </p:sp>
      <p:sp>
        <p:nvSpPr>
          <p:cNvPr id="242" name="Shape 242"/>
          <p:cNvSpPr txBox="1"/>
          <p:nvPr/>
        </p:nvSpPr>
        <p:spPr>
          <a:xfrm>
            <a:off y="4254475" x="6790950"/>
            <a:ext cy="979299"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FFFF00"/>
                </a:solidFill>
                <a:latin typeface="Arial"/>
                <a:ea typeface="Arial"/>
                <a:cs typeface="Arial"/>
                <a:sym typeface="Arial"/>
              </a:rPr>
              <a:t>Conscientious</a:t>
            </a:r>
          </a:p>
        </p:txBody>
      </p:sp>
      <p:sp>
        <p:nvSpPr>
          <p:cNvPr id="243" name="Shape 243"/>
          <p:cNvSpPr txBox="1"/>
          <p:nvPr/>
        </p:nvSpPr>
        <p:spPr>
          <a:xfrm>
            <a:off y="5259900" x="694950"/>
            <a:ext cy="979299" cx="2919575"/>
          </a:xfrm>
          <a:prstGeom prst="rect">
            <a:avLst/>
          </a:prstGeom>
        </p:spPr>
        <p:txBody>
          <a:bodyPr bIns="38100" rIns="38100" lIns="38100" tIns="38100" anchor="ctr" anchorCtr="0">
            <a:noAutofit/>
          </a:bodyPr>
          <a:lstStyle/>
          <a:p>
            <a:pPr algn="ctr" marR="0" indent="0" marL="0">
              <a:lnSpc>
                <a:spcPct val="119791"/>
              </a:lnSpc>
              <a:spcBef>
                <a:spcPts val="0"/>
              </a:spcBef>
              <a:spcAft>
                <a:spcPts val="0"/>
              </a:spcAft>
              <a:buNone/>
            </a:pPr>
            <a:r>
              <a:rPr sz="2666" lang="en-US">
                <a:solidFill>
                  <a:srgbClr val="66FFFF"/>
                </a:solidFill>
                <a:latin typeface="Arial"/>
                <a:ea typeface="Arial"/>
                <a:cs typeface="Arial"/>
                <a:sym typeface="Arial"/>
              </a:rPr>
              <a:t>On Relationships</a:t>
            </a:r>
          </a:p>
        </p:txBody>
      </p:sp>
      <p:sp>
        <p:nvSpPr>
          <p:cNvPr id="244" name="Shape 244"/>
          <p:cNvSpPr txBox="1"/>
          <p:nvPr/>
        </p:nvSpPr>
        <p:spPr>
          <a:xfrm>
            <a:off y="5259900" x="3742950"/>
            <a:ext cy="979299"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FFFF00"/>
                </a:solidFill>
                <a:latin typeface="Arial"/>
                <a:ea typeface="Arial"/>
                <a:cs typeface="Arial"/>
                <a:sym typeface="Arial"/>
              </a:rPr>
              <a:t>Influence</a:t>
            </a:r>
          </a:p>
        </p:txBody>
      </p:sp>
      <p:sp>
        <p:nvSpPr>
          <p:cNvPr id="245" name="Shape 245"/>
          <p:cNvSpPr txBox="1"/>
          <p:nvPr/>
        </p:nvSpPr>
        <p:spPr>
          <a:xfrm>
            <a:off y="5259900" x="6790950"/>
            <a:ext cy="979299" cx="2919575"/>
          </a:xfrm>
          <a:prstGeom prst="rect">
            <a:avLst/>
          </a:prstGeom>
        </p:spPr>
        <p:txBody>
          <a:bodyPr bIns="38100" rIns="38100" lIns="38100" tIns="38100" anchor="ctr" anchorCtr="0">
            <a:noAutofit/>
          </a:bodyPr>
          <a:lstStyle/>
          <a:p>
            <a:pPr algn="ctr" marR="0" indent="0" marL="0">
              <a:lnSpc>
                <a:spcPct val="120089"/>
              </a:lnSpc>
              <a:spcBef>
                <a:spcPts val="0"/>
              </a:spcBef>
              <a:spcAft>
                <a:spcPts val="0"/>
              </a:spcAft>
              <a:buNone/>
            </a:pPr>
            <a:r>
              <a:rPr b="1" sz="3111" lang="en-US">
                <a:solidFill>
                  <a:srgbClr val="FFFF00"/>
                </a:solidFill>
                <a:latin typeface="Arial"/>
                <a:ea typeface="Arial"/>
                <a:cs typeface="Arial"/>
                <a:sym typeface="Arial"/>
              </a:rPr>
              <a:t>Steadiness</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49" name="Shape 249"/>
        <p:cNvGrpSpPr/>
        <p:nvPr/>
      </p:nvGrpSpPr>
      <p:grpSpPr>
        <a:xfrm>
          <a:off y="0" x="0"/>
          <a:ext cy="0" cx="0"/>
          <a:chOff y="0" x="0"/>
          <a:chExt cy="0" cx="0"/>
        </a:xfrm>
      </p:grpSpPr>
      <p:sp>
        <p:nvSpPr>
          <p:cNvPr id="250" name="Shape 250"/>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What happens under stress:</a:t>
            </a:r>
          </a:p>
        </p:txBody>
      </p:sp>
      <p:sp>
        <p:nvSpPr>
          <p:cNvPr id="251" name="Shape 251"/>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High dominance people can become dominating and controlling.</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Influence people become manipulative and overly </a:t>
            </a:r>
            <a:r>
              <a:rPr b="1" sz="3555" lang="en-US">
                <a:solidFill>
                  <a:srgbClr val="FFFF00"/>
                </a:solidFill>
                <a:latin typeface="Arial"/>
                <a:ea typeface="Arial"/>
                <a:cs typeface="Arial"/>
                <a:sym typeface="Arial"/>
              </a:rPr>
              <a:t>emotional</a:t>
            </a:r>
            <a:r>
              <a:rPr sz="3555" lang="en-US">
                <a:solidFill>
                  <a:srgbClr val="66FFFF"/>
                </a:solidFill>
                <a:latin typeface="Arial"/>
                <a:ea typeface="Arial"/>
                <a:cs typeface="Arial"/>
                <a:sym typeface="Arial"/>
              </a:rPr>
              <a:t>.</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Steadiness people become passive and give in to others too easily.</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Conscientious people can become </a:t>
            </a:r>
            <a:r>
              <a:rPr b="1" sz="3555" lang="en-US">
                <a:solidFill>
                  <a:srgbClr val="FFFF00"/>
                </a:solidFill>
                <a:latin typeface="Arial"/>
                <a:ea typeface="Arial"/>
                <a:cs typeface="Arial"/>
                <a:sym typeface="Arial"/>
              </a:rPr>
              <a:t>paralyzed</a:t>
            </a:r>
            <a:r>
              <a:rPr sz="3555" lang="en-US">
                <a:solidFill>
                  <a:srgbClr val="66FFFF"/>
                </a:solidFill>
                <a:latin typeface="Arial"/>
                <a:ea typeface="Arial"/>
                <a:cs typeface="Arial"/>
                <a:sym typeface="Arial"/>
              </a:rPr>
              <a:t> by their perfectionism and high expectations.</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55" name="Shape 255"/>
        <p:cNvGrpSpPr/>
        <p:nvPr/>
      </p:nvGrpSpPr>
      <p:grpSpPr>
        <a:xfrm>
          <a:off y="0" x="0"/>
          <a:ext cy="0" cx="0"/>
          <a:chOff y="0" x="0"/>
          <a:chExt cy="0" cx="0"/>
        </a:xfrm>
      </p:grpSpPr>
      <p:sp>
        <p:nvSpPr>
          <p:cNvPr id="256" name="Shape 256"/>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If you understand these differences you can deal with conflict in a way that is productive rather than destructive. Cannot treat these differences as issues of right and wrong—or else chances of resolving conflict in a healthy manner are greatly reduced.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60" name="Shape 260"/>
        <p:cNvGrpSpPr/>
        <p:nvPr/>
      </p:nvGrpSpPr>
      <p:grpSpPr>
        <a:xfrm>
          <a:off y="0" x="0"/>
          <a:ext cy="0" cx="0"/>
          <a:chOff y="0" x="0"/>
          <a:chExt cy="0" cx="0"/>
        </a:xfrm>
      </p:grpSpPr>
      <p:sp>
        <p:nvSpPr>
          <p:cNvPr id="261" name="Shape 261"/>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Behavioral styles in an elevator:</a:t>
            </a:r>
          </a:p>
        </p:txBody>
      </p:sp>
      <p:sp>
        <p:nvSpPr>
          <p:cNvPr id="262" name="Shape 262"/>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High dominance—step into elevator and push the “close door” button.</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High influence—step into elevator and say, “Come on, there’s room for all.”</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High steadiness—lets everyone step in and waits for the next elevator.</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High conscientious--steps in, sizes up everyone, and then looks at the weight limit charts on the elevator wall.</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66" name="Shape 266"/>
        <p:cNvGrpSpPr/>
        <p:nvPr/>
      </p:nvGrpSpPr>
      <p:grpSpPr>
        <a:xfrm>
          <a:off y="0" x="0"/>
          <a:ext cy="0" cx="0"/>
          <a:chOff y="0" x="0"/>
          <a:chExt cy="0" cx="0"/>
        </a:xfrm>
      </p:grpSpPr>
      <p:sp>
        <p:nvSpPr>
          <p:cNvPr id="267" name="Shape 267"/>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Behavioral styles speeding:</a:t>
            </a:r>
          </a:p>
        </p:txBody>
      </p:sp>
      <p:sp>
        <p:nvSpPr>
          <p:cNvPr id="268" name="Shape 268"/>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High dominance--steps out of car and begin arguing with police officer.</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High influence—ignites charm, asks for donation, officer becomes good friend.</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High steadiness—thanks officer for the ticket and points out that he wasn’t wearing seatbelt either.</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High conscientious—politely pulls out rules, starts preparing logical defense.</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72" name="Shape 272"/>
        <p:cNvGrpSpPr/>
        <p:nvPr/>
      </p:nvGrpSpPr>
      <p:grpSpPr>
        <a:xfrm>
          <a:off y="0" x="0"/>
          <a:ext cy="0" cx="0"/>
          <a:chOff y="0" x="0"/>
          <a:chExt cy="0" cx="0"/>
        </a:xfrm>
      </p:grpSpPr>
      <p:sp>
        <p:nvSpPr>
          <p:cNvPr id="273" name="Shape 273"/>
          <p:cNvSpPr txBox="1"/>
          <p:nvPr>
            <p:ph type="title"/>
          </p:nvPr>
        </p:nvSpPr>
        <p:spPr>
          <a:xfrm>
            <a:off y="356300" x="610300"/>
            <a:ext cy="1243874" cx="9015574"/>
          </a:xfrm>
          <a:prstGeom prst="rect">
            <a:avLst/>
          </a:prstGeom>
        </p:spPr>
        <p:txBody>
          <a:bodyPr bIns="38100" rIns="38100" lIns="38100" tIns="38100" anchor="ctr" anchorCtr="0">
            <a:noAutofit/>
          </a:bodyPr>
          <a:lstStyle/>
          <a:p>
            <a:pPr algn="ctr" marR="0" indent="0" marL="0">
              <a:lnSpc>
                <a:spcPct val="120000"/>
              </a:lnSpc>
              <a:spcBef>
                <a:spcPts val="0"/>
              </a:spcBef>
              <a:spcAft>
                <a:spcPts val="0"/>
              </a:spcAft>
              <a:buNone/>
            </a:pPr>
            <a:r>
              <a:rPr b="1" sz="4444" lang="en-US">
                <a:solidFill>
                  <a:srgbClr val="66FFFF"/>
                </a:solidFill>
                <a:latin typeface="Arial"/>
                <a:ea typeface="Arial"/>
                <a:cs typeface="Arial"/>
                <a:sym typeface="Arial"/>
              </a:rPr>
              <a:t>Behavior response patterns:</a:t>
            </a:r>
          </a:p>
        </p:txBody>
      </p:sp>
      <p:sp>
        <p:nvSpPr>
          <p:cNvPr id="274" name="Shape 274"/>
          <p:cNvSpPr txBox="1"/>
          <p:nvPr>
            <p:ph idx="1" type="body"/>
          </p:nvPr>
        </p:nvSpPr>
        <p:spPr>
          <a:xfrm>
            <a:off y="1829150" x="610300"/>
            <a:ext cy="5002725" cx="9184900"/>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2666" lang="en-US">
                <a:solidFill>
                  <a:srgbClr val="66FFFF"/>
                </a:solidFill>
                <a:latin typeface="Arial"/>
                <a:ea typeface="Arial"/>
                <a:cs typeface="Arial"/>
                <a:sym typeface="Arial"/>
              </a:rPr>
              <a:t>Direct Indirect</a:t>
            </a:r>
          </a:p>
          <a:p>
            <a:r>
              <a:t/>
            </a:r>
          </a:p>
          <a:p>
            <a:pPr algn="l" marR="0" indent="0" marL="0">
              <a:lnSpc>
                <a:spcPct val="119791"/>
              </a:lnSpc>
              <a:spcBef>
                <a:spcPts val="479"/>
              </a:spcBef>
              <a:spcAft>
                <a:spcPts val="0"/>
              </a:spcAft>
              <a:buNone/>
            </a:pPr>
            <a:r>
              <a:rPr sz="2666" lang="en-US">
                <a:solidFill>
                  <a:srgbClr val="66FFFF"/>
                </a:solidFill>
                <a:latin typeface="Arial"/>
                <a:ea typeface="Arial"/>
                <a:cs typeface="Arial"/>
                <a:sym typeface="Arial"/>
              </a:rPr>
              <a:t>Honest Dishonest</a:t>
            </a:r>
          </a:p>
          <a:p>
            <a:r>
              <a:t/>
            </a:r>
          </a:p>
          <a:p>
            <a:pPr algn="l" marR="0" indent="0" marL="0">
              <a:lnSpc>
                <a:spcPct val="119791"/>
              </a:lnSpc>
              <a:spcBef>
                <a:spcPts val="479"/>
              </a:spcBef>
              <a:spcAft>
                <a:spcPts val="0"/>
              </a:spcAft>
              <a:buNone/>
            </a:pPr>
            <a:r>
              <a:rPr sz="2666" lang="en-US">
                <a:solidFill>
                  <a:srgbClr val="66FFFF"/>
                </a:solidFill>
                <a:latin typeface="Arial"/>
                <a:ea typeface="Arial"/>
                <a:cs typeface="Arial"/>
                <a:sym typeface="Arial"/>
              </a:rPr>
              <a:t>Appropriate Inappropriate</a:t>
            </a:r>
          </a:p>
          <a:p>
            <a:r>
              <a:t/>
            </a:r>
          </a:p>
          <a:p>
            <a:pPr algn="l" marR="0" indent="0" marL="0">
              <a:lnSpc>
                <a:spcPct val="119791"/>
              </a:lnSpc>
              <a:spcBef>
                <a:spcPts val="479"/>
              </a:spcBef>
              <a:spcAft>
                <a:spcPts val="0"/>
              </a:spcAft>
              <a:buNone/>
            </a:pPr>
            <a:r>
              <a:rPr sz="2666" lang="en-US">
                <a:solidFill>
                  <a:srgbClr val="66FFFF"/>
                </a:solidFill>
                <a:latin typeface="Arial"/>
                <a:ea typeface="Arial"/>
                <a:cs typeface="Arial"/>
                <a:sym typeface="Arial"/>
              </a:rPr>
              <a:t>Respectful Disrespectful</a:t>
            </a:r>
          </a:p>
          <a:p>
            <a:r>
              <a:t/>
            </a:r>
          </a:p>
          <a:p>
            <a:pPr algn="l" marR="0" indent="0" marL="0">
              <a:lnSpc>
                <a:spcPct val="119791"/>
              </a:lnSpc>
              <a:spcBef>
                <a:spcPts val="479"/>
              </a:spcBef>
              <a:spcAft>
                <a:spcPts val="0"/>
              </a:spcAft>
              <a:buNone/>
            </a:pPr>
            <a:r>
              <a:rPr sz="2666" lang="en-US">
                <a:solidFill>
                  <a:srgbClr val="66FFFF"/>
                </a:solidFill>
                <a:latin typeface="Arial"/>
                <a:ea typeface="Arial"/>
                <a:cs typeface="Arial"/>
                <a:sym typeface="Arial"/>
              </a:rPr>
              <a:t>Focus on my Focus on others’</a:t>
            </a:r>
          </a:p>
          <a:p>
            <a:pPr algn="l" marR="0" indent="0" marL="0">
              <a:lnSpc>
                <a:spcPct val="119791"/>
              </a:lnSpc>
              <a:spcBef>
                <a:spcPts val="479"/>
              </a:spcBef>
              <a:spcAft>
                <a:spcPts val="0"/>
              </a:spcAft>
              <a:buNone/>
            </a:pPr>
            <a:r>
              <a:rPr sz="2666" lang="en-US">
                <a:solidFill>
                  <a:srgbClr val="66FFFF"/>
                </a:solidFill>
                <a:latin typeface="Arial"/>
                <a:ea typeface="Arial"/>
                <a:cs typeface="Arial"/>
                <a:sym typeface="Arial"/>
              </a:rPr>
              <a:t>feelings/reactions feelings/reactions</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78" name="Shape 278"/>
        <p:cNvGrpSpPr/>
        <p:nvPr/>
      </p:nvGrpSpPr>
      <p:grpSpPr>
        <a:xfrm>
          <a:off y="0" x="0"/>
          <a:ext cy="0" cx="0"/>
          <a:chOff y="0" x="0"/>
          <a:chExt cy="0" cx="0"/>
        </a:xfrm>
      </p:grpSpPr>
      <p:sp>
        <p:nvSpPr>
          <p:cNvPr id="279" name="Shape 279"/>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886"/>
              </a:lnSpc>
              <a:spcBef>
                <a:spcPts val="0"/>
              </a:spcBef>
              <a:spcAft>
                <a:spcPts val="0"/>
              </a:spcAft>
              <a:buNone/>
            </a:pPr>
            <a:r>
              <a:rPr b="1" sz="4888" lang="en-US">
                <a:solidFill>
                  <a:srgbClr val="66FFFF"/>
                </a:solidFill>
                <a:latin typeface="Arial"/>
                <a:ea typeface="Arial"/>
                <a:cs typeface="Arial"/>
                <a:sym typeface="Arial"/>
              </a:rPr>
              <a:t>“Words have the power to both destroy and heal. When words are both true and kind, they can change our world.” </a:t>
            </a:r>
            <a:r>
              <a:rPr b="1" sz="2222" lang="en-US">
                <a:solidFill>
                  <a:srgbClr val="66FFFF"/>
                </a:solidFill>
                <a:latin typeface="Arial"/>
                <a:ea typeface="Arial"/>
                <a:cs typeface="Arial"/>
                <a:sym typeface="Arial"/>
              </a:rPr>
              <a:t>—Buddha</a:t>
            </a:r>
            <a:r>
              <a:rPr sz="2222" lang="en-US">
                <a:solidFill>
                  <a:srgbClr val="000000"/>
                </a:solidFill>
                <a:latin typeface="Arial"/>
                <a:ea typeface="Arial"/>
                <a:cs typeface="Arial"/>
                <a:sym typeface="Arial"/>
              </a:rPr>
              <a:t> </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83" name="Shape 283"/>
        <p:cNvGrpSpPr/>
        <p:nvPr/>
      </p:nvGrpSpPr>
      <p:grpSpPr>
        <a:xfrm>
          <a:off y="0" x="0"/>
          <a:ext cy="0" cx="0"/>
          <a:chOff y="0" x="0"/>
          <a:chExt cy="0" cx="0"/>
        </a:xfrm>
      </p:grpSpPr>
      <p:sp>
        <p:nvSpPr>
          <p:cNvPr id="284" name="Shape 284"/>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Direct—indirect continuum: how much your discussion is to the point and conducted with the </a:t>
            </a:r>
            <a:r>
              <a:rPr b="1" sz="3555" lang="en-US">
                <a:solidFill>
                  <a:srgbClr val="FFFF00"/>
                </a:solidFill>
                <a:latin typeface="Arial"/>
                <a:ea typeface="Arial"/>
                <a:cs typeface="Arial"/>
                <a:sym typeface="Arial"/>
              </a:rPr>
              <a:t>right person</a:t>
            </a:r>
            <a:r>
              <a:rPr sz="3555" lang="en-US">
                <a:solidFill>
                  <a:srgbClr val="66FFFF"/>
                </a:solidFill>
                <a:latin typeface="Arial"/>
                <a:ea typeface="Arial"/>
                <a:cs typeface="Arial"/>
                <a:sym typeface="Arial"/>
              </a:rPr>
              <a:t>.</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88" name="Shape 288"/>
        <p:cNvGrpSpPr/>
        <p:nvPr/>
      </p:nvGrpSpPr>
      <p:grpSpPr>
        <a:xfrm>
          <a:off y="0" x="0"/>
          <a:ext cy="0" cx="0"/>
          <a:chOff y="0" x="0"/>
          <a:chExt cy="0" cx="0"/>
        </a:xfrm>
      </p:grpSpPr>
      <p:sp>
        <p:nvSpPr>
          <p:cNvPr id="289" name="Shape 289"/>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Honest—dishonest continuum: how much the discussion truly represents your opinion, thought, feeling or request.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6" name="Shape 36"/>
        <p:cNvGrpSpPr/>
        <p:nvPr/>
      </p:nvGrpSpPr>
      <p:grpSpPr>
        <a:xfrm>
          <a:off y="0" x="0"/>
          <a:ext cy="0" cx="0"/>
          <a:chOff y="0" x="0"/>
          <a:chExt cy="0" cx="0"/>
        </a:xfrm>
      </p:grpSpPr>
      <p:sp>
        <p:nvSpPr>
          <p:cNvPr id="37" name="Shape 37"/>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Seventh-day Adventists entertain a theological and spiritual expectation of harmony in domestic and organizational life. The presence of conflict is generally viewed as </a:t>
            </a:r>
            <a:r>
              <a:rPr b="1" sz="3555" lang="en-US">
                <a:solidFill>
                  <a:srgbClr val="FFFF00"/>
                </a:solidFill>
                <a:latin typeface="Arial"/>
                <a:ea typeface="Arial"/>
                <a:cs typeface="Arial"/>
                <a:sym typeface="Arial"/>
              </a:rPr>
              <a:t>negative</a:t>
            </a:r>
            <a:r>
              <a:rPr sz="3555" lang="en-US">
                <a:solidFill>
                  <a:srgbClr val="66FFFF"/>
                </a:solidFill>
                <a:latin typeface="Arial"/>
                <a:ea typeface="Arial"/>
                <a:cs typeface="Arial"/>
                <a:sym typeface="Arial"/>
              </a:rPr>
              <a:t>, unhealthy and destructive. </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93" name="Shape 293"/>
        <p:cNvGrpSpPr/>
        <p:nvPr/>
      </p:nvGrpSpPr>
      <p:grpSpPr>
        <a:xfrm>
          <a:off y="0" x="0"/>
          <a:ext cy="0" cx="0"/>
          <a:chOff y="0" x="0"/>
          <a:chExt cy="0" cx="0"/>
        </a:xfrm>
      </p:grpSpPr>
      <p:sp>
        <p:nvSpPr>
          <p:cNvPr id="294" name="Shape 294"/>
          <p:cNvSpPr txBox="1"/>
          <p:nvPr>
            <p:ph idx="1" type="body"/>
          </p:nvPr>
        </p:nvSpPr>
        <p:spPr>
          <a:xfrm>
            <a:off y="1151800" x="610300"/>
            <a:ext cy="5002725" cx="9015574"/>
          </a:xfrm>
          <a:prstGeom prst="rect">
            <a:avLst/>
          </a:prstGeom>
        </p:spPr>
        <p:txBody>
          <a:bodyPr bIns="38100" rIns="38100" lIns="38100" tIns="38100" anchor="t" anchorCtr="0">
            <a:noAutofit/>
          </a:bodyPr>
          <a:lstStyle/>
          <a:p>
            <a:pPr algn="l" marR="0" indent="0" marL="0">
              <a:lnSpc>
                <a:spcPct val="119886"/>
              </a:lnSpc>
              <a:spcBef>
                <a:spcPts val="0"/>
              </a:spcBef>
              <a:spcAft>
                <a:spcPts val="0"/>
              </a:spcAft>
              <a:buNone/>
            </a:pPr>
            <a:r>
              <a:rPr b="1" sz="4888" lang="en-US">
                <a:solidFill>
                  <a:srgbClr val="66FFFF"/>
                </a:solidFill>
                <a:latin typeface="Arial"/>
                <a:ea typeface="Arial"/>
                <a:cs typeface="Arial"/>
                <a:sym typeface="Arial"/>
              </a:rPr>
              <a:t>“Therefore, each of you must put off falsehood and speak truthfully to his neighbor, for we are all members of one body.”</a:t>
            </a:r>
          </a:p>
          <a:p>
            <a:pPr algn="l" marR="0" indent="0" marL="0">
              <a:lnSpc>
                <a:spcPct val="120000"/>
              </a:lnSpc>
              <a:spcBef>
                <a:spcPts val="396"/>
              </a:spcBef>
              <a:spcAft>
                <a:spcPts val="0"/>
              </a:spcAft>
              <a:buNone/>
            </a:pPr>
            <a:r>
              <a:rPr b="1" sz="2222" lang="en-US">
                <a:solidFill>
                  <a:srgbClr val="66FFFF"/>
                </a:solidFill>
                <a:latin typeface="Arial"/>
                <a:ea typeface="Arial"/>
                <a:cs typeface="Arial"/>
                <a:sym typeface="Arial"/>
              </a:rPr>
              <a:t>—</a:t>
            </a:r>
            <a:r>
              <a:rPr sz="2222" lang="en-US">
                <a:solidFill>
                  <a:srgbClr val="66FFFF"/>
                </a:solidFill>
                <a:latin typeface="Arial"/>
                <a:ea typeface="Arial"/>
                <a:cs typeface="Arial"/>
                <a:sym typeface="Arial"/>
              </a:rPr>
              <a:t>Ephesians 4:25</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98" name="Shape 298"/>
        <p:cNvGrpSpPr/>
        <p:nvPr/>
      </p:nvGrpSpPr>
      <p:grpSpPr>
        <a:xfrm>
          <a:off y="0" x="0"/>
          <a:ext cy="0" cx="0"/>
          <a:chOff y="0" x="0"/>
          <a:chExt cy="0" cx="0"/>
        </a:xfrm>
      </p:grpSpPr>
      <p:sp>
        <p:nvSpPr>
          <p:cNvPr id="299" name="Shape 299"/>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Appropriate—inappropriate continuum: concerns time and place of the discussion (right time, right environment).</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03" name="Shape 303"/>
        <p:cNvGrpSpPr/>
        <p:nvPr/>
      </p:nvGrpSpPr>
      <p:grpSpPr>
        <a:xfrm>
          <a:off y="0" x="0"/>
          <a:ext cy="0" cx="0"/>
          <a:chOff y="0" x="0"/>
          <a:chExt cy="0" cx="0"/>
        </a:xfrm>
      </p:grpSpPr>
      <p:sp>
        <p:nvSpPr>
          <p:cNvPr id="304" name="Shape 304"/>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Respectful—disrespectful continuum: indicates how well you show honor to the other person’s rights in the way that you </a:t>
            </a:r>
            <a:r>
              <a:rPr b="1" sz="3555" lang="en-US">
                <a:solidFill>
                  <a:srgbClr val="FFFF00"/>
                </a:solidFill>
                <a:latin typeface="Arial"/>
                <a:ea typeface="Arial"/>
                <a:cs typeface="Arial"/>
                <a:sym typeface="Arial"/>
              </a:rPr>
              <a:t>express</a:t>
            </a:r>
            <a:r>
              <a:rPr sz="3555" lang="en-US">
                <a:solidFill>
                  <a:srgbClr val="66FFFF"/>
                </a:solidFill>
                <a:latin typeface="Arial"/>
                <a:ea typeface="Arial"/>
                <a:cs typeface="Arial"/>
                <a:sym typeface="Arial"/>
              </a:rPr>
              <a:t> yourself to him/her.</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08" name="Shape 308"/>
        <p:cNvGrpSpPr/>
        <p:nvPr/>
      </p:nvGrpSpPr>
      <p:grpSpPr>
        <a:xfrm>
          <a:off y="0" x="0"/>
          <a:ext cy="0" cx="0"/>
          <a:chOff y="0" x="0"/>
          <a:chExt cy="0" cx="0"/>
        </a:xfrm>
      </p:grpSpPr>
      <p:sp>
        <p:nvSpPr>
          <p:cNvPr id="309" name="Shape 309"/>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Focus continuum demonstrates whose feelings and reactions are considered most important.</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13" name="Shape 313"/>
        <p:cNvGrpSpPr/>
        <p:nvPr/>
      </p:nvGrpSpPr>
      <p:grpSpPr>
        <a:xfrm>
          <a:off y="0" x="0"/>
          <a:ext cy="0" cx="0"/>
          <a:chOff y="0" x="0"/>
          <a:chExt cy="0" cx="0"/>
        </a:xfrm>
      </p:grpSpPr>
      <p:sp>
        <p:nvSpPr>
          <p:cNvPr id="314" name="Shape 314"/>
          <p:cNvSpPr txBox="1"/>
          <p:nvPr>
            <p:ph type="title"/>
          </p:nvPr>
        </p:nvSpPr>
        <p:spPr>
          <a:xfrm>
            <a:off y="1151800" x="694950"/>
            <a:ext cy="1243874" cx="9015574"/>
          </a:xfrm>
          <a:prstGeom prst="rect">
            <a:avLst/>
          </a:prstGeom>
        </p:spPr>
        <p:txBody>
          <a:bodyPr bIns="38100" rIns="38100" lIns="38100" tIns="38100" anchor="ctr" anchorCtr="0">
            <a:noAutofit/>
          </a:bodyPr>
          <a:lstStyle/>
          <a:p>
            <a:pPr algn="ctr" marR="0" indent="0" marL="0">
              <a:lnSpc>
                <a:spcPct val="119886"/>
              </a:lnSpc>
              <a:spcBef>
                <a:spcPts val="0"/>
              </a:spcBef>
              <a:spcAft>
                <a:spcPts val="0"/>
              </a:spcAft>
              <a:buNone/>
            </a:pPr>
            <a:r>
              <a:rPr sz="4888" lang="en-US">
                <a:solidFill>
                  <a:srgbClr val="66FFFF"/>
                </a:solidFill>
                <a:latin typeface="Arial"/>
                <a:ea typeface="Arial"/>
                <a:cs typeface="Arial"/>
                <a:sym typeface="Arial"/>
              </a:rPr>
              <a:t>Response patterns:</a:t>
            </a:r>
          </a:p>
        </p:txBody>
      </p:sp>
      <p:sp>
        <p:nvSpPr>
          <p:cNvPr id="315" name="Shape 315"/>
          <p:cNvSpPr txBox="1"/>
          <p:nvPr>
            <p:ph idx="1" type="body"/>
          </p:nvPr>
        </p:nvSpPr>
        <p:spPr>
          <a:xfrm>
            <a:off y="2675800" x="610300"/>
            <a:ext cy="3021875" cx="9015574"/>
          </a:xfrm>
          <a:prstGeom prst="rect">
            <a:avLst/>
          </a:prstGeom>
        </p:spPr>
        <p:txBody>
          <a:bodyPr bIns="38100" rIns="38100" lIns="38100" tIns="38100" anchor="t" anchorCtr="0">
            <a:noAutofit/>
          </a:bodyPr>
          <a:lstStyle/>
          <a:p>
            <a:pPr algn="ctr" marR="0" indent="0" marL="0">
              <a:lnSpc>
                <a:spcPct val="119921"/>
              </a:lnSpc>
              <a:spcBef>
                <a:spcPts val="0"/>
              </a:spcBef>
              <a:spcAft>
                <a:spcPts val="0"/>
              </a:spcAft>
              <a:buNone/>
            </a:pPr>
            <a:r>
              <a:rPr sz="3555" lang="en-US">
                <a:solidFill>
                  <a:srgbClr val="66FFFF"/>
                </a:solidFill>
                <a:latin typeface="Arial"/>
                <a:ea typeface="Arial"/>
                <a:cs typeface="Arial"/>
                <a:sym typeface="Arial"/>
              </a:rPr>
              <a:t>Passive</a:t>
            </a:r>
          </a:p>
          <a:p>
            <a:pPr algn="ctr" marR="0" indent="0" marL="0">
              <a:lnSpc>
                <a:spcPct val="119921"/>
              </a:lnSpc>
              <a:spcBef>
                <a:spcPts val="635"/>
              </a:spcBef>
              <a:spcAft>
                <a:spcPts val="0"/>
              </a:spcAft>
              <a:buNone/>
            </a:pPr>
            <a:r>
              <a:rPr sz="3555" lang="en-US">
                <a:solidFill>
                  <a:srgbClr val="66FFFF"/>
                </a:solidFill>
                <a:latin typeface="Arial"/>
                <a:ea typeface="Arial"/>
                <a:cs typeface="Arial"/>
                <a:sym typeface="Arial"/>
              </a:rPr>
              <a:t>Aggressive</a:t>
            </a:r>
          </a:p>
          <a:p>
            <a:pPr algn="ctr" marR="0" indent="0" marL="0">
              <a:lnSpc>
                <a:spcPct val="119921"/>
              </a:lnSpc>
              <a:spcBef>
                <a:spcPts val="635"/>
              </a:spcBef>
              <a:spcAft>
                <a:spcPts val="0"/>
              </a:spcAft>
              <a:buNone/>
            </a:pPr>
            <a:r>
              <a:rPr sz="3555" lang="en-US">
                <a:solidFill>
                  <a:srgbClr val="66FFFF"/>
                </a:solidFill>
                <a:latin typeface="Arial"/>
                <a:ea typeface="Arial"/>
                <a:cs typeface="Arial"/>
                <a:sym typeface="Arial"/>
              </a:rPr>
              <a:t>Assertive</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19" name="Shape 319"/>
        <p:cNvGrpSpPr/>
        <p:nvPr/>
      </p:nvGrpSpPr>
      <p:grpSpPr>
        <a:xfrm>
          <a:off y="0" x="0"/>
          <a:ext cy="0" cx="0"/>
          <a:chOff y="0" x="0"/>
          <a:chExt cy="0" cx="0"/>
        </a:xfrm>
      </p:grpSpPr>
      <p:sp>
        <p:nvSpPr>
          <p:cNvPr id="320" name="Shape 320"/>
          <p:cNvSpPr txBox="1"/>
          <p:nvPr>
            <p:ph type="title"/>
          </p:nvPr>
        </p:nvSpPr>
        <p:spPr>
          <a:xfrm>
            <a:off y="356300" x="610300"/>
            <a:ext cy="1243874" cx="9015574"/>
          </a:xfrm>
          <a:prstGeom prst="rect">
            <a:avLst/>
          </a:prstGeom>
        </p:spPr>
        <p:txBody>
          <a:bodyPr bIns="38100" rIns="38100" lIns="38100" tIns="38100" anchor="ctr" anchorCtr="0">
            <a:noAutofit/>
          </a:bodyPr>
          <a:lstStyle/>
          <a:p>
            <a:pPr algn="ctr" marR="0" indent="0" marL="0">
              <a:lnSpc>
                <a:spcPct val="120000"/>
              </a:lnSpc>
              <a:spcBef>
                <a:spcPts val="0"/>
              </a:spcBef>
              <a:spcAft>
                <a:spcPts val="0"/>
              </a:spcAft>
              <a:buNone/>
            </a:pPr>
            <a:r>
              <a:rPr b="1" sz="4444" lang="en-US">
                <a:solidFill>
                  <a:srgbClr val="66FFFF"/>
                </a:solidFill>
                <a:latin typeface="Arial"/>
                <a:ea typeface="Arial"/>
                <a:cs typeface="Arial"/>
                <a:sym typeface="Arial"/>
              </a:rPr>
              <a:t>Passive response pattern:</a:t>
            </a:r>
          </a:p>
        </p:txBody>
      </p:sp>
      <p:sp>
        <p:nvSpPr>
          <p:cNvPr id="321" name="Shape 321"/>
          <p:cNvSpPr txBox="1"/>
          <p:nvPr>
            <p:ph idx="1" type="body"/>
          </p:nvPr>
        </p:nvSpPr>
        <p:spPr>
          <a:xfrm>
            <a:off y="1829150" x="610300"/>
            <a:ext cy="5002725" cx="9354249"/>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2666" lang="en-US">
                <a:solidFill>
                  <a:srgbClr val="66FFFF"/>
                </a:solidFill>
                <a:latin typeface="Arial"/>
                <a:ea typeface="Arial"/>
                <a:cs typeface="Arial"/>
                <a:sym typeface="Arial"/>
              </a:rPr>
              <a:t>Direct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Indirect</a:t>
            </a:r>
          </a:p>
          <a:p>
            <a:r>
              <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Honest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Dishonest</a:t>
            </a:r>
          </a:p>
          <a:p>
            <a:r>
              <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Appropriate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Inappropriate</a:t>
            </a:r>
          </a:p>
          <a:p>
            <a:r>
              <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Respectful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Disrespectful</a:t>
            </a:r>
          </a:p>
          <a:p>
            <a:r>
              <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Focus on my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Focus on others’</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feelings/reactions feelings/reactions</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25" name="Shape 325"/>
        <p:cNvGrpSpPr/>
        <p:nvPr/>
      </p:nvGrpSpPr>
      <p:grpSpPr>
        <a:xfrm>
          <a:off y="0" x="0"/>
          <a:ext cy="0" cx="0"/>
          <a:chOff y="0" x="0"/>
          <a:chExt cy="0" cx="0"/>
        </a:xfrm>
      </p:grpSpPr>
      <p:sp>
        <p:nvSpPr>
          <p:cNvPr id="326" name="Shape 326"/>
          <p:cNvSpPr txBox="1"/>
          <p:nvPr>
            <p:ph type="title"/>
          </p:nvPr>
        </p:nvSpPr>
        <p:spPr>
          <a:xfrm>
            <a:off y="356300" x="610300"/>
            <a:ext cy="1243874" cx="9015574"/>
          </a:xfrm>
          <a:prstGeom prst="rect">
            <a:avLst/>
          </a:prstGeom>
        </p:spPr>
        <p:txBody>
          <a:bodyPr bIns="38100" rIns="38100" lIns="38100" tIns="38100" anchor="ctr" anchorCtr="0">
            <a:noAutofit/>
          </a:bodyPr>
          <a:lstStyle/>
          <a:p>
            <a:pPr algn="ctr" marR="0" indent="0" marL="0">
              <a:lnSpc>
                <a:spcPct val="120000"/>
              </a:lnSpc>
              <a:spcBef>
                <a:spcPts val="0"/>
              </a:spcBef>
              <a:spcAft>
                <a:spcPts val="0"/>
              </a:spcAft>
              <a:buNone/>
            </a:pPr>
            <a:r>
              <a:rPr b="1" sz="4444" lang="en-US">
                <a:solidFill>
                  <a:srgbClr val="66FFFF"/>
                </a:solidFill>
                <a:latin typeface="Arial"/>
                <a:ea typeface="Arial"/>
                <a:cs typeface="Arial"/>
                <a:sym typeface="Arial"/>
              </a:rPr>
              <a:t>Aggressive response pattern:</a:t>
            </a:r>
          </a:p>
        </p:txBody>
      </p:sp>
      <p:sp>
        <p:nvSpPr>
          <p:cNvPr id="327" name="Shape 327"/>
          <p:cNvSpPr txBox="1"/>
          <p:nvPr>
            <p:ph idx="1" type="body"/>
          </p:nvPr>
        </p:nvSpPr>
        <p:spPr>
          <a:xfrm>
            <a:off y="1829150" x="610300"/>
            <a:ext cy="5002725" cx="9269574"/>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2666" lang="en-US">
                <a:solidFill>
                  <a:srgbClr val="66FFFF"/>
                </a:solidFill>
                <a:latin typeface="Arial"/>
                <a:ea typeface="Arial"/>
                <a:cs typeface="Arial"/>
                <a:sym typeface="Arial"/>
              </a:rPr>
              <a:t>Direct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Indirect</a:t>
            </a:r>
          </a:p>
          <a:p>
            <a:r>
              <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Honest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Dishonest</a:t>
            </a:r>
          </a:p>
          <a:p>
            <a:r>
              <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Appropriate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Inappropriate</a:t>
            </a:r>
          </a:p>
          <a:p>
            <a:r>
              <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Respectful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Disrespectful</a:t>
            </a:r>
          </a:p>
          <a:p>
            <a:r>
              <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Focus on my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Focus on others’</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feelings/reactions feelings/reactions</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31" name="Shape 331"/>
        <p:cNvGrpSpPr/>
        <p:nvPr/>
      </p:nvGrpSpPr>
      <p:grpSpPr>
        <a:xfrm>
          <a:off y="0" x="0"/>
          <a:ext cy="0" cx="0"/>
          <a:chOff y="0" x="0"/>
          <a:chExt cy="0" cx="0"/>
        </a:xfrm>
      </p:grpSpPr>
      <p:sp>
        <p:nvSpPr>
          <p:cNvPr id="332" name="Shape 332"/>
          <p:cNvSpPr txBox="1"/>
          <p:nvPr>
            <p:ph type="title"/>
          </p:nvPr>
        </p:nvSpPr>
        <p:spPr>
          <a:xfrm>
            <a:off y="356300" x="610300"/>
            <a:ext cy="1243874" cx="9015574"/>
          </a:xfrm>
          <a:prstGeom prst="rect">
            <a:avLst/>
          </a:prstGeom>
        </p:spPr>
        <p:txBody>
          <a:bodyPr bIns="38100" rIns="38100" lIns="38100" tIns="38100" anchor="ctr" anchorCtr="0">
            <a:noAutofit/>
          </a:bodyPr>
          <a:lstStyle/>
          <a:p>
            <a:pPr algn="ctr" marR="0" indent="0" marL="0">
              <a:lnSpc>
                <a:spcPct val="120000"/>
              </a:lnSpc>
              <a:spcBef>
                <a:spcPts val="0"/>
              </a:spcBef>
              <a:spcAft>
                <a:spcPts val="0"/>
              </a:spcAft>
              <a:buNone/>
            </a:pPr>
            <a:r>
              <a:rPr b="1" sz="4444" lang="en-US">
                <a:solidFill>
                  <a:srgbClr val="66FFFF"/>
                </a:solidFill>
                <a:latin typeface="Arial"/>
                <a:ea typeface="Arial"/>
                <a:cs typeface="Arial"/>
                <a:sym typeface="Arial"/>
              </a:rPr>
              <a:t>Assertive response pattern:</a:t>
            </a:r>
          </a:p>
        </p:txBody>
      </p:sp>
      <p:sp>
        <p:nvSpPr>
          <p:cNvPr id="333" name="Shape 333"/>
          <p:cNvSpPr txBox="1"/>
          <p:nvPr>
            <p:ph idx="1" type="body"/>
          </p:nvPr>
        </p:nvSpPr>
        <p:spPr>
          <a:xfrm>
            <a:off y="1829150" x="610300"/>
            <a:ext cy="5002725" cx="9100250"/>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2666" lang="en-US">
                <a:solidFill>
                  <a:srgbClr val="66FFFF"/>
                </a:solidFill>
                <a:latin typeface="Arial"/>
                <a:ea typeface="Arial"/>
                <a:cs typeface="Arial"/>
                <a:sym typeface="Arial"/>
              </a:rPr>
              <a:t>Direct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Indirect</a:t>
            </a:r>
          </a:p>
          <a:p>
            <a:r>
              <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Honest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Dishonest</a:t>
            </a:r>
          </a:p>
          <a:p>
            <a:r>
              <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Appropriate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Inappropriate</a:t>
            </a:r>
          </a:p>
          <a:p>
            <a:r>
              <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Respectful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Disrespectful</a:t>
            </a:r>
          </a:p>
          <a:p>
            <a:r>
              <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Focus on my </a:t>
            </a:r>
            <a:r>
              <a:rPr b="1" sz="2666" lang="en-US">
                <a:solidFill>
                  <a:srgbClr val="FFFF00"/>
                </a:solidFill>
                <a:latin typeface="Arial"/>
                <a:ea typeface="Arial"/>
                <a:cs typeface="Arial"/>
                <a:sym typeface="Arial"/>
              </a:rPr>
              <a:t>X</a:t>
            </a:r>
            <a:r>
              <a:rPr sz="2666" lang="en-US">
                <a:solidFill>
                  <a:srgbClr val="66FFFF"/>
                </a:solidFill>
                <a:latin typeface="Arial"/>
                <a:ea typeface="Arial"/>
                <a:cs typeface="Arial"/>
                <a:sym typeface="Arial"/>
              </a:rPr>
              <a:t> Focus on others’</a:t>
            </a:r>
          </a:p>
          <a:p>
            <a:pPr algn="l" marR="0" indent="0" marL="0">
              <a:lnSpc>
                <a:spcPct val="107812"/>
              </a:lnSpc>
              <a:spcBef>
                <a:spcPts val="479"/>
              </a:spcBef>
              <a:spcAft>
                <a:spcPts val="0"/>
              </a:spcAft>
              <a:buNone/>
            </a:pPr>
            <a:r>
              <a:rPr sz="2666" lang="en-US">
                <a:solidFill>
                  <a:srgbClr val="66FFFF"/>
                </a:solidFill>
                <a:latin typeface="Arial"/>
                <a:ea typeface="Arial"/>
                <a:cs typeface="Arial"/>
                <a:sym typeface="Arial"/>
              </a:rPr>
              <a:t>feelings/reactions feelings/reactions</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37" name="Shape 337"/>
        <p:cNvGrpSpPr/>
        <p:nvPr/>
      </p:nvGrpSpPr>
      <p:grpSpPr>
        <a:xfrm>
          <a:off y="0" x="0"/>
          <a:ext cy="0" cx="0"/>
          <a:chOff y="0" x="0"/>
          <a:chExt cy="0" cx="0"/>
        </a:xfrm>
      </p:grpSpPr>
      <p:sp>
        <p:nvSpPr>
          <p:cNvPr id="338" name="Shape 338"/>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886"/>
              </a:lnSpc>
              <a:spcBef>
                <a:spcPts val="0"/>
              </a:spcBef>
              <a:spcAft>
                <a:spcPts val="0"/>
              </a:spcAft>
              <a:buNone/>
            </a:pPr>
            <a:r>
              <a:rPr b="1" sz="4888" lang="en-US">
                <a:solidFill>
                  <a:srgbClr val="66FFFF"/>
                </a:solidFill>
                <a:latin typeface="Arial"/>
                <a:ea typeface="Arial"/>
                <a:cs typeface="Arial"/>
                <a:sym typeface="Arial"/>
              </a:rPr>
              <a:t>“If you want to gather honey, don’t kick over the beehive.” </a:t>
            </a:r>
            <a:r>
              <a:rPr b="1" sz="2222" lang="en-US">
                <a:solidFill>
                  <a:srgbClr val="66FFFF"/>
                </a:solidFill>
                <a:latin typeface="Arial"/>
                <a:ea typeface="Arial"/>
                <a:cs typeface="Arial"/>
                <a:sym typeface="Arial"/>
              </a:rPr>
              <a:t>—Dale Carnegie</a:t>
            </a:r>
            <a:r>
              <a:rPr b="1" sz="4888" lang="en-US">
                <a:solidFill>
                  <a:srgbClr val="66FFFF"/>
                </a:solidFill>
                <a:latin typeface="Arial"/>
                <a:ea typeface="Arial"/>
                <a:cs typeface="Arial"/>
                <a:sym typeface="Arial"/>
              </a:rPr>
              <a:t> </a:t>
            </a: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42" name="Shape 342"/>
        <p:cNvGrpSpPr/>
        <p:nvPr/>
      </p:nvGrpSpPr>
      <p:grpSpPr>
        <a:xfrm>
          <a:off y="0" x="0"/>
          <a:ext cy="0" cx="0"/>
          <a:chOff y="0" x="0"/>
          <a:chExt cy="0" cx="0"/>
        </a:xfrm>
      </p:grpSpPr>
      <p:sp>
        <p:nvSpPr>
          <p:cNvPr id="343" name="Shape 343"/>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Ten mistakes to avoid:</a:t>
            </a:r>
          </a:p>
        </p:txBody>
      </p:sp>
      <p:sp>
        <p:nvSpPr>
          <p:cNvPr id="344" name="Shape 344"/>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Defensiveness (reacting). When we do so we take on the emotions of the upset person and end up damaging our </a:t>
            </a:r>
            <a:r>
              <a:rPr b="1" sz="3555" lang="en-US">
                <a:solidFill>
                  <a:srgbClr val="FFFF00"/>
                </a:solidFill>
                <a:latin typeface="Arial"/>
                <a:ea typeface="Arial"/>
                <a:cs typeface="Arial"/>
                <a:sym typeface="Arial"/>
              </a:rPr>
              <a:t>integrity</a:t>
            </a:r>
            <a:r>
              <a:rPr sz="3555" lang="en-US">
                <a:solidFill>
                  <a:srgbClr val="66FFFF"/>
                </a:solidFill>
                <a:latin typeface="Arial"/>
                <a:ea typeface="Arial"/>
                <a:cs typeface="Arial"/>
                <a:sym typeface="Arial"/>
              </a:rPr>
              <a:t>.</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Pacifying—often has the effect of escalating the anger of the upset person.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1" name="Shape 41"/>
        <p:cNvGrpSpPr/>
        <p:nvPr/>
      </p:nvGrpSpPr>
      <p:grpSpPr>
        <a:xfrm>
          <a:off y="0" x="0"/>
          <a:ext cy="0" cx="0"/>
          <a:chOff y="0" x="0"/>
          <a:chExt cy="0" cx="0"/>
        </a:xfrm>
      </p:grpSpPr>
      <p:sp>
        <p:nvSpPr>
          <p:cNvPr id="42" name="Shape 42"/>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Leaders often sense that conflict within the organization, office or home represents a </a:t>
            </a:r>
            <a:r>
              <a:rPr b="1" sz="3555" lang="en-US">
                <a:solidFill>
                  <a:srgbClr val="FFFF00"/>
                </a:solidFill>
                <a:latin typeface="Arial"/>
                <a:ea typeface="Arial"/>
                <a:cs typeface="Arial"/>
                <a:sym typeface="Arial"/>
              </a:rPr>
              <a:t>spiritual</a:t>
            </a:r>
            <a:r>
              <a:rPr sz="3555" lang="en-US">
                <a:solidFill>
                  <a:srgbClr val="66FFFF"/>
                </a:solidFill>
                <a:latin typeface="Arial"/>
                <a:ea typeface="Arial"/>
                <a:cs typeface="Arial"/>
                <a:sym typeface="Arial"/>
              </a:rPr>
              <a:t> problem. </a:t>
            </a: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48" name="Shape 348"/>
        <p:cNvGrpSpPr/>
        <p:nvPr/>
      </p:nvGrpSpPr>
      <p:grpSpPr>
        <a:xfrm>
          <a:off y="0" x="0"/>
          <a:ext cy="0" cx="0"/>
          <a:chOff y="0" x="0"/>
          <a:chExt cy="0" cx="0"/>
        </a:xfrm>
      </p:grpSpPr>
      <p:sp>
        <p:nvSpPr>
          <p:cNvPr id="349" name="Shape 349"/>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Ten mistakes to avoid</a:t>
            </a:r>
            <a:r>
              <a:rPr b="1" sz="2000" lang="en-US">
                <a:solidFill>
                  <a:srgbClr val="66FFFF"/>
                </a:solidFill>
                <a:latin typeface="Arial"/>
                <a:ea typeface="Arial"/>
                <a:cs typeface="Arial"/>
                <a:sym typeface="Arial"/>
              </a:rPr>
              <a:t>—cont’d</a:t>
            </a:r>
          </a:p>
        </p:txBody>
      </p:sp>
      <p:sp>
        <p:nvSpPr>
          <p:cNvPr id="350" name="Shape 350"/>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Lack of pacing—match the intensity without matching </a:t>
            </a:r>
            <a:r>
              <a:rPr b="1" sz="3555" lang="en-US">
                <a:solidFill>
                  <a:srgbClr val="FFFF00"/>
                </a:solidFill>
                <a:latin typeface="Arial"/>
                <a:ea typeface="Arial"/>
                <a:cs typeface="Arial"/>
                <a:sym typeface="Arial"/>
              </a:rPr>
              <a:t>aggressiveness</a:t>
            </a:r>
            <a:r>
              <a:rPr sz="3555" lang="en-US">
                <a:solidFill>
                  <a:srgbClr val="66FFFF"/>
                </a:solidFill>
                <a:latin typeface="Arial"/>
                <a:ea typeface="Arial"/>
                <a:cs typeface="Arial"/>
                <a:sym typeface="Arial"/>
              </a:rPr>
              <a:t>, then slowly soften your voice.</a:t>
            </a:r>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54" name="Shape 354"/>
        <p:cNvGrpSpPr/>
        <p:nvPr/>
      </p:nvGrpSpPr>
      <p:grpSpPr>
        <a:xfrm>
          <a:off y="0" x="0"/>
          <a:ext cy="0" cx="0"/>
          <a:chOff y="0" x="0"/>
          <a:chExt cy="0" cx="0"/>
        </a:xfrm>
      </p:grpSpPr>
      <p:sp>
        <p:nvSpPr>
          <p:cNvPr id="355" name="Shape 355"/>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Ten mistakes to avoid</a:t>
            </a:r>
            <a:r>
              <a:rPr b="1" sz="2000" lang="en-US">
                <a:solidFill>
                  <a:srgbClr val="66FFFF"/>
                </a:solidFill>
                <a:latin typeface="Arial"/>
                <a:ea typeface="Arial"/>
                <a:cs typeface="Arial"/>
                <a:sym typeface="Arial"/>
              </a:rPr>
              <a:t>—cont’d</a:t>
            </a:r>
          </a:p>
        </p:txBody>
      </p:sp>
      <p:sp>
        <p:nvSpPr>
          <p:cNvPr id="356" name="Shape 356"/>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Forgetting that understanding is not the same as </a:t>
            </a:r>
            <a:r>
              <a:rPr b="1" sz="3555" lang="en-US">
                <a:solidFill>
                  <a:srgbClr val="FFFF00"/>
                </a:solidFill>
                <a:latin typeface="Arial"/>
                <a:ea typeface="Arial"/>
                <a:cs typeface="Arial"/>
                <a:sym typeface="Arial"/>
              </a:rPr>
              <a:t>agreeing</a:t>
            </a:r>
            <a:r>
              <a:rPr sz="3555" lang="en-US">
                <a:solidFill>
                  <a:srgbClr val="66FFFF"/>
                </a:solidFill>
                <a:latin typeface="Arial"/>
                <a:ea typeface="Arial"/>
                <a:cs typeface="Arial"/>
                <a:sym typeface="Arial"/>
              </a:rPr>
              <a:t>. In conflict most people put understanding what the other person is feeling at a much lower priority. Their attention goes immediately to disagreements. We start building our argument against the person even before we have understood the issue.</a:t>
            </a: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60" name="Shape 360"/>
        <p:cNvGrpSpPr/>
        <p:nvPr/>
      </p:nvGrpSpPr>
      <p:grpSpPr>
        <a:xfrm>
          <a:off y="0" x="0"/>
          <a:ext cy="0" cx="0"/>
          <a:chOff y="0" x="0"/>
          <a:chExt cy="0" cx="0"/>
        </a:xfrm>
      </p:grpSpPr>
      <p:sp>
        <p:nvSpPr>
          <p:cNvPr id="361" name="Shape 361"/>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Ten mistakes to avoid</a:t>
            </a:r>
            <a:r>
              <a:rPr b="1" sz="2000" lang="en-US">
                <a:solidFill>
                  <a:srgbClr val="66FFFF"/>
                </a:solidFill>
                <a:latin typeface="Arial"/>
                <a:ea typeface="Arial"/>
                <a:cs typeface="Arial"/>
                <a:sym typeface="Arial"/>
              </a:rPr>
              <a:t>—cont’d</a:t>
            </a:r>
          </a:p>
        </p:txBody>
      </p:sp>
      <p:sp>
        <p:nvSpPr>
          <p:cNvPr id="362" name="Shape 362"/>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Verbal and nonverbal behaviors do not match. We tend to </a:t>
            </a:r>
            <a:r>
              <a:rPr b="1" sz="3555" lang="en-US">
                <a:solidFill>
                  <a:srgbClr val="FFFF00"/>
                </a:solidFill>
                <a:latin typeface="Arial"/>
                <a:ea typeface="Arial"/>
                <a:cs typeface="Arial"/>
                <a:sym typeface="Arial"/>
              </a:rPr>
              <a:t>trust</a:t>
            </a:r>
            <a:r>
              <a:rPr sz="3555" lang="en-US">
                <a:solidFill>
                  <a:srgbClr val="66FFFF"/>
                </a:solidFill>
                <a:latin typeface="Arial"/>
                <a:ea typeface="Arial"/>
                <a:cs typeface="Arial"/>
                <a:sym typeface="Arial"/>
              </a:rPr>
              <a:t> the nonverbal behavior much more than the verbal.</a:t>
            </a:r>
          </a:p>
        </p:txBody>
      </p:sp>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66" name="Shape 366"/>
        <p:cNvGrpSpPr/>
        <p:nvPr/>
      </p:nvGrpSpPr>
      <p:grpSpPr>
        <a:xfrm>
          <a:off y="0" x="0"/>
          <a:ext cy="0" cx="0"/>
          <a:chOff y="0" x="0"/>
          <a:chExt cy="0" cx="0"/>
        </a:xfrm>
      </p:grpSpPr>
      <p:sp>
        <p:nvSpPr>
          <p:cNvPr id="367" name="Shape 367"/>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Ten mistakes to avoid</a:t>
            </a:r>
            <a:r>
              <a:rPr b="1" sz="2000" lang="en-US">
                <a:solidFill>
                  <a:srgbClr val="66FFFF"/>
                </a:solidFill>
                <a:latin typeface="Arial"/>
                <a:ea typeface="Arial"/>
                <a:cs typeface="Arial"/>
                <a:sym typeface="Arial"/>
              </a:rPr>
              <a:t>—cont’d</a:t>
            </a:r>
          </a:p>
        </p:txBody>
      </p:sp>
      <p:sp>
        <p:nvSpPr>
          <p:cNvPr id="368" name="Shape 368"/>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Failing to use appropriate listening style: appreciative (for enjoyment), empathic (in order to emotionally support), comprehensive (in order to organize information), discerning (to gather all the information), and evaluative (in order to make a decision).</a:t>
            </a:r>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72" name="Shape 372"/>
        <p:cNvGrpSpPr/>
        <p:nvPr/>
      </p:nvGrpSpPr>
      <p:grpSpPr>
        <a:xfrm>
          <a:off y="0" x="0"/>
          <a:ext cy="0" cx="0"/>
          <a:chOff y="0" x="0"/>
          <a:chExt cy="0" cx="0"/>
        </a:xfrm>
      </p:grpSpPr>
      <p:sp>
        <p:nvSpPr>
          <p:cNvPr id="373" name="Shape 373"/>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Ten mistakes to avoid</a:t>
            </a:r>
            <a:r>
              <a:rPr b="1" sz="2000" lang="en-US">
                <a:solidFill>
                  <a:srgbClr val="66FFFF"/>
                </a:solidFill>
                <a:latin typeface="Arial"/>
                <a:ea typeface="Arial"/>
                <a:cs typeface="Arial"/>
                <a:sym typeface="Arial"/>
              </a:rPr>
              <a:t>—cont’d</a:t>
            </a:r>
          </a:p>
        </p:txBody>
      </p:sp>
      <p:sp>
        <p:nvSpPr>
          <p:cNvPr id="374" name="Shape 374"/>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Focusing on details of </a:t>
            </a:r>
            <a:r>
              <a:rPr b="1" sz="3555" lang="en-US">
                <a:solidFill>
                  <a:srgbClr val="FFFF00"/>
                </a:solidFill>
                <a:latin typeface="Arial"/>
                <a:ea typeface="Arial"/>
                <a:cs typeface="Arial"/>
                <a:sym typeface="Arial"/>
              </a:rPr>
              <a:t>discussion</a:t>
            </a:r>
            <a:r>
              <a:rPr sz="3555" lang="en-US">
                <a:solidFill>
                  <a:srgbClr val="66FFFF"/>
                </a:solidFill>
                <a:latin typeface="Arial"/>
                <a:ea typeface="Arial"/>
                <a:cs typeface="Arial"/>
                <a:sym typeface="Arial"/>
              </a:rPr>
              <a:t> rather than the core issue. Stay with core issues, own where you have made mistakes, attempt to move toward compromise. Keep away from grocery list of side issues.</a:t>
            </a:r>
          </a:p>
        </p:txBody>
      </p:sp>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78" name="Shape 378"/>
        <p:cNvGrpSpPr/>
        <p:nvPr/>
      </p:nvGrpSpPr>
      <p:grpSpPr>
        <a:xfrm>
          <a:off y="0" x="0"/>
          <a:ext cy="0" cx="0"/>
          <a:chOff y="0" x="0"/>
          <a:chExt cy="0" cx="0"/>
        </a:xfrm>
      </p:grpSpPr>
      <p:sp>
        <p:nvSpPr>
          <p:cNvPr id="379" name="Shape 379"/>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Ten mistakes to avoid</a:t>
            </a:r>
            <a:r>
              <a:rPr b="1" sz="2000" lang="en-US">
                <a:solidFill>
                  <a:srgbClr val="66FFFF"/>
                </a:solidFill>
                <a:latin typeface="Arial"/>
                <a:ea typeface="Arial"/>
                <a:cs typeface="Arial"/>
                <a:sym typeface="Arial"/>
              </a:rPr>
              <a:t>—cont’d</a:t>
            </a:r>
          </a:p>
        </p:txBody>
      </p:sp>
      <p:sp>
        <p:nvSpPr>
          <p:cNvPr id="380" name="Shape 380"/>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Failing to reflect back what other person is saying. Gives the person peace of mind and assurance that you </a:t>
            </a:r>
            <a:r>
              <a:rPr b="1" sz="3555" lang="en-US">
                <a:solidFill>
                  <a:srgbClr val="FFFF00"/>
                </a:solidFill>
                <a:latin typeface="Arial"/>
                <a:ea typeface="Arial"/>
                <a:cs typeface="Arial"/>
                <a:sym typeface="Arial"/>
              </a:rPr>
              <a:t>understand</a:t>
            </a:r>
            <a:r>
              <a:rPr sz="3555" lang="en-US">
                <a:solidFill>
                  <a:srgbClr val="66FFFF"/>
                </a:solidFill>
                <a:latin typeface="Arial"/>
                <a:ea typeface="Arial"/>
                <a:cs typeface="Arial"/>
                <a:sym typeface="Arial"/>
              </a:rPr>
              <a:t>.</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Not utilizing the 100 + 1% principle—find the 1% in the upset person’s argument that you agree with and agree with it 100%.—Psychologist Donald Moine</a:t>
            </a:r>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84" name="Shape 384"/>
        <p:cNvGrpSpPr/>
        <p:nvPr/>
      </p:nvGrpSpPr>
      <p:grpSpPr>
        <a:xfrm>
          <a:off y="0" x="0"/>
          <a:ext cy="0" cx="0"/>
          <a:chOff y="0" x="0"/>
          <a:chExt cy="0" cx="0"/>
        </a:xfrm>
      </p:grpSpPr>
      <p:sp>
        <p:nvSpPr>
          <p:cNvPr id="385" name="Shape 385"/>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Ten mistakes to avoid</a:t>
            </a:r>
            <a:r>
              <a:rPr b="1" sz="2000" lang="en-US">
                <a:solidFill>
                  <a:srgbClr val="66FFFF"/>
                </a:solidFill>
                <a:latin typeface="Arial"/>
                <a:ea typeface="Arial"/>
                <a:cs typeface="Arial"/>
                <a:sym typeface="Arial"/>
              </a:rPr>
              <a:t>—cont’d</a:t>
            </a:r>
          </a:p>
        </p:txBody>
      </p:sp>
      <p:sp>
        <p:nvSpPr>
          <p:cNvPr id="386" name="Shape 386"/>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Putting your “but” in the </a:t>
            </a:r>
            <a:r>
              <a:rPr b="1" sz="3555" lang="en-US">
                <a:solidFill>
                  <a:srgbClr val="FFFF00"/>
                </a:solidFill>
                <a:latin typeface="Arial"/>
                <a:ea typeface="Arial"/>
                <a:cs typeface="Arial"/>
                <a:sym typeface="Arial"/>
              </a:rPr>
              <a:t>wrong</a:t>
            </a:r>
            <a:r>
              <a:rPr sz="3555" lang="en-US">
                <a:solidFill>
                  <a:srgbClr val="66FFFF"/>
                </a:solidFill>
                <a:latin typeface="Arial"/>
                <a:ea typeface="Arial"/>
                <a:cs typeface="Arial"/>
                <a:sym typeface="Arial"/>
              </a:rPr>
              <a:t> place. “But” erases everything that came before it. People tend to focus on or believe what they hear after the “but” rather than what comes before it.</a:t>
            </a:r>
            <a:r>
              <a:rPr sz="3111" lang="en-US">
                <a:solidFill>
                  <a:srgbClr val="000000"/>
                </a:solidFill>
                <a:latin typeface="Arial"/>
                <a:ea typeface="Arial"/>
                <a:cs typeface="Arial"/>
                <a:sym typeface="Arial"/>
              </a:rPr>
              <a:t> </a:t>
            </a:r>
          </a:p>
        </p:txBody>
      </p:sp>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90" name="Shape 390"/>
        <p:cNvGrpSpPr/>
        <p:nvPr/>
      </p:nvGrpSpPr>
      <p:grpSpPr>
        <a:xfrm>
          <a:off y="0" x="0"/>
          <a:ext cy="0" cx="0"/>
          <a:chOff y="0" x="0"/>
          <a:chExt cy="0" cx="0"/>
        </a:xfrm>
      </p:grpSpPr>
      <p:sp>
        <p:nvSpPr>
          <p:cNvPr id="391" name="Shape 391"/>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Which statement is better?</a:t>
            </a:r>
          </a:p>
        </p:txBody>
      </p:sp>
      <p:sp>
        <p:nvSpPr>
          <p:cNvPr id="392" name="Shape 392"/>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“I love you but you always burn the toast.”</a:t>
            </a:r>
          </a:p>
          <a:p>
            <a:r>
              <a:t/>
            </a:r>
          </a:p>
          <a:p>
            <a:pPr algn="ctr" marR="0" indent="0" marL="0">
              <a:lnSpc>
                <a:spcPct val="119921"/>
              </a:lnSpc>
              <a:spcBef>
                <a:spcPts val="635"/>
              </a:spcBef>
              <a:spcAft>
                <a:spcPts val="0"/>
              </a:spcAft>
              <a:buNone/>
            </a:pPr>
            <a:r>
              <a:rPr b="1" sz="3555" lang="en-US">
                <a:solidFill>
                  <a:srgbClr val="66FFFF"/>
                </a:solidFill>
                <a:latin typeface="Arial"/>
                <a:ea typeface="Arial"/>
                <a:cs typeface="Arial"/>
                <a:sym typeface="Arial"/>
              </a:rPr>
              <a:t>OR </a:t>
            </a:r>
          </a:p>
          <a:p>
            <a:r>
              <a:t/>
            </a:r>
          </a:p>
          <a:p>
            <a:pPr algn="l" marR="0" indent="0" marL="0">
              <a:lnSpc>
                <a:spcPct val="119921"/>
              </a:lnSpc>
              <a:spcBef>
                <a:spcPts val="635"/>
              </a:spcBef>
              <a:spcAft>
                <a:spcPts val="0"/>
              </a:spcAft>
              <a:buNone/>
            </a:pPr>
            <a:r>
              <a:rPr sz="3555" lang="en-US">
                <a:solidFill>
                  <a:srgbClr val="66FFFF"/>
                </a:solidFill>
                <a:latin typeface="Arial"/>
                <a:ea typeface="Arial"/>
                <a:cs typeface="Arial"/>
                <a:sym typeface="Arial"/>
              </a:rPr>
              <a:t>“You always burn the toast but I love you.” </a:t>
            </a:r>
          </a:p>
        </p:txBody>
      </p:sp>
    </p:spTree>
  </p:cSld>
  <p:clrMapOvr>
    <a:masterClrMapping/>
  </p:clrMapOvr>
  <p:transition spd="slow">
    <p:cut/>
  </p:transition>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96" name="Shape 396"/>
        <p:cNvGrpSpPr/>
        <p:nvPr/>
      </p:nvGrpSpPr>
      <p:grpSpPr>
        <a:xfrm>
          <a:off y="0" x="0"/>
          <a:ext cy="0" cx="0"/>
          <a:chOff y="0" x="0"/>
          <a:chExt cy="0" cx="0"/>
        </a:xfrm>
      </p:grpSpPr>
      <p:sp>
        <p:nvSpPr>
          <p:cNvPr id="397" name="Shape 397"/>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Which statement is better?</a:t>
            </a:r>
          </a:p>
        </p:txBody>
      </p:sp>
      <p:sp>
        <p:nvSpPr>
          <p:cNvPr id="398" name="Shape 398"/>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“It was wrong of me to get so angry, but your behavior really frustrated me.”</a:t>
            </a:r>
          </a:p>
          <a:p>
            <a:r>
              <a:t/>
            </a:r>
          </a:p>
          <a:p>
            <a:pPr algn="ctr" marR="0" indent="0" marL="0">
              <a:lnSpc>
                <a:spcPct val="119921"/>
              </a:lnSpc>
              <a:spcBef>
                <a:spcPts val="635"/>
              </a:spcBef>
              <a:spcAft>
                <a:spcPts val="0"/>
              </a:spcAft>
              <a:buNone/>
            </a:pPr>
            <a:r>
              <a:rPr b="1" sz="3555" lang="en-US">
                <a:solidFill>
                  <a:srgbClr val="66FFFF"/>
                </a:solidFill>
                <a:latin typeface="Arial"/>
                <a:ea typeface="Arial"/>
                <a:cs typeface="Arial"/>
                <a:sym typeface="Arial"/>
              </a:rPr>
              <a:t>OR</a:t>
            </a:r>
          </a:p>
          <a:p>
            <a:r>
              <a:t/>
            </a:r>
          </a:p>
          <a:p>
            <a:pPr algn="l" marR="0" indent="0" marL="0">
              <a:lnSpc>
                <a:spcPct val="119921"/>
              </a:lnSpc>
              <a:spcBef>
                <a:spcPts val="635"/>
              </a:spcBef>
              <a:spcAft>
                <a:spcPts val="0"/>
              </a:spcAft>
              <a:buNone/>
            </a:pPr>
            <a:r>
              <a:rPr sz="3555" lang="en-US">
                <a:solidFill>
                  <a:srgbClr val="66FFFF"/>
                </a:solidFill>
                <a:latin typeface="Arial"/>
                <a:ea typeface="Arial"/>
                <a:cs typeface="Arial"/>
                <a:sym typeface="Arial"/>
              </a:rPr>
              <a:t>“Your behavior really frustrated me, but it was wrong of me to get so angry.” </a:t>
            </a:r>
          </a:p>
        </p:txBody>
      </p:sp>
    </p:spTree>
  </p:cSld>
  <p:clrMapOvr>
    <a:masterClrMapping/>
  </p:clrMapOvr>
  <p:transition spd="slow">
    <p:cut/>
  </p:transition>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02" name="Shape 402"/>
        <p:cNvGrpSpPr/>
        <p:nvPr/>
      </p:nvGrpSpPr>
      <p:grpSpPr>
        <a:xfrm>
          <a:off y="0" x="0"/>
          <a:ext cy="0" cx="0"/>
          <a:chOff y="0" x="0"/>
          <a:chExt cy="0" cx="0"/>
        </a:xfrm>
      </p:grpSpPr>
      <p:sp>
        <p:nvSpPr>
          <p:cNvPr id="403" name="Shape 403"/>
          <p:cNvSpPr txBox="1"/>
          <p:nvPr>
            <p:ph idx="1" type="body"/>
          </p:nvPr>
        </p:nvSpPr>
        <p:spPr>
          <a:xfrm>
            <a:off y="1829150" x="610300"/>
            <a:ext cy="5002725" cx="9015574"/>
          </a:xfrm>
          <a:prstGeom prst="rect">
            <a:avLst/>
          </a:prstGeom>
        </p:spPr>
        <p:txBody>
          <a:bodyPr bIns="38100" rIns="38100" lIns="38100" tIns="38100" anchor="t" anchorCtr="0">
            <a:noAutofit/>
          </a:bodyPr>
          <a:lstStyle/>
          <a:p>
            <a:pPr algn="ctr" marR="0" indent="0" marL="0">
              <a:lnSpc>
                <a:spcPct val="119886"/>
              </a:lnSpc>
              <a:spcBef>
                <a:spcPts val="0"/>
              </a:spcBef>
              <a:spcAft>
                <a:spcPts val="0"/>
              </a:spcAft>
              <a:buNone/>
            </a:pPr>
            <a:r>
              <a:rPr b="1" sz="4888" lang="en-US">
                <a:solidFill>
                  <a:srgbClr val="66FFFF"/>
                </a:solidFill>
                <a:latin typeface="Arial"/>
                <a:ea typeface="Arial"/>
                <a:cs typeface="Arial"/>
                <a:sym typeface="Arial"/>
              </a:rPr>
              <a:t>“It is a luxury to be understood.”</a:t>
            </a:r>
            <a:r>
              <a:rPr sz="2222" lang="en-US">
                <a:solidFill>
                  <a:srgbClr val="66FFFF"/>
                </a:solidFill>
                <a:latin typeface="Arial"/>
                <a:ea typeface="Arial"/>
                <a:cs typeface="Arial"/>
                <a:sym typeface="Arial"/>
              </a:rPr>
              <a:t>—Ralph Waldo Emerson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6" name="Shape 46"/>
        <p:cNvGrpSpPr/>
        <p:nvPr/>
      </p:nvGrpSpPr>
      <p:grpSpPr>
        <a:xfrm>
          <a:off y="0" x="0"/>
          <a:ext cy="0" cx="0"/>
          <a:chOff y="0" x="0"/>
          <a:chExt cy="0" cx="0"/>
        </a:xfrm>
      </p:grpSpPr>
      <p:sp>
        <p:nvSpPr>
          <p:cNvPr id="47" name="Shape 47"/>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Having to deal with conflicts is seen as a diversion from mission. Contention carries a stigma—and is often viewed as a sign of organizational ill health.</a:t>
            </a:r>
          </a:p>
        </p:txBody>
      </p:sp>
    </p:spTree>
  </p:cSld>
  <p:clrMapOvr>
    <a:masterClrMapping/>
  </p:clrMapOvr>
  <p:transition spd="slow">
    <p:cut/>
  </p:transition>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07" name="Shape 407"/>
        <p:cNvGrpSpPr/>
        <p:nvPr/>
      </p:nvGrpSpPr>
      <p:grpSpPr>
        <a:xfrm>
          <a:off y="0" x="0"/>
          <a:ext cy="0" cx="0"/>
          <a:chOff y="0" x="0"/>
          <a:chExt cy="0" cx="0"/>
        </a:xfrm>
      </p:grpSpPr>
      <p:sp>
        <p:nvSpPr>
          <p:cNvPr id="408" name="Shape 408"/>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Seven possible choices when confronted with conflict: avoid, give in, be passive-aggressive (aggressive behavior that is indirect), bully, compromise, problem solve, honor. Perhaps the most common response to conflict is </a:t>
            </a:r>
            <a:r>
              <a:rPr b="1" sz="3555" lang="en-US">
                <a:solidFill>
                  <a:srgbClr val="FFFF00"/>
                </a:solidFill>
                <a:latin typeface="Arial"/>
                <a:ea typeface="Arial"/>
                <a:cs typeface="Arial"/>
                <a:sym typeface="Arial"/>
              </a:rPr>
              <a:t>avoidance</a:t>
            </a:r>
            <a:r>
              <a:rPr sz="3555" lang="en-US">
                <a:solidFill>
                  <a:srgbClr val="66FFFF"/>
                </a:solidFill>
                <a:latin typeface="Arial"/>
                <a:ea typeface="Arial"/>
                <a:cs typeface="Arial"/>
                <a:sym typeface="Arial"/>
              </a:rPr>
              <a:t>. </a:t>
            </a:r>
          </a:p>
        </p:txBody>
      </p:sp>
    </p:spTree>
  </p:cSld>
  <p:clrMapOvr>
    <a:masterClrMapping/>
  </p:clrMapOvr>
  <p:transition spd="slow">
    <p:cut/>
  </p:transition>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12" name="Shape 412"/>
        <p:cNvGrpSpPr/>
        <p:nvPr/>
      </p:nvGrpSpPr>
      <p:grpSpPr>
        <a:xfrm>
          <a:off y="0" x="0"/>
          <a:ext cy="0" cx="0"/>
          <a:chOff y="0" x="0"/>
          <a:chExt cy="0" cx="0"/>
        </a:xfrm>
      </p:grpSpPr>
      <p:sp>
        <p:nvSpPr>
          <p:cNvPr id="413" name="Shape 413"/>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Among the reasons for not dealing with conflict are: fear of harm, rejection, loss of relationship, anger, being seen as selfish, saying the wrong thing, failing, hurting someone, getting what you want, intimacy. </a:t>
            </a:r>
          </a:p>
        </p:txBody>
      </p:sp>
    </p:spTree>
  </p:cSld>
  <p:clrMapOvr>
    <a:masterClrMapping/>
  </p:clrMapOvr>
  <p:transition spd="slow">
    <p:cut/>
  </p:transition>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17" name="Shape 417"/>
        <p:cNvGrpSpPr/>
        <p:nvPr/>
      </p:nvGrpSpPr>
      <p:grpSpPr>
        <a:xfrm>
          <a:off y="0" x="0"/>
          <a:ext cy="0" cx="0"/>
          <a:chOff y="0" x="0"/>
          <a:chExt cy="0" cx="0"/>
        </a:xfrm>
      </p:grpSpPr>
      <p:sp>
        <p:nvSpPr>
          <p:cNvPr id="418" name="Shape 418"/>
          <p:cNvSpPr txBox="1"/>
          <p:nvPr>
            <p:ph idx="1" type="body"/>
          </p:nvPr>
        </p:nvSpPr>
        <p:spPr>
          <a:xfrm>
            <a:off y="728475" x="525625"/>
            <a:ext cy="6154550"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Traditional approaches to conflict resolution: negotiation, </a:t>
            </a:r>
            <a:r>
              <a:rPr b="1" sz="3555" lang="en-US">
                <a:solidFill>
                  <a:srgbClr val="FFFF00"/>
                </a:solidFill>
                <a:latin typeface="Arial"/>
                <a:ea typeface="Arial"/>
                <a:cs typeface="Arial"/>
                <a:sym typeface="Arial"/>
              </a:rPr>
              <a:t>mediation</a:t>
            </a:r>
            <a:r>
              <a:rPr sz="3555" lang="en-US">
                <a:solidFill>
                  <a:srgbClr val="66FFFF"/>
                </a:solidFill>
                <a:latin typeface="Arial"/>
                <a:ea typeface="Arial"/>
                <a:cs typeface="Arial"/>
                <a:sym typeface="Arial"/>
              </a:rPr>
              <a:t>, arbitration. Each approach seems to reward the party who could find a way to get more out of his/her/their demands, or who could make fewer concessions, or who could perform better on conflict resolution competition. These resolution strategies are primarily adversarial rather than collaborative.</a:t>
            </a:r>
          </a:p>
        </p:txBody>
      </p:sp>
    </p:spTree>
  </p:cSld>
  <p:clrMapOvr>
    <a:masterClrMapping/>
  </p:clrMapOvr>
  <p:transition spd="slow">
    <p:cut/>
  </p:transition>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22" name="Shape 422"/>
        <p:cNvGrpSpPr/>
        <p:nvPr/>
      </p:nvGrpSpPr>
      <p:grpSpPr>
        <a:xfrm>
          <a:off y="0" x="0"/>
          <a:ext cy="0" cx="0"/>
          <a:chOff y="0" x="0"/>
          <a:chExt cy="0" cx="0"/>
        </a:xfrm>
      </p:grpSpPr>
      <p:sp>
        <p:nvSpPr>
          <p:cNvPr id="423" name="Shape 423"/>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Ineffective strategies:</a:t>
            </a:r>
          </a:p>
        </p:txBody>
      </p:sp>
      <p:sp>
        <p:nvSpPr>
          <p:cNvPr id="424" name="Shape 424"/>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b="1" sz="3555" lang="en-US">
                <a:solidFill>
                  <a:srgbClr val="FFFF00"/>
                </a:solidFill>
                <a:latin typeface="Arial"/>
                <a:ea typeface="Arial"/>
                <a:cs typeface="Arial"/>
                <a:sym typeface="Arial"/>
              </a:rPr>
              <a:t>Conquest</a:t>
            </a:r>
            <a:r>
              <a:rPr sz="3555" lang="en-US">
                <a:solidFill>
                  <a:srgbClr val="66FFFF"/>
                </a:solidFill>
                <a:latin typeface="Arial"/>
                <a:ea typeface="Arial"/>
                <a:cs typeface="Arial"/>
                <a:sym typeface="Arial"/>
              </a:rPr>
              <a:t>: often uses power in destructive ways, he who has the power at the start usually has an advantage, polarizes attitudes, “loser” is necessary, does not heal relationships.</a:t>
            </a:r>
            <a:r>
              <a:rPr sz="3555" lang="en-US">
                <a:solidFill>
                  <a:srgbClr val="000000"/>
                </a:solidFill>
                <a:latin typeface="Arial"/>
                <a:ea typeface="Arial"/>
                <a:cs typeface="Arial"/>
                <a:sym typeface="Arial"/>
              </a:rPr>
              <a:t> </a:t>
            </a:r>
          </a:p>
        </p:txBody>
      </p:sp>
    </p:spTree>
  </p:cSld>
  <p:clrMapOvr>
    <a:masterClrMapping/>
  </p:clrMapOvr>
  <p:transition spd="slow">
    <p:cut/>
  </p:transition>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28" name="Shape 428"/>
        <p:cNvGrpSpPr/>
        <p:nvPr/>
      </p:nvGrpSpPr>
      <p:grpSpPr>
        <a:xfrm>
          <a:off y="0" x="0"/>
          <a:ext cy="0" cx="0"/>
          <a:chOff y="0" x="0"/>
          <a:chExt cy="0" cx="0"/>
        </a:xfrm>
      </p:grpSpPr>
      <p:sp>
        <p:nvSpPr>
          <p:cNvPr id="429" name="Shape 429"/>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Ineffective strategies</a:t>
            </a:r>
            <a:r>
              <a:rPr b="1" sz="2000" lang="en-US">
                <a:solidFill>
                  <a:srgbClr val="66FFFF"/>
                </a:solidFill>
                <a:latin typeface="Arial"/>
                <a:ea typeface="Arial"/>
                <a:cs typeface="Arial"/>
                <a:sym typeface="Arial"/>
              </a:rPr>
              <a:t>—cont’d</a:t>
            </a:r>
          </a:p>
        </p:txBody>
      </p:sp>
      <p:sp>
        <p:nvSpPr>
          <p:cNvPr id="430" name="Shape 430"/>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Avoidance: Tempting to believe that conflict will disappear if ignored. Merely postpones necessity of dealing with conflict. Deprives opportunity of personal growth and redefinition of relationships.</a:t>
            </a:r>
          </a:p>
        </p:txBody>
      </p:sp>
    </p:spTree>
  </p:cSld>
  <p:clrMapOvr>
    <a:masterClrMapping/>
  </p:clrMapOvr>
  <p:transition spd="slow">
    <p:cut/>
  </p:transition>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34" name="Shape 434"/>
        <p:cNvGrpSpPr/>
        <p:nvPr/>
      </p:nvGrpSpPr>
      <p:grpSpPr>
        <a:xfrm>
          <a:off y="0" x="0"/>
          <a:ext cy="0" cx="0"/>
          <a:chOff y="0" x="0"/>
          <a:chExt cy="0" cx="0"/>
        </a:xfrm>
      </p:grpSpPr>
      <p:sp>
        <p:nvSpPr>
          <p:cNvPr id="435" name="Shape 435"/>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Ineffective strategies</a:t>
            </a:r>
            <a:r>
              <a:rPr b="1" sz="2000" lang="en-US">
                <a:solidFill>
                  <a:srgbClr val="66FFFF"/>
                </a:solidFill>
                <a:latin typeface="Arial"/>
                <a:ea typeface="Arial"/>
                <a:cs typeface="Arial"/>
                <a:sym typeface="Arial"/>
              </a:rPr>
              <a:t>—cont’d</a:t>
            </a:r>
          </a:p>
        </p:txBody>
      </p:sp>
      <p:sp>
        <p:nvSpPr>
          <p:cNvPr id="436" name="Shape 436"/>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b="1" sz="3555" lang="en-US">
                <a:solidFill>
                  <a:srgbClr val="FFFF00"/>
                </a:solidFill>
                <a:latin typeface="Arial"/>
                <a:ea typeface="Arial"/>
                <a:cs typeface="Arial"/>
                <a:sym typeface="Arial"/>
              </a:rPr>
              <a:t>Bargaining</a:t>
            </a:r>
            <a:r>
              <a:rPr sz="3555" lang="en-US">
                <a:solidFill>
                  <a:srgbClr val="66FFFF"/>
                </a:solidFill>
                <a:latin typeface="Arial"/>
                <a:ea typeface="Arial"/>
                <a:cs typeface="Arial"/>
                <a:sym typeface="Arial"/>
              </a:rPr>
              <a:t>: Each gives up something but remains unsatisfied. Defines power in terms of what one can coerce from the other. Fails to assess needs, values, perceptions, goals and feelings of participants. Tends to focus on arithmetic of negotiation, obscures the relative values of needs and interests held by the parties.</a:t>
            </a:r>
          </a:p>
        </p:txBody>
      </p:sp>
    </p:spTree>
  </p:cSld>
  <p:clrMapOvr>
    <a:masterClrMapping/>
  </p:clrMapOvr>
  <p:transition spd="slow">
    <p:cut/>
  </p:transition>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40" name="Shape 440"/>
        <p:cNvGrpSpPr/>
        <p:nvPr/>
      </p:nvGrpSpPr>
      <p:grpSpPr>
        <a:xfrm>
          <a:off y="0" x="0"/>
          <a:ext cy="0" cx="0"/>
          <a:chOff y="0" x="0"/>
          <a:chExt cy="0" cx="0"/>
        </a:xfrm>
      </p:grpSpPr>
      <p:sp>
        <p:nvSpPr>
          <p:cNvPr id="441" name="Shape 441"/>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Ineffective strategies</a:t>
            </a:r>
            <a:r>
              <a:rPr b="1" sz="2000" lang="en-US">
                <a:solidFill>
                  <a:srgbClr val="66FFFF"/>
                </a:solidFill>
                <a:latin typeface="Arial"/>
                <a:ea typeface="Arial"/>
                <a:cs typeface="Arial"/>
                <a:sym typeface="Arial"/>
              </a:rPr>
              <a:t>—cont’d</a:t>
            </a:r>
          </a:p>
        </p:txBody>
      </p:sp>
      <p:sp>
        <p:nvSpPr>
          <p:cNvPr id="442" name="Shape 442"/>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Bandaid: Quick-fix approach. Creates the </a:t>
            </a:r>
            <a:r>
              <a:rPr b="1" sz="3555" lang="en-US">
                <a:solidFill>
                  <a:srgbClr val="FFFF00"/>
                </a:solidFill>
                <a:latin typeface="Arial"/>
                <a:ea typeface="Arial"/>
                <a:cs typeface="Arial"/>
                <a:sym typeface="Arial"/>
              </a:rPr>
              <a:t>illusion</a:t>
            </a:r>
            <a:r>
              <a:rPr sz="3555" lang="en-US">
                <a:solidFill>
                  <a:srgbClr val="66FFFF"/>
                </a:solidFill>
                <a:latin typeface="Arial"/>
                <a:ea typeface="Arial"/>
                <a:cs typeface="Arial"/>
                <a:sym typeface="Arial"/>
              </a:rPr>
              <a:t> that fundamental issues have been addressed. Often produces a heightened lack of confidence in conflict resolution procedures. Parties involved do not develop a process of addressing future issues.</a:t>
            </a:r>
            <a:r>
              <a:rPr sz="3555" lang="en-US">
                <a:solidFill>
                  <a:srgbClr val="000000"/>
                </a:solidFill>
                <a:latin typeface="Arial"/>
                <a:ea typeface="Arial"/>
                <a:cs typeface="Arial"/>
                <a:sym typeface="Arial"/>
              </a:rPr>
              <a:t> </a:t>
            </a:r>
          </a:p>
        </p:txBody>
      </p:sp>
    </p:spTree>
  </p:cSld>
  <p:clrMapOvr>
    <a:masterClrMapping/>
  </p:clrMapOvr>
  <p:transition spd="slow">
    <p:cut/>
  </p:transition>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46" name="Shape 446"/>
        <p:cNvGrpSpPr/>
        <p:nvPr/>
      </p:nvGrpSpPr>
      <p:grpSpPr>
        <a:xfrm>
          <a:off y="0" x="0"/>
          <a:ext cy="0" cx="0"/>
          <a:chOff y="0" x="0"/>
          <a:chExt cy="0" cx="0"/>
        </a:xfrm>
      </p:grpSpPr>
      <p:sp>
        <p:nvSpPr>
          <p:cNvPr id="447" name="Shape 447"/>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Ineffective strategies</a:t>
            </a:r>
            <a:r>
              <a:rPr b="1" sz="2000" lang="en-US">
                <a:solidFill>
                  <a:srgbClr val="66FFFF"/>
                </a:solidFill>
                <a:latin typeface="Arial"/>
                <a:ea typeface="Arial"/>
                <a:cs typeface="Arial"/>
                <a:sym typeface="Arial"/>
              </a:rPr>
              <a:t>—cont’d</a:t>
            </a:r>
          </a:p>
        </p:txBody>
      </p:sp>
      <p:sp>
        <p:nvSpPr>
          <p:cNvPr id="448" name="Shape 448"/>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b="1" sz="3555" lang="en-US">
                <a:solidFill>
                  <a:srgbClr val="FFFF00"/>
                </a:solidFill>
                <a:latin typeface="Arial"/>
                <a:ea typeface="Arial"/>
                <a:cs typeface="Arial"/>
                <a:sym typeface="Arial"/>
              </a:rPr>
              <a:t>Role-player</a:t>
            </a:r>
            <a:r>
              <a:rPr sz="3555" lang="en-US">
                <a:solidFill>
                  <a:srgbClr val="66FFFF"/>
                </a:solidFill>
                <a:latin typeface="Arial"/>
                <a:ea typeface="Arial"/>
                <a:cs typeface="Arial"/>
                <a:sym typeface="Arial"/>
              </a:rPr>
              <a:t>: Boss-subordinate, teacher-student, parent-child, etc. Relates to roles and structures rather than to persons. Perpetuates a fixed relationship that blocks needed changes. Options for resolving conflict are reduced. Creates an adversarial relationship.</a:t>
            </a:r>
            <a:r>
              <a:rPr sz="3555" lang="en-US">
                <a:solidFill>
                  <a:srgbClr val="000000"/>
                </a:solidFill>
                <a:latin typeface="Arial"/>
                <a:ea typeface="Arial"/>
                <a:cs typeface="Arial"/>
                <a:sym typeface="Arial"/>
              </a:rPr>
              <a:t> </a:t>
            </a:r>
          </a:p>
        </p:txBody>
      </p:sp>
    </p:spTree>
  </p:cSld>
  <p:clrMapOvr>
    <a:masterClrMapping/>
  </p:clrMapOvr>
  <p:transition spd="slow">
    <p:cut/>
  </p:transition>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52" name="Shape 452"/>
        <p:cNvGrpSpPr/>
        <p:nvPr/>
      </p:nvGrpSpPr>
      <p:grpSpPr>
        <a:xfrm>
          <a:off y="0" x="0"/>
          <a:ext cy="0" cx="0"/>
          <a:chOff y="0" x="0"/>
          <a:chExt cy="0" cx="0"/>
        </a:xfrm>
      </p:grpSpPr>
      <p:sp>
        <p:nvSpPr>
          <p:cNvPr id="453" name="Shape 453"/>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Five basic principles:</a:t>
            </a:r>
          </a:p>
        </p:txBody>
      </p:sp>
      <p:sp>
        <p:nvSpPr>
          <p:cNvPr id="454" name="Shape 454"/>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66FFFF"/>
              </a:buClr>
              <a:buSzPct val="164609"/>
              <a:buFont typeface="Arial"/>
              <a:buChar char="•"/>
            </a:pPr>
            <a:r>
              <a:rPr sz="3555" lang="en-US">
                <a:solidFill>
                  <a:srgbClr val="66FFFF"/>
                </a:solidFill>
                <a:latin typeface="Arial"/>
                <a:ea typeface="Arial"/>
                <a:cs typeface="Arial"/>
                <a:sym typeface="Arial"/>
              </a:rPr>
              <a:t>We, not I versus you.</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Conflicts are dealt with in context of overall relationship.</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Should improve the relationship.</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Results in mutual benefits.</a:t>
            </a:r>
          </a:p>
          <a:p>
            <a:pPr algn="l" lvl="0" marR="0" indent="-276577" marL="381000">
              <a:lnSpc>
                <a:spcPct val="119921"/>
              </a:lnSpc>
              <a:spcBef>
                <a:spcPts val="635"/>
              </a:spcBef>
              <a:spcAft>
                <a:spcPts val="0"/>
              </a:spcAft>
              <a:buClr>
                <a:srgbClr val="66FFFF"/>
              </a:buClr>
              <a:buSzPct val="164609"/>
              <a:buFont typeface="Arial"/>
              <a:buChar char="•"/>
            </a:pPr>
            <a:r>
              <a:rPr sz="3555" lang="en-US">
                <a:solidFill>
                  <a:srgbClr val="66FFFF"/>
                </a:solidFill>
                <a:latin typeface="Arial"/>
                <a:ea typeface="Arial"/>
                <a:cs typeface="Arial"/>
                <a:sym typeface="Arial"/>
              </a:rPr>
              <a:t>Relationship-building and conflict resolution are connected.</a:t>
            </a:r>
          </a:p>
        </p:txBody>
      </p:sp>
    </p:spTree>
  </p:cSld>
  <p:clrMapOvr>
    <a:masterClrMapping/>
  </p:clrMapOvr>
  <p:transition spd="slow">
    <p:cut/>
  </p:transition>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58" name="Shape 458"/>
        <p:cNvGrpSpPr/>
        <p:nvPr/>
      </p:nvGrpSpPr>
      <p:grpSpPr>
        <a:xfrm>
          <a:off y="0" x="0"/>
          <a:ext cy="0" cx="0"/>
          <a:chOff y="0" x="0"/>
          <a:chExt cy="0" cx="0"/>
        </a:xfrm>
      </p:grpSpPr>
      <p:sp>
        <p:nvSpPr>
          <p:cNvPr id="459" name="Shape 459"/>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Eight essential steps:</a:t>
            </a:r>
          </a:p>
        </p:txBody>
      </p:sp>
      <p:sp>
        <p:nvSpPr>
          <p:cNvPr id="460" name="Shape 460"/>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Create an effective </a:t>
            </a:r>
            <a:r>
              <a:rPr b="1" sz="3555" lang="en-US">
                <a:solidFill>
                  <a:srgbClr val="FFFF00"/>
                </a:solidFill>
                <a:latin typeface="Arial"/>
                <a:ea typeface="Arial"/>
                <a:cs typeface="Arial"/>
                <a:sym typeface="Arial"/>
              </a:rPr>
              <a:t>atmosphere</a:t>
            </a:r>
            <a:r>
              <a:rPr sz="3555" lang="en-US">
                <a:solidFill>
                  <a:srgbClr val="66FFFF"/>
                </a:solidFill>
                <a:latin typeface="Arial"/>
                <a:ea typeface="Arial"/>
                <a:cs typeface="Arial"/>
                <a:sym typeface="Arial"/>
              </a:rPr>
              <a:t>—your personal preparation, timing location and initial opening statements. Avoid locking yourself into rigid demands of what the solution must be. Choose a time that does not give an advantage to one. Choose a place that is </a:t>
            </a:r>
            <a:r>
              <a:rPr b="1" sz="3555" lang="en-US">
                <a:solidFill>
                  <a:srgbClr val="FFFF00"/>
                </a:solidFill>
                <a:latin typeface="Arial"/>
                <a:ea typeface="Arial"/>
                <a:cs typeface="Arial"/>
                <a:sym typeface="Arial"/>
              </a:rPr>
              <a:t>non-threatening</a:t>
            </a:r>
            <a:r>
              <a:rPr sz="3555" lang="en-US">
                <a:solidFill>
                  <a:srgbClr val="66FFFF"/>
                </a:solidFill>
                <a:latin typeface="Arial"/>
                <a:ea typeface="Arial"/>
                <a:cs typeface="Arial"/>
                <a:sym typeface="Arial"/>
              </a:rPr>
              <a:t>. Try to create a partnership atmosphere.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51" name="Shape 51"/>
        <p:cNvGrpSpPr/>
        <p:nvPr/>
      </p:nvGrpSpPr>
      <p:grpSpPr>
        <a:xfrm>
          <a:off y="0" x="0"/>
          <a:ext cy="0" cx="0"/>
          <a:chOff y="0" x="0"/>
          <a:chExt cy="0" cx="0"/>
        </a:xfrm>
      </p:grpSpPr>
      <p:sp>
        <p:nvSpPr>
          <p:cNvPr id="52" name="Shape 52"/>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Perceptions about conflict:</a:t>
            </a:r>
          </a:p>
        </p:txBody>
      </p:sp>
      <p:sp>
        <p:nvSpPr>
          <p:cNvPr id="53" name="Shape 53"/>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lvl="0" marR="0" indent="-248355" marL="381000">
              <a:lnSpc>
                <a:spcPct val="108035"/>
              </a:lnSpc>
              <a:spcBef>
                <a:spcPts val="0"/>
              </a:spcBef>
              <a:spcAft>
                <a:spcPts val="0"/>
              </a:spcAft>
              <a:buClr>
                <a:srgbClr val="66FFFF"/>
              </a:buClr>
              <a:buSzPct val="167264"/>
              <a:buFont typeface="Arial"/>
              <a:buChar char="•"/>
            </a:pPr>
            <a:r>
              <a:rPr sz="3111" lang="en-US">
                <a:solidFill>
                  <a:srgbClr val="66FFFF"/>
                </a:solidFill>
                <a:latin typeface="Arial"/>
                <a:ea typeface="Arial"/>
                <a:cs typeface="Arial"/>
                <a:sym typeface="Arial"/>
              </a:rPr>
              <a:t>almost always viewed as negative, a blemish on the expected tranquility of organizational life and relationships, a disruption of order and a negative experience.</a:t>
            </a:r>
          </a:p>
          <a:p>
            <a:pPr algn="l" lvl="0" marR="0" indent="-248355" marL="381000">
              <a:lnSpc>
                <a:spcPct val="108035"/>
              </a:lnSpc>
              <a:spcBef>
                <a:spcPts val="563"/>
              </a:spcBef>
              <a:spcAft>
                <a:spcPts val="0"/>
              </a:spcAft>
              <a:buClr>
                <a:srgbClr val="66FFFF"/>
              </a:buClr>
              <a:buSzPct val="167264"/>
              <a:buFont typeface="Arial"/>
              <a:buChar char="•"/>
            </a:pPr>
            <a:r>
              <a:rPr sz="3111" lang="en-US">
                <a:solidFill>
                  <a:srgbClr val="66FFFF"/>
                </a:solidFill>
                <a:latin typeface="Arial"/>
                <a:ea typeface="Arial"/>
                <a:cs typeface="Arial"/>
                <a:sym typeface="Arial"/>
              </a:rPr>
              <a:t>a battle between competing and incompatible interests.</a:t>
            </a:r>
          </a:p>
          <a:p>
            <a:pPr algn="l" lvl="0" marR="0" indent="-248355" marL="381000">
              <a:lnSpc>
                <a:spcPct val="108035"/>
              </a:lnSpc>
              <a:spcBef>
                <a:spcPts val="563"/>
              </a:spcBef>
              <a:spcAft>
                <a:spcPts val="0"/>
              </a:spcAft>
              <a:buClr>
                <a:srgbClr val="66FFFF"/>
              </a:buClr>
              <a:buSzPct val="167264"/>
              <a:buFont typeface="Arial"/>
              <a:buChar char="•"/>
            </a:pPr>
            <a:r>
              <a:rPr sz="3111" lang="en-US">
                <a:solidFill>
                  <a:srgbClr val="66FFFF"/>
                </a:solidFill>
                <a:latin typeface="Arial"/>
                <a:ea typeface="Arial"/>
                <a:cs typeface="Arial"/>
                <a:sym typeface="Arial"/>
              </a:rPr>
              <a:t>often regarded as defining the </a:t>
            </a:r>
            <a:r>
              <a:rPr b="1" sz="3111" lang="en-US">
                <a:solidFill>
                  <a:srgbClr val="FFFF00"/>
                </a:solidFill>
                <a:latin typeface="Arial"/>
                <a:ea typeface="Arial"/>
                <a:cs typeface="Arial"/>
                <a:sym typeface="Arial"/>
              </a:rPr>
              <a:t>entire</a:t>
            </a:r>
            <a:r>
              <a:rPr sz="3111" lang="en-US">
                <a:solidFill>
                  <a:srgbClr val="66FFFF"/>
                </a:solidFill>
                <a:latin typeface="Arial"/>
                <a:ea typeface="Arial"/>
                <a:cs typeface="Arial"/>
                <a:sym typeface="Arial"/>
              </a:rPr>
              <a:t> relationship.</a:t>
            </a:r>
          </a:p>
          <a:p>
            <a:pPr algn="l" lvl="0" marR="0" indent="-248355" marL="381000">
              <a:lnSpc>
                <a:spcPct val="108035"/>
              </a:lnSpc>
              <a:spcBef>
                <a:spcPts val="563"/>
              </a:spcBef>
              <a:spcAft>
                <a:spcPts val="0"/>
              </a:spcAft>
              <a:buClr>
                <a:srgbClr val="66FFFF"/>
              </a:buClr>
              <a:buSzPct val="167264"/>
              <a:buFont typeface="Arial"/>
              <a:buChar char="•"/>
            </a:pPr>
            <a:r>
              <a:rPr sz="3111" lang="en-US">
                <a:solidFill>
                  <a:srgbClr val="66FFFF"/>
                </a:solidFill>
                <a:latin typeface="Arial"/>
                <a:ea typeface="Arial"/>
                <a:cs typeface="Arial"/>
                <a:sym typeface="Arial"/>
              </a:rPr>
              <a:t>involves a struggle between </a:t>
            </a:r>
            <a:r>
              <a:rPr b="1" sz="3111" lang="en-US">
                <a:solidFill>
                  <a:srgbClr val="FFFF00"/>
                </a:solidFill>
                <a:latin typeface="Arial"/>
                <a:ea typeface="Arial"/>
                <a:cs typeface="Arial"/>
                <a:sym typeface="Arial"/>
              </a:rPr>
              <a:t>absolutes</a:t>
            </a:r>
            <a:r>
              <a:rPr sz="3111" lang="en-US">
                <a:solidFill>
                  <a:srgbClr val="66FFFF"/>
                </a:solidFill>
                <a:latin typeface="Arial"/>
                <a:ea typeface="Arial"/>
                <a:cs typeface="Arial"/>
                <a:sym typeface="Arial"/>
              </a:rPr>
              <a:t>—right and wrong, good and evil.</a:t>
            </a:r>
          </a:p>
        </p:txBody>
      </p:sp>
    </p:spTree>
  </p:cSld>
  <p:clrMapOvr>
    <a:masterClrMapping/>
  </p:clrMapOvr>
  <p:transition spd="slow">
    <p:cut/>
  </p:transition>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64" name="Shape 464"/>
        <p:cNvGrpSpPr/>
        <p:nvPr/>
      </p:nvGrpSpPr>
      <p:grpSpPr>
        <a:xfrm>
          <a:off y="0" x="0"/>
          <a:ext cy="0" cx="0"/>
          <a:chOff y="0" x="0"/>
          <a:chExt cy="0" cx="0"/>
        </a:xfrm>
      </p:grpSpPr>
      <p:sp>
        <p:nvSpPr>
          <p:cNvPr id="465" name="Shape 465"/>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Eight essential steps</a:t>
            </a:r>
            <a:r>
              <a:rPr b="1" sz="2000" lang="en-US">
                <a:solidFill>
                  <a:srgbClr val="66FFFF"/>
                </a:solidFill>
                <a:latin typeface="Arial"/>
                <a:ea typeface="Arial"/>
                <a:cs typeface="Arial"/>
                <a:sym typeface="Arial"/>
              </a:rPr>
              <a:t>—cont’d</a:t>
            </a:r>
          </a:p>
        </p:txBody>
      </p:sp>
      <p:sp>
        <p:nvSpPr>
          <p:cNvPr id="466" name="Shape 466"/>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Clarify </a:t>
            </a:r>
            <a:r>
              <a:rPr b="1" sz="3555" lang="en-US">
                <a:solidFill>
                  <a:srgbClr val="FFFF00"/>
                </a:solidFill>
                <a:latin typeface="Arial"/>
                <a:ea typeface="Arial"/>
                <a:cs typeface="Arial"/>
                <a:sym typeface="Arial"/>
              </a:rPr>
              <a:t>perceptions</a:t>
            </a:r>
            <a:r>
              <a:rPr sz="3555" lang="en-US">
                <a:solidFill>
                  <a:srgbClr val="66FFFF"/>
                </a:solidFill>
                <a:latin typeface="Arial"/>
                <a:ea typeface="Arial"/>
                <a:cs typeface="Arial"/>
                <a:sym typeface="Arial"/>
              </a:rPr>
              <a:t>—is the conflict over one isolated event or over a consistent pattern of events? Is it over values or preferences, needs or desires, goals or methods. Identify the specific components of the relationship. Begin working on a component that stands a good chance of being resolved. Avoid stereotyping of other party. Use good communication skills </a:t>
            </a:r>
          </a:p>
        </p:txBody>
      </p:sp>
    </p:spTree>
  </p:cSld>
  <p:clrMapOvr>
    <a:masterClrMapping/>
  </p:clrMapOvr>
  <p:transition spd="slow">
    <p:cut/>
  </p:transition>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70" name="Shape 470"/>
        <p:cNvGrpSpPr/>
        <p:nvPr/>
      </p:nvGrpSpPr>
      <p:grpSpPr>
        <a:xfrm>
          <a:off y="0" x="0"/>
          <a:ext cy="0" cx="0"/>
          <a:chOff y="0" x="0"/>
          <a:chExt cy="0" cx="0"/>
        </a:xfrm>
      </p:grpSpPr>
      <p:sp>
        <p:nvSpPr>
          <p:cNvPr id="471" name="Shape 471"/>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Eight essential steps</a:t>
            </a:r>
            <a:r>
              <a:rPr b="1" sz="2000" lang="en-US">
                <a:solidFill>
                  <a:srgbClr val="66FFFF"/>
                </a:solidFill>
                <a:latin typeface="Arial"/>
                <a:ea typeface="Arial"/>
                <a:cs typeface="Arial"/>
                <a:sym typeface="Arial"/>
              </a:rPr>
              <a:t>—cont’d</a:t>
            </a:r>
          </a:p>
        </p:txBody>
      </p:sp>
      <p:sp>
        <p:nvSpPr>
          <p:cNvPr id="472" name="Shape 472"/>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Focus on individual and shared needs—focus on needs not </a:t>
            </a:r>
            <a:r>
              <a:rPr b="1" sz="3555" lang="en-US">
                <a:solidFill>
                  <a:srgbClr val="FFFF00"/>
                </a:solidFill>
                <a:latin typeface="Arial"/>
                <a:ea typeface="Arial"/>
                <a:cs typeface="Arial"/>
                <a:sym typeface="Arial"/>
              </a:rPr>
              <a:t>demands</a:t>
            </a:r>
            <a:r>
              <a:rPr sz="3555" lang="en-US">
                <a:solidFill>
                  <a:srgbClr val="66FFFF"/>
                </a:solidFill>
                <a:latin typeface="Arial"/>
                <a:ea typeface="Arial"/>
                <a:cs typeface="Arial"/>
                <a:sym typeface="Arial"/>
              </a:rPr>
              <a:t>. Try to outline and prioritize specific needs.</a:t>
            </a:r>
            <a:r>
              <a:rPr sz="3555" lang="en-US">
                <a:solidFill>
                  <a:srgbClr val="000000"/>
                </a:solidFill>
                <a:latin typeface="Arial"/>
                <a:ea typeface="Arial"/>
                <a:cs typeface="Arial"/>
                <a:sym typeface="Arial"/>
              </a:rPr>
              <a:t> </a:t>
            </a:r>
          </a:p>
        </p:txBody>
      </p:sp>
    </p:spTree>
  </p:cSld>
  <p:clrMapOvr>
    <a:masterClrMapping/>
  </p:clrMapOvr>
  <p:transition spd="slow">
    <p:cut/>
  </p:transition>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76" name="Shape 476"/>
        <p:cNvGrpSpPr/>
        <p:nvPr/>
      </p:nvGrpSpPr>
      <p:grpSpPr>
        <a:xfrm>
          <a:off y="0" x="0"/>
          <a:ext cy="0" cx="0"/>
          <a:chOff y="0" x="0"/>
          <a:chExt cy="0" cx="0"/>
        </a:xfrm>
      </p:grpSpPr>
      <p:sp>
        <p:nvSpPr>
          <p:cNvPr id="477" name="Shape 477"/>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Eight essential steps</a:t>
            </a:r>
            <a:r>
              <a:rPr b="1" sz="2000" lang="en-US">
                <a:solidFill>
                  <a:srgbClr val="66FFFF"/>
                </a:solidFill>
                <a:latin typeface="Arial"/>
                <a:ea typeface="Arial"/>
                <a:cs typeface="Arial"/>
                <a:sym typeface="Arial"/>
              </a:rPr>
              <a:t>—cont’d</a:t>
            </a:r>
          </a:p>
        </p:txBody>
      </p:sp>
      <p:sp>
        <p:nvSpPr>
          <p:cNvPr id="478" name="Shape 478"/>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Build shared positive power. Avoid negative power—focuses on attempts to gain advantage over the other, emphasizes power over rather than power with, requires a loser or a subservient rather than a partner. Positive power seeks to promote the </a:t>
            </a:r>
            <a:r>
              <a:rPr b="1" sz="3555" lang="en-US">
                <a:solidFill>
                  <a:srgbClr val="FFFF00"/>
                </a:solidFill>
                <a:latin typeface="Arial"/>
                <a:ea typeface="Arial"/>
                <a:cs typeface="Arial"/>
                <a:sym typeface="Arial"/>
              </a:rPr>
              <a:t>constructive</a:t>
            </a:r>
            <a:r>
              <a:rPr sz="3555" lang="en-US">
                <a:solidFill>
                  <a:srgbClr val="66FFFF"/>
                </a:solidFill>
                <a:latin typeface="Arial"/>
                <a:ea typeface="Arial"/>
                <a:cs typeface="Arial"/>
                <a:sym typeface="Arial"/>
              </a:rPr>
              <a:t> capabilities of all parties involved in a conflict.</a:t>
            </a:r>
          </a:p>
        </p:txBody>
      </p:sp>
    </p:spTree>
  </p:cSld>
  <p:clrMapOvr>
    <a:masterClrMapping/>
  </p:clrMapOvr>
  <p:transition spd="slow">
    <p:cut/>
  </p:transition>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82" name="Shape 482"/>
        <p:cNvGrpSpPr/>
        <p:nvPr/>
      </p:nvGrpSpPr>
      <p:grpSpPr>
        <a:xfrm>
          <a:off y="0" x="0"/>
          <a:ext cy="0" cx="0"/>
          <a:chOff y="0" x="0"/>
          <a:chExt cy="0" cx="0"/>
        </a:xfrm>
      </p:grpSpPr>
      <p:sp>
        <p:nvSpPr>
          <p:cNvPr id="483" name="Shape 483"/>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Eight essential steps</a:t>
            </a:r>
            <a:r>
              <a:rPr b="1" sz="2000" lang="en-US">
                <a:solidFill>
                  <a:srgbClr val="66FFFF"/>
                </a:solidFill>
                <a:latin typeface="Arial"/>
                <a:ea typeface="Arial"/>
                <a:cs typeface="Arial"/>
                <a:sym typeface="Arial"/>
              </a:rPr>
              <a:t>—cont’d</a:t>
            </a:r>
          </a:p>
        </p:txBody>
      </p:sp>
      <p:sp>
        <p:nvSpPr>
          <p:cNvPr id="484" name="Shape 484"/>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Look to the future, then learn from the past. Every relationship has a past, present and future. Try first to focus on the present-future. Temptation will be to focus only on past because that is where injury, suspicion or mistrust began to occur.</a:t>
            </a:r>
          </a:p>
        </p:txBody>
      </p:sp>
    </p:spTree>
  </p:cSld>
  <p:clrMapOvr>
    <a:masterClrMapping/>
  </p:clrMapOvr>
  <p:transition spd="slow">
    <p:cut/>
  </p:transition>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88" name="Shape 488"/>
        <p:cNvGrpSpPr/>
        <p:nvPr/>
      </p:nvGrpSpPr>
      <p:grpSpPr>
        <a:xfrm>
          <a:off y="0" x="0"/>
          <a:ext cy="0" cx="0"/>
          <a:chOff y="0" x="0"/>
          <a:chExt cy="0" cx="0"/>
        </a:xfrm>
      </p:grpSpPr>
      <p:sp>
        <p:nvSpPr>
          <p:cNvPr id="489" name="Shape 489"/>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Eight essential steps</a:t>
            </a:r>
            <a:r>
              <a:rPr b="1" sz="2000" lang="en-US">
                <a:solidFill>
                  <a:srgbClr val="66FFFF"/>
                </a:solidFill>
                <a:latin typeface="Arial"/>
                <a:ea typeface="Arial"/>
                <a:cs typeface="Arial"/>
                <a:sym typeface="Arial"/>
              </a:rPr>
              <a:t>—cont’d</a:t>
            </a:r>
          </a:p>
        </p:txBody>
      </p:sp>
      <p:sp>
        <p:nvSpPr>
          <p:cNvPr id="490" name="Shape 490"/>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Generate </a:t>
            </a:r>
            <a:r>
              <a:rPr b="1" sz="3555" lang="en-US">
                <a:solidFill>
                  <a:srgbClr val="FFFF00"/>
                </a:solidFill>
                <a:latin typeface="Arial"/>
                <a:ea typeface="Arial"/>
                <a:cs typeface="Arial"/>
                <a:sym typeface="Arial"/>
              </a:rPr>
              <a:t>options</a:t>
            </a:r>
            <a:r>
              <a:rPr sz="3555" lang="en-US">
                <a:solidFill>
                  <a:srgbClr val="66FFFF"/>
                </a:solidFill>
                <a:latin typeface="Arial"/>
                <a:ea typeface="Arial"/>
                <a:cs typeface="Arial"/>
                <a:sym typeface="Arial"/>
              </a:rPr>
              <a:t>. Look for more than packaged standard responses. Generating options can often break through preconceived limitations.</a:t>
            </a:r>
          </a:p>
        </p:txBody>
      </p:sp>
    </p:spTree>
  </p:cSld>
  <p:clrMapOvr>
    <a:masterClrMapping/>
  </p:clrMapOvr>
  <p:transition spd="slow">
    <p:cut/>
  </p:transition>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94" name="Shape 494"/>
        <p:cNvGrpSpPr/>
        <p:nvPr/>
      </p:nvGrpSpPr>
      <p:grpSpPr>
        <a:xfrm>
          <a:off y="0" x="0"/>
          <a:ext cy="0" cx="0"/>
          <a:chOff y="0" x="0"/>
          <a:chExt cy="0" cx="0"/>
        </a:xfrm>
      </p:grpSpPr>
      <p:sp>
        <p:nvSpPr>
          <p:cNvPr id="495" name="Shape 495"/>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Eight essential steps</a:t>
            </a:r>
            <a:r>
              <a:rPr b="1" sz="2000" lang="en-US">
                <a:solidFill>
                  <a:srgbClr val="66FFFF"/>
                </a:solidFill>
                <a:latin typeface="Arial"/>
                <a:ea typeface="Arial"/>
                <a:cs typeface="Arial"/>
                <a:sym typeface="Arial"/>
              </a:rPr>
              <a:t>—cont’d</a:t>
            </a:r>
          </a:p>
        </p:txBody>
      </p:sp>
      <p:sp>
        <p:nvSpPr>
          <p:cNvPr id="496" name="Shape 496"/>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Develop specific </a:t>
            </a:r>
            <a:r>
              <a:rPr b="1" sz="3555" lang="en-US">
                <a:solidFill>
                  <a:srgbClr val="FFFF00"/>
                </a:solidFill>
                <a:latin typeface="Arial"/>
                <a:ea typeface="Arial"/>
                <a:cs typeface="Arial"/>
                <a:sym typeface="Arial"/>
              </a:rPr>
              <a:t>action steps</a:t>
            </a:r>
            <a:r>
              <a:rPr sz="3555" lang="en-US">
                <a:solidFill>
                  <a:srgbClr val="66FFFF"/>
                </a:solidFill>
                <a:latin typeface="Arial"/>
                <a:ea typeface="Arial"/>
                <a:cs typeface="Arial"/>
                <a:sym typeface="Arial"/>
              </a:rPr>
              <a:t>. Not satisfactory to merely identify a desired outcome.</a:t>
            </a:r>
          </a:p>
        </p:txBody>
      </p:sp>
    </p:spTree>
  </p:cSld>
  <p:clrMapOvr>
    <a:masterClrMapping/>
  </p:clrMapOvr>
  <p:transition spd="slow">
    <p:cut/>
  </p:transition>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500" name="Shape 500"/>
        <p:cNvGrpSpPr/>
        <p:nvPr/>
      </p:nvGrpSpPr>
      <p:grpSpPr>
        <a:xfrm>
          <a:off y="0" x="0"/>
          <a:ext cy="0" cx="0"/>
          <a:chOff y="0" x="0"/>
          <a:chExt cy="0" cx="0"/>
        </a:xfrm>
      </p:grpSpPr>
      <p:sp>
        <p:nvSpPr>
          <p:cNvPr id="501" name="Shape 501"/>
          <p:cNvSpPr txBox="1"/>
          <p:nvPr>
            <p:ph type="title"/>
          </p:nvPr>
        </p:nvSpPr>
        <p:spPr>
          <a:xfrm>
            <a:off y="356300" x="610300"/>
            <a:ext cy="1243874" cx="9015574"/>
          </a:xfrm>
          <a:prstGeom prst="rect">
            <a:avLst/>
          </a:prstGeom>
        </p:spPr>
        <p:txBody>
          <a:bodyPr bIns="38100" rIns="38100" lIns="38100" tIns="38100" anchor="ctr" anchorCtr="0">
            <a:noAutofit/>
          </a:bodyPr>
          <a:lstStyle/>
          <a:p>
            <a:pPr algn="l" marR="0" indent="0" marL="0">
              <a:lnSpc>
                <a:spcPct val="120000"/>
              </a:lnSpc>
              <a:spcBef>
                <a:spcPts val="0"/>
              </a:spcBef>
              <a:spcAft>
                <a:spcPts val="0"/>
              </a:spcAft>
              <a:buNone/>
            </a:pPr>
            <a:r>
              <a:rPr b="1" sz="4444" lang="en-US">
                <a:solidFill>
                  <a:srgbClr val="66FFFF"/>
                </a:solidFill>
                <a:latin typeface="Arial"/>
                <a:ea typeface="Arial"/>
                <a:cs typeface="Arial"/>
                <a:sym typeface="Arial"/>
              </a:rPr>
              <a:t>Eight essential steps</a:t>
            </a:r>
            <a:r>
              <a:rPr b="1" sz="2000" lang="en-US">
                <a:solidFill>
                  <a:srgbClr val="66FFFF"/>
                </a:solidFill>
                <a:latin typeface="Arial"/>
                <a:ea typeface="Arial"/>
                <a:cs typeface="Arial"/>
                <a:sym typeface="Arial"/>
              </a:rPr>
              <a:t>—cont’d</a:t>
            </a:r>
          </a:p>
        </p:txBody>
      </p:sp>
      <p:sp>
        <p:nvSpPr>
          <p:cNvPr id="502" name="Shape 502"/>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Make mutual benefit agreements. Become a caretaker of the partner’s welfare. Clarify specific responsibilities. Understand and respect the needs of each other.</a:t>
            </a:r>
          </a:p>
        </p:txBody>
      </p:sp>
    </p:spTree>
  </p:cSld>
  <p:clrMapOvr>
    <a:masterClrMapping/>
  </p:clrMapOvr>
  <p:transition spd="slow">
    <p:cut/>
  </p:transition>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506" name="Shape 506"/>
        <p:cNvGrpSpPr/>
        <p:nvPr/>
      </p:nvGrpSpPr>
      <p:grpSpPr>
        <a:xfrm>
          <a:off y="0" x="0"/>
          <a:ext cy="0" cx="0"/>
          <a:chOff y="0" x="0"/>
          <a:chExt cy="0" cx="0"/>
        </a:xfrm>
      </p:grpSpPr>
      <p:sp>
        <p:nvSpPr>
          <p:cNvPr id="507" name="Shape 507"/>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Acknowledgements:</a:t>
            </a:r>
          </a:p>
          <a:p>
            <a:pPr algn="l" lvl="0" marR="0" indent="-191911" marL="381000">
              <a:lnSpc>
                <a:spcPct val="120000"/>
              </a:lnSpc>
              <a:spcBef>
                <a:spcPts val="396"/>
              </a:spcBef>
              <a:spcAft>
                <a:spcPts val="0"/>
              </a:spcAft>
              <a:buClr>
                <a:srgbClr val="66FFFF"/>
              </a:buClr>
              <a:buSzPct val="168350"/>
              <a:buFont typeface="Arial"/>
              <a:buChar char="•"/>
            </a:pPr>
            <a:r>
              <a:rPr sz="2222" lang="en-US" i="1">
                <a:solidFill>
                  <a:srgbClr val="66FFFF"/>
                </a:solidFill>
                <a:latin typeface="Arial"/>
                <a:ea typeface="Arial"/>
                <a:cs typeface="Arial"/>
                <a:sym typeface="Arial"/>
              </a:rPr>
              <a:t>Leadership &amp; Conflict</a:t>
            </a:r>
            <a:r>
              <a:rPr sz="2222" lang="en-US">
                <a:solidFill>
                  <a:srgbClr val="66FFFF"/>
                </a:solidFill>
                <a:latin typeface="Arial"/>
                <a:ea typeface="Arial"/>
                <a:cs typeface="Arial"/>
                <a:sym typeface="Arial"/>
              </a:rPr>
              <a:t>, Speed B Leas, Abingdon, 1982</a:t>
            </a:r>
          </a:p>
          <a:p>
            <a:pPr algn="l" lvl="0" marR="0" indent="-191911" marL="381000">
              <a:lnSpc>
                <a:spcPct val="120000"/>
              </a:lnSpc>
              <a:spcBef>
                <a:spcPts val="396"/>
              </a:spcBef>
              <a:spcAft>
                <a:spcPts val="0"/>
              </a:spcAft>
              <a:buClr>
                <a:srgbClr val="66FFFF"/>
              </a:buClr>
              <a:buSzPct val="168350"/>
              <a:buFont typeface="Arial"/>
              <a:buChar char="•"/>
            </a:pPr>
            <a:r>
              <a:rPr sz="2222" lang="en-US" i="1">
                <a:solidFill>
                  <a:srgbClr val="66FFFF"/>
                </a:solidFill>
                <a:latin typeface="Arial"/>
                <a:ea typeface="Arial"/>
                <a:cs typeface="Arial"/>
                <a:sym typeface="Arial"/>
              </a:rPr>
              <a:t>Mastering Conflict and Controversy</a:t>
            </a:r>
            <a:r>
              <a:rPr sz="2222" lang="en-US">
                <a:solidFill>
                  <a:srgbClr val="66FFFF"/>
                </a:solidFill>
                <a:latin typeface="Arial"/>
                <a:ea typeface="Arial"/>
                <a:cs typeface="Arial"/>
                <a:sym typeface="Arial"/>
              </a:rPr>
              <a:t>, Dobson, Leas, Shelley, Multnomah Press, 1992</a:t>
            </a:r>
          </a:p>
          <a:p>
            <a:pPr algn="l" lvl="0" marR="0" indent="-191911" marL="381000">
              <a:lnSpc>
                <a:spcPct val="120000"/>
              </a:lnSpc>
              <a:spcBef>
                <a:spcPts val="396"/>
              </a:spcBef>
              <a:spcAft>
                <a:spcPts val="0"/>
              </a:spcAft>
              <a:buClr>
                <a:srgbClr val="66FFFF"/>
              </a:buClr>
              <a:buSzPct val="168350"/>
              <a:buFont typeface="Arial"/>
              <a:buChar char="•"/>
            </a:pPr>
            <a:r>
              <a:rPr sz="2222" lang="en-US" i="1">
                <a:solidFill>
                  <a:srgbClr val="66FFFF"/>
                </a:solidFill>
                <a:latin typeface="Arial"/>
                <a:ea typeface="Arial"/>
                <a:cs typeface="Arial"/>
                <a:sym typeface="Arial"/>
              </a:rPr>
              <a:t>Notes from conflict management seminar (Randall Wright) conducted at General Conference of Seventh-day Adventists,</a:t>
            </a:r>
            <a:r>
              <a:rPr sz="2222" lang="en-US">
                <a:solidFill>
                  <a:srgbClr val="66FFFF"/>
                </a:solidFill>
                <a:latin typeface="Arial"/>
                <a:ea typeface="Arial"/>
                <a:cs typeface="Arial"/>
                <a:sym typeface="Arial"/>
              </a:rPr>
              <a:t> August 13, 1996</a:t>
            </a:r>
          </a:p>
          <a:p>
            <a:pPr algn="l" lvl="0" marR="0" indent="-191911" marL="381000">
              <a:lnSpc>
                <a:spcPct val="120000"/>
              </a:lnSpc>
              <a:spcBef>
                <a:spcPts val="396"/>
              </a:spcBef>
              <a:spcAft>
                <a:spcPts val="0"/>
              </a:spcAft>
              <a:buClr>
                <a:srgbClr val="66FFFF"/>
              </a:buClr>
              <a:buSzPct val="168350"/>
              <a:buFont typeface="Arial"/>
              <a:buChar char="•"/>
            </a:pPr>
            <a:r>
              <a:rPr sz="2222" lang="en-US" i="1">
                <a:solidFill>
                  <a:srgbClr val="66FFFF"/>
                </a:solidFill>
                <a:latin typeface="Arial"/>
                <a:ea typeface="Arial"/>
                <a:cs typeface="Arial"/>
                <a:sym typeface="Arial"/>
              </a:rPr>
              <a:t>The Coward’s Guide to Conflict</a:t>
            </a:r>
            <a:r>
              <a:rPr sz="2222" lang="en-US">
                <a:solidFill>
                  <a:srgbClr val="66FFFF"/>
                </a:solidFill>
                <a:latin typeface="Arial"/>
                <a:ea typeface="Arial"/>
                <a:cs typeface="Arial"/>
                <a:sym typeface="Arial"/>
              </a:rPr>
              <a:t>, Tim Ursiny, Sourcebooks, Inc. 2003</a:t>
            </a:r>
          </a:p>
          <a:p>
            <a:pPr algn="l" lvl="0" marR="0" indent="-191911" marL="381000">
              <a:lnSpc>
                <a:spcPct val="120000"/>
              </a:lnSpc>
              <a:spcBef>
                <a:spcPts val="396"/>
              </a:spcBef>
              <a:spcAft>
                <a:spcPts val="0"/>
              </a:spcAft>
              <a:buClr>
                <a:srgbClr val="66FFFF"/>
              </a:buClr>
              <a:buSzPct val="168350"/>
              <a:buFont typeface="Arial"/>
              <a:buChar char="•"/>
            </a:pPr>
            <a:r>
              <a:rPr sz="2222" lang="en-US" i="1">
                <a:solidFill>
                  <a:srgbClr val="66FFFF"/>
                </a:solidFill>
                <a:latin typeface="Arial"/>
                <a:ea typeface="Arial"/>
                <a:cs typeface="Arial"/>
                <a:sym typeface="Arial"/>
              </a:rPr>
              <a:t>The Eight Essential Steps to Conflict Resolution</a:t>
            </a:r>
            <a:r>
              <a:rPr sz="2222" lang="en-US">
                <a:solidFill>
                  <a:srgbClr val="66FFFF"/>
                </a:solidFill>
                <a:latin typeface="Arial"/>
                <a:ea typeface="Arial"/>
                <a:cs typeface="Arial"/>
                <a:sym typeface="Arial"/>
              </a:rPr>
              <a:t>, Dudley Weeks, Tarcher/Putnam, 1994</a:t>
            </a:r>
          </a:p>
          <a:p>
            <a:r>
              <a:t/>
            </a:r>
          </a:p>
        </p:txBody>
      </p:sp>
    </p:spTree>
  </p:cSld>
  <p:clrMapOvr>
    <a:masterClrMapping/>
  </p:clrMapOvr>
  <p:transition spd="slow">
    <p:cut/>
  </p:transition>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511" name="Shape 511"/>
        <p:cNvGrpSpPr/>
        <p:nvPr/>
      </p:nvGrpSpPr>
      <p:grpSpPr>
        <a:xfrm>
          <a:off y="0" x="0"/>
          <a:ext cy="0" cx="0"/>
          <a:chOff y="0" x="0"/>
          <a:chExt cy="0" cx="0"/>
        </a:xfrm>
      </p:grpSpPr>
      <p:sp>
        <p:nvSpPr>
          <p:cNvPr id="512" name="Shape 512"/>
          <p:cNvSpPr txBox="1"/>
          <p:nvPr>
            <p:ph idx="1" type="body"/>
          </p:nvPr>
        </p:nvSpPr>
        <p:spPr>
          <a:xfrm>
            <a:off y="1829150" x="610300"/>
            <a:ext cy="5002725" cx="9015574"/>
          </a:xfrm>
          <a:prstGeom prst="rect">
            <a:avLst/>
          </a:prstGeom>
        </p:spPr>
        <p:txBody>
          <a:bodyPr bIns="38100" rIns="38100" lIns="38100" tIns="38100" anchor="t" anchorCtr="0">
            <a:noAutofit/>
          </a:bodyPr>
          <a:lstStyle/>
          <a:p>
            <a:pPr algn="ctr" marR="0" indent="0" marL="0">
              <a:lnSpc>
                <a:spcPct val="119921"/>
              </a:lnSpc>
              <a:spcBef>
                <a:spcPts val="635"/>
              </a:spcBef>
              <a:spcAft>
                <a:spcPts val="0"/>
              </a:spcAft>
              <a:buNone/>
            </a:pPr>
            <a:r>
              <a:rPr b="1" sz="3555" lang="en-US">
                <a:solidFill>
                  <a:srgbClr val="FFFFFF"/>
                </a:solidFill>
                <a:latin typeface="Arial"/>
                <a:ea typeface="Arial"/>
                <a:cs typeface="Arial"/>
                <a:sym typeface="Arial"/>
              </a:rPr>
              <a:t>
</a:t>
            </a:r>
          </a:p>
          <a:p>
            <a:pPr algn="ctr" marR="0" indent="0" marL="0">
              <a:lnSpc>
                <a:spcPct val="119921"/>
              </a:lnSpc>
              <a:spcBef>
                <a:spcPts val="635"/>
              </a:spcBef>
              <a:spcAft>
                <a:spcPts val="0"/>
              </a:spcAft>
              <a:buNone/>
            </a:pPr>
            <a:r>
              <a:rPr b="1" sz="3555" lang="en-US">
                <a:solidFill>
                  <a:srgbClr val="66FFFF"/>
                </a:solidFill>
                <a:latin typeface="Arial"/>
                <a:ea typeface="Arial"/>
                <a:cs typeface="Arial"/>
                <a:sym typeface="Arial"/>
              </a:rPr>
              <a:t>End</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57" name="Shape 57"/>
        <p:cNvGrpSpPr/>
        <p:nvPr/>
      </p:nvGrpSpPr>
      <p:grpSpPr>
        <a:xfrm>
          <a:off y="0" x="0"/>
          <a:ext cy="0" cx="0"/>
          <a:chOff y="0" x="0"/>
          <a:chExt cy="0" cx="0"/>
        </a:xfrm>
      </p:grpSpPr>
      <p:sp>
        <p:nvSpPr>
          <p:cNvPr id="58" name="Shape 58"/>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But conflict in an organization can be beneficial. One of major reasons businesses fail or decline is that they cannot readily adapt to </a:t>
            </a:r>
            <a:r>
              <a:rPr b="1" sz="3555" lang="en-US">
                <a:solidFill>
                  <a:srgbClr val="FFFF00"/>
                </a:solidFill>
                <a:latin typeface="Arial"/>
                <a:ea typeface="Arial"/>
                <a:cs typeface="Arial"/>
                <a:sym typeface="Arial"/>
              </a:rPr>
              <a:t>changing</a:t>
            </a:r>
            <a:r>
              <a:rPr sz="3555" lang="en-US">
                <a:solidFill>
                  <a:srgbClr val="66FFFF"/>
                </a:solidFill>
                <a:latin typeface="Arial"/>
                <a:ea typeface="Arial"/>
                <a:cs typeface="Arial"/>
                <a:sym typeface="Arial"/>
              </a:rPr>
              <a:t> environments.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62" name="Shape 62"/>
        <p:cNvGrpSpPr/>
        <p:nvPr/>
      </p:nvGrpSpPr>
      <p:grpSpPr>
        <a:xfrm>
          <a:off y="0" x="0"/>
          <a:ext cy="0" cx="0"/>
          <a:chOff y="0" x="0"/>
          <a:chExt cy="0" cx="0"/>
        </a:xfrm>
      </p:grpSpPr>
      <p:sp>
        <p:nvSpPr>
          <p:cNvPr id="63" name="Shape 63"/>
          <p:cNvSpPr txBox="1"/>
          <p:nvPr>
            <p:ph idx="1" type="body"/>
          </p:nvPr>
        </p:nvSpPr>
        <p:spPr>
          <a:xfrm>
            <a:off y="1829150" x="610300"/>
            <a:ext cy="5002725" cx="9015574"/>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66FFFF"/>
                </a:solidFill>
                <a:latin typeface="Arial"/>
                <a:ea typeface="Arial"/>
                <a:cs typeface="Arial"/>
                <a:sym typeface="Arial"/>
              </a:rPr>
              <a:t>When an organization figures out what works it is tempted to become fixated on that. Unless an organization encourages regular and thorough internal </a:t>
            </a:r>
            <a:r>
              <a:rPr b="1" sz="3555" lang="en-US">
                <a:solidFill>
                  <a:srgbClr val="FFFF00"/>
                </a:solidFill>
                <a:latin typeface="Arial"/>
                <a:ea typeface="Arial"/>
                <a:cs typeface="Arial"/>
                <a:sym typeface="Arial"/>
              </a:rPr>
              <a:t>challenge</a:t>
            </a:r>
            <a:r>
              <a:rPr sz="3555" lang="en-US">
                <a:solidFill>
                  <a:srgbClr val="66FFFF"/>
                </a:solidFill>
                <a:latin typeface="Arial"/>
                <a:ea typeface="Arial"/>
                <a:cs typeface="Arial"/>
                <a:sym typeface="Arial"/>
              </a:rPr>
              <a:t> it is unlikely to keep up with the changing world. Persistent questioning, inquiry, is </a:t>
            </a:r>
            <a:r>
              <a:rPr b="1" sz="3555" lang="en-US">
                <a:solidFill>
                  <a:srgbClr val="FFFF00"/>
                </a:solidFill>
                <a:latin typeface="Arial"/>
                <a:ea typeface="Arial"/>
                <a:cs typeface="Arial"/>
                <a:sym typeface="Arial"/>
              </a:rPr>
              <a:t>essential</a:t>
            </a:r>
            <a:r>
              <a:rPr sz="3555" lang="en-US">
                <a:solidFill>
                  <a:srgbClr val="66FFFF"/>
                </a:solidFill>
                <a:latin typeface="Arial"/>
                <a:ea typeface="Arial"/>
                <a:cs typeface="Arial"/>
                <a:sym typeface="Arial"/>
              </a:rPr>
              <a:t> for remaining current.</a:t>
            </a:r>
            <a:r>
              <a:rPr sz="3555" lang="en-US">
                <a:solidFill>
                  <a:srgbClr val="000000"/>
                </a:solidFill>
                <a:latin typeface="Arial"/>
                <a:ea typeface="Arial"/>
                <a:cs typeface="Arial"/>
                <a:sym typeface="Arial"/>
              </a:rPr>
              <a:t>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Lowell Cooper</TermName>
          <TermId xmlns="http://schemas.microsoft.com/office/infopath/2007/PartnerControls">51c5e201-a5c8-49cd-93de-3340c066a941</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Conflict Resolution</TermName>
          <TermId xmlns="http://schemas.microsoft.com/office/infopath/2007/PartnerControls">7def06b2-0df3-4bd6-b1eb-806f07b0b8bb</TermId>
        </TermInfo>
      </Terms>
    </j2a840a341ce45988eab089c2d811663>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A58C34-E013-4970-8B68-E5CE669DC6E8}"/>
</file>

<file path=customXml/itemProps2.xml><?xml version="1.0" encoding="utf-8"?>
<ds:datastoreItem xmlns:ds="http://schemas.openxmlformats.org/officeDocument/2006/customXml" ds:itemID="{C2886584-6585-4411-A646-6527FE2BED54}"/>
</file>

<file path=customXml/itemProps3.xml><?xml version="1.0" encoding="utf-8"?>
<ds:datastoreItem xmlns:ds="http://schemas.openxmlformats.org/officeDocument/2006/customXml" ds:itemID="{2C70FADE-0B9E-4557-99A3-CF412FC62BAD}"/>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Principles for Conflict Resolution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16;#Lowell Cooper|51c5e201-a5c8-49cd-93de-3340c066a941</vt:lpwstr>
  </property>
  <property fmtid="{D5CDD505-2E9C-101B-9397-08002B2CF9AE}" pid="4" name="CurriculumCategories">
    <vt:lpwstr>24;#Conflict Resolution|7def06b2-0df3-4bd6-b1eb-806f07b0b8bb</vt:lpwstr>
  </property>
</Properties>
</file>