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7620000" cx="10160000"/>
  <p:notesSz cy="10160000" cx="7620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8" Type="http://schemas.openxmlformats.org/officeDocument/2006/relationships/slide" Target="slides/slide3.xml"/><Relationship Id="rId18" Type="http://schemas.openxmlformats.org/officeDocument/2006/relationships/customXml" Target="../customXml/item1.xml"/><Relationship Id="rId3" Type="http://schemas.openxmlformats.org/officeDocument/2006/relationships/tableStyles" Target="tableStyles.xml"/><Relationship Id="rId17" Type="http://schemas.openxmlformats.org/officeDocument/2006/relationships/slide" Target="slides/slide12.xml"/><Relationship Id="rId12" Type="http://schemas.openxmlformats.org/officeDocument/2006/relationships/slide" Target="slides/slide7.xml"/><Relationship Id="rId7" Type="http://schemas.openxmlformats.org/officeDocument/2006/relationships/slide" Target="slides/slide2.xml"/><Relationship Id="rId16" Type="http://schemas.openxmlformats.org/officeDocument/2006/relationships/slide" Target="slides/slide11.xml"/><Relationship Id="rId2" Type="http://schemas.openxmlformats.org/officeDocument/2006/relationships/presProps" Target="presProps.xml"/><Relationship Id="rId20" Type="http://schemas.openxmlformats.org/officeDocument/2006/relationships/customXml" Target="../customXml/item3.xml"/><Relationship Id="rId1" Type="http://schemas.openxmlformats.org/officeDocument/2006/relationships/theme" Target="theme/theme3.xml"/><Relationship Id="rId11" Type="http://schemas.openxmlformats.org/officeDocument/2006/relationships/slide" Target="slides/slide6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customXml" Target="../customXml/item2.xml"/><Relationship Id="rId14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5" name="Shape 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6" name="Shape 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" name="Shape 7"/>
          <p:cNvSpPr txBox="1"/>
          <p:nvPr>
            <p:ph type="ctrTitle"/>
          </p:nvPr>
        </p:nvSpPr>
        <p:spPr>
          <a:xfrm>
            <a:off y="3048000" x="914400"/>
            <a:ext cy="1219199" cx="8331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/>
        </p:txBody>
      </p:sp>
      <p:sp>
        <p:nvSpPr>
          <p:cNvPr id="8" name="Shape 8"/>
          <p:cNvSpPr txBox="1"/>
          <p:nvPr>
            <p:ph idx="1" type="subTitle"/>
          </p:nvPr>
        </p:nvSpPr>
        <p:spPr>
          <a:xfrm>
            <a:off y="4572000" x="1828800"/>
            <a:ext cy="914400" cx="6502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9" name="Shape 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y="1828800" x="304800"/>
            <a:ext cy="54863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828800" x="30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y="1828800" x="538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idx="1" type="body"/>
          </p:nvPr>
        </p:nvSpPr>
        <p:spPr>
          <a:xfrm>
            <a:off y="6705600" x="304800"/>
            <a:ext cy="6095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theme/theme2.xml" Type="http://schemas.openxmlformats.org/officeDocument/2006/relationships/theme" Id="rId6"/><Relationship Target="../slideLayouts/slideLayout5.xml" Type="http://schemas.openxmlformats.org/officeDocument/2006/relationships/slideLayout" Id="rId5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8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0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1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6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4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7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9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2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1513400" x="455075"/>
            <a:ext cy="2296574" cx="92286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y="3753550" x="1626300"/>
            <a:ext cy="1921225" cx="6983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marR="0" indent="0" mar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FIRST YEAR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/>
        </p:nvSpPr>
        <p:spPr>
          <a:xfrm>
            <a:off y="126975" x="497400"/>
            <a:ext cy="1576899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74" name="Shape 74"/>
          <p:cNvSpPr txBox="1"/>
          <p:nvPr/>
        </p:nvSpPr>
        <p:spPr>
          <a:xfrm>
            <a:off y="2252475" x="610300"/>
            <a:ext cy="45458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God has called you to lead, do it!</a:t>
            </a:r>
          </a:p>
          <a:p>
            <a:pPr algn="l" lvl="0" marR="0" indent="-248355" marL="38100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Your peers have selected you to lead, trust their judgment.</a:t>
            </a:r>
          </a:p>
          <a:p>
            <a:pPr algn="l" lvl="0" marR="0" indent="-248355" marL="38100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Holy Spirit will equip you, trust The Holy Spirit</a:t>
            </a:r>
          </a:p>
          <a:p>
            <a:pPr algn="l" lvl="0" marR="0" indent="-248355" marL="381000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True Church leadership is:</a:t>
            </a:r>
          </a:p>
          <a:p>
            <a:pPr algn="l" lvl="1" marR="0" indent="-220133" marL="7620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Spiritual</a:t>
            </a:r>
          </a:p>
          <a:p>
            <a:pPr algn="l" lvl="1" marR="0" indent="-220133" marL="7620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Humble</a:t>
            </a:r>
          </a:p>
          <a:p>
            <a:pPr algn="l" lvl="1" marR="0" indent="-220133" marL="7620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Committed</a:t>
            </a:r>
          </a:p>
          <a:p>
            <a:pPr algn="l" lvl="1" marR="0" indent="-220133" marL="762000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Motivated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/>
        </p:nvSpPr>
        <p:spPr>
          <a:xfrm>
            <a:off y="126975" x="497400"/>
            <a:ext cy="1576899" cx="9419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80" name="Shape 80"/>
          <p:cNvSpPr txBox="1"/>
          <p:nvPr/>
        </p:nvSpPr>
        <p:spPr>
          <a:xfrm>
            <a:off y="2675800" x="610300"/>
            <a:ext cy="3106549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Read conference minutes for last three years. 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Read the Conference Constitution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Talk to “Old timers” listen a lot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/>
        </p:nvSpPr>
        <p:spPr>
          <a:xfrm>
            <a:off y="201075" x="497400"/>
            <a:ext cy="2180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86" name="Shape 86"/>
          <p:cNvSpPr txBox="1"/>
          <p:nvPr/>
        </p:nvSpPr>
        <p:spPr>
          <a:xfrm>
            <a:off y="3268475" x="610300"/>
            <a:ext cy="3360550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are not a business person, but a man of God, a pastor’s pastor. Tread softly and carry “no stick at all”. The Battle is the Lord’s – Turn them over to Him and watch in amazement.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0" x="497400"/>
            <a:ext cy="2010824" cx="95038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6" name="Shape 26"/>
          <p:cNvSpPr txBox="1"/>
          <p:nvPr/>
        </p:nvSpPr>
        <p:spPr>
          <a:xfrm>
            <a:off y="2642300" x="610300"/>
            <a:ext cy="3478724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Have an agenda with questions for him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Ask him to prepare a list of items to share with you at this meeting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Ask about any unfinished tasks, challenges or dreams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2" name="Shape 32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Tell them about yourself, your experience and how you work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Find out what they do, where and how they do it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Listen to them! Their verbal and non-verbal communication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Establish that you are their leader without appearing to be a know it all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126975" x="497400"/>
            <a:ext cy="1576899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38" name="Shape 38"/>
          <p:cNvSpPr txBox="1"/>
          <p:nvPr/>
        </p:nvSpPr>
        <p:spPr>
          <a:xfrm>
            <a:off y="3014475" x="610300"/>
            <a:ext cy="30218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Mark Each Church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Put Churches in District in one Color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Carry with you in every meeting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44" name="Shape 44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 survey of Conference ASAP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Find out everything you can about the conference 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Membership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Tithe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Evangelism History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Major Challenges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0" name="Shape 50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SPEND SEVERAL DAYS A WEEK IN THE FIELD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Visit all conference properties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 “drive by shootings”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Take pictures of the outside of buildings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Hold area pastors’ meetings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Meet with individual Pastors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/>
        </p:nvSpPr>
        <p:spPr>
          <a:xfrm>
            <a:off y="126975" x="497400"/>
            <a:ext cy="1576899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6" name="Shape 56"/>
          <p:cNvSpPr txBox="1"/>
          <p:nvPr/>
        </p:nvSpPr>
        <p:spPr>
          <a:xfrm>
            <a:off y="2421800" x="610300"/>
            <a:ext cy="3783874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Give a short “state of the conference” report.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Ask questions and listen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Share some of your dreams and philosophies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acquainted with key leaders 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>
            <a:off y="126975" x="497400"/>
            <a:ext cy="1576899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2" name="Shape 62"/>
          <p:cNvSpPr txBox="1"/>
          <p:nvPr/>
        </p:nvSpPr>
        <p:spPr>
          <a:xfrm>
            <a:off y="2506475" x="610300"/>
            <a:ext cy="3868550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Record every 1st class letter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Keep emails and your responses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Log every phone call into your office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Record your response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Respond quickly, but don’t necessarily give a decision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Send a note acknowledging their call or letter</a:t>
            </a:r>
          </a:p>
          <a:p>
            <a:pPr algn="l" lvl="1" marR="0" indent="-220133" marL="762000">
              <a:lnSpc>
                <a:spcPct val="120089"/>
              </a:lnSpc>
              <a:spcBef>
                <a:spcPts val="479"/>
              </a:spcBef>
              <a:spcAft>
                <a:spcPts val="0"/>
              </a:spcAft>
              <a:buClr>
                <a:srgbClr val="FFFFFF"/>
              </a:buClr>
              <a:buSzPct val="98765"/>
              <a:buFont typeface="Courier New"/>
              <a:buChar char="o"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Inform them that the answer is under consideration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/>
        </p:nvSpPr>
        <p:spPr>
          <a:xfrm>
            <a:off y="126975" x="412750"/>
            <a:ext cy="1576899" cx="972607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8" name="Shape 68"/>
          <p:cNvSpPr txBox="1"/>
          <p:nvPr/>
        </p:nvSpPr>
        <p:spPr>
          <a:xfrm>
            <a:off y="2167800" x="610300"/>
            <a:ext cy="3868550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248355" marL="38100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input from staff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input from Pastors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Find “gifted” members and get input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Make sure it’s a conference program</a:t>
            </a:r>
          </a:p>
          <a:p>
            <a:pPr algn="l" lvl="0" marR="0" indent="-248355" marL="38100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FFFFF"/>
              </a:buClr>
              <a:buSzPct val="167264"/>
              <a:buFont typeface="Arial"/>
              <a:buChar char="•"/>
            </a:pPr>
            <a:r>
              <a:rPr sz="311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Set goals for growth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c564d6ebf4248c7833a610fa17582d5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Barry Gane</TermName>
          <TermId xmlns="http://schemas.microsoft.com/office/infopath/2007/PartnerControls">f7785d2f-a871-499e-af8d-af25a8ee20a1</TermId>
        </TermInfo>
      </Terms>
    </gc564d6ebf4248c7833a610fa17582d5>
    <j2a840a341ce45988eab089c2d811663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President</TermName>
          <TermId xmlns="http://schemas.microsoft.com/office/infopath/2007/PartnerControls">84a46887-12a9-4937-969a-6c1324d890e1</TermId>
        </TermInfo>
      </Terms>
    </j2a840a341ce45988eab089c2d811663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6931C23B4E154BA7E8104755D6A6CD" ma:contentTypeVersion="1" ma:contentTypeDescription="Create a new document." ma:contentTypeScope="" ma:versionID="c8eee80a9397e942757032f22530b6af">
  <xsd:schema xmlns:xsd="http://www.w3.org/2001/XMLSchema" xmlns:xs="http://www.w3.org/2001/XMLSchema" xmlns:p="http://schemas.microsoft.com/office/2006/metadata/properties" xmlns:ns2="708c96bb-742e-4249-8e2b-6d89ee2a2a12" targetNamespace="http://schemas.microsoft.com/office/2006/metadata/properties" ma:root="true" ma:fieldsID="ed20ab612628702c9de8aa0a98ebc27b" ns2:_="">
    <xsd:import namespace="708c96bb-742e-4249-8e2b-6d89ee2a2a12"/>
    <xsd:element name="properties">
      <xsd:complexType>
        <xsd:sequence>
          <xsd:element name="documentManagement">
            <xsd:complexType>
              <xsd:all>
                <xsd:element ref="ns2:j2a840a341ce45988eab089c2d811663" minOccurs="0"/>
                <xsd:element ref="ns2:gc564d6ebf4248c7833a610fa17582d5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c96bb-742e-4249-8e2b-6d89ee2a2a12" elementFormDefault="qualified">
    <xsd:import namespace="http://schemas.microsoft.com/office/2006/documentManagement/types"/>
    <xsd:import namespace="http://schemas.microsoft.com/office/infopath/2007/PartnerControls"/>
    <xsd:element name="j2a840a341ce45988eab089c2d811663" ma:index="9" nillable="true" ma:taxonomy="true" ma:internalName="j2a840a341ce45988eab089c2d811663" ma:taxonomyFieldName="CurriculumCategories" ma:displayName="CurriculumCategories" ma:default="" ma:fieldId="{32a840a3-41ce-4598-8eab-089c2d811663}" ma:taxonomyMulti="true" ma:sspId="b5610599-cc4b-4dc8-9e5a-d998835b68b3" ma:termSetId="bf1c4c82-3a44-4d16-bb71-072355a7d51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gc564d6ebf4248c7833a610fa17582d5" ma:index="11" nillable="true" ma:taxonomy="true" ma:internalName="gc564d6ebf4248c7833a610fa17582d5" ma:taxonomyFieldName="Authors" ma:displayName="Authors" ma:default="" ma:fieldId="{0c564d6e-bf42-48c7-833a-610fa17582d5}" ma:taxonomyMulti="true" ma:sspId="b5610599-cc4b-4dc8-9e5a-d998835b68b3" ma:termSetId="f7ac89c2-ea02-468b-b02c-fe613d55204b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7B2BE1-D668-4D67-ADED-AE550AD6EC7A}"/>
</file>

<file path=customXml/itemProps2.xml><?xml version="1.0" encoding="utf-8"?>
<ds:datastoreItem xmlns:ds="http://schemas.openxmlformats.org/officeDocument/2006/customXml" ds:itemID="{4150FCB0-2B1E-4F78-8D71-97ECCF7E63A1}"/>
</file>

<file path=customXml/itemProps3.xml><?xml version="1.0" encoding="utf-8"?>
<ds:datastoreItem xmlns:ds="http://schemas.openxmlformats.org/officeDocument/2006/customXml" ds:itemID="{C1DB1CB3-DE21-429D-8956-82428F2B5881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Get Started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0x010100606931C23B4E154BA7E8104755D6A6CD</vt:lpwstr>
  </property>
  <property fmtid="{D5CDD505-2E9C-101B-9397-08002B2CF9AE}" pid="3" name="Authors">
    <vt:lpwstr>3;#Barry Gane|f7785d2f-a871-499e-af8d-af25a8ee20a1</vt:lpwstr>
  </property>
  <property fmtid="{D5CDD505-2E9C-101B-9397-08002B2CF9AE}" pid="4" name="CurriculumCategories">
    <vt:lpwstr>10;#President|84a46887-12a9-4937-969a-6c1324d890e1</vt:lpwstr>
  </property>
  <property fmtid="{D5CDD505-2E9C-101B-9397-08002B2CF9AE}" pid="5" name="TaxCatchAll">
    <vt:lpwstr>10;#;#3;#</vt:lpwstr>
  </property>
</Properties>
</file>