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0" Type="http://schemas.openxmlformats.org/officeDocument/2006/relationships/slide" Target="slides/slide45.xml"/><Relationship Id="rId21" Type="http://schemas.openxmlformats.org/officeDocument/2006/relationships/slide" Target="slides/slide16.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customXml" Target="../customXml/item2.xml"/><Relationship Id="rId5" Type="http://schemas.openxmlformats.org/officeDocument/2006/relationships/notesMaster" Target="notesMasters/notesMaster1.xml"/><Relationship Id="rId31" Type="http://schemas.openxmlformats.org/officeDocument/2006/relationships/slide" Target="slides/slide26.xml"/><Relationship Id="rId44" Type="http://schemas.openxmlformats.org/officeDocument/2006/relationships/slide" Target="slides/slide39.xml"/><Relationship Id="rId19" Type="http://schemas.openxmlformats.org/officeDocument/2006/relationships/slide" Target="slides/slide14.xml"/><Relationship Id="rId10" Type="http://schemas.openxmlformats.org/officeDocument/2006/relationships/slide" Target="slides/slide5.xml"/><Relationship Id="rId52" Type="http://schemas.openxmlformats.org/officeDocument/2006/relationships/customXml" Target="../customXml/item1.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3.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 name="Shape 23"/>
        <p:cNvGrpSpPr/>
        <p:nvPr/>
      </p:nvGrpSpPr>
      <p:grpSpPr>
        <a:xfrm>
          <a:off y="0" x="0"/>
          <a:ext cy="0" cx="0"/>
          <a:chOff y="0" x="0"/>
          <a:chExt cy="0" cx="0"/>
        </a:xfrm>
      </p:grpSpPr>
      <p:sp>
        <p:nvSpPr>
          <p:cNvPr id="24" name="Shape 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 name="Shape 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8" name="Shape 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4" name="Shape 9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8" name="Shape 188"/>
        <p:cNvGrpSpPr/>
        <p:nvPr/>
      </p:nvGrpSpPr>
      <p:grpSpPr>
        <a:xfrm>
          <a:off y="0" x="0"/>
          <a:ext cy="0" cx="0"/>
          <a:chOff y="0" x="0"/>
          <a:chExt cy="0" cx="0"/>
        </a:xfrm>
      </p:grpSpPr>
      <p:sp>
        <p:nvSpPr>
          <p:cNvPr id="189" name="Shape 1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0" name="Shape 1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6" name="Shape 20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1" name="Shape 2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2" name="Shape 28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1" name="Shape 301"/>
        <p:cNvGrpSpPr/>
        <p:nvPr/>
      </p:nvGrpSpPr>
      <p:grpSpPr>
        <a:xfrm>
          <a:off y="0" x="0"/>
          <a:ext cy="0" cx="0"/>
          <a:chOff y="0" x="0"/>
          <a:chExt cy="0" cx="0"/>
        </a:xfrm>
      </p:grpSpPr>
      <p:sp>
        <p:nvSpPr>
          <p:cNvPr id="302" name="Shape 3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3" name="Shape 30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8" name="Shape 3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3" name="Shape 313"/>
        <p:cNvGrpSpPr/>
        <p:nvPr/>
      </p:nvGrpSpPr>
      <p:grpSpPr>
        <a:xfrm>
          <a:off y="0" x="0"/>
          <a:ext cy="0" cx="0"/>
          <a:chOff y="0" x="0"/>
          <a:chExt cy="0" cx="0"/>
        </a:xfrm>
      </p:grpSpPr>
      <p:sp>
        <p:nvSpPr>
          <p:cNvPr id="314" name="Shape 3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5" name="Shape 31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1" name="Shape 3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9" name="Shape 339"/>
        <p:cNvGrpSpPr/>
        <p:nvPr/>
      </p:nvGrpSpPr>
      <p:grpSpPr>
        <a:xfrm>
          <a:off y="0" x="0"/>
          <a:ext cy="0" cx="0"/>
          <a:chOff y="0" x="0"/>
          <a:chExt cy="0" cx="0"/>
        </a:xfrm>
      </p:grpSpPr>
      <p:sp>
        <p:nvSpPr>
          <p:cNvPr id="340" name="Shape 3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1" name="Shape 3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6" name="Shape 3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1" name="Shape 371"/>
        <p:cNvGrpSpPr/>
        <p:nvPr/>
      </p:nvGrpSpPr>
      <p:grpSpPr>
        <a:xfrm>
          <a:off y="0" x="0"/>
          <a:ext cy="0" cx="0"/>
          <a:chOff y="0" x="0"/>
          <a:chExt cy="0" cx="0"/>
        </a:xfrm>
      </p:grpSpPr>
      <p:sp>
        <p:nvSpPr>
          <p:cNvPr id="372" name="Shape 3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3" name="Shape 3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8" name="Shape 3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4" name="Shape 38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8" name="Shape 388"/>
        <p:cNvGrpSpPr/>
        <p:nvPr/>
      </p:nvGrpSpPr>
      <p:grpSpPr>
        <a:xfrm>
          <a:off y="0" x="0"/>
          <a:ext cy="0" cx="0"/>
          <a:chOff y="0" x="0"/>
          <a:chExt cy="0" cx="0"/>
        </a:xfrm>
      </p:grpSpPr>
      <p:sp>
        <p:nvSpPr>
          <p:cNvPr id="389" name="Shape 3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0" name="Shape 3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4" name="Shape 394"/>
        <p:cNvGrpSpPr/>
        <p:nvPr/>
      </p:nvGrpSpPr>
      <p:grpSpPr>
        <a:xfrm>
          <a:off y="0" x="0"/>
          <a:ext cy="0" cx="0"/>
          <a:chOff y="0" x="0"/>
          <a:chExt cy="0" cx="0"/>
        </a:xfrm>
      </p:grpSpPr>
      <p:sp>
        <p:nvSpPr>
          <p:cNvPr id="395" name="Shape 3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6" name="Shape 3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0" name="Shape 400"/>
        <p:cNvGrpSpPr/>
        <p:nvPr/>
      </p:nvGrpSpPr>
      <p:grpSpPr>
        <a:xfrm>
          <a:off y="0" x="0"/>
          <a:ext cy="0" cx="0"/>
          <a:chOff y="0" x="0"/>
          <a:chExt cy="0" cx="0"/>
        </a:xfrm>
      </p:grpSpPr>
      <p:sp>
        <p:nvSpPr>
          <p:cNvPr id="401" name="Shape 4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2" name="Shape 4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7" name="Shape 407"/>
        <p:cNvGrpSpPr/>
        <p:nvPr/>
      </p:nvGrpSpPr>
      <p:grpSpPr>
        <a:xfrm>
          <a:off y="0" x="0"/>
          <a:ext cy="0" cx="0"/>
          <a:chOff y="0" x="0"/>
          <a:chExt cy="0" cx="0"/>
        </a:xfrm>
      </p:grpSpPr>
      <p:sp>
        <p:nvSpPr>
          <p:cNvPr id="408" name="Shape 40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9" name="Shape 40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6" name="Shape 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9.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4"/><Relationship Target="../media/image04.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1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9.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25.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4.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22.xml.rels><?xml version="1.0" encoding="UTF-8" standalone="yes"?><Relationships xmlns="http://schemas.openxmlformats.org/package/2006/relationships"><Relationship Target="../media/image34.png" Type="http://schemas.openxmlformats.org/officeDocument/2006/relationships/image" Id="rId19"/><Relationship Target="../media/image32.png" Type="http://schemas.openxmlformats.org/officeDocument/2006/relationships/image" Id="rId18"/><Relationship Target="../media/image31.png" Type="http://schemas.openxmlformats.org/officeDocument/2006/relationships/image" Id="rId17"/><Relationship Target="../media/image28.png" Type="http://schemas.openxmlformats.org/officeDocument/2006/relationships/image" Id="rId16"/><Relationship Target="../media/image27.png" Type="http://schemas.openxmlformats.org/officeDocument/2006/relationships/image" Id="rId15"/><Relationship Target="../media/image33.png" Type="http://schemas.openxmlformats.org/officeDocument/2006/relationships/image" Id="rId14"/><Relationship Target="../notesSlides/notesSlide22.xml" Type="http://schemas.openxmlformats.org/officeDocument/2006/relationships/notesSlide" Id="rId2"/><Relationship Target="../media/image30.png" Type="http://schemas.openxmlformats.org/officeDocument/2006/relationships/image" Id="rId12"/><Relationship Target="../slideLayouts/slideLayout1.xml" Type="http://schemas.openxmlformats.org/officeDocument/2006/relationships/slideLayout" Id="rId1"/><Relationship Target="../media/image24.png" Type="http://schemas.openxmlformats.org/officeDocument/2006/relationships/image" Id="rId13"/><Relationship Target="../media/image15.png" Type="http://schemas.openxmlformats.org/officeDocument/2006/relationships/image" Id="rId4"/><Relationship Target="../media/image26.png" Type="http://schemas.openxmlformats.org/officeDocument/2006/relationships/image" Id="rId10"/><Relationship Target="../media/image21.png" Type="http://schemas.openxmlformats.org/officeDocument/2006/relationships/image" Id="rId3"/><Relationship Target="../media/image23.png" Type="http://schemas.openxmlformats.org/officeDocument/2006/relationships/image" Id="rId11"/><Relationship Target="../media/image20.png" Type="http://schemas.openxmlformats.org/officeDocument/2006/relationships/image" Id="rId9"/><Relationship Target="../media/image17.png" Type="http://schemas.openxmlformats.org/officeDocument/2006/relationships/image" Id="rId6"/><Relationship Target="../media/image18.png" Type="http://schemas.openxmlformats.org/officeDocument/2006/relationships/image" Id="rId5"/><Relationship Target="../media/image22.png" Type="http://schemas.openxmlformats.org/officeDocument/2006/relationships/image" Id="rId8"/><Relationship Target="../media/image19.png" Type="http://schemas.openxmlformats.org/officeDocument/2006/relationships/image" Id="rId7"/></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9.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47.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8.png" Type="http://schemas.openxmlformats.org/officeDocument/2006/relationships/image" Id="rId4"/><Relationship Target="../media/image35.png" Type="http://schemas.openxmlformats.org/officeDocument/2006/relationships/image" Id="rId3"/><Relationship Target="../media/image37.png" Type="http://schemas.openxmlformats.org/officeDocument/2006/relationships/image" Id="rId6"/><Relationship Target="../media/image36.png" Type="http://schemas.openxmlformats.org/officeDocument/2006/relationships/image" Id="rId5"/></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40.png" Type="http://schemas.openxmlformats.org/officeDocument/2006/relationships/image" Id="rId4"/><Relationship Target="../media/image44.png" Type="http://schemas.openxmlformats.org/officeDocument/2006/relationships/image" Id="rId3"/><Relationship Target="../media/image43.png" Type="http://schemas.openxmlformats.org/officeDocument/2006/relationships/image" Id="rId6"/><Relationship Target="../media/image42.png" Type="http://schemas.openxmlformats.org/officeDocument/2006/relationships/image" Id="rId5"/><Relationship Target="../media/image45.png" Type="http://schemas.openxmlformats.org/officeDocument/2006/relationships/image" Id="rId7"/></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46.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49.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51.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52.png" Type="http://schemas.openxmlformats.org/officeDocument/2006/relationships/image" Id="rId4"/><Relationship Target="../media/image50.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56.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59.png" Type="http://schemas.openxmlformats.org/officeDocument/2006/relationships/image" Id="rId4"/><Relationship Target="../media/image54.png" Type="http://schemas.openxmlformats.org/officeDocument/2006/relationships/image" Id="rId3"/><Relationship Target="../media/image53.png" Type="http://schemas.openxmlformats.org/officeDocument/2006/relationships/image" Id="rId5"/></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70.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56.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55.png" Type="http://schemas.openxmlformats.org/officeDocument/2006/relationships/image" Id="rId4"/><Relationship Target="../media/image03.png" Type="http://schemas.openxmlformats.org/officeDocument/2006/relationships/image" Id="rId3"/><Relationship Target="../media/image00.png" Type="http://schemas.openxmlformats.org/officeDocument/2006/relationships/image" Id="rId9"/><Relationship Target="../media/image58.png" Type="http://schemas.openxmlformats.org/officeDocument/2006/relationships/image" Id="rId6"/><Relationship Target="../media/image57.png" Type="http://schemas.openxmlformats.org/officeDocument/2006/relationships/image" Id="rId5"/><Relationship Target="../media/image60.png" Type="http://schemas.openxmlformats.org/officeDocument/2006/relationships/image" Id="rId8"/><Relationship Target="../media/image62.png" Type="http://schemas.openxmlformats.org/officeDocument/2006/relationships/image" Id="rId7"/></Relationships>
</file>

<file path=ppt/slides/_rels/slide39.xml.rels><?xml version="1.0" encoding="UTF-8" standalone="yes"?><Relationships xmlns="http://schemas.openxmlformats.org/package/2006/relationships"><Relationship Target="../media/image74.png" Type="http://schemas.openxmlformats.org/officeDocument/2006/relationships/image" Id="rId12"/><Relationship Target="../notesSlides/notesSlide39.xml" Type="http://schemas.openxmlformats.org/officeDocument/2006/relationships/notesSlide" Id="rId2"/><Relationship Target="../media/image73.png" Type="http://schemas.openxmlformats.org/officeDocument/2006/relationships/image" Id="rId13"/><Relationship Target="../slideLayouts/slideLayout1.xml" Type="http://schemas.openxmlformats.org/officeDocument/2006/relationships/slideLayout" Id="rId1"/><Relationship Target="../media/image67.png" Type="http://schemas.openxmlformats.org/officeDocument/2006/relationships/image" Id="rId10"/><Relationship Target="../media/image69.png" Type="http://schemas.openxmlformats.org/officeDocument/2006/relationships/image" Id="rId4"/><Relationship Target="../media/image68.png" Type="http://schemas.openxmlformats.org/officeDocument/2006/relationships/image" Id="rId11"/><Relationship Target="../media/image04.png" Type="http://schemas.openxmlformats.org/officeDocument/2006/relationships/image" Id="rId3"/><Relationship Target="../media/image65.png" Type="http://schemas.openxmlformats.org/officeDocument/2006/relationships/image" Id="rId9"/><Relationship Target="../media/image63.png" Type="http://schemas.openxmlformats.org/officeDocument/2006/relationships/image" Id="rId6"/><Relationship Target="../media/image61.png" Type="http://schemas.openxmlformats.org/officeDocument/2006/relationships/image" Id="rId5"/><Relationship Target="../media/image66.png" Type="http://schemas.openxmlformats.org/officeDocument/2006/relationships/image" Id="rId8"/><Relationship Target="../media/image64.png" Type="http://schemas.openxmlformats.org/officeDocument/2006/relationships/image" Id="rId7"/></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4"/><Relationship Target="../media/image03.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80.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77.jpg" Type="http://schemas.openxmlformats.org/officeDocument/2006/relationships/image" Id="rId4"/><Relationship Target="../media/image71.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75.png" Type="http://schemas.openxmlformats.org/officeDocument/2006/relationships/image" Id="rId4"/><Relationship Target="../media/image72.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49.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76.png" Type="http://schemas.openxmlformats.org/officeDocument/2006/relationships/image" Id="rId4"/><Relationship Target="../media/image78.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39.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79.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 name="Shape 18"/>
        <p:cNvGrpSpPr/>
        <p:nvPr/>
      </p:nvGrpSpPr>
      <p:grpSpPr>
        <a:xfrm>
          <a:off y="0" x="0"/>
          <a:ext cy="0" cx="0"/>
          <a:chOff y="0" x="0"/>
          <a:chExt cy="0" cx="0"/>
        </a:xfrm>
      </p:grpSpPr>
      <p:sp>
        <p:nvSpPr>
          <p:cNvPr id="19" name="Shape 19"/>
          <p:cNvSpPr/>
          <p:nvPr/>
        </p:nvSpPr>
        <p:spPr>
          <a:xfrm>
            <a:off y="285750" x="0"/>
            <a:ext cy="6963824" cx="9895399"/>
          </a:xfrm>
          <a:prstGeom prst="rect">
            <a:avLst/>
          </a:prstGeom>
          <a:blipFill>
            <a:blip r:embed="rId3"/>
            <a:stretch>
              <a:fillRect/>
            </a:stretch>
          </a:blipFill>
        </p:spPr>
      </p:sp>
      <p:sp>
        <p:nvSpPr>
          <p:cNvPr id="20" name="Shape 20"/>
          <p:cNvSpPr/>
          <p:nvPr/>
        </p:nvSpPr>
        <p:spPr>
          <a:xfrm>
            <a:off y="560900" x="1068900"/>
            <a:ext cy="6286500" cx="8265575"/>
          </a:xfrm>
          <a:prstGeom prst="rect">
            <a:avLst/>
          </a:prstGeom>
          <a:blipFill>
            <a:blip r:embed="rId4"/>
            <a:stretch>
              <a:fillRect/>
            </a:stretch>
          </a:blipFill>
        </p:spPr>
      </p:sp>
      <p:sp>
        <p:nvSpPr>
          <p:cNvPr id="21" name="Shape 21"/>
          <p:cNvSpPr txBox="1"/>
          <p:nvPr/>
        </p:nvSpPr>
        <p:spPr>
          <a:xfrm>
            <a:off y="740825" x="1021275"/>
            <a:ext cy="5103274" cx="8560499"/>
          </a:xfrm>
          <a:prstGeom prst="rect">
            <a:avLst/>
          </a:prstGeom>
        </p:spPr>
        <p:txBody>
          <a:bodyPr bIns="38100" rIns="38100" lIns="38100" tIns="38100" anchor="t" anchorCtr="0">
            <a:noAutofit/>
          </a:bodyPr>
          <a:lstStyle/>
          <a:p>
            <a:pPr algn="l" marR="0" indent="0" marL="0">
              <a:lnSpc>
                <a:spcPct val="120075"/>
              </a:lnSpc>
              <a:spcBef>
                <a:spcPts val="0"/>
              </a:spcBef>
              <a:spcAft>
                <a:spcPts val="0"/>
              </a:spcAft>
              <a:buNone/>
            </a:pPr>
            <a:r>
              <a:rPr b="1" sz="7333" lang="en-US">
                <a:solidFill>
                  <a:srgbClr val="000000"/>
                </a:solidFill>
                <a:latin typeface="Arial"/>
                <a:ea typeface="Arial"/>
                <a:cs typeface="Arial"/>
                <a:sym typeface="Arial"/>
              </a:rPr>
              <a:t>FIVE POWER</a:t>
            </a:r>
          </a:p>
          <a:p>
            <a:pPr algn="l" marR="0" indent="0" marL="0">
              <a:lnSpc>
                <a:spcPct val="120075"/>
              </a:lnSpc>
              <a:spcBef>
                <a:spcPts val="0"/>
              </a:spcBef>
              <a:spcAft>
                <a:spcPts val="0"/>
              </a:spcAft>
              <a:buNone/>
            </a:pPr>
            <a:r>
              <a:rPr b="1" sz="7333" lang="en-US">
                <a:solidFill>
                  <a:srgbClr val="000000"/>
                </a:solidFill>
                <a:latin typeface="Arial"/>
                <a:ea typeface="Arial"/>
                <a:cs typeface="Arial"/>
                <a:sym typeface="Arial"/>
              </a:rPr>
              <a:t>PRINCIPLES</a:t>
            </a:r>
          </a:p>
          <a:p>
            <a:pPr algn="l" marR="0" indent="0" marL="0">
              <a:lnSpc>
                <a:spcPct val="120075"/>
              </a:lnSpc>
              <a:spcBef>
                <a:spcPts val="0"/>
              </a:spcBef>
              <a:spcAft>
                <a:spcPts val="0"/>
              </a:spcAft>
              <a:buNone/>
            </a:pPr>
            <a:r>
              <a:rPr b="1" sz="7333" lang="en-US">
                <a:solidFill>
                  <a:srgbClr val="000000"/>
                </a:solidFill>
                <a:latin typeface="Arial"/>
                <a:ea typeface="Arial"/>
                <a:cs typeface="Arial"/>
                <a:sym typeface="Arial"/>
              </a:rPr>
              <a:t>FOR ADVENTIST</a:t>
            </a:r>
          </a:p>
          <a:p>
            <a:pPr algn="l" marR="0" indent="0" marL="0">
              <a:lnSpc>
                <a:spcPct val="120052"/>
              </a:lnSpc>
              <a:spcBef>
                <a:spcPts val="0"/>
              </a:spcBef>
              <a:spcAft>
                <a:spcPts val="0"/>
              </a:spcAft>
              <a:buNone/>
            </a:pPr>
            <a:r>
              <a:rPr b="1" sz="10666" lang="en-US">
                <a:solidFill>
                  <a:srgbClr val="A20000"/>
                </a:solidFill>
                <a:latin typeface="Arial"/>
                <a:ea typeface="Arial"/>
                <a:cs typeface="Arial"/>
                <a:sym typeface="Arial"/>
              </a:rPr>
              <a:t>LEADERS </a:t>
            </a:r>
          </a:p>
        </p:txBody>
      </p:sp>
      <p:sp>
        <p:nvSpPr>
          <p:cNvPr id="22" name="Shape 22"/>
          <p:cNvSpPr txBox="1"/>
          <p:nvPr/>
        </p:nvSpPr>
        <p:spPr>
          <a:xfrm>
            <a:off y="5861400" x="2698750"/>
            <a:ext cy="1000474" cx="422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Delbert W. Baker, Ph.D., Presenter</a:t>
            </a:r>
          </a:p>
          <a:p>
            <a:pPr algn="ctr" marR="0" indent="0" marL="0">
              <a:lnSpc>
                <a:spcPct val="120138"/>
              </a:lnSpc>
              <a:spcBef>
                <a:spcPts val="0"/>
              </a:spcBef>
              <a:spcAft>
                <a:spcPts val="0"/>
              </a:spcAft>
              <a:buNone/>
            </a:pPr>
            <a:r>
              <a:rPr b="1" sz="2000" lang="en-US">
                <a:solidFill>
                  <a:srgbClr val="002060"/>
                </a:solidFill>
                <a:latin typeface="Arial"/>
                <a:ea typeface="Arial"/>
                <a:cs typeface="Arial"/>
                <a:sym typeface="Arial"/>
              </a:rPr>
              <a:t>Global Leadership Summit</a:t>
            </a:r>
          </a:p>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Sao Paulo, Brazil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p:nvPr/>
        </p:nvSpPr>
        <p:spPr>
          <a:xfrm>
            <a:off y="0" x="0"/>
            <a:ext cy="7620000" cx="10160000"/>
          </a:xfrm>
          <a:prstGeom prst="rect">
            <a:avLst/>
          </a:prstGeom>
          <a:blipFill>
            <a:blip r:embed="rId3"/>
            <a:stretch>
              <a:fillRect/>
            </a:stretch>
          </a:blipFill>
        </p:spPr>
      </p:sp>
      <p:sp>
        <p:nvSpPr>
          <p:cNvPr id="83" name="Shape 83"/>
          <p:cNvSpPr txBox="1"/>
          <p:nvPr/>
        </p:nvSpPr>
        <p:spPr>
          <a:xfrm>
            <a:off y="499175" x="2942150"/>
            <a:ext cy="386625"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84" name="Shape 84"/>
          <p:cNvSpPr txBox="1"/>
          <p:nvPr/>
        </p:nvSpPr>
        <p:spPr>
          <a:xfrm>
            <a:off y="1220600" x="1548675"/>
            <a:ext cy="6232149" cx="83065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2000" lang="en-US">
                <a:solidFill>
                  <a:srgbClr val="000000"/>
                </a:solidFill>
                <a:latin typeface="Arial"/>
                <a:ea typeface="Arial"/>
                <a:cs typeface="Arial"/>
                <a:sym typeface="Arial"/>
              </a:rPr>
              <a:t>THE 60 SECOND PhD IN LEADERSHIP</a:t>
            </a:r>
          </a:p>
          <a:p>
            <a:r>
              <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Think back to the best and worst leader you ever had.</a:t>
            </a:r>
          </a:p>
          <a:p>
            <a:r>
              <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Make a list of all the things done to you that you abhorred.</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DON’T DO THEM TO OTHERS. EVER.</a:t>
            </a:r>
          </a:p>
          <a:p>
            <a:r>
              <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Make a list of all the things done to you that you love.</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DO THEM TO OTHERS. ALWAYS.</a:t>
            </a:r>
          </a:p>
          <a:p>
            <a:r>
              <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Pray deeply and act with justice, mercy and humility.</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DO LISTEN AND LOVE AND LEAD.</a:t>
            </a:r>
          </a:p>
          <a:p>
            <a:r>
              <a:t/>
            </a:r>
          </a:p>
          <a:p>
            <a:pPr algn="l" lvl="0" marR="0" indent="-177800" marL="381000">
              <a:lnSpc>
                <a:spcPct val="120138"/>
              </a:lnSpc>
              <a:spcBef>
                <a:spcPts val="0"/>
              </a:spcBef>
              <a:spcAft>
                <a:spcPts val="0"/>
              </a:spcAft>
              <a:buClr>
                <a:srgbClr val="000000"/>
              </a:buClr>
              <a:buSzPct val="100000"/>
              <a:buFont typeface="Arial"/>
              <a:buAutoNum type="arabicPeriod"/>
            </a:pPr>
            <a:r>
              <a:rPr sz="2000" lang="en-US">
                <a:solidFill>
                  <a:srgbClr val="000000"/>
                </a:solidFill>
                <a:latin typeface="Arial"/>
                <a:ea typeface="Arial"/>
                <a:cs typeface="Arial"/>
                <a:sym typeface="Arial"/>
              </a:rPr>
              <a:t>THEN BE AS WILLING TO FOLLOW AS YOU ARE TO LEAD!</a:t>
            </a:r>
          </a:p>
          <a:p>
            <a:r>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And just think, you thought leadership was complicated.</a:t>
            </a:r>
          </a:p>
          <a:p>
            <a:r>
              <a:t/>
            </a:r>
          </a:p>
          <a:p>
            <a:r>
              <a:t/>
            </a:r>
          </a:p>
          <a:p>
            <a:pPr algn="l" marR="0" indent="0" marL="0">
              <a:lnSpc>
                <a:spcPct val="120312"/>
              </a:lnSpc>
              <a:spcBef>
                <a:spcPts val="0"/>
              </a:spcBef>
              <a:spcAft>
                <a:spcPts val="0"/>
              </a:spcAft>
              <a:buNone/>
            </a:pPr>
            <a:r>
              <a:rPr sz="1777" lang="en-US">
                <a:solidFill>
                  <a:srgbClr val="000000"/>
                </a:solidFill>
                <a:latin typeface="Arial"/>
                <a:ea typeface="Arial"/>
                <a:cs typeface="Arial"/>
                <a:sym typeface="Arial"/>
              </a:rPr>
              <a:t>Source: Dee Hock, founder of USA (points 5-7 adapted ) in </a:t>
            </a:r>
          </a:p>
          <a:p>
            <a:pPr algn="l" marR="0" indent="0" marL="0">
              <a:lnSpc>
                <a:spcPct val="120312"/>
              </a:lnSpc>
              <a:spcBef>
                <a:spcPts val="0"/>
              </a:spcBef>
              <a:spcAft>
                <a:spcPts val="0"/>
              </a:spcAft>
              <a:buNone/>
            </a:pPr>
            <a:r>
              <a:rPr sz="1777" lang="en-US" i="1">
                <a:solidFill>
                  <a:srgbClr val="000000"/>
                </a:solidFill>
                <a:latin typeface="Arial"/>
                <a:ea typeface="Arial"/>
                <a:cs typeface="Arial"/>
                <a:sym typeface="Arial"/>
              </a:rPr>
              <a:t>The 60 Second Leader</a:t>
            </a:r>
            <a:r>
              <a:rPr sz="1777" lang="en-US">
                <a:solidFill>
                  <a:srgbClr val="000000"/>
                </a:solidFill>
                <a:latin typeface="Arial"/>
                <a:ea typeface="Arial"/>
                <a:cs typeface="Arial"/>
                <a:sym typeface="Arial"/>
              </a:rPr>
              <a:t>, Phil Dourado</a:t>
            </a:r>
          </a:p>
        </p:txBody>
      </p:sp>
      <p:sp>
        <p:nvSpPr>
          <p:cNvPr id="85" name="Shape 85"/>
          <p:cNvSpPr/>
          <p:nvPr/>
        </p:nvSpPr>
        <p:spPr>
          <a:xfrm>
            <a:off y="285750" x="8593650"/>
            <a:ext cy="1968500" cx="1217075"/>
          </a:xfrm>
          <a:prstGeom prst="rect">
            <a:avLst/>
          </a:prstGeom>
          <a:blipFill>
            <a:blip r:embed="rId4"/>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y="0" x="0"/>
          <a:ext cy="0" cx="0"/>
          <a:chOff y="0" x="0"/>
          <a:chExt cy="0" cx="0"/>
        </a:xfrm>
      </p:grpSpPr>
      <p:sp>
        <p:nvSpPr>
          <p:cNvPr id="90" name="Shape 90"/>
          <p:cNvSpPr/>
          <p:nvPr/>
        </p:nvSpPr>
        <p:spPr>
          <a:xfrm>
            <a:off y="0" x="0"/>
            <a:ext cy="7620000" cx="10160000"/>
          </a:xfrm>
          <a:prstGeom prst="rect">
            <a:avLst/>
          </a:prstGeom>
          <a:blipFill>
            <a:blip r:embed="rId3"/>
            <a:stretch>
              <a:fillRect/>
            </a:stretch>
          </a:blipFill>
        </p:spPr>
      </p:sp>
      <p:sp>
        <p:nvSpPr>
          <p:cNvPr id="91" name="Shape 91"/>
          <p:cNvSpPr txBox="1"/>
          <p:nvPr/>
        </p:nvSpPr>
        <p:spPr>
          <a:xfrm>
            <a:off y="2573500" x="61725"/>
            <a:ext cy="1580775" cx="10031574"/>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FIVE POWER PRINCIPLES</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FOR SDA LEADERS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p:nvPr/>
        </p:nvSpPr>
        <p:spPr>
          <a:xfrm>
            <a:off y="0" x="0"/>
            <a:ext cy="7620000" cx="10160000"/>
          </a:xfrm>
          <a:prstGeom prst="rect">
            <a:avLst/>
          </a:prstGeom>
          <a:blipFill>
            <a:blip r:embed="rId3"/>
            <a:stretch>
              <a:fillRect/>
            </a:stretch>
          </a:blipFill>
        </p:spPr>
      </p:sp>
      <p:sp>
        <p:nvSpPr>
          <p:cNvPr id="97" name="Shape 97"/>
          <p:cNvSpPr/>
          <p:nvPr/>
        </p:nvSpPr>
        <p:spPr>
          <a:xfrm>
            <a:off y="6275900" x="4667250"/>
            <a:ext cy="550325" cx="666750"/>
          </a:xfrm>
          <a:prstGeom prst="rect">
            <a:avLst/>
          </a:prstGeom>
          <a:blipFill>
            <a:blip r:embed="rId4"/>
            <a:stretch>
              <a:fillRect/>
            </a:stretch>
          </a:blipFill>
        </p:spPr>
      </p:sp>
      <p:sp>
        <p:nvSpPr>
          <p:cNvPr id="98" name="Shape 98"/>
          <p:cNvSpPr txBox="1"/>
          <p:nvPr/>
        </p:nvSpPr>
        <p:spPr>
          <a:xfrm>
            <a:off y="820200" x="3111500"/>
            <a:ext cy="383100" cx="41913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99" name="Shape 99"/>
          <p:cNvSpPr/>
          <p:nvPr/>
        </p:nvSpPr>
        <p:spPr>
          <a:xfrm>
            <a:off y="6445250" x="4836575"/>
            <a:ext cy="550325" cx="666750"/>
          </a:xfrm>
          <a:prstGeom prst="rect">
            <a:avLst/>
          </a:prstGeom>
          <a:blipFill>
            <a:blip r:embed="rId4"/>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p:nvPr/>
        </p:nvSpPr>
        <p:spPr>
          <a:xfrm>
            <a:off y="0" x="0"/>
            <a:ext cy="7620000" cx="10160000"/>
          </a:xfrm>
          <a:prstGeom prst="rect">
            <a:avLst/>
          </a:prstGeom>
          <a:blipFill>
            <a:blip r:embed="rId3"/>
            <a:stretch>
              <a:fillRect/>
            </a:stretch>
          </a:blipFill>
        </p:spPr>
      </p:sp>
      <p:sp>
        <p:nvSpPr>
          <p:cNvPr id="105" name="Shape 105"/>
          <p:cNvSpPr txBox="1"/>
          <p:nvPr/>
        </p:nvSpPr>
        <p:spPr>
          <a:xfrm>
            <a:off y="2340675" x="61725"/>
            <a:ext cy="1922975" cx="1003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D9D9D9"/>
                </a:solidFill>
                <a:latin typeface="Arial"/>
                <a:ea typeface="Arial"/>
                <a:cs typeface="Arial"/>
                <a:sym typeface="Arial"/>
              </a:rPr>
              <a:t>PRINCIPLE ONE:</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READINESS QUOTIENT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p:nvPr/>
        </p:nvSpPr>
        <p:spPr>
          <a:xfrm>
            <a:off y="0" x="0"/>
            <a:ext cy="7620000" cx="10160000"/>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p:nvPr/>
        </p:nvSpPr>
        <p:spPr>
          <a:xfrm>
            <a:off y="0" x="0"/>
            <a:ext cy="7620000" cx="10160000"/>
          </a:xfrm>
          <a:prstGeom prst="rect">
            <a:avLst/>
          </a:prstGeom>
          <a:blipFill>
            <a:blip r:embed="rId3"/>
            <a:stretch>
              <a:fillRect/>
            </a:stretch>
          </a:blipFill>
        </p:spPr>
      </p:sp>
      <p:sp>
        <p:nvSpPr>
          <p:cNvPr id="116" name="Shape 116"/>
          <p:cNvSpPr txBox="1"/>
          <p:nvPr/>
        </p:nvSpPr>
        <p:spPr>
          <a:xfrm>
            <a:off y="340425" x="2942150"/>
            <a:ext cy="384874"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117" name="Shape 117"/>
          <p:cNvSpPr txBox="1"/>
          <p:nvPr/>
        </p:nvSpPr>
        <p:spPr>
          <a:xfrm>
            <a:off y="2224250" x="381000"/>
            <a:ext cy="3291749" cx="95535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"And if thou [Solomon] wilt walk in My ways, to keep My statutes and My commandments, as thy father David did walk, then I will lengthen thy days." 1 Kings 3:5-14; 2 Chronicles1:7-12. </a:t>
            </a:r>
          </a:p>
          <a:p>
            <a:r>
              <a:t/>
            </a:r>
          </a:p>
          <a:p>
            <a:r>
              <a:t/>
            </a:r>
          </a:p>
          <a:p>
            <a:pPr algn="l" marR="0" indent="0" marL="0">
              <a:lnSpc>
                <a:spcPct val="120000"/>
              </a:lnSpc>
              <a:spcBef>
                <a:spcPts val="0"/>
              </a:spcBef>
              <a:spcAft>
                <a:spcPts val="0"/>
              </a:spcAft>
              <a:buNone/>
            </a:pPr>
            <a:r>
              <a:rPr sz="2222" lang="en-US">
                <a:solidFill>
                  <a:srgbClr val="000000"/>
                </a:solidFill>
                <a:latin typeface="Arial"/>
                <a:ea typeface="Arial"/>
                <a:cs typeface="Arial"/>
                <a:sym typeface="Arial"/>
              </a:rPr>
              <a:t>Source: Ellen White, Patriarchs and Prophets, 30-31.</a:t>
            </a:r>
          </a:p>
        </p:txBody>
      </p:sp>
      <p:sp>
        <p:nvSpPr>
          <p:cNvPr id="118" name="Shape 118"/>
          <p:cNvSpPr txBox="1"/>
          <p:nvPr/>
        </p:nvSpPr>
        <p:spPr>
          <a:xfrm>
            <a:off y="1301750" x="470950"/>
            <a:ext cy="622999" cx="95535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 Leadership Model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p:nvPr/>
        </p:nvSpPr>
        <p:spPr>
          <a:xfrm>
            <a:off y="0" x="0"/>
            <a:ext cy="7620000" cx="10160000"/>
          </a:xfrm>
          <a:prstGeom prst="rect">
            <a:avLst/>
          </a:prstGeom>
          <a:blipFill>
            <a:blip r:embed="rId3"/>
            <a:stretch>
              <a:fillRect/>
            </a:stretch>
          </a:blipFill>
        </p:spPr>
      </p:sp>
      <p:sp>
        <p:nvSpPr>
          <p:cNvPr id="124" name="Shape 124"/>
          <p:cNvSpPr txBox="1"/>
          <p:nvPr/>
        </p:nvSpPr>
        <p:spPr>
          <a:xfrm>
            <a:off y="499175" x="2942150"/>
            <a:ext cy="386625"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125" name="Shape 125"/>
          <p:cNvSpPr txBox="1"/>
          <p:nvPr/>
        </p:nvSpPr>
        <p:spPr>
          <a:xfrm>
            <a:off y="1381125" x="301625"/>
            <a:ext cy="5821174" cx="9553575"/>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1" sz="3111" lang="en-US">
                <a:solidFill>
                  <a:srgbClr val="000000"/>
                </a:solidFill>
                <a:latin typeface="Arial"/>
                <a:ea typeface="Arial"/>
                <a:cs typeface="Arial"/>
                <a:sym typeface="Arial"/>
              </a:rPr>
              <a:t>Those who today occupy positions of trust should seek to learn the lesson taught by Solomon's prayer. </a:t>
            </a:r>
            <a:r>
              <a:rPr u="sng" sz="3111" lang="en-US">
                <a:solidFill>
                  <a:srgbClr val="000000"/>
                </a:solidFill>
                <a:latin typeface="Arial"/>
                <a:ea typeface="Arial"/>
                <a:cs typeface="Arial"/>
                <a:sym typeface="Arial"/>
              </a:rPr>
              <a:t>The higher the position a man occupies, the greater the responsibility that he has to bear, the wider will be the influence that he exerts and the greater his need of dependence on God.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Ever should he remember that with the call to work comes the call to walk circumspectly before his fellow men. </a:t>
            </a:r>
            <a:r>
              <a:rPr sz="3111" lang="en-US" i="1">
                <a:solidFill>
                  <a:srgbClr val="000000"/>
                </a:solidFill>
                <a:latin typeface="Arial"/>
                <a:ea typeface="Arial"/>
                <a:cs typeface="Arial"/>
                <a:sym typeface="Arial"/>
              </a:rPr>
              <a:t>He is to stand before God in the attitude of a learner. </a:t>
            </a:r>
            <a:r>
              <a:rPr sz="3111" lang="en-US">
                <a:solidFill>
                  <a:srgbClr val="000000"/>
                </a:solidFill>
                <a:latin typeface="Arial"/>
                <a:ea typeface="Arial"/>
                <a:cs typeface="Arial"/>
                <a:sym typeface="Arial"/>
              </a:rPr>
              <a:t>Position does not give holiness of character. It is by honoring God and obeying His commands that a man is made truly great.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p:nvPr/>
        </p:nvSpPr>
        <p:spPr>
          <a:xfrm>
            <a:off y="0" x="0"/>
            <a:ext cy="7620000" cx="10160000"/>
          </a:xfrm>
          <a:prstGeom prst="rect">
            <a:avLst/>
          </a:prstGeom>
          <a:blipFill>
            <a:blip r:embed="rId3"/>
            <a:stretch>
              <a:fillRect/>
            </a:stretch>
          </a:blipFill>
        </p:spPr>
      </p:sp>
      <p:sp>
        <p:nvSpPr>
          <p:cNvPr id="131" name="Shape 131"/>
          <p:cNvSpPr txBox="1"/>
          <p:nvPr/>
        </p:nvSpPr>
        <p:spPr>
          <a:xfrm>
            <a:off y="2340675" x="61725"/>
            <a:ext cy="1922975" cx="1003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D9D9D9"/>
                </a:solidFill>
                <a:latin typeface="Arial"/>
                <a:ea typeface="Arial"/>
                <a:cs typeface="Arial"/>
                <a:sym typeface="Arial"/>
              </a:rPr>
              <a:t>PRINCIPLE TWO:</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ATTITUDE PERSPECTIVE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p:nvPr/>
        </p:nvSpPr>
        <p:spPr>
          <a:xfrm>
            <a:off y="0" x="0"/>
            <a:ext cy="7620000" cx="10160000"/>
          </a:xfrm>
          <a:prstGeom prst="rect">
            <a:avLst/>
          </a:prstGeom>
          <a:blipFill>
            <a:blip r:embed="rId3"/>
            <a:stretch>
              <a:fillRect/>
            </a:stretch>
          </a:blipFill>
        </p:spPr>
      </p:sp>
      <p:sp>
        <p:nvSpPr>
          <p:cNvPr id="137" name="Shape 137"/>
          <p:cNvSpPr txBox="1"/>
          <p:nvPr/>
        </p:nvSpPr>
        <p:spPr>
          <a:xfrm>
            <a:off y="899575" x="2942150"/>
            <a:ext cy="386625"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138" name="Shape 138"/>
          <p:cNvSpPr txBox="1"/>
          <p:nvPr/>
        </p:nvSpPr>
        <p:spPr>
          <a:xfrm>
            <a:off y="1067150" x="3369025"/>
            <a:ext cy="1564899" cx="3342900"/>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b="1" sz="4888" lang="en-US">
                <a:solidFill>
                  <a:srgbClr val="202030"/>
                </a:solidFill>
                <a:latin typeface="Arial"/>
                <a:ea typeface="Arial"/>
                <a:cs typeface="Arial"/>
                <a:sym typeface="Arial"/>
              </a:rPr>
              <a:t>Blah, Blah,</a:t>
            </a:r>
          </a:p>
          <a:p>
            <a:pPr algn="ctr" marR="0" indent="0" marL="0">
              <a:lnSpc>
                <a:spcPct val="119886"/>
              </a:lnSpc>
              <a:spcBef>
                <a:spcPts val="0"/>
              </a:spcBef>
              <a:spcAft>
                <a:spcPts val="0"/>
              </a:spcAft>
              <a:buNone/>
            </a:pPr>
            <a:r>
              <a:rPr b="1" sz="4888" lang="en-US">
                <a:solidFill>
                  <a:srgbClr val="202030"/>
                </a:solidFill>
                <a:latin typeface="Arial"/>
                <a:ea typeface="Arial"/>
                <a:cs typeface="Arial"/>
                <a:sym typeface="Arial"/>
              </a:rPr>
              <a:t>Blah</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p:nvPr/>
        </p:nvSpPr>
        <p:spPr>
          <a:xfrm>
            <a:off y="0" x="0"/>
            <a:ext cy="7609399" cx="10160000"/>
          </a:xfrm>
          <a:prstGeom prst="rect">
            <a:avLst/>
          </a:prstGeom>
          <a:blipFill>
            <a:blip r:embed="rId3"/>
            <a:stretch>
              <a:fillRect/>
            </a:stretch>
          </a:blipFill>
        </p:spPr>
      </p:sp>
      <p:sp>
        <p:nvSpPr>
          <p:cNvPr id="144" name="Shape 144"/>
          <p:cNvSpPr txBox="1"/>
          <p:nvPr/>
        </p:nvSpPr>
        <p:spPr>
          <a:xfrm>
            <a:off y="500925" x="2942150"/>
            <a:ext cy="384874" cx="41913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145" name="Shape 145"/>
          <p:cNvSpPr/>
          <p:nvPr/>
        </p:nvSpPr>
        <p:spPr>
          <a:xfrm>
            <a:off y="6275900" x="4667250"/>
            <a:ext cy="550325" cx="666750"/>
          </a:xfrm>
          <a:prstGeom prst="rect">
            <a:avLst/>
          </a:prstGeom>
          <a:blipFill>
            <a:blip r:embed="rId4"/>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y="0" x="0"/>
          <a:ext cy="0" cx="0"/>
          <a:chOff y="0" x="0"/>
          <a:chExt cy="0" cx="0"/>
        </a:xfrm>
      </p:grpSpPr>
      <p:sp>
        <p:nvSpPr>
          <p:cNvPr id="27" name="Shape 27"/>
          <p:cNvSpPr/>
          <p:nvPr/>
        </p:nvSpPr>
        <p:spPr>
          <a:xfrm>
            <a:off y="0" x="0"/>
            <a:ext cy="7620000" cx="10160000"/>
          </a:xfrm>
          <a:prstGeom prst="rect">
            <a:avLst/>
          </a:prstGeom>
          <a:blipFill>
            <a:blip r:embed="rId3"/>
            <a:stretch>
              <a:fillRect/>
            </a:stretch>
          </a:blipFill>
        </p:spPr>
      </p:sp>
      <p:sp>
        <p:nvSpPr>
          <p:cNvPr id="28" name="Shape 28"/>
          <p:cNvSpPr txBox="1"/>
          <p:nvPr/>
        </p:nvSpPr>
        <p:spPr>
          <a:xfrm>
            <a:off y="409200" x="2942150"/>
            <a:ext cy="386625"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29" name="Shape 29"/>
          <p:cNvSpPr txBox="1"/>
          <p:nvPr/>
        </p:nvSpPr>
        <p:spPr>
          <a:xfrm>
            <a:off y="1229425" x="622650"/>
            <a:ext cy="1217424" cx="9170800"/>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CC9900"/>
                </a:solidFill>
                <a:latin typeface="Arial"/>
                <a:ea typeface="Arial"/>
                <a:cs typeface="Arial"/>
                <a:sym typeface="Arial"/>
              </a:rPr>
              <a:t>Universal Change Philosophy</a:t>
            </a:r>
          </a:p>
        </p:txBody>
      </p:sp>
      <p:sp>
        <p:nvSpPr>
          <p:cNvPr id="30" name="Shape 30"/>
          <p:cNvSpPr/>
          <p:nvPr/>
        </p:nvSpPr>
        <p:spPr>
          <a:xfrm>
            <a:off y="3397225" x="148150"/>
            <a:ext cy="1566325" cx="9503825"/>
          </a:xfrm>
          <a:prstGeom prst="rect">
            <a:avLst/>
          </a:prstGeom>
          <a:blipFill>
            <a:blip r:embed="rId4"/>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p:nvPr/>
        </p:nvSpPr>
        <p:spPr>
          <a:xfrm>
            <a:off y="0" x="0"/>
            <a:ext cy="7620000" cx="10160000"/>
          </a:xfrm>
          <a:prstGeom prst="rect">
            <a:avLst/>
          </a:prstGeom>
          <a:blipFill>
            <a:blip r:embed="rId3"/>
            <a:stretch>
              <a:fillRect/>
            </a:stretch>
          </a:blipFill>
        </p:spPr>
      </p:sp>
      <p:sp>
        <p:nvSpPr>
          <p:cNvPr id="151" name="Shape 151"/>
          <p:cNvSpPr txBox="1"/>
          <p:nvPr/>
        </p:nvSpPr>
        <p:spPr>
          <a:xfrm>
            <a:off y="2340675" x="61725"/>
            <a:ext cy="1922975" cx="1003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D9D9D9"/>
                </a:solidFill>
                <a:latin typeface="Arial"/>
                <a:ea typeface="Arial"/>
                <a:cs typeface="Arial"/>
                <a:sym typeface="Arial"/>
              </a:rPr>
              <a:t>PRINCIPLE THREE:</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MEDIUM PLATFORM</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p:nvPr/>
        </p:nvSpPr>
        <p:spPr>
          <a:xfrm>
            <a:off y="0" x="0"/>
            <a:ext cy="7620000" cx="10160000"/>
          </a:xfrm>
          <a:prstGeom prst="rect">
            <a:avLst/>
          </a:prstGeom>
          <a:blipFill>
            <a:blip r:embed="rId3"/>
            <a:stretch>
              <a:fillRect/>
            </a:stretch>
          </a:blipFill>
        </p:spPr>
      </p:sp>
      <p:sp>
        <p:nvSpPr>
          <p:cNvPr id="157" name="Shape 157"/>
          <p:cNvSpPr txBox="1"/>
          <p:nvPr/>
        </p:nvSpPr>
        <p:spPr>
          <a:xfrm>
            <a:off y="500925" x="541500"/>
            <a:ext cy="6950074" cx="92730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 noble character is not the result of accident; it is not due to special favors or endowments of Providence. It is the result of self-discipline, of subjection of the lower to the higher nature, of the surrender of self to the service of God and man.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body is a most important medium through which the mind and the soul are developed for the upbuilding of character. Hence it is that the adversary of souls directs his temptations to the enfeebling and degrading of the physical powers.”</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Ellen White, Conflict and Courage, 249</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p:nvPr/>
        </p:nvSpPr>
        <p:spPr>
          <a:xfrm>
            <a:off y="0" x="0"/>
            <a:ext cy="7620000" cx="10160000"/>
          </a:xfrm>
          <a:prstGeom prst="rect">
            <a:avLst/>
          </a:prstGeom>
          <a:blipFill>
            <a:blip r:embed="rId3"/>
            <a:stretch>
              <a:fillRect/>
            </a:stretch>
          </a:blipFill>
        </p:spPr>
      </p:sp>
      <p:sp>
        <p:nvSpPr>
          <p:cNvPr id="163" name="Shape 163"/>
          <p:cNvSpPr txBox="1"/>
          <p:nvPr/>
        </p:nvSpPr>
        <p:spPr>
          <a:xfrm>
            <a:off y="6674550" x="462125"/>
            <a:ext cy="762349" cx="4193099"/>
          </a:xfrm>
          <a:prstGeom prst="rect">
            <a:avLst/>
          </a:prstGeom>
        </p:spPr>
        <p:txBody>
          <a:bodyPr bIns="38100" rIns="38100" lIns="38100" tIns="38100" anchor="t" anchorCtr="0">
            <a:noAutofit/>
          </a:bodyPr>
          <a:lstStyle/>
          <a:p>
            <a:pPr algn="l" marR="0" indent="0" marL="0">
              <a:lnSpc>
                <a:spcPct val="120312"/>
              </a:lnSpc>
              <a:spcBef>
                <a:spcPts val="0"/>
              </a:spcBef>
              <a:spcAft>
                <a:spcPts val="0"/>
              </a:spcAft>
              <a:buNone/>
            </a:pPr>
            <a:r>
              <a:rPr sz="1777" lang="en-US">
                <a:solidFill>
                  <a:srgbClr val="0000FF"/>
                </a:solidFill>
                <a:latin typeface="Arial"/>
                <a:ea typeface="Arial"/>
                <a:cs typeface="Arial"/>
                <a:sym typeface="Arial"/>
              </a:rPr>
              <a:t>The Global</a:t>
            </a:r>
          </a:p>
          <a:p>
            <a:pPr algn="l" marR="0" indent="0" marL="0">
              <a:lnSpc>
                <a:spcPct val="120312"/>
              </a:lnSpc>
              <a:spcBef>
                <a:spcPts val="802"/>
              </a:spcBef>
              <a:spcAft>
                <a:spcPts val="0"/>
              </a:spcAft>
              <a:buNone/>
            </a:pPr>
            <a:r>
              <a:rPr sz="1777" lang="en-US">
                <a:solidFill>
                  <a:srgbClr val="0000FF"/>
                </a:solidFill>
                <a:latin typeface="Arial"/>
                <a:ea typeface="Arial"/>
                <a:cs typeface="Arial"/>
                <a:sym typeface="Arial"/>
              </a:rPr>
              <a:t>Leadership Summit</a:t>
            </a:r>
          </a:p>
        </p:txBody>
      </p:sp>
      <p:sp>
        <p:nvSpPr>
          <p:cNvPr id="164" name="Shape 164"/>
          <p:cNvSpPr/>
          <p:nvPr/>
        </p:nvSpPr>
        <p:spPr>
          <a:xfrm>
            <a:off y="941900" x="4296825"/>
            <a:ext cy="846650" cx="2222500"/>
          </a:xfrm>
          <a:prstGeom prst="rect">
            <a:avLst/>
          </a:prstGeom>
          <a:blipFill>
            <a:blip r:embed="rId4"/>
            <a:stretch>
              <a:fillRect/>
            </a:stretch>
          </a:blipFill>
        </p:spPr>
      </p:sp>
      <p:sp>
        <p:nvSpPr>
          <p:cNvPr id="165" name="Shape 165"/>
          <p:cNvSpPr/>
          <p:nvPr/>
        </p:nvSpPr>
        <p:spPr>
          <a:xfrm>
            <a:off y="1799150" x="4296825"/>
            <a:ext cy="857250" cx="2222500"/>
          </a:xfrm>
          <a:prstGeom prst="rect">
            <a:avLst/>
          </a:prstGeom>
          <a:blipFill>
            <a:blip r:embed="rId5"/>
            <a:stretch>
              <a:fillRect/>
            </a:stretch>
          </a:blipFill>
        </p:spPr>
      </p:sp>
      <p:sp>
        <p:nvSpPr>
          <p:cNvPr id="166" name="Shape 166"/>
          <p:cNvSpPr/>
          <p:nvPr/>
        </p:nvSpPr>
        <p:spPr>
          <a:xfrm>
            <a:off y="2698750" x="4296825"/>
            <a:ext cy="878399" cx="2222500"/>
          </a:xfrm>
          <a:prstGeom prst="rect">
            <a:avLst/>
          </a:prstGeom>
          <a:blipFill>
            <a:blip r:embed="rId6"/>
            <a:stretch>
              <a:fillRect/>
            </a:stretch>
          </a:blipFill>
        </p:spPr>
      </p:sp>
      <p:sp>
        <p:nvSpPr>
          <p:cNvPr id="167" name="Shape 167"/>
          <p:cNvSpPr/>
          <p:nvPr/>
        </p:nvSpPr>
        <p:spPr>
          <a:xfrm>
            <a:off y="3619500" x="4296825"/>
            <a:ext cy="889000" cx="2222500"/>
          </a:xfrm>
          <a:prstGeom prst="rect">
            <a:avLst/>
          </a:prstGeom>
          <a:blipFill>
            <a:blip r:embed="rId7"/>
            <a:stretch>
              <a:fillRect/>
            </a:stretch>
          </a:blipFill>
        </p:spPr>
      </p:sp>
      <p:sp>
        <p:nvSpPr>
          <p:cNvPr id="168" name="Shape 168"/>
          <p:cNvSpPr/>
          <p:nvPr/>
        </p:nvSpPr>
        <p:spPr>
          <a:xfrm>
            <a:off y="4550825" x="4296825"/>
            <a:ext cy="889000" cx="2222500"/>
          </a:xfrm>
          <a:prstGeom prst="rect">
            <a:avLst/>
          </a:prstGeom>
          <a:blipFill>
            <a:blip r:embed="rId8"/>
            <a:stretch>
              <a:fillRect/>
            </a:stretch>
          </a:blipFill>
        </p:spPr>
      </p:sp>
      <p:sp>
        <p:nvSpPr>
          <p:cNvPr id="169" name="Shape 169"/>
          <p:cNvSpPr/>
          <p:nvPr/>
        </p:nvSpPr>
        <p:spPr>
          <a:xfrm>
            <a:off y="5471575" x="4296825"/>
            <a:ext cy="889000" cx="2222500"/>
          </a:xfrm>
          <a:prstGeom prst="rect">
            <a:avLst/>
          </a:prstGeom>
          <a:blipFill>
            <a:blip r:embed="rId9"/>
            <a:stretch>
              <a:fillRect/>
            </a:stretch>
          </a:blipFill>
        </p:spPr>
      </p:sp>
      <p:sp>
        <p:nvSpPr>
          <p:cNvPr id="170" name="Shape 170"/>
          <p:cNvSpPr/>
          <p:nvPr/>
        </p:nvSpPr>
        <p:spPr>
          <a:xfrm>
            <a:off y="6392325" x="4296825"/>
            <a:ext cy="889000" cx="2222500"/>
          </a:xfrm>
          <a:prstGeom prst="rect">
            <a:avLst/>
          </a:prstGeom>
          <a:blipFill>
            <a:blip r:embed="rId10"/>
            <a:stretch>
              <a:fillRect/>
            </a:stretch>
          </a:blipFill>
        </p:spPr>
      </p:sp>
      <p:sp>
        <p:nvSpPr>
          <p:cNvPr id="171" name="Shape 171"/>
          <p:cNvSpPr/>
          <p:nvPr/>
        </p:nvSpPr>
        <p:spPr>
          <a:xfrm>
            <a:off y="42325" x="2709325"/>
            <a:ext cy="878399" cx="1449899"/>
          </a:xfrm>
          <a:prstGeom prst="rect">
            <a:avLst/>
          </a:prstGeom>
          <a:blipFill>
            <a:blip r:embed="rId11"/>
            <a:stretch>
              <a:fillRect/>
            </a:stretch>
          </a:blipFill>
        </p:spPr>
      </p:sp>
      <p:sp>
        <p:nvSpPr>
          <p:cNvPr id="172" name="Shape 172"/>
          <p:cNvSpPr/>
          <p:nvPr/>
        </p:nvSpPr>
        <p:spPr>
          <a:xfrm>
            <a:off y="973650" x="2709325"/>
            <a:ext cy="814900" cx="1449899"/>
          </a:xfrm>
          <a:prstGeom prst="rect">
            <a:avLst/>
          </a:prstGeom>
          <a:blipFill>
            <a:blip r:embed="rId12"/>
            <a:stretch>
              <a:fillRect/>
            </a:stretch>
          </a:blipFill>
        </p:spPr>
      </p:sp>
      <p:sp>
        <p:nvSpPr>
          <p:cNvPr id="173" name="Shape 173"/>
          <p:cNvSpPr/>
          <p:nvPr/>
        </p:nvSpPr>
        <p:spPr>
          <a:xfrm>
            <a:off y="1830900" x="2709325"/>
            <a:ext cy="825475" cx="1449899"/>
          </a:xfrm>
          <a:prstGeom prst="rect">
            <a:avLst/>
          </a:prstGeom>
          <a:blipFill>
            <a:blip r:embed="rId13"/>
            <a:stretch>
              <a:fillRect/>
            </a:stretch>
          </a:blipFill>
        </p:spPr>
      </p:sp>
      <p:sp>
        <p:nvSpPr>
          <p:cNvPr id="174" name="Shape 174"/>
          <p:cNvSpPr/>
          <p:nvPr/>
        </p:nvSpPr>
        <p:spPr>
          <a:xfrm>
            <a:off y="2698750" x="2709325"/>
            <a:ext cy="878399" cx="1449899"/>
          </a:xfrm>
          <a:prstGeom prst="rect">
            <a:avLst/>
          </a:prstGeom>
          <a:blipFill>
            <a:blip r:embed="rId14"/>
            <a:stretch>
              <a:fillRect/>
            </a:stretch>
          </a:blipFill>
        </p:spPr>
      </p:sp>
      <p:sp>
        <p:nvSpPr>
          <p:cNvPr id="175" name="Shape 175"/>
          <p:cNvSpPr/>
          <p:nvPr/>
        </p:nvSpPr>
        <p:spPr>
          <a:xfrm>
            <a:off y="3682975" x="2709325"/>
            <a:ext cy="878399" cx="1449899"/>
          </a:xfrm>
          <a:prstGeom prst="rect">
            <a:avLst/>
          </a:prstGeom>
          <a:blipFill>
            <a:blip r:embed="rId15"/>
            <a:stretch>
              <a:fillRect/>
            </a:stretch>
          </a:blipFill>
        </p:spPr>
      </p:sp>
      <p:sp>
        <p:nvSpPr>
          <p:cNvPr id="176" name="Shape 176"/>
          <p:cNvSpPr/>
          <p:nvPr/>
        </p:nvSpPr>
        <p:spPr>
          <a:xfrm>
            <a:off y="4688400" x="2751650"/>
            <a:ext cy="730225" cx="1407575"/>
          </a:xfrm>
          <a:prstGeom prst="rect">
            <a:avLst/>
          </a:prstGeom>
          <a:blipFill>
            <a:blip r:embed="rId16"/>
            <a:stretch>
              <a:fillRect/>
            </a:stretch>
          </a:blipFill>
        </p:spPr>
      </p:sp>
      <p:sp>
        <p:nvSpPr>
          <p:cNvPr id="177" name="Shape 177"/>
          <p:cNvSpPr/>
          <p:nvPr/>
        </p:nvSpPr>
        <p:spPr>
          <a:xfrm>
            <a:off y="5524500" x="2815150"/>
            <a:ext cy="878399" cx="1449899"/>
          </a:xfrm>
          <a:prstGeom prst="rect">
            <a:avLst/>
          </a:prstGeom>
          <a:blipFill>
            <a:blip r:embed="rId17"/>
            <a:stretch>
              <a:fillRect/>
            </a:stretch>
          </a:blipFill>
        </p:spPr>
      </p:sp>
      <p:sp>
        <p:nvSpPr>
          <p:cNvPr id="178" name="Shape 178"/>
          <p:cNvSpPr/>
          <p:nvPr/>
        </p:nvSpPr>
        <p:spPr>
          <a:xfrm>
            <a:off y="6455825" x="2709325"/>
            <a:ext cy="867824" cx="1449899"/>
          </a:xfrm>
          <a:prstGeom prst="rect">
            <a:avLst/>
          </a:prstGeom>
          <a:blipFill>
            <a:blip r:embed="rId18"/>
            <a:stretch>
              <a:fillRect/>
            </a:stretch>
          </a:blipFill>
        </p:spPr>
      </p:sp>
      <p:sp>
        <p:nvSpPr>
          <p:cNvPr id="179" name="Shape 179"/>
          <p:cNvSpPr txBox="1"/>
          <p:nvPr/>
        </p:nvSpPr>
        <p:spPr>
          <a:xfrm>
            <a:off y="4834800" x="6917950"/>
            <a:ext cy="481874" cx="3046574"/>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It is good to breathe deeply in the open air.</a:t>
            </a:r>
          </a:p>
        </p:txBody>
      </p:sp>
      <p:sp>
        <p:nvSpPr>
          <p:cNvPr id="180" name="Shape 180"/>
          <p:cNvSpPr txBox="1"/>
          <p:nvPr/>
        </p:nvSpPr>
        <p:spPr>
          <a:xfrm>
            <a:off y="3060325" x="6812125"/>
            <a:ext cy="481874" cx="2834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We do not need more than several minutes a day, but it is vital.</a:t>
            </a:r>
          </a:p>
        </p:txBody>
      </p:sp>
      <p:sp>
        <p:nvSpPr>
          <p:cNvPr id="181" name="Shape 181"/>
          <p:cNvSpPr txBox="1"/>
          <p:nvPr/>
        </p:nvSpPr>
        <p:spPr>
          <a:xfrm>
            <a:off y="2095500" x="6600450"/>
            <a:ext cy="684725" cx="325824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This is needed on the inside – about six glasses a day between meals. And on the outside – bathing or showering regularly</a:t>
            </a:r>
          </a:p>
        </p:txBody>
      </p:sp>
      <p:sp>
        <p:nvSpPr>
          <p:cNvPr id="182" name="Shape 182"/>
          <p:cNvSpPr txBox="1"/>
          <p:nvPr/>
        </p:nvSpPr>
        <p:spPr>
          <a:xfrm>
            <a:off y="5515675" x="6917950"/>
            <a:ext cy="684725" cx="2834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It is equally important to get adequate rest. The batteries must be recharged.</a:t>
            </a:r>
          </a:p>
        </p:txBody>
      </p:sp>
      <p:sp>
        <p:nvSpPr>
          <p:cNvPr id="183" name="Shape 183"/>
          <p:cNvSpPr txBox="1"/>
          <p:nvPr/>
        </p:nvSpPr>
        <p:spPr>
          <a:xfrm>
            <a:off y="6362325" x="7023800"/>
            <a:ext cy="1090424" cx="2834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Most sicknesses originate in a disturbed mind. The relationship between a troubled mind and a diseased body is real. When we trust God we experience peace of mind.</a:t>
            </a:r>
          </a:p>
        </p:txBody>
      </p:sp>
      <p:sp>
        <p:nvSpPr>
          <p:cNvPr id="184" name="Shape 184"/>
          <p:cNvSpPr txBox="1"/>
          <p:nvPr/>
        </p:nvSpPr>
        <p:spPr>
          <a:xfrm>
            <a:off y="859000" x="6600450"/>
            <a:ext cy="1090424" cx="325824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Modern man has neglected this very important feature of healthful living. </a:t>
            </a:r>
          </a:p>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This neglect has resulted in much disease. Brisk walking daily for at least 20 minutes is the best exercise.</a:t>
            </a:r>
          </a:p>
        </p:txBody>
      </p:sp>
      <p:sp>
        <p:nvSpPr>
          <p:cNvPr id="185" name="Shape 185"/>
          <p:cNvSpPr txBox="1"/>
          <p:nvPr/>
        </p:nvSpPr>
        <p:spPr>
          <a:xfrm>
            <a:off y="3795875" x="6917950"/>
            <a:ext cy="887574" cx="2834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True temperance is moderation in that which is good, and total abstinence in </a:t>
            </a:r>
          </a:p>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that which is harmful.</a:t>
            </a:r>
          </a:p>
        </p:txBody>
      </p:sp>
      <p:sp>
        <p:nvSpPr>
          <p:cNvPr id="186" name="Shape 186"/>
          <p:cNvSpPr txBox="1"/>
          <p:nvPr/>
        </p:nvSpPr>
        <p:spPr>
          <a:xfrm>
            <a:off y="299850" x="6706300"/>
            <a:ext cy="279024" cx="3342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1333" lang="en-US">
                <a:solidFill>
                  <a:srgbClr val="3333CC"/>
                </a:solidFill>
                <a:latin typeface="Arial"/>
                <a:ea typeface="Arial"/>
                <a:cs typeface="Arial"/>
                <a:sym typeface="Arial"/>
              </a:rPr>
              <a:t>Correct eating is vital. We are what we eat.</a:t>
            </a:r>
          </a:p>
        </p:txBody>
      </p:sp>
      <p:sp>
        <p:nvSpPr>
          <p:cNvPr id="187" name="Shape 187"/>
          <p:cNvSpPr/>
          <p:nvPr/>
        </p:nvSpPr>
        <p:spPr>
          <a:xfrm>
            <a:off y="2116650" x="740825"/>
            <a:ext cy="2338900" cx="1449899"/>
          </a:xfrm>
          <a:prstGeom prst="rect">
            <a:avLst/>
          </a:prstGeom>
          <a:blipFill>
            <a:blip r:embed="rId19"/>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y="0" x="0"/>
          <a:ext cy="0" cx="0"/>
          <a:chOff y="0" x="0"/>
          <a:chExt cy="0" cx="0"/>
        </a:xfrm>
      </p:grpSpPr>
      <p:sp>
        <p:nvSpPr>
          <p:cNvPr id="192" name="Shape 192"/>
          <p:cNvSpPr/>
          <p:nvPr/>
        </p:nvSpPr>
        <p:spPr>
          <a:xfrm>
            <a:off y="0" x="0"/>
            <a:ext cy="7620000" cx="10160000"/>
          </a:xfrm>
          <a:prstGeom prst="rect">
            <a:avLst/>
          </a:prstGeom>
          <a:blipFill>
            <a:blip r:embed="rId3"/>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p:nvPr/>
        </p:nvSpPr>
        <p:spPr>
          <a:xfrm>
            <a:off y="0" x="0"/>
            <a:ext cy="7620000" cx="10160000"/>
          </a:xfrm>
          <a:prstGeom prst="rect">
            <a:avLst/>
          </a:prstGeom>
          <a:blipFill>
            <a:blip r:embed="rId3"/>
            <a:stretch>
              <a:fillRect/>
            </a:stretch>
          </a:blipFill>
        </p:spPr>
      </p:sp>
      <p:sp>
        <p:nvSpPr>
          <p:cNvPr id="198" name="Shape 198"/>
          <p:cNvSpPr txBox="1"/>
          <p:nvPr/>
        </p:nvSpPr>
        <p:spPr>
          <a:xfrm>
            <a:off y="2340675" x="61725"/>
            <a:ext cy="1922975" cx="1003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D9D9D9"/>
                </a:solidFill>
                <a:latin typeface="Arial"/>
                <a:ea typeface="Arial"/>
                <a:cs typeface="Arial"/>
                <a:sym typeface="Arial"/>
              </a:rPr>
              <a:t>PRINCIPLE FOUR:</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PEOPLE PERSPECTIVE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p:nvPr/>
        </p:nvSpPr>
        <p:spPr>
          <a:xfrm>
            <a:off y="0" x="0"/>
            <a:ext cy="7620000" cx="10160000"/>
          </a:xfrm>
          <a:prstGeom prst="rect">
            <a:avLst/>
          </a:prstGeom>
          <a:blipFill>
            <a:blip r:embed="rId3"/>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7" name="Shape 207"/>
        <p:cNvGrpSpPr/>
        <p:nvPr/>
      </p:nvGrpSpPr>
      <p:grpSpPr>
        <a:xfrm>
          <a:off y="0" x="0"/>
          <a:ext cy="0" cx="0"/>
          <a:chOff y="0" x="0"/>
          <a:chExt cy="0" cx="0"/>
        </a:xfrm>
      </p:grpSpPr>
      <p:sp>
        <p:nvSpPr>
          <p:cNvPr id="208" name="Shape 208"/>
          <p:cNvSpPr/>
          <p:nvPr/>
        </p:nvSpPr>
        <p:spPr>
          <a:xfrm>
            <a:off y="1079500" x="2190750"/>
            <a:ext cy="6117150" cx="7810500"/>
          </a:xfrm>
          <a:prstGeom prst="rect">
            <a:avLst/>
          </a:prstGeom>
          <a:blipFill>
            <a:blip r:embed="rId4"/>
            <a:stretch>
              <a:fillRect/>
            </a:stretch>
          </a:blipFill>
        </p:spPr>
      </p:sp>
      <p:sp>
        <p:nvSpPr>
          <p:cNvPr id="209" name="Shape 209"/>
          <p:cNvSpPr/>
          <p:nvPr/>
        </p:nvSpPr>
        <p:spPr>
          <a:xfrm>
            <a:off y="0" x="169325"/>
            <a:ext cy="2286000" cx="2455325"/>
          </a:xfrm>
          <a:prstGeom prst="rect">
            <a:avLst/>
          </a:prstGeom>
          <a:blipFill>
            <a:blip r:embed="rId5"/>
            <a:stretch>
              <a:fillRect/>
            </a:stretch>
          </a:blipFill>
        </p:spPr>
      </p:sp>
      <p:sp>
        <p:nvSpPr>
          <p:cNvPr id="210" name="Shape 210"/>
          <p:cNvSpPr/>
          <p:nvPr/>
        </p:nvSpPr>
        <p:spPr>
          <a:xfrm>
            <a:off y="338650" x="592650"/>
            <a:ext cy="1524000" cx="1471074"/>
          </a:xfrm>
          <a:prstGeom prst="rect">
            <a:avLst/>
          </a:prstGeom>
          <a:blipFill>
            <a:blip r:embed="rId6"/>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p:nvPr/>
        </p:nvSpPr>
        <p:spPr>
          <a:xfrm>
            <a:off y="0" x="0"/>
            <a:ext cy="7620000" cx="10160000"/>
          </a:xfrm>
          <a:prstGeom prst="rect">
            <a:avLst/>
          </a:prstGeom>
          <a:blipFill>
            <a:blip r:embed="rId3"/>
            <a:stretch>
              <a:fillRect/>
            </a:stretch>
          </a:blipFill>
        </p:spPr>
      </p:sp>
      <p:sp>
        <p:nvSpPr>
          <p:cNvPr id="216" name="Shape 216"/>
          <p:cNvSpPr txBox="1"/>
          <p:nvPr/>
        </p:nvSpPr>
        <p:spPr>
          <a:xfrm>
            <a:off y="7244275" x="-178150"/>
            <a:ext cy="351350" cx="4193099"/>
          </a:xfrm>
          <a:prstGeom prst="rect">
            <a:avLst/>
          </a:prstGeom>
        </p:spPr>
        <p:txBody>
          <a:bodyPr bIns="38100" rIns="38100" lIns="38100" tIns="38100" anchor="t" anchorCtr="0">
            <a:noAutofit/>
          </a:bodyPr>
          <a:lstStyle/>
          <a:p>
            <a:pPr algn="ctr" marR="0" indent="0" marL="0">
              <a:lnSpc>
                <a:spcPct val="120312"/>
              </a:lnSpc>
              <a:spcBef>
                <a:spcPts val="0"/>
              </a:spcBef>
              <a:spcAft>
                <a:spcPts val="0"/>
              </a:spcAft>
              <a:buNone/>
            </a:pPr>
            <a:r>
              <a:rPr sz="1777" lang="en-US">
                <a:solidFill>
                  <a:srgbClr val="0000FF"/>
                </a:solidFill>
                <a:latin typeface="Arial"/>
                <a:ea typeface="Arial"/>
                <a:cs typeface="Arial"/>
                <a:sym typeface="Arial"/>
              </a:rPr>
              <a:t>The Global Leadership Summit</a:t>
            </a:r>
          </a:p>
        </p:txBody>
      </p:sp>
      <p:sp>
        <p:nvSpPr>
          <p:cNvPr id="217" name="Shape 217"/>
          <p:cNvSpPr txBox="1"/>
          <p:nvPr/>
        </p:nvSpPr>
        <p:spPr>
          <a:xfrm>
            <a:off y="179900" x="541500"/>
            <a:ext cy="1243874" cx="9015574"/>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000000"/>
                </a:solidFill>
                <a:latin typeface="Arial"/>
                <a:ea typeface="Arial"/>
                <a:cs typeface="Arial"/>
                <a:sym typeface="Arial"/>
              </a:rPr>
              <a:t>The Competency Framework</a:t>
            </a:r>
          </a:p>
        </p:txBody>
      </p:sp>
      <p:sp>
        <p:nvSpPr>
          <p:cNvPr id="218" name="Shape 218"/>
          <p:cNvSpPr/>
          <p:nvPr/>
        </p:nvSpPr>
        <p:spPr>
          <a:xfrm>
            <a:off y="0" x="0"/>
            <a:ext cy="6783900" cx="7291900"/>
          </a:xfrm>
          <a:prstGeom prst="rect">
            <a:avLst/>
          </a:prstGeom>
          <a:blipFill>
            <a:blip r:embed="rId4"/>
            <a:stretch>
              <a:fillRect/>
            </a:stretch>
          </a:blipFill>
        </p:spPr>
      </p:sp>
      <p:sp>
        <p:nvSpPr>
          <p:cNvPr id="219" name="Shape 219"/>
          <p:cNvSpPr txBox="1"/>
          <p:nvPr/>
        </p:nvSpPr>
        <p:spPr>
          <a:xfrm>
            <a:off y="1442850" x="1938500"/>
            <a:ext cy="2690274" cx="2600324"/>
          </a:xfrm>
          <a:prstGeom prst="rect">
            <a:avLst/>
          </a:prstGeom>
        </p:spPr>
        <p:txBody>
          <a:bodyPr bIns="38100" rIns="38100" lIns="38100" tIns="38100" anchor="ctr" anchorCtr="0">
            <a:noAutofit/>
          </a:bodyPr>
          <a:lstStyle/>
          <a:p/>
        </p:txBody>
      </p:sp>
      <p:sp>
        <p:nvSpPr>
          <p:cNvPr id="220" name="Shape 220"/>
          <p:cNvSpPr txBox="1"/>
          <p:nvPr/>
        </p:nvSpPr>
        <p:spPr>
          <a:xfrm>
            <a:off y="4099275" x="4631950"/>
            <a:ext cy="2690274" cx="2600324"/>
          </a:xfrm>
          <a:prstGeom prst="rect">
            <a:avLst/>
          </a:prstGeom>
        </p:spPr>
        <p:txBody>
          <a:bodyPr bIns="38100" rIns="38100" lIns="38100" tIns="38100" anchor="ctr" anchorCtr="0">
            <a:noAutofit/>
          </a:bodyPr>
          <a:lstStyle/>
          <a:p/>
        </p:txBody>
      </p:sp>
      <p:sp>
        <p:nvSpPr>
          <p:cNvPr id="221" name="Shape 221"/>
          <p:cNvSpPr txBox="1"/>
          <p:nvPr/>
        </p:nvSpPr>
        <p:spPr>
          <a:xfrm>
            <a:off y="4099275" x="1938500"/>
            <a:ext cy="2690274" cx="2600324"/>
          </a:xfrm>
          <a:prstGeom prst="rect">
            <a:avLst/>
          </a:prstGeom>
        </p:spPr>
        <p:txBody>
          <a:bodyPr bIns="38100" rIns="38100" lIns="38100" tIns="38100" anchor="ctr" anchorCtr="0">
            <a:noAutofit/>
          </a:bodyPr>
          <a:lstStyle/>
          <a:p/>
        </p:txBody>
      </p:sp>
      <p:sp>
        <p:nvSpPr>
          <p:cNvPr id="222" name="Shape 222"/>
          <p:cNvSpPr txBox="1"/>
          <p:nvPr/>
        </p:nvSpPr>
        <p:spPr>
          <a:xfrm>
            <a:off y="1568075" x="2317750"/>
            <a:ext cy="700600" cx="1787149"/>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Self-</a:t>
            </a:r>
          </a:p>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Awareness</a:t>
            </a:r>
          </a:p>
        </p:txBody>
      </p:sp>
      <p:sp>
        <p:nvSpPr>
          <p:cNvPr id="223" name="Shape 223"/>
          <p:cNvSpPr txBox="1"/>
          <p:nvPr/>
        </p:nvSpPr>
        <p:spPr>
          <a:xfrm>
            <a:off y="1568075" x="5035900"/>
            <a:ext cy="700600" cx="1787149"/>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Social</a:t>
            </a:r>
          </a:p>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Awareness</a:t>
            </a:r>
          </a:p>
        </p:txBody>
      </p:sp>
      <p:sp>
        <p:nvSpPr>
          <p:cNvPr id="224" name="Shape 224"/>
          <p:cNvSpPr txBox="1"/>
          <p:nvPr/>
        </p:nvSpPr>
        <p:spPr>
          <a:xfrm>
            <a:off y="4266825" x="2218950"/>
            <a:ext cy="700600" cx="2055275"/>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Self-</a:t>
            </a:r>
          </a:p>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Management</a:t>
            </a:r>
          </a:p>
        </p:txBody>
      </p:sp>
      <p:sp>
        <p:nvSpPr>
          <p:cNvPr id="225" name="Shape 225"/>
          <p:cNvSpPr txBox="1"/>
          <p:nvPr/>
        </p:nvSpPr>
        <p:spPr>
          <a:xfrm>
            <a:off y="4266825" x="5118800"/>
            <a:ext cy="388400" cx="1967075"/>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2555" lang="en-US">
                <a:solidFill>
                  <a:srgbClr val="FFFFFF"/>
                </a:solidFill>
                <a:latin typeface="Arial"/>
                <a:ea typeface="Arial"/>
                <a:cs typeface="Arial"/>
                <a:sym typeface="Arial"/>
              </a:rPr>
              <a:t>Social Skills</a:t>
            </a:r>
          </a:p>
        </p:txBody>
      </p:sp>
      <p:sp>
        <p:nvSpPr>
          <p:cNvPr id="226" name="Shape 226"/>
          <p:cNvSpPr txBox="1"/>
          <p:nvPr/>
        </p:nvSpPr>
        <p:spPr>
          <a:xfrm>
            <a:off y="2278925" x="2166050"/>
            <a:ext cy="1143349" cx="1797750"/>
          </a:xfrm>
          <a:prstGeom prst="rect">
            <a:avLst/>
          </a:prstGeom>
        </p:spPr>
        <p:txBody>
          <a:bodyPr bIns="38100" rIns="38100" lIns="38100" tIns="38100" anchor="t" anchorCtr="0">
            <a:noAutofit/>
          </a:bodyPr>
          <a:lstStyle/>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Emotional </a:t>
            </a:r>
            <a:br>
              <a:rPr b="1" sz="1555" lang="en-US">
                <a:solidFill>
                  <a:srgbClr val="FFFFFF"/>
                </a:solidFill>
                <a:latin typeface="Arial"/>
                <a:ea typeface="Arial"/>
                <a:cs typeface="Arial"/>
                <a:sym typeface="Arial"/>
              </a:rPr>
            </a:br>
            <a:r>
              <a:rPr b="1" sz="1555" lang="en-US">
                <a:solidFill>
                  <a:srgbClr val="FFFFFF"/>
                </a:solidFill>
                <a:latin typeface="Arial"/>
                <a:ea typeface="Arial"/>
                <a:cs typeface="Arial"/>
                <a:sym typeface="Arial"/>
              </a:rPr>
              <a:t>Self-Awareness</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Accurate </a:t>
            </a:r>
            <a:br>
              <a:rPr b="1" sz="1555" lang="en-US">
                <a:solidFill>
                  <a:srgbClr val="FFFFFF"/>
                </a:solidFill>
                <a:latin typeface="Arial"/>
                <a:ea typeface="Arial"/>
                <a:cs typeface="Arial"/>
                <a:sym typeface="Arial"/>
              </a:rPr>
            </a:br>
            <a:r>
              <a:rPr b="1" sz="1555" lang="en-US">
                <a:solidFill>
                  <a:srgbClr val="FFFFFF"/>
                </a:solidFill>
                <a:latin typeface="Arial"/>
                <a:ea typeface="Arial"/>
                <a:cs typeface="Arial"/>
                <a:sym typeface="Arial"/>
              </a:rPr>
              <a:t>Self-Assessment</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Self-Confidence</a:t>
            </a:r>
          </a:p>
        </p:txBody>
      </p:sp>
      <p:sp>
        <p:nvSpPr>
          <p:cNvPr id="227" name="Shape 227"/>
          <p:cNvSpPr txBox="1"/>
          <p:nvPr/>
        </p:nvSpPr>
        <p:spPr>
          <a:xfrm>
            <a:off y="2278925" x="4903600"/>
            <a:ext cy="929899" cx="2016475"/>
          </a:xfrm>
          <a:prstGeom prst="rect">
            <a:avLst/>
          </a:prstGeom>
        </p:spPr>
        <p:txBody>
          <a:bodyPr bIns="38100" rIns="38100" lIns="38100" tIns="38100" anchor="t" anchorCtr="0">
            <a:noAutofit/>
          </a:bodyPr>
          <a:lstStyle/>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Empathy</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Organizational </a:t>
            </a:r>
            <a:br>
              <a:rPr b="1" sz="1555" lang="en-US">
                <a:solidFill>
                  <a:srgbClr val="FFFFFF"/>
                </a:solidFill>
                <a:latin typeface="Arial"/>
                <a:ea typeface="Arial"/>
                <a:cs typeface="Arial"/>
                <a:sym typeface="Arial"/>
              </a:rPr>
            </a:br>
            <a:r>
              <a:rPr b="1" sz="1555" lang="en-US">
                <a:solidFill>
                  <a:srgbClr val="FFFFFF"/>
                </a:solidFill>
                <a:latin typeface="Arial"/>
                <a:ea typeface="Arial"/>
                <a:cs typeface="Arial"/>
                <a:sym typeface="Arial"/>
              </a:rPr>
              <a:t>Awareness</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Service Orientation</a:t>
            </a:r>
          </a:p>
        </p:txBody>
      </p:sp>
      <p:sp>
        <p:nvSpPr>
          <p:cNvPr id="228" name="Shape 228"/>
          <p:cNvSpPr txBox="1"/>
          <p:nvPr/>
        </p:nvSpPr>
        <p:spPr>
          <a:xfrm>
            <a:off y="4988275" x="2166050"/>
            <a:ext cy="1570200" cx="2012949"/>
          </a:xfrm>
          <a:prstGeom prst="rect">
            <a:avLst/>
          </a:prstGeom>
        </p:spPr>
        <p:txBody>
          <a:bodyPr bIns="38100" rIns="38100" lIns="38100" tIns="38100" anchor="t" anchorCtr="0">
            <a:noAutofit/>
          </a:bodyPr>
          <a:lstStyle/>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Self-Control</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Trustworthiness</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Conscientiousness</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Adaptability</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Achievement </a:t>
            </a:r>
            <a:br>
              <a:rPr b="1" sz="1555" lang="en-US">
                <a:solidFill>
                  <a:srgbClr val="FFFFFF"/>
                </a:solidFill>
                <a:latin typeface="Arial"/>
                <a:ea typeface="Arial"/>
                <a:cs typeface="Arial"/>
                <a:sym typeface="Arial"/>
              </a:rPr>
            </a:br>
            <a:r>
              <a:rPr b="1" sz="1555" lang="en-US">
                <a:solidFill>
                  <a:srgbClr val="FFFFFF"/>
                </a:solidFill>
                <a:latin typeface="Arial"/>
                <a:ea typeface="Arial"/>
                <a:cs typeface="Arial"/>
                <a:sym typeface="Arial"/>
              </a:rPr>
              <a:t>Orientation</a:t>
            </a:r>
          </a:p>
          <a:p>
            <a:pPr algn="l" lvl="0" marR="0" indent="-149577" marL="381000">
              <a:lnSpc>
                <a:spcPct val="10803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Initiative</a:t>
            </a:r>
          </a:p>
        </p:txBody>
      </p:sp>
      <p:sp>
        <p:nvSpPr>
          <p:cNvPr id="229" name="Shape 229"/>
          <p:cNvSpPr txBox="1"/>
          <p:nvPr/>
        </p:nvSpPr>
        <p:spPr>
          <a:xfrm>
            <a:off y="4661950" x="4903600"/>
            <a:ext cy="1885950" cx="2199899"/>
          </a:xfrm>
          <a:prstGeom prst="rect">
            <a:avLst/>
          </a:prstGeom>
        </p:spPr>
        <p:txBody>
          <a:bodyPr bIns="38100" rIns="38100" lIns="38100" tIns="38100" anchor="t" anchorCtr="0">
            <a:noAutofit/>
          </a:bodyPr>
          <a:lstStyle/>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Developing Others</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Leadership</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Influence</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Communication</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Change Catalyst</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Conflict Management</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Building Bonds</a:t>
            </a:r>
          </a:p>
          <a:p>
            <a:pPr algn="l" lvl="0" marR="0" indent="-149577" marL="381000">
              <a:lnSpc>
                <a:spcPct val="101785"/>
              </a:lnSpc>
              <a:spcBef>
                <a:spcPts val="0"/>
              </a:spcBef>
              <a:spcAft>
                <a:spcPts val="0"/>
              </a:spcAft>
              <a:buClr>
                <a:srgbClr val="FFFFFF"/>
              </a:buClr>
              <a:buSzPct val="162037"/>
              <a:buFont typeface="Arial"/>
              <a:buChar char="•"/>
            </a:pPr>
            <a:r>
              <a:rPr b="1" sz="1555" lang="en-US">
                <a:solidFill>
                  <a:srgbClr val="FFFFFF"/>
                </a:solidFill>
                <a:latin typeface="Arial"/>
                <a:ea typeface="Arial"/>
                <a:cs typeface="Arial"/>
                <a:sym typeface="Arial"/>
              </a:rPr>
              <a:t>Teamwork &amp; </a:t>
            </a:r>
            <a:br>
              <a:rPr b="1" sz="1555" lang="en-US">
                <a:solidFill>
                  <a:srgbClr val="FFFFFF"/>
                </a:solidFill>
                <a:latin typeface="Arial"/>
                <a:ea typeface="Arial"/>
                <a:cs typeface="Arial"/>
                <a:sym typeface="Arial"/>
              </a:rPr>
            </a:br>
            <a:r>
              <a:rPr b="1" sz="1555" lang="en-US">
                <a:solidFill>
                  <a:srgbClr val="FFFFFF"/>
                </a:solidFill>
                <a:latin typeface="Arial"/>
                <a:ea typeface="Arial"/>
                <a:cs typeface="Arial"/>
                <a:sym typeface="Arial"/>
              </a:rPr>
              <a:t>Collaboration</a:t>
            </a:r>
          </a:p>
        </p:txBody>
      </p:sp>
      <p:sp>
        <p:nvSpPr>
          <p:cNvPr id="230" name="Shape 230"/>
          <p:cNvSpPr/>
          <p:nvPr/>
        </p:nvSpPr>
        <p:spPr>
          <a:xfrm>
            <a:off y="4995325" x="4275650"/>
            <a:ext cy="603225" cx="529150"/>
          </a:xfrm>
          <a:prstGeom prst="rect">
            <a:avLst/>
          </a:prstGeom>
          <a:blipFill>
            <a:blip r:embed="rId5"/>
            <a:stretch>
              <a:fillRect/>
            </a:stretch>
          </a:blipFill>
        </p:spPr>
      </p:sp>
      <p:sp>
        <p:nvSpPr>
          <p:cNvPr id="231" name="Shape 231"/>
          <p:cNvSpPr/>
          <p:nvPr/>
        </p:nvSpPr>
        <p:spPr>
          <a:xfrm>
            <a:off y="3397225" x="2825750"/>
            <a:ext cy="783149" cx="582074"/>
          </a:xfrm>
          <a:prstGeom prst="rect">
            <a:avLst/>
          </a:prstGeom>
          <a:blipFill>
            <a:blip r:embed="rId6"/>
            <a:stretch>
              <a:fillRect/>
            </a:stretch>
          </a:blipFill>
        </p:spPr>
      </p:sp>
      <p:sp>
        <p:nvSpPr>
          <p:cNvPr id="232" name="Shape 232"/>
          <p:cNvSpPr/>
          <p:nvPr/>
        </p:nvSpPr>
        <p:spPr>
          <a:xfrm>
            <a:off y="3397225" x="5535075"/>
            <a:ext cy="783149" cx="582074"/>
          </a:xfrm>
          <a:prstGeom prst="rect">
            <a:avLst/>
          </a:prstGeom>
          <a:blipFill>
            <a:blip r:embed="rId6"/>
            <a:stretch>
              <a:fillRect/>
            </a:stretch>
          </a:blipFill>
        </p:spPr>
      </p:sp>
      <p:sp>
        <p:nvSpPr>
          <p:cNvPr id="233" name="Shape 233"/>
          <p:cNvSpPr/>
          <p:nvPr/>
        </p:nvSpPr>
        <p:spPr>
          <a:xfrm>
            <a:off y="6043075" x="6868575"/>
            <a:ext cy="582074" cx="582074"/>
          </a:xfrm>
          <a:prstGeom prst="rect">
            <a:avLst/>
          </a:prstGeom>
          <a:blipFill>
            <a:blip r:embed="rId7"/>
            <a:stretch>
              <a:fillRect/>
            </a:stretch>
          </a:blipFill>
        </p:spPr>
      </p:sp>
      <p:sp>
        <p:nvSpPr>
          <p:cNvPr id="234" name="Shape 234"/>
          <p:cNvSpPr txBox="1"/>
          <p:nvPr/>
        </p:nvSpPr>
        <p:spPr>
          <a:xfrm>
            <a:off y="6424075" x="7417150"/>
            <a:ext cy="691775" cx="19564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i="1">
                <a:solidFill>
                  <a:srgbClr val="000000"/>
                </a:solidFill>
                <a:latin typeface="Arial"/>
                <a:ea typeface="Arial"/>
                <a:cs typeface="Arial"/>
                <a:sym typeface="Arial"/>
              </a:rPr>
              <a:t>Positive impact</a:t>
            </a:r>
          </a:p>
          <a:p>
            <a:pPr algn="ctr" marR="0" indent="0" marL="0">
              <a:lnSpc>
                <a:spcPct val="120138"/>
              </a:lnSpc>
              <a:spcBef>
                <a:spcPts val="0"/>
              </a:spcBef>
              <a:spcAft>
                <a:spcPts val="0"/>
              </a:spcAft>
              <a:buNone/>
            </a:pPr>
            <a:r>
              <a:rPr b="1" sz="2000" lang="en-US" i="1">
                <a:solidFill>
                  <a:srgbClr val="000000"/>
                </a:solidFill>
                <a:latin typeface="Arial"/>
                <a:ea typeface="Arial"/>
                <a:cs typeface="Arial"/>
                <a:sym typeface="Arial"/>
              </a:rPr>
              <a:t>on others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p:nvPr/>
        </p:nvSpPr>
        <p:spPr>
          <a:xfrm>
            <a:off y="1513400" x="2561150"/>
            <a:ext cy="5069399" cx="5048250"/>
          </a:xfrm>
          <a:prstGeom prst="rect">
            <a:avLst/>
          </a:prstGeom>
          <a:blipFill>
            <a:blip r:embed="rId3"/>
            <a:stretch>
              <a:fillRect/>
            </a:stretch>
          </a:blipFill>
        </p:spPr>
      </p:sp>
      <p:sp>
        <p:nvSpPr>
          <p:cNvPr id="240" name="Shape 240"/>
          <p:cNvSpPr txBox="1"/>
          <p:nvPr/>
        </p:nvSpPr>
        <p:spPr>
          <a:xfrm>
            <a:off y="571500" x="42051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 (E) Barnabus</a:t>
            </a:r>
          </a:p>
        </p:txBody>
      </p:sp>
      <p:sp>
        <p:nvSpPr>
          <p:cNvPr id="241" name="Shape 241"/>
          <p:cNvSpPr txBox="1"/>
          <p:nvPr/>
        </p:nvSpPr>
        <p:spPr>
          <a:xfrm>
            <a:off y="652625" x="585432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2. (OA) Jethro</a:t>
            </a:r>
          </a:p>
        </p:txBody>
      </p:sp>
      <p:sp>
        <p:nvSpPr>
          <p:cNvPr id="242" name="Shape 242"/>
          <p:cNvSpPr txBox="1"/>
          <p:nvPr/>
        </p:nvSpPr>
        <p:spPr>
          <a:xfrm>
            <a:off y="892525" x="648757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3. (SO) Dorcas</a:t>
            </a:r>
          </a:p>
        </p:txBody>
      </p:sp>
      <p:sp>
        <p:nvSpPr>
          <p:cNvPr id="243" name="Shape 243"/>
          <p:cNvSpPr txBox="1"/>
          <p:nvPr/>
        </p:nvSpPr>
        <p:spPr>
          <a:xfrm>
            <a:off y="1277050" x="704495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II. (SeM) Joseph</a:t>
            </a:r>
          </a:p>
        </p:txBody>
      </p:sp>
      <p:sp>
        <p:nvSpPr>
          <p:cNvPr id="244" name="Shape 244"/>
          <p:cNvSpPr txBox="1"/>
          <p:nvPr/>
        </p:nvSpPr>
        <p:spPr>
          <a:xfrm>
            <a:off y="1783275" x="749475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4. (ESC) Job</a:t>
            </a:r>
          </a:p>
        </p:txBody>
      </p:sp>
      <p:sp>
        <p:nvSpPr>
          <p:cNvPr id="245" name="Shape 245"/>
          <p:cNvSpPr txBox="1"/>
          <p:nvPr/>
        </p:nvSpPr>
        <p:spPr>
          <a:xfrm>
            <a:off y="2383000" x="78105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5. (T) Samuel</a:t>
            </a:r>
          </a:p>
        </p:txBody>
      </p:sp>
      <p:sp>
        <p:nvSpPr>
          <p:cNvPr id="246" name="Shape 246"/>
          <p:cNvSpPr txBox="1"/>
          <p:nvPr/>
        </p:nvSpPr>
        <p:spPr>
          <a:xfrm>
            <a:off y="3040925" x="7972775"/>
            <a:ext cy="700757"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6. (C) John the Baptist</a:t>
            </a:r>
          </a:p>
        </p:txBody>
      </p:sp>
      <p:sp>
        <p:nvSpPr>
          <p:cNvPr id="247" name="Shape 247"/>
          <p:cNvSpPr txBox="1"/>
          <p:nvPr/>
        </p:nvSpPr>
        <p:spPr>
          <a:xfrm>
            <a:off y="4434400" x="7972775"/>
            <a:ext cy="700757"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7. (A) Simon of Cyrene</a:t>
            </a:r>
          </a:p>
        </p:txBody>
      </p:sp>
      <p:sp>
        <p:nvSpPr>
          <p:cNvPr id="248" name="Shape 248"/>
          <p:cNvSpPr txBox="1"/>
          <p:nvPr/>
        </p:nvSpPr>
        <p:spPr>
          <a:xfrm>
            <a:off y="5092325" x="78105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8. (O) Caleb</a:t>
            </a:r>
          </a:p>
        </p:txBody>
      </p:sp>
      <p:sp>
        <p:nvSpPr>
          <p:cNvPr id="249" name="Shape 249"/>
          <p:cNvSpPr txBox="1"/>
          <p:nvPr/>
        </p:nvSpPr>
        <p:spPr>
          <a:xfrm>
            <a:off y="5692050" x="749652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9. (AO) Solomon</a:t>
            </a:r>
          </a:p>
        </p:txBody>
      </p:sp>
      <p:sp>
        <p:nvSpPr>
          <p:cNvPr id="250" name="Shape 250"/>
          <p:cNvSpPr txBox="1"/>
          <p:nvPr/>
        </p:nvSpPr>
        <p:spPr>
          <a:xfrm>
            <a:off y="6582825" x="64911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10. (I) Noah</a:t>
            </a:r>
          </a:p>
        </p:txBody>
      </p:sp>
      <p:sp>
        <p:nvSpPr>
          <p:cNvPr id="251" name="Shape 251"/>
          <p:cNvSpPr txBox="1"/>
          <p:nvPr/>
        </p:nvSpPr>
        <p:spPr>
          <a:xfrm>
            <a:off y="6822700" x="2557625"/>
            <a:ext cy="101303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III. (SoA) Daniel /11. (ESA) Jeremiah</a:t>
            </a:r>
          </a:p>
        </p:txBody>
      </p:sp>
      <p:sp>
        <p:nvSpPr>
          <p:cNvPr id="252" name="Shape 252"/>
          <p:cNvSpPr txBox="1"/>
          <p:nvPr/>
        </p:nvSpPr>
        <p:spPr>
          <a:xfrm>
            <a:off y="6582825" x="1924400"/>
            <a:ext cy="700757"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12. (ASA) Deborah</a:t>
            </a:r>
          </a:p>
        </p:txBody>
      </p:sp>
      <p:sp>
        <p:nvSpPr>
          <p:cNvPr id="253" name="Shape 253"/>
          <p:cNvSpPr txBox="1"/>
          <p:nvPr/>
        </p:nvSpPr>
        <p:spPr>
          <a:xfrm>
            <a:off y="6198300" x="13670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13. (SC) Paul</a:t>
            </a:r>
          </a:p>
        </p:txBody>
      </p:sp>
      <p:sp>
        <p:nvSpPr>
          <p:cNvPr id="254" name="Shape 254"/>
          <p:cNvSpPr txBox="1"/>
          <p:nvPr/>
        </p:nvSpPr>
        <p:spPr>
          <a:xfrm>
            <a:off y="5692050" x="918975"/>
            <a:ext cy="101303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IV. (SoS) Nehemiah/</a:t>
            </a:r>
          </a:p>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14. (DO) Moses</a:t>
            </a:r>
          </a:p>
        </p:txBody>
      </p:sp>
      <p:sp>
        <p:nvSpPr>
          <p:cNvPr id="255" name="Shape 255"/>
          <p:cNvSpPr txBox="1"/>
          <p:nvPr/>
        </p:nvSpPr>
        <p:spPr>
          <a:xfrm>
            <a:off y="5092325" x="6050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15. (IL) Joshua</a:t>
            </a:r>
          </a:p>
        </p:txBody>
      </p:sp>
      <p:sp>
        <p:nvSpPr>
          <p:cNvPr id="256" name="Shape 256"/>
          <p:cNvSpPr txBox="1"/>
          <p:nvPr/>
        </p:nvSpPr>
        <p:spPr>
          <a:xfrm>
            <a:off y="4436175" x="44272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16. (I) Esther</a:t>
            </a:r>
          </a:p>
        </p:txBody>
      </p:sp>
      <p:sp>
        <p:nvSpPr>
          <p:cNvPr id="257" name="Shape 257"/>
          <p:cNvSpPr txBox="1"/>
          <p:nvPr/>
        </p:nvSpPr>
        <p:spPr>
          <a:xfrm>
            <a:off y="3042700" x="44272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17. (C) Stephen</a:t>
            </a:r>
          </a:p>
        </p:txBody>
      </p:sp>
      <p:sp>
        <p:nvSpPr>
          <p:cNvPr id="258" name="Shape 258"/>
          <p:cNvSpPr txBox="1"/>
          <p:nvPr/>
        </p:nvSpPr>
        <p:spPr>
          <a:xfrm>
            <a:off y="2384775" x="605000"/>
            <a:ext cy="700757"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18. (CC) Abraham</a:t>
            </a:r>
          </a:p>
        </p:txBody>
      </p:sp>
      <p:sp>
        <p:nvSpPr>
          <p:cNvPr id="259" name="Shape 259"/>
          <p:cNvSpPr txBox="1"/>
          <p:nvPr/>
        </p:nvSpPr>
        <p:spPr>
          <a:xfrm>
            <a:off y="1785050" x="91897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19. (CM) Abigail</a:t>
            </a:r>
          </a:p>
        </p:txBody>
      </p:sp>
      <p:sp>
        <p:nvSpPr>
          <p:cNvPr id="260" name="Shape 260"/>
          <p:cNvSpPr txBox="1"/>
          <p:nvPr/>
        </p:nvSpPr>
        <p:spPr>
          <a:xfrm>
            <a:off y="1278800" x="1368775"/>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20. (BB) John</a:t>
            </a:r>
          </a:p>
        </p:txBody>
      </p:sp>
      <p:sp>
        <p:nvSpPr>
          <p:cNvPr id="261" name="Shape 261"/>
          <p:cNvSpPr txBox="1"/>
          <p:nvPr/>
        </p:nvSpPr>
        <p:spPr>
          <a:xfrm>
            <a:off y="894275" x="1926150"/>
            <a:ext cy="700757"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21. (TC) Jonathan</a:t>
            </a:r>
          </a:p>
        </p:txBody>
      </p:sp>
      <p:sp>
        <p:nvSpPr>
          <p:cNvPr id="262" name="Shape 262"/>
          <p:cNvSpPr txBox="1"/>
          <p:nvPr/>
        </p:nvSpPr>
        <p:spPr>
          <a:xfrm>
            <a:off y="654400" x="2559400"/>
            <a:ext cy="690025" cx="1827724"/>
          </a:xfrm>
          <a:prstGeom prst="rect">
            <a:avLst/>
          </a:prstGeom>
        </p:spPr>
        <p:txBody>
          <a:bodyPr bIns="38100" rIns="38100" lIns="38100" tIns="38100" anchor="ctr" anchorCtr="0">
            <a:noAutofit/>
          </a:bodyPr>
          <a:lstStyle/>
          <a:p>
            <a:pPr algn="ctr" marR="0" indent="0" marL="0">
              <a:lnSpc>
                <a:spcPct val="120312"/>
              </a:lnSpc>
              <a:spcBef>
                <a:spcPts val="0"/>
              </a:spcBef>
              <a:spcAft>
                <a:spcPts val="0"/>
              </a:spcAft>
              <a:buNone/>
            </a:pPr>
            <a:r>
              <a:rPr sz="1777" lang="en-US">
                <a:solidFill>
                  <a:srgbClr val="000000"/>
                </a:solidFill>
                <a:latin typeface="Arial"/>
                <a:ea typeface="Arial"/>
                <a:cs typeface="Arial"/>
                <a:sym typeface="Arial"/>
              </a:rPr>
              <a:t>I. (SeA) David</a:t>
            </a:r>
          </a:p>
        </p:txBody>
      </p:sp>
      <p:sp>
        <p:nvSpPr>
          <p:cNvPr id="263" name="Shape 263"/>
          <p:cNvSpPr txBox="1"/>
          <p:nvPr/>
        </p:nvSpPr>
        <p:spPr>
          <a:xfrm>
            <a:off y="151675" x="299850"/>
            <a:ext cy="481874" cx="9594125"/>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i="1">
                <a:solidFill>
                  <a:srgbClr val="FF3300"/>
                </a:solidFill>
                <a:latin typeface="Arial"/>
                <a:ea typeface="Arial"/>
                <a:cs typeface="Arial"/>
                <a:sym typeface="Arial"/>
              </a:rPr>
              <a:t>BIBLE CHARACTERS WHO DEMONSTRATED NOTABLE EI</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p:nvPr/>
        </p:nvSpPr>
        <p:spPr>
          <a:xfrm>
            <a:off y="0" x="0"/>
            <a:ext cy="7620000" cx="1016000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y="0" x="0"/>
          <a:ext cy="0" cx="0"/>
          <a:chOff y="0" x="0"/>
          <a:chExt cy="0" cx="0"/>
        </a:xfrm>
      </p:grpSpPr>
      <p:sp>
        <p:nvSpPr>
          <p:cNvPr id="273" name="Shape 273"/>
          <p:cNvSpPr/>
          <p:nvPr/>
        </p:nvSpPr>
        <p:spPr>
          <a:xfrm>
            <a:off y="0" x="0"/>
            <a:ext cy="7620000" cx="10160000"/>
          </a:xfrm>
          <a:prstGeom prst="rect">
            <a:avLst/>
          </a:prstGeom>
          <a:blipFill>
            <a:blip r:embed="rId3"/>
            <a:stretch>
              <a:fillRect/>
            </a:stretch>
          </a:blipFill>
        </p:spPr>
      </p:sp>
      <p:sp>
        <p:nvSpPr>
          <p:cNvPr id="274" name="Shape 274"/>
          <p:cNvSpPr txBox="1"/>
          <p:nvPr/>
        </p:nvSpPr>
        <p:spPr>
          <a:xfrm>
            <a:off y="2340675" x="61725"/>
            <a:ext cy="1922975" cx="1003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D9D9D9"/>
                </a:solidFill>
                <a:latin typeface="Arial"/>
                <a:ea typeface="Arial"/>
                <a:cs typeface="Arial"/>
                <a:sym typeface="Arial"/>
              </a:rPr>
              <a:t>PRINCIPLE FIVE:</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INITIATIVE MOTIVATION</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p:nvPr/>
        </p:nvSpPr>
        <p:spPr>
          <a:xfrm>
            <a:off y="285750" x="275150"/>
            <a:ext cy="7217825" cx="9609650"/>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p:nvPr/>
        </p:nvSpPr>
        <p:spPr>
          <a:xfrm>
            <a:off y="0" x="0"/>
            <a:ext cy="7620000" cx="10160000"/>
          </a:xfrm>
          <a:prstGeom prst="rect">
            <a:avLst/>
          </a:prstGeom>
          <a:blipFill>
            <a:blip r:embed="rId3"/>
            <a:stretch>
              <a:fillRect/>
            </a:stretch>
          </a:blipFill>
        </p:spPr>
      </p:sp>
      <p:sp>
        <p:nvSpPr>
          <p:cNvPr id="285" name="Shape 285"/>
          <p:cNvSpPr/>
          <p:nvPr/>
        </p:nvSpPr>
        <p:spPr>
          <a:xfrm>
            <a:off y="391575" x="476250"/>
            <a:ext cy="5588000" cx="4931824"/>
          </a:xfrm>
          <a:prstGeom prst="rect">
            <a:avLst/>
          </a:prstGeom>
          <a:blipFill>
            <a:blip r:embed="rId4"/>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p:nvPr/>
        </p:nvSpPr>
        <p:spPr>
          <a:xfrm>
            <a:off y="0" x="0"/>
            <a:ext cy="7620000" cx="10160000"/>
          </a:xfrm>
          <a:prstGeom prst="rect">
            <a:avLst/>
          </a:prstGeom>
          <a:blipFill>
            <a:blip r:embed="rId3"/>
            <a:stretch>
              <a:fillRect/>
            </a:stretch>
          </a:blipFill>
        </p:spPr>
      </p:sp>
      <p:sp>
        <p:nvSpPr>
          <p:cNvPr id="291" name="Shape 291"/>
          <p:cNvSpPr txBox="1"/>
          <p:nvPr/>
        </p:nvSpPr>
        <p:spPr>
          <a:xfrm>
            <a:off y="901325" x="2942150"/>
            <a:ext cy="384874" cx="41913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292" name="Shape 292"/>
          <p:cNvSpPr/>
          <p:nvPr/>
        </p:nvSpPr>
        <p:spPr>
          <a:xfrm>
            <a:off y="6275900" x="4667250"/>
            <a:ext cy="550325" cx="666750"/>
          </a:xfrm>
          <a:prstGeom prst="rect">
            <a:avLst/>
          </a:prstGeom>
          <a:blipFill>
            <a:blip r:embed="rId4"/>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p:nvPr/>
        </p:nvSpPr>
        <p:spPr>
          <a:xfrm>
            <a:off y="0" x="0"/>
            <a:ext cy="7620000" cx="10160000"/>
          </a:xfrm>
          <a:prstGeom prst="rect">
            <a:avLst/>
          </a:prstGeom>
          <a:blipFill>
            <a:blip r:embed="rId3"/>
            <a:stretch>
              <a:fillRect/>
            </a:stretch>
          </a:blipFill>
        </p:spPr>
      </p:sp>
      <p:sp>
        <p:nvSpPr>
          <p:cNvPr id="298" name="Shape 298"/>
          <p:cNvSpPr/>
          <p:nvPr/>
        </p:nvSpPr>
        <p:spPr>
          <a:xfrm>
            <a:off y="1322900" x="2995075"/>
            <a:ext cy="5090575" cx="6783900"/>
          </a:xfrm>
          <a:prstGeom prst="rect">
            <a:avLst/>
          </a:prstGeom>
          <a:blipFill>
            <a:blip r:embed="rId4"/>
            <a:stretch>
              <a:fillRect/>
            </a:stretch>
          </a:blipFill>
        </p:spPr>
      </p:sp>
      <p:sp>
        <p:nvSpPr>
          <p:cNvPr id="299" name="Shape 299"/>
          <p:cNvSpPr txBox="1"/>
          <p:nvPr/>
        </p:nvSpPr>
        <p:spPr>
          <a:xfrm>
            <a:off y="423325" x="381000"/>
            <a:ext cy="931674" cx="96911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Setting a Big, Hairy, Audacious Goal (BHAG)</a:t>
            </a:r>
          </a:p>
          <a:p>
            <a:r>
              <a:t/>
            </a:r>
          </a:p>
        </p:txBody>
      </p:sp>
      <p:sp>
        <p:nvSpPr>
          <p:cNvPr id="300" name="Shape 300"/>
          <p:cNvSpPr/>
          <p:nvPr/>
        </p:nvSpPr>
        <p:spPr>
          <a:xfrm>
            <a:off y="4603750" x="476250"/>
            <a:ext cy="2201324" cx="2127250"/>
          </a:xfrm>
          <a:prstGeom prst="rect">
            <a:avLst/>
          </a:prstGeom>
          <a:blipFill>
            <a:blip r:embed="rId5"/>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y="0" x="0"/>
          <a:ext cy="0" cx="0"/>
          <a:chOff y="0" x="0"/>
          <a:chExt cy="0" cx="0"/>
        </a:xfrm>
      </p:grpSpPr>
      <p:sp>
        <p:nvSpPr>
          <p:cNvPr id="305" name="Shape 305"/>
          <p:cNvSpPr/>
          <p:nvPr/>
        </p:nvSpPr>
        <p:spPr>
          <a:xfrm>
            <a:off y="0" x="0"/>
            <a:ext cy="7620000" cx="10160000"/>
          </a:xfrm>
          <a:prstGeom prst="rect">
            <a:avLst/>
          </a:prstGeom>
          <a:blipFill>
            <a:blip r:embed="rId3"/>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y="0" x="0"/>
          <a:ext cy="0" cx="0"/>
          <a:chOff y="0" x="0"/>
          <a:chExt cy="0" cx="0"/>
        </a:xfrm>
      </p:grpSpPr>
      <p:sp>
        <p:nvSpPr>
          <p:cNvPr id="310" name="Shape 310"/>
          <p:cNvSpPr/>
          <p:nvPr/>
        </p:nvSpPr>
        <p:spPr>
          <a:xfrm>
            <a:off y="0" x="0"/>
            <a:ext cy="7620000" cx="10160000"/>
          </a:xfrm>
          <a:prstGeom prst="rect">
            <a:avLst/>
          </a:prstGeom>
          <a:blipFill>
            <a:blip r:embed="rId3"/>
            <a:stretch>
              <a:fillRect/>
            </a:stretch>
          </a:blipFill>
        </p:spPr>
      </p:sp>
      <p:sp>
        <p:nvSpPr>
          <p:cNvPr id="311" name="Shape 311"/>
          <p:cNvSpPr txBox="1"/>
          <p:nvPr/>
        </p:nvSpPr>
        <p:spPr>
          <a:xfrm>
            <a:off y="901325" x="2942150"/>
            <a:ext cy="384874" cx="41913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312" name="Shape 312"/>
          <p:cNvSpPr/>
          <p:nvPr/>
        </p:nvSpPr>
        <p:spPr>
          <a:xfrm>
            <a:off y="6275900" x="4667250"/>
            <a:ext cy="550325" cx="666750"/>
          </a:xfrm>
          <a:prstGeom prst="rect">
            <a:avLst/>
          </a:prstGeom>
          <a:blipFill>
            <a:blip r:embed="rId4"/>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y="0" x="0"/>
          <a:ext cy="0" cx="0"/>
          <a:chOff y="0" x="0"/>
          <a:chExt cy="0" cx="0"/>
        </a:xfrm>
      </p:grpSpPr>
      <p:sp>
        <p:nvSpPr>
          <p:cNvPr id="317" name="Shape 317"/>
          <p:cNvSpPr/>
          <p:nvPr/>
        </p:nvSpPr>
        <p:spPr>
          <a:xfrm>
            <a:off y="0" x="0"/>
            <a:ext cy="7620000" cx="10160000"/>
          </a:xfrm>
          <a:prstGeom prst="rect">
            <a:avLst/>
          </a:prstGeom>
          <a:blipFill>
            <a:blip r:embed="rId3"/>
            <a:stretch>
              <a:fillRect/>
            </a:stretch>
          </a:blipFill>
        </p:spPr>
      </p:sp>
      <p:sp>
        <p:nvSpPr>
          <p:cNvPr id="318" name="Shape 318"/>
          <p:cNvSpPr txBox="1"/>
          <p:nvPr/>
        </p:nvSpPr>
        <p:spPr>
          <a:xfrm>
            <a:off y="2734025" x="61725"/>
            <a:ext cy="1580775" cx="10031574"/>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AND FINALLY . .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JUST DIVE IN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2" name="Shape 322"/>
        <p:cNvGrpSpPr/>
        <p:nvPr/>
      </p:nvGrpSpPr>
      <p:grpSpPr>
        <a:xfrm>
          <a:off y="0" x="0"/>
          <a:ext cy="0" cx="0"/>
          <a:chOff y="0" x="0"/>
          <a:chExt cy="0" cx="0"/>
        </a:xfrm>
      </p:grpSpPr>
      <p:sp>
        <p:nvSpPr>
          <p:cNvPr id="323" name="Shape 323"/>
          <p:cNvSpPr/>
          <p:nvPr/>
        </p:nvSpPr>
        <p:spPr>
          <a:xfrm>
            <a:off y="2783400" x="6318250"/>
            <a:ext cy="3672400" cx="42325"/>
          </a:xfrm>
          <a:prstGeom prst="rect">
            <a:avLst/>
          </a:prstGeom>
          <a:blipFill>
            <a:blip r:embed="rId4"/>
            <a:stretch>
              <a:fillRect/>
            </a:stretch>
          </a:blipFill>
        </p:spPr>
      </p:sp>
      <p:sp>
        <p:nvSpPr>
          <p:cNvPr id="324" name="Shape 324"/>
          <p:cNvSpPr/>
          <p:nvPr/>
        </p:nvSpPr>
        <p:spPr>
          <a:xfrm>
            <a:off y="2275400" x="2698750"/>
            <a:ext cy="1026574" cx="1915574"/>
          </a:xfrm>
          <a:prstGeom prst="rect">
            <a:avLst/>
          </a:prstGeom>
          <a:blipFill>
            <a:blip r:embed="rId5"/>
            <a:stretch>
              <a:fillRect/>
            </a:stretch>
          </a:blipFill>
        </p:spPr>
      </p:sp>
      <p:sp>
        <p:nvSpPr>
          <p:cNvPr id="325" name="Shape 325"/>
          <p:cNvSpPr txBox="1"/>
          <p:nvPr/>
        </p:nvSpPr>
        <p:spPr>
          <a:xfrm>
            <a:off y="2344200" x="2818675"/>
            <a:ext cy="931924" cx="1677800"/>
          </a:xfrm>
          <a:prstGeom prst="rect">
            <a:avLst/>
          </a:prstGeom>
        </p:spPr>
        <p:txBody>
          <a:bodyPr bIns="38100" rIns="38100" lIns="38100" tIns="38100" anchor="ctr" anchorCtr="0">
            <a:noAutofit/>
          </a:bodyPr>
          <a:lstStyle/>
          <a:p>
            <a:pPr algn="ctr" marR="0" indent="0" marL="0">
              <a:lnSpc>
                <a:spcPct val="119886"/>
              </a:lnSpc>
              <a:spcBef>
                <a:spcPts val="0"/>
              </a:spcBef>
              <a:spcAft>
                <a:spcPts val="0"/>
              </a:spcAft>
              <a:buNone/>
            </a:pPr>
            <a:r>
              <a:rPr b="1" sz="2444" lang="en-US" i="1">
                <a:solidFill>
                  <a:srgbClr val="FFFFFF"/>
                </a:solidFill>
                <a:latin typeface="Arial"/>
                <a:ea typeface="Arial"/>
                <a:cs typeface="Arial"/>
                <a:sym typeface="Arial"/>
              </a:rPr>
              <a:t>Current </a:t>
            </a:r>
            <a:br>
              <a:rPr b="1" sz="2444" lang="en-US" i="1">
                <a:solidFill>
                  <a:srgbClr val="FFFFFF"/>
                </a:solidFill>
                <a:latin typeface="Arial"/>
                <a:ea typeface="Arial"/>
                <a:cs typeface="Arial"/>
                <a:sym typeface="Arial"/>
              </a:rPr>
            </a:br>
            <a:r>
              <a:rPr b="1" sz="2444" lang="en-US" i="1">
                <a:solidFill>
                  <a:srgbClr val="FFFFFF"/>
                </a:solidFill>
                <a:latin typeface="Arial"/>
                <a:ea typeface="Arial"/>
                <a:cs typeface="Arial"/>
                <a:sym typeface="Arial"/>
              </a:rPr>
              <a:t>State</a:t>
            </a:r>
          </a:p>
        </p:txBody>
      </p:sp>
      <p:sp>
        <p:nvSpPr>
          <p:cNvPr id="326" name="Shape 326"/>
          <p:cNvSpPr/>
          <p:nvPr/>
        </p:nvSpPr>
        <p:spPr>
          <a:xfrm>
            <a:off y="2275400" x="8075075"/>
            <a:ext cy="1026574" cx="1915574"/>
          </a:xfrm>
          <a:prstGeom prst="rect">
            <a:avLst/>
          </a:prstGeom>
          <a:blipFill>
            <a:blip r:embed="rId5"/>
            <a:stretch>
              <a:fillRect/>
            </a:stretch>
          </a:blipFill>
        </p:spPr>
      </p:sp>
      <p:sp>
        <p:nvSpPr>
          <p:cNvPr id="327" name="Shape 327"/>
          <p:cNvSpPr txBox="1"/>
          <p:nvPr/>
        </p:nvSpPr>
        <p:spPr>
          <a:xfrm>
            <a:off y="2344200" x="8195025"/>
            <a:ext cy="931924" cx="1677800"/>
          </a:xfrm>
          <a:prstGeom prst="rect">
            <a:avLst/>
          </a:prstGeom>
        </p:spPr>
        <p:txBody>
          <a:bodyPr bIns="38100" rIns="38100" lIns="38100" tIns="38100" anchor="ctr" anchorCtr="0">
            <a:noAutofit/>
          </a:bodyPr>
          <a:lstStyle/>
          <a:p>
            <a:pPr algn="ctr" marR="0" indent="0" marL="0">
              <a:lnSpc>
                <a:spcPct val="119886"/>
              </a:lnSpc>
              <a:spcBef>
                <a:spcPts val="0"/>
              </a:spcBef>
              <a:spcAft>
                <a:spcPts val="0"/>
              </a:spcAft>
              <a:buNone/>
            </a:pPr>
            <a:r>
              <a:rPr b="1" sz="2444" lang="en-US" i="1">
                <a:solidFill>
                  <a:srgbClr val="FFFFFF"/>
                </a:solidFill>
                <a:latin typeface="Arial"/>
                <a:ea typeface="Arial"/>
                <a:cs typeface="Arial"/>
                <a:sym typeface="Arial"/>
              </a:rPr>
              <a:t>Ideal </a:t>
            </a:r>
            <a:br>
              <a:rPr b="1" sz="2444" lang="en-US" i="1">
                <a:solidFill>
                  <a:srgbClr val="FFFFFF"/>
                </a:solidFill>
                <a:latin typeface="Arial"/>
                <a:ea typeface="Arial"/>
                <a:cs typeface="Arial"/>
                <a:sym typeface="Arial"/>
              </a:rPr>
            </a:br>
            <a:r>
              <a:rPr b="1" sz="2444" lang="en-US" i="1">
                <a:solidFill>
                  <a:srgbClr val="FFFFFF"/>
                </a:solidFill>
                <a:latin typeface="Arial"/>
                <a:ea typeface="Arial"/>
                <a:cs typeface="Arial"/>
                <a:sym typeface="Arial"/>
              </a:rPr>
              <a:t>State</a:t>
            </a:r>
          </a:p>
        </p:txBody>
      </p:sp>
      <p:sp>
        <p:nvSpPr>
          <p:cNvPr id="328" name="Shape 328"/>
          <p:cNvSpPr/>
          <p:nvPr/>
        </p:nvSpPr>
        <p:spPr>
          <a:xfrm>
            <a:off y="3418400" x="5281075"/>
            <a:ext cy="1026574" cx="2254250"/>
          </a:xfrm>
          <a:prstGeom prst="rect">
            <a:avLst/>
          </a:prstGeom>
          <a:blipFill>
            <a:blip r:embed="rId6"/>
            <a:stretch>
              <a:fillRect/>
            </a:stretch>
          </a:blipFill>
        </p:spPr>
      </p:sp>
      <p:sp>
        <p:nvSpPr>
          <p:cNvPr id="329" name="Shape 329"/>
          <p:cNvSpPr txBox="1"/>
          <p:nvPr/>
        </p:nvSpPr>
        <p:spPr>
          <a:xfrm>
            <a:off y="3487200" x="5399250"/>
            <a:ext cy="891100" cx="2018224"/>
          </a:xfrm>
          <a:prstGeom prst="rect">
            <a:avLst/>
          </a:prstGeom>
        </p:spPr>
        <p:txBody>
          <a:bodyPr bIns="38100" rIns="38100" lIns="38100" tIns="38100" anchor="ctr" anchorCtr="0">
            <a:noAutofit/>
          </a:bodyPr>
          <a:lstStyle/>
          <a:p>
            <a:pPr algn="ctr" marR="0" indent="0" marL="0">
              <a:lnSpc>
                <a:spcPct val="120138"/>
              </a:lnSpc>
              <a:spcBef>
                <a:spcPts val="0"/>
              </a:spcBef>
              <a:spcAft>
                <a:spcPts val="0"/>
              </a:spcAft>
              <a:buNone/>
            </a:pPr>
            <a:r>
              <a:rPr b="1" sz="2000" lang="en-US">
                <a:solidFill>
                  <a:srgbClr val="FFFFFF"/>
                </a:solidFill>
                <a:latin typeface="Arial"/>
                <a:ea typeface="Arial"/>
                <a:cs typeface="Arial"/>
                <a:sym typeface="Arial"/>
              </a:rPr>
              <a:t>Goal</a:t>
            </a:r>
          </a:p>
        </p:txBody>
      </p:sp>
      <p:sp>
        <p:nvSpPr>
          <p:cNvPr id="330" name="Shape 330"/>
          <p:cNvSpPr/>
          <p:nvPr/>
        </p:nvSpPr>
        <p:spPr>
          <a:xfrm>
            <a:off y="4847150" x="5281075"/>
            <a:ext cy="1026574" cx="2254250"/>
          </a:xfrm>
          <a:prstGeom prst="rect">
            <a:avLst/>
          </a:prstGeom>
          <a:blipFill>
            <a:blip r:embed="rId6"/>
            <a:stretch>
              <a:fillRect/>
            </a:stretch>
          </a:blipFill>
        </p:spPr>
      </p:sp>
      <p:sp>
        <p:nvSpPr>
          <p:cNvPr id="331" name="Shape 331"/>
          <p:cNvSpPr txBox="1"/>
          <p:nvPr/>
        </p:nvSpPr>
        <p:spPr>
          <a:xfrm>
            <a:off y="4915950" x="5399250"/>
            <a:ext cy="891100" cx="2018224"/>
          </a:xfrm>
          <a:prstGeom prst="rect">
            <a:avLst/>
          </a:prstGeom>
        </p:spPr>
        <p:txBody>
          <a:bodyPr bIns="38100" rIns="38100" lIns="38100" tIns="38100" anchor="ctr" anchorCtr="0">
            <a:noAutofit/>
          </a:bodyPr>
          <a:lstStyle/>
          <a:p>
            <a:pPr algn="ctr" marR="0" indent="0" marL="0">
              <a:lnSpc>
                <a:spcPct val="120138"/>
              </a:lnSpc>
              <a:spcBef>
                <a:spcPts val="0"/>
              </a:spcBef>
              <a:spcAft>
                <a:spcPts val="0"/>
              </a:spcAft>
              <a:buNone/>
            </a:pPr>
            <a:r>
              <a:rPr b="1" sz="2000" lang="en-US">
                <a:solidFill>
                  <a:srgbClr val="FFFFFF"/>
                </a:solidFill>
                <a:latin typeface="Arial"/>
                <a:ea typeface="Arial"/>
                <a:cs typeface="Arial"/>
                <a:sym typeface="Arial"/>
              </a:rPr>
              <a:t>Implementation Plan</a:t>
            </a:r>
          </a:p>
        </p:txBody>
      </p:sp>
      <p:sp>
        <p:nvSpPr>
          <p:cNvPr id="332" name="Shape 332"/>
          <p:cNvSpPr/>
          <p:nvPr/>
        </p:nvSpPr>
        <p:spPr>
          <a:xfrm>
            <a:off y="6275900" x="5281075"/>
            <a:ext cy="1026574" cx="2254250"/>
          </a:xfrm>
          <a:prstGeom prst="rect">
            <a:avLst/>
          </a:prstGeom>
          <a:blipFill>
            <a:blip r:embed="rId6"/>
            <a:stretch>
              <a:fillRect/>
            </a:stretch>
          </a:blipFill>
        </p:spPr>
      </p:sp>
      <p:sp>
        <p:nvSpPr>
          <p:cNvPr id="333" name="Shape 333"/>
          <p:cNvSpPr txBox="1"/>
          <p:nvPr/>
        </p:nvSpPr>
        <p:spPr>
          <a:xfrm>
            <a:off y="6344700" x="5399250"/>
            <a:ext cy="891100" cx="2018224"/>
          </a:xfrm>
          <a:prstGeom prst="rect">
            <a:avLst/>
          </a:prstGeom>
        </p:spPr>
        <p:txBody>
          <a:bodyPr bIns="38100" rIns="38100" lIns="38100" tIns="38100" anchor="ctr" anchorCtr="0">
            <a:noAutofit/>
          </a:bodyPr>
          <a:lstStyle/>
          <a:p>
            <a:pPr algn="ctr" marR="0" indent="0" marL="0">
              <a:lnSpc>
                <a:spcPct val="120138"/>
              </a:lnSpc>
              <a:spcBef>
                <a:spcPts val="0"/>
              </a:spcBef>
              <a:spcAft>
                <a:spcPts val="0"/>
              </a:spcAft>
              <a:buNone/>
            </a:pPr>
            <a:r>
              <a:rPr b="1" sz="2000" lang="en-US">
                <a:solidFill>
                  <a:srgbClr val="FFFFFF"/>
                </a:solidFill>
                <a:latin typeface="Arial"/>
                <a:ea typeface="Arial"/>
                <a:cs typeface="Arial"/>
                <a:sym typeface="Arial"/>
              </a:rPr>
              <a:t>Evaluation</a:t>
            </a:r>
          </a:p>
        </p:txBody>
      </p:sp>
      <p:sp>
        <p:nvSpPr>
          <p:cNvPr id="334" name="Shape 334"/>
          <p:cNvSpPr/>
          <p:nvPr/>
        </p:nvSpPr>
        <p:spPr>
          <a:xfrm>
            <a:off y="3217325" x="3577150"/>
            <a:ext cy="3545399" cx="1714500"/>
          </a:xfrm>
          <a:prstGeom prst="rect">
            <a:avLst/>
          </a:prstGeom>
          <a:blipFill>
            <a:blip r:embed="rId7"/>
            <a:stretch>
              <a:fillRect/>
            </a:stretch>
          </a:blipFill>
        </p:spPr>
      </p:sp>
      <p:sp>
        <p:nvSpPr>
          <p:cNvPr id="335" name="Shape 335"/>
          <p:cNvSpPr/>
          <p:nvPr/>
        </p:nvSpPr>
        <p:spPr>
          <a:xfrm>
            <a:off y="2709325" x="4529650"/>
            <a:ext cy="84650" cx="3556000"/>
          </a:xfrm>
          <a:prstGeom prst="rect">
            <a:avLst/>
          </a:prstGeom>
          <a:blipFill>
            <a:blip r:embed="rId8"/>
            <a:stretch>
              <a:fillRect/>
            </a:stretch>
          </a:blipFill>
        </p:spPr>
      </p:sp>
      <p:sp>
        <p:nvSpPr>
          <p:cNvPr id="336" name="Shape 336"/>
          <p:cNvSpPr txBox="1"/>
          <p:nvPr/>
        </p:nvSpPr>
        <p:spPr>
          <a:xfrm>
            <a:off y="2478250" x="5854325"/>
            <a:ext cy="427006" cx="1049849"/>
          </a:xfrm>
          <a:prstGeom prst="rect">
            <a:avLst/>
          </a:prstGeom>
        </p:spPr>
        <p:txBody>
          <a:bodyPr bIns="38100" rIns="38100" lIns="38100" tIns="38100" anchor="ctr"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Tension</a:t>
            </a:r>
          </a:p>
        </p:txBody>
      </p:sp>
      <p:sp>
        <p:nvSpPr>
          <p:cNvPr id="337" name="Shape 337"/>
          <p:cNvSpPr txBox="1"/>
          <p:nvPr>
            <p:ph type="title"/>
          </p:nvPr>
        </p:nvSpPr>
        <p:spPr>
          <a:xfrm>
            <a:off y="583825" x="2979200"/>
            <a:ext cy="2067624" cx="7241100"/>
          </a:xfrm>
          <a:prstGeom prst="rect">
            <a:avLst/>
          </a:prstGeom>
        </p:spPr>
        <p:txBody>
          <a:bodyPr bIns="38100" rIns="38100" lIns="38100" tIns="38100" anchor="b" anchorCtr="0">
            <a:noAutofit/>
          </a:bodyPr>
          <a:lstStyle/>
          <a:p>
            <a:pPr algn="l" marR="0" indent="0" marL="0">
              <a:lnSpc>
                <a:spcPct val="108223"/>
              </a:lnSpc>
              <a:spcBef>
                <a:spcPts val="0"/>
              </a:spcBef>
              <a:spcAft>
                <a:spcPts val="0"/>
              </a:spcAft>
              <a:buNone/>
            </a:pPr>
            <a:r>
              <a:rPr b="1" sz="4222" lang="en-US" i="1">
                <a:solidFill>
                  <a:srgbClr val="333399"/>
                </a:solidFill>
                <a:latin typeface="Arial"/>
                <a:ea typeface="Arial"/>
                <a:cs typeface="Arial"/>
                <a:sym typeface="Arial"/>
              </a:rPr>
              <a:t>Implement Plan to Change, take Immediate Action with Accountability</a:t>
            </a:r>
          </a:p>
        </p:txBody>
      </p:sp>
      <p:sp>
        <p:nvSpPr>
          <p:cNvPr id="338" name="Shape 338"/>
          <p:cNvSpPr/>
          <p:nvPr/>
        </p:nvSpPr>
        <p:spPr>
          <a:xfrm>
            <a:off y="84650" x="402150"/>
            <a:ext cy="2264825" cx="1894400"/>
          </a:xfrm>
          <a:prstGeom prst="rect">
            <a:avLst/>
          </a:prstGeom>
          <a:blipFill>
            <a:blip r:embed="rId9"/>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y="0" x="0"/>
          <a:ext cy="0" cx="0"/>
          <a:chOff y="0" x="0"/>
          <a:chExt cy="0" cx="0"/>
        </a:xfrm>
      </p:grpSpPr>
      <p:sp>
        <p:nvSpPr>
          <p:cNvPr id="343" name="Shape 343"/>
          <p:cNvSpPr/>
          <p:nvPr/>
        </p:nvSpPr>
        <p:spPr>
          <a:xfrm>
            <a:off y="0" x="0"/>
            <a:ext cy="7620000" cx="10160000"/>
          </a:xfrm>
          <a:prstGeom prst="rect">
            <a:avLst/>
          </a:prstGeom>
          <a:blipFill>
            <a:blip r:embed="rId3"/>
            <a:stretch>
              <a:fillRect/>
            </a:stretch>
          </a:blipFill>
        </p:spPr>
      </p:sp>
      <p:sp>
        <p:nvSpPr>
          <p:cNvPr id="344" name="Shape 344"/>
          <p:cNvSpPr txBox="1"/>
          <p:nvPr/>
        </p:nvSpPr>
        <p:spPr>
          <a:xfrm>
            <a:off y="135800" x="1007175"/>
            <a:ext cy="1337802" cx="9620600"/>
          </a:xfrm>
          <a:prstGeom prst="rect">
            <a:avLst/>
          </a:prstGeom>
        </p:spPr>
        <p:txBody>
          <a:bodyPr bIns="38100" rIns="38100" lIns="38100" tIns="38100" anchor="ctr" anchorCtr="0">
            <a:noAutofit/>
          </a:bodyPr>
          <a:lstStyle/>
          <a:p>
            <a:pPr algn="l" marR="0" indent="0" marL="0">
              <a:lnSpc>
                <a:spcPct val="107986"/>
              </a:lnSpc>
              <a:spcBef>
                <a:spcPts val="0"/>
              </a:spcBef>
              <a:spcAft>
                <a:spcPts val="0"/>
              </a:spcAft>
              <a:buNone/>
            </a:pPr>
            <a:r>
              <a:rPr b="1" sz="4000" lang="en-US">
                <a:solidFill>
                  <a:srgbClr val="DBD600"/>
                </a:solidFill>
                <a:latin typeface="Arial"/>
                <a:ea typeface="Arial"/>
                <a:cs typeface="Arial"/>
                <a:sym typeface="Arial"/>
              </a:rPr>
              <a:t>Sustainable Leadership </a:t>
            </a:r>
          </a:p>
          <a:p>
            <a:pPr algn="l" marR="0" indent="0" marL="0">
              <a:lnSpc>
                <a:spcPct val="107986"/>
              </a:lnSpc>
              <a:spcBef>
                <a:spcPts val="0"/>
              </a:spcBef>
              <a:spcAft>
                <a:spcPts val="0"/>
              </a:spcAft>
              <a:buNone/>
            </a:pPr>
            <a:r>
              <a:rPr b="1" sz="4000" lang="en-US">
                <a:solidFill>
                  <a:srgbClr val="DBD600"/>
                </a:solidFill>
                <a:latin typeface="Arial"/>
                <a:ea typeface="Arial"/>
                <a:cs typeface="Arial"/>
                <a:sym typeface="Arial"/>
              </a:rPr>
              <a:t>Self-Improvement Plan</a:t>
            </a:r>
          </a:p>
        </p:txBody>
      </p:sp>
      <p:sp>
        <p:nvSpPr>
          <p:cNvPr id="345" name="Shape 345"/>
          <p:cNvSpPr/>
          <p:nvPr/>
        </p:nvSpPr>
        <p:spPr>
          <a:xfrm>
            <a:off y="1566325" x="994825"/>
            <a:ext cy="5799650" cx="5503325"/>
          </a:xfrm>
          <a:prstGeom prst="rect">
            <a:avLst/>
          </a:prstGeom>
          <a:blipFill>
            <a:blip r:embed="rId4"/>
            <a:stretch>
              <a:fillRect/>
            </a:stretch>
          </a:blipFill>
        </p:spPr>
      </p:sp>
      <p:sp>
        <p:nvSpPr>
          <p:cNvPr id="346" name="Shape 346"/>
          <p:cNvSpPr/>
          <p:nvPr/>
        </p:nvSpPr>
        <p:spPr>
          <a:xfrm>
            <a:off y="5736150" x="2624650"/>
            <a:ext cy="1090075" cx="793750"/>
          </a:xfrm>
          <a:prstGeom prst="rect">
            <a:avLst/>
          </a:prstGeom>
          <a:blipFill>
            <a:blip r:embed="rId5"/>
            <a:stretch>
              <a:fillRect/>
            </a:stretch>
          </a:blipFill>
        </p:spPr>
      </p:sp>
      <p:sp>
        <p:nvSpPr>
          <p:cNvPr id="347" name="Shape 347"/>
          <p:cNvSpPr/>
          <p:nvPr/>
        </p:nvSpPr>
        <p:spPr>
          <a:xfrm>
            <a:off y="5207000" x="1725075"/>
            <a:ext cy="1439324" cx="4042824"/>
          </a:xfrm>
          <a:prstGeom prst="rect">
            <a:avLst/>
          </a:prstGeom>
          <a:blipFill>
            <a:blip r:embed="rId6"/>
            <a:stretch>
              <a:fillRect/>
            </a:stretch>
          </a:blipFill>
        </p:spPr>
      </p:sp>
      <p:sp>
        <p:nvSpPr>
          <p:cNvPr id="348" name="Shape 348"/>
          <p:cNvSpPr txBox="1"/>
          <p:nvPr/>
        </p:nvSpPr>
        <p:spPr>
          <a:xfrm>
            <a:off y="5600325" x="2023175"/>
            <a:ext cy="487174" cx="9881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POWER</a:t>
            </a:r>
          </a:p>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PRINCIPLE</a:t>
            </a:r>
          </a:p>
        </p:txBody>
      </p:sp>
      <p:sp>
        <p:nvSpPr>
          <p:cNvPr id="349" name="Shape 349"/>
          <p:cNvSpPr/>
          <p:nvPr/>
        </p:nvSpPr>
        <p:spPr>
          <a:xfrm>
            <a:off y="4466150" x="2846900"/>
            <a:ext cy="1767400" cx="3862900"/>
          </a:xfrm>
          <a:prstGeom prst="rect">
            <a:avLst/>
          </a:prstGeom>
          <a:blipFill>
            <a:blip r:embed="rId7"/>
            <a:stretch>
              <a:fillRect/>
            </a:stretch>
          </a:blipFill>
        </p:spPr>
      </p:sp>
      <p:sp>
        <p:nvSpPr>
          <p:cNvPr id="350" name="Shape 350"/>
          <p:cNvSpPr txBox="1"/>
          <p:nvPr/>
        </p:nvSpPr>
        <p:spPr>
          <a:xfrm>
            <a:off y="5300475" x="5090575"/>
            <a:ext cy="691775" cx="11062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
</a:t>
            </a:r>
            <a:r>
              <a:rPr b="1" sz="1333" lang="en-US">
                <a:solidFill>
                  <a:srgbClr val="000000"/>
                </a:solidFill>
                <a:latin typeface="Arial"/>
                <a:ea typeface="Arial"/>
                <a:cs typeface="Arial"/>
                <a:sym typeface="Arial"/>
              </a:rPr>
              <a:t>Growth Goal</a:t>
            </a:r>
          </a:p>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MASTERY</a:t>
            </a:r>
          </a:p>
        </p:txBody>
      </p:sp>
      <p:sp>
        <p:nvSpPr>
          <p:cNvPr id="351" name="Shape 351"/>
          <p:cNvSpPr/>
          <p:nvPr/>
        </p:nvSpPr>
        <p:spPr>
          <a:xfrm>
            <a:off y="3704150" x="2614075"/>
            <a:ext cy="1449899" cx="3577149"/>
          </a:xfrm>
          <a:prstGeom prst="rect">
            <a:avLst/>
          </a:prstGeom>
          <a:blipFill>
            <a:blip r:embed="rId8"/>
            <a:stretch>
              <a:fillRect/>
            </a:stretch>
          </a:blipFill>
        </p:spPr>
      </p:sp>
      <p:sp>
        <p:nvSpPr>
          <p:cNvPr id="352" name="Shape 352"/>
          <p:cNvSpPr txBox="1"/>
          <p:nvPr/>
        </p:nvSpPr>
        <p:spPr>
          <a:xfrm>
            <a:off y="4513775" x="4953000"/>
            <a:ext cy="481874" cx="7252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ACTION</a:t>
            </a:r>
          </a:p>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PLAN</a:t>
            </a:r>
          </a:p>
        </p:txBody>
      </p:sp>
      <p:sp>
        <p:nvSpPr>
          <p:cNvPr id="353" name="Shape 353"/>
          <p:cNvSpPr/>
          <p:nvPr/>
        </p:nvSpPr>
        <p:spPr>
          <a:xfrm>
            <a:off y="3608900" x="1502825"/>
            <a:ext cy="994824" cx="1608650"/>
          </a:xfrm>
          <a:prstGeom prst="rect">
            <a:avLst/>
          </a:prstGeom>
          <a:blipFill>
            <a:blip r:embed="rId9"/>
            <a:stretch>
              <a:fillRect/>
            </a:stretch>
          </a:blipFill>
        </p:spPr>
      </p:sp>
      <p:sp>
        <p:nvSpPr>
          <p:cNvPr id="354" name="Shape 354"/>
          <p:cNvSpPr txBox="1"/>
          <p:nvPr/>
        </p:nvSpPr>
        <p:spPr>
          <a:xfrm>
            <a:off y="3956400" x="1779750"/>
            <a:ext cy="487174" cx="95990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ACCOUNT.</a:t>
            </a:r>
          </a:p>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CIRCLE </a:t>
            </a:r>
          </a:p>
        </p:txBody>
      </p:sp>
      <p:sp>
        <p:nvSpPr>
          <p:cNvPr id="355" name="Shape 355"/>
          <p:cNvSpPr/>
          <p:nvPr/>
        </p:nvSpPr>
        <p:spPr>
          <a:xfrm>
            <a:off y="2963325" x="2465900"/>
            <a:ext cy="4381500" cx="2508250"/>
          </a:xfrm>
          <a:prstGeom prst="rect">
            <a:avLst/>
          </a:prstGeom>
          <a:blipFill>
            <a:blip r:embed="rId10"/>
            <a:stretch>
              <a:fillRect/>
            </a:stretch>
          </a:blipFill>
        </p:spPr>
      </p:sp>
      <p:sp>
        <p:nvSpPr>
          <p:cNvPr id="356" name="Shape 356"/>
          <p:cNvSpPr/>
          <p:nvPr/>
        </p:nvSpPr>
        <p:spPr>
          <a:xfrm>
            <a:off y="2497650" x="4614325"/>
            <a:ext cy="984250" cx="1619250"/>
          </a:xfrm>
          <a:prstGeom prst="rect">
            <a:avLst/>
          </a:prstGeom>
          <a:blipFill>
            <a:blip r:embed="rId11"/>
            <a:stretch>
              <a:fillRect/>
            </a:stretch>
          </a:blipFill>
        </p:spPr>
      </p:sp>
      <p:sp>
        <p:nvSpPr>
          <p:cNvPr id="357" name="Shape 357"/>
          <p:cNvSpPr txBox="1"/>
          <p:nvPr/>
        </p:nvSpPr>
        <p:spPr>
          <a:xfrm>
            <a:off y="2839850" x="4903600"/>
            <a:ext cy="481874" cx="9881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EXAMINE/</a:t>
            </a:r>
          </a:p>
          <a:p>
            <a:pPr algn="l" marR="0" indent="0" marL="0">
              <a:lnSpc>
                <a:spcPct val="119791"/>
              </a:lnSpc>
              <a:spcBef>
                <a:spcPts val="0"/>
              </a:spcBef>
              <a:spcAft>
                <a:spcPts val="0"/>
              </a:spcAft>
              <a:buNone/>
            </a:pPr>
            <a:r>
              <a:rPr b="1" sz="1333" lang="en-US">
                <a:solidFill>
                  <a:srgbClr val="000000"/>
                </a:solidFill>
                <a:latin typeface="Arial"/>
                <a:ea typeface="Arial"/>
                <a:cs typeface="Arial"/>
                <a:sym typeface="Arial"/>
              </a:rPr>
              <a:t>EVALUATE</a:t>
            </a:r>
          </a:p>
        </p:txBody>
      </p:sp>
      <p:sp>
        <p:nvSpPr>
          <p:cNvPr id="358" name="Shape 358"/>
          <p:cNvSpPr/>
          <p:nvPr/>
        </p:nvSpPr>
        <p:spPr>
          <a:xfrm>
            <a:off y="1576900" x="2868075"/>
            <a:ext cy="5132900" cx="1587500"/>
          </a:xfrm>
          <a:prstGeom prst="rect">
            <a:avLst/>
          </a:prstGeom>
          <a:blipFill>
            <a:blip r:embed="rId12"/>
            <a:stretch>
              <a:fillRect/>
            </a:stretch>
          </a:blipFill>
        </p:spPr>
      </p:sp>
      <p:sp>
        <p:nvSpPr>
          <p:cNvPr id="359" name="Shape 359"/>
          <p:cNvSpPr txBox="1"/>
          <p:nvPr/>
        </p:nvSpPr>
        <p:spPr>
          <a:xfrm>
            <a:off y="2070800" x="2472950"/>
            <a:ext cy="384874" cx="26990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2000" lang="en-US">
                <a:solidFill>
                  <a:srgbClr val="000000"/>
                </a:solidFill>
                <a:latin typeface="Arial"/>
                <a:ea typeface="Arial"/>
                <a:cs typeface="Arial"/>
                <a:sym typeface="Arial"/>
              </a:rPr>
              <a:t>Sustainable Success </a:t>
            </a:r>
          </a:p>
        </p:txBody>
      </p:sp>
      <p:sp>
        <p:nvSpPr>
          <p:cNvPr id="360" name="Shape 360"/>
          <p:cNvSpPr/>
          <p:nvPr/>
        </p:nvSpPr>
        <p:spPr>
          <a:xfrm>
            <a:off y="2381250" x="3619500"/>
            <a:ext cy="4497899" cx="275149"/>
          </a:xfrm>
          <a:prstGeom prst="rect">
            <a:avLst/>
          </a:prstGeom>
          <a:blipFill>
            <a:blip r:embed="rId13"/>
            <a:stretch>
              <a:fillRect/>
            </a:stretch>
          </a:blipFill>
        </p:spPr>
      </p:sp>
      <p:sp>
        <p:nvSpPr>
          <p:cNvPr id="361" name="Shape 361"/>
          <p:cNvSpPr txBox="1"/>
          <p:nvPr/>
        </p:nvSpPr>
        <p:spPr>
          <a:xfrm>
            <a:off y="4471450" x="1947325"/>
            <a:ext cy="384874" cx="31471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FFFFFF"/>
                </a:solidFill>
                <a:latin typeface="Arial"/>
                <a:ea typeface="Arial"/>
                <a:cs typeface="Arial"/>
                <a:sym typeface="Arial"/>
              </a:rPr>
              <a:t>LEADERSHIP DEVELOPMENT</a:t>
            </a:r>
          </a:p>
        </p:txBody>
      </p:sp>
      <p:sp>
        <p:nvSpPr>
          <p:cNvPr id="362" name="Shape 362"/>
          <p:cNvSpPr txBox="1"/>
          <p:nvPr/>
        </p:nvSpPr>
        <p:spPr>
          <a:xfrm>
            <a:off y="1240000" x="6663950"/>
            <a:ext cy="5715350" cx="3046574"/>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3555" lang="en-US">
                <a:solidFill>
                  <a:srgbClr val="DBD600"/>
                </a:solidFill>
                <a:latin typeface="Arial"/>
                <a:ea typeface="Arial"/>
                <a:cs typeface="Arial"/>
                <a:sym typeface="Arial"/>
              </a:rPr>
              <a:t>“</a:t>
            </a:r>
            <a:r>
              <a:rPr b="1" sz="3555" lang="en-US">
                <a:solidFill>
                  <a:srgbClr val="CCCC00"/>
                </a:solidFill>
                <a:latin typeface="Arial"/>
                <a:ea typeface="Arial"/>
                <a:cs typeface="Arial"/>
                <a:sym typeface="Arial"/>
              </a:rPr>
              <a:t>A strong man knows how to use his strength, but a person with knowledge is even more powerful.</a:t>
            </a:r>
            <a:r>
              <a:rPr b="1" sz="3555" lang="en-US">
                <a:solidFill>
                  <a:srgbClr val="DBD600"/>
                </a:solidFill>
                <a:latin typeface="Arial"/>
                <a:ea typeface="Arial"/>
                <a:cs typeface="Arial"/>
                <a:sym typeface="Arial"/>
              </a:rPr>
              <a:t>”</a:t>
            </a:r>
          </a:p>
          <a:p>
            <a:pPr algn="l" marR="0" indent="0" marL="0">
              <a:lnSpc>
                <a:spcPct val="119791"/>
              </a:lnSpc>
              <a:spcBef>
                <a:spcPts val="365"/>
              </a:spcBef>
              <a:spcAft>
                <a:spcPts val="0"/>
              </a:spcAft>
              <a:buNone/>
            </a:pPr>
            <a:r>
              <a:rPr sz="1333" lang="en-US">
                <a:solidFill>
                  <a:srgbClr val="808080"/>
                </a:solidFill>
                <a:latin typeface="Arial"/>
                <a:ea typeface="Arial"/>
                <a:cs typeface="Arial"/>
                <a:sym typeface="Arial"/>
              </a:rPr>
              <a:t>Proverbs 24:5 (GW)</a:t>
            </a:r>
          </a:p>
        </p:txBody>
      </p:sp>
      <p:sp>
        <p:nvSpPr>
          <p:cNvPr id="363" name="Shape 363"/>
          <p:cNvSpPr txBox="1"/>
          <p:nvPr/>
        </p:nvSpPr>
        <p:spPr>
          <a:xfrm>
            <a:off y="7164900" x="-257525"/>
            <a:ext cy="351350" cx="4191349"/>
          </a:xfrm>
          <a:prstGeom prst="rect">
            <a:avLst/>
          </a:prstGeom>
        </p:spPr>
        <p:txBody>
          <a:bodyPr bIns="38100" rIns="38100" lIns="38100" tIns="38100" anchor="t" anchorCtr="0">
            <a:noAutofit/>
          </a:bodyPr>
          <a:lstStyle/>
          <a:p>
            <a:pPr algn="ctr" marR="0" indent="0" marL="0">
              <a:lnSpc>
                <a:spcPct val="120312"/>
              </a:lnSpc>
              <a:spcBef>
                <a:spcPts val="0"/>
              </a:spcBef>
              <a:spcAft>
                <a:spcPts val="0"/>
              </a:spcAft>
              <a:buNone/>
            </a:pPr>
            <a:r>
              <a:rPr sz="1777" lang="en-US">
                <a:solidFill>
                  <a:srgbClr val="0000FF"/>
                </a:solidFill>
                <a:latin typeface="Arial"/>
                <a:ea typeface="Arial"/>
                <a:cs typeface="Arial"/>
                <a:sym typeface="Arial"/>
              </a:rPr>
              <a:t>The Global Leadership Summit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 name="Shape 38"/>
        <p:cNvGrpSpPr/>
        <p:nvPr/>
      </p:nvGrpSpPr>
      <p:grpSpPr>
        <a:xfrm>
          <a:off y="0" x="0"/>
          <a:ext cy="0" cx="0"/>
          <a:chOff y="0" x="0"/>
          <a:chExt cy="0" cx="0"/>
        </a:xfrm>
      </p:grpSpPr>
      <p:sp>
        <p:nvSpPr>
          <p:cNvPr id="39" name="Shape 39"/>
          <p:cNvSpPr txBox="1"/>
          <p:nvPr/>
        </p:nvSpPr>
        <p:spPr>
          <a:xfrm>
            <a:off y="1194150" x="1372300"/>
            <a:ext cy="5267324" cx="9269574"/>
          </a:xfrm>
          <a:prstGeom prst="rect">
            <a:avLst/>
          </a:prstGeom>
        </p:spPr>
        <p:txBody>
          <a:bodyPr bIns="38100" rIns="38100" lIns="38100" tIns="38100" anchor="t" anchorCtr="0">
            <a:noAutofit/>
          </a:bodyPr>
          <a:lstStyle/>
          <a:p>
            <a:pPr algn="ctr" marR="0" indent="0" marL="0">
              <a:lnSpc>
                <a:spcPct val="107870"/>
              </a:lnSpc>
              <a:spcBef>
                <a:spcPts val="0"/>
              </a:spcBef>
              <a:spcAft>
                <a:spcPts val="0"/>
              </a:spcAft>
              <a:buNone/>
            </a:pPr>
            <a:r>
              <a:rPr b="1" sz="6000" lang="en-US">
                <a:solidFill>
                  <a:srgbClr val="3333FF"/>
                </a:solidFill>
                <a:latin typeface="Arial"/>
                <a:ea typeface="Arial"/>
                <a:cs typeface="Arial"/>
                <a:sym typeface="Arial"/>
              </a:rPr>
              <a:t>Challenge</a:t>
            </a:r>
          </a:p>
          <a:p>
            <a:pPr algn="ctr" marR="0" indent="0" marL="0">
              <a:lnSpc>
                <a:spcPct val="107986"/>
              </a:lnSpc>
              <a:spcBef>
                <a:spcPts val="2708"/>
              </a:spcBef>
              <a:spcAft>
                <a:spcPts val="0"/>
              </a:spcAft>
              <a:buNone/>
            </a:pPr>
            <a:r>
              <a:rPr sz="4000" lang="en-US" i="1">
                <a:solidFill>
                  <a:srgbClr val="3333FF"/>
                </a:solidFill>
                <a:latin typeface="Arial"/>
                <a:ea typeface="Arial"/>
                <a:cs typeface="Arial"/>
                <a:sym typeface="Arial"/>
              </a:rPr>
              <a:t>“</a:t>
            </a:r>
            <a:r>
              <a:rPr b="1" sz="4000" lang="en-US" i="1">
                <a:solidFill>
                  <a:srgbClr val="3333FF"/>
                </a:solidFill>
                <a:latin typeface="Arial"/>
                <a:ea typeface="Arial"/>
                <a:cs typeface="Arial"/>
                <a:sym typeface="Arial"/>
              </a:rPr>
              <a:t>Our greatest duty to</a:t>
            </a:r>
          </a:p>
          <a:p>
            <a:pPr algn="ctr" marR="0" indent="0" marL="0">
              <a:lnSpc>
                <a:spcPct val="107986"/>
              </a:lnSpc>
              <a:spcBef>
                <a:spcPts val="2708"/>
              </a:spcBef>
              <a:spcAft>
                <a:spcPts val="0"/>
              </a:spcAft>
              <a:buNone/>
            </a:pPr>
            <a:r>
              <a:rPr b="1" sz="4000" lang="en-US" i="1">
                <a:solidFill>
                  <a:srgbClr val="3333FF"/>
                </a:solidFill>
                <a:latin typeface="Arial"/>
                <a:ea typeface="Arial"/>
                <a:cs typeface="Arial"/>
                <a:sym typeface="Arial"/>
              </a:rPr>
              <a:t>God and man is </a:t>
            </a:r>
          </a:p>
          <a:p>
            <a:pPr algn="ctr" marR="0" indent="0" marL="0">
              <a:lnSpc>
                <a:spcPct val="107986"/>
              </a:lnSpc>
              <a:spcBef>
                <a:spcPts val="2708"/>
              </a:spcBef>
              <a:spcAft>
                <a:spcPts val="0"/>
              </a:spcAft>
              <a:buNone/>
            </a:pPr>
            <a:r>
              <a:rPr b="1" sz="4000" lang="en-US" i="1">
                <a:solidFill>
                  <a:srgbClr val="3333FF"/>
                </a:solidFill>
                <a:latin typeface="Arial"/>
                <a:ea typeface="Arial"/>
                <a:cs typeface="Arial"/>
                <a:sym typeface="Arial"/>
              </a:rPr>
              <a:t>that of self-improvement.” </a:t>
            </a:r>
          </a:p>
          <a:p>
            <a:pPr algn="l" marR="0" indent="0" marL="0">
              <a:lnSpc>
                <a:spcPct val="108593"/>
              </a:lnSpc>
              <a:spcBef>
                <a:spcPts val="1208"/>
              </a:spcBef>
              <a:spcAft>
                <a:spcPts val="0"/>
              </a:spcAft>
              <a:buNone/>
            </a:pPr>
            <a:r>
              <a:rPr sz="1777" lang="en-US" i="1">
                <a:solidFill>
                  <a:srgbClr val="3333FF"/>
                </a:solidFill>
                <a:latin typeface="Arial"/>
                <a:ea typeface="Arial"/>
                <a:cs typeface="Arial"/>
                <a:sym typeface="Arial"/>
              </a:rPr>
              <a:t>Ellen White</a:t>
            </a:r>
          </a:p>
        </p:txBody>
      </p:sp>
      <p:sp>
        <p:nvSpPr>
          <p:cNvPr id="40" name="Shape 40"/>
          <p:cNvSpPr/>
          <p:nvPr/>
        </p:nvSpPr>
        <p:spPr>
          <a:xfrm>
            <a:off y="84650" x="402150"/>
            <a:ext cy="2264825" cx="1894400"/>
          </a:xfrm>
          <a:prstGeom prst="rect">
            <a:avLst/>
          </a:prstGeom>
          <a:blipFill>
            <a:blip r:embed="rId4"/>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y="0" x="0"/>
          <a:ext cy="0" cx="0"/>
          <a:chOff y="0" x="0"/>
          <a:chExt cy="0" cx="0"/>
        </a:xfrm>
      </p:grpSpPr>
      <p:sp>
        <p:nvSpPr>
          <p:cNvPr id="368" name="Shape 368"/>
          <p:cNvSpPr/>
          <p:nvPr/>
        </p:nvSpPr>
        <p:spPr>
          <a:xfrm>
            <a:off y="0" x="0"/>
            <a:ext cy="7620000" cx="10160000"/>
          </a:xfrm>
          <a:prstGeom prst="rect">
            <a:avLst/>
          </a:prstGeom>
          <a:blipFill>
            <a:blip r:embed="rId3"/>
            <a:stretch>
              <a:fillRect/>
            </a:stretch>
          </a:blipFill>
        </p:spPr>
      </p:sp>
      <p:sp>
        <p:nvSpPr>
          <p:cNvPr id="369" name="Shape 369"/>
          <p:cNvSpPr txBox="1"/>
          <p:nvPr/>
        </p:nvSpPr>
        <p:spPr>
          <a:xfrm>
            <a:off y="901325" x="2942150"/>
            <a:ext cy="384874" cx="41913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370" name="Shape 370"/>
          <p:cNvSpPr/>
          <p:nvPr/>
        </p:nvSpPr>
        <p:spPr>
          <a:xfrm>
            <a:off y="6275900" x="4667250"/>
            <a:ext cy="550325" cx="666750"/>
          </a:xfrm>
          <a:prstGeom prst="rect">
            <a:avLst/>
          </a:prstGeom>
          <a:blipFill>
            <a:blip r:embed="rId4"/>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4" name="Shape 374"/>
        <p:cNvGrpSpPr/>
        <p:nvPr/>
      </p:nvGrpSpPr>
      <p:grpSpPr>
        <a:xfrm>
          <a:off y="0" x="0"/>
          <a:ext cy="0" cx="0"/>
          <a:chOff y="0" x="0"/>
          <a:chExt cy="0" cx="0"/>
        </a:xfrm>
      </p:grpSpPr>
      <p:sp>
        <p:nvSpPr>
          <p:cNvPr id="375" name="Shape 375"/>
          <p:cNvSpPr/>
          <p:nvPr/>
        </p:nvSpPr>
        <p:spPr>
          <a:xfrm>
            <a:off y="592650" x="338650"/>
            <a:ext cy="6381750" cx="9567325"/>
          </a:xfrm>
          <a:prstGeom prst="rect">
            <a:avLst/>
          </a:prstGeom>
          <a:blipFill>
            <a:blip r:embed="rId4"/>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9" name="Shape 379"/>
        <p:cNvGrpSpPr/>
        <p:nvPr/>
      </p:nvGrpSpPr>
      <p:grpSpPr>
        <a:xfrm>
          <a:off y="0" x="0"/>
          <a:ext cy="0" cx="0"/>
          <a:chOff y="0" x="0"/>
          <a:chExt cy="0" cx="0"/>
        </a:xfrm>
      </p:grpSpPr>
      <p:sp>
        <p:nvSpPr>
          <p:cNvPr id="380" name="Shape 380"/>
          <p:cNvSpPr/>
          <p:nvPr/>
        </p:nvSpPr>
        <p:spPr>
          <a:xfrm>
            <a:off y="243400" x="2730500"/>
            <a:ext cy="4497899" cx="4815400"/>
          </a:xfrm>
          <a:prstGeom prst="rect">
            <a:avLst/>
          </a:prstGeom>
          <a:blipFill>
            <a:blip r:embed="rId4"/>
            <a:stretch>
              <a:fillRect/>
            </a:stretch>
          </a:blipFill>
        </p:spPr>
      </p:sp>
      <p:sp>
        <p:nvSpPr>
          <p:cNvPr id="381" name="Shape 381"/>
          <p:cNvSpPr txBox="1"/>
          <p:nvPr/>
        </p:nvSpPr>
        <p:spPr>
          <a:xfrm>
            <a:off y="5044700" x="100525"/>
            <a:ext cy="2602074" cx="995044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i="1">
                <a:solidFill>
                  <a:srgbClr val="FFFFCC"/>
                </a:solidFill>
                <a:latin typeface="Arial"/>
                <a:ea typeface="Arial"/>
                <a:cs typeface="Arial"/>
                <a:sym typeface="Arial"/>
              </a:rPr>
              <a:t>I hear...and I forget</a:t>
            </a:r>
            <a:br>
              <a:rPr b="1" sz="4000" lang="en-US" i="1">
                <a:solidFill>
                  <a:srgbClr val="FFFFCC"/>
                </a:solidFill>
                <a:latin typeface="Arial"/>
                <a:ea typeface="Arial"/>
                <a:cs typeface="Arial"/>
                <a:sym typeface="Arial"/>
              </a:rPr>
            </a:br>
            <a:r>
              <a:rPr b="1" sz="4000" lang="en-US" i="1">
                <a:solidFill>
                  <a:srgbClr val="FFFFCC"/>
                </a:solidFill>
                <a:latin typeface="Arial"/>
                <a:ea typeface="Arial"/>
                <a:cs typeface="Arial"/>
                <a:sym typeface="Arial"/>
              </a:rPr>
              <a:t>I see...and I remember</a:t>
            </a:r>
            <a:br>
              <a:rPr b="1" sz="4000" lang="en-US" i="1">
                <a:solidFill>
                  <a:srgbClr val="FFFFCC"/>
                </a:solidFill>
                <a:latin typeface="Arial"/>
                <a:ea typeface="Arial"/>
                <a:cs typeface="Arial"/>
                <a:sym typeface="Arial"/>
              </a:rPr>
            </a:br>
            <a:r>
              <a:rPr b="1" sz="4000" lang="en-US" i="1">
                <a:solidFill>
                  <a:srgbClr val="FFFFCC"/>
                </a:solidFill>
                <a:latin typeface="Arial"/>
                <a:ea typeface="Arial"/>
                <a:cs typeface="Arial"/>
                <a:sym typeface="Arial"/>
              </a:rPr>
              <a:t>I do...and I understand</a:t>
            </a:r>
            <a:r>
              <a:rPr b="1" sz="5333" lang="en-US">
                <a:solidFill>
                  <a:srgbClr val="FFFFCC"/>
                </a:solidFill>
                <a:latin typeface="Arial"/>
                <a:ea typeface="Arial"/>
                <a:cs typeface="Arial"/>
                <a:sym typeface="Arial"/>
              </a:rPr>
              <a:t> </a:t>
            </a:r>
          </a:p>
          <a:p>
            <a:pPr algn="r" marR="0" indent="0" marL="0">
              <a:lnSpc>
                <a:spcPct val="108125"/>
              </a:lnSpc>
              <a:spcBef>
                <a:spcPts val="1500"/>
              </a:spcBef>
              <a:spcAft>
                <a:spcPts val="0"/>
              </a:spcAft>
              <a:buNone/>
            </a:pPr>
            <a:r>
              <a:rPr b="1" sz="2222" lang="en-US" i="1">
                <a:solidFill>
                  <a:srgbClr val="FFFFCC"/>
                </a:solidFill>
                <a:latin typeface="Arial"/>
                <a:ea typeface="Arial"/>
                <a:cs typeface="Arial"/>
                <a:sym typeface="Arial"/>
              </a:rPr>
              <a:t>Chinese Proverb</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y="0" x="0"/>
          <a:ext cy="0" cx="0"/>
          <a:chOff y="0" x="0"/>
          <a:chExt cy="0" cx="0"/>
        </a:xfrm>
      </p:grpSpPr>
      <p:sp>
        <p:nvSpPr>
          <p:cNvPr id="386" name="Shape 386"/>
          <p:cNvSpPr/>
          <p:nvPr/>
        </p:nvSpPr>
        <p:spPr>
          <a:xfrm>
            <a:off y="0" x="0"/>
            <a:ext cy="7620000" cx="10160000"/>
          </a:xfrm>
          <a:prstGeom prst="rect">
            <a:avLst/>
          </a:prstGeom>
          <a:blipFill>
            <a:blip r:embed="rId3"/>
            <a:stretch>
              <a:fillRect/>
            </a:stretch>
          </a:blipFill>
        </p:spPr>
      </p:sp>
      <p:sp>
        <p:nvSpPr>
          <p:cNvPr id="387" name="Shape 387"/>
          <p:cNvSpPr txBox="1"/>
          <p:nvPr/>
        </p:nvSpPr>
        <p:spPr>
          <a:xfrm>
            <a:off y="2686400" x="61725"/>
            <a:ext cy="1205075" cx="10031574"/>
          </a:xfrm>
          <a:prstGeom prst="rect">
            <a:avLst/>
          </a:prstGeom>
        </p:spPr>
        <p:txBody>
          <a:bodyPr bIns="38100" rIns="38100" lIns="38100" tIns="38100" anchor="t" anchorCtr="0">
            <a:noAutofit/>
          </a:bodyPr>
          <a:lstStyle/>
          <a:p>
            <a:pPr algn="ctr" marR="0" indent="0" marL="0">
              <a:lnSpc>
                <a:spcPct val="120075"/>
              </a:lnSpc>
              <a:spcBef>
                <a:spcPts val="0"/>
              </a:spcBef>
              <a:spcAft>
                <a:spcPts val="0"/>
              </a:spcAft>
              <a:buNone/>
            </a:pPr>
            <a:r>
              <a:rPr b="1" sz="7333" lang="en-US">
                <a:solidFill>
                  <a:srgbClr val="D9D9D9"/>
                </a:solidFill>
                <a:latin typeface="Arial"/>
                <a:ea typeface="Arial"/>
                <a:cs typeface="Arial"/>
                <a:sym typeface="Arial"/>
              </a:rPr>
              <a:t>YOUR TURN . . .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1" name="Shape 391"/>
        <p:cNvGrpSpPr/>
        <p:nvPr/>
      </p:nvGrpSpPr>
      <p:grpSpPr>
        <a:xfrm>
          <a:off y="0" x="0"/>
          <a:ext cy="0" cx="0"/>
          <a:chOff y="0" x="0"/>
          <a:chExt cy="0" cx="0"/>
        </a:xfrm>
      </p:grpSpPr>
      <p:sp>
        <p:nvSpPr>
          <p:cNvPr id="392" name="Shape 392"/>
          <p:cNvSpPr/>
          <p:nvPr/>
        </p:nvSpPr>
        <p:spPr>
          <a:xfrm>
            <a:off y="95250" x="7493000"/>
            <a:ext cy="2550574" cx="2540000"/>
          </a:xfrm>
          <a:prstGeom prst="rect">
            <a:avLst/>
          </a:prstGeom>
          <a:blipFill>
            <a:blip r:embed="rId4"/>
            <a:stretch>
              <a:fillRect/>
            </a:stretch>
          </a:blipFill>
        </p:spPr>
      </p:sp>
      <p:sp>
        <p:nvSpPr>
          <p:cNvPr id="393" name="Shape 393"/>
          <p:cNvSpPr txBox="1"/>
          <p:nvPr/>
        </p:nvSpPr>
        <p:spPr>
          <a:xfrm>
            <a:off y="458600" x="319250"/>
            <a:ext cy="5971100" cx="8394699"/>
          </a:xfrm>
          <a:prstGeom prst="rect">
            <a:avLst/>
          </a:prstGeom>
        </p:spPr>
        <p:txBody>
          <a:bodyPr bIns="38100" rIns="38100" lIns="38100" tIns="38100" anchor="t" anchorCtr="0">
            <a:noAutofit/>
          </a:bodyPr>
          <a:lstStyle/>
          <a:p>
            <a:pPr algn="ctr" marR="0" indent="0" marL="0">
              <a:lnSpc>
                <a:spcPct val="120052"/>
              </a:lnSpc>
              <a:spcBef>
                <a:spcPts val="0"/>
              </a:spcBef>
              <a:spcAft>
                <a:spcPts val="0"/>
              </a:spcAft>
              <a:buNone/>
            </a:pPr>
            <a:r>
              <a:rPr b="1" sz="5333" lang="en-US">
                <a:solidFill>
                  <a:srgbClr val="FFFFFF"/>
                </a:solidFill>
                <a:latin typeface="Arial"/>
                <a:ea typeface="Arial"/>
                <a:cs typeface="Arial"/>
                <a:sym typeface="Arial"/>
              </a:rPr>
              <a:t>Serenity Prayer</a:t>
            </a:r>
          </a:p>
          <a:p>
            <a:pPr algn="ctr" marR="0" indent="0" marL="0">
              <a:lnSpc>
                <a:spcPct val="120000"/>
              </a:lnSpc>
              <a:spcBef>
                <a:spcPts val="2000"/>
              </a:spcBef>
              <a:spcAft>
                <a:spcPts val="0"/>
              </a:spcAft>
              <a:buNone/>
            </a:pPr>
            <a:r>
              <a:rPr sz="4444" lang="en-US">
                <a:solidFill>
                  <a:srgbClr val="FFFFFF"/>
                </a:solidFill>
                <a:latin typeface="Arial"/>
                <a:ea typeface="Arial"/>
                <a:cs typeface="Arial"/>
                <a:sym typeface="Arial"/>
              </a:rPr>
              <a:t>“Lord, grant me The serenity to accept the things I cannot change, The courage to change the things I can, and The wisdom to know the difference.”</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y="0" x="0"/>
          <a:ext cy="0" cx="0"/>
          <a:chOff y="0" x="0"/>
          <a:chExt cy="0" cx="0"/>
        </a:xfrm>
      </p:grpSpPr>
      <p:sp>
        <p:nvSpPr>
          <p:cNvPr id="398" name="Shape 398"/>
          <p:cNvSpPr/>
          <p:nvPr/>
        </p:nvSpPr>
        <p:spPr>
          <a:xfrm>
            <a:off y="0" x="0"/>
            <a:ext cy="7620000" cx="10160000"/>
          </a:xfrm>
          <a:prstGeom prst="rect">
            <a:avLst/>
          </a:prstGeom>
          <a:blipFill>
            <a:blip r:embed="rId3"/>
            <a:stretch>
              <a:fillRect/>
            </a:stretch>
          </a:blipFill>
        </p:spPr>
      </p:sp>
      <p:sp>
        <p:nvSpPr>
          <p:cNvPr id="399" name="Shape 399"/>
          <p:cNvSpPr txBox="1"/>
          <p:nvPr/>
        </p:nvSpPr>
        <p:spPr>
          <a:xfrm>
            <a:off y="2734025" x="61725"/>
            <a:ext cy="829374" cx="10031574"/>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Q &amp; A Period</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y="0" x="0"/>
          <a:ext cy="0" cx="0"/>
          <a:chOff y="0" x="0"/>
          <a:chExt cy="0" cx="0"/>
        </a:xfrm>
      </p:grpSpPr>
      <p:sp>
        <p:nvSpPr>
          <p:cNvPr id="404" name="Shape 404"/>
          <p:cNvSpPr/>
          <p:nvPr/>
        </p:nvSpPr>
        <p:spPr>
          <a:xfrm>
            <a:off y="687900" x="0"/>
            <a:ext cy="6932075" cx="10160000"/>
          </a:xfrm>
          <a:prstGeom prst="rect">
            <a:avLst/>
          </a:prstGeom>
          <a:blipFill>
            <a:blip r:embed="rId3"/>
            <a:stretch>
              <a:fillRect/>
            </a:stretch>
          </a:blipFill>
        </p:spPr>
      </p:sp>
      <p:sp>
        <p:nvSpPr>
          <p:cNvPr id="405" name="Shape 405"/>
          <p:cNvSpPr txBox="1"/>
          <p:nvPr/>
        </p:nvSpPr>
        <p:spPr>
          <a:xfrm>
            <a:off y="21150" x="102300"/>
            <a:ext cy="1012825" cx="10031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Delbert W. Baker, M.Div, PhD, General Conference of SDA, 12501 Old Columbia Pike, Silver Spring, Maryland 20904; 301-680-6619; BakerD@gc.adventist.org</a:t>
            </a:r>
          </a:p>
        </p:txBody>
      </p:sp>
      <p:sp>
        <p:nvSpPr>
          <p:cNvPr id="406" name="Shape 406"/>
          <p:cNvSpPr txBox="1"/>
          <p:nvPr/>
        </p:nvSpPr>
        <p:spPr>
          <a:xfrm>
            <a:off y="820200" x="102300"/>
            <a:ext cy="7175849" cx="10031574"/>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2000" lang="en-US">
                <a:solidFill>
                  <a:srgbClr val="000000"/>
                </a:solidFill>
                <a:latin typeface="Arial"/>
                <a:ea typeface="Arial"/>
                <a:cs typeface="Arial"/>
                <a:sym typeface="Arial"/>
              </a:rPr>
              <a:t>Delbert Baker has been a pastor/evangelist , educator, administrator and consultant for during the 35 years of his professional career. He is also a certified Emotional Intelligence Trainer and an Executive Leadership Coach. He received a BA from Oakwood University, a Masters degree in Theology and Administration from Andrews University and a PhD in Organizational Communication from Howard University. He also is certified in Educational Management and Administration from Harvard University and trained as an International Life Coach from the Institute for Professional Excellence in Coaching (iPEC). </a:t>
            </a:r>
          </a:p>
          <a:p>
            <a:pPr algn="l" marR="0" indent="0" marL="0">
              <a:lnSpc>
                <a:spcPct val="100000"/>
              </a:lnSpc>
              <a:spcBef>
                <a:spcPts val="365"/>
              </a:spcBef>
              <a:spcAft>
                <a:spcPts val="0"/>
              </a:spcAft>
              <a:buNone/>
            </a:pPr>
            <a:r>
              <a:rPr sz="2000" lang="en-US">
                <a:solidFill>
                  <a:srgbClr val="000000"/>
                </a:solidFill>
                <a:latin typeface="Arial"/>
                <a:ea typeface="Arial"/>
                <a:cs typeface="Arial"/>
                <a:sym typeface="Arial"/>
              </a:rPr>
              <a:t>His experience includes being a pastor and evangelist for 10 years during which time he baptized more than 1,500 persons. He has been a professor and administrator at Loma Linda University and has authored more than 10 books.</a:t>
            </a:r>
          </a:p>
          <a:p>
            <a:pPr algn="l" marR="0" indent="0" marL="0">
              <a:lnSpc>
                <a:spcPct val="100000"/>
              </a:lnSpc>
              <a:spcBef>
                <a:spcPts val="365"/>
              </a:spcBef>
              <a:spcAft>
                <a:spcPts val="0"/>
              </a:spcAft>
              <a:buNone/>
            </a:pPr>
            <a:r>
              <a:rPr sz="2000" lang="en-US">
                <a:solidFill>
                  <a:srgbClr val="000000"/>
                </a:solidFill>
                <a:latin typeface="Arial"/>
                <a:ea typeface="Arial"/>
                <a:cs typeface="Arial"/>
                <a:sym typeface="Arial"/>
              </a:rPr>
              <a:t>Most recently he completed a 14-year tenure at Oakwood University during which time he led out in significantly increasing enrollment, major fund raising and developing the campus infrastructure and physical plant. He established a self –improvement program called GrowthSkills. He is the recipient of numerous civic and national awards for his community and humanitarian work. </a:t>
            </a:r>
          </a:p>
          <a:p>
            <a:pPr algn="l" marR="0" indent="0" marL="0">
              <a:lnSpc>
                <a:spcPct val="100000"/>
              </a:lnSpc>
              <a:spcBef>
                <a:spcPts val="365"/>
              </a:spcBef>
              <a:spcAft>
                <a:spcPts val="0"/>
              </a:spcAft>
              <a:buNone/>
            </a:pPr>
            <a:r>
              <a:rPr sz="2000" lang="en-US">
                <a:solidFill>
                  <a:srgbClr val="000000"/>
                </a:solidFill>
                <a:latin typeface="Arial"/>
                <a:ea typeface="Arial"/>
                <a:cs typeface="Arial"/>
                <a:sym typeface="Arial"/>
              </a:rPr>
              <a:t>He is a avid student of leadership, self development, health and wellness. </a:t>
            </a:r>
          </a:p>
          <a:p>
            <a:pPr algn="l" marR="0" indent="0" marL="0">
              <a:lnSpc>
                <a:spcPct val="100000"/>
              </a:lnSpc>
              <a:spcBef>
                <a:spcPts val="365"/>
              </a:spcBef>
              <a:spcAft>
                <a:spcPts val="0"/>
              </a:spcAft>
              <a:buNone/>
            </a:pPr>
            <a:r>
              <a:rPr sz="2000" lang="en-US">
                <a:solidFill>
                  <a:srgbClr val="000000"/>
                </a:solidFill>
                <a:latin typeface="Arial"/>
                <a:ea typeface="Arial"/>
                <a:cs typeface="Arial"/>
                <a:sym typeface="Arial"/>
              </a:rPr>
              <a:t>His hobbies include mountain climbing and running marathons (26.2 miles). He has completed more than 50 marathons on all seven continents, the North Pole and 35 of the 50 United States. His wife Susan is an educator who has her doctorate in Physical Therapy Science. The Bakers have three adult sons.</a:t>
            </a:r>
          </a:p>
          <a:p>
            <a:pPr algn="l" marR="0" indent="0" marL="0">
              <a:lnSpc>
                <a:spcPct val="100000"/>
              </a:lnSpc>
              <a:spcBef>
                <a:spcPts val="365"/>
              </a:spcBef>
              <a:spcAft>
                <a:spcPts val="0"/>
              </a:spcAft>
              <a:buNone/>
            </a:pPr>
            <a:r>
              <a:rPr sz="2000" lang="en-US">
                <a:solidFill>
                  <a:srgbClr val="000000"/>
                </a:solidFill>
                <a:latin typeface="Arial"/>
                <a:ea typeface="Arial"/>
                <a:cs typeface="Arial"/>
                <a:sym typeface="Arial"/>
              </a:rPr>
              <a:t>Dr. Baker is a General Vice President in the General Conference of Seventh-day Adventists. His responsibilities include Health Ministries, Public Affairs and Religious Liberty, Publishing, and he Chairs the Review and Herald Publishing Association and the International Crisis Management Council.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p:nvPr/>
        </p:nvSpPr>
        <p:spPr>
          <a:xfrm>
            <a:off y="21150" x="0"/>
            <a:ext cy="7598824" cx="10160000"/>
          </a:xfrm>
          <a:prstGeom prst="rect">
            <a:avLst/>
          </a:prstGeom>
          <a:blipFill>
            <a:blip r:embed="rId3"/>
            <a:stretch>
              <a:fillRect/>
            </a:stretch>
          </a:blipFill>
        </p:spPr>
      </p:sp>
      <p:sp>
        <p:nvSpPr>
          <p:cNvPr id="46" name="Shape 46"/>
          <p:cNvSpPr txBox="1"/>
          <p:nvPr/>
        </p:nvSpPr>
        <p:spPr>
          <a:xfrm>
            <a:off y="1211775" x="-1137700"/>
            <a:ext cy="1243874" cx="9015574"/>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000000"/>
                </a:solidFill>
                <a:latin typeface="Arial"/>
                <a:ea typeface="Arial"/>
                <a:cs typeface="Arial"/>
                <a:sym typeface="Arial"/>
              </a:rPr>
              <a:t>Learning Objectives</a:t>
            </a:r>
          </a:p>
        </p:txBody>
      </p:sp>
      <p:sp>
        <p:nvSpPr>
          <p:cNvPr id="47" name="Shape 47"/>
          <p:cNvSpPr txBox="1"/>
          <p:nvPr/>
        </p:nvSpPr>
        <p:spPr>
          <a:xfrm>
            <a:off y="2271875" x="610300"/>
            <a:ext cy="5002725" cx="9015574"/>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By end of session, you will be able to:</a:t>
            </a:r>
          </a:p>
          <a:p>
            <a:r>
              <a:t/>
            </a:r>
          </a:p>
          <a:p>
            <a:pPr algn="l" lvl="0" marR="0" indent="-248355" marL="381000">
              <a:lnSpc>
                <a:spcPct val="108035"/>
              </a:lnSpc>
              <a:spcBef>
                <a:spcPts val="563"/>
              </a:spcBef>
              <a:spcAft>
                <a:spcPts val="0"/>
              </a:spcAft>
              <a:buClr>
                <a:srgbClr val="000000"/>
              </a:buClr>
              <a:buSzPct val="167264"/>
              <a:buFont typeface="Arial"/>
              <a:buChar char="•"/>
            </a:pPr>
            <a:r>
              <a:rPr sz="3111" lang="en-US">
                <a:solidFill>
                  <a:srgbClr val="000000"/>
                </a:solidFill>
                <a:latin typeface="Arial"/>
                <a:ea typeface="Arial"/>
                <a:cs typeface="Arial"/>
                <a:sym typeface="Arial"/>
              </a:rPr>
              <a:t>Identify key factors for effective Seventh-day Adventist leadership in the 21</a:t>
            </a:r>
            <a:r>
              <a:rPr baseline="30000" sz="3111" lang="en-US">
                <a:solidFill>
                  <a:srgbClr val="000000"/>
                </a:solidFill>
                <a:latin typeface="Arial"/>
                <a:ea typeface="Arial"/>
                <a:cs typeface="Arial"/>
                <a:sym typeface="Arial"/>
              </a:rPr>
              <a:t>st</a:t>
            </a:r>
            <a:r>
              <a:rPr sz="3111" lang="en-US">
                <a:solidFill>
                  <a:srgbClr val="000000"/>
                </a:solidFill>
                <a:latin typeface="Arial"/>
                <a:ea typeface="Arial"/>
                <a:cs typeface="Arial"/>
                <a:sym typeface="Arial"/>
              </a:rPr>
              <a:t> century.</a:t>
            </a:r>
          </a:p>
          <a:p>
            <a:r>
              <a:t/>
            </a:r>
          </a:p>
          <a:p>
            <a:pPr algn="l" lvl="0" marR="0" indent="-248355" marL="381000">
              <a:lnSpc>
                <a:spcPct val="108035"/>
              </a:lnSpc>
              <a:spcBef>
                <a:spcPts val="563"/>
              </a:spcBef>
              <a:spcAft>
                <a:spcPts val="0"/>
              </a:spcAft>
              <a:buClr>
                <a:srgbClr val="000000"/>
              </a:buClr>
              <a:buSzPct val="167264"/>
              <a:buFont typeface="Arial"/>
              <a:buChar char="•"/>
            </a:pPr>
            <a:r>
              <a:rPr sz="3111" lang="en-US">
                <a:solidFill>
                  <a:srgbClr val="000000"/>
                </a:solidFill>
                <a:latin typeface="Arial"/>
                <a:ea typeface="Arial"/>
                <a:cs typeface="Arial"/>
                <a:sym typeface="Arial"/>
              </a:rPr>
              <a:t>State the role that these principles have on your sustainable leadership growth.</a:t>
            </a:r>
          </a:p>
          <a:p>
            <a:r>
              <a:t/>
            </a:r>
          </a:p>
          <a:p>
            <a:pPr algn="l" lvl="0" marR="0" indent="-248355" marL="381000">
              <a:lnSpc>
                <a:spcPct val="108035"/>
              </a:lnSpc>
              <a:spcBef>
                <a:spcPts val="563"/>
              </a:spcBef>
              <a:spcAft>
                <a:spcPts val="0"/>
              </a:spcAft>
              <a:buClr>
                <a:srgbClr val="000000"/>
              </a:buClr>
              <a:buSzPct val="167264"/>
              <a:buFont typeface="Arial"/>
              <a:buChar char="•"/>
            </a:pPr>
            <a:r>
              <a:rPr sz="3111" lang="en-US">
                <a:solidFill>
                  <a:srgbClr val="000000"/>
                </a:solidFill>
                <a:latin typeface="Arial"/>
                <a:ea typeface="Arial"/>
                <a:cs typeface="Arial"/>
                <a:sym typeface="Arial"/>
              </a:rPr>
              <a:t>Plan at least one next step you can take to further sustainable leadership.</a:t>
            </a:r>
          </a:p>
        </p:txBody>
      </p:sp>
      <p:sp>
        <p:nvSpPr>
          <p:cNvPr id="48" name="Shape 48"/>
          <p:cNvSpPr txBox="1"/>
          <p:nvPr/>
        </p:nvSpPr>
        <p:spPr>
          <a:xfrm>
            <a:off y="490350" x="2942150"/>
            <a:ext cy="384874" cx="419134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p:nvPr/>
        </p:nvSpPr>
        <p:spPr>
          <a:xfrm>
            <a:off y="0" x="0"/>
            <a:ext cy="7620000" cx="10160000"/>
          </a:xfrm>
          <a:prstGeom prst="rect">
            <a:avLst/>
          </a:prstGeom>
          <a:blipFill>
            <a:blip r:embed="rId3"/>
            <a:stretch>
              <a:fillRect/>
            </a:stretch>
          </a:blipFill>
        </p:spPr>
      </p:sp>
      <p:sp>
        <p:nvSpPr>
          <p:cNvPr id="54" name="Shape 54"/>
          <p:cNvSpPr txBox="1"/>
          <p:nvPr/>
        </p:nvSpPr>
        <p:spPr>
          <a:xfrm>
            <a:off y="340425" x="2942150"/>
            <a:ext cy="384874"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p:nvPr/>
        </p:nvSpPr>
        <p:spPr>
          <a:xfrm>
            <a:off y="0" x="0"/>
            <a:ext cy="7620000" cx="10160000"/>
          </a:xfrm>
          <a:prstGeom prst="rect">
            <a:avLst/>
          </a:prstGeom>
          <a:blipFill>
            <a:blip r:embed="rId3"/>
            <a:stretch>
              <a:fillRect/>
            </a:stretch>
          </a:blipFill>
        </p:spPr>
      </p:sp>
      <p:sp>
        <p:nvSpPr>
          <p:cNvPr id="60" name="Shape 60"/>
          <p:cNvSpPr txBox="1"/>
          <p:nvPr/>
        </p:nvSpPr>
        <p:spPr>
          <a:xfrm>
            <a:off y="899575" x="2942150"/>
            <a:ext cy="386625"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61" name="Shape 61"/>
          <p:cNvSpPr txBox="1"/>
          <p:nvPr/>
        </p:nvSpPr>
        <p:spPr>
          <a:xfrm>
            <a:off y="1541625" x="-257525"/>
            <a:ext cy="1598424" cx="8530499"/>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000000"/>
                </a:solidFill>
                <a:latin typeface="Arial"/>
                <a:ea typeface="Arial"/>
                <a:cs typeface="Arial"/>
                <a:sym typeface="Arial"/>
              </a:rPr>
              <a:t>A Leadership Reality</a:t>
            </a:r>
          </a:p>
        </p:txBody>
      </p:sp>
      <p:sp>
        <p:nvSpPr>
          <p:cNvPr id="62" name="Shape 62"/>
          <p:cNvSpPr txBox="1"/>
          <p:nvPr/>
        </p:nvSpPr>
        <p:spPr>
          <a:xfrm>
            <a:off y="2439450" x="786675"/>
            <a:ext cy="4545875" cx="85075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success of the organizational changes is dependent on leadership. As difficult as organizational change can be, leadership change is exponentially more challenging. Leadership often is the slowest to change in response to environmental and organizational demands.”</a:t>
            </a:r>
          </a:p>
        </p:txBody>
      </p:sp>
      <p:sp>
        <p:nvSpPr>
          <p:cNvPr id="63" name="Shape 63"/>
          <p:cNvSpPr txBox="1"/>
          <p:nvPr/>
        </p:nvSpPr>
        <p:spPr>
          <a:xfrm>
            <a:off y="7141975" x="1261175"/>
            <a:ext cy="240225" cx="4946274"/>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1333" lang="en-US" i="1">
                <a:solidFill>
                  <a:srgbClr val="000000"/>
                </a:solidFill>
                <a:latin typeface="Arial"/>
                <a:ea typeface="Arial"/>
                <a:cs typeface="Arial"/>
                <a:sym typeface="Arial"/>
              </a:rPr>
              <a:t>Source: </a:t>
            </a:r>
            <a:r>
              <a:rPr sz="1333" lang="en-US">
                <a:solidFill>
                  <a:srgbClr val="000000"/>
                </a:solidFill>
                <a:latin typeface="Arial"/>
                <a:ea typeface="Arial"/>
                <a:cs typeface="Arial"/>
                <a:sym typeface="Arial"/>
              </a:rPr>
              <a:t>Weiss, D.S., &amp; Molinaro, V. (2005). </a:t>
            </a:r>
            <a:r>
              <a:rPr sz="1333" lang="en-US" i="1">
                <a:solidFill>
                  <a:srgbClr val="000000"/>
                </a:solidFill>
                <a:latin typeface="Arial"/>
                <a:ea typeface="Arial"/>
                <a:cs typeface="Arial"/>
                <a:sym typeface="Arial"/>
              </a:rPr>
              <a:t>The leadership Gap..</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p:nvPr/>
        </p:nvSpPr>
        <p:spPr>
          <a:xfrm>
            <a:off y="0" x="0"/>
            <a:ext cy="7620000" cx="10160000"/>
          </a:xfrm>
          <a:prstGeom prst="rect">
            <a:avLst/>
          </a:prstGeom>
          <a:blipFill>
            <a:blip r:embed="rId3"/>
            <a:stretch>
              <a:fillRect/>
            </a:stretch>
          </a:blipFill>
        </p:spPr>
      </p:sp>
      <p:sp>
        <p:nvSpPr>
          <p:cNvPr id="69" name="Shape 69"/>
          <p:cNvSpPr txBox="1"/>
          <p:nvPr/>
        </p:nvSpPr>
        <p:spPr>
          <a:xfrm>
            <a:off y="580300" x="2942150"/>
            <a:ext cy="384874" cx="41930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2000" lang="en-US">
                <a:solidFill>
                  <a:srgbClr val="0000FF"/>
                </a:solidFill>
                <a:latin typeface="Arial"/>
                <a:ea typeface="Arial"/>
                <a:cs typeface="Arial"/>
                <a:sym typeface="Arial"/>
              </a:rPr>
              <a:t>The Global Leadership Summit</a:t>
            </a:r>
          </a:p>
        </p:txBody>
      </p:sp>
      <p:sp>
        <p:nvSpPr>
          <p:cNvPr id="70" name="Shape 70"/>
          <p:cNvSpPr txBox="1"/>
          <p:nvPr/>
        </p:nvSpPr>
        <p:spPr>
          <a:xfrm>
            <a:off y="1381125" x="-17625"/>
            <a:ext cy="1243874" cx="10031574"/>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sz="4888" lang="en-US">
                <a:solidFill>
                  <a:srgbClr val="000000"/>
                </a:solidFill>
                <a:latin typeface="Arial"/>
                <a:ea typeface="Arial"/>
                <a:cs typeface="Arial"/>
                <a:sym typeface="Arial"/>
              </a:rPr>
              <a:t>Four Aspects of Leadership Gap</a:t>
            </a:r>
          </a:p>
        </p:txBody>
      </p:sp>
      <p:sp>
        <p:nvSpPr>
          <p:cNvPr id="71" name="Shape 71"/>
          <p:cNvSpPr txBox="1"/>
          <p:nvPr/>
        </p:nvSpPr>
        <p:spPr>
          <a:xfrm>
            <a:off y="2421800" x="691425"/>
            <a:ext cy="5002725" cx="9015574"/>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98765"/>
              <a:buFont typeface="Arial"/>
              <a:buAutoNum type="arabicPeriod"/>
            </a:pPr>
            <a:r>
              <a:rPr sz="3555" lang="en-US">
                <a:solidFill>
                  <a:srgbClr val="000000"/>
                </a:solidFill>
                <a:latin typeface="Arial"/>
                <a:ea typeface="Arial"/>
                <a:cs typeface="Arial"/>
                <a:sym typeface="Arial"/>
              </a:rPr>
              <a:t>Talent</a:t>
            </a:r>
          </a:p>
          <a:p>
            <a:pPr algn="l" lvl="1" marR="0" indent="-248355" marL="762000">
              <a:lnSpc>
                <a:spcPct val="108035"/>
              </a:lnSpc>
              <a:spcBef>
                <a:spcPts val="563"/>
              </a:spcBef>
              <a:spcAft>
                <a:spcPts val="0"/>
              </a:spcAft>
              <a:buClr>
                <a:srgbClr val="000000"/>
              </a:buClr>
              <a:buSzPct val="100358"/>
              <a:buFont typeface="Courier New"/>
              <a:buChar char="o"/>
            </a:pPr>
            <a:r>
              <a:rPr sz="3111" lang="en-US">
                <a:solidFill>
                  <a:srgbClr val="000000"/>
                </a:solidFill>
                <a:latin typeface="Arial"/>
                <a:ea typeface="Arial"/>
                <a:cs typeface="Arial"/>
                <a:sym typeface="Arial"/>
              </a:rPr>
              <a:t>Availability</a:t>
            </a:r>
          </a:p>
          <a:p>
            <a:pPr algn="l" lvl="0" marR="0" indent="-276577" marL="381000">
              <a:lnSpc>
                <a:spcPct val="107812"/>
              </a:lnSpc>
              <a:spcBef>
                <a:spcPts val="635"/>
              </a:spcBef>
              <a:spcAft>
                <a:spcPts val="0"/>
              </a:spcAft>
              <a:buClr>
                <a:srgbClr val="000000"/>
              </a:buClr>
              <a:buSzPct val="98765"/>
              <a:buFont typeface="Arial"/>
              <a:buAutoNum type="arabicPeriod"/>
            </a:pPr>
            <a:r>
              <a:rPr sz="3555" lang="en-US">
                <a:solidFill>
                  <a:srgbClr val="000000"/>
                </a:solidFill>
                <a:latin typeface="Arial"/>
                <a:ea typeface="Arial"/>
                <a:cs typeface="Arial"/>
                <a:sym typeface="Arial"/>
              </a:rPr>
              <a:t>Capability</a:t>
            </a:r>
          </a:p>
          <a:p>
            <a:pPr algn="l" lvl="1" marR="0" indent="-248355" marL="762000">
              <a:lnSpc>
                <a:spcPct val="108035"/>
              </a:lnSpc>
              <a:spcBef>
                <a:spcPts val="563"/>
              </a:spcBef>
              <a:spcAft>
                <a:spcPts val="0"/>
              </a:spcAft>
              <a:buClr>
                <a:srgbClr val="000000"/>
              </a:buClr>
              <a:buSzPct val="100358"/>
              <a:buFont typeface="Courier New"/>
              <a:buChar char="o"/>
            </a:pPr>
            <a:r>
              <a:rPr sz="3111" lang="en-US">
                <a:solidFill>
                  <a:srgbClr val="000000"/>
                </a:solidFill>
                <a:latin typeface="Arial"/>
                <a:ea typeface="Arial"/>
                <a:cs typeface="Arial"/>
                <a:sym typeface="Arial"/>
              </a:rPr>
              <a:t>Insufficient</a:t>
            </a:r>
          </a:p>
          <a:p>
            <a:pPr algn="l" lvl="0" marR="0" indent="-276577" marL="381000">
              <a:lnSpc>
                <a:spcPct val="107812"/>
              </a:lnSpc>
              <a:spcBef>
                <a:spcPts val="635"/>
              </a:spcBef>
              <a:spcAft>
                <a:spcPts val="0"/>
              </a:spcAft>
              <a:buClr>
                <a:srgbClr val="000000"/>
              </a:buClr>
              <a:buSzPct val="98765"/>
              <a:buFont typeface="Arial"/>
              <a:buAutoNum type="arabicPeriod"/>
            </a:pPr>
            <a:r>
              <a:rPr sz="3555" lang="en-US">
                <a:solidFill>
                  <a:srgbClr val="000000"/>
                </a:solidFill>
                <a:latin typeface="Arial"/>
                <a:ea typeface="Arial"/>
                <a:cs typeface="Arial"/>
                <a:sym typeface="Arial"/>
              </a:rPr>
              <a:t>Development</a:t>
            </a:r>
          </a:p>
          <a:p>
            <a:pPr algn="l" lvl="1" marR="0" indent="-248355" marL="762000">
              <a:lnSpc>
                <a:spcPct val="108035"/>
              </a:lnSpc>
              <a:spcBef>
                <a:spcPts val="563"/>
              </a:spcBef>
              <a:spcAft>
                <a:spcPts val="0"/>
              </a:spcAft>
              <a:buClr>
                <a:srgbClr val="000000"/>
              </a:buClr>
              <a:buSzPct val="100358"/>
              <a:buFont typeface="Courier New"/>
              <a:buChar char="o"/>
            </a:pPr>
            <a:r>
              <a:rPr sz="3111" lang="en-US">
                <a:solidFill>
                  <a:srgbClr val="000000"/>
                </a:solidFill>
                <a:latin typeface="Arial"/>
                <a:ea typeface="Arial"/>
                <a:cs typeface="Arial"/>
                <a:sym typeface="Arial"/>
              </a:rPr>
              <a:t>Fragmented</a:t>
            </a:r>
          </a:p>
          <a:p>
            <a:pPr algn="l" lvl="0" marR="0" indent="-276577" marL="381000">
              <a:lnSpc>
                <a:spcPct val="107812"/>
              </a:lnSpc>
              <a:spcBef>
                <a:spcPts val="635"/>
              </a:spcBef>
              <a:spcAft>
                <a:spcPts val="0"/>
              </a:spcAft>
              <a:buClr>
                <a:srgbClr val="000000"/>
              </a:buClr>
              <a:buSzPct val="98765"/>
              <a:buFont typeface="Arial"/>
              <a:buAutoNum type="arabicPeriod"/>
            </a:pPr>
            <a:r>
              <a:rPr sz="3555" lang="en-US">
                <a:solidFill>
                  <a:srgbClr val="000000"/>
                </a:solidFill>
                <a:latin typeface="Arial"/>
                <a:ea typeface="Arial"/>
                <a:cs typeface="Arial"/>
                <a:sym typeface="Arial"/>
              </a:rPr>
              <a:t>Values</a:t>
            </a:r>
          </a:p>
          <a:p>
            <a:pPr algn="l" lvl="1" marR="0" indent="-248355" marL="762000">
              <a:lnSpc>
                <a:spcPct val="108035"/>
              </a:lnSpc>
              <a:spcBef>
                <a:spcPts val="563"/>
              </a:spcBef>
              <a:spcAft>
                <a:spcPts val="0"/>
              </a:spcAft>
              <a:buClr>
                <a:srgbClr val="000000"/>
              </a:buClr>
              <a:buSzPct val="100358"/>
              <a:buFont typeface="Courier New"/>
              <a:buChar char="o"/>
            </a:pPr>
            <a:r>
              <a:rPr sz="3111" lang="en-US">
                <a:solidFill>
                  <a:srgbClr val="000000"/>
                </a:solidFill>
                <a:latin typeface="Arial"/>
                <a:ea typeface="Arial"/>
                <a:cs typeface="Arial"/>
                <a:sym typeface="Arial"/>
              </a:rPr>
              <a:t>Generation differences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p:nvPr/>
        </p:nvSpPr>
        <p:spPr>
          <a:xfrm>
            <a:off y="0" x="0"/>
            <a:ext cy="7620000" cx="10160000"/>
          </a:xfrm>
          <a:prstGeom prst="rect">
            <a:avLst/>
          </a:prstGeom>
          <a:blipFill>
            <a:blip r:embed="rId3"/>
            <a:stretch>
              <a:fillRect/>
            </a:stretch>
          </a:blipFill>
        </p:spPr>
      </p:sp>
      <p:sp>
        <p:nvSpPr>
          <p:cNvPr id="77" name="Shape 77"/>
          <p:cNvSpPr txBox="1"/>
          <p:nvPr/>
        </p:nvSpPr>
        <p:spPr>
          <a:xfrm>
            <a:off y="1836200" x="61725"/>
            <a:ext cy="3838575" cx="10031574"/>
          </a:xfrm>
          <a:prstGeom prst="rect">
            <a:avLst/>
          </a:prstGeom>
        </p:spPr>
        <p:txBody>
          <a:bodyPr bIns="38100" rIns="38100" lIns="38100" tIns="38100" anchor="t" anchorCtr="0">
            <a:noAutofit/>
          </a:bodyPr>
          <a:lstStyle/>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LEADERSHIP</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IN</a:t>
            </a:r>
          </a:p>
          <a:p>
            <a:r>
              <a:t/>
            </a:r>
          </a:p>
          <a:p>
            <a:pPr algn="ctr" marR="0" indent="0" marL="0">
              <a:lnSpc>
                <a:spcPct val="119886"/>
              </a:lnSpc>
              <a:spcBef>
                <a:spcPts val="0"/>
              </a:spcBef>
              <a:spcAft>
                <a:spcPts val="0"/>
              </a:spcAft>
              <a:buNone/>
            </a:pPr>
            <a:r>
              <a:rPr sz="4888" lang="en-US">
                <a:solidFill>
                  <a:srgbClr val="D9D9D9"/>
                </a:solidFill>
                <a:latin typeface="Arial"/>
                <a:ea typeface="Arial"/>
                <a:cs typeface="Arial"/>
                <a:sym typeface="Arial"/>
              </a:rPr>
              <a:t>60 SECONDS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Delbert Baker</TermName>
          <TermId xmlns="http://schemas.microsoft.com/office/infopath/2007/PartnerControls">7da9311a-a837-43ff-9af0-8fe7b8890a23</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Principles for Adventist Leader</TermName>
          <TermId xmlns="http://schemas.microsoft.com/office/infopath/2007/PartnerControls">7190627f-5992-4a7b-b575-35cf9c8937a3</TermId>
        </TermInfo>
      </Term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6F8994-FE7F-43D2-8F93-85F051287D20}"/>
</file>

<file path=customXml/itemProps2.xml><?xml version="1.0" encoding="utf-8"?>
<ds:datastoreItem xmlns:ds="http://schemas.openxmlformats.org/officeDocument/2006/customXml" ds:itemID="{AC90261D-78A6-477B-B5DF-1CAC0DD1BDBA}"/>
</file>

<file path=customXml/itemProps3.xml><?xml version="1.0" encoding="utf-8"?>
<ds:datastoreItem xmlns:ds="http://schemas.openxmlformats.org/officeDocument/2006/customXml" ds:itemID="{8139752A-0AB2-457C-BCA2-12F905DF564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Power Principles For Adventist Leaders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5;#Delbert Baker|7da9311a-a837-43ff-9af0-8fe7b8890a23</vt:lpwstr>
  </property>
  <property fmtid="{D5CDD505-2E9C-101B-9397-08002B2CF9AE}" pid="4" name="CurriculumCategories">
    <vt:lpwstr>26;#Principles for Adventist Leader|7190627f-5992-4a7b-b575-35cf9c8937a3</vt:lpwstr>
  </property>
</Properties>
</file>