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slide" Target="slides/slide13.xml"/><Relationship Id="rId13" Type="http://schemas.openxmlformats.org/officeDocument/2006/relationships/slide" Target="slides/slide8.xml"/><Relationship Id="rId26" Type="http://schemas.openxmlformats.org/officeDocument/2006/relationships/slide" Target="slides/slide21.xml"/><Relationship Id="rId39" Type="http://schemas.openxmlformats.org/officeDocument/2006/relationships/customXml" Target="../customXml/item3.xml"/><Relationship Id="rId34" Type="http://schemas.openxmlformats.org/officeDocument/2006/relationships/slide" Target="slides/slide29.xml"/><Relationship Id="rId21" Type="http://schemas.openxmlformats.org/officeDocument/2006/relationships/slide" Target="slides/slide16.xml"/><Relationship Id="rId17" Type="http://schemas.openxmlformats.org/officeDocument/2006/relationships/slide" Target="slides/slide12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8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1" Type="http://schemas.openxmlformats.org/officeDocument/2006/relationships/theme" Target="theme/theme1.xml"/><Relationship Id="rId24" Type="http://schemas.openxmlformats.org/officeDocument/2006/relationships/slide" Target="slides/slide19.xml"/><Relationship Id="rId6" Type="http://schemas.openxmlformats.org/officeDocument/2006/relationships/slide" Target="slides/slide1.xml"/><Relationship Id="rId37" Type="http://schemas.openxmlformats.org/officeDocument/2006/relationships/customXml" Target="../customXml/item1.xml"/><Relationship Id="rId36" Type="http://schemas.openxmlformats.org/officeDocument/2006/relationships/slide" Target="slides/slide31.xml"/><Relationship Id="rId15" Type="http://schemas.openxmlformats.org/officeDocument/2006/relationships/slide" Target="slides/slide10.xml"/><Relationship Id="rId28" Type="http://schemas.openxmlformats.org/officeDocument/2006/relationships/slide" Target="slides/slide23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27" Type="http://schemas.openxmlformats.org/officeDocument/2006/relationships/slide" Target="slides/slide2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3" Type="http://schemas.openxmlformats.org/officeDocument/2006/relationships/tableStyles" Target="tableStyles.xml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media/image31.png" Type="http://schemas.openxmlformats.org/officeDocument/2006/relationships/image" Id="rId19"/><Relationship Target="../media/image26.png" Type="http://schemas.openxmlformats.org/officeDocument/2006/relationships/image" Id="rId18"/><Relationship Target="../media/image25.png" Type="http://schemas.openxmlformats.org/officeDocument/2006/relationships/image" Id="rId17"/><Relationship Target="../media/image28.png" Type="http://schemas.openxmlformats.org/officeDocument/2006/relationships/image" Id="rId16"/><Relationship Target="../media/image23.png" Type="http://schemas.openxmlformats.org/officeDocument/2006/relationships/image" Id="rId15"/><Relationship Target="../media/image24.png" Type="http://schemas.openxmlformats.org/officeDocument/2006/relationships/image" Id="rId14"/><Relationship Target="../notesSlides/notesSlide20.xml" Type="http://schemas.openxmlformats.org/officeDocument/2006/relationships/notesSlide" Id="rId2"/><Relationship Target="../media/image16.png" Type="http://schemas.openxmlformats.org/officeDocument/2006/relationships/image" Id="rId12"/><Relationship Target="../slideLayouts/slideLayout1.xml" Type="http://schemas.openxmlformats.org/officeDocument/2006/relationships/slideLayout" Id="rId1"/><Relationship Target="../media/image27.png" Type="http://schemas.openxmlformats.org/officeDocument/2006/relationships/image" Id="rId13"/><Relationship Target="../media/image08.png" Type="http://schemas.openxmlformats.org/officeDocument/2006/relationships/image" Id="rId4"/><Relationship Target="../media/image21.png" Type="http://schemas.openxmlformats.org/officeDocument/2006/relationships/image" Id="rId10"/><Relationship Target="../media/image05.png" Type="http://schemas.openxmlformats.org/officeDocument/2006/relationships/image" Id="rId3"/><Relationship Target="../media/image22.png" Type="http://schemas.openxmlformats.org/officeDocument/2006/relationships/image" Id="rId11"/><Relationship Target="../media/image19.png" Type="http://schemas.openxmlformats.org/officeDocument/2006/relationships/image" Id="rId9"/><Relationship Target="../media/image11.png" Type="http://schemas.openxmlformats.org/officeDocument/2006/relationships/image" Id="rId6"/><Relationship Target="../media/image10.png" Type="http://schemas.openxmlformats.org/officeDocument/2006/relationships/image" Id="rId5"/><Relationship Target="../media/image18.png" Type="http://schemas.openxmlformats.org/officeDocument/2006/relationships/image" Id="rId8"/><Relationship Target="../media/image13.png" Type="http://schemas.openxmlformats.org/officeDocument/2006/relationships/image" Id="rId7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8.png" Type="http://schemas.openxmlformats.org/officeDocument/2006/relationships/image" Id="rId4"/><Relationship Target="../media/image05.png" Type="http://schemas.openxmlformats.org/officeDocument/2006/relationships/image" Id="rId3"/><Relationship Target="../media/image29.png" Type="http://schemas.openxmlformats.org/officeDocument/2006/relationships/image" Id="rId6"/><Relationship Target="../media/image24.png" Type="http://schemas.openxmlformats.org/officeDocument/2006/relationships/image" Id="rId5"/><Relationship Target="../media/image36.png" Type="http://schemas.openxmlformats.org/officeDocument/2006/relationships/image" Id="rId8"/><Relationship Target="../media/image33.png" Type="http://schemas.openxmlformats.org/officeDocument/2006/relationships/image" Id="rId7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4.png" Type="http://schemas.openxmlformats.org/officeDocument/2006/relationships/image" Id="rId4"/><Relationship Target="../media/image05.png" Type="http://schemas.openxmlformats.org/officeDocument/2006/relationships/image" Id="rId3"/><Relationship Target="../media/image30.png" Type="http://schemas.openxmlformats.org/officeDocument/2006/relationships/image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7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5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5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3069150" x="1090075"/>
            <a:ext cy="2719900" cx="7725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y="1269975" x="1284100"/>
            <a:ext cy="2023524" cx="71229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Seventh-day Adventist Officers’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y="5554475" x="3742950"/>
            <a:ext cy="1136275" cx="4443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Conference of Seventh-day Adventists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 of Global Leadership Development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Prepared by: Lowell C Cooper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January 2010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/>
        </p:nvSpPr>
        <p:spPr>
          <a:xfrm>
            <a:off y="1259400" x="1682750"/>
            <a:ext cy="5122324" cx="8318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significance of “office”: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position of spiritual leadership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position of administrative</a:t>
            </a:r>
            <a:r>
              <a:rPr sz="3333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position which officially represents the church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position requiring professional expertise.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356300" x="559150"/>
            <a:ext cy="1869117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Officers’ core responsibilities:</a:t>
            </a:r>
          </a:p>
        </p:txBody>
      </p:sp>
      <p:sp>
        <p:nvSpPr>
          <p:cNvPr id="86" name="Shape 86"/>
          <p:cNvSpPr/>
          <p:nvPr/>
        </p:nvSpPr>
        <p:spPr>
          <a:xfrm>
            <a:off y="1555725" x="497400"/>
            <a:ext cy="5471575" cx="8318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/>
        </p:nvSpPr>
        <p:spPr>
          <a:xfrm>
            <a:off y="201075" x="370400"/>
            <a:ext cy="1471074" cx="8858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2" name="Shape 92"/>
          <p:cNvSpPr txBox="1"/>
          <p:nvPr/>
        </p:nvSpPr>
        <p:spPr>
          <a:xfrm>
            <a:off y="1829150" x="1118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 legal status (inc./un-inc.)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Compliance with law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Property title and documentation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Permits and authorizations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Building/environmental codes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Official cycle of meetings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Filing of periodic updates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Fulfill contracts/agreements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/>
        </p:nvSpPr>
        <p:spPr>
          <a:xfrm>
            <a:off y="201075" x="370400"/>
            <a:ext cy="1460474" cx="8858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8" name="Shape 98"/>
          <p:cNvSpPr txBox="1"/>
          <p:nvPr/>
        </p:nvSpPr>
        <p:spPr>
          <a:xfrm>
            <a:off y="1829150" x="1118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 denominational relationships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Comply with governance documents</a:t>
            </a:r>
          </a:p>
          <a:p>
            <a:pPr algn="l" lvl="1" marR="0" indent="-234244" marL="762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99616"/>
              <a:buFont typeface="Courier New"/>
              <a:buChar char="o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Constitution and Bylaws</a:t>
            </a:r>
          </a:p>
          <a:p>
            <a:pPr algn="l" lvl="1" marR="0" indent="-234244" marL="762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99616"/>
              <a:buFont typeface="Courier New"/>
              <a:buChar char="o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GC/Div/Union/Conference Working Policy</a:t>
            </a:r>
          </a:p>
          <a:p>
            <a:pPr algn="l" lvl="1" marR="0" indent="-234244" marL="762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99616"/>
              <a:buFont typeface="Courier New"/>
              <a:buChar char="o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Church Manual</a:t>
            </a:r>
          </a:p>
          <a:p>
            <a:pPr algn="l" lvl="1" marR="0" indent="-234244" marL="762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99616"/>
              <a:buFont typeface="Courier New"/>
              <a:buChar char="o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SDA Fundamental Beliefs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Administrative Committee set-up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Well-defined officer responsibilities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Duties of officers: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 model constitution in </a:t>
            </a:r>
            <a:r>
              <a:rPr sz="3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GC Working Policy</a:t>
            </a: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 10 05, Bylaws of Union Conference, Article VI.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absence of specificity is intentional but it is also the ground for problems in relationships and functions.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Duties of the President: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officer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Reports to Exec Comm in consultatin with co-officers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Chair of Exec Comm and Constituency Session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Must adhere to policies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Must work in harmony with larger level of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Duties of the Secretary: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co-officer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Reports to Executive Committee after consultation with the President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Vice-chair of Executive Committee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 minutes and provide copies to members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Such other duties as pertain to the office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Duties of the Treasurer: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co-officer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Reports to Executive Committee after consultation with the President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Receive, safeguard and disburse funds in harmony with Exec Comm actions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 financial info to President, Executive Committee and division.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y="1829150" x="1118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other duties of shared leadership must be arranged by </a:t>
            </a:r>
            <a:r>
              <a:rPr sz="3333" lang="en-US" i="1">
                <a:solidFill>
                  <a:srgbClr val="02E3EE"/>
                </a:solidFill>
                <a:latin typeface="Arial"/>
                <a:ea typeface="Arial"/>
                <a:cs typeface="Arial"/>
                <a:sym typeface="Arial"/>
              </a:rPr>
              <a:t>mutual consent </a:t>
            </a:r>
            <a:r>
              <a:rPr sz="3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among the officers.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 preparation, advice to departments, pastors' reports, legal matters, property maintenance, personnel issues, communication with adjacent levels of organization, counsel to subordinate organizations.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1405800" x="643800"/>
            <a:ext cy="621673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Legal Notice and Terms of Use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y="2337150" x="610300"/>
            <a:ext cy="2598550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2010 by the General Conference of Seventh-day Adventists®.  All rights reserved.</a:t>
            </a:r>
            <a:r>
              <a:rPr b="1"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information is provided for training purposes only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 is not intended nor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should it be used as legal counsel.  This program may not be used or reformulated for any commercial purposes; neither shall it be published by any person or agency other than an official organizational unit of the Seventh-day Adventist® Church,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unless prior written authorization is obtained from the General Conference of Seventh-day Adventists® Office of Global Leadership Development.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Subject to the foregoing terms, unlimited permission to copy or use this program is hereby granted upon inclusion of the copyright notice above. “Seventh-day Adventist” and “Adventist” are registered trademarks of the General Conference of Seventh-day Adventists® and may not be used by non-Seventh-day Adventist entities without prior written authorization from the General Conference.  Use of all or any part of this program constitutes acceptance by the User of these terms.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/>
        </p:nvSpPr>
        <p:spPr>
          <a:xfrm>
            <a:off y="1894400" x="1714500"/>
            <a:ext cy="1195899" cx="1830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3" name="Shape 133"/>
          <p:cNvSpPr/>
          <p:nvPr/>
        </p:nvSpPr>
        <p:spPr>
          <a:xfrm>
            <a:off y="1555725" x="6392325"/>
            <a:ext cy="1058324" cx="14710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y="2878650" x="254000"/>
            <a:ext cy="1090075" cx="17568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y="4921250" x="2963325"/>
            <a:ext cy="1386400" cx="22118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y="1015975" x="3894650"/>
            <a:ext cy="1513400" cx="144989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37" name="Shape 137"/>
          <p:cNvSpPr/>
          <p:nvPr/>
        </p:nvSpPr>
        <p:spPr>
          <a:xfrm>
            <a:off y="6402900" x="4360325"/>
            <a:ext cy="1217075" cx="202139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y="4741325" x="5767900"/>
            <a:ext cy="1598074" cx="16298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y="359825" x="5503325"/>
            <a:ext cy="1037150" cx="121707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40" name="Shape 140"/>
          <p:cNvSpPr/>
          <p:nvPr/>
        </p:nvSpPr>
        <p:spPr>
          <a:xfrm>
            <a:off y="2539975" x="8117400"/>
            <a:ext cy="1047750" cx="161925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41" name="Shape 141"/>
          <p:cNvSpPr/>
          <p:nvPr/>
        </p:nvSpPr>
        <p:spPr>
          <a:xfrm>
            <a:off y="423325" x="7609400"/>
            <a:ext cy="1333500" cx="187325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42" name="Shape 142"/>
          <p:cNvSpPr/>
          <p:nvPr/>
        </p:nvSpPr>
        <p:spPr>
          <a:xfrm>
            <a:off y="5757325" x="7958650"/>
            <a:ext cy="1524000" cx="130175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y="5334000" x="0"/>
            <a:ext cy="1608650" cx="2042574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y="3132650" x="3884075"/>
            <a:ext cy="1693324" cx="1693324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y="4085150" x="7884575"/>
            <a:ext cy="1143000" cx="17674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y="3556000" x="1778000"/>
            <a:ext cy="1301750" cx="2032000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147" name="Shape 147"/>
          <p:cNvSpPr/>
          <p:nvPr/>
        </p:nvSpPr>
        <p:spPr>
          <a:xfrm>
            <a:off y="465650" x="412750"/>
            <a:ext cy="4233324" cx="774700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356300" x="559150"/>
            <a:ext cy="1869117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Developing officer teamwork: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1829150" x="1033625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Determine who does what and then preserve and respect boundaries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/>
        </p:nvSpPr>
        <p:spPr>
          <a:xfrm>
            <a:off y="253975" x="772575"/>
            <a:ext cy="6191250" cx="4878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y="253975" x="8551325"/>
            <a:ext cy="1524000" cx="1301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y="624400" x="5238750"/>
            <a:ext cy="1524000" cx="19367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1" name="Shape 161"/>
          <p:cNvSpPr/>
          <p:nvPr/>
        </p:nvSpPr>
        <p:spPr>
          <a:xfrm>
            <a:off y="1883825" x="5482150"/>
            <a:ext cy="4857750" cx="35242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62" name="Shape 162"/>
          <p:cNvSpPr/>
          <p:nvPr/>
        </p:nvSpPr>
        <p:spPr>
          <a:xfrm>
            <a:off y="2180150" x="486825"/>
            <a:ext cy="4699000" cx="3344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356300" x="559150"/>
            <a:ext cy="1869117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Developing officer teamwork: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829150" x="1033625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Determine who does what and then </a:t>
            </a:r>
            <a:r>
              <a:rPr b="1" sz="3333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preserve and respect</a:t>
            </a: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boundaries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 up schedule for officer consultations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/>
        </p:nvSpPr>
        <p:spPr>
          <a:xfrm>
            <a:off y="751400" x="412750"/>
            <a:ext cy="4677825" cx="61171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4" name="Shape 174"/>
          <p:cNvSpPr txBox="1"/>
          <p:nvPr/>
        </p:nvSpPr>
        <p:spPr>
          <a:xfrm>
            <a:off y="3776475" x="948950"/>
            <a:ext cy="381349" cx="13108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y="1405800" x="2896300"/>
            <a:ext cy="381349" cx="11627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Secretary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y="4199800" x="4928300"/>
            <a:ext cy="381349" cx="11768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Treasurer</a:t>
            </a:r>
          </a:p>
        </p:txBody>
      </p:sp>
      <p:sp>
        <p:nvSpPr>
          <p:cNvPr id="177" name="Shape 177"/>
          <p:cNvSpPr/>
          <p:nvPr/>
        </p:nvSpPr>
        <p:spPr>
          <a:xfrm>
            <a:off y="2243650" x="3471325"/>
            <a:ext cy="1143000" cx="2709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8" name="Shape 178"/>
          <p:cNvSpPr txBox="1"/>
          <p:nvPr/>
        </p:nvSpPr>
        <p:spPr>
          <a:xfrm>
            <a:off y="2083150" x="6706300"/>
            <a:ext cy="1907099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Although officers have separate areas of responsibility there are some things that need to be done in consultation with fellow officers.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356300" x="559150"/>
            <a:ext cy="1869117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Developing officer teamwork: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829150" x="1033625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Determine who does what and then preserve and respect boundaries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 up schedule for officer consultations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Frequent communication and review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Deal with conflicts internally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Socialize to know each other better and to build respect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/>
        </p:nvSpPr>
        <p:spPr>
          <a:xfrm>
            <a:off y="201075" x="370400"/>
            <a:ext cy="1471074" cx="8858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0" name="Shape 190"/>
          <p:cNvSpPr txBox="1"/>
          <p:nvPr/>
        </p:nvSpPr>
        <p:spPr>
          <a:xfrm>
            <a:off y="1829150" x="1118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Timely documentation of decisions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Timely publication of reports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Regular cycle of exec comm meetings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Employment practices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Records retention system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/>
        </p:nvSpPr>
        <p:spPr>
          <a:xfrm>
            <a:off y="201075" x="370400"/>
            <a:ext cy="1460474" cx="8858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6" name="Shape 196"/>
          <p:cNvSpPr txBox="1"/>
          <p:nvPr/>
        </p:nvSpPr>
        <p:spPr>
          <a:xfrm>
            <a:off y="1829150" x="1118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Supervision/support of field staff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Supervision/support of office staff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Orientation of new employees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development/oversight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Evaluation/assessment/accountability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Analysis and strategic planning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 of events continually updated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/>
        </p:nvSpPr>
        <p:spPr>
          <a:xfrm>
            <a:off y="201075" x="370400"/>
            <a:ext cy="1460474" cx="8858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2" name="Shape 202"/>
          <p:cNvSpPr txBox="1"/>
          <p:nvPr/>
        </p:nvSpPr>
        <p:spPr>
          <a:xfrm>
            <a:off y="1829150" x="1118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“Tone-at-the-top” set by officers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Celebrate global and local identity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mentality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Pursuit of excellence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Teamwork attitude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Ethical climate: integrity, respect, trust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/>
        </p:nvSpPr>
        <p:spPr>
          <a:xfrm>
            <a:off y="201075" x="370400"/>
            <a:ext cy="1460474" cx="8858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8" name="Shape 208"/>
          <p:cNvSpPr txBox="1"/>
          <p:nvPr/>
        </p:nvSpPr>
        <p:spPr>
          <a:xfrm>
            <a:off y="1829150" x="1118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“Tone-at-the-top” set by officers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Celebrate global and local identity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mentality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Pursuit of excellence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Teamwork attitude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Ethical climate: integrity, respect, trust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 conflicts of interest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Room for creativity, innovation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33" name="Shape 33"/>
          <p:cNvSpPr/>
          <p:nvPr/>
        </p:nvSpPr>
        <p:spPr>
          <a:xfrm>
            <a:off y="1725075" x="1598075"/>
            <a:ext cy="5132900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356300" x="559150"/>
            <a:ext cy="1869117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Officers’ core responsibilities:</a:t>
            </a:r>
          </a:p>
        </p:txBody>
      </p:sp>
      <p:sp>
        <p:nvSpPr>
          <p:cNvPr id="214" name="Shape 214"/>
          <p:cNvSpPr/>
          <p:nvPr/>
        </p:nvSpPr>
        <p:spPr>
          <a:xfrm>
            <a:off y="1555725" x="497400"/>
            <a:ext cy="5471575" cx="8318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/>
        </p:nvSpPr>
        <p:spPr>
          <a:xfrm>
            <a:off y="1829150" x="1033625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r>
              <a:t/>
            </a:r>
          </a:p>
          <a:p>
            <a:pPr algn="ctr" marR="0" indent="0" marL="0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39" name="Shape 39"/>
          <p:cNvSpPr/>
          <p:nvPr/>
        </p:nvSpPr>
        <p:spPr>
          <a:xfrm>
            <a:off y="1725075" x="1598075"/>
            <a:ext cy="5132900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45" name="Shape 45"/>
          <p:cNvSpPr/>
          <p:nvPr/>
        </p:nvSpPr>
        <p:spPr>
          <a:xfrm>
            <a:off y="1725075" x="1598075"/>
            <a:ext cy="5132900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51" name="Shape 51"/>
          <p:cNvSpPr/>
          <p:nvPr/>
        </p:nvSpPr>
        <p:spPr>
          <a:xfrm>
            <a:off y="1725075" x="1598075"/>
            <a:ext cy="5132900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57" name="Shape 57"/>
          <p:cNvSpPr/>
          <p:nvPr/>
        </p:nvSpPr>
        <p:spPr>
          <a:xfrm>
            <a:off y="1725075" x="1598075"/>
            <a:ext cy="5132900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63" name="Shape 63"/>
          <p:cNvSpPr/>
          <p:nvPr/>
        </p:nvSpPr>
        <p:spPr>
          <a:xfrm>
            <a:off y="1725075" x="1598075"/>
            <a:ext cy="5132900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69" name="Shape 69"/>
          <p:cNvSpPr/>
          <p:nvPr/>
        </p:nvSpPr>
        <p:spPr>
          <a:xfrm>
            <a:off y="1725075" x="1598075"/>
            <a:ext cy="5132900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Lowell Cooper</TermName>
          <TermId xmlns="http://schemas.microsoft.com/office/infopath/2007/PartnerControls">51c5e201-a5c8-49cd-93de-3340c066a941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Leadership Responsibilities</TermName>
          <TermId xmlns="http://schemas.microsoft.com/office/infopath/2007/PartnerControls">6363d960-7d98-4df0-b1df-948ff13bd122</TermId>
        </TermInfo>
      </Terms>
    </j2a840a341ce45988eab089c2d811663>
  </documentManagement>
</p:properties>
</file>

<file path=customXml/itemProps1.xml><?xml version="1.0" encoding="utf-8"?>
<ds:datastoreItem xmlns:ds="http://schemas.openxmlformats.org/officeDocument/2006/customXml" ds:itemID="{2EE39FD5-4DC3-4741-8096-F24B31B2788A}"/>
</file>

<file path=customXml/itemProps2.xml><?xml version="1.0" encoding="utf-8"?>
<ds:datastoreItem xmlns:ds="http://schemas.openxmlformats.org/officeDocument/2006/customXml" ds:itemID="{DE13E6A3-AB11-4632-AC06-F2CA71728BC3}"/>
</file>

<file path=customXml/itemProps3.xml><?xml version="1.0" encoding="utf-8"?>
<ds:datastoreItem xmlns:ds="http://schemas.openxmlformats.org/officeDocument/2006/customXml" ds:itemID="{3A35653E-3662-4E06-B335-30C5F15A516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Leadership Responsibilities for Officers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16;#Lowell Cooper|51c5e201-a5c8-49cd-93de-3340c066a941</vt:lpwstr>
  </property>
  <property fmtid="{D5CDD505-2E9C-101B-9397-08002B2CF9AE}" pid="4" name="CurriculumCategories">
    <vt:lpwstr>25;#Leadership Responsibilities|6363d960-7d98-4df0-b1df-948ff13bd122</vt:lpwstr>
  </property>
</Properties>
</file>