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7620000" cx="10160000"/>
  <p:notesSz cy="10160000" cx="7620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AD12F4B3-4770-4DCD-91C3-9E66C531E428}">
  <a:tblStyle styleName="Table_0" styleId="{AD12F4B3-4770-4DCD-91C3-9E66C531E428}"/>
</a:tblStyleLst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slide" Target="slides/slide13.xml"/><Relationship Id="rId13" Type="http://schemas.openxmlformats.org/officeDocument/2006/relationships/slide" Target="slides/slide8.xml"/><Relationship Id="rId8" Type="http://schemas.openxmlformats.org/officeDocument/2006/relationships/slide" Target="slides/slide3.xml"/><Relationship Id="rId3" Type="http://schemas.openxmlformats.org/officeDocument/2006/relationships/tableStyles" Target="tableStyles.xml"/><Relationship Id="rId21" Type="http://schemas.openxmlformats.org/officeDocument/2006/relationships/customXml" Target="../customXml/item2.xml"/><Relationship Id="rId17" Type="http://schemas.openxmlformats.org/officeDocument/2006/relationships/slide" Target="slides/slide12.xml"/><Relationship Id="rId12" Type="http://schemas.openxmlformats.org/officeDocument/2006/relationships/slide" Target="slides/slide7.xml"/><Relationship Id="rId7" Type="http://schemas.openxmlformats.org/officeDocument/2006/relationships/slide" Target="slides/slide2.xml"/><Relationship Id="rId16" Type="http://schemas.openxmlformats.org/officeDocument/2006/relationships/slide" Target="slides/slide11.xml"/><Relationship Id="rId2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theme" Target="theme/theme2.xml"/><Relationship Id="rId11" Type="http://schemas.openxmlformats.org/officeDocument/2006/relationships/slide" Target="slides/slide6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10" Type="http://schemas.openxmlformats.org/officeDocument/2006/relationships/slide" Target="slides/slide5.xml"/><Relationship Id="rId14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5" name="Shape 5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6" name="Shape 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" name="Shape 7"/>
          <p:cNvSpPr txBox="1"/>
          <p:nvPr>
            <p:ph type="ctrTitle"/>
          </p:nvPr>
        </p:nvSpPr>
        <p:spPr>
          <a:xfrm>
            <a:off y="3048000" x="914400"/>
            <a:ext cy="1219199" cx="8331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4800"/>
            </a:lvl1pPr>
            <a:lvl2pPr algn="ctr">
              <a:buSzPct val="100000"/>
              <a:defRPr sz="4800"/>
            </a:lvl2pPr>
            <a:lvl3pPr algn="ctr">
              <a:buSzPct val="100000"/>
              <a:defRPr sz="4800"/>
            </a:lvl3pPr>
            <a:lvl4pPr algn="ctr">
              <a:buSzPct val="100000"/>
              <a:defRPr sz="4800"/>
            </a:lvl4pPr>
            <a:lvl5pPr algn="ctr">
              <a:buSzPct val="100000"/>
              <a:defRPr sz="4800"/>
            </a:lvl5pPr>
            <a:lvl6pPr algn="ctr">
              <a:buSzPct val="100000"/>
              <a:defRPr sz="4800"/>
            </a:lvl6pPr>
            <a:lvl7pPr algn="ctr">
              <a:buSzPct val="100000"/>
              <a:defRPr sz="4800"/>
            </a:lvl7pPr>
            <a:lvl8pPr algn="ctr">
              <a:buSzPct val="100000"/>
              <a:defRPr sz="4800"/>
            </a:lvl8pPr>
            <a:lvl9pPr algn="ctr">
              <a:buSzPct val="100000"/>
              <a:defRPr sz="4800"/>
            </a:lvl9pPr>
          </a:lstStyle>
          <a:p/>
        </p:txBody>
      </p:sp>
      <p:sp>
        <p:nvSpPr>
          <p:cNvPr id="8" name="Shape 8"/>
          <p:cNvSpPr txBox="1"/>
          <p:nvPr>
            <p:ph idx="1" type="subTitle"/>
          </p:nvPr>
        </p:nvSpPr>
        <p:spPr>
          <a:xfrm>
            <a:off y="4572000" x="1828800"/>
            <a:ext cy="914400" cx="6502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9" name="Shape 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y="304800" x="304800"/>
            <a:ext cy="914400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y="1828800" x="304800"/>
            <a:ext cy="5486399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304800" x="304800"/>
            <a:ext cy="914400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828800" x="304800"/>
            <a:ext cy="5486399" cx="4470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  <p:sp>
        <p:nvSpPr>
          <p:cNvPr id="15" name="Shape 15"/>
          <p:cNvSpPr txBox="1"/>
          <p:nvPr>
            <p:ph idx="2" type="body"/>
          </p:nvPr>
        </p:nvSpPr>
        <p:spPr>
          <a:xfrm>
            <a:off y="1828800" x="5384800"/>
            <a:ext cy="5486399" cx="4470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idx="1" type="body"/>
          </p:nvPr>
        </p:nvSpPr>
        <p:spPr>
          <a:xfrm>
            <a:off y="6705600" x="304800"/>
            <a:ext cy="609599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theme/theme1.xml" Type="http://schemas.openxmlformats.org/officeDocument/2006/relationships/theme" Id="rId6"/><Relationship Target="../slideLayouts/slideLayout5.xml" Type="http://schemas.openxmlformats.org/officeDocument/2006/relationships/slideLayout" Id="rId5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png" Type="http://schemas.openxmlformats.org/officeDocument/2006/relationships/image" Id="rId4"/><Relationship Target="../media/image03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6.png" Type="http://schemas.openxmlformats.org/officeDocument/2006/relationships/image" Id="rId4"/><Relationship Target="../media/image03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7.png" Type="http://schemas.openxmlformats.org/officeDocument/2006/relationships/image" Id="rId4"/><Relationship Target="../media/image03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9.png" Type="http://schemas.openxmlformats.org/officeDocument/2006/relationships/image" Id="rId4"/><Relationship Target="../media/image03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8.png" Type="http://schemas.openxmlformats.org/officeDocument/2006/relationships/image" Id="rId4"/><Relationship Target="../media/image03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4"/><Relationship Target="../media/image03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4.png" Type="http://schemas.openxmlformats.org/officeDocument/2006/relationships/image" Id="rId4"/><Relationship Target="../media/image03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4"/><Relationship Target="../media/image03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5.png" Type="http://schemas.openxmlformats.org/officeDocument/2006/relationships/image" Id="rId4"/><Relationship Target="../media/image03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/>
          <p:nvPr/>
        </p:nvSpPr>
        <p:spPr>
          <a:xfrm>
            <a:off y="1513400" x="127000"/>
            <a:ext cy="2275399" cx="10033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0" name="Shape 20"/>
          <p:cNvSpPr txBox="1"/>
          <p:nvPr>
            <p:ph idx="1" type="subTitle"/>
          </p:nvPr>
        </p:nvSpPr>
        <p:spPr>
          <a:xfrm>
            <a:off y="3753550" x="1626300"/>
            <a:ext cy="1921225" cx="69835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ctr" marR="0" indent="0" mar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Barry Gane PhD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Step 4.</a:t>
            </a:r>
          </a:p>
          <a:p>
            <a:pPr algn="l" marR="0" indent="0" mar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Where do We Want to Be?</a:t>
            </a:r>
          </a:p>
          <a:p>
            <a:pPr algn="l" marR="0" indent="0" mar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Stage 1. A Scenario of five years time - forces and their impact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church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society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family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education</a:t>
            </a:r>
          </a:p>
          <a:p>
            <a:pPr algn="l" marR="0" indent="0" mar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Stage 2. Developing a Vision of Greatness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/>
        </p:nvSpPr>
        <p:spPr>
          <a:xfrm>
            <a:off y="105825" x="497400"/>
            <a:ext cy="148165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01" name="Shape 101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Create a picture in your mind of the future you believe God wants for Youth Ministry</a:t>
            </a:r>
          </a:p>
          <a:p>
            <a:r>
              <a:t/>
            </a:r>
          </a:p>
          <a:p>
            <a:pPr algn="l" lvl="0" marR="0" indent="-220133" marL="38100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Fill out the I SEE… I HEAR… I FEEL</a:t>
            </a:r>
          </a:p>
          <a:p>
            <a:r>
              <a:t/>
            </a:r>
          </a:p>
          <a:p>
            <a:pPr algn="l" lvl="0" marR="0" indent="-220133" marL="38100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Without discussion just present your vision to the group.</a:t>
            </a:r>
          </a:p>
          <a:p>
            <a:r>
              <a:t/>
            </a:r>
          </a:p>
          <a:p>
            <a:pPr algn="l" lvl="0" marR="0" indent="-220133" marL="38100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Compile the pictures into basic categories</a:t>
            </a:r>
          </a:p>
          <a:p>
            <a:r>
              <a:t/>
            </a:r>
          </a:p>
          <a:p>
            <a:pPr algn="l" lvl="0" marR="0" indent="-220133" marL="38100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Share with the main group</a:t>
            </a:r>
          </a:p>
          <a:p>
            <a:r>
              <a:t/>
            </a:r>
          </a:p>
          <a:p>
            <a:pPr algn="l" lvl="0" marR="0" indent="-220133" marL="38100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Agree on priorities 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/>
        </p:nvSpPr>
        <p:spPr>
          <a:xfrm>
            <a:off y="105825" x="497400"/>
            <a:ext cy="148165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07" name="Shape 107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0803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Turning Priority Visions into Goals</a:t>
            </a:r>
          </a:p>
          <a:p>
            <a:pPr algn="l" marR="0" indent="0" marL="0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Now comes the hard task of turning visions into goals that are SMART</a:t>
            </a:r>
          </a:p>
          <a:p>
            <a:pPr algn="l" lvl="0" marR="0" indent="-248355" marL="381000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Specific</a:t>
            </a:r>
          </a:p>
          <a:p>
            <a:pPr algn="l" lvl="0" marR="0" indent="-248355" marL="381000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Measurable</a:t>
            </a:r>
          </a:p>
          <a:p>
            <a:pPr algn="l" lvl="0" marR="0" indent="-248355" marL="381000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Attainable </a:t>
            </a:r>
          </a:p>
          <a:p>
            <a:pPr algn="l" lvl="0" marR="0" indent="-248355" marL="381000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Realistic </a:t>
            </a:r>
          </a:p>
          <a:p>
            <a:pPr algn="l" lvl="0" marR="0" indent="-248355" marL="381000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Tangible</a:t>
            </a:r>
          </a:p>
          <a:p>
            <a:r>
              <a:t/>
            </a:r>
          </a:p>
          <a:p>
            <a:pPr algn="l" marR="0" indent="0" marL="0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b="1"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Five Observable Indicators (5 years from now)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/>
          <p:nvPr/>
        </p:nvSpPr>
        <p:spPr>
          <a:xfrm>
            <a:off y="836075" x="243400"/>
            <a:ext cy="6000750" cx="96731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13" name="Shape 113"/>
          <p:cNvSpPr txBox="1"/>
          <p:nvPr/>
        </p:nvSpPr>
        <p:spPr>
          <a:xfrm>
            <a:off y="846650" x="324550"/>
            <a:ext cy="981074" cx="26514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b="1" sz="1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Strategic Objective 3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y="846650" x="3040925"/>
            <a:ext cy="981074" cx="68707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z="1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Island Leadership Development Cohorts – Leadership Certificate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y="1751525" x="324550"/>
            <a:ext cy="453650" cx="26514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1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Action Plan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y="1751525" x="3040925"/>
            <a:ext cy="453650" cx="15454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1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Responsibility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y="1751525" x="4651375"/>
            <a:ext cy="453650" cx="126682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1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KPI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y="1751525" x="5983100"/>
            <a:ext cy="453650" cx="12650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1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Timeframe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y="1751525" x="7313075"/>
            <a:ext cy="453650" cx="126682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1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Budget 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y="1751525" x="8644800"/>
            <a:ext cy="453650" cx="126682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1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Progress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y="2129000" x="324550"/>
            <a:ext cy="1972374" cx="26514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Take the three existing cohorts through to completion 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y="2129000" x="3040925"/>
            <a:ext cy="1972374" cx="15454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Departmental Director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y="2129000" x="4651375"/>
            <a:ext cy="1972374" cx="126682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All assignments completed and certificates awarded by by November 08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y="2129000" x="5983100"/>
            <a:ext cy="1972374" cx="12650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Three cohorts complete certificate by 08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y="2129000" x="7313075"/>
            <a:ext cy="1972374" cx="126682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$15000 per annum</a:t>
            </a:r>
          </a:p>
          <a:p>
            <a:pPr algn="l" marR="0" indent="0" marL="0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CPI linked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y="2129000" x="8644800"/>
            <a:ext cy="1972374" cx="126682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PNGUM, Fiji and Solomon Is Completed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y="4025175" x="324550"/>
            <a:ext cy="1972374" cx="26514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Begin New cohorts in each island union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y="4025175" x="3040925"/>
            <a:ext cy="1972374" cx="15454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Departmental Director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y="4025175" x="5983100"/>
            <a:ext cy="1972374" cx="12650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Ongoing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y="4025175" x="7313075"/>
            <a:ext cy="1972374" cx="126682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Covered by the budget above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y="4025175" x="8644800"/>
            <a:ext cy="1972374" cx="126682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Vanuatu 2009</a:t>
            </a:r>
          </a:p>
          <a:p>
            <a:pPr algn="l" marR="0" indent="0" marL="0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Tonga/Samoa 2009</a:t>
            </a:r>
          </a:p>
          <a:p>
            <a:pPr algn="l" marR="0" indent="0" marL="0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PNG 2008</a:t>
            </a:r>
          </a:p>
          <a:p>
            <a:pPr algn="l" marR="0" indent="0" marL="0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French Polynesia 2009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y="5921375" x="324550"/>
            <a:ext cy="981074" cx="26514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Develop DVDs of presentations for use in mission settings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y="5921375" x="3040925"/>
            <a:ext cy="981074" cx="15454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Departmental Director and Media center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y="5921375" x="5983100"/>
            <a:ext cy="981074" cx="12650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2007, 2008, 2009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y="5921375" x="7313075"/>
            <a:ext cy="981074" cx="126682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$30,000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y="5921375" x="8644800"/>
            <a:ext cy="981074" cx="126682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 Budget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/>
          <p:nvPr/>
        </p:nvSpPr>
        <p:spPr>
          <a:xfrm>
            <a:off y="0" x="497400"/>
            <a:ext cy="158750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42" name="Shape 142"/>
          <p:cNvSpPr txBox="1"/>
          <p:nvPr/>
        </p:nvSpPr>
        <p:spPr>
          <a:xfrm>
            <a:off y="1067150" x="610300"/>
            <a:ext cy="5967574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a. What is going well? Why? (strengths) </a:t>
            </a:r>
          </a:p>
          <a:p>
            <a:pPr algn="l" marR="0" indent="0" mar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b. What is not going well? (weaknesses) </a:t>
            </a:r>
          </a:p>
          <a:p>
            <a:pPr algn="l" marR="0" indent="0" mar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c. What are the opportunities? </a:t>
            </a:r>
          </a:p>
          <a:p>
            <a:pPr algn="l" marR="0" indent="0" mar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d. What are our greatest threats?</a:t>
            </a:r>
          </a:p>
          <a:p>
            <a:pPr algn="l" marR="0" indent="0" marL="0">
              <a:lnSpc>
                <a:spcPct val="120000"/>
              </a:lnSpc>
              <a:spcBef>
                <a:spcPts val="396"/>
              </a:spcBef>
              <a:spcAft>
                <a:spcPts val="0"/>
              </a:spcAft>
              <a:buNone/>
            </a:pPr>
            <a:r>
              <a:rPr sz="2222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* Something you are not doing enough </a:t>
            </a:r>
          </a:p>
          <a:p>
            <a:pPr algn="l" marR="0" indent="0" marL="0">
              <a:lnSpc>
                <a:spcPct val="120000"/>
              </a:lnSpc>
              <a:spcBef>
                <a:spcPts val="396"/>
              </a:spcBef>
              <a:spcAft>
                <a:spcPts val="0"/>
              </a:spcAft>
              <a:buNone/>
            </a:pPr>
            <a:r>
              <a:rPr sz="2222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* Something you are not doing at all but should </a:t>
            </a:r>
          </a:p>
          <a:p>
            <a:pPr algn="l" marR="0" indent="0" marL="0">
              <a:lnSpc>
                <a:spcPct val="120000"/>
              </a:lnSpc>
              <a:spcBef>
                <a:spcPts val="396"/>
              </a:spcBef>
              <a:spcAft>
                <a:spcPts val="0"/>
              </a:spcAft>
              <a:buNone/>
            </a:pPr>
            <a:r>
              <a:rPr sz="2222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* Something you have tried before, perhaps briefly, then stopped </a:t>
            </a:r>
          </a:p>
          <a:p>
            <a:pPr algn="l" lvl="0" marR="0" indent="-191911" marL="381000">
              <a:lnSpc>
                <a:spcPct val="120000"/>
              </a:lnSpc>
              <a:spcBef>
                <a:spcPts val="396"/>
              </a:spcBef>
              <a:spcAft>
                <a:spcPts val="0"/>
              </a:spcAft>
              <a:buClr>
                <a:srgbClr val="FFFFFF"/>
              </a:buClr>
              <a:buSzPct val="168350"/>
              <a:buFont typeface="Arial"/>
              <a:buChar char="•"/>
            </a:pPr>
            <a:r>
              <a:rPr sz="2222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Things you have never done before, or any other new ideas </a:t>
            </a:r>
          </a:p>
          <a:p>
            <a:pPr algn="l" marR="0" indent="0" mar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When appropriate, ask: </a:t>
            </a:r>
          </a:p>
          <a:p>
            <a:pPr algn="l" marR="0" indent="0" mar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* What are the trends, if any? </a:t>
            </a:r>
          </a:p>
          <a:p>
            <a:pPr algn="l" marR="0" indent="0" mar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* What changes ought to be anticipated?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/>
        </p:nvSpPr>
        <p:spPr>
          <a:xfrm>
            <a:off y="507975" x="2794000"/>
            <a:ext cy="624399" cx="46249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6" name="Shape 26"/>
          <p:cNvSpPr txBox="1"/>
          <p:nvPr/>
        </p:nvSpPr>
        <p:spPr>
          <a:xfrm>
            <a:off y="1691550" x="846650"/>
            <a:ext cy="626524" cx="86786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future is not a result of choices among</a:t>
            </a:r>
          </a:p>
        </p:txBody>
      </p:sp>
      <p:sp>
        <p:nvSpPr>
          <p:cNvPr id="27" name="Shape 27"/>
          <p:cNvSpPr txBox="1"/>
          <p:nvPr/>
        </p:nvSpPr>
        <p:spPr>
          <a:xfrm>
            <a:off y="2217200" x="846650"/>
            <a:ext cy="626524" cx="88462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alternative paths offered by the present, but</a:t>
            </a:r>
          </a:p>
        </p:txBody>
      </p:sp>
      <p:sp>
        <p:nvSpPr>
          <p:cNvPr id="28" name="Shape 28"/>
          <p:cNvSpPr txBox="1"/>
          <p:nvPr/>
        </p:nvSpPr>
        <p:spPr>
          <a:xfrm>
            <a:off y="2741075" x="846650"/>
            <a:ext cy="624750" cx="870512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place that is created, first in mind, next in</a:t>
            </a:r>
          </a:p>
        </p:txBody>
      </p:sp>
      <p:sp>
        <p:nvSpPr>
          <p:cNvPr id="29" name="Shape 29"/>
          <p:cNvSpPr txBox="1"/>
          <p:nvPr/>
        </p:nvSpPr>
        <p:spPr>
          <a:xfrm>
            <a:off y="3263175" x="846650"/>
            <a:ext cy="626524" cx="871572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will, then in activity. The future is not some</a:t>
            </a:r>
          </a:p>
        </p:txBody>
      </p:sp>
      <p:sp>
        <p:nvSpPr>
          <p:cNvPr id="30" name="Shape 30"/>
          <p:cNvSpPr txBox="1"/>
          <p:nvPr/>
        </p:nvSpPr>
        <p:spPr>
          <a:xfrm>
            <a:off y="3788825" x="846650"/>
            <a:ext cy="624750" cx="83752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place we are going to, but a place we are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y="4312700" x="846650"/>
            <a:ext cy="626524" cx="67701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creating. The paths are not to be</a:t>
            </a:r>
          </a:p>
        </p:txBody>
      </p:sp>
      <p:sp>
        <p:nvSpPr>
          <p:cNvPr id="32" name="Shape 32"/>
          <p:cNvSpPr txBox="1"/>
          <p:nvPr/>
        </p:nvSpPr>
        <p:spPr>
          <a:xfrm>
            <a:off y="4836575" x="846650"/>
            <a:ext cy="624750" cx="82235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discovered, but made: and the activity of</a:t>
            </a:r>
          </a:p>
        </p:txBody>
      </p:sp>
      <p:sp>
        <p:nvSpPr>
          <p:cNvPr id="33" name="Shape 33"/>
          <p:cNvSpPr txBox="1"/>
          <p:nvPr/>
        </p:nvSpPr>
        <p:spPr>
          <a:xfrm>
            <a:off y="5358675" x="846650"/>
            <a:ext cy="626524" cx="86010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making the future changes both the maker</a:t>
            </a:r>
          </a:p>
        </p:txBody>
      </p:sp>
      <p:sp>
        <p:nvSpPr>
          <p:cNvPr id="34" name="Shape 34"/>
          <p:cNvSpPr txBox="1"/>
          <p:nvPr/>
        </p:nvSpPr>
        <p:spPr>
          <a:xfrm>
            <a:off y="5884325" x="844900"/>
            <a:ext cy="624750" cx="405022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and the destination.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/>
        </p:nvSpPr>
        <p:spPr>
          <a:xfrm>
            <a:off y="2061975" x="2032000"/>
            <a:ext cy="517150" cx="55477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1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2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“Any enterprise is built by wise</a:t>
            </a:r>
          </a:p>
        </p:txBody>
      </p:sp>
      <p:sp>
        <p:nvSpPr>
          <p:cNvPr id="40" name="Shape 40"/>
          <p:cNvSpPr txBox="1"/>
          <p:nvPr/>
        </p:nvSpPr>
        <p:spPr>
          <a:xfrm>
            <a:off y="2481775" x="2032000"/>
            <a:ext cy="517150" cx="61333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1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2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planning, becomes strong through</a:t>
            </a:r>
          </a:p>
        </p:txBody>
      </p:sp>
      <p:sp>
        <p:nvSpPr>
          <p:cNvPr id="41" name="Shape 41"/>
          <p:cNvSpPr txBox="1"/>
          <p:nvPr/>
        </p:nvSpPr>
        <p:spPr>
          <a:xfrm>
            <a:off y="2903350" x="2032000"/>
            <a:ext cy="517150" cx="48527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1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2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common sense, and profits</a:t>
            </a:r>
          </a:p>
        </p:txBody>
      </p:sp>
      <p:sp>
        <p:nvSpPr>
          <p:cNvPr id="42" name="Shape 42"/>
          <p:cNvSpPr txBox="1"/>
          <p:nvPr/>
        </p:nvSpPr>
        <p:spPr>
          <a:xfrm>
            <a:off y="3324925" x="2032000"/>
            <a:ext cy="517150" cx="56694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1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2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wonderfully by keeping abreast </a:t>
            </a:r>
          </a:p>
        </p:txBody>
      </p:sp>
      <p:sp>
        <p:nvSpPr>
          <p:cNvPr id="43" name="Shape 43"/>
          <p:cNvSpPr txBox="1"/>
          <p:nvPr/>
        </p:nvSpPr>
        <p:spPr>
          <a:xfrm>
            <a:off y="3744725" x="2032000"/>
            <a:ext cy="517150" cx="23198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1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2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 the facts.”</a:t>
            </a:r>
          </a:p>
        </p:txBody>
      </p:sp>
      <p:sp>
        <p:nvSpPr>
          <p:cNvPr id="44" name="Shape 44"/>
          <p:cNvSpPr txBox="1"/>
          <p:nvPr/>
        </p:nvSpPr>
        <p:spPr>
          <a:xfrm>
            <a:off y="4166300" x="2032000"/>
            <a:ext cy="517150" cx="54454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1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2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Proverbs 24:3,4. (Living Bible)</a:t>
            </a:r>
          </a:p>
        </p:txBody>
      </p:sp>
      <p:sp>
        <p:nvSpPr>
          <p:cNvPr id="45" name="Shape 45"/>
          <p:cNvSpPr txBox="1"/>
          <p:nvPr/>
        </p:nvSpPr>
        <p:spPr>
          <a:xfrm>
            <a:off y="559150" x="694950"/>
            <a:ext cy="617699" cx="449472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Wise Man Says:</a:t>
            </a:r>
            <a:r>
              <a:rPr b="1"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/>
        </p:nvSpPr>
        <p:spPr>
          <a:xfrm>
            <a:off y="105825" x="497400"/>
            <a:ext cy="160865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1" name="Shape 51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Step 1 </a:t>
            </a:r>
          </a:p>
          <a:p>
            <a:pPr algn="l" marR="0" indent="0" mar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Who Are We?</a:t>
            </a:r>
          </a:p>
          <a:p>
            <a:pPr algn="l" lvl="0" marR="0" indent="-220133" marL="381000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Who do we serve?</a:t>
            </a:r>
          </a:p>
          <a:p>
            <a:pPr algn="l" lvl="0" marR="0" indent="-220133" marL="381000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Why do we exist?</a:t>
            </a:r>
          </a:p>
          <a:p>
            <a:pPr algn="l" lvl="0" marR="0" indent="-220133" marL="381000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Values - What is important to us?</a:t>
            </a:r>
          </a:p>
          <a:p>
            <a:pPr algn="l" lvl="0" marR="0" indent="-220133" marL="381000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are our distinctives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/>
        </p:nvSpPr>
        <p:spPr>
          <a:xfrm>
            <a:off y="1864425" x="592650"/>
            <a:ext cy="517150" cx="77050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1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2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"It is a sin to be heedless, purposeless, and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y="2286000" x="592650"/>
            <a:ext cy="517150" cx="84863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1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2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indifferent in any work in which we may engage,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y="2707550" x="592650"/>
            <a:ext cy="517150" cx="89168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1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2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but especially in the work of God. Every enterprise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y="3130900" x="592650"/>
            <a:ext cy="517150" cx="77314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1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2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connected with His cause should be carried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y="3552450" x="592650"/>
            <a:ext cy="517150" cx="782672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1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2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forward with order, forethought, and earnest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y="3974025" x="592650"/>
            <a:ext cy="517150" cx="147672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1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2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prayer."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y="4395600" x="592650"/>
            <a:ext cy="517150" cx="81283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1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2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"The work you are engaged in cannot be done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y="4817175" x="592650"/>
            <a:ext cy="517150" cx="78954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1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2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except by forces which are the result of well-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y="5238750" x="592650"/>
            <a:ext cy="517150" cx="37397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1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2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understood plans."...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y="5663825" x="592650"/>
            <a:ext cy="517150" cx="23233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1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2888" lang="en-US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Evangelism, 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y="5660300" x="2889250"/>
            <a:ext cy="517150" cx="65285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1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2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(1946, Review &amp; Herald Pub. Assoc.),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y="6083650" x="592650"/>
            <a:ext cy="517150" cx="14449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1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2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page 94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y="643800" x="779625"/>
            <a:ext cy="686499" cx="27572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0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Get Serious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078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Step 2.</a:t>
            </a:r>
          </a:p>
          <a:p>
            <a:pPr algn="l" marR="0" indent="0" marL="0">
              <a:lnSpc>
                <a:spcPct val="107812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1"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Important to Us?</a:t>
            </a:r>
          </a:p>
          <a:p>
            <a:pPr algn="l" marR="0" indent="0" marL="0">
              <a:lnSpc>
                <a:spcPct val="107812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Write out Value Statements Applaud the existing paradigms - celebrate the innovation they represented.</a:t>
            </a:r>
          </a:p>
          <a:p>
            <a:pPr algn="l" marR="0" indent="0" marL="0">
              <a:lnSpc>
                <a:spcPct val="107812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we have now are the basics for a </a:t>
            </a:r>
            <a:r>
              <a:rPr b="1"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mission statement</a:t>
            </a:r>
          </a:p>
          <a:p>
            <a:pPr algn="l" lvl="0" marR="0" indent="-191911" marL="381000">
              <a:lnSpc>
                <a:spcPct val="108125"/>
              </a:lnSpc>
              <a:spcBef>
                <a:spcPts val="396"/>
              </a:spcBef>
              <a:spcAft>
                <a:spcPts val="0"/>
              </a:spcAft>
              <a:buClr>
                <a:srgbClr val="FFFFFF"/>
              </a:buClr>
              <a:buSzPct val="168350"/>
              <a:buFont typeface="Arial"/>
              <a:buChar char="•"/>
            </a:pPr>
            <a:r>
              <a:rPr sz="2222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Put everything on the Board</a:t>
            </a:r>
          </a:p>
          <a:p>
            <a:pPr algn="l" lvl="0" marR="0" indent="-191911" marL="381000">
              <a:lnSpc>
                <a:spcPct val="108125"/>
              </a:lnSpc>
              <a:spcBef>
                <a:spcPts val="396"/>
              </a:spcBef>
              <a:spcAft>
                <a:spcPts val="0"/>
              </a:spcAft>
              <a:buClr>
                <a:srgbClr val="FFFFFF"/>
              </a:buClr>
              <a:buSzPct val="168350"/>
              <a:buFont typeface="Arial"/>
              <a:buChar char="•"/>
            </a:pPr>
            <a:r>
              <a:rPr sz="2222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Work on your own</a:t>
            </a:r>
          </a:p>
          <a:p>
            <a:pPr algn="l" lvl="0" marR="0" indent="-191911" marL="381000">
              <a:lnSpc>
                <a:spcPct val="108125"/>
              </a:lnSpc>
              <a:spcBef>
                <a:spcPts val="396"/>
              </a:spcBef>
              <a:spcAft>
                <a:spcPts val="0"/>
              </a:spcAft>
              <a:buClr>
                <a:srgbClr val="FFFFFF"/>
              </a:buClr>
              <a:buSzPct val="168350"/>
              <a:buFont typeface="Arial"/>
              <a:buChar char="•"/>
            </a:pPr>
            <a:r>
              <a:rPr sz="2222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Share with the group</a:t>
            </a:r>
          </a:p>
          <a:p>
            <a:pPr algn="l" lvl="0" marR="0" indent="-191911" marL="381000">
              <a:lnSpc>
                <a:spcPct val="108125"/>
              </a:lnSpc>
              <a:spcBef>
                <a:spcPts val="396"/>
              </a:spcBef>
              <a:spcAft>
                <a:spcPts val="0"/>
              </a:spcAft>
              <a:buClr>
                <a:srgbClr val="FFFFFF"/>
              </a:buClr>
              <a:buSzPct val="168350"/>
              <a:buFont typeface="Arial"/>
              <a:buChar char="•"/>
            </a:pPr>
            <a:r>
              <a:rPr sz="2222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Select and prioritize </a:t>
            </a:r>
          </a:p>
          <a:p>
            <a:pPr algn="l" lvl="0" marR="0" indent="-191911" marL="381000">
              <a:lnSpc>
                <a:spcPct val="108125"/>
              </a:lnSpc>
              <a:spcBef>
                <a:spcPts val="396"/>
              </a:spcBef>
              <a:spcAft>
                <a:spcPts val="0"/>
              </a:spcAft>
              <a:buClr>
                <a:srgbClr val="FFFFFF"/>
              </a:buClr>
              <a:buSzPct val="168350"/>
              <a:buFont typeface="Arial"/>
              <a:buChar char="•"/>
            </a:pPr>
            <a:r>
              <a:rPr sz="2222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Share with he main group</a:t>
            </a:r>
          </a:p>
          <a:p>
            <a:pPr algn="l" lvl="0" marR="0" indent="-191911" marL="381000">
              <a:lnSpc>
                <a:spcPct val="108125"/>
              </a:lnSpc>
              <a:spcBef>
                <a:spcPts val="396"/>
              </a:spcBef>
              <a:spcAft>
                <a:spcPts val="0"/>
              </a:spcAft>
              <a:buClr>
                <a:srgbClr val="FFFFFF"/>
              </a:buClr>
              <a:buSzPct val="168350"/>
              <a:buFont typeface="Arial"/>
              <a:buChar char="•"/>
            </a:pPr>
            <a:r>
              <a:rPr sz="2222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Prioritize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/>
          <p:nvPr/>
        </p:nvSpPr>
        <p:spPr>
          <a:xfrm>
            <a:off y="296325" x="497400"/>
            <a:ext cy="129115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79" name="Shape 79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This should clearly state what we do and should be easily remembered and referred to regularly</a:t>
            </a:r>
          </a:p>
          <a:p>
            <a:pPr algn="l" marR="0" indent="0" mar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Examples: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Step 3.</a:t>
            </a:r>
          </a:p>
          <a:p>
            <a:pPr algn="l" marR="0" indent="0" mar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b="1"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Where Are We Now?</a:t>
            </a:r>
          </a:p>
          <a:p>
            <a:pPr algn="l" marR="0" indent="0" mar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Fill in Grid</a:t>
            </a:r>
          </a:p>
          <a:p>
            <a:pPr algn="l" marR="0" indent="0" mar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 SWOT Exercise</a:t>
            </a:r>
          </a:p>
          <a:p>
            <a:pPr algn="l" marR="0" indent="0" mar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this highlighting?</a:t>
            </a:r>
          </a:p>
          <a:p>
            <a:pPr algn="l" lvl="0" marR="0" indent="-50800" marL="381000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Arial"/>
              <a:buNone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it telling us about ourselves?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aphicFrame>
        <p:nvGraphicFramePr>
          <p:cNvPr id="89" name="Shape 89"/>
          <p:cNvGraphicFramePr/>
          <p:nvPr/>
        </p:nvGraphicFramePr>
        <p:xfrm>
          <a:off y="2286000" x="1693325"/>
          <a:ext cy="3000000" cx="3000000"/>
        </p:xfrm>
        <a:graphic>
          <a:graphicData uri="http://schemas.openxmlformats.org/drawingml/2006/table">
            <a:tbl>
              <a:tblPr>
                <a:noFill/>
                <a:tableStyleId>{AD12F4B3-4770-4DCD-91C3-9E66C531E428}</a:tableStyleId>
              </a:tblPr>
              <a:tblGrid>
                <a:gridCol w="3386650"/>
                <a:gridCol w="3386650"/>
              </a:tblGrid>
              <a:tr h="2257775">
                <a:tc>
                  <a:txBody>
                    <a:bodyPr>
                      <a:noAutofit/>
                    </a:bodyPr>
                    <a:lstStyle/>
                    <a:p>
                      <a:pPr algn="l" marR="0" indent="0" marL="0">
                        <a:lnSpc>
                          <a:spcPct val="12008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3111" lang="en-US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Strengths</a:t>
                      </a:r>
                    </a:p>
                  </a:txBody>
                  <a:tcPr marR="28575" marB="28575" marT="28575" marL="28575">
                    <a:lnL w="19050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9050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9050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9050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marR="0" indent="0" marL="0">
                        <a:lnSpc>
                          <a:spcPct val="12008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3111" lang="en-US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Weaknesses</a:t>
                      </a:r>
                    </a:p>
                  </a:txBody>
                  <a:tcPr marR="28575" marB="28575" marT="28575" marL="28575">
                    <a:lnL w="19050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9050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9050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9050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2257775">
                <a:tc>
                  <a:txBody>
                    <a:bodyPr>
                      <a:noAutofit/>
                    </a:bodyPr>
                    <a:lstStyle/>
                    <a:p>
                      <a:pPr algn="l" marR="0" indent="0" marL="0">
                        <a:lnSpc>
                          <a:spcPct val="12008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3111" lang="en-US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Opportunities</a:t>
                      </a:r>
                    </a:p>
                  </a:txBody>
                  <a:tcPr marR="28575" marB="28575" marT="28575" marL="28575">
                    <a:lnL w="19050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9050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9050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9050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marR="0" indent="0" marL="0">
                        <a:lnSpc>
                          <a:spcPct val="12008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3111" lang="en-US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Threats</a:t>
                      </a:r>
                    </a:p>
                  </a:txBody>
                  <a:tcPr marR="28575" marB="28575" marT="28575" marL="28575">
                    <a:lnL w="19050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9050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9050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9050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</a:tbl>
          </a:graphicData>
        </a:graphic>
      </p:graphicFrame>
      <p:sp>
        <p:nvSpPr>
          <p:cNvPr id="90" name="Shape 90"/>
          <p:cNvSpPr/>
          <p:nvPr/>
        </p:nvSpPr>
        <p:spPr>
          <a:xfrm>
            <a:off y="666750" x="751400"/>
            <a:ext cy="1301750" cx="86571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c564d6ebf4248c7833a610fa17582d5 xmlns="708c96bb-742e-4249-8e2b-6d89ee2a2a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Barry Gane</TermName>
          <TermId xmlns="http://schemas.microsoft.com/office/infopath/2007/PartnerControls">f7785d2f-a871-499e-af8d-af25a8ee20a1</TermId>
        </TermInfo>
      </Terms>
    </gc564d6ebf4248c7833a610fa17582d5>
    <j2a840a341ce45988eab089c2d811663 xmlns="708c96bb-742e-4249-8e2b-6d89ee2a2a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Strategic Planning</TermName>
          <TermId xmlns="http://schemas.microsoft.com/office/infopath/2007/PartnerControls">e10e0925-f093-4ad4-a1bb-68439908db43</TermId>
        </TermInfo>
      </Terms>
    </j2a840a341ce45988eab089c2d811663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6931C23B4E154BA7E8104755D6A6CD" ma:contentTypeVersion="1" ma:contentTypeDescription="Create a new document." ma:contentTypeScope="" ma:versionID="c8eee80a9397e942757032f22530b6af">
  <xsd:schema xmlns:xsd="http://www.w3.org/2001/XMLSchema" xmlns:xs="http://www.w3.org/2001/XMLSchema" xmlns:p="http://schemas.microsoft.com/office/2006/metadata/properties" xmlns:ns2="708c96bb-742e-4249-8e2b-6d89ee2a2a12" targetNamespace="http://schemas.microsoft.com/office/2006/metadata/properties" ma:root="true" ma:fieldsID="ed20ab612628702c9de8aa0a98ebc27b" ns2:_="">
    <xsd:import namespace="708c96bb-742e-4249-8e2b-6d89ee2a2a12"/>
    <xsd:element name="properties">
      <xsd:complexType>
        <xsd:sequence>
          <xsd:element name="documentManagement">
            <xsd:complexType>
              <xsd:all>
                <xsd:element ref="ns2:j2a840a341ce45988eab089c2d811663" minOccurs="0"/>
                <xsd:element ref="ns2:gc564d6ebf4248c7833a610fa17582d5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c96bb-742e-4249-8e2b-6d89ee2a2a12" elementFormDefault="qualified">
    <xsd:import namespace="http://schemas.microsoft.com/office/2006/documentManagement/types"/>
    <xsd:import namespace="http://schemas.microsoft.com/office/infopath/2007/PartnerControls"/>
    <xsd:element name="j2a840a341ce45988eab089c2d811663" ma:index="9" nillable="true" ma:taxonomy="true" ma:internalName="j2a840a341ce45988eab089c2d811663" ma:taxonomyFieldName="CurriculumCategories" ma:displayName="CurriculumCategories" ma:default="" ma:fieldId="{32a840a3-41ce-4598-8eab-089c2d811663}" ma:taxonomyMulti="true" ma:sspId="b5610599-cc4b-4dc8-9e5a-d998835b68b3" ma:termSetId="bf1c4c82-3a44-4d16-bb71-072355a7d51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gc564d6ebf4248c7833a610fa17582d5" ma:index="11" nillable="true" ma:taxonomy="true" ma:internalName="gc564d6ebf4248c7833a610fa17582d5" ma:taxonomyFieldName="Authors" ma:displayName="Authors" ma:default="" ma:fieldId="{0c564d6e-bf42-48c7-833a-610fa17582d5}" ma:taxonomyMulti="true" ma:sspId="b5610599-cc4b-4dc8-9e5a-d998835b68b3" ma:termSetId="f7ac89c2-ea02-468b-b02c-fe613d55204b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2673F6-EC45-4709-A24F-1C0705A53884}"/>
</file>

<file path=customXml/itemProps2.xml><?xml version="1.0" encoding="utf-8"?>
<ds:datastoreItem xmlns:ds="http://schemas.openxmlformats.org/officeDocument/2006/customXml" ds:itemID="{F4C4A0C5-EB40-4D31-AB96-59F6BD7F26E5}"/>
</file>

<file path=customXml/itemProps3.xml><?xml version="1.0" encoding="utf-8"?>
<ds:datastoreItem xmlns:ds="http://schemas.openxmlformats.org/officeDocument/2006/customXml" ds:itemID="{E6C4666E-B0EF-43BA-9076-5FB0CE6666E5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Competent Administrator-- Developing Values, Vision and Mission Statements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0x010100606931C23B4E154BA7E8104755D6A6CD</vt:lpwstr>
  </property>
  <property fmtid="{D5CDD505-2E9C-101B-9397-08002B2CF9AE}" pid="3" name="Authors">
    <vt:lpwstr>3;#Barry Gane|f7785d2f-a871-499e-af8d-af25a8ee20a1</vt:lpwstr>
  </property>
  <property fmtid="{D5CDD505-2E9C-101B-9397-08002B2CF9AE}" pid="4" name="CurriculumCategories">
    <vt:lpwstr>9;#Strategic Planning|e10e0925-f093-4ad4-a1bb-68439908db43</vt:lpwstr>
  </property>
  <property fmtid="{D5CDD505-2E9C-101B-9397-08002B2CF9AE}" pid="5" name="TaxCatchAll">
    <vt:lpwstr>9;#;#3;#</vt:lpwstr>
  </property>
</Properties>
</file>