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56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0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9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687-ED07-49C5-B1F3-8BC81347B771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96B6-F480-485C-AF04-85E32CE1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8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687-ED07-49C5-B1F3-8BC81347B771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96B6-F480-485C-AF04-85E32CE1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2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687-ED07-49C5-B1F3-8BC81347B771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96B6-F480-485C-AF04-85E32CE1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0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687-ED07-49C5-B1F3-8BC81347B771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96B6-F480-485C-AF04-85E32CE1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0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687-ED07-49C5-B1F3-8BC81347B771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96B6-F480-485C-AF04-85E32CE1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0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687-ED07-49C5-B1F3-8BC81347B771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96B6-F480-485C-AF04-85E32CE1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2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687-ED07-49C5-B1F3-8BC81347B771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96B6-F480-485C-AF04-85E32CE1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4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687-ED07-49C5-B1F3-8BC81347B771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96B6-F480-485C-AF04-85E32CE1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1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687-ED07-49C5-B1F3-8BC81347B771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96B6-F480-485C-AF04-85E32CE1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6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687-ED07-49C5-B1F3-8BC81347B771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96B6-F480-485C-AF04-85E32CE1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8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4687-ED07-49C5-B1F3-8BC81347B771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396B6-F480-485C-AF04-85E32CE1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5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44687-ED07-49C5-B1F3-8BC81347B771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396B6-F480-485C-AF04-85E32CE1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0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243" y="0"/>
            <a:ext cx="10789443" cy="6877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5257800"/>
            <a:ext cx="9448800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Spiritual Life of an Administrator</a:t>
            </a:r>
            <a:br>
              <a:rPr lang="en-US" b="1" dirty="0" smtClean="0"/>
            </a:br>
            <a:r>
              <a:rPr lang="en-US" sz="2400" dirty="0" smtClean="0"/>
              <a:t>by Ted N. C. Wilson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43200"/>
            <a:ext cx="54864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6934200" cy="32004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rgbClr val="FFCC00"/>
                </a:solidFill>
              </a:rPr>
              <a:t>Study of and Literal Belief in the</a:t>
            </a:r>
            <a:br>
              <a:rPr lang="en-US" sz="6000" dirty="0" smtClean="0">
                <a:solidFill>
                  <a:srgbClr val="FFCC00"/>
                </a:solidFill>
              </a:rPr>
            </a:br>
            <a:r>
              <a:rPr lang="en-US" sz="6000" dirty="0" smtClean="0">
                <a:solidFill>
                  <a:srgbClr val="FFCC00"/>
                </a:solidFill>
              </a:rPr>
              <a:t>Word of</a:t>
            </a:r>
            <a:br>
              <a:rPr lang="en-US" sz="6000" dirty="0" smtClean="0">
                <a:solidFill>
                  <a:srgbClr val="FFCC00"/>
                </a:solidFill>
              </a:rPr>
            </a:br>
            <a:r>
              <a:rPr lang="en-US" sz="6000" dirty="0" smtClean="0">
                <a:solidFill>
                  <a:srgbClr val="FFCC00"/>
                </a:solidFill>
              </a:rPr>
              <a:t>God.</a:t>
            </a:r>
            <a:endParaRPr lang="en-US" sz="60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8100" y="5334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1.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2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Study the Word daily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Keep to a literal acceptance and understanding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Use the historical-Biblical method of interpreting Scriptures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Preach the Word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00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2057400"/>
            <a:ext cx="4648200" cy="3200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solidFill>
                  <a:srgbClr val="FFCC00"/>
                </a:solidFill>
              </a:rPr>
              <a:t>Trust in the 28 Fundamental Beliefs.</a:t>
            </a:r>
            <a:endParaRPr lang="en-US" sz="60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5334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2.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08">
            <a:off x="5060078" y="796224"/>
            <a:ext cx="36449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0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Autofit/>
          </a:bodyPr>
          <a:lstStyle/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Trust in the 28 fundamental beliefs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Know the beliefs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Recognize they are based in the Bible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Stand up for the beliefs and support them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Teach them to others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Promote them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97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81400" y="2286000"/>
            <a:ext cx="5486400" cy="2743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rgbClr val="FFCC00"/>
                </a:solidFill>
              </a:rPr>
              <a:t>Trust completely</a:t>
            </a:r>
          </a:p>
          <a:p>
            <a:pPr algn="l"/>
            <a:r>
              <a:rPr lang="en-US" sz="5400" dirty="0" smtClean="0">
                <a:solidFill>
                  <a:srgbClr val="FFCC00"/>
                </a:solidFill>
              </a:rPr>
              <a:t>in and study the Spirit of Prophecy.</a:t>
            </a:r>
            <a:endParaRPr lang="en-US" sz="54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5334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3.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916">
            <a:off x="214867" y="1545862"/>
            <a:ext cx="3180161" cy="43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3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609600"/>
            <a:ext cx="8229600" cy="5791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Accept the Spirit of Prophecy as one of God’s greatest gifts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Read the Spirit of Prophecy daily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Believe in it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Promote it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Use it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Teach it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Support it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73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0"/>
            <a:ext cx="5257800" cy="70104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90600" y="2133600"/>
            <a:ext cx="2743200" cy="3886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solidFill>
                  <a:srgbClr val="FFCC00"/>
                </a:solidFill>
              </a:rPr>
              <a:t>Have an active prayer life.</a:t>
            </a:r>
            <a:endParaRPr lang="en-US" sz="60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5334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4.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3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838200"/>
            <a:ext cx="8229600" cy="563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Pray morning, noon, and night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Ask the Lord for guidance in counseling, chairing committees, working on projects, dealing with problems—every activity of the day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You will not be successful without prayer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61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133600"/>
            <a:ext cx="4114800" cy="3886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dirty="0" smtClean="0">
                <a:solidFill>
                  <a:srgbClr val="FFCC00"/>
                </a:solidFill>
              </a:rPr>
              <a:t>Believe in revival and reformation</a:t>
            </a:r>
            <a:endParaRPr lang="en-US" sz="60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334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5.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49" y="0"/>
            <a:ext cx="4983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990600"/>
            <a:ext cx="8229600" cy="449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Recognize we are living in </a:t>
            </a:r>
            <a:r>
              <a:rPr lang="en-US" sz="4000" dirty="0" err="1" smtClean="0">
                <a:solidFill>
                  <a:schemeClr val="bg1"/>
                </a:solidFill>
              </a:rPr>
              <a:t>Laodicean</a:t>
            </a:r>
            <a:r>
              <a:rPr lang="en-US" sz="4000" dirty="0" smtClean="0">
                <a:solidFill>
                  <a:schemeClr val="bg1"/>
                </a:solidFill>
              </a:rPr>
              <a:t> times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Be willing to humble yourself before God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Ask your fellow leaders to seek the Holy Spirit’s help with you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77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 is essential that an individual working in church administration be connected to God.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143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" y="4419600"/>
            <a:ext cx="5476813" cy="1295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dirty="0" smtClean="0">
                <a:solidFill>
                  <a:srgbClr val="FFCC00"/>
                </a:solidFill>
              </a:rPr>
              <a:t>Share your faith.</a:t>
            </a:r>
            <a:endParaRPr lang="en-US" sz="60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4505" y="2430872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6.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13" y="1219200"/>
            <a:ext cx="3667187" cy="39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1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990600"/>
            <a:ext cx="8229600" cy="449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Be willing to be used by the Holy Spirit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Share your faith personally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Be willing to hold public evangelistic meetings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Fulfill the Great Commission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30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"/>
          <a:stretch/>
        </p:blipFill>
        <p:spPr>
          <a:xfrm>
            <a:off x="0" y="0"/>
            <a:ext cx="4759569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876800" y="2209800"/>
            <a:ext cx="4267200" cy="41453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rgbClr val="FFCC00"/>
                </a:solidFill>
              </a:rPr>
              <a:t>Lift up</a:t>
            </a:r>
          </a:p>
          <a:p>
            <a:pPr algn="l"/>
            <a:r>
              <a:rPr lang="en-US" sz="5400" dirty="0" smtClean="0">
                <a:solidFill>
                  <a:srgbClr val="FFCC00"/>
                </a:solidFill>
              </a:rPr>
              <a:t>Christ, His righteousness, and the Sanctuary.</a:t>
            </a:r>
            <a:endParaRPr lang="en-US" sz="54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56394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7.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5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914400"/>
            <a:ext cx="8229600" cy="5334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Lift up Christ in all you do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Make Christ the focus of your life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Speak often of Him to others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Only through Christ’s ministry in His life, death, and ministry as High Priest can we have assurance of eternal life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5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95800" y="2057400"/>
            <a:ext cx="4267200" cy="41453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solidFill>
                  <a:srgbClr val="FFCC00"/>
                </a:solidFill>
              </a:rPr>
              <a:t>Proclaim the Three Angels’ Messages</a:t>
            </a:r>
            <a:endParaRPr lang="en-US" sz="60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4572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8.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" y="1828800"/>
            <a:ext cx="3497580" cy="40690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9857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914400"/>
            <a:ext cx="8229600" cy="5334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Proclaim this message with a loud voice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Recognize the Seventh-day Adventist Church has a unique message to proclaim to the earth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Proclaim it with the power of the Holy Spirit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37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1371600"/>
            <a:ext cx="8257032" cy="54864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371600" y="533400"/>
            <a:ext cx="7467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rgbClr val="FFCC00"/>
                </a:solidFill>
              </a:rPr>
              <a:t>Have a sunny disposition.</a:t>
            </a:r>
            <a:endParaRPr lang="en-US" sz="54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54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9.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8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685800"/>
            <a:ext cx="8229600" cy="6019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Be positive in your approach to life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Have a sunny disposition when relating to others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Bring encouragement to others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Be part of the solution, not part of the problem</a:t>
            </a:r>
          </a:p>
          <a:p>
            <a:pPr>
              <a:buClr>
                <a:srgbClr val="FFCC00"/>
              </a:buClr>
            </a:pPr>
            <a:r>
              <a:rPr lang="en-US" sz="4000" dirty="0" smtClean="0">
                <a:solidFill>
                  <a:schemeClr val="bg1"/>
                </a:solidFill>
              </a:rPr>
              <a:t>Bring reconciliation to those around you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08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 rot="20596032">
            <a:off x="2012692" y="2478952"/>
            <a:ext cx="4267200" cy="1905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/>
              <a:t>Be observant and affirming.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 rot="-960000">
            <a:off x="2714693" y="121224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10.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46241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1447800"/>
            <a:ext cx="8229600" cy="4038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Observe others accomplishments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Be affirming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Bring encouragement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Remember that you are part of a team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98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0"/>
            <a:ext cx="8229600" cy="2971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Not only do you need God’s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help to do your work well,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God will use you to bless others.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648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4912043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762000" y="2057400"/>
            <a:ext cx="3048000" cy="41453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solidFill>
                  <a:srgbClr val="FFCC00"/>
                </a:solidFill>
              </a:rPr>
              <a:t>Trust in God’s leading.</a:t>
            </a:r>
            <a:endParaRPr lang="en-US" sz="60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572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11.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685800"/>
            <a:ext cx="8229600" cy="563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Never doubt God is leading the Seventh-day Adventist Church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Trust in the promises of Scripture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Trust in the Spirit of Prophecy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Know that God has called this church to a unique role to lift up the true worship of God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33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" y="0"/>
            <a:ext cx="7115175" cy="47625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466561" y="4876800"/>
            <a:ext cx="6906039" cy="1676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rgbClr val="FFCC00"/>
                </a:solidFill>
              </a:rPr>
              <a:t>Be sure to exercise</a:t>
            </a:r>
          </a:p>
          <a:p>
            <a:pPr algn="l"/>
            <a:r>
              <a:rPr lang="en-US" sz="5400" dirty="0" smtClean="0">
                <a:solidFill>
                  <a:srgbClr val="FFCC00"/>
                </a:solidFill>
              </a:rPr>
              <a:t>and eat properly.</a:t>
            </a:r>
            <a:endParaRPr lang="en-US" sz="54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960635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12.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457200"/>
            <a:ext cx="8229600" cy="6019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Recognize that exercise, sleep, rest, recreation, and diet affect your spiritual life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Take time for proper exercise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Get enough rest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Eat a vegetarian diet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Avoid harmful beverages and other detrimental habits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80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38201" y="2590800"/>
            <a:ext cx="3581400" cy="20726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solidFill>
                  <a:srgbClr val="FFCC00"/>
                </a:solidFill>
              </a:rPr>
              <a:t>Be fair and balanced.</a:t>
            </a:r>
            <a:endParaRPr lang="en-US" sz="60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3534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13.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685800"/>
            <a:ext cx="8229600" cy="563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Be known as one who is fair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Evaluate situations carefully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Be impartial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Make reasonable decisions based on Biblical principles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Take counsel from the Spirit of Prophecy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94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0" y="5638800"/>
            <a:ext cx="6906039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solidFill>
                  <a:srgbClr val="FFCC00"/>
                </a:solidFill>
              </a:rPr>
              <a:t>Be a good listener.</a:t>
            </a:r>
            <a:endParaRPr lang="en-US" sz="60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21214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14.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128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990600"/>
            <a:ext cx="8229600" cy="487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Learn the art of listening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Reserve comments until after hearing the whole story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Don’t jump to conclusions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Wait and listen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Be willing to learn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02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756"/>
            <a:ext cx="9144000" cy="6456487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943599" y="1676400"/>
            <a:ext cx="2895601" cy="3886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counsel from others.</a:t>
            </a:r>
            <a:endParaRPr lang="en-US" sz="60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3810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6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990600"/>
            <a:ext cx="8229600" cy="487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Ask for counsel from Godly people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Do not think you know all the answers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Seek guidance from those who know the Lord and you can trust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17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057400"/>
            <a:ext cx="1828800" cy="3048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endParaRPr lang="en-US" sz="23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200" y="2057400"/>
            <a:ext cx="1828800" cy="3048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endParaRPr lang="en-US" sz="23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8200" y="2057400"/>
            <a:ext cx="1828800" cy="3048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00" dirty="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sz="23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05600" y="2057400"/>
            <a:ext cx="1828800" cy="3048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00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endParaRPr lang="en-US" sz="23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81000"/>
            <a:ext cx="8229600" cy="2209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Seventh-day Adventists promote and believe in a balanced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life that includes: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5181600"/>
            <a:ext cx="18288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mental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24400" y="5181600"/>
            <a:ext cx="18288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social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62200" y="5181600"/>
            <a:ext cx="18288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physical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81800" y="5181600"/>
            <a:ext cx="18288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spiritual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788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4161" y="5791200"/>
            <a:ext cx="6906039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solidFill>
                  <a:srgbClr val="FFCC00"/>
                </a:solidFill>
              </a:rPr>
              <a:t>Stand for the right.</a:t>
            </a:r>
            <a:endParaRPr lang="en-US" sz="60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36454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16.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762000"/>
            <a:ext cx="8229600" cy="5334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Be willing to stand for what is right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Don’t be afraid to stand for something even if it is unpopular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Allow the Holy Spirit to lead you in forming opinion and belief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Stand tall for truth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41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7761" y="4800600"/>
            <a:ext cx="8734839" cy="2133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solidFill>
                  <a:srgbClr val="FFCC00"/>
                </a:solidFill>
              </a:rPr>
              <a:t>Stand for those who cannot stand.</a:t>
            </a:r>
            <a:endParaRPr lang="en-US" sz="60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98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17.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4619"/>
            <a:ext cx="6045708" cy="45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1219200"/>
            <a:ext cx="8229600" cy="487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Be willing to stand for people or causes that have no voice and need to be heard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Ask God for guidance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Follow the ministry of Christ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84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48400" y="2255460"/>
            <a:ext cx="2943639" cy="43739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solidFill>
                  <a:srgbClr val="FFCC00"/>
                </a:solidFill>
              </a:rPr>
              <a:t>As for wisdom every day.</a:t>
            </a:r>
            <a:endParaRPr lang="en-US" sz="60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6858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18.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8"/>
          <a:stretch/>
        </p:blipFill>
        <p:spPr>
          <a:xfrm>
            <a:off x="-27167" y="609600"/>
            <a:ext cx="614967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4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1219200"/>
            <a:ext cx="8229600" cy="487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Each morning claim James 1:5 asking for wisdom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Realize you are powerless without the wisdom of heaven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God will give you what you need to accomplish your tasks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39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5715000"/>
            <a:ext cx="6906039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 smtClean="0">
                <a:solidFill>
                  <a:srgbClr val="FFCC00"/>
                </a:solidFill>
              </a:rPr>
              <a:t>Be a humble servant.</a:t>
            </a:r>
            <a:endParaRPr lang="en-US" sz="6000" dirty="0">
              <a:solidFill>
                <a:srgbClr val="FF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28834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19.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0"/>
            <a:ext cx="66675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1295400"/>
            <a:ext cx="8229600" cy="487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Remember you are God’s servant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Remember Jesus’ words that whoever would be chief should be a servant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Follow Christ’s example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7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536138" y="5943600"/>
            <a:ext cx="7543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Christ is coming soon.</a:t>
            </a:r>
            <a:endParaRPr lang="en-US" sz="48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86400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3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533400"/>
            <a:ext cx="8229600" cy="541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Accept and believe the prophecies indicating Christ’s soon return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Shape your thinking in accordance with this belief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Know we are living in the last days of earth’s history</a:t>
            </a:r>
          </a:p>
          <a:p>
            <a:pPr>
              <a:buClr>
                <a:srgbClr val="FFCC00"/>
              </a:buClr>
            </a:pPr>
            <a:r>
              <a:rPr lang="en-US" sz="4400" dirty="0" smtClean="0">
                <a:solidFill>
                  <a:schemeClr val="bg1"/>
                </a:solidFill>
              </a:rPr>
              <a:t>Preach about Christ’s return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54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0"/>
            <a:ext cx="82296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Micah 6:8 gives us some direction: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600" y="2362200"/>
            <a:ext cx="7239000" cy="3657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“He has shown you, O man, what is </a:t>
            </a:r>
            <a:r>
              <a:rPr lang="en-US" dirty="0" smtClean="0">
                <a:solidFill>
                  <a:srgbClr val="FFCC00"/>
                </a:solidFill>
              </a:rPr>
              <a:t>good</a:t>
            </a:r>
            <a:r>
              <a:rPr lang="en-US" dirty="0" smtClean="0">
                <a:solidFill>
                  <a:schemeClr val="bg1"/>
                </a:solidFill>
              </a:rPr>
              <a:t>; and what does the Lord require of you but to do </a:t>
            </a:r>
            <a:r>
              <a:rPr lang="en-US" dirty="0" smtClean="0">
                <a:solidFill>
                  <a:srgbClr val="FFCC00"/>
                </a:solidFill>
              </a:rPr>
              <a:t>justly</a:t>
            </a:r>
            <a:r>
              <a:rPr lang="en-US" dirty="0" smtClean="0">
                <a:solidFill>
                  <a:schemeClr val="bg1"/>
                </a:solidFill>
              </a:rPr>
              <a:t>, to love </a:t>
            </a:r>
            <a:r>
              <a:rPr lang="en-US" dirty="0" smtClean="0">
                <a:solidFill>
                  <a:srgbClr val="FFCC00"/>
                </a:solidFill>
              </a:rPr>
              <a:t>mercy</a:t>
            </a:r>
            <a:r>
              <a:rPr lang="en-US" dirty="0" smtClean="0">
                <a:solidFill>
                  <a:schemeClr val="bg1"/>
                </a:solidFill>
              </a:rPr>
              <a:t>, and to walk </a:t>
            </a:r>
            <a:r>
              <a:rPr lang="en-US" dirty="0" smtClean="0">
                <a:solidFill>
                  <a:srgbClr val="FFCC00"/>
                </a:solidFill>
              </a:rPr>
              <a:t>humbly</a:t>
            </a:r>
            <a:r>
              <a:rPr lang="en-US" dirty="0" smtClean="0">
                <a:solidFill>
                  <a:schemeClr val="bg1"/>
                </a:solidFill>
              </a:rPr>
              <a:t> with your God?”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194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209800"/>
            <a:ext cx="8229600" cy="2971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As a </a:t>
            </a:r>
            <a:r>
              <a:rPr lang="en-US" dirty="0" smtClean="0">
                <a:solidFill>
                  <a:srgbClr val="FFCC00"/>
                </a:solidFill>
              </a:rPr>
              <a:t>Seventh-day Adventist </a:t>
            </a:r>
            <a:r>
              <a:rPr lang="en-US" dirty="0" smtClean="0">
                <a:solidFill>
                  <a:schemeClr val="bg1"/>
                </a:solidFill>
              </a:rPr>
              <a:t>administrator seek to increase your </a:t>
            </a:r>
            <a:r>
              <a:rPr lang="en-US" dirty="0" smtClean="0">
                <a:solidFill>
                  <a:srgbClr val="FFCC00"/>
                </a:solidFill>
              </a:rPr>
              <a:t>spiritual</a:t>
            </a:r>
            <a:r>
              <a:rPr lang="en-US" dirty="0" smtClean="0">
                <a:solidFill>
                  <a:schemeClr val="bg1"/>
                </a:solidFill>
              </a:rPr>
              <a:t> connection with </a:t>
            </a:r>
            <a:r>
              <a:rPr lang="en-US" dirty="0" smtClean="0">
                <a:solidFill>
                  <a:srgbClr val="FFCC00"/>
                </a:solidFill>
              </a:rPr>
              <a:t>heaven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158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838200"/>
            <a:ext cx="8229600" cy="518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Commit yourself to Proverbs 3:5, 6: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 smtClean="0">
                <a:solidFill>
                  <a:srgbClr val="FFCC00"/>
                </a:solidFill>
              </a:rPr>
              <a:t>Trust in the Lord </a:t>
            </a:r>
            <a:r>
              <a:rPr lang="en-US" dirty="0" smtClean="0">
                <a:solidFill>
                  <a:schemeClr val="bg1"/>
                </a:solidFill>
              </a:rPr>
              <a:t>with all your heart and </a:t>
            </a:r>
            <a:r>
              <a:rPr lang="en-US" dirty="0" smtClean="0">
                <a:solidFill>
                  <a:srgbClr val="FFCC00"/>
                </a:solidFill>
              </a:rPr>
              <a:t>lean not on your own understanding</a:t>
            </a:r>
            <a:r>
              <a:rPr lang="en-US" dirty="0" smtClean="0">
                <a:solidFill>
                  <a:schemeClr val="bg1"/>
                </a:solidFill>
              </a:rPr>
              <a:t>; In all your ways acknowledge him, and he will </a:t>
            </a:r>
            <a:r>
              <a:rPr lang="en-US" dirty="0" smtClean="0">
                <a:solidFill>
                  <a:srgbClr val="FFCC00"/>
                </a:solidFill>
              </a:rPr>
              <a:t>make your paths straight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98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371600"/>
            <a:ext cx="8229600" cy="3886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“We must have </a:t>
            </a:r>
            <a:r>
              <a:rPr lang="en-US" dirty="0" smtClean="0">
                <a:solidFill>
                  <a:srgbClr val="FFCC00"/>
                </a:solidFill>
              </a:rPr>
              <a:t>a greater nearness to God</a:t>
            </a:r>
            <a:r>
              <a:rPr lang="en-US" dirty="0" smtClean="0">
                <a:solidFill>
                  <a:schemeClr val="bg1"/>
                </a:solidFill>
              </a:rPr>
              <a:t>. Much less of self and much more of </a:t>
            </a:r>
            <a:r>
              <a:rPr lang="en-US" dirty="0" smtClean="0">
                <a:solidFill>
                  <a:srgbClr val="FFCC00"/>
                </a:solidFill>
              </a:rPr>
              <a:t>Jesus Christ </a:t>
            </a:r>
            <a:r>
              <a:rPr lang="en-US" dirty="0" smtClean="0">
                <a:solidFill>
                  <a:schemeClr val="bg1"/>
                </a:solidFill>
              </a:rPr>
              <a:t>and His grace must be brought into our </a:t>
            </a:r>
            <a:r>
              <a:rPr lang="en-US" dirty="0" smtClean="0">
                <a:solidFill>
                  <a:srgbClr val="FFCC00"/>
                </a:solidFill>
              </a:rPr>
              <a:t>every day life</a:t>
            </a:r>
            <a:r>
              <a:rPr lang="en-US" dirty="0" smtClean="0">
                <a:solidFill>
                  <a:schemeClr val="bg1"/>
                </a:solidFill>
              </a:rPr>
              <a:t>.”</a:t>
            </a:r>
          </a:p>
          <a:p>
            <a:pPr algn="r"/>
            <a:r>
              <a:rPr lang="en-US" sz="3600" i="1" dirty="0" smtClean="0">
                <a:solidFill>
                  <a:schemeClr val="bg1"/>
                </a:solidFill>
              </a:rPr>
              <a:t>Selected Messages</a:t>
            </a:r>
            <a:r>
              <a:rPr lang="en-US" sz="3600" dirty="0" smtClean="0">
                <a:solidFill>
                  <a:schemeClr val="bg1"/>
                </a:solidFill>
              </a:rPr>
              <a:t>, vol. 2, p. 376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608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2362200"/>
            <a:ext cx="7086600" cy="2514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Plead with God for </a:t>
            </a:r>
            <a:r>
              <a:rPr lang="en-US" dirty="0" smtClean="0">
                <a:solidFill>
                  <a:srgbClr val="FFCC00"/>
                </a:solidFill>
              </a:rPr>
              <a:t>revival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smtClean="0">
                <a:solidFill>
                  <a:srgbClr val="FFCC00"/>
                </a:solidFill>
              </a:rPr>
              <a:t>reformation</a:t>
            </a:r>
            <a:r>
              <a:rPr lang="en-US" dirty="0" smtClean="0">
                <a:solidFill>
                  <a:schemeClr val="bg1"/>
                </a:solidFill>
              </a:rPr>
              <a:t> in your life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and His church.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519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371600"/>
            <a:ext cx="8229600" cy="3886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“A </a:t>
            </a:r>
            <a:r>
              <a:rPr lang="en-US" dirty="0" smtClean="0">
                <a:solidFill>
                  <a:srgbClr val="FFCC00"/>
                </a:solidFill>
              </a:rPr>
              <a:t>revival of true godliness </a:t>
            </a:r>
            <a:r>
              <a:rPr lang="en-US" dirty="0" smtClean="0">
                <a:solidFill>
                  <a:schemeClr val="bg1"/>
                </a:solidFill>
              </a:rPr>
              <a:t>among us is the greatest and </a:t>
            </a:r>
            <a:r>
              <a:rPr lang="en-US" dirty="0" smtClean="0">
                <a:solidFill>
                  <a:srgbClr val="FFCC00"/>
                </a:solidFill>
              </a:rPr>
              <a:t>most urgent of all our needs</a:t>
            </a:r>
            <a:r>
              <a:rPr lang="en-US" dirty="0" smtClean="0">
                <a:solidFill>
                  <a:schemeClr val="bg1"/>
                </a:solidFill>
              </a:rPr>
              <a:t>. To seek this should be our first work.”</a:t>
            </a:r>
          </a:p>
          <a:p>
            <a:pPr algn="r"/>
            <a:r>
              <a:rPr lang="en-US" sz="3600" i="1" dirty="0" smtClean="0">
                <a:solidFill>
                  <a:schemeClr val="bg1"/>
                </a:solidFill>
              </a:rPr>
              <a:t>Selected Messages</a:t>
            </a:r>
            <a:r>
              <a:rPr lang="en-US" sz="3600" dirty="0" smtClean="0">
                <a:solidFill>
                  <a:schemeClr val="bg1"/>
                </a:solidFill>
              </a:rPr>
              <a:t>, vol. 1, p. 121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005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381000"/>
            <a:ext cx="7010400" cy="6172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Finally, ponder the counsel in 1 Peter 1:13-21.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“Therefore gird up the loins of your mind, </a:t>
            </a:r>
            <a:r>
              <a:rPr lang="en-US" dirty="0" smtClean="0">
                <a:solidFill>
                  <a:srgbClr val="FFCC00"/>
                </a:solidFill>
              </a:rPr>
              <a:t>be sober</a:t>
            </a:r>
            <a:r>
              <a:rPr lang="en-US" dirty="0" smtClean="0">
                <a:solidFill>
                  <a:schemeClr val="bg1"/>
                </a:solidFill>
              </a:rPr>
              <a:t>, and </a:t>
            </a:r>
            <a:r>
              <a:rPr lang="en-US" dirty="0" smtClean="0">
                <a:solidFill>
                  <a:srgbClr val="FFCC00"/>
                </a:solidFill>
              </a:rPr>
              <a:t>rest your hope</a:t>
            </a:r>
            <a:r>
              <a:rPr lang="en-US" dirty="0" smtClean="0">
                <a:solidFill>
                  <a:schemeClr val="bg1"/>
                </a:solidFill>
              </a:rPr>
              <a:t> fully upon the grace that is to be brought to you at the revelation of Jesus Christ . . 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468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149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Did you catch that?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685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CC00"/>
                </a:solidFill>
              </a:rPr>
              <a:t>Do What Is Right.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209801"/>
            <a:ext cx="80010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Do not shirk your duty.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3276601"/>
            <a:ext cx="8001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rgbClr val="FFCC00"/>
                </a:solidFill>
              </a:rPr>
              <a:t>Apply Mercy.</a:t>
            </a:r>
            <a:endParaRPr lang="en-US" sz="4000" dirty="0">
              <a:solidFill>
                <a:srgbClr val="FFCC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3810001"/>
            <a:ext cx="80010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Don’t be so rigid in your duty that you neglect mercy.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4876801"/>
            <a:ext cx="8001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rgbClr val="FFCC00"/>
                </a:solidFill>
              </a:rPr>
              <a:t>Be Humble.</a:t>
            </a:r>
            <a:endParaRPr lang="en-US" sz="4000" dirty="0">
              <a:solidFill>
                <a:srgbClr val="FFCC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85800" y="5410201"/>
            <a:ext cx="8001000" cy="9905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You do not have all the answers.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Remember to rely on Christ.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116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27317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Paul speaks of the characteristics of a spiritual life in Colossians 1:9-18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468701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C00"/>
                </a:solidFill>
              </a:rPr>
              <a:t>“filled with the </a:t>
            </a:r>
            <a:r>
              <a:rPr lang="en-US" sz="4000" dirty="0" smtClean="0">
                <a:solidFill>
                  <a:schemeClr val="bg1"/>
                </a:solidFill>
              </a:rPr>
              <a:t>knowledge</a:t>
            </a:r>
            <a:r>
              <a:rPr lang="en-US" sz="4000" dirty="0" smtClean="0">
                <a:solidFill>
                  <a:srgbClr val="FFCC00"/>
                </a:solidFill>
              </a:rPr>
              <a:t> of His will”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1783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C00"/>
                </a:solidFill>
              </a:rPr>
              <a:t>“</a:t>
            </a:r>
            <a:r>
              <a:rPr lang="en-US" sz="4000" dirty="0" smtClean="0">
                <a:solidFill>
                  <a:schemeClr val="bg1"/>
                </a:solidFill>
              </a:rPr>
              <a:t>walk</a:t>
            </a:r>
            <a:r>
              <a:rPr lang="en-US" sz="4000" dirty="0" smtClean="0">
                <a:solidFill>
                  <a:srgbClr val="FFCC00"/>
                </a:solidFill>
              </a:rPr>
              <a:t> worthy of the Lord”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962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C00"/>
                </a:solidFill>
              </a:rPr>
              <a:t>“fully </a:t>
            </a:r>
            <a:r>
              <a:rPr lang="en-US" sz="4000" dirty="0" smtClean="0">
                <a:solidFill>
                  <a:schemeClr val="bg1"/>
                </a:solidFill>
              </a:rPr>
              <a:t>please</a:t>
            </a:r>
            <a:r>
              <a:rPr lang="en-US" sz="4000" dirty="0" smtClean="0">
                <a:solidFill>
                  <a:srgbClr val="FFCC00"/>
                </a:solidFill>
              </a:rPr>
              <a:t> Him”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724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C00"/>
                </a:solidFill>
              </a:rPr>
              <a:t>“be </a:t>
            </a:r>
            <a:r>
              <a:rPr lang="en-US" sz="4000" dirty="0" smtClean="0">
                <a:solidFill>
                  <a:schemeClr val="bg1"/>
                </a:solidFill>
              </a:rPr>
              <a:t>fruitful</a:t>
            </a:r>
            <a:r>
              <a:rPr lang="en-US" sz="4000" dirty="0" smtClean="0">
                <a:solidFill>
                  <a:srgbClr val="FFCC00"/>
                </a:solidFill>
              </a:rPr>
              <a:t> in every good work”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54643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C00"/>
                </a:solidFill>
              </a:rPr>
              <a:t>“increase in the </a:t>
            </a:r>
            <a:r>
              <a:rPr lang="en-US" sz="4000" dirty="0" smtClean="0">
                <a:solidFill>
                  <a:schemeClr val="bg1"/>
                </a:solidFill>
              </a:rPr>
              <a:t>knowledge of God</a:t>
            </a:r>
            <a:r>
              <a:rPr lang="en-US" sz="4000" dirty="0" smtClean="0">
                <a:solidFill>
                  <a:srgbClr val="FFCC00"/>
                </a:solidFill>
              </a:rPr>
              <a:t>”</a:t>
            </a:r>
            <a:endParaRPr lang="en-US" sz="40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203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12838"/>
            <a:ext cx="8229600" cy="4373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connection with </a:t>
            </a:r>
            <a:r>
              <a:rPr lang="en-US" dirty="0" smtClean="0">
                <a:solidFill>
                  <a:srgbClr val="FFCC00"/>
                </a:solidFill>
              </a:rPr>
              <a:t>Christ</a:t>
            </a:r>
            <a:r>
              <a:rPr lang="en-US" dirty="0" smtClean="0">
                <a:solidFill>
                  <a:schemeClr val="bg1"/>
                </a:solidFill>
              </a:rPr>
              <a:t> in all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you do will have a powerful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effect on your influence.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22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785878"/>
            <a:ext cx="5943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Let’s look at things that affect your </a:t>
            </a:r>
            <a:r>
              <a:rPr lang="en-US" sz="6000" dirty="0">
                <a:solidFill>
                  <a:srgbClr val="FFCC00"/>
                </a:solidFill>
              </a:rPr>
              <a:t>spiritual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smtClean="0">
                <a:solidFill>
                  <a:schemeClr val="bg1"/>
                </a:solidFill>
              </a:rPr>
              <a:t>life.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362074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931C23B4E154BA7E8104755D6A6CD" ma:contentTypeVersion="1" ma:contentTypeDescription="Create a new document." ma:contentTypeScope="" ma:versionID="c8eee80a9397e942757032f22530b6af">
  <xsd:schema xmlns:xsd="http://www.w3.org/2001/XMLSchema" xmlns:xs="http://www.w3.org/2001/XMLSchema" xmlns:p="http://schemas.microsoft.com/office/2006/metadata/properties" xmlns:ns2="708c96bb-742e-4249-8e2b-6d89ee2a2a12" targetNamespace="http://schemas.microsoft.com/office/2006/metadata/properties" ma:root="true" ma:fieldsID="ed20ab612628702c9de8aa0a98ebc27b" ns2:_="">
    <xsd:import namespace="708c96bb-742e-4249-8e2b-6d89ee2a2a12"/>
    <xsd:element name="properties">
      <xsd:complexType>
        <xsd:sequence>
          <xsd:element name="documentManagement">
            <xsd:complexType>
              <xsd:all>
                <xsd:element ref="ns2:j2a840a341ce45988eab089c2d811663" minOccurs="0"/>
                <xsd:element ref="ns2:gc564d6ebf4248c7833a610fa17582d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c96bb-742e-4249-8e2b-6d89ee2a2a12" elementFormDefault="qualified">
    <xsd:import namespace="http://schemas.microsoft.com/office/2006/documentManagement/types"/>
    <xsd:import namespace="http://schemas.microsoft.com/office/infopath/2007/PartnerControls"/>
    <xsd:element name="j2a840a341ce45988eab089c2d811663" ma:index="9" nillable="true" ma:taxonomy="true" ma:internalName="j2a840a341ce45988eab089c2d811663" ma:taxonomyFieldName="CurriculumCategories" ma:displayName="CurriculumCategories" ma:default="" ma:fieldId="{32a840a3-41ce-4598-8eab-089c2d811663}" ma:taxonomyMulti="true" ma:sspId="b5610599-cc4b-4dc8-9e5a-d998835b68b3" ma:termSetId="bf1c4c82-3a44-4d16-bb71-072355a7d51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c564d6ebf4248c7833a610fa17582d5" ma:index="11" nillable="true" ma:taxonomy="true" ma:internalName="gc564d6ebf4248c7833a610fa17582d5" ma:taxonomyFieldName="Authors" ma:displayName="Authors" ma:default="" ma:fieldId="{0c564d6e-bf42-48c7-833a-610fa17582d5}" ma:taxonomyMulti="true" ma:sspId="b5610599-cc4b-4dc8-9e5a-d998835b68b3" ma:termSetId="f7ac89c2-ea02-468b-b02c-fe613d55204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2a840a341ce45988eab089c2d811663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Leadership</TermName>
          <TermId xmlns="http://schemas.microsoft.com/office/infopath/2007/PartnerControls">ee543c1f-9323-460a-9399-69ef1298d63b</TermId>
        </TermInfo>
      </Terms>
    </j2a840a341ce45988eab089c2d811663>
    <gc564d6ebf4248c7833a610fa17582d5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Ted N C Wilson</TermName>
          <TermId xmlns="http://schemas.microsoft.com/office/infopath/2007/PartnerControls">e8deea18-467a-4bed-9cbc-3f8a0bc7e8a0</TermId>
        </TermInfo>
      </Terms>
    </gc564d6ebf4248c7833a610fa17582d5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6C2CB7-37EF-4246-AFF5-45CB432BA12A}"/>
</file>

<file path=customXml/itemProps2.xml><?xml version="1.0" encoding="utf-8"?>
<ds:datastoreItem xmlns:ds="http://schemas.openxmlformats.org/officeDocument/2006/customXml" ds:itemID="{50F0B496-4AF6-4D9F-AC42-F71C33C6A57C}"/>
</file>

<file path=customXml/itemProps3.xml><?xml version="1.0" encoding="utf-8"?>
<ds:datastoreItem xmlns:ds="http://schemas.openxmlformats.org/officeDocument/2006/customXml" ds:itemID="{78C0E5E2-F3E0-4685-B877-65C10244D511}"/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1160</Words>
  <Application>Microsoft Office PowerPoint</Application>
  <PresentationFormat>On-screen Show (4:3)</PresentationFormat>
  <Paragraphs>171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The Spiritual Life of an Administrator by Ted N. C. Wilson</vt:lpstr>
      <vt:lpstr>It is essential that an individual working in church administration be connected to God.</vt:lpstr>
      <vt:lpstr>PowerPoint Presentation</vt:lpstr>
      <vt:lpstr>PowerPoint Presentation</vt:lpstr>
      <vt:lpstr>PowerPoint Presentation</vt:lpstr>
      <vt:lpstr>Did you catch that?</vt:lpstr>
      <vt:lpstr>PowerPoint Presentation</vt:lpstr>
      <vt:lpstr>A connection with Christ in all you do will have a powerful effect on your influence.</vt:lpstr>
      <vt:lpstr>PowerPoint Presentation</vt:lpstr>
      <vt:lpstr>Study of and Literal Belief in the Word of God.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S.D.A. Church World Headquarters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Spiritual Life of an Administrator</dc:title>
  <dc:creator>Merle Poirier</dc:creator>
  <cp:lastModifiedBy>Ellen Missah</cp:lastModifiedBy>
  <cp:revision>68</cp:revision>
  <dcterms:created xsi:type="dcterms:W3CDTF">2012-03-26T18:04:41Z</dcterms:created>
  <dcterms:modified xsi:type="dcterms:W3CDTF">2012-04-16T18:44:12Z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">
    <vt:lpwstr>18;#Ted N C Wilson|e8deea18-467a-4bed-9cbc-3f8a0bc7e8a0</vt:lpwstr>
  </property>
  <property fmtid="{D5CDD505-2E9C-101B-9397-08002B2CF9AE}" pid="3" name="CurriculumCategories">
    <vt:lpwstr>22;#Leadership|ee543c1f-9323-460a-9399-69ef1298d63b</vt:lpwstr>
  </property>
  <property fmtid="{D5CDD505-2E9C-101B-9397-08002B2CF9AE}" pid="4" name="ContentTypeId">
    <vt:lpwstr>0x010100606931C23B4E154BA7E8104755D6A6CD</vt:lpwstr>
  </property>
</Properties>
</file>