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29"/>
  </p:notesMasterIdLst>
  <p:sldIdLst>
    <p:sldId id="256" r:id="rId2"/>
    <p:sldId id="284" r:id="rId3"/>
    <p:sldId id="285" r:id="rId4"/>
    <p:sldId id="286" r:id="rId5"/>
    <p:sldId id="277" r:id="rId6"/>
    <p:sldId id="280" r:id="rId7"/>
    <p:sldId id="273" r:id="rId8"/>
    <p:sldId id="290" r:id="rId9"/>
    <p:sldId id="279" r:id="rId10"/>
    <p:sldId id="275" r:id="rId11"/>
    <p:sldId id="281" r:id="rId12"/>
    <p:sldId id="257" r:id="rId13"/>
    <p:sldId id="272" r:id="rId14"/>
    <p:sldId id="258" r:id="rId15"/>
    <p:sldId id="259" r:id="rId16"/>
    <p:sldId id="261" r:id="rId17"/>
    <p:sldId id="282" r:id="rId18"/>
    <p:sldId id="263" r:id="rId19"/>
    <p:sldId id="264" r:id="rId20"/>
    <p:sldId id="266" r:id="rId21"/>
    <p:sldId id="269" r:id="rId22"/>
    <p:sldId id="289" r:id="rId23"/>
    <p:sldId id="270" r:id="rId24"/>
    <p:sldId id="291" r:id="rId25"/>
    <p:sldId id="292" r:id="rId26"/>
    <p:sldId id="287" r:id="rId27"/>
    <p:sldId id="288" r:id="rId28"/>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55" autoAdjust="0"/>
    <p:restoredTop sz="86441" autoAdjust="0"/>
  </p:normalViewPr>
  <p:slideViewPr>
    <p:cSldViewPr snapToGrid="0" snapToObjects="1">
      <p:cViewPr>
        <p:scale>
          <a:sx n="118" d="100"/>
          <a:sy n="118" d="100"/>
        </p:scale>
        <p:origin x="-1350" y="360"/>
      </p:cViewPr>
      <p:guideLst>
        <p:guide orient="horz" pos="2160"/>
        <p:guide pos="2880"/>
      </p:guideLst>
    </p:cSldViewPr>
  </p:slideViewPr>
  <p:outlineViewPr>
    <p:cViewPr>
      <p:scale>
        <a:sx n="33" d="100"/>
        <a:sy n="33" d="100"/>
      </p:scale>
      <p:origin x="0" y="10896"/>
    </p:cViewPr>
  </p:outlineViewPr>
  <p:notesTextViewPr>
    <p:cViewPr>
      <p:scale>
        <a:sx n="100" d="100"/>
        <a:sy n="100" d="100"/>
      </p:scale>
      <p:origin x="0" y="0"/>
    </p:cViewPr>
  </p:notesTextViewPr>
  <p:sorterViewPr>
    <p:cViewPr>
      <p:scale>
        <a:sx n="100" d="100"/>
        <a:sy n="100" d="100"/>
      </p:scale>
      <p:origin x="0" y="45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2DD79617-CA5B-462B-8816-93A103D7A296}" type="datetimeFigureOut">
              <a:rPr lang="en-US" smtClean="0"/>
              <a:t>5/14/2014</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B30C0AE7-F8C5-4741-9BB0-ED1EB70ECDEB}" type="slidenum">
              <a:rPr lang="en-US" smtClean="0"/>
              <a:t>‹#›</a:t>
            </a:fld>
            <a:endParaRPr lang="en-US"/>
          </a:p>
        </p:txBody>
      </p:sp>
    </p:spTree>
    <p:extLst>
      <p:ext uri="{BB962C8B-B14F-4D97-AF65-F5344CB8AC3E}">
        <p14:creationId xmlns:p14="http://schemas.microsoft.com/office/powerpoint/2010/main" val="2458537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Evaluation of what a good leader is and what a good leader is not</a:t>
            </a:r>
          </a:p>
          <a:p>
            <a:r>
              <a:rPr lang="en-US" dirty="0" smtClean="0"/>
              <a:t>The Church and it’s relationship to the body</a:t>
            </a:r>
            <a:endParaRPr lang="en-US" dirty="0"/>
          </a:p>
        </p:txBody>
      </p:sp>
      <p:sp>
        <p:nvSpPr>
          <p:cNvPr id="4" name="Slide Number Placeholder 3"/>
          <p:cNvSpPr>
            <a:spLocks noGrp="1"/>
          </p:cNvSpPr>
          <p:nvPr>
            <p:ph type="sldNum" sz="quarter" idx="10"/>
          </p:nvPr>
        </p:nvSpPr>
        <p:spPr/>
        <p:txBody>
          <a:bodyPr/>
          <a:lstStyle/>
          <a:p>
            <a:fld id="{B30C0AE7-F8C5-4741-9BB0-ED1EB70ECDEB}" type="slidenum">
              <a:rPr lang="en-US" smtClean="0"/>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Church</a:t>
            </a:r>
            <a:r>
              <a:rPr lang="en-US" baseline="0" dirty="0" smtClean="0"/>
              <a:t> services are tired and boring</a:t>
            </a:r>
          </a:p>
          <a:p>
            <a:r>
              <a:rPr lang="en-US" baseline="0" dirty="0" smtClean="0"/>
              <a:t>Leadership meetings and ideas are “status quo”</a:t>
            </a:r>
          </a:p>
          <a:p>
            <a:r>
              <a:rPr lang="en-US" baseline="0" dirty="0" smtClean="0"/>
              <a:t>No one wants to be involved </a:t>
            </a:r>
          </a:p>
          <a:p>
            <a:r>
              <a:rPr lang="en-US" baseline="0" dirty="0" smtClean="0"/>
              <a:t>Lack of unity within the confines of leadership</a:t>
            </a:r>
          </a:p>
          <a:p>
            <a:endParaRPr lang="en-US" dirty="0"/>
          </a:p>
        </p:txBody>
      </p:sp>
      <p:sp>
        <p:nvSpPr>
          <p:cNvPr id="4" name="Slide Number Placeholder 3"/>
          <p:cNvSpPr>
            <a:spLocks noGrp="1"/>
          </p:cNvSpPr>
          <p:nvPr>
            <p:ph type="sldNum" sz="quarter" idx="10"/>
          </p:nvPr>
        </p:nvSpPr>
        <p:spPr/>
        <p:txBody>
          <a:bodyPr/>
          <a:lstStyle/>
          <a:p>
            <a:fld id="{B30C0AE7-F8C5-4741-9BB0-ED1EB70ECDEB}" type="slidenum">
              <a:rPr lang="en-US" smtClean="0"/>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Medications</a:t>
            </a:r>
            <a:r>
              <a:rPr lang="en-US" baseline="0" dirty="0" smtClean="0"/>
              <a:t> and Treatments </a:t>
            </a:r>
            <a:endParaRPr lang="en-US" dirty="0"/>
          </a:p>
        </p:txBody>
      </p:sp>
      <p:sp>
        <p:nvSpPr>
          <p:cNvPr id="4" name="Slide Number Placeholder 3"/>
          <p:cNvSpPr>
            <a:spLocks noGrp="1"/>
          </p:cNvSpPr>
          <p:nvPr>
            <p:ph type="sldNum" sz="quarter" idx="10"/>
          </p:nvPr>
        </p:nvSpPr>
        <p:spPr/>
        <p:txBody>
          <a:bodyPr/>
          <a:lstStyle/>
          <a:p>
            <a:fld id="{B30C0AE7-F8C5-4741-9BB0-ED1EB70ECDEB}" type="slidenum">
              <a:rPr lang="en-US" smtClean="0"/>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doesn’t matter what</a:t>
            </a:r>
            <a:r>
              <a:rPr lang="en-US" baseline="0" dirty="0" smtClean="0"/>
              <a:t> your level of leadership is, you can be in any position, be it high or low, but God calls us to act justly, love mercy and to walk humbly before Him. This is the true characteristic of a “Godly” Leader. </a:t>
            </a:r>
            <a:endParaRPr lang="en-US" dirty="0"/>
          </a:p>
        </p:txBody>
      </p:sp>
      <p:sp>
        <p:nvSpPr>
          <p:cNvPr id="4" name="Slide Number Placeholder 3"/>
          <p:cNvSpPr>
            <a:spLocks noGrp="1"/>
          </p:cNvSpPr>
          <p:nvPr>
            <p:ph type="sldNum" sz="quarter" idx="10"/>
          </p:nvPr>
        </p:nvSpPr>
        <p:spPr/>
        <p:txBody>
          <a:bodyPr/>
          <a:lstStyle/>
          <a:p>
            <a:fld id="{B30C0AE7-F8C5-4741-9BB0-ED1EB70ECDEB}" type="slidenum">
              <a:rPr lang="en-US" smtClean="0"/>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EF41D8-3DBE-0F46-8191-5C0984D82B92}" type="datetimeFigureOut">
              <a:rPr lang="en-US" smtClean="0"/>
              <a:pPr/>
              <a:t>5/14/2014</a:t>
            </a:fld>
            <a:endParaRPr lang="en-US" dirty="0"/>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dirty="0"/>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6"/>
                </a:solidFill>
                <a:sym typeface="Wingdings"/>
              </a:rPr>
              <a:t></a:t>
            </a:r>
            <a:endParaRPr lang="en-US" sz="3200" spc="150" dirty="0">
              <a:solidFill>
                <a:schemeClr val="accent6"/>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878B81AB-F69B-BD4D-881F-5ADE439012E1}" type="slidenum">
              <a:rPr lang="en-US" smtClean="0"/>
              <a:pPr/>
              <a:t>‹#›</a:t>
            </a:fld>
            <a:endParaRPr lang="en-US" dirty="0"/>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6"/>
                </a:solidFill>
                <a:sym typeface="Wingdings"/>
              </a:rPr>
              <a:t></a:t>
            </a:r>
            <a:endParaRPr lang="en-US" sz="3200" spc="150" dirty="0">
              <a:solidFill>
                <a:schemeClr val="accent6"/>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EF41D8-3DBE-0F46-8191-5C0984D82B92}" type="datetimeFigureOut">
              <a:rPr lang="en-US" smtClean="0"/>
              <a:pPr/>
              <a:t>5/14/2014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8B81AB-F69B-BD4D-881F-5ADE439012E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EF41D8-3DBE-0F46-8191-5C0984D82B92}" type="datetimeFigureOut">
              <a:rPr lang="en-US" smtClean="0"/>
              <a:pPr/>
              <a:t>5/14/2014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096000" y="6356350"/>
            <a:ext cx="762000" cy="365125"/>
          </a:xfrm>
        </p:spPr>
        <p:txBody>
          <a:bodyPr/>
          <a:lstStyle/>
          <a:p>
            <a:fld id="{878B81AB-F69B-BD4D-881F-5ADE439012E1}" type="slidenum">
              <a:rPr lang="en-US" smtClean="0"/>
              <a:pPr/>
              <a:t>‹#›</a:t>
            </a:fld>
            <a:endParaRPr lang="en-US" dirty="0"/>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buClr>
                <a:schemeClr val="accent6"/>
              </a:buClr>
              <a:defRPr sz="3600" b="1">
                <a:effectLst>
                  <a:outerShdw blurRad="38100" dist="38100" dir="2700000" algn="tl">
                    <a:srgbClr val="000000">
                      <a:alpha val="43137"/>
                    </a:srgbClr>
                  </a:outerShdw>
                </a:effectLst>
              </a:defRPr>
            </a:lvl1pPr>
            <a:lvl2pPr>
              <a:defRPr sz="3200" b="1">
                <a:effectLst>
                  <a:outerShdw blurRad="38100" dist="38100" dir="2700000" algn="tl">
                    <a:srgbClr val="000000">
                      <a:alpha val="43137"/>
                    </a:srgbClr>
                  </a:outerShdw>
                </a:effectLst>
              </a:defRPr>
            </a:lvl2pPr>
            <a:lvl3pPr>
              <a:defRPr sz="2800" b="1">
                <a:effectLst>
                  <a:outerShdw blurRad="38100" dist="38100" dir="2700000" algn="tl">
                    <a:srgbClr val="000000">
                      <a:alpha val="43137"/>
                    </a:srgbClr>
                  </a:outerShdw>
                </a:effectLst>
              </a:defRPr>
            </a:lvl3pPr>
            <a:lvl4pPr>
              <a:defRPr sz="2400" b="1">
                <a:effectLst>
                  <a:outerShdw blurRad="38100" dist="38100" dir="2700000" algn="tl">
                    <a:srgbClr val="000000">
                      <a:alpha val="43137"/>
                    </a:srgbClr>
                  </a:outerShdw>
                </a:effectLst>
              </a:defRPr>
            </a:lvl4pPr>
            <a:lvl5pPr>
              <a:defRPr sz="2000" b="1">
                <a:effectLst>
                  <a:outerShdw blurRad="38100" dist="38100" dir="2700000" algn="tl">
                    <a:srgbClr val="000000">
                      <a:alpha val="43137"/>
                    </a:srgbClr>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1EF41D8-3DBE-0F46-8191-5C0984D82B92}" type="datetimeFigureOut">
              <a:rPr lang="en-US" smtClean="0"/>
              <a:pPr/>
              <a:t>5/14/2014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8B81AB-F69B-BD4D-881F-5ADE439012E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EF41D8-3DBE-0F46-8191-5C0984D82B92}" type="datetimeFigureOut">
              <a:rPr lang="en-US" smtClean="0"/>
              <a:pPr/>
              <a:t>5/14/2014</a:t>
            </a:fld>
            <a:endParaRPr lang="en-US" dirty="0"/>
          </a:p>
        </p:txBody>
      </p:sp>
      <p:sp>
        <p:nvSpPr>
          <p:cNvPr id="5" name="Footer Placeholder 4"/>
          <p:cNvSpPr>
            <a:spLocks noGrp="1"/>
          </p:cNvSpPr>
          <p:nvPr>
            <p:ph type="ftr" sz="quarter" idx="11"/>
          </p:nvPr>
        </p:nvSpPr>
        <p:spPr>
          <a:xfrm>
            <a:off x="5791200" y="6356350"/>
            <a:ext cx="2895600" cy="365125"/>
          </a:xfrm>
        </p:spPr>
        <p:txBody>
          <a:bodyPr/>
          <a:lstStyle/>
          <a:p>
            <a:endParaRPr lang="en-US" dirty="0"/>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878B81AB-F69B-BD4D-881F-5ADE439012E1}" type="slidenum">
              <a:rPr lang="en-US" smtClean="0"/>
              <a:pPr/>
              <a:t>‹#›</a:t>
            </a:fld>
            <a:endParaRPr lang="en-US" dirty="0"/>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EF41D8-3DBE-0F46-8191-5C0984D82B92}" type="datetimeFigureOut">
              <a:rPr lang="en-US" smtClean="0"/>
              <a:pPr/>
              <a:t>5/14/2014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8B81AB-F69B-BD4D-881F-5ADE439012E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EF41D8-3DBE-0F46-8191-5C0984D82B92}" type="datetimeFigureOut">
              <a:rPr lang="en-US" smtClean="0"/>
              <a:pPr/>
              <a:t>5/14/2014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8B81AB-F69B-BD4D-881F-5ADE439012E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EF41D8-3DBE-0F46-8191-5C0984D82B92}" type="datetimeFigureOut">
              <a:rPr lang="en-US" smtClean="0"/>
              <a:pPr/>
              <a:t>5/14/2014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8B81AB-F69B-BD4D-881F-5ADE439012E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F41D8-3DBE-0F46-8191-5C0984D82B92}" type="datetimeFigureOut">
              <a:rPr lang="en-US" smtClean="0"/>
              <a:pPr/>
              <a:t>5/14/2014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8B81AB-F69B-BD4D-881F-5ADE439012E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EF41D8-3DBE-0F46-8191-5C0984D82B92}" type="datetimeFigureOut">
              <a:rPr lang="en-US" smtClean="0"/>
              <a:pPr/>
              <a:t>5/14/2014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8B81AB-F69B-BD4D-881F-5ADE439012E1}" type="slidenum">
              <a:rPr lang="en-US" smtClean="0"/>
              <a:pPr/>
              <a:t>‹#›</a:t>
            </a:fld>
            <a:endParaRPr 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A1EF41D8-3DBE-0F46-8191-5C0984D82B92}" type="datetimeFigureOut">
              <a:rPr lang="en-US" smtClean="0"/>
              <a:pPr/>
              <a:t>5/14/2014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8B81AB-F69B-BD4D-881F-5ADE439012E1}" type="slidenum">
              <a:rPr lang="en-US" smtClean="0"/>
              <a:pPr/>
              <a:t>‹#›</a:t>
            </a:fld>
            <a:endParaRPr 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1EF41D8-3DBE-0F46-8191-5C0984D82B92}" type="datetimeFigureOut">
              <a:rPr lang="en-US" smtClean="0"/>
              <a:pPr/>
              <a:t>5/14/2014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78B81AB-F69B-BD4D-881F-5ADE439012E1}" type="slidenum">
              <a:rPr lang="en-US" smtClean="0"/>
              <a:pPr/>
              <a:t>‹#›</a:t>
            </a:fld>
            <a:endParaRPr lang="en-US" dirty="0"/>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nlm.nih.gov/medlineplus/ency/article/000816.htm" TargetMode="External"/><Relationship Id="rId2" Type="http://schemas.openxmlformats.org/officeDocument/2006/relationships/hyperlink" Target="http://www.nlm.nih.gov/medlineplus/autoimmunediseas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9" y="145658"/>
            <a:ext cx="8686800" cy="2265769"/>
          </a:xfrm>
        </p:spPr>
        <p:txBody>
          <a:bodyPr/>
          <a:lstStyle/>
          <a:p>
            <a:r>
              <a:rPr lang="en-US" dirty="0" smtClean="0"/>
              <a:t>Leadership 999</a:t>
            </a:r>
            <a:br>
              <a:rPr lang="en-US" dirty="0" smtClean="0"/>
            </a:br>
            <a:r>
              <a:rPr lang="en-US" dirty="0" smtClean="0"/>
              <a:t>The Autoimmune Church</a:t>
            </a:r>
            <a:endParaRPr lang="en-US" dirty="0"/>
          </a:p>
        </p:txBody>
      </p:sp>
      <p:sp>
        <p:nvSpPr>
          <p:cNvPr id="3" name="Subtitle 2"/>
          <p:cNvSpPr>
            <a:spLocks noGrp="1"/>
          </p:cNvSpPr>
          <p:nvPr>
            <p:ph type="subTitle" idx="1"/>
          </p:nvPr>
        </p:nvSpPr>
        <p:spPr>
          <a:xfrm>
            <a:off x="571499" y="4644828"/>
            <a:ext cx="8001000" cy="744466"/>
          </a:xfrm>
        </p:spPr>
        <p:txBody>
          <a:bodyPr>
            <a:noAutofit/>
          </a:bodyPr>
          <a:lstStyle/>
          <a:p>
            <a:pPr>
              <a:spcBef>
                <a:spcPts val="0"/>
              </a:spcBef>
            </a:pPr>
            <a:r>
              <a:rPr lang="en-US" sz="1400" b="1" dirty="0" smtClean="0">
                <a:solidFill>
                  <a:schemeClr val="tx2">
                    <a:lumMod val="10000"/>
                  </a:schemeClr>
                </a:solidFill>
                <a:effectLst>
                  <a:outerShdw blurRad="38100" dist="38100" dir="2700000" algn="tl">
                    <a:srgbClr val="000000">
                      <a:alpha val="43137"/>
                    </a:srgbClr>
                  </a:outerShdw>
                </a:effectLst>
              </a:rPr>
              <a:t>Gina S. Brown, Ph.D. </a:t>
            </a:r>
          </a:p>
          <a:p>
            <a:pPr>
              <a:spcBef>
                <a:spcPts val="0"/>
              </a:spcBef>
            </a:pPr>
            <a:r>
              <a:rPr lang="en-US" sz="1400" b="1" dirty="0" smtClean="0">
                <a:solidFill>
                  <a:schemeClr val="tx2">
                    <a:lumMod val="10000"/>
                  </a:schemeClr>
                </a:solidFill>
                <a:effectLst>
                  <a:outerShdw blurRad="38100" dist="38100" dir="2700000" algn="tl">
                    <a:srgbClr val="000000">
                      <a:alpha val="43137"/>
                    </a:srgbClr>
                  </a:outerShdw>
                </a:effectLst>
              </a:rPr>
              <a:t>Loma Linda University</a:t>
            </a:r>
          </a:p>
          <a:p>
            <a:pPr>
              <a:spcBef>
                <a:spcPts val="0"/>
              </a:spcBef>
            </a:pPr>
            <a:r>
              <a:rPr lang="en-US" sz="1400" b="1" dirty="0" smtClean="0">
                <a:solidFill>
                  <a:schemeClr val="tx2">
                    <a:lumMod val="10000"/>
                  </a:schemeClr>
                </a:solidFill>
                <a:effectLst>
                  <a:outerShdw blurRad="38100" dist="38100" dir="2700000" algn="tl">
                    <a:srgbClr val="000000">
                      <a:alpha val="43137"/>
                    </a:srgbClr>
                  </a:outerShdw>
                </a:effectLst>
              </a:rPr>
              <a:t>North American Division</a:t>
            </a:r>
            <a:endParaRPr lang="en-US" sz="1400" b="1" dirty="0">
              <a:solidFill>
                <a:schemeClr val="tx2">
                  <a:lumMod val="1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45950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Effects”</a:t>
            </a:r>
            <a:endParaRPr lang="en-US" dirty="0"/>
          </a:p>
        </p:txBody>
      </p:sp>
      <p:sp>
        <p:nvSpPr>
          <p:cNvPr id="3" name="Content Placeholder 2"/>
          <p:cNvSpPr>
            <a:spLocks noGrp="1"/>
          </p:cNvSpPr>
          <p:nvPr>
            <p:ph idx="1"/>
          </p:nvPr>
        </p:nvSpPr>
        <p:spPr/>
        <p:txBody>
          <a:bodyPr/>
          <a:lstStyle/>
          <a:p>
            <a:r>
              <a:rPr lang="en-US" dirty="0" smtClean="0"/>
              <a:t>Lack of Servant Attitude</a:t>
            </a:r>
          </a:p>
          <a:p>
            <a:pPr lvl="1"/>
            <a:r>
              <a:rPr lang="en-US" dirty="0" smtClean="0"/>
              <a:t>The first shall be last…</a:t>
            </a:r>
          </a:p>
          <a:p>
            <a:pPr lvl="1"/>
            <a:r>
              <a:rPr lang="en-US" dirty="0" smtClean="0"/>
              <a:t>The lowest seat…</a:t>
            </a:r>
          </a:p>
          <a:p>
            <a:pPr lvl="1"/>
            <a:r>
              <a:rPr lang="en-US" dirty="0" smtClean="0"/>
              <a:t>Servant Leadership </a:t>
            </a:r>
          </a:p>
          <a:p>
            <a:pPr lvl="1"/>
            <a:r>
              <a:rPr lang="en-US" dirty="0" smtClean="0"/>
              <a:t>Relationships (lack of)</a:t>
            </a:r>
          </a:p>
          <a:p>
            <a:pPr lvl="1"/>
            <a:r>
              <a:rPr lang="en-US" dirty="0" smtClean="0"/>
              <a:t>The Golden Rule</a:t>
            </a:r>
          </a:p>
        </p:txBody>
      </p:sp>
    </p:spTree>
    <p:extLst>
      <p:ext uri="{BB962C8B-B14F-4D97-AF65-F5344CB8AC3E}">
        <p14:creationId xmlns:p14="http://schemas.microsoft.com/office/powerpoint/2010/main" val="2380076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Treatment for Autoimmune Leadership</a:t>
            </a:r>
            <a:endParaRPr lang="en-US" dirty="0"/>
          </a:p>
        </p:txBody>
      </p:sp>
      <p:sp>
        <p:nvSpPr>
          <p:cNvPr id="3" name="Content Placeholder 2"/>
          <p:cNvSpPr>
            <a:spLocks noGrp="1"/>
          </p:cNvSpPr>
          <p:nvPr>
            <p:ph idx="1"/>
          </p:nvPr>
        </p:nvSpPr>
        <p:spPr/>
        <p:txBody>
          <a:bodyPr/>
          <a:lstStyle/>
          <a:p>
            <a:r>
              <a:rPr lang="en-US" dirty="0" smtClean="0"/>
              <a:t>Reduce symptoms</a:t>
            </a:r>
          </a:p>
          <a:p>
            <a:r>
              <a:rPr lang="en-US" dirty="0" smtClean="0"/>
              <a:t>Control the autoimmune process</a:t>
            </a:r>
          </a:p>
          <a:p>
            <a:r>
              <a:rPr lang="en-US" dirty="0" smtClean="0"/>
              <a:t>Maintain the body’s ability to fight disease </a:t>
            </a:r>
            <a:endParaRPr lang="en-US" dirty="0"/>
          </a:p>
        </p:txBody>
      </p:sp>
    </p:spTree>
    <p:extLst>
      <p:ext uri="{BB962C8B-B14F-4D97-AF65-F5344CB8AC3E}">
        <p14:creationId xmlns:p14="http://schemas.microsoft.com/office/powerpoint/2010/main" val="3957992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Protocols” </a:t>
            </a:r>
            <a:endParaRPr lang="en-US" dirty="0"/>
          </a:p>
        </p:txBody>
      </p:sp>
      <p:sp>
        <p:nvSpPr>
          <p:cNvPr id="3" name="Content Placeholder 2"/>
          <p:cNvSpPr>
            <a:spLocks noGrp="1"/>
          </p:cNvSpPr>
          <p:nvPr>
            <p:ph idx="1"/>
          </p:nvPr>
        </p:nvSpPr>
        <p:spPr/>
        <p:txBody>
          <a:bodyPr/>
          <a:lstStyle/>
          <a:p>
            <a:r>
              <a:rPr lang="en-US" dirty="0" smtClean="0"/>
              <a:t>Why Unity in Leadership?</a:t>
            </a:r>
          </a:p>
          <a:p>
            <a:pPr lvl="1"/>
            <a:r>
              <a:rPr lang="en-US" dirty="0" smtClean="0"/>
              <a:t>To promote Kingdom Building</a:t>
            </a:r>
          </a:p>
          <a:p>
            <a:pPr lvl="1"/>
            <a:r>
              <a:rPr lang="en-US" dirty="0" smtClean="0"/>
              <a:t>To present a </a:t>
            </a:r>
            <a:r>
              <a:rPr lang="en-US" dirty="0"/>
              <a:t>U</a:t>
            </a:r>
            <a:r>
              <a:rPr lang="en-US" dirty="0" smtClean="0"/>
              <a:t>nited Front</a:t>
            </a:r>
          </a:p>
          <a:p>
            <a:pPr lvl="1"/>
            <a:r>
              <a:rPr lang="en-US" dirty="0" smtClean="0"/>
              <a:t>To fight against those who oppose the Kingdom</a:t>
            </a:r>
            <a:endParaRPr lang="en-US" dirty="0"/>
          </a:p>
        </p:txBody>
      </p:sp>
    </p:spTree>
    <p:extLst>
      <p:ext uri="{BB962C8B-B14F-4D97-AF65-F5344CB8AC3E}">
        <p14:creationId xmlns:p14="http://schemas.microsoft.com/office/powerpoint/2010/main" val="3954027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Protocols</a:t>
            </a:r>
            <a:endParaRPr lang="en-US" dirty="0"/>
          </a:p>
        </p:txBody>
      </p:sp>
      <p:sp>
        <p:nvSpPr>
          <p:cNvPr id="3" name="Content Placeholder 2"/>
          <p:cNvSpPr>
            <a:spLocks noGrp="1"/>
          </p:cNvSpPr>
          <p:nvPr>
            <p:ph idx="1"/>
          </p:nvPr>
        </p:nvSpPr>
        <p:spPr/>
        <p:txBody>
          <a:bodyPr>
            <a:normAutofit/>
          </a:bodyPr>
          <a:lstStyle/>
          <a:p>
            <a:r>
              <a:rPr lang="en-US" dirty="0" smtClean="0"/>
              <a:t>What principles and factors makes a good leader? </a:t>
            </a:r>
          </a:p>
          <a:p>
            <a:r>
              <a:rPr lang="en-US" dirty="0" smtClean="0"/>
              <a:t>Leadership 999</a:t>
            </a:r>
          </a:p>
          <a:p>
            <a:r>
              <a:rPr lang="en-US" dirty="0" smtClean="0"/>
              <a:t>A “God” Leader</a:t>
            </a:r>
          </a:p>
          <a:p>
            <a:r>
              <a:rPr lang="en-US" dirty="0" smtClean="0"/>
              <a:t>W “</a:t>
            </a:r>
            <a:r>
              <a:rPr lang="en-US" dirty="0" err="1" smtClean="0"/>
              <a:t>H”olistic</a:t>
            </a:r>
            <a:r>
              <a:rPr lang="en-US" dirty="0" smtClean="0"/>
              <a:t> Care</a:t>
            </a:r>
          </a:p>
          <a:p>
            <a:pPr algn="ctr"/>
            <a:endParaRPr lang="en-US" dirty="0"/>
          </a:p>
        </p:txBody>
      </p:sp>
    </p:spTree>
    <p:extLst>
      <p:ext uri="{BB962C8B-B14F-4D97-AF65-F5344CB8AC3E}">
        <p14:creationId xmlns:p14="http://schemas.microsoft.com/office/powerpoint/2010/main" val="3859718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999</a:t>
            </a:r>
            <a:endParaRPr lang="en-US" dirty="0"/>
          </a:p>
        </p:txBody>
      </p:sp>
      <p:sp>
        <p:nvSpPr>
          <p:cNvPr id="3" name="Content Placeholder 2"/>
          <p:cNvSpPr>
            <a:spLocks noGrp="1"/>
          </p:cNvSpPr>
          <p:nvPr>
            <p:ph idx="1"/>
          </p:nvPr>
        </p:nvSpPr>
        <p:spPr/>
        <p:txBody>
          <a:bodyPr/>
          <a:lstStyle/>
          <a:p>
            <a:r>
              <a:rPr lang="en-US" dirty="0"/>
              <a:t>God’s calling of a leader matches His empowerment. This means that leaders must be fully equip, (Academically, emotionally, spiritually, mentally, etc.) to stand before </a:t>
            </a:r>
            <a:r>
              <a:rPr lang="en-US" dirty="0" smtClean="0"/>
              <a:t>His people.</a:t>
            </a:r>
            <a:endParaRPr lang="en-US" dirty="0"/>
          </a:p>
        </p:txBody>
      </p:sp>
    </p:spTree>
    <p:extLst>
      <p:ext uri="{BB962C8B-B14F-4D97-AF65-F5344CB8AC3E}">
        <p14:creationId xmlns:p14="http://schemas.microsoft.com/office/powerpoint/2010/main" val="193801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999</a:t>
            </a:r>
            <a:endParaRPr lang="en-US" dirty="0"/>
          </a:p>
        </p:txBody>
      </p:sp>
      <p:sp>
        <p:nvSpPr>
          <p:cNvPr id="3" name="Content Placeholder 2"/>
          <p:cNvSpPr>
            <a:spLocks noGrp="1"/>
          </p:cNvSpPr>
          <p:nvPr>
            <p:ph idx="1"/>
          </p:nvPr>
        </p:nvSpPr>
        <p:spPr/>
        <p:txBody>
          <a:bodyPr anchor="ctr"/>
          <a:lstStyle/>
          <a:p>
            <a:r>
              <a:rPr lang="en-US" dirty="0"/>
              <a:t>In order to garner appropriate unity; Leaders must expect criticism and sometimes must confront. </a:t>
            </a:r>
          </a:p>
          <a:p>
            <a:pPr lvl="0"/>
            <a:r>
              <a:rPr lang="en-US" dirty="0" smtClean="0"/>
              <a:t>Leaders must not only endure change, but must create change. </a:t>
            </a:r>
          </a:p>
          <a:p>
            <a:pPr lvl="0"/>
            <a:r>
              <a:rPr lang="en-US" dirty="0" smtClean="0"/>
              <a:t>Effective leaders identity with the sins and failures of their people.</a:t>
            </a:r>
          </a:p>
        </p:txBody>
      </p:sp>
    </p:spTree>
    <p:extLst>
      <p:ext uri="{BB962C8B-B14F-4D97-AF65-F5344CB8AC3E}">
        <p14:creationId xmlns:p14="http://schemas.microsoft.com/office/powerpoint/2010/main" val="18923692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“God” Leader</a:t>
            </a:r>
            <a:endParaRPr lang="en-US" dirty="0"/>
          </a:p>
        </p:txBody>
      </p:sp>
      <p:sp>
        <p:nvSpPr>
          <p:cNvPr id="3" name="Content Placeholder 2"/>
          <p:cNvSpPr>
            <a:spLocks noGrp="1"/>
          </p:cNvSpPr>
          <p:nvPr>
            <p:ph idx="1"/>
          </p:nvPr>
        </p:nvSpPr>
        <p:spPr/>
        <p:txBody>
          <a:bodyPr>
            <a:normAutofit/>
          </a:bodyPr>
          <a:lstStyle/>
          <a:p>
            <a:pPr lvl="0"/>
            <a:r>
              <a:rPr lang="en-US" dirty="0" smtClean="0"/>
              <a:t>Leaders can be compared to both watchmen and shepherds.</a:t>
            </a:r>
          </a:p>
          <a:p>
            <a:r>
              <a:rPr lang="en-US" dirty="0" smtClean="0"/>
              <a:t>Great </a:t>
            </a:r>
            <a:r>
              <a:rPr lang="en-US" dirty="0"/>
              <a:t>leaders never lose their ability to </a:t>
            </a:r>
            <a:r>
              <a:rPr lang="en-US" dirty="0" smtClean="0"/>
              <a:t>empathize.</a:t>
            </a:r>
            <a:endParaRPr lang="en-US" dirty="0"/>
          </a:p>
          <a:p>
            <a:r>
              <a:rPr lang="en-US" dirty="0" smtClean="0"/>
              <a:t>Successful leaders find memorable and creative ways to communicate truth. </a:t>
            </a:r>
          </a:p>
        </p:txBody>
      </p:sp>
    </p:spTree>
    <p:extLst>
      <p:ext uri="{BB962C8B-B14F-4D97-AF65-F5344CB8AC3E}">
        <p14:creationId xmlns:p14="http://schemas.microsoft.com/office/powerpoint/2010/main" val="2718142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 “H” holistic Care </a:t>
            </a:r>
            <a:endParaRPr lang="en-US" dirty="0"/>
          </a:p>
        </p:txBody>
      </p:sp>
      <p:sp>
        <p:nvSpPr>
          <p:cNvPr id="3" name="Content Placeholder 2"/>
          <p:cNvSpPr>
            <a:spLocks noGrp="1"/>
          </p:cNvSpPr>
          <p:nvPr>
            <p:ph idx="1"/>
          </p:nvPr>
        </p:nvSpPr>
        <p:spPr/>
        <p:txBody>
          <a:bodyPr>
            <a:normAutofit/>
          </a:bodyPr>
          <a:lstStyle/>
          <a:p>
            <a:r>
              <a:rPr lang="en-US" dirty="0" smtClean="0"/>
              <a:t>Vitamins</a:t>
            </a:r>
          </a:p>
          <a:p>
            <a:r>
              <a:rPr lang="en-US" dirty="0" smtClean="0"/>
              <a:t>Blood Transfusions</a:t>
            </a:r>
          </a:p>
          <a:p>
            <a:r>
              <a:rPr lang="en-US" dirty="0" smtClean="0"/>
              <a:t>Supplements</a:t>
            </a:r>
          </a:p>
          <a:p>
            <a:r>
              <a:rPr lang="en-US" dirty="0" smtClean="0"/>
              <a:t>Injections</a:t>
            </a:r>
          </a:p>
          <a:p>
            <a:r>
              <a:rPr lang="en-US" dirty="0" smtClean="0"/>
              <a:t>“H” = The Holy Spirit</a:t>
            </a:r>
          </a:p>
        </p:txBody>
      </p:sp>
    </p:spTree>
    <p:extLst>
      <p:ext uri="{BB962C8B-B14F-4D97-AF65-F5344CB8AC3E}">
        <p14:creationId xmlns:p14="http://schemas.microsoft.com/office/powerpoint/2010/main" val="4484396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Vitamins:  The Visioning of Unity</a:t>
            </a:r>
            <a:endParaRPr lang="en-US" dirty="0"/>
          </a:p>
        </p:txBody>
      </p:sp>
      <p:sp>
        <p:nvSpPr>
          <p:cNvPr id="3" name="Content Placeholder 2"/>
          <p:cNvSpPr>
            <a:spLocks noGrp="1"/>
          </p:cNvSpPr>
          <p:nvPr>
            <p:ph idx="1"/>
          </p:nvPr>
        </p:nvSpPr>
        <p:spPr/>
        <p:txBody>
          <a:bodyPr>
            <a:normAutofit/>
          </a:bodyPr>
          <a:lstStyle/>
          <a:p>
            <a:pPr lvl="0"/>
            <a:r>
              <a:rPr lang="en-US" dirty="0" smtClean="0"/>
              <a:t>Leaders must cling to their God given vision even when the people stray. </a:t>
            </a:r>
          </a:p>
          <a:p>
            <a:r>
              <a:rPr lang="en-US" dirty="0" smtClean="0"/>
              <a:t>Leaders must spend constant time and attention in communion with God to find out what the vision should be. </a:t>
            </a:r>
            <a:endParaRPr lang="en-US" dirty="0"/>
          </a:p>
        </p:txBody>
      </p:sp>
    </p:spTree>
    <p:extLst>
      <p:ext uri="{BB962C8B-B14F-4D97-AF65-F5344CB8AC3E}">
        <p14:creationId xmlns:p14="http://schemas.microsoft.com/office/powerpoint/2010/main" val="22359575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Transfusion</a:t>
            </a:r>
            <a:endParaRPr lang="en-US" dirty="0"/>
          </a:p>
        </p:txBody>
      </p:sp>
      <p:sp>
        <p:nvSpPr>
          <p:cNvPr id="3" name="Content Placeholder 2"/>
          <p:cNvSpPr>
            <a:spLocks noGrp="1"/>
          </p:cNvSpPr>
          <p:nvPr>
            <p:ph idx="1"/>
          </p:nvPr>
        </p:nvSpPr>
        <p:spPr/>
        <p:txBody>
          <a:bodyPr/>
          <a:lstStyle/>
          <a:p>
            <a:r>
              <a:rPr lang="en-US" dirty="0"/>
              <a:t>Poor Leadership Undermines </a:t>
            </a:r>
            <a:r>
              <a:rPr lang="en-US" dirty="0" smtClean="0"/>
              <a:t>Unity</a:t>
            </a:r>
          </a:p>
          <a:p>
            <a:r>
              <a:rPr lang="en-US" dirty="0" smtClean="0"/>
              <a:t>Bad </a:t>
            </a:r>
            <a:r>
              <a:rPr lang="en-US" dirty="0"/>
              <a:t>leaders do exist in the church, how </a:t>
            </a:r>
            <a:r>
              <a:rPr lang="en-US" dirty="0" smtClean="0"/>
              <a:t>do we address this?</a:t>
            </a:r>
          </a:p>
          <a:p>
            <a:r>
              <a:rPr lang="en-US" dirty="0" smtClean="0"/>
              <a:t>Move, Remove, Adjust, Change, Treat</a:t>
            </a:r>
          </a:p>
        </p:txBody>
      </p:sp>
    </p:spTree>
    <p:extLst>
      <p:ext uri="{BB962C8B-B14F-4D97-AF65-F5344CB8AC3E}">
        <p14:creationId xmlns:p14="http://schemas.microsoft.com/office/powerpoint/2010/main" val="3837987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Task	</a:t>
            </a:r>
            <a:endParaRPr lang="en-US" dirty="0"/>
          </a:p>
        </p:txBody>
      </p:sp>
      <p:sp>
        <p:nvSpPr>
          <p:cNvPr id="3" name="Content Placeholder 2"/>
          <p:cNvSpPr>
            <a:spLocks noGrp="1"/>
          </p:cNvSpPr>
          <p:nvPr>
            <p:ph idx="1"/>
          </p:nvPr>
        </p:nvSpPr>
        <p:spPr/>
        <p:txBody>
          <a:bodyPr/>
          <a:lstStyle/>
          <a:p>
            <a:r>
              <a:rPr lang="en-US" dirty="0" smtClean="0"/>
              <a:t>Characteristics and traits of good Christian Leaders</a:t>
            </a:r>
          </a:p>
          <a:p>
            <a:r>
              <a:rPr lang="en-US" dirty="0" smtClean="0"/>
              <a:t>Practical information on how to be a better leader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Supplements:  “God” Leaders</a:t>
            </a:r>
            <a:endParaRPr lang="en-US" dirty="0"/>
          </a:p>
        </p:txBody>
      </p:sp>
      <p:sp>
        <p:nvSpPr>
          <p:cNvPr id="3" name="Content Placeholder 2"/>
          <p:cNvSpPr>
            <a:spLocks noGrp="1"/>
          </p:cNvSpPr>
          <p:nvPr>
            <p:ph idx="1"/>
          </p:nvPr>
        </p:nvSpPr>
        <p:spPr/>
        <p:txBody>
          <a:bodyPr>
            <a:normAutofit lnSpcReduction="10000"/>
          </a:bodyPr>
          <a:lstStyle/>
          <a:p>
            <a:pPr lvl="0"/>
            <a:r>
              <a:rPr lang="en-US" dirty="0"/>
              <a:t>Teachability: to keep </a:t>
            </a:r>
            <a:r>
              <a:rPr lang="en-US" dirty="0" smtClean="0"/>
              <a:t>leading, </a:t>
            </a:r>
            <a:r>
              <a:rPr lang="en-US" dirty="0"/>
              <a:t>keep </a:t>
            </a:r>
            <a:r>
              <a:rPr lang="en-US" dirty="0" smtClean="0"/>
              <a:t>learning.</a:t>
            </a:r>
            <a:endParaRPr lang="en-US" dirty="0"/>
          </a:p>
          <a:p>
            <a:pPr lvl="0"/>
            <a:r>
              <a:rPr lang="en-US" dirty="0"/>
              <a:t>Righteous leaders with integrity can remain </a:t>
            </a:r>
            <a:r>
              <a:rPr lang="en-US" dirty="0" smtClean="0"/>
              <a:t>optimistic.</a:t>
            </a:r>
            <a:endParaRPr lang="en-US" dirty="0"/>
          </a:p>
          <a:p>
            <a:r>
              <a:rPr lang="en-US" dirty="0"/>
              <a:t>Responsibility: </a:t>
            </a:r>
            <a:r>
              <a:rPr lang="en-US" dirty="0" smtClean="0"/>
              <a:t> Like </a:t>
            </a:r>
            <a:r>
              <a:rPr lang="en-US" dirty="0"/>
              <a:t>it or not, the buck stops with the </a:t>
            </a:r>
            <a:r>
              <a:rPr lang="en-US" dirty="0" smtClean="0"/>
              <a:t>leaders.</a:t>
            </a:r>
          </a:p>
          <a:p>
            <a:r>
              <a:rPr lang="en-US" dirty="0" smtClean="0"/>
              <a:t>Responsibility is foundational for true unity within the sphere of leadership.</a:t>
            </a:r>
            <a:endParaRPr lang="en-US" dirty="0"/>
          </a:p>
        </p:txBody>
      </p:sp>
    </p:spTree>
    <p:extLst>
      <p:ext uri="{BB962C8B-B14F-4D97-AF65-F5344CB8AC3E}">
        <p14:creationId xmlns:p14="http://schemas.microsoft.com/office/powerpoint/2010/main" val="3229887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Injections “God” Leaders </a:t>
            </a:r>
            <a:endParaRPr lang="en-US" dirty="0"/>
          </a:p>
        </p:txBody>
      </p:sp>
      <p:sp>
        <p:nvSpPr>
          <p:cNvPr id="3" name="Content Placeholder 2"/>
          <p:cNvSpPr>
            <a:spLocks noGrp="1"/>
          </p:cNvSpPr>
          <p:nvPr>
            <p:ph idx="1"/>
          </p:nvPr>
        </p:nvSpPr>
        <p:spPr>
          <a:xfrm>
            <a:off x="457199" y="1600200"/>
            <a:ext cx="8355027" cy="4525963"/>
          </a:xfrm>
        </p:spPr>
        <p:txBody>
          <a:bodyPr>
            <a:normAutofit/>
          </a:bodyPr>
          <a:lstStyle/>
          <a:p>
            <a:pPr lvl="0"/>
            <a:r>
              <a:rPr lang="en-US" dirty="0"/>
              <a:t>Speaking hard truth without </a:t>
            </a:r>
            <a:r>
              <a:rPr lang="en-US" dirty="0" smtClean="0"/>
              <a:t>compromise.  </a:t>
            </a:r>
            <a:r>
              <a:rPr lang="en-US" sz="2800" i="1" dirty="0" smtClean="0"/>
              <a:t>Jeremiah 8:1-13</a:t>
            </a:r>
            <a:endParaRPr lang="en-US" i="1" dirty="0"/>
          </a:p>
          <a:p>
            <a:pPr lvl="0"/>
            <a:r>
              <a:rPr lang="en-US" dirty="0" smtClean="0"/>
              <a:t>Attitude: </a:t>
            </a:r>
            <a:r>
              <a:rPr lang="en-US" dirty="0"/>
              <a:t>leaders don’t get lost in the </a:t>
            </a:r>
            <a:r>
              <a:rPr lang="en-US" dirty="0" smtClean="0"/>
              <a:t>problems.  </a:t>
            </a:r>
            <a:r>
              <a:rPr lang="en-US" sz="2800" i="1"/>
              <a:t>Jeremiah </a:t>
            </a:r>
            <a:r>
              <a:rPr lang="en-US" sz="2800" i="1" smtClean="0"/>
              <a:t>12:1-4</a:t>
            </a:r>
            <a:endParaRPr lang="en-US" sz="2800" i="1" dirty="0"/>
          </a:p>
          <a:p>
            <a:r>
              <a:rPr lang="en-US" dirty="0"/>
              <a:t>What happens to leaders who mislead and damage others? </a:t>
            </a:r>
            <a:r>
              <a:rPr lang="en-US" sz="2800" i="1" dirty="0"/>
              <a:t>Jeremiah 14:14-16</a:t>
            </a:r>
          </a:p>
        </p:txBody>
      </p:sp>
    </p:spTree>
    <p:extLst>
      <p:ext uri="{BB962C8B-B14F-4D97-AF65-F5344CB8AC3E}">
        <p14:creationId xmlns:p14="http://schemas.microsoft.com/office/powerpoint/2010/main" val="8461034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Polarity Management </a:t>
            </a:r>
            <a:endParaRPr lang="en-US" dirty="0"/>
          </a:p>
        </p:txBody>
      </p:sp>
      <p:sp>
        <p:nvSpPr>
          <p:cNvPr id="3" name="Content Placeholder 2"/>
          <p:cNvSpPr>
            <a:spLocks noGrp="1"/>
          </p:cNvSpPr>
          <p:nvPr>
            <p:ph idx="1"/>
          </p:nvPr>
        </p:nvSpPr>
        <p:spPr/>
        <p:txBody>
          <a:bodyPr anchor="ctr"/>
          <a:lstStyle/>
          <a:p>
            <a:pPr marL="0" indent="0" algn="ctr">
              <a:buNone/>
            </a:pPr>
            <a:r>
              <a:rPr lang="en-US" dirty="0" smtClean="0"/>
              <a:t>Solutions for the Church Leader</a:t>
            </a:r>
          </a:p>
        </p:txBody>
      </p:sp>
    </p:spTree>
    <p:extLst>
      <p:ext uri="{BB962C8B-B14F-4D97-AF65-F5344CB8AC3E}">
        <p14:creationId xmlns:p14="http://schemas.microsoft.com/office/powerpoint/2010/main" val="4740438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Brings…..</a:t>
            </a:r>
            <a:endParaRPr lang="en-US" dirty="0"/>
          </a:p>
        </p:txBody>
      </p:sp>
      <p:sp>
        <p:nvSpPr>
          <p:cNvPr id="3" name="Content Placeholder 2"/>
          <p:cNvSpPr>
            <a:spLocks noGrp="1"/>
          </p:cNvSpPr>
          <p:nvPr>
            <p:ph idx="1"/>
          </p:nvPr>
        </p:nvSpPr>
        <p:spPr/>
        <p:txBody>
          <a:bodyPr/>
          <a:lstStyle/>
          <a:p>
            <a:pPr lvl="0"/>
            <a:r>
              <a:rPr lang="en-US" dirty="0" smtClean="0"/>
              <a:t>Problems</a:t>
            </a:r>
          </a:p>
          <a:p>
            <a:r>
              <a:rPr lang="en-US" dirty="0" smtClean="0"/>
              <a:t>Temptations </a:t>
            </a:r>
          </a:p>
        </p:txBody>
      </p:sp>
    </p:spTree>
    <p:extLst>
      <p:ext uri="{BB962C8B-B14F-4D97-AF65-F5344CB8AC3E}">
        <p14:creationId xmlns:p14="http://schemas.microsoft.com/office/powerpoint/2010/main" val="41690883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True Unity Allows for Connection</a:t>
            </a:r>
            <a:endParaRPr lang="en-US" dirty="0"/>
          </a:p>
        </p:txBody>
      </p:sp>
      <p:sp>
        <p:nvSpPr>
          <p:cNvPr id="3" name="Content Placeholder 2"/>
          <p:cNvSpPr>
            <a:spLocks noGrp="1"/>
          </p:cNvSpPr>
          <p:nvPr>
            <p:ph idx="1"/>
          </p:nvPr>
        </p:nvSpPr>
        <p:spPr/>
        <p:txBody>
          <a:bodyPr/>
          <a:lstStyle/>
          <a:p>
            <a:pPr lvl="0"/>
            <a:r>
              <a:rPr lang="en-US" dirty="0" smtClean="0"/>
              <a:t>The law of connection:  leaders must achieve reception, not rebellion</a:t>
            </a:r>
          </a:p>
        </p:txBody>
      </p:sp>
    </p:spTree>
    <p:extLst>
      <p:ext uri="{BB962C8B-B14F-4D97-AF65-F5344CB8AC3E}">
        <p14:creationId xmlns:p14="http://schemas.microsoft.com/office/powerpoint/2010/main" val="13609870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Prevention</a:t>
            </a:r>
            <a:endParaRPr lang="en-US" dirty="0"/>
          </a:p>
        </p:txBody>
      </p:sp>
      <p:sp>
        <p:nvSpPr>
          <p:cNvPr id="3" name="Content Placeholder 2"/>
          <p:cNvSpPr>
            <a:spLocks noGrp="1"/>
          </p:cNvSpPr>
          <p:nvPr>
            <p:ph idx="1"/>
          </p:nvPr>
        </p:nvSpPr>
        <p:spPr/>
        <p:txBody>
          <a:bodyPr/>
          <a:lstStyle/>
          <a:p>
            <a:r>
              <a:rPr lang="en-US" dirty="0" smtClean="0"/>
              <a:t>“There is no known prevention for most autoimmune disorders”.</a:t>
            </a:r>
          </a:p>
          <a:p>
            <a:pPr marL="0" indent="0">
              <a:buNone/>
            </a:pPr>
            <a:endParaRPr lang="en-US" dirty="0" smtClean="0"/>
          </a:p>
          <a:p>
            <a:pPr lvl="1" algn="ctr">
              <a:buNone/>
            </a:pPr>
            <a:r>
              <a:rPr lang="en-US" dirty="0" smtClean="0">
                <a:latin typeface="Arial Black" pitchFamily="34" charset="0"/>
              </a:rPr>
              <a:t>But …….The </a:t>
            </a:r>
            <a:r>
              <a:rPr lang="en-US" dirty="0" smtClean="0">
                <a:solidFill>
                  <a:schemeClr val="accent1"/>
                </a:solidFill>
                <a:latin typeface="Arial Black" pitchFamily="34" charset="0"/>
              </a:rPr>
              <a:t>Blood</a:t>
            </a:r>
            <a:r>
              <a:rPr lang="en-US" dirty="0" smtClean="0">
                <a:solidFill>
                  <a:schemeClr val="accent6"/>
                </a:solidFill>
                <a:latin typeface="Arial Black" pitchFamily="34" charset="0"/>
              </a:rPr>
              <a:t> </a:t>
            </a:r>
            <a:r>
              <a:rPr lang="en-US" dirty="0" smtClean="0">
                <a:latin typeface="Arial Black" pitchFamily="34" charset="0"/>
              </a:rPr>
              <a:t>of Jesus …..</a:t>
            </a:r>
            <a:endParaRPr lang="en-US" dirty="0">
              <a:latin typeface="Arial Black" pitchFamily="34" charset="0"/>
            </a:endParaRPr>
          </a:p>
        </p:txBody>
      </p:sp>
    </p:spTree>
    <p:extLst>
      <p:ext uri="{BB962C8B-B14F-4D97-AF65-F5344CB8AC3E}">
        <p14:creationId xmlns:p14="http://schemas.microsoft.com/office/powerpoint/2010/main" val="6867001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70000" lnSpcReduction="20000"/>
          </a:bodyPr>
          <a:lstStyle/>
          <a:p>
            <a:pPr>
              <a:lnSpc>
                <a:spcPct val="120000"/>
              </a:lnSpc>
              <a:spcBef>
                <a:spcPts val="300"/>
              </a:spcBef>
              <a:spcAft>
                <a:spcPts val="300"/>
              </a:spcAft>
            </a:pPr>
            <a:r>
              <a:rPr lang="en-US" dirty="0" smtClean="0"/>
              <a:t>With what shall I come before the </a:t>
            </a:r>
            <a:r>
              <a:rPr lang="en-US" cap="small" dirty="0" smtClean="0"/>
              <a:t>Lord </a:t>
            </a:r>
            <a:r>
              <a:rPr lang="en-US" dirty="0" smtClean="0"/>
              <a:t>and bow down before the exalted God?  Shall I come before him with burnt offerings, with calves a year old?</a:t>
            </a:r>
          </a:p>
          <a:p>
            <a:pPr>
              <a:lnSpc>
                <a:spcPct val="120000"/>
              </a:lnSpc>
              <a:spcBef>
                <a:spcPts val="300"/>
              </a:spcBef>
              <a:spcAft>
                <a:spcPts val="300"/>
              </a:spcAft>
            </a:pPr>
            <a:r>
              <a:rPr lang="en-US" dirty="0" smtClean="0"/>
              <a:t>Will the </a:t>
            </a:r>
            <a:r>
              <a:rPr lang="en-US" cap="small" dirty="0" smtClean="0"/>
              <a:t>Lord</a:t>
            </a:r>
            <a:r>
              <a:rPr lang="en-US" dirty="0" smtClean="0"/>
              <a:t> be pleased with thousands of rams, with ten thousand rivers of olive oil?  Shall I offer my firstborn for my transgression, the fruit of my body for the sin of my soul? </a:t>
            </a:r>
          </a:p>
          <a:p>
            <a:pPr>
              <a:lnSpc>
                <a:spcPct val="120000"/>
              </a:lnSpc>
              <a:spcBef>
                <a:spcPts val="300"/>
              </a:spcBef>
              <a:spcAft>
                <a:spcPts val="300"/>
              </a:spcAft>
            </a:pPr>
            <a:r>
              <a:rPr lang="en-US" dirty="0" smtClean="0"/>
              <a:t>He has shown you, O mortal, what is good.</a:t>
            </a:r>
            <a:r>
              <a:rPr lang="en-US" baseline="0" dirty="0" smtClean="0"/>
              <a:t> </a:t>
            </a:r>
            <a:r>
              <a:rPr lang="en-US" dirty="0" smtClean="0"/>
              <a:t>And what does the </a:t>
            </a:r>
            <a:r>
              <a:rPr lang="en-US" cap="small" dirty="0" smtClean="0"/>
              <a:t>Lord</a:t>
            </a:r>
            <a:r>
              <a:rPr lang="en-US" dirty="0" smtClean="0"/>
              <a:t> require of you?  To act justly and to love mercy</a:t>
            </a:r>
            <a:r>
              <a:rPr lang="en-US" baseline="0" dirty="0" smtClean="0"/>
              <a:t> </a:t>
            </a:r>
            <a:r>
              <a:rPr lang="en-US" dirty="0" smtClean="0"/>
              <a:t>and to walk humbly</a:t>
            </a:r>
            <a:r>
              <a:rPr lang="en-US" baseline="30000" dirty="0"/>
              <a:t> </a:t>
            </a:r>
            <a:r>
              <a:rPr lang="en-US" dirty="0" smtClean="0"/>
              <a:t>with your God. Micah 6:6-8</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800" dirty="0" smtClean="0"/>
              <a:t>The Holy Bible </a:t>
            </a:r>
          </a:p>
          <a:p>
            <a:r>
              <a:rPr lang="en-US" sz="1800" dirty="0" smtClean="0"/>
              <a:t>Davis, Hellen. (2004). The 21 Laws of Influence. Indaba Press. </a:t>
            </a:r>
          </a:p>
          <a:p>
            <a:r>
              <a:rPr lang="en-US" sz="1800" dirty="0" smtClean="0"/>
              <a:t>Covey, Stephen. (2004). The Seven Habits of Highly Effective People. Free Press. </a:t>
            </a:r>
          </a:p>
          <a:p>
            <a:r>
              <a:rPr lang="en-US" sz="1800" dirty="0" smtClean="0"/>
              <a:t>Maxwell, John. (2002). Leadership 101. Thomas Nelson Publishers </a:t>
            </a:r>
          </a:p>
          <a:p>
            <a:r>
              <a:rPr lang="en-US" sz="1800" dirty="0" smtClean="0"/>
              <a:t>Maxwell, John. (2007). The 21 Irrefutable Laws of Leadership: Follow Them and People Will Follow You. Thomas Nelson Publishers </a:t>
            </a:r>
          </a:p>
          <a:p>
            <a:r>
              <a:rPr lang="en-US" sz="1800" dirty="0" smtClean="0"/>
              <a:t>Herbold, Robert. (2004). </a:t>
            </a:r>
            <a:r>
              <a:rPr lang="en-US" sz="1800" i="1" dirty="0" smtClean="0"/>
              <a:t>The Fiefdom Syndrome. The Turf Battles that Undermine Careers and Companies and How to Overcome Them. </a:t>
            </a:r>
            <a:r>
              <a:rPr lang="en-US" sz="1800" dirty="0" smtClean="0"/>
              <a:t>Currency Books. </a:t>
            </a:r>
          </a:p>
          <a:p>
            <a:r>
              <a:rPr lang="en-US" sz="1800" dirty="0" smtClean="0"/>
              <a:t>Medline Plus. </a:t>
            </a:r>
            <a:r>
              <a:rPr lang="en-US" sz="1800" dirty="0" smtClean="0">
                <a:hlinkClick r:id="rId2"/>
              </a:rPr>
              <a:t>http://www.nlm.nih.gov/medlineplus/autoimmunediseases.html</a:t>
            </a:r>
            <a:endParaRPr lang="en-US" sz="1800" dirty="0" smtClean="0"/>
          </a:p>
          <a:p>
            <a:r>
              <a:rPr lang="en-US" sz="1800" dirty="0" smtClean="0"/>
              <a:t>Medline. </a:t>
            </a:r>
            <a:r>
              <a:rPr lang="en-US" sz="1800" dirty="0" smtClean="0">
                <a:hlinkClick r:id="rId3"/>
              </a:rPr>
              <a:t>http://www.nlm.nih.gov/medlineplus/ency/article/000816.htm</a:t>
            </a:r>
            <a:r>
              <a:rPr lang="en-US" sz="18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t>
            </a:r>
            <a:endParaRPr lang="en-US" dirty="0"/>
          </a:p>
        </p:txBody>
      </p:sp>
      <p:sp>
        <p:nvSpPr>
          <p:cNvPr id="3" name="Content Placeholder 2"/>
          <p:cNvSpPr>
            <a:spLocks noGrp="1"/>
          </p:cNvSpPr>
          <p:nvPr>
            <p:ph idx="1"/>
          </p:nvPr>
        </p:nvSpPr>
        <p:spPr/>
        <p:txBody>
          <a:bodyPr/>
          <a:lstStyle/>
          <a:p>
            <a:r>
              <a:rPr lang="en-US" smtClean="0"/>
              <a:t>Assessment</a:t>
            </a:r>
          </a:p>
          <a:p>
            <a:r>
              <a:rPr lang="en-US" smtClean="0"/>
              <a:t>Planning</a:t>
            </a:r>
          </a:p>
          <a:p>
            <a:r>
              <a:rPr lang="en-US" smtClean="0"/>
              <a:t>Implementation</a:t>
            </a:r>
          </a:p>
          <a:p>
            <a:r>
              <a:rPr lang="en-US" smtClean="0"/>
              <a:t>Evaluation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“Body”	</a:t>
            </a:r>
            <a:endParaRPr lang="en-US" dirty="0"/>
          </a:p>
        </p:txBody>
      </p:sp>
      <p:sp>
        <p:nvSpPr>
          <p:cNvPr id="3" name="Content Placeholder 2"/>
          <p:cNvSpPr>
            <a:spLocks noGrp="1"/>
          </p:cNvSpPr>
          <p:nvPr>
            <p:ph idx="1"/>
          </p:nvPr>
        </p:nvSpPr>
        <p:spPr/>
        <p:txBody>
          <a:bodyPr anchor="ctr"/>
          <a:lstStyle/>
          <a:p>
            <a:pPr marL="0" indent="0" algn="ctr">
              <a:buNone/>
            </a:pPr>
            <a:r>
              <a:rPr lang="en-US" dirty="0" smtClean="0"/>
              <a:t>The Church </a:t>
            </a:r>
          </a:p>
          <a:p>
            <a:pPr marL="0" indent="0" algn="ctr">
              <a:buNone/>
            </a:pPr>
            <a:r>
              <a:rPr lang="en-US" dirty="0" smtClean="0"/>
              <a:t>and it’s relationship to the Body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Autoimmune Leadership		</a:t>
            </a:r>
            <a:endParaRPr lang="en-US" dirty="0"/>
          </a:p>
        </p:txBody>
      </p:sp>
      <p:sp>
        <p:nvSpPr>
          <p:cNvPr id="3" name="Content Placeholder 2"/>
          <p:cNvSpPr>
            <a:spLocks noGrp="1"/>
          </p:cNvSpPr>
          <p:nvPr>
            <p:ph idx="1"/>
          </p:nvPr>
        </p:nvSpPr>
        <p:spPr/>
        <p:txBody>
          <a:bodyPr/>
          <a:lstStyle/>
          <a:p>
            <a:r>
              <a:rPr lang="en-US" dirty="0" smtClean="0"/>
              <a:t>What is an autoimmune disease?</a:t>
            </a:r>
          </a:p>
          <a:p>
            <a:r>
              <a:rPr lang="en-US" dirty="0" smtClean="0"/>
              <a:t>Immune Response</a:t>
            </a:r>
          </a:p>
          <a:p>
            <a:r>
              <a:rPr lang="en-US" dirty="0" smtClean="0"/>
              <a:t>Hypersensitivity Reaction</a:t>
            </a:r>
          </a:p>
          <a:p>
            <a:r>
              <a:rPr lang="en-US" dirty="0" smtClean="0"/>
              <a:t>A reaction to “normal” body tissues </a:t>
            </a:r>
            <a:endParaRPr lang="en-US" dirty="0"/>
          </a:p>
        </p:txBody>
      </p:sp>
    </p:spTree>
    <p:extLst>
      <p:ext uri="{BB962C8B-B14F-4D97-AF65-F5344CB8AC3E}">
        <p14:creationId xmlns:p14="http://schemas.microsoft.com/office/powerpoint/2010/main" val="2104719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Autoimmune Leadership</a:t>
            </a:r>
            <a:endParaRPr lang="en-US" dirty="0"/>
          </a:p>
        </p:txBody>
      </p:sp>
      <p:sp>
        <p:nvSpPr>
          <p:cNvPr id="3" name="Content Placeholder 2"/>
          <p:cNvSpPr>
            <a:spLocks noGrp="1"/>
          </p:cNvSpPr>
          <p:nvPr>
            <p:ph idx="1"/>
          </p:nvPr>
        </p:nvSpPr>
        <p:spPr/>
        <p:txBody>
          <a:bodyPr/>
          <a:lstStyle/>
          <a:p>
            <a:r>
              <a:rPr lang="en-US" dirty="0" smtClean="0"/>
              <a:t>Symptoms of “Sick” leadership</a:t>
            </a:r>
          </a:p>
          <a:p>
            <a:pPr lvl="1"/>
            <a:r>
              <a:rPr lang="en-US" dirty="0" smtClean="0"/>
              <a:t>Fatigue</a:t>
            </a:r>
          </a:p>
          <a:p>
            <a:pPr lvl="1"/>
            <a:r>
              <a:rPr lang="en-US" dirty="0" smtClean="0"/>
              <a:t>Fever</a:t>
            </a:r>
          </a:p>
          <a:p>
            <a:pPr lvl="1"/>
            <a:r>
              <a:rPr lang="en-US" dirty="0" smtClean="0"/>
              <a:t>General ill-feeling (malaise)</a:t>
            </a:r>
            <a:endParaRPr lang="en-US" dirty="0"/>
          </a:p>
        </p:txBody>
      </p:sp>
    </p:spTree>
    <p:extLst>
      <p:ext uri="{BB962C8B-B14F-4D97-AF65-F5344CB8AC3E}">
        <p14:creationId xmlns:p14="http://schemas.microsoft.com/office/powerpoint/2010/main" val="3508623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Autoimmune Leadership</a:t>
            </a:r>
            <a:endParaRPr lang="en-US" dirty="0"/>
          </a:p>
        </p:txBody>
      </p:sp>
      <p:sp>
        <p:nvSpPr>
          <p:cNvPr id="3" name="Content Placeholder 2"/>
          <p:cNvSpPr>
            <a:spLocks noGrp="1"/>
          </p:cNvSpPr>
          <p:nvPr>
            <p:ph idx="1"/>
          </p:nvPr>
        </p:nvSpPr>
        <p:spPr/>
        <p:txBody>
          <a:bodyPr>
            <a:normAutofit/>
          </a:bodyPr>
          <a:lstStyle/>
          <a:p>
            <a:r>
              <a:rPr lang="en-US" dirty="0" smtClean="0"/>
              <a:t>A description of an Autoimmune Church:</a:t>
            </a:r>
          </a:p>
          <a:p>
            <a:pPr lvl="1"/>
            <a:r>
              <a:rPr lang="en-US" dirty="0" smtClean="0"/>
              <a:t>Antigens = Competitive </a:t>
            </a:r>
          </a:p>
          <a:p>
            <a:pPr lvl="1"/>
            <a:r>
              <a:rPr lang="en-US" dirty="0" smtClean="0"/>
              <a:t>Bacteria = Entitled </a:t>
            </a:r>
          </a:p>
          <a:p>
            <a:pPr lvl="1"/>
            <a:r>
              <a:rPr lang="en-US" dirty="0" smtClean="0"/>
              <a:t>Viruses = Fear </a:t>
            </a:r>
          </a:p>
          <a:p>
            <a:pPr lvl="1"/>
            <a:r>
              <a:rPr lang="en-US" dirty="0" smtClean="0"/>
              <a:t>Toxins = Confusion</a:t>
            </a:r>
          </a:p>
          <a:p>
            <a:pPr lvl="1"/>
            <a:r>
              <a:rPr lang="en-US" dirty="0" smtClean="0"/>
              <a:t>Cancer Cells= Shortcuts</a:t>
            </a:r>
          </a:p>
        </p:txBody>
      </p:sp>
    </p:spTree>
    <p:extLst>
      <p:ext uri="{BB962C8B-B14F-4D97-AF65-F5344CB8AC3E}">
        <p14:creationId xmlns:p14="http://schemas.microsoft.com/office/powerpoint/2010/main" val="775314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Autoimmune Leadership</a:t>
            </a:r>
            <a:endParaRPr lang="en-US" dirty="0"/>
          </a:p>
        </p:txBody>
      </p:sp>
      <p:sp>
        <p:nvSpPr>
          <p:cNvPr id="3" name="Content Placeholder 2"/>
          <p:cNvSpPr>
            <a:spLocks noGrp="1"/>
          </p:cNvSpPr>
          <p:nvPr>
            <p:ph idx="1"/>
          </p:nvPr>
        </p:nvSpPr>
        <p:spPr/>
        <p:txBody>
          <a:bodyPr>
            <a:normAutofit/>
          </a:bodyPr>
          <a:lstStyle/>
          <a:p>
            <a:r>
              <a:rPr lang="en-US" smtClean="0"/>
              <a:t>Autoimmune disorders may result in:</a:t>
            </a:r>
          </a:p>
          <a:p>
            <a:r>
              <a:rPr lang="en-US" smtClean="0"/>
              <a:t>The destruction of one or more types of body tissue</a:t>
            </a:r>
          </a:p>
          <a:p>
            <a:pPr lvl="1"/>
            <a:r>
              <a:rPr lang="en-US" smtClean="0"/>
              <a:t>Leadership ideas that are not “traditional”</a:t>
            </a:r>
          </a:p>
          <a:p>
            <a:pPr lvl="1"/>
            <a:r>
              <a:rPr lang="en-US" smtClean="0"/>
              <a:t>Thinking that is “outside of the cubicle”</a:t>
            </a:r>
            <a:endParaRPr lang="en-US"/>
          </a:p>
        </p:txBody>
      </p:sp>
    </p:spTree>
    <p:extLst>
      <p:ext uri="{BB962C8B-B14F-4D97-AF65-F5344CB8AC3E}">
        <p14:creationId xmlns:p14="http://schemas.microsoft.com/office/powerpoint/2010/main" val="39922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Autoimmune Leadership</a:t>
            </a:r>
            <a:endParaRPr lang="en-US" dirty="0"/>
          </a:p>
        </p:txBody>
      </p:sp>
      <p:sp>
        <p:nvSpPr>
          <p:cNvPr id="3" name="Content Placeholder 2"/>
          <p:cNvSpPr>
            <a:spLocks noGrp="1"/>
          </p:cNvSpPr>
          <p:nvPr>
            <p:ph idx="1"/>
          </p:nvPr>
        </p:nvSpPr>
        <p:spPr/>
        <p:txBody>
          <a:bodyPr/>
          <a:lstStyle/>
          <a:p>
            <a:pPr lvl="0"/>
            <a:r>
              <a:rPr lang="en-US" dirty="0" smtClean="0"/>
              <a:t>Abnormal “</a:t>
            </a:r>
            <a:r>
              <a:rPr lang="en-US" dirty="0" smtClean="0">
                <a:solidFill>
                  <a:schemeClr val="accent6"/>
                </a:solidFill>
              </a:rPr>
              <a:t>GROWTH</a:t>
            </a:r>
            <a:r>
              <a:rPr lang="en-US" dirty="0" smtClean="0"/>
              <a:t>” of an organ</a:t>
            </a:r>
          </a:p>
          <a:p>
            <a:pPr lvl="1"/>
            <a:r>
              <a:rPr lang="en-US" dirty="0" smtClean="0"/>
              <a:t>Church Services that are not held at 11am and do not fit the normal profile of the SDA Church ….</a:t>
            </a:r>
          </a:p>
          <a:p>
            <a:pPr lvl="1"/>
            <a:r>
              <a:rPr lang="en-US" dirty="0" smtClean="0"/>
              <a:t>Leadership styles that are fresh and exciting, and still follow the 28 fundamental beliefs….</a:t>
            </a:r>
          </a:p>
        </p:txBody>
      </p:sp>
    </p:spTree>
    <p:extLst>
      <p:ext uri="{BB962C8B-B14F-4D97-AF65-F5344CB8AC3E}">
        <p14:creationId xmlns:p14="http://schemas.microsoft.com/office/powerpoint/2010/main" val="37327986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AUC">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Gina Brown</TermName>
          <TermId xmlns="http://schemas.microsoft.com/office/infopath/2007/PartnerControls">1423561a-a88a-4db8-b754-27f3287c6f34</TermId>
        </TermInfo>
      </Terms>
    </gc564d6ebf4248c7833a610fa17582d5>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Christian Leadership</TermName>
          <TermId xmlns="http://schemas.microsoft.com/office/infopath/2007/PartnerControls">5565b234-10d3-4eb1-9439-2d6ac5aabd60</TermId>
        </TermInfo>
      </Terms>
    </j2a840a341ce45988eab089c2d811663>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B37B23-A08E-4EEC-81AE-8D3BF4C19640}"/>
</file>

<file path=customXml/itemProps2.xml><?xml version="1.0" encoding="utf-8"?>
<ds:datastoreItem xmlns:ds="http://schemas.openxmlformats.org/officeDocument/2006/customXml" ds:itemID="{655520DA-F5FA-4006-8FAF-9441F5A762BC}"/>
</file>

<file path=customXml/itemProps3.xml><?xml version="1.0" encoding="utf-8"?>
<ds:datastoreItem xmlns:ds="http://schemas.openxmlformats.org/officeDocument/2006/customXml" ds:itemID="{88FFBDC2-CCC1-45AE-94AE-0335F938DDD4}"/>
</file>

<file path=docProps/app.xml><?xml version="1.0" encoding="utf-8"?>
<Properties xmlns="http://schemas.openxmlformats.org/officeDocument/2006/extended-properties" xmlns:vt="http://schemas.openxmlformats.org/officeDocument/2006/docPropsVTypes">
  <Template>Thatch</Template>
  <TotalTime>388</TotalTime>
  <Words>952</Words>
  <Application>Microsoft Office PowerPoint</Application>
  <PresentationFormat>On-screen Show (4:3)</PresentationFormat>
  <Paragraphs>130</Paragraphs>
  <Slides>27</Slides>
  <Notes>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Decatur</vt:lpstr>
      <vt:lpstr>Leadership 999 The Autoimmune Church</vt:lpstr>
      <vt:lpstr>Task </vt:lpstr>
      <vt:lpstr>Next Steps </vt:lpstr>
      <vt:lpstr>The “Body” </vt:lpstr>
      <vt:lpstr>Autoimmune Leadership  </vt:lpstr>
      <vt:lpstr>Autoimmune Leadership</vt:lpstr>
      <vt:lpstr>Autoimmune Leadership</vt:lpstr>
      <vt:lpstr>Autoimmune Leadership</vt:lpstr>
      <vt:lpstr>Autoimmune Leadership</vt:lpstr>
      <vt:lpstr>“Side Effects”</vt:lpstr>
      <vt:lpstr>Treatment for Autoimmune Leadership</vt:lpstr>
      <vt:lpstr>“Treatment Protocols” </vt:lpstr>
      <vt:lpstr>Treatment Protocols</vt:lpstr>
      <vt:lpstr>Leadership 999</vt:lpstr>
      <vt:lpstr>Leadership 999</vt:lpstr>
      <vt:lpstr>A “God” Leader</vt:lpstr>
      <vt:lpstr>W “H” holistic Care </vt:lpstr>
      <vt:lpstr>Vitamins:  The Visioning of Unity</vt:lpstr>
      <vt:lpstr>Blood Transfusion</vt:lpstr>
      <vt:lpstr>Supplements:  “God” Leaders</vt:lpstr>
      <vt:lpstr>Injections “God” Leaders </vt:lpstr>
      <vt:lpstr>Polarity Management </vt:lpstr>
      <vt:lpstr>Leadership Brings…..</vt:lpstr>
      <vt:lpstr>True Unity Allows for Connection</vt:lpstr>
      <vt:lpstr>Prevention</vt:lpstr>
      <vt:lpstr>Conclusion</vt:lpstr>
      <vt:lpstr>References</vt:lpstr>
    </vt:vector>
  </TitlesOfParts>
  <Company>Trinity Alliance Consultants,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Advancing of Kingdom Business Through Unity-- Leadership 999 - The Autoimmune Church</dc:title>
  <dc:creator>Gina Brown</dc:creator>
  <cp:lastModifiedBy>Ellen Missah</cp:lastModifiedBy>
  <cp:revision>64</cp:revision>
  <cp:lastPrinted>2013-01-10T22:02:11Z</cp:lastPrinted>
  <dcterms:created xsi:type="dcterms:W3CDTF">2012-10-23T04:10:08Z</dcterms:created>
  <dcterms:modified xsi:type="dcterms:W3CDTF">2014-05-14T19:01:37Z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55;#Gina Brown|1423561a-a88a-4db8-b754-27f3287c6f34</vt:lpwstr>
  </property>
  <property fmtid="{D5CDD505-2E9C-101B-9397-08002B2CF9AE}" pid="4" name="CurriculumCategories">
    <vt:lpwstr>4;#Christian Leadership|5565b234-10d3-4eb1-9439-2d6ac5aabd60</vt:lpwstr>
  </property>
</Properties>
</file>