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3"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Lst>
  <p:sldSz cy="7620000" cx="10160000"/>
  <p:notesSz cy="10160000" cx="7620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D3C9FFCA-D3FA-4D35-A8D2-29641F8465E5}">
  <a:tblStyle styleName="Table_0" styleId="{D3C9FFCA-D3FA-4D35-A8D2-29641F8465E5}"/>
  <a:tblStyle styleName="Table_1" styleId="{1C7EC14A-B9A6-4422-86AD-D5C090C7C268}"/>
</a:tblStyleLst>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47" Type="http://schemas.openxmlformats.org/officeDocument/2006/relationships/slide" Target="slides/slide42.xml"/><Relationship Id="rId42" Type="http://schemas.openxmlformats.org/officeDocument/2006/relationships/slide" Target="slides/slide37.xml"/><Relationship Id="rId84" Type="http://schemas.openxmlformats.org/officeDocument/2006/relationships/slide" Target="slides/slide79.xml"/><Relationship Id="rId21" Type="http://schemas.openxmlformats.org/officeDocument/2006/relationships/slide" Target="slides/slide16.xml"/><Relationship Id="rId68" Type="http://schemas.openxmlformats.org/officeDocument/2006/relationships/slide" Target="slides/slide63.xml"/><Relationship Id="rId63" Type="http://schemas.openxmlformats.org/officeDocument/2006/relationships/slide" Target="slides/slide58.xml"/><Relationship Id="rId89" Type="http://schemas.openxmlformats.org/officeDocument/2006/relationships/customXml" Target="../customXml/item3.xml"/><Relationship Id="rId16" Type="http://schemas.openxmlformats.org/officeDocument/2006/relationships/slide" Target="slides/slide11.xml"/><Relationship Id="rId37" Type="http://schemas.openxmlformats.org/officeDocument/2006/relationships/slide" Target="slides/slide32.xml"/><Relationship Id="rId32" Type="http://schemas.openxmlformats.org/officeDocument/2006/relationships/slide" Target="slides/slide27.xml"/><Relationship Id="rId74" Type="http://schemas.openxmlformats.org/officeDocument/2006/relationships/slide" Target="slides/slide69.xml"/><Relationship Id="rId79" Type="http://schemas.openxmlformats.org/officeDocument/2006/relationships/slide" Target="slides/slide74.xml"/><Relationship Id="rId58" Type="http://schemas.openxmlformats.org/officeDocument/2006/relationships/slide" Target="slides/slide53.xml"/><Relationship Id="rId11" Type="http://schemas.openxmlformats.org/officeDocument/2006/relationships/slide" Target="slides/slide6.xml"/><Relationship Id="rId53" Type="http://schemas.openxmlformats.org/officeDocument/2006/relationships/slide" Target="slides/slide48.xml"/><Relationship Id="rId5" Type="http://schemas.openxmlformats.org/officeDocument/2006/relationships/notesMaster" Target="notesMasters/notesMaster1.xml"/><Relationship Id="rId30" Type="http://schemas.openxmlformats.org/officeDocument/2006/relationships/slide" Target="slides/slide25.xml"/><Relationship Id="rId35" Type="http://schemas.openxmlformats.org/officeDocument/2006/relationships/slide" Target="slides/slide30.xml"/><Relationship Id="rId77" Type="http://schemas.openxmlformats.org/officeDocument/2006/relationships/slide" Target="slides/slide72.xml"/><Relationship Id="rId48" Type="http://schemas.openxmlformats.org/officeDocument/2006/relationships/slide" Target="slides/slide43.xml"/><Relationship Id="rId43" Type="http://schemas.openxmlformats.org/officeDocument/2006/relationships/slide" Target="slides/slide38.xml"/><Relationship Id="rId14" Type="http://schemas.openxmlformats.org/officeDocument/2006/relationships/slide" Target="slides/slide9.xml"/><Relationship Id="rId56" Type="http://schemas.openxmlformats.org/officeDocument/2006/relationships/slide" Target="slides/slide51.xml"/><Relationship Id="rId69" Type="http://schemas.openxmlformats.org/officeDocument/2006/relationships/slide" Target="slides/slide64.xml"/><Relationship Id="rId27" Type="http://schemas.openxmlformats.org/officeDocument/2006/relationships/slide" Target="slides/slide22.xml"/><Relationship Id="rId22" Type="http://schemas.openxmlformats.org/officeDocument/2006/relationships/slide" Target="slides/slide17.xml"/><Relationship Id="rId64" Type="http://schemas.openxmlformats.org/officeDocument/2006/relationships/slide" Target="slides/slide59.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tableStyles" Target="tableStyles.xml"/><Relationship Id="rId38" Type="http://schemas.openxmlformats.org/officeDocument/2006/relationships/slide" Target="slides/slide33.xml"/><Relationship Id="rId33" Type="http://schemas.openxmlformats.org/officeDocument/2006/relationships/slide" Target="slides/slide28.xml"/><Relationship Id="rId46" Type="http://schemas.openxmlformats.org/officeDocument/2006/relationships/slide" Target="slides/slide41.xml"/><Relationship Id="rId59" Type="http://schemas.openxmlformats.org/officeDocument/2006/relationships/slide" Target="slides/slide54.xml"/><Relationship Id="rId17" Type="http://schemas.openxmlformats.org/officeDocument/2006/relationships/slide" Target="slides/slide12.xml"/><Relationship Id="rId12" Type="http://schemas.openxmlformats.org/officeDocument/2006/relationships/slide" Target="slides/slide7.xml"/><Relationship Id="rId25" Type="http://schemas.openxmlformats.org/officeDocument/2006/relationships/slide" Target="slides/slide20.xml"/><Relationship Id="rId67" Type="http://schemas.openxmlformats.org/officeDocument/2006/relationships/slide" Target="slides/slide62.xml"/><Relationship Id="rId70" Type="http://schemas.openxmlformats.org/officeDocument/2006/relationships/slide" Target="slides/slide65.xml"/><Relationship Id="rId75" Type="http://schemas.openxmlformats.org/officeDocument/2006/relationships/slide" Target="slides/slide70.xml"/><Relationship Id="rId41" Type="http://schemas.openxmlformats.org/officeDocument/2006/relationships/slide" Target="slides/slide36.xml"/><Relationship Id="rId83" Type="http://schemas.openxmlformats.org/officeDocument/2006/relationships/slide" Target="slides/slide78.xml"/><Relationship Id="rId54" Type="http://schemas.openxmlformats.org/officeDocument/2006/relationships/slide" Target="slides/slide49.xml"/><Relationship Id="rId20" Type="http://schemas.openxmlformats.org/officeDocument/2006/relationships/slide" Target="slides/slide15.xml"/><Relationship Id="rId62" Type="http://schemas.openxmlformats.org/officeDocument/2006/relationships/slide" Target="slides/slide57.xml"/><Relationship Id="rId88" Type="http://schemas.openxmlformats.org/officeDocument/2006/relationships/customXml" Target="../customXml/item2.xml"/><Relationship Id="rId1" Type="http://schemas.openxmlformats.org/officeDocument/2006/relationships/theme" Target="theme/theme3.xml"/><Relationship Id="rId6" Type="http://schemas.openxmlformats.org/officeDocument/2006/relationships/slide" Target="slides/slide1.xml"/><Relationship Id="rId36" Type="http://schemas.openxmlformats.org/officeDocument/2006/relationships/slide" Target="slides/slide31.xml"/><Relationship Id="rId49" Type="http://schemas.openxmlformats.org/officeDocument/2006/relationships/slide" Target="slides/slide44.xml"/><Relationship Id="rId15" Type="http://schemas.openxmlformats.org/officeDocument/2006/relationships/slide" Target="slides/slide10.xml"/><Relationship Id="rId57" Type="http://schemas.openxmlformats.org/officeDocument/2006/relationships/slide" Target="slides/slide52.xml"/><Relationship Id="rId28" Type="http://schemas.openxmlformats.org/officeDocument/2006/relationships/slide" Target="slides/slide23.xml"/><Relationship Id="rId23" Type="http://schemas.openxmlformats.org/officeDocument/2006/relationships/slide" Target="slides/slide18.xml"/><Relationship Id="rId31" Type="http://schemas.openxmlformats.org/officeDocument/2006/relationships/slide" Target="slides/slide26.xml"/><Relationship Id="rId73" Type="http://schemas.openxmlformats.org/officeDocument/2006/relationships/slide" Target="slides/slide68.xml"/><Relationship Id="rId78" Type="http://schemas.openxmlformats.org/officeDocument/2006/relationships/slide" Target="slides/slide73.xml"/><Relationship Id="rId44" Type="http://schemas.openxmlformats.org/officeDocument/2006/relationships/slide" Target="slides/slide39.xml"/><Relationship Id="rId81" Type="http://schemas.openxmlformats.org/officeDocument/2006/relationships/slide" Target="slides/slide76.xml"/><Relationship Id="rId86" Type="http://schemas.openxmlformats.org/officeDocument/2006/relationships/slide" Target="slides/slide81.xml"/><Relationship Id="rId10" Type="http://schemas.openxmlformats.org/officeDocument/2006/relationships/slide" Target="slides/slide5.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4" Type="http://schemas.openxmlformats.org/officeDocument/2006/relationships/slideMaster" Target="slideMasters/slideMaster1.xml"/><Relationship Id="rId9" Type="http://schemas.openxmlformats.org/officeDocument/2006/relationships/slide" Target="slides/slide4.xml"/><Relationship Id="rId39" Type="http://schemas.openxmlformats.org/officeDocument/2006/relationships/slide" Target="slides/slide34.xml"/><Relationship Id="rId18" Type="http://schemas.openxmlformats.org/officeDocument/2006/relationships/slide" Target="slides/slide13.xml"/><Relationship Id="rId13" Type="http://schemas.openxmlformats.org/officeDocument/2006/relationships/slide" Target="slides/slide8.xml"/><Relationship Id="rId34" Type="http://schemas.openxmlformats.org/officeDocument/2006/relationships/slide" Target="slides/slide29.xml"/><Relationship Id="rId76" Type="http://schemas.openxmlformats.org/officeDocument/2006/relationships/slide" Target="slides/slide71.xml"/><Relationship Id="rId55" Type="http://schemas.openxmlformats.org/officeDocument/2006/relationships/slide" Target="slides/slide50.xml"/><Relationship Id="rId50" Type="http://schemas.openxmlformats.org/officeDocument/2006/relationships/slide" Target="slides/slide45.xml"/><Relationship Id="rId71" Type="http://schemas.openxmlformats.org/officeDocument/2006/relationships/slide" Target="slides/slide66.xml"/><Relationship Id="rId7" Type="http://schemas.openxmlformats.org/officeDocument/2006/relationships/slide" Target="slides/slide2.xml"/><Relationship Id="rId2" Type="http://schemas.openxmlformats.org/officeDocument/2006/relationships/presProps" Target="presProps.xml"/><Relationship Id="rId29" Type="http://schemas.openxmlformats.org/officeDocument/2006/relationships/slide" Target="slides/slide24.xml"/><Relationship Id="rId40" Type="http://schemas.openxmlformats.org/officeDocument/2006/relationships/slide" Target="slides/slide35.xml"/><Relationship Id="rId45" Type="http://schemas.openxmlformats.org/officeDocument/2006/relationships/slide" Target="slides/slide40.xml"/><Relationship Id="rId24" Type="http://schemas.openxmlformats.org/officeDocument/2006/relationships/slide" Target="slides/slide19.xml"/><Relationship Id="rId66" Type="http://schemas.openxmlformats.org/officeDocument/2006/relationships/slide" Target="slides/slide61.xml"/><Relationship Id="rId87" Type="http://schemas.openxmlformats.org/officeDocument/2006/relationships/customXml" Target="../customXml/item1.xml"/><Relationship Id="rId82" Type="http://schemas.openxmlformats.org/officeDocument/2006/relationships/slide" Target="slides/slide77.xml"/><Relationship Id="rId61" Type="http://schemas.openxmlformats.org/officeDocument/2006/relationships/slide" Target="slides/slide56.xml"/><Relationship Id="rId19"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826000" x="762000"/>
            <a:ext cy="4572000" cx="6096000"/>
          </a:xfrm>
          <a:prstGeom prst="rect">
            <a:avLst/>
          </a:prstGeom>
        </p:spPr>
        <p:txBody>
          <a:bodyPr bIns="91425" rIns="91425" lIns="91425" t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 name="Shape 21"/>
        <p:cNvGrpSpPr/>
        <p:nvPr/>
      </p:nvGrpSpPr>
      <p:grpSpPr>
        <a:xfrm>
          <a:off y="0" x="0"/>
          <a:ext cy="0" cx="0"/>
          <a:chOff y="0" x="0"/>
          <a:chExt cy="0" cx="0"/>
        </a:xfrm>
      </p:grpSpPr>
      <p:sp>
        <p:nvSpPr>
          <p:cNvPr id="22" name="Shape 2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 name="Shape 2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7" name="Shape 67"/>
        <p:cNvGrpSpPr/>
        <p:nvPr/>
      </p:nvGrpSpPr>
      <p:grpSpPr>
        <a:xfrm>
          <a:off y="0" x="0"/>
          <a:ext cy="0" cx="0"/>
          <a:chOff y="0" x="0"/>
          <a:chExt cy="0" cx="0"/>
        </a:xfrm>
      </p:grpSpPr>
      <p:sp>
        <p:nvSpPr>
          <p:cNvPr id="68" name="Shape 6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9" name="Shape 6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4" name="Shape 7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7" name="Shape 77"/>
        <p:cNvGrpSpPr/>
        <p:nvPr/>
      </p:nvGrpSpPr>
      <p:grpSpPr>
        <a:xfrm>
          <a:off y="0" x="0"/>
          <a:ext cy="0" cx="0"/>
          <a:chOff y="0" x="0"/>
          <a:chExt cy="0" cx="0"/>
        </a:xfrm>
      </p:grpSpPr>
      <p:sp>
        <p:nvSpPr>
          <p:cNvPr id="78" name="Shape 7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79" name="Shape 7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4" name="Shape 9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7" name="Shape 97"/>
        <p:cNvGrpSpPr/>
        <p:nvPr/>
      </p:nvGrpSpPr>
      <p:grpSpPr>
        <a:xfrm>
          <a:off y="0" x="0"/>
          <a:ext cy="0" cx="0"/>
          <a:chOff y="0" x="0"/>
          <a:chExt cy="0" cx="0"/>
        </a:xfrm>
      </p:grpSpPr>
      <p:sp>
        <p:nvSpPr>
          <p:cNvPr id="98" name="Shape 9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99" name="Shape 9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04" name="Shape 10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8" name="Shape 108"/>
        <p:cNvGrpSpPr/>
        <p:nvPr/>
      </p:nvGrpSpPr>
      <p:grpSpPr>
        <a:xfrm>
          <a:off y="0" x="0"/>
          <a:ext cy="0" cx="0"/>
          <a:chOff y="0" x="0"/>
          <a:chExt cy="0" cx="0"/>
        </a:xfrm>
      </p:grpSpPr>
      <p:sp>
        <p:nvSpPr>
          <p:cNvPr id="109" name="Shape 10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0" name="Shape 11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4" name="Shape 114"/>
        <p:cNvGrpSpPr/>
        <p:nvPr/>
      </p:nvGrpSpPr>
      <p:grpSpPr>
        <a:xfrm>
          <a:off y="0" x="0"/>
          <a:ext cy="0" cx="0"/>
          <a:chOff y="0" x="0"/>
          <a:chExt cy="0" cx="0"/>
        </a:xfrm>
      </p:grpSpPr>
      <p:sp>
        <p:nvSpPr>
          <p:cNvPr id="115" name="Shape 11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16" name="Shape 11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 name="Shape 2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23" name="Shape 12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28" name="Shape 12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2" name="Shape 132"/>
        <p:cNvGrpSpPr/>
        <p:nvPr/>
      </p:nvGrpSpPr>
      <p:grpSpPr>
        <a:xfrm>
          <a:off y="0" x="0"/>
          <a:ext cy="0" cx="0"/>
          <a:chOff y="0" x="0"/>
          <a:chExt cy="0" cx="0"/>
        </a:xfrm>
      </p:grpSpPr>
      <p:sp>
        <p:nvSpPr>
          <p:cNvPr id="133" name="Shape 13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34" name="Shape 13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8" name="Shape 138"/>
        <p:cNvGrpSpPr/>
        <p:nvPr/>
      </p:nvGrpSpPr>
      <p:grpSpPr>
        <a:xfrm>
          <a:off y="0" x="0"/>
          <a:ext cy="0" cx="0"/>
          <a:chOff y="0" x="0"/>
          <a:chExt cy="0" cx="0"/>
        </a:xfrm>
      </p:grpSpPr>
      <p:sp>
        <p:nvSpPr>
          <p:cNvPr id="139" name="Shape 13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0" name="Shape 14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46" name="Shape 14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52" name="Shape 15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6" name="Shape 156"/>
        <p:cNvGrpSpPr/>
        <p:nvPr/>
      </p:nvGrpSpPr>
      <p:grpSpPr>
        <a:xfrm>
          <a:off y="0" x="0"/>
          <a:ext cy="0" cx="0"/>
          <a:chOff y="0" x="0"/>
          <a:chExt cy="0" cx="0"/>
        </a:xfrm>
      </p:grpSpPr>
      <p:sp>
        <p:nvSpPr>
          <p:cNvPr id="157" name="Shape 15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58" name="Shape 15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2" name="Shape 162"/>
        <p:cNvGrpSpPr/>
        <p:nvPr/>
      </p:nvGrpSpPr>
      <p:grpSpPr>
        <a:xfrm>
          <a:off y="0" x="0"/>
          <a:ext cy="0" cx="0"/>
          <a:chOff y="0" x="0"/>
          <a:chExt cy="0" cx="0"/>
        </a:xfrm>
      </p:grpSpPr>
      <p:sp>
        <p:nvSpPr>
          <p:cNvPr id="163" name="Shape 16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64" name="Shape 16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70" name="Shape 17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4" name="Shape 174"/>
        <p:cNvGrpSpPr/>
        <p:nvPr/>
      </p:nvGrpSpPr>
      <p:grpSpPr>
        <a:xfrm>
          <a:off y="0" x="0"/>
          <a:ext cy="0" cx="0"/>
          <a:chOff y="0" x="0"/>
          <a:chExt cy="0" cx="0"/>
        </a:xfrm>
      </p:grpSpPr>
      <p:sp>
        <p:nvSpPr>
          <p:cNvPr id="175" name="Shape 17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76" name="Shape 17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4" name="Shape 3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0" name="Shape 180"/>
        <p:cNvGrpSpPr/>
        <p:nvPr/>
      </p:nvGrpSpPr>
      <p:grpSpPr>
        <a:xfrm>
          <a:off y="0" x="0"/>
          <a:ext cy="0" cx="0"/>
          <a:chOff y="0" x="0"/>
          <a:chExt cy="0" cx="0"/>
        </a:xfrm>
      </p:grpSpPr>
      <p:sp>
        <p:nvSpPr>
          <p:cNvPr id="181" name="Shape 18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82" name="Shape 18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5" name="Shape 185"/>
        <p:cNvGrpSpPr/>
        <p:nvPr/>
      </p:nvGrpSpPr>
      <p:grpSpPr>
        <a:xfrm>
          <a:off y="0" x="0"/>
          <a:ext cy="0" cx="0"/>
          <a:chOff y="0" x="0"/>
          <a:chExt cy="0" cx="0"/>
        </a:xfrm>
      </p:grpSpPr>
      <p:sp>
        <p:nvSpPr>
          <p:cNvPr id="186" name="Shape 18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87" name="Shape 18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0" name="Shape 190"/>
        <p:cNvGrpSpPr/>
        <p:nvPr/>
      </p:nvGrpSpPr>
      <p:grpSpPr>
        <a:xfrm>
          <a:off y="0" x="0"/>
          <a:ext cy="0" cx="0"/>
          <a:chOff y="0" x="0"/>
          <a:chExt cy="0" cx="0"/>
        </a:xfrm>
      </p:grpSpPr>
      <p:sp>
        <p:nvSpPr>
          <p:cNvPr id="191" name="Shape 19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2" name="Shape 19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5" name="Shape 195"/>
        <p:cNvGrpSpPr/>
        <p:nvPr/>
      </p:nvGrpSpPr>
      <p:grpSpPr>
        <a:xfrm>
          <a:off y="0" x="0"/>
          <a:ext cy="0" cx="0"/>
          <a:chOff y="0" x="0"/>
          <a:chExt cy="0" cx="0"/>
        </a:xfrm>
      </p:grpSpPr>
      <p:sp>
        <p:nvSpPr>
          <p:cNvPr id="196" name="Shape 19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197" name="Shape 19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0" name="Shape 200"/>
        <p:cNvGrpSpPr/>
        <p:nvPr/>
      </p:nvGrpSpPr>
      <p:grpSpPr>
        <a:xfrm>
          <a:off y="0" x="0"/>
          <a:ext cy="0" cx="0"/>
          <a:chOff y="0" x="0"/>
          <a:chExt cy="0" cx="0"/>
        </a:xfrm>
      </p:grpSpPr>
      <p:sp>
        <p:nvSpPr>
          <p:cNvPr id="201" name="Shape 20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02" name="Shape 20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6" name="Shape 206"/>
        <p:cNvGrpSpPr/>
        <p:nvPr/>
      </p:nvGrpSpPr>
      <p:grpSpPr>
        <a:xfrm>
          <a:off y="0" x="0"/>
          <a:ext cy="0" cx="0"/>
          <a:chOff y="0" x="0"/>
          <a:chExt cy="0" cx="0"/>
        </a:xfrm>
      </p:grpSpPr>
      <p:sp>
        <p:nvSpPr>
          <p:cNvPr id="207" name="Shape 20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08" name="Shape 20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13" name="Shape 21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7" name="Shape 217"/>
        <p:cNvGrpSpPr/>
        <p:nvPr/>
      </p:nvGrpSpPr>
      <p:grpSpPr>
        <a:xfrm>
          <a:off y="0" x="0"/>
          <a:ext cy="0" cx="0"/>
          <a:chOff y="0" x="0"/>
          <a:chExt cy="0" cx="0"/>
        </a:xfrm>
      </p:grpSpPr>
      <p:sp>
        <p:nvSpPr>
          <p:cNvPr id="218" name="Shape 21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19" name="Shape 21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3" name="Shape 223"/>
        <p:cNvGrpSpPr/>
        <p:nvPr/>
      </p:nvGrpSpPr>
      <p:grpSpPr>
        <a:xfrm>
          <a:off y="0" x="0"/>
          <a:ext cy="0" cx="0"/>
          <a:chOff y="0" x="0"/>
          <a:chExt cy="0" cx="0"/>
        </a:xfrm>
      </p:grpSpPr>
      <p:sp>
        <p:nvSpPr>
          <p:cNvPr id="224" name="Shape 22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25" name="Shape 22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8" name="Shape 228"/>
        <p:cNvGrpSpPr/>
        <p:nvPr/>
      </p:nvGrpSpPr>
      <p:grpSpPr>
        <a:xfrm>
          <a:off y="0" x="0"/>
          <a:ext cy="0" cx="0"/>
          <a:chOff y="0" x="0"/>
          <a:chExt cy="0" cx="0"/>
        </a:xfrm>
      </p:grpSpPr>
      <p:sp>
        <p:nvSpPr>
          <p:cNvPr id="229" name="Shape 22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0" name="Shape 23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 name="Shape 37"/>
        <p:cNvGrpSpPr/>
        <p:nvPr/>
      </p:nvGrpSpPr>
      <p:grpSpPr>
        <a:xfrm>
          <a:off y="0" x="0"/>
          <a:ext cy="0" cx="0"/>
          <a:chOff y="0" x="0"/>
          <a:chExt cy="0" cx="0"/>
        </a:xfrm>
      </p:grpSpPr>
      <p:sp>
        <p:nvSpPr>
          <p:cNvPr id="38" name="Shape 3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9" name="Shape 3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4" name="Shape 234"/>
        <p:cNvGrpSpPr/>
        <p:nvPr/>
      </p:nvGrpSpPr>
      <p:grpSpPr>
        <a:xfrm>
          <a:off y="0" x="0"/>
          <a:ext cy="0" cx="0"/>
          <a:chOff y="0" x="0"/>
          <a:chExt cy="0" cx="0"/>
        </a:xfrm>
      </p:grpSpPr>
      <p:sp>
        <p:nvSpPr>
          <p:cNvPr id="235" name="Shape 23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36" name="Shape 23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0" name="Shape 240"/>
        <p:cNvGrpSpPr/>
        <p:nvPr/>
      </p:nvGrpSpPr>
      <p:grpSpPr>
        <a:xfrm>
          <a:off y="0" x="0"/>
          <a:ext cy="0" cx="0"/>
          <a:chOff y="0" x="0"/>
          <a:chExt cy="0" cx="0"/>
        </a:xfrm>
      </p:grpSpPr>
      <p:sp>
        <p:nvSpPr>
          <p:cNvPr id="241" name="Shape 24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42" name="Shape 24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5" name="Shape 245"/>
        <p:cNvGrpSpPr/>
        <p:nvPr/>
      </p:nvGrpSpPr>
      <p:grpSpPr>
        <a:xfrm>
          <a:off y="0" x="0"/>
          <a:ext cy="0" cx="0"/>
          <a:chOff y="0" x="0"/>
          <a:chExt cy="0" cx="0"/>
        </a:xfrm>
      </p:grpSpPr>
      <p:sp>
        <p:nvSpPr>
          <p:cNvPr id="246" name="Shape 24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47" name="Shape 24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0" name="Shape 250"/>
        <p:cNvGrpSpPr/>
        <p:nvPr/>
      </p:nvGrpSpPr>
      <p:grpSpPr>
        <a:xfrm>
          <a:off y="0" x="0"/>
          <a:ext cy="0" cx="0"/>
          <a:chOff y="0" x="0"/>
          <a:chExt cy="0" cx="0"/>
        </a:xfrm>
      </p:grpSpPr>
      <p:sp>
        <p:nvSpPr>
          <p:cNvPr id="251" name="Shape 25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52" name="Shape 25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5" name="Shape 255"/>
        <p:cNvGrpSpPr/>
        <p:nvPr/>
      </p:nvGrpSpPr>
      <p:grpSpPr>
        <a:xfrm>
          <a:off y="0" x="0"/>
          <a:ext cy="0" cx="0"/>
          <a:chOff y="0" x="0"/>
          <a:chExt cy="0" cx="0"/>
        </a:xfrm>
      </p:grpSpPr>
      <p:sp>
        <p:nvSpPr>
          <p:cNvPr id="256" name="Shape 25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57" name="Shape 25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1" name="Shape 261"/>
        <p:cNvGrpSpPr/>
        <p:nvPr/>
      </p:nvGrpSpPr>
      <p:grpSpPr>
        <a:xfrm>
          <a:off y="0" x="0"/>
          <a:ext cy="0" cx="0"/>
          <a:chOff y="0" x="0"/>
          <a:chExt cy="0" cx="0"/>
        </a:xfrm>
      </p:grpSpPr>
      <p:sp>
        <p:nvSpPr>
          <p:cNvPr id="262" name="Shape 26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63" name="Shape 26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7" name="Shape 267"/>
        <p:cNvGrpSpPr/>
        <p:nvPr/>
      </p:nvGrpSpPr>
      <p:grpSpPr>
        <a:xfrm>
          <a:off y="0" x="0"/>
          <a:ext cy="0" cx="0"/>
          <a:chOff y="0" x="0"/>
          <a:chExt cy="0" cx="0"/>
        </a:xfrm>
      </p:grpSpPr>
      <p:sp>
        <p:nvSpPr>
          <p:cNvPr id="268" name="Shape 26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69" name="Shape 26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2" name="Shape 272"/>
        <p:cNvGrpSpPr/>
        <p:nvPr/>
      </p:nvGrpSpPr>
      <p:grpSpPr>
        <a:xfrm>
          <a:off y="0" x="0"/>
          <a:ext cy="0" cx="0"/>
          <a:chOff y="0" x="0"/>
          <a:chExt cy="0" cx="0"/>
        </a:xfrm>
      </p:grpSpPr>
      <p:sp>
        <p:nvSpPr>
          <p:cNvPr id="273" name="Shape 27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74" name="Shape 27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7" name="Shape 277"/>
        <p:cNvGrpSpPr/>
        <p:nvPr/>
      </p:nvGrpSpPr>
      <p:grpSpPr>
        <a:xfrm>
          <a:off y="0" x="0"/>
          <a:ext cy="0" cx="0"/>
          <a:chOff y="0" x="0"/>
          <a:chExt cy="0" cx="0"/>
        </a:xfrm>
      </p:grpSpPr>
      <p:sp>
        <p:nvSpPr>
          <p:cNvPr id="278" name="Shape 27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79" name="Shape 27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2" name="Shape 282"/>
        <p:cNvGrpSpPr/>
        <p:nvPr/>
      </p:nvGrpSpPr>
      <p:grpSpPr>
        <a:xfrm>
          <a:off y="0" x="0"/>
          <a:ext cy="0" cx="0"/>
          <a:chOff y="0" x="0"/>
          <a:chExt cy="0" cx="0"/>
        </a:xfrm>
      </p:grpSpPr>
      <p:sp>
        <p:nvSpPr>
          <p:cNvPr id="283" name="Shape 28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84" name="Shape 28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 name="Shape 42"/>
        <p:cNvGrpSpPr/>
        <p:nvPr/>
      </p:nvGrpSpPr>
      <p:grpSpPr>
        <a:xfrm>
          <a:off y="0" x="0"/>
          <a:ext cy="0" cx="0"/>
          <a:chOff y="0" x="0"/>
          <a:chExt cy="0" cx="0"/>
        </a:xfrm>
      </p:grpSpPr>
      <p:sp>
        <p:nvSpPr>
          <p:cNvPr id="43" name="Shape 4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4" name="Shape 4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9" name="Shape 289"/>
        <p:cNvGrpSpPr/>
        <p:nvPr/>
      </p:nvGrpSpPr>
      <p:grpSpPr>
        <a:xfrm>
          <a:off y="0" x="0"/>
          <a:ext cy="0" cx="0"/>
          <a:chOff y="0" x="0"/>
          <a:chExt cy="0" cx="0"/>
        </a:xfrm>
      </p:grpSpPr>
      <p:sp>
        <p:nvSpPr>
          <p:cNvPr id="290" name="Shape 29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1" name="Shape 29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4" name="Shape 294"/>
        <p:cNvGrpSpPr/>
        <p:nvPr/>
      </p:nvGrpSpPr>
      <p:grpSpPr>
        <a:xfrm>
          <a:off y="0" x="0"/>
          <a:ext cy="0" cx="0"/>
          <a:chOff y="0" x="0"/>
          <a:chExt cy="0" cx="0"/>
        </a:xfrm>
      </p:grpSpPr>
      <p:sp>
        <p:nvSpPr>
          <p:cNvPr id="295" name="Shape 29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296" name="Shape 29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0" name="Shape 300"/>
        <p:cNvGrpSpPr/>
        <p:nvPr/>
      </p:nvGrpSpPr>
      <p:grpSpPr>
        <a:xfrm>
          <a:off y="0" x="0"/>
          <a:ext cy="0" cx="0"/>
          <a:chOff y="0" x="0"/>
          <a:chExt cy="0" cx="0"/>
        </a:xfrm>
      </p:grpSpPr>
      <p:sp>
        <p:nvSpPr>
          <p:cNvPr id="301" name="Shape 30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02" name="Shape 30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5" name="Shape 305"/>
        <p:cNvGrpSpPr/>
        <p:nvPr/>
      </p:nvGrpSpPr>
      <p:grpSpPr>
        <a:xfrm>
          <a:off y="0" x="0"/>
          <a:ext cy="0" cx="0"/>
          <a:chOff y="0" x="0"/>
          <a:chExt cy="0" cx="0"/>
        </a:xfrm>
      </p:grpSpPr>
      <p:sp>
        <p:nvSpPr>
          <p:cNvPr id="306" name="Shape 30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07" name="Shape 30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1" name="Shape 311"/>
        <p:cNvGrpSpPr/>
        <p:nvPr/>
      </p:nvGrpSpPr>
      <p:grpSpPr>
        <a:xfrm>
          <a:off y="0" x="0"/>
          <a:ext cy="0" cx="0"/>
          <a:chOff y="0" x="0"/>
          <a:chExt cy="0" cx="0"/>
        </a:xfrm>
      </p:grpSpPr>
      <p:sp>
        <p:nvSpPr>
          <p:cNvPr id="312" name="Shape 31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13" name="Shape 31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7" name="Shape 317"/>
        <p:cNvGrpSpPr/>
        <p:nvPr/>
      </p:nvGrpSpPr>
      <p:grpSpPr>
        <a:xfrm>
          <a:off y="0" x="0"/>
          <a:ext cy="0" cx="0"/>
          <a:chOff y="0" x="0"/>
          <a:chExt cy="0" cx="0"/>
        </a:xfrm>
      </p:grpSpPr>
      <p:sp>
        <p:nvSpPr>
          <p:cNvPr id="318" name="Shape 31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19" name="Shape 31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2" name="Shape 322"/>
        <p:cNvGrpSpPr/>
        <p:nvPr/>
      </p:nvGrpSpPr>
      <p:grpSpPr>
        <a:xfrm>
          <a:off y="0" x="0"/>
          <a:ext cy="0" cx="0"/>
          <a:chOff y="0" x="0"/>
          <a:chExt cy="0" cx="0"/>
        </a:xfrm>
      </p:grpSpPr>
      <p:sp>
        <p:nvSpPr>
          <p:cNvPr id="323" name="Shape 32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24" name="Shape 32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7" name="Shape 327"/>
        <p:cNvGrpSpPr/>
        <p:nvPr/>
      </p:nvGrpSpPr>
      <p:grpSpPr>
        <a:xfrm>
          <a:off y="0" x="0"/>
          <a:ext cy="0" cx="0"/>
          <a:chOff y="0" x="0"/>
          <a:chExt cy="0" cx="0"/>
        </a:xfrm>
      </p:grpSpPr>
      <p:sp>
        <p:nvSpPr>
          <p:cNvPr id="328" name="Shape 32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29" name="Shape 32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3" name="Shape 333"/>
        <p:cNvGrpSpPr/>
        <p:nvPr/>
      </p:nvGrpSpPr>
      <p:grpSpPr>
        <a:xfrm>
          <a:off y="0" x="0"/>
          <a:ext cy="0" cx="0"/>
          <a:chOff y="0" x="0"/>
          <a:chExt cy="0" cx="0"/>
        </a:xfrm>
      </p:grpSpPr>
      <p:sp>
        <p:nvSpPr>
          <p:cNvPr id="334" name="Shape 33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35" name="Shape 33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9" name="Shape 339"/>
        <p:cNvGrpSpPr/>
        <p:nvPr/>
      </p:nvGrpSpPr>
      <p:grpSpPr>
        <a:xfrm>
          <a:off y="0" x="0"/>
          <a:ext cy="0" cx="0"/>
          <a:chOff y="0" x="0"/>
          <a:chExt cy="0" cx="0"/>
        </a:xfrm>
      </p:grpSpPr>
      <p:sp>
        <p:nvSpPr>
          <p:cNvPr id="340" name="Shape 34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41" name="Shape 34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7" name="Shape 47"/>
        <p:cNvGrpSpPr/>
        <p:nvPr/>
      </p:nvGrpSpPr>
      <p:grpSpPr>
        <a:xfrm>
          <a:off y="0" x="0"/>
          <a:ext cy="0" cx="0"/>
          <a:chOff y="0" x="0"/>
          <a:chExt cy="0" cx="0"/>
        </a:xfrm>
      </p:grpSpPr>
      <p:sp>
        <p:nvSpPr>
          <p:cNvPr id="48" name="Shape 4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9" name="Shape 4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4" name="Shape 344"/>
        <p:cNvGrpSpPr/>
        <p:nvPr/>
      </p:nvGrpSpPr>
      <p:grpSpPr>
        <a:xfrm>
          <a:off y="0" x="0"/>
          <a:ext cy="0" cx="0"/>
          <a:chOff y="0" x="0"/>
          <a:chExt cy="0" cx="0"/>
        </a:xfrm>
      </p:grpSpPr>
      <p:sp>
        <p:nvSpPr>
          <p:cNvPr id="345" name="Shape 34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46" name="Shape 34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0" name="Shape 350"/>
        <p:cNvGrpSpPr/>
        <p:nvPr/>
      </p:nvGrpSpPr>
      <p:grpSpPr>
        <a:xfrm>
          <a:off y="0" x="0"/>
          <a:ext cy="0" cx="0"/>
          <a:chOff y="0" x="0"/>
          <a:chExt cy="0" cx="0"/>
        </a:xfrm>
      </p:grpSpPr>
      <p:sp>
        <p:nvSpPr>
          <p:cNvPr id="351" name="Shape 35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52" name="Shape 35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6" name="Shape 356"/>
        <p:cNvGrpSpPr/>
        <p:nvPr/>
      </p:nvGrpSpPr>
      <p:grpSpPr>
        <a:xfrm>
          <a:off y="0" x="0"/>
          <a:ext cy="0" cx="0"/>
          <a:chOff y="0" x="0"/>
          <a:chExt cy="0" cx="0"/>
        </a:xfrm>
      </p:grpSpPr>
      <p:sp>
        <p:nvSpPr>
          <p:cNvPr id="357" name="Shape 357"/>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58" name="Shape 358"/>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64" name="Shape 36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7" name="Shape 367"/>
        <p:cNvGrpSpPr/>
        <p:nvPr/>
      </p:nvGrpSpPr>
      <p:grpSpPr>
        <a:xfrm>
          <a:off y="0" x="0"/>
          <a:ext cy="0" cx="0"/>
          <a:chOff y="0" x="0"/>
          <a:chExt cy="0" cx="0"/>
        </a:xfrm>
      </p:grpSpPr>
      <p:sp>
        <p:nvSpPr>
          <p:cNvPr id="368" name="Shape 36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69" name="Shape 36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3" name="Shape 373"/>
        <p:cNvGrpSpPr/>
        <p:nvPr/>
      </p:nvGrpSpPr>
      <p:grpSpPr>
        <a:xfrm>
          <a:off y="0" x="0"/>
          <a:ext cy="0" cx="0"/>
          <a:chOff y="0" x="0"/>
          <a:chExt cy="0" cx="0"/>
        </a:xfrm>
      </p:grpSpPr>
      <p:sp>
        <p:nvSpPr>
          <p:cNvPr id="374" name="Shape 37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75" name="Shape 37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9" name="Shape 379"/>
        <p:cNvGrpSpPr/>
        <p:nvPr/>
      </p:nvGrpSpPr>
      <p:grpSpPr>
        <a:xfrm>
          <a:off y="0" x="0"/>
          <a:ext cy="0" cx="0"/>
          <a:chOff y="0" x="0"/>
          <a:chExt cy="0" cx="0"/>
        </a:xfrm>
      </p:grpSpPr>
      <p:sp>
        <p:nvSpPr>
          <p:cNvPr id="380" name="Shape 380"/>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81" name="Shape 381"/>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5" name="Shape 385"/>
        <p:cNvGrpSpPr/>
        <p:nvPr/>
      </p:nvGrpSpPr>
      <p:grpSpPr>
        <a:xfrm>
          <a:off y="0" x="0"/>
          <a:ext cy="0" cx="0"/>
          <a:chOff y="0" x="0"/>
          <a:chExt cy="0" cx="0"/>
        </a:xfrm>
      </p:grpSpPr>
      <p:sp>
        <p:nvSpPr>
          <p:cNvPr id="386" name="Shape 38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87" name="Shape 38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1" name="Shape 391"/>
        <p:cNvGrpSpPr/>
        <p:nvPr/>
      </p:nvGrpSpPr>
      <p:grpSpPr>
        <a:xfrm>
          <a:off y="0" x="0"/>
          <a:ext cy="0" cx="0"/>
          <a:chOff y="0" x="0"/>
          <a:chExt cy="0" cx="0"/>
        </a:xfrm>
      </p:grpSpPr>
      <p:sp>
        <p:nvSpPr>
          <p:cNvPr id="392" name="Shape 39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93" name="Shape 39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7" name="Shape 397"/>
        <p:cNvGrpSpPr/>
        <p:nvPr/>
      </p:nvGrpSpPr>
      <p:grpSpPr>
        <a:xfrm>
          <a:off y="0" x="0"/>
          <a:ext cy="0" cx="0"/>
          <a:chOff y="0" x="0"/>
          <a:chExt cy="0" cx="0"/>
        </a:xfrm>
      </p:grpSpPr>
      <p:sp>
        <p:nvSpPr>
          <p:cNvPr id="398" name="Shape 39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399" name="Shape 39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4" name="Shape 5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3" name="Shape 403"/>
        <p:cNvGrpSpPr/>
        <p:nvPr/>
      </p:nvGrpSpPr>
      <p:grpSpPr>
        <a:xfrm>
          <a:off y="0" x="0"/>
          <a:ext cy="0" cx="0"/>
          <a:chOff y="0" x="0"/>
          <a:chExt cy="0" cx="0"/>
        </a:xfrm>
      </p:grpSpPr>
      <p:sp>
        <p:nvSpPr>
          <p:cNvPr id="404" name="Shape 40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05" name="Shape 40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8" name="Shape 408"/>
        <p:cNvGrpSpPr/>
        <p:nvPr/>
      </p:nvGrpSpPr>
      <p:grpSpPr>
        <a:xfrm>
          <a:off y="0" x="0"/>
          <a:ext cy="0" cx="0"/>
          <a:chOff y="0" x="0"/>
          <a:chExt cy="0" cx="0"/>
        </a:xfrm>
      </p:grpSpPr>
      <p:sp>
        <p:nvSpPr>
          <p:cNvPr id="409" name="Shape 409"/>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10" name="Shape 410"/>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4" name="Shape 414"/>
        <p:cNvGrpSpPr/>
        <p:nvPr/>
      </p:nvGrpSpPr>
      <p:grpSpPr>
        <a:xfrm>
          <a:off y="0" x="0"/>
          <a:ext cy="0" cx="0"/>
          <a:chOff y="0" x="0"/>
          <a:chExt cy="0" cx="0"/>
        </a:xfrm>
      </p:grpSpPr>
      <p:sp>
        <p:nvSpPr>
          <p:cNvPr id="415" name="Shape 415"/>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16" name="Shape 416"/>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0" name="Shape 420"/>
        <p:cNvGrpSpPr/>
        <p:nvPr/>
      </p:nvGrpSpPr>
      <p:grpSpPr>
        <a:xfrm>
          <a:off y="0" x="0"/>
          <a:ext cy="0" cx="0"/>
          <a:chOff y="0" x="0"/>
          <a:chExt cy="0" cx="0"/>
        </a:xfrm>
      </p:grpSpPr>
      <p:sp>
        <p:nvSpPr>
          <p:cNvPr id="421" name="Shape 421"/>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22" name="Shape 422"/>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5" name="Shape 425"/>
        <p:cNvGrpSpPr/>
        <p:nvPr/>
      </p:nvGrpSpPr>
      <p:grpSpPr>
        <a:xfrm>
          <a:off y="0" x="0"/>
          <a:ext cy="0" cx="0"/>
          <a:chOff y="0" x="0"/>
          <a:chExt cy="0" cx="0"/>
        </a:xfrm>
      </p:grpSpPr>
      <p:sp>
        <p:nvSpPr>
          <p:cNvPr id="426" name="Shape 426"/>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27" name="Shape 427"/>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1" name="Shape 431"/>
        <p:cNvGrpSpPr/>
        <p:nvPr/>
      </p:nvGrpSpPr>
      <p:grpSpPr>
        <a:xfrm>
          <a:off y="0" x="0"/>
          <a:ext cy="0" cx="0"/>
          <a:chOff y="0" x="0"/>
          <a:chExt cy="0" cx="0"/>
        </a:xfrm>
      </p:grpSpPr>
      <p:sp>
        <p:nvSpPr>
          <p:cNvPr id="432" name="Shape 432"/>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33" name="Shape 433"/>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7" name="Shape 437"/>
        <p:cNvGrpSpPr/>
        <p:nvPr/>
      </p:nvGrpSpPr>
      <p:grpSpPr>
        <a:xfrm>
          <a:off y="0" x="0"/>
          <a:ext cy="0" cx="0"/>
          <a:chOff y="0" x="0"/>
          <a:chExt cy="0" cx="0"/>
        </a:xfrm>
      </p:grpSpPr>
      <p:sp>
        <p:nvSpPr>
          <p:cNvPr id="438" name="Shape 43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39" name="Shape 43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2" name="Shape 442"/>
        <p:cNvGrpSpPr/>
        <p:nvPr/>
      </p:nvGrpSpPr>
      <p:grpSpPr>
        <a:xfrm>
          <a:off y="0" x="0"/>
          <a:ext cy="0" cx="0"/>
          <a:chOff y="0" x="0"/>
          <a:chExt cy="0" cx="0"/>
        </a:xfrm>
      </p:grpSpPr>
      <p:sp>
        <p:nvSpPr>
          <p:cNvPr id="443" name="Shape 44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44" name="Shape 44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7" name="Shape 447"/>
        <p:cNvGrpSpPr/>
        <p:nvPr/>
      </p:nvGrpSpPr>
      <p:grpSpPr>
        <a:xfrm>
          <a:off y="0" x="0"/>
          <a:ext cy="0" cx="0"/>
          <a:chOff y="0" x="0"/>
          <a:chExt cy="0" cx="0"/>
        </a:xfrm>
      </p:grpSpPr>
      <p:sp>
        <p:nvSpPr>
          <p:cNvPr id="448" name="Shape 44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49" name="Shape 44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2" name="Shape 452"/>
        <p:cNvGrpSpPr/>
        <p:nvPr/>
      </p:nvGrpSpPr>
      <p:grpSpPr>
        <a:xfrm>
          <a:off y="0" x="0"/>
          <a:ext cy="0" cx="0"/>
          <a:chOff y="0" x="0"/>
          <a:chExt cy="0" cx="0"/>
        </a:xfrm>
      </p:grpSpPr>
      <p:sp>
        <p:nvSpPr>
          <p:cNvPr id="453" name="Shape 45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54" name="Shape 45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7" name="Shape 57"/>
        <p:cNvGrpSpPr/>
        <p:nvPr/>
      </p:nvGrpSpPr>
      <p:grpSpPr>
        <a:xfrm>
          <a:off y="0" x="0"/>
          <a:ext cy="0" cx="0"/>
          <a:chOff y="0" x="0"/>
          <a:chExt cy="0" cx="0"/>
        </a:xfrm>
      </p:grpSpPr>
      <p:sp>
        <p:nvSpPr>
          <p:cNvPr id="58" name="Shape 5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59" name="Shape 5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7" name="Shape 457"/>
        <p:cNvGrpSpPr/>
        <p:nvPr/>
      </p:nvGrpSpPr>
      <p:grpSpPr>
        <a:xfrm>
          <a:off y="0" x="0"/>
          <a:ext cy="0" cx="0"/>
          <a:chOff y="0" x="0"/>
          <a:chExt cy="0" cx="0"/>
        </a:xfrm>
      </p:grpSpPr>
      <p:sp>
        <p:nvSpPr>
          <p:cNvPr id="458" name="Shape 458"/>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59" name="Shape 459"/>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3" name="Shape 463"/>
        <p:cNvGrpSpPr/>
        <p:nvPr/>
      </p:nvGrpSpPr>
      <p:grpSpPr>
        <a:xfrm>
          <a:off y="0" x="0"/>
          <a:ext cy="0" cx="0"/>
          <a:chOff y="0" x="0"/>
          <a:chExt cy="0" cx="0"/>
        </a:xfrm>
      </p:grpSpPr>
      <p:sp>
        <p:nvSpPr>
          <p:cNvPr id="464" name="Shape 464"/>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465" name="Shape 465"/>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2" name="Shape 62"/>
        <p:cNvGrpSpPr/>
        <p:nvPr/>
      </p:nvGrpSpPr>
      <p:grpSpPr>
        <a:xfrm>
          <a:off y="0" x="0"/>
          <a:ext cy="0" cx="0"/>
          <a:chOff y="0" x="0"/>
          <a:chExt cy="0" cx="0"/>
        </a:xfrm>
      </p:grpSpPr>
      <p:sp>
        <p:nvSpPr>
          <p:cNvPr id="63" name="Shape 63"/>
          <p:cNvSpPr/>
          <p:nvPr>
            <p:ph idx="2" type="sldImg"/>
          </p:nvPr>
        </p:nvSpPr>
        <p:spPr>
          <a:xfrm>
            <a:off y="762000" x="1270250"/>
            <a:ext cy="3809999" cx="5080250"/>
          </a:xfrm>
          <a:custGeom>
            <a:pathLst>
              <a:path w="120000" extrusionOk="0" h="120000">
                <a:moveTo>
                  <a:pt y="0" x="0"/>
                </a:moveTo>
                <a:lnTo>
                  <a:pt y="0" x="120000"/>
                </a:lnTo>
                <a:lnTo>
                  <a:pt y="120000" x="120000"/>
                </a:lnTo>
                <a:lnTo>
                  <a:pt y="120000" x="0"/>
                </a:lnTo>
                <a:close/>
              </a:path>
            </a:pathLst>
          </a:custGeom>
        </p:spPr>
      </p:sp>
      <p:sp>
        <p:nvSpPr>
          <p:cNvPr id="64" name="Shape 64"/>
          <p:cNvSpPr txBox="1"/>
          <p:nvPr>
            <p:ph idx="1" type="body"/>
          </p:nvPr>
        </p:nvSpPr>
        <p:spPr>
          <a:xfrm>
            <a:off y="4826000" x="762000"/>
            <a:ext cy="4572000" cx="6096000"/>
          </a:xfrm>
          <a:prstGeom prst="rect">
            <a:avLst/>
          </a:prstGeom>
        </p:spPr>
        <p:txBody>
          <a:bodyPr bIns="91425" rIns="91425" lIns="91425" tIns="91425" anchor="t" anchorCtr="0">
            <a:no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id="5" name="Shape 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id="6" name="Shape 6"/>
        <p:cNvGrpSpPr/>
        <p:nvPr/>
      </p:nvGrpSpPr>
      <p:grpSpPr>
        <a:xfrm>
          <a:off y="0" x="0"/>
          <a:ext cy="0" cx="0"/>
          <a:chOff y="0" x="0"/>
          <a:chExt cy="0" cx="0"/>
        </a:xfrm>
      </p:grpSpPr>
      <p:sp>
        <p:nvSpPr>
          <p:cNvPr id="7" name="Shape 7"/>
          <p:cNvSpPr txBox="1"/>
          <p:nvPr>
            <p:ph type="ctrTitle"/>
          </p:nvPr>
        </p:nvSpPr>
        <p:spPr>
          <a:xfrm>
            <a:off y="3048000" x="914400"/>
            <a:ext cy="1219199" cx="8331200"/>
          </a:xfrm>
          <a:prstGeom prst="rect">
            <a:avLst/>
          </a:prstGeom>
        </p:spPr>
        <p:txBody>
          <a:bodyPr bIns="91425" rIns="91425" lIns="91425" tIns="91425" anchor="t" anchorCtr="0"/>
          <a:lstStyle>
            <a:lvl1pPr algn="ctr">
              <a:buSzPct val="100000"/>
              <a:defRPr sz="4800"/>
            </a:lvl1pPr>
            <a:lvl2pPr algn="ctr">
              <a:buSzPct val="100000"/>
              <a:defRPr sz="4800"/>
            </a:lvl2pPr>
            <a:lvl3pPr algn="ctr">
              <a:buSzPct val="100000"/>
              <a:defRPr sz="4800"/>
            </a:lvl3pPr>
            <a:lvl4pPr algn="ctr">
              <a:buSzPct val="100000"/>
              <a:defRPr sz="4800"/>
            </a:lvl4pPr>
            <a:lvl5pPr algn="ctr">
              <a:buSzPct val="100000"/>
              <a:defRPr sz="4800"/>
            </a:lvl5pPr>
            <a:lvl6pPr algn="ctr">
              <a:buSzPct val="100000"/>
              <a:defRPr sz="4800"/>
            </a:lvl6pPr>
            <a:lvl7pPr algn="ctr">
              <a:buSzPct val="100000"/>
              <a:defRPr sz="4800"/>
            </a:lvl7pPr>
            <a:lvl8pPr algn="ctr">
              <a:buSzPct val="100000"/>
              <a:defRPr sz="4800"/>
            </a:lvl8pPr>
            <a:lvl9pPr algn="ctr">
              <a:buSzPct val="100000"/>
              <a:defRPr sz="4800"/>
            </a:lvl9pPr>
          </a:lstStyle>
          <a:p/>
        </p:txBody>
      </p:sp>
      <p:sp>
        <p:nvSpPr>
          <p:cNvPr id="8" name="Shape 8"/>
          <p:cNvSpPr txBox="1"/>
          <p:nvPr>
            <p:ph idx="1" type="subTitle"/>
          </p:nvPr>
        </p:nvSpPr>
        <p:spPr>
          <a:xfrm>
            <a:off y="4572000" x="1828800"/>
            <a:ext cy="914400" cx="6502399"/>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id="9" name="Shape 9"/>
        <p:cNvGrpSpPr/>
        <p:nvPr/>
      </p:nvGrpSpPr>
      <p:grpSpPr>
        <a:xfrm>
          <a:off y="0" x="0"/>
          <a:ext cy="0" cx="0"/>
          <a:chOff y="0" x="0"/>
          <a:chExt cy="0" cx="0"/>
        </a:xfrm>
      </p:grpSpPr>
      <p:sp>
        <p:nvSpPr>
          <p:cNvPr id="10" name="Shape 10"/>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1" name="Shape 11"/>
          <p:cNvSpPr txBox="1"/>
          <p:nvPr>
            <p:ph idx="1" type="body"/>
          </p:nvPr>
        </p:nvSpPr>
        <p:spPr>
          <a:xfrm>
            <a:off y="1828800" x="304800"/>
            <a:ext cy="5486399" cx="9550400"/>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id="12" name="Shape 12"/>
        <p:cNvGrpSpPr/>
        <p:nvPr/>
      </p:nvGrpSpPr>
      <p:grpSpPr>
        <a:xfrm>
          <a:off y="0" x="0"/>
          <a:ext cy="0" cx="0"/>
          <a:chOff y="0" x="0"/>
          <a:chExt cy="0" cx="0"/>
        </a:xfrm>
      </p:grpSpPr>
      <p:sp>
        <p:nvSpPr>
          <p:cNvPr id="13" name="Shape 13"/>
          <p:cNvSpPr txBox="1"/>
          <p:nvPr>
            <p:ph type="title"/>
          </p:nvPr>
        </p:nvSpPr>
        <p:spPr>
          <a:xfrm>
            <a:off y="304800" x="304800"/>
            <a:ext cy="914400" cx="9550400"/>
          </a:xfrm>
          <a:prstGeom prst="rect">
            <a:avLst/>
          </a:prstGeom>
        </p:spPr>
        <p:txBody>
          <a:bodyPr bIns="91425" rIns="91425" lIns="91425" tIns="91425" anchor="t" anchorCtr="0"/>
          <a:lstStyle>
            <a:lvl1pPr>
              <a:buSzPct val="99224"/>
              <a:defRPr sz="4266"/>
            </a:lvl1pPr>
            <a:lvl2pPr>
              <a:buSzPct val="99224"/>
              <a:defRPr sz="4266"/>
            </a:lvl2pPr>
            <a:lvl3pPr>
              <a:buSzPct val="99224"/>
              <a:defRPr sz="4266"/>
            </a:lvl3pPr>
            <a:lvl4pPr>
              <a:buSzPct val="99224"/>
              <a:defRPr sz="4266"/>
            </a:lvl4pPr>
            <a:lvl5pPr>
              <a:buSzPct val="99224"/>
              <a:defRPr sz="4266"/>
            </a:lvl5pPr>
            <a:lvl6pPr>
              <a:buSzPct val="99224"/>
              <a:defRPr sz="4266"/>
            </a:lvl6pPr>
            <a:lvl7pPr>
              <a:buSzPct val="99224"/>
              <a:defRPr sz="4266"/>
            </a:lvl7pPr>
            <a:lvl8pPr>
              <a:buSzPct val="99224"/>
              <a:defRPr sz="4266"/>
            </a:lvl8pPr>
            <a:lvl9pPr>
              <a:buSzPct val="99224"/>
              <a:defRPr sz="4266"/>
            </a:lvl9pPr>
          </a:lstStyle>
          <a:p/>
        </p:txBody>
      </p:sp>
      <p:sp>
        <p:nvSpPr>
          <p:cNvPr id="14" name="Shape 14"/>
          <p:cNvSpPr txBox="1"/>
          <p:nvPr>
            <p:ph idx="1" type="body"/>
          </p:nvPr>
        </p:nvSpPr>
        <p:spPr>
          <a:xfrm>
            <a:off y="1828800" x="30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
        <p:nvSpPr>
          <p:cNvPr id="15" name="Shape 15"/>
          <p:cNvSpPr txBox="1"/>
          <p:nvPr>
            <p:ph idx="2" type="body"/>
          </p:nvPr>
        </p:nvSpPr>
        <p:spPr>
          <a:xfrm>
            <a:off y="1828800" x="5384800"/>
            <a:ext cy="5486399" cx="4470399"/>
          </a:xfrm>
          <a:prstGeom prst="rect">
            <a:avLst/>
          </a:prstGeom>
        </p:spPr>
        <p:txBody>
          <a:bodyPr bIns="91425" rIns="91425" lIns="91425" tIns="91425" anchor="t" anchorCtr="0"/>
          <a:lstStyle>
            <a:lvl1pPr>
              <a:buSzPct val="98765"/>
              <a:defRPr sz="2666"/>
            </a:lvl1pPr>
            <a:lvl2pPr>
              <a:buSzPct val="98765"/>
              <a:defRPr sz="2666"/>
            </a:lvl2pPr>
            <a:lvl3pPr>
              <a:buSzPct val="98765"/>
              <a:defRPr sz="2666"/>
            </a:lvl3pPr>
            <a:lvl4pPr>
              <a:buSzPct val="98765"/>
              <a:defRPr sz="2666"/>
            </a:lvl4pPr>
            <a:lvl5pPr>
              <a:buSzPct val="98765"/>
              <a:defRPr sz="2666"/>
            </a:lvl5pPr>
            <a:lvl6pPr>
              <a:buSzPct val="98765"/>
              <a:defRPr sz="2666"/>
            </a:lvl6pPr>
            <a:lvl7pPr>
              <a:buSzPct val="98765"/>
              <a:defRPr sz="2666"/>
            </a:lvl7pPr>
            <a:lvl8pPr>
              <a:buSzPct val="98765"/>
              <a:defRPr sz="2666"/>
            </a:lvl8pPr>
            <a:lvl9pPr>
              <a:buSzPct val="98765"/>
              <a:defRPr sz="2666"/>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id="16" name="Shape 16"/>
        <p:cNvGrpSpPr/>
        <p:nvPr/>
      </p:nvGrpSpPr>
      <p:grpSpPr>
        <a:xfrm>
          <a:off y="0" x="0"/>
          <a:ext cy="0" cx="0"/>
          <a:chOff y="0" x="0"/>
          <a:chExt cy="0" cx="0"/>
        </a:xfrm>
      </p:grpSpPr>
      <p:sp>
        <p:nvSpPr>
          <p:cNvPr id="17" name="Shape 17"/>
          <p:cNvSpPr txBox="1"/>
          <p:nvPr>
            <p:ph idx="1" type="body"/>
          </p:nvPr>
        </p:nvSpPr>
        <p:spPr>
          <a:xfrm>
            <a:off y="6705600" x="304800"/>
            <a:ext cy="609599" cx="9550400"/>
          </a:xfrm>
          <a:prstGeom prst="rect">
            <a:avLst/>
          </a:prstGeom>
        </p:spPr>
        <p:txBody>
          <a:bodyPr bIns="91425" rIns="91425" lIns="91425" tIns="91425" anchor="t" anchorCtr="0"/>
          <a:lstStyle>
            <a:lvl1pPr algn="ctr">
              <a:buSzPct val="100000"/>
              <a:defRPr sz="3200"/>
            </a:lvl1pPr>
            <a:lvl2pPr algn="ctr">
              <a:buSzPct val="100000"/>
              <a:defRPr sz="3200"/>
            </a:lvl2pPr>
            <a:lvl3pPr algn="ctr">
              <a:buSzPct val="100000"/>
              <a:defRPr sz="3200"/>
            </a:lvl3pPr>
            <a:lvl4pPr algn="ctr">
              <a:buSzPct val="100000"/>
              <a:defRPr sz="3200"/>
            </a:lvl4pPr>
            <a:lvl5pPr algn="ctr">
              <a:buSzPct val="100000"/>
              <a:defRPr sz="3200"/>
            </a:lvl5pPr>
            <a:lvl6pPr algn="ctr">
              <a:buSzPct val="100000"/>
              <a:defRPr sz="3200"/>
            </a:lvl6pPr>
            <a:lvl7pPr algn="ctr">
              <a:buSzPct val="100000"/>
              <a:defRPr sz="3200"/>
            </a:lvl7pPr>
            <a:lvl8pPr algn="ctr">
              <a:buSzPct val="100000"/>
              <a:defRPr sz="3200"/>
            </a:lvl8pPr>
            <a:lvl9pPr algn="ctr">
              <a:buSzPct val="100000"/>
              <a:defRPr sz="32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theme/theme2.xml" Type="http://schemas.openxmlformats.org/officeDocument/2006/relationships/theme" Id="rId6"/><Relationship Target="../slideLayouts/slideLayout5.xml" Type="http://schemas.openxmlformats.org/officeDocument/2006/relationships/slideLayout" Id="rId5"/></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id="4" name="Shape 4"/>
        <p:cNvGrpSpPr/>
        <p:nvPr/>
      </p:nvGrpSpPr>
      <p:grpSpPr>
        <a:xfrm>
          <a:off y="0" x="0"/>
          <a:ext cy="0" cx="0"/>
          <a:chOff y="0" x="0"/>
          <a:chExt cy="0" cx="0"/>
        </a:xfrm>
      </p:grpSpPr>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xml" Type="http://schemas.openxmlformats.org/officeDocument/2006/relationships/slideLayout" Id="rId1"/><Relationship Target="../media/image04.png" Type="http://schemas.openxmlformats.org/officeDocument/2006/relationships/image" Id="rId4"/><Relationship Target="../media/image00.pn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1.xml" Type="http://schemas.openxmlformats.org/officeDocument/2006/relationships/slideLayout" Id="rId1"/><Relationship Target="../media/image03.png" Type="http://schemas.openxmlformats.org/officeDocument/2006/relationships/image" Id="rId4"/><Relationship Target="../media/image00.png" Type="http://schemas.openxmlformats.org/officeDocument/2006/relationships/image" Id="rId3"/><Relationship Target="../media/image01.png" Type="http://schemas.openxmlformats.org/officeDocument/2006/relationships/image" Id="rId6"/><Relationship Target="../media/image02.png" Type="http://schemas.openxmlformats.org/officeDocument/2006/relationships/image" Id="rId5"/></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2.xml.rels><?xml version="1.0" encoding="UTF-8" standalone="yes"?><Relationships xmlns="http://schemas.openxmlformats.org/package/2006/relationships"><Relationship Target="../notesSlides/notesSlide6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3.xml.rels><?xml version="1.0" encoding="UTF-8" standalone="yes"?><Relationships xmlns="http://schemas.openxmlformats.org/package/2006/relationships"><Relationship Target="../notesSlides/notesSlide6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4.xml.rels><?xml version="1.0" encoding="UTF-8" standalone="yes"?><Relationships xmlns="http://schemas.openxmlformats.org/package/2006/relationships"><Relationship Target="../notesSlides/notesSlide6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5.xml.rels><?xml version="1.0" encoding="UTF-8" standalone="yes"?><Relationships xmlns="http://schemas.openxmlformats.org/package/2006/relationships"><Relationship Target="../notesSlides/notesSlide6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6.xml.rels><?xml version="1.0" encoding="UTF-8" standalone="yes"?><Relationships xmlns="http://schemas.openxmlformats.org/package/2006/relationships"><Relationship Target="../notesSlides/notesSlide6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7.xml.rels><?xml version="1.0" encoding="UTF-8" standalone="yes"?><Relationships xmlns="http://schemas.openxmlformats.org/package/2006/relationships"><Relationship Target="../notesSlides/notesSlide6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8.xml.rels><?xml version="1.0" encoding="UTF-8" standalone="yes"?><Relationships xmlns="http://schemas.openxmlformats.org/package/2006/relationships"><Relationship Target="../notesSlides/notesSlide6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69.xml.rels><?xml version="1.0" encoding="UTF-8" standalone="yes"?><Relationships xmlns="http://schemas.openxmlformats.org/package/2006/relationships"><Relationship Target="../notesSlides/notesSlide6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0.xml.rels><?xml version="1.0" encoding="UTF-8" standalone="yes"?><Relationships xmlns="http://schemas.openxmlformats.org/package/2006/relationships"><Relationship Target="../notesSlides/notesSlide7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1.xml.rels><?xml version="1.0" encoding="UTF-8" standalone="yes"?><Relationships xmlns="http://schemas.openxmlformats.org/package/2006/relationships"><Relationship Target="../notesSlides/notesSlide71.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2.xml.rels><?xml version="1.0" encoding="UTF-8" standalone="yes"?><Relationships xmlns="http://schemas.openxmlformats.org/package/2006/relationships"><Relationship Target="../notesSlides/notesSlide72.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3.xml.rels><?xml version="1.0" encoding="UTF-8" standalone="yes"?><Relationships xmlns="http://schemas.openxmlformats.org/package/2006/relationships"><Relationship Target="../notesSlides/notesSlide73.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4.xml.rels><?xml version="1.0" encoding="UTF-8" standalone="yes"?><Relationships xmlns="http://schemas.openxmlformats.org/package/2006/relationships"><Relationship Target="../notesSlides/notesSlide74.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5.xml.rels><?xml version="1.0" encoding="UTF-8" standalone="yes"?><Relationships xmlns="http://schemas.openxmlformats.org/package/2006/relationships"><Relationship Target="../notesSlides/notesSlide75.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6.xml.rels><?xml version="1.0" encoding="UTF-8" standalone="yes"?><Relationships xmlns="http://schemas.openxmlformats.org/package/2006/relationships"><Relationship Target="../notesSlides/notesSlide76.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7.xml.rels><?xml version="1.0" encoding="UTF-8" standalone="yes"?><Relationships xmlns="http://schemas.openxmlformats.org/package/2006/relationships"><Relationship Target="../notesSlides/notesSlide77.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8.xml.rels><?xml version="1.0" encoding="UTF-8" standalone="yes"?><Relationships xmlns="http://schemas.openxmlformats.org/package/2006/relationships"><Relationship Target="../notesSlides/notesSlide7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79.xml.rels><?xml version="1.0" encoding="UTF-8" standalone="yes"?><Relationships xmlns="http://schemas.openxmlformats.org/package/2006/relationships"><Relationship Target="../notesSlides/notesSlide7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80.xml.rels><?xml version="1.0" encoding="UTF-8" standalone="yes"?><Relationships xmlns="http://schemas.openxmlformats.org/package/2006/relationships"><Relationship Target="../notesSlides/notesSlide80.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_rels/slide81.xml.rels><?xml version="1.0" encoding="UTF-8" standalone="yes"?><Relationships xmlns="http://schemas.openxmlformats.org/package/2006/relationships"><Relationship Target="../notesSlides/notesSlide81.xml" Type="http://schemas.openxmlformats.org/officeDocument/2006/relationships/notesSlide" Id="rId2"/><Relationship Target="../slideLayouts/slideLayout1.xml" Type="http://schemas.openxmlformats.org/officeDocument/2006/relationships/slideLayout" Id="rId1"/><Relationship Target="http://www.ethics.org/resources" Type="http://schemas.openxmlformats.org/officeDocument/2006/relationships/hyperlink" TargetMode="External" Id="rId4"/><Relationship Target="../media/image00.png" Type="http://schemas.openxmlformats.org/officeDocument/2006/relationships/image" Id="rId3"/><Relationship Target="http://www.scu.edu/ethics/publications/iie/v10n2/peopleatwork.html" Type="http://schemas.openxmlformats.org/officeDocument/2006/relationships/hyperlink" TargetMode="External" Id="rId6"/><Relationship Target="http://www.scu.edu/ethics/practicing/decision/framework.html" Type="http://schemas.openxmlformats.org/officeDocument/2006/relationships/hyperlink" TargetMode="External" Id="rId5"/></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xml" Type="http://schemas.openxmlformats.org/officeDocument/2006/relationships/slideLayout" Id="rId1"/><Relationship Target="../media/image00.pn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 name="Shape 18"/>
        <p:cNvGrpSpPr/>
        <p:nvPr/>
      </p:nvGrpSpPr>
      <p:grpSpPr>
        <a:xfrm>
          <a:off y="0" x="0"/>
          <a:ext cy="0" cx="0"/>
          <a:chOff y="0" x="0"/>
          <a:chExt cy="0" cx="0"/>
        </a:xfrm>
      </p:grpSpPr>
      <p:sp>
        <p:nvSpPr>
          <p:cNvPr id="19" name="Shape 19"/>
          <p:cNvSpPr txBox="1"/>
          <p:nvPr>
            <p:ph type="ctrTitle"/>
          </p:nvPr>
        </p:nvSpPr>
        <p:spPr>
          <a:xfrm>
            <a:off y="2434150" x="894275"/>
            <a:ext cy="2335507" cx="8447600"/>
          </a:xfrm>
          <a:prstGeom prst="rect">
            <a:avLst/>
          </a:prstGeom>
        </p:spPr>
        <p:txBody>
          <a:bodyPr bIns="38100" rIns="38100" lIns="38100" tIns="38100" anchor="ctr" anchorCtr="0">
            <a:noAutofit/>
          </a:bodyPr>
          <a:lstStyle/>
          <a:p>
            <a:pPr algn="ctr" marR="0" indent="0" marL="0">
              <a:lnSpc>
                <a:spcPct val="120043"/>
              </a:lnSpc>
              <a:spcBef>
                <a:spcPts val="0"/>
              </a:spcBef>
              <a:spcAft>
                <a:spcPts val="0"/>
              </a:spcAft>
              <a:buNone/>
            </a:pPr>
            <a:r>
              <a:rPr sz="6444" lang="en-US">
                <a:solidFill>
                  <a:srgbClr val="00FFFF"/>
                </a:solidFill>
                <a:latin typeface="Arial"/>
                <a:ea typeface="Arial"/>
                <a:cs typeface="Arial"/>
                <a:sym typeface="Arial"/>
              </a:rPr>
              <a:t>Leadership— </a:t>
            </a:r>
            <a:br>
              <a:rPr sz="6444" lang="en-US">
                <a:solidFill>
                  <a:srgbClr val="00FFFF"/>
                </a:solidFill>
                <a:latin typeface="Arial"/>
                <a:ea typeface="Arial"/>
                <a:cs typeface="Arial"/>
                <a:sym typeface="Arial"/>
              </a:rPr>
            </a:br>
            <a:r>
              <a:rPr sz="6444" lang="en-US">
                <a:solidFill>
                  <a:srgbClr val="00FFFF"/>
                </a:solidFill>
                <a:latin typeface="Arial"/>
                <a:ea typeface="Arial"/>
                <a:cs typeface="Arial"/>
                <a:sym typeface="Arial"/>
              </a:rPr>
              <a:t>A Matter of Trust</a:t>
            </a:r>
          </a:p>
        </p:txBody>
      </p:sp>
      <p:sp>
        <p:nvSpPr>
          <p:cNvPr id="20" name="Shape 20"/>
          <p:cNvSpPr txBox="1"/>
          <p:nvPr/>
        </p:nvSpPr>
        <p:spPr>
          <a:xfrm>
            <a:off y="5215800" x="4081625"/>
            <a:ext cy="1136275" cx="4443574"/>
          </a:xfrm>
          <a:prstGeom prst="rect">
            <a:avLst/>
          </a:prstGeom>
        </p:spPr>
        <p:txBody>
          <a:bodyPr bIns="38100" rIns="38100" lIns="38100" tIns="38100" anchor="t" anchorCtr="0">
            <a:noAutofit/>
          </a:bodyPr>
          <a:lstStyle/>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General Conference of Seventh-day Adventists</a:t>
            </a:r>
          </a:p>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Office of Global Leadership Development</a:t>
            </a:r>
          </a:p>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Prepared by: Lowell C Cooper</a:t>
            </a:r>
          </a:p>
          <a:p>
            <a:pPr algn="r" marR="0" indent="0" marL="0">
              <a:lnSpc>
                <a:spcPct val="119791"/>
              </a:lnSpc>
              <a:spcBef>
                <a:spcPts val="0"/>
              </a:spcBef>
              <a:spcAft>
                <a:spcPts val="0"/>
              </a:spcAft>
              <a:buNone/>
            </a:pPr>
            <a:r>
              <a:rPr sz="1333" lang="en-US">
                <a:solidFill>
                  <a:srgbClr val="FFFFFF"/>
                </a:solidFill>
                <a:latin typeface="Arial"/>
                <a:ea typeface="Arial"/>
                <a:cs typeface="Arial"/>
                <a:sym typeface="Arial"/>
              </a:rPr>
              <a:t>January 2010</a:t>
            </a:r>
          </a:p>
          <a:p>
            <a:r>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5" name="Shape 65"/>
        <p:cNvGrpSpPr/>
        <p:nvPr/>
      </p:nvGrpSpPr>
      <p:grpSpPr>
        <a:xfrm>
          <a:off y="0" x="0"/>
          <a:ext cy="0" cx="0"/>
          <a:chOff y="0" x="0"/>
          <a:chExt cy="0" cx="0"/>
        </a:xfrm>
      </p:grpSpPr>
      <p:sp>
        <p:nvSpPr>
          <p:cNvPr id="66" name="Shape 66"/>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While character is constant, competence—at least most of it—is situational.</a:t>
            </a:r>
          </a:p>
          <a:p>
            <a:r>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0" name="Shape 70"/>
        <p:cNvGrpSpPr/>
        <p:nvPr/>
      </p:nvGrpSpPr>
      <p:grpSpPr>
        <a:xfrm>
          <a:off y="0" x="0"/>
          <a:ext cy="0" cx="0"/>
          <a:chOff y="0" x="0"/>
          <a:chExt cy="0" cx="0"/>
        </a:xfrm>
      </p:grpSpPr>
      <p:sp>
        <p:nvSpPr>
          <p:cNvPr id="71" name="Shape 7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4777" lang="en-US">
                <a:solidFill>
                  <a:srgbClr val="00FFFF"/>
                </a:solidFill>
                <a:latin typeface="Arial"/>
                <a:ea typeface="Arial"/>
                <a:cs typeface="Arial"/>
                <a:sym typeface="Arial"/>
              </a:rPr>
              <a:t>Five waves of trust:</a:t>
            </a:r>
          </a:p>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Self trust</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Relationship trust</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Organizational trust</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Market trust</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Societal trust</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75" name="Shape 75"/>
        <p:cNvGrpSpPr/>
        <p:nvPr/>
      </p:nvGrpSpPr>
      <p:grpSpPr>
        <a:xfrm>
          <a:off y="0" x="0"/>
          <a:ext cy="0" cx="0"/>
          <a:chOff y="0" x="0"/>
          <a:chExt cy="0" cx="0"/>
        </a:xfrm>
      </p:grpSpPr>
      <p:sp>
        <p:nvSpPr>
          <p:cNvPr id="76" name="Shape 76"/>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4777" lang="en-US">
                <a:solidFill>
                  <a:srgbClr val="00FFFF"/>
                </a:solidFill>
                <a:latin typeface="Arial"/>
                <a:ea typeface="Arial"/>
                <a:cs typeface="Arial"/>
                <a:sym typeface="Arial"/>
              </a:rPr>
              <a:t>Credibility:</a:t>
            </a:r>
          </a:p>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Integrity</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Intent</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Capabilities</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Results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80" name="Shape 80"/>
        <p:cNvGrpSpPr/>
        <p:nvPr/>
      </p:nvGrpSpPr>
      <p:grpSpPr>
        <a:xfrm>
          <a:off y="0" x="0"/>
          <a:ext cy="0" cx="0"/>
          <a:chOff y="0" x="0"/>
          <a:chExt cy="0" cx="0"/>
        </a:xfrm>
      </p:grpSpPr>
      <p:sp>
        <p:nvSpPr>
          <p:cNvPr id="81" name="Shape 8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I look for three things in hiring people. The first is personal integrity, the second is intelligence, and the third is a high energy level. But, if you don’t have the first, the other two will kill you.</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—Warren Buffett, CEO, Berkshire Hathaway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85" name="Shape 85"/>
        <p:cNvGrpSpPr/>
        <p:nvPr/>
      </p:nvGrpSpPr>
      <p:grpSpPr>
        <a:xfrm>
          <a:off y="0" x="0"/>
          <a:ext cy="0" cx="0"/>
          <a:chOff y="0" x="0"/>
          <a:chExt cy="0" cx="0"/>
        </a:xfrm>
      </p:grpSpPr>
      <p:sp>
        <p:nvSpPr>
          <p:cNvPr id="86" name="Shape 86"/>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“Integrity has no need of rules.”</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—Albert Camus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0" name="Shape 90"/>
        <p:cNvGrpSpPr/>
        <p:nvPr/>
      </p:nvGrpSpPr>
      <p:grpSpPr>
        <a:xfrm>
          <a:off y="0" x="0"/>
          <a:ext cy="0" cx="0"/>
          <a:chOff y="0" x="0"/>
          <a:chExt cy="0" cx="0"/>
        </a:xfrm>
      </p:grpSpPr>
      <p:sp>
        <p:nvSpPr>
          <p:cNvPr id="91" name="Shape 9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“A humble person is more concerned about what is right than about being right, about acting on good ideas than having the ideas, about embracing new truth than defending outdated position, about building the team than exalting self, about recognizing contribution than being recognized for making it.” </a:t>
            </a:r>
            <a:r>
              <a:rPr sz="2000" lang="en-US">
                <a:solidFill>
                  <a:srgbClr val="00FFFF"/>
                </a:solidFill>
                <a:latin typeface="Arial"/>
                <a:ea typeface="Arial"/>
                <a:cs typeface="Arial"/>
                <a:sym typeface="Arial"/>
              </a:rPr>
              <a:t>—Stephen M R Covey, The Speed of Trust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95" name="Shape 95"/>
        <p:cNvGrpSpPr/>
        <p:nvPr/>
      </p:nvGrpSpPr>
      <p:grpSpPr>
        <a:xfrm>
          <a:off y="0" x="0"/>
          <a:ext cy="0" cx="0"/>
          <a:chOff y="0" x="0"/>
          <a:chExt cy="0" cx="0"/>
        </a:xfrm>
      </p:grpSpPr>
      <p:sp>
        <p:nvSpPr>
          <p:cNvPr id="96" name="Shape 96"/>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“It is not hard to make decisions when you know what your values are.”</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—Roy Disney, Former Vice Chairman, Walt Disney Company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0" name="Shape 100"/>
        <p:cNvGrpSpPr/>
        <p:nvPr/>
      </p:nvGrpSpPr>
      <p:grpSpPr>
        <a:xfrm>
          <a:off y="0" x="0"/>
          <a:ext cy="0" cx="0"/>
          <a:chOff y="0" x="0"/>
          <a:chExt cy="0" cx="0"/>
        </a:xfrm>
      </p:grpSpPr>
      <p:sp>
        <p:nvSpPr>
          <p:cNvPr id="101" name="Shape 10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“Having spent many years trying to define the essentials of trust, I arrived a the position that if two people could say two things to each other and mean them, then there was the basis for real trust. The two things were ‘I mean you no harm’ and ‘I seek your greatest good.’</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—Jim Meehan, British Psychologist and Poet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05" name="Shape 105"/>
        <p:cNvGrpSpPr/>
        <p:nvPr/>
      </p:nvGrpSpPr>
      <p:grpSpPr>
        <a:xfrm>
          <a:off y="0" x="0"/>
          <a:ext cy="0" cx="0"/>
          <a:chOff y="0" x="0"/>
          <a:chExt cy="0" cx="0"/>
        </a:xfrm>
      </p:grpSpPr>
      <p:sp>
        <p:nvSpPr>
          <p:cNvPr id="106" name="Shape 106"/>
          <p:cNvSpPr txBox="1"/>
          <p:nvPr>
            <p:ph type="title"/>
          </p:nvPr>
        </p:nvSpPr>
        <p:spPr>
          <a:xfrm>
            <a:off y="372175" x="640275"/>
            <a:ext cy="2335507" cx="8957375"/>
          </a:xfrm>
          <a:prstGeom prst="rect">
            <a:avLst/>
          </a:prstGeom>
        </p:spPr>
        <p:txBody>
          <a:bodyPr bIns="38100" rIns="38100" lIns="38100" tIns="38100" anchor="ctr" anchorCtr="0">
            <a:noAutofit/>
          </a:bodyPr>
          <a:lstStyle/>
          <a:p>
            <a:pPr algn="ctr" marR="0" indent="0" marL="0">
              <a:lnSpc>
                <a:spcPct val="120043"/>
              </a:lnSpc>
              <a:spcBef>
                <a:spcPts val="0"/>
              </a:spcBef>
              <a:spcAft>
                <a:spcPts val="0"/>
              </a:spcAft>
              <a:buNone/>
            </a:pPr>
            <a:r>
              <a:rPr sz="6444" lang="en-US">
                <a:solidFill>
                  <a:srgbClr val="00FFFF"/>
                </a:solidFill>
                <a:latin typeface="Arial"/>
                <a:ea typeface="Arial"/>
                <a:cs typeface="Arial"/>
                <a:sym typeface="Arial"/>
              </a:rPr>
              <a:t>Behaviors that build trust:</a:t>
            </a:r>
          </a:p>
        </p:txBody>
      </p:sp>
      <p:sp>
        <p:nvSpPr>
          <p:cNvPr id="107" name="Shape 107"/>
          <p:cNvSpPr txBox="1"/>
          <p:nvPr/>
        </p:nvSpPr>
        <p:spPr>
          <a:xfrm>
            <a:off y="1845025" x="640275"/>
            <a:ext cy="4974499" cx="4298949"/>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Talk straight</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Demonstrate respect</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Create transparency</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Right wrongs</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Show loyalty</a:t>
            </a:r>
          </a:p>
          <a:p>
            <a:r>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11" name="Shape 111"/>
        <p:cNvGrpSpPr/>
        <p:nvPr/>
      </p:nvGrpSpPr>
      <p:grpSpPr>
        <a:xfrm>
          <a:off y="0" x="0"/>
          <a:ext cy="0" cx="0"/>
          <a:chOff y="0" x="0"/>
          <a:chExt cy="0" cx="0"/>
        </a:xfrm>
      </p:grpSpPr>
      <p:sp>
        <p:nvSpPr>
          <p:cNvPr id="112" name="Shape 112"/>
          <p:cNvSpPr txBox="1"/>
          <p:nvPr>
            <p:ph type="title"/>
          </p:nvPr>
        </p:nvSpPr>
        <p:spPr>
          <a:xfrm>
            <a:off y="372175" x="640275"/>
            <a:ext cy="2335507" cx="8957375"/>
          </a:xfrm>
          <a:prstGeom prst="rect">
            <a:avLst/>
          </a:prstGeom>
        </p:spPr>
        <p:txBody>
          <a:bodyPr bIns="38100" rIns="38100" lIns="38100" tIns="38100" anchor="ctr" anchorCtr="0">
            <a:noAutofit/>
          </a:bodyPr>
          <a:lstStyle/>
          <a:p>
            <a:pPr algn="ctr" marR="0" indent="0" marL="0">
              <a:lnSpc>
                <a:spcPct val="120043"/>
              </a:lnSpc>
              <a:spcBef>
                <a:spcPts val="0"/>
              </a:spcBef>
              <a:spcAft>
                <a:spcPts val="0"/>
              </a:spcAft>
              <a:buNone/>
            </a:pPr>
            <a:r>
              <a:rPr sz="6444" lang="en-US">
                <a:solidFill>
                  <a:srgbClr val="00FFFF"/>
                </a:solidFill>
                <a:latin typeface="Arial"/>
                <a:ea typeface="Arial"/>
                <a:cs typeface="Arial"/>
                <a:sym typeface="Arial"/>
              </a:rPr>
              <a:t>Behaviors that build trust:</a:t>
            </a:r>
          </a:p>
        </p:txBody>
      </p:sp>
      <p:sp>
        <p:nvSpPr>
          <p:cNvPr id="113" name="Shape 113"/>
          <p:cNvSpPr txBox="1"/>
          <p:nvPr/>
        </p:nvSpPr>
        <p:spPr>
          <a:xfrm>
            <a:off y="1845025" x="640275"/>
            <a:ext cy="4974499" cx="4298949"/>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Talk straight</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Demonstrate respect</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Create transparency</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Right wrongs</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Show loyalty</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Deliver results</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Get better</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 name="Shape 24"/>
        <p:cNvGrpSpPr/>
        <p:nvPr/>
      </p:nvGrpSpPr>
      <p:grpSpPr>
        <a:xfrm>
          <a:off y="0" x="0"/>
          <a:ext cy="0" cx="0"/>
          <a:chOff y="0" x="0"/>
          <a:chExt cy="0" cx="0"/>
        </a:xfrm>
      </p:grpSpPr>
      <p:sp>
        <p:nvSpPr>
          <p:cNvPr id="25" name="Shape 25"/>
          <p:cNvSpPr txBox="1"/>
          <p:nvPr>
            <p:ph type="title"/>
          </p:nvPr>
        </p:nvSpPr>
        <p:spPr>
          <a:xfrm>
            <a:off y="2353025" x="894275"/>
            <a:ext cy="621673" cx="8108950"/>
          </a:xfrm>
          <a:prstGeom prst="rect">
            <a:avLst/>
          </a:prstGeom>
        </p:spPr>
        <p:txBody>
          <a:bodyPr bIns="38100" rIns="38100" lIns="38100" tIns="38100" anchor="ctr" anchorCtr="0">
            <a:noAutofit/>
          </a:bodyPr>
          <a:lstStyle/>
          <a:p>
            <a:pPr algn="l" marR="0" indent="0" marL="0">
              <a:lnSpc>
                <a:spcPct val="120089"/>
              </a:lnSpc>
              <a:spcBef>
                <a:spcPts val="0"/>
              </a:spcBef>
              <a:spcAft>
                <a:spcPts val="0"/>
              </a:spcAft>
              <a:buNone/>
            </a:pPr>
            <a:r>
              <a:rPr sz="3111" lang="en-US">
                <a:solidFill>
                  <a:srgbClr val="00FFFF"/>
                </a:solidFill>
                <a:latin typeface="Arial"/>
                <a:ea typeface="Arial"/>
                <a:cs typeface="Arial"/>
                <a:sym typeface="Arial"/>
              </a:rPr>
              <a:t>Legal Notice and Terms of Use</a:t>
            </a:r>
          </a:p>
        </p:txBody>
      </p:sp>
      <p:sp>
        <p:nvSpPr>
          <p:cNvPr id="26" name="Shape 26"/>
          <p:cNvSpPr txBox="1"/>
          <p:nvPr/>
        </p:nvSpPr>
        <p:spPr>
          <a:xfrm>
            <a:off y="3369025" x="1063625"/>
            <a:ext cy="2566799" cx="8108950"/>
          </a:xfrm>
          <a:prstGeom prst="rect">
            <a:avLst/>
          </a:prstGeom>
        </p:spPr>
        <p:txBody>
          <a:bodyPr bIns="38100" rIns="38100" lIns="38100" tIns="38100" anchor="t" anchorCtr="0">
            <a:noAutofit/>
          </a:bodyPr>
          <a:lstStyle/>
          <a:p>
            <a:pPr algn="l" marR="0" indent="0" marL="0">
              <a:lnSpc>
                <a:spcPct val="119791"/>
              </a:lnSpc>
              <a:spcBef>
                <a:spcPts val="0"/>
              </a:spcBef>
              <a:spcAft>
                <a:spcPts val="0"/>
              </a:spcAft>
              <a:buNone/>
            </a:pPr>
            <a:r>
              <a:rPr sz="1333" lang="en-US">
                <a:solidFill>
                  <a:srgbClr val="00FFFF"/>
                </a:solidFill>
                <a:latin typeface="Arial"/>
                <a:ea typeface="Arial"/>
                <a:cs typeface="Arial"/>
                <a:sym typeface="Arial"/>
              </a:rPr>
              <a:t>Copyright 2010 by the General Conference of Seventh-day Adventists®.  All rights reserved.</a:t>
            </a:r>
            <a:r>
              <a:rPr b="1" sz="1333" lang="en-US">
                <a:solidFill>
                  <a:srgbClr val="00FFFF"/>
                </a:solidFill>
                <a:latin typeface="Arial"/>
                <a:ea typeface="Arial"/>
                <a:cs typeface="Arial"/>
                <a:sym typeface="Arial"/>
              </a:rPr>
              <a:t> </a:t>
            </a:r>
            <a:r>
              <a:rPr sz="1333" lang="en-US">
                <a:solidFill>
                  <a:srgbClr val="00FFFF"/>
                </a:solidFill>
                <a:latin typeface="Arial"/>
                <a:ea typeface="Arial"/>
                <a:cs typeface="Arial"/>
                <a:sym typeface="Arial"/>
              </a:rPr>
              <a:t>The information is provided for training purposes only</a:t>
            </a:r>
            <a:r>
              <a:rPr b="1" sz="1333" lang="en-US" i="1">
                <a:solidFill>
                  <a:srgbClr val="00FFFF"/>
                </a:solidFill>
                <a:latin typeface="Arial"/>
                <a:ea typeface="Arial"/>
                <a:cs typeface="Arial"/>
                <a:sym typeface="Arial"/>
              </a:rPr>
              <a:t> </a:t>
            </a:r>
            <a:r>
              <a:rPr sz="1333" lang="en-US">
                <a:solidFill>
                  <a:srgbClr val="00FFFF"/>
                </a:solidFill>
                <a:latin typeface="Arial"/>
                <a:ea typeface="Arial"/>
                <a:cs typeface="Arial"/>
                <a:sym typeface="Arial"/>
              </a:rPr>
              <a:t>and  is not intended nor</a:t>
            </a:r>
            <a:r>
              <a:rPr b="1" sz="1333" lang="en-US" i="1">
                <a:solidFill>
                  <a:srgbClr val="00FFFF"/>
                </a:solidFill>
                <a:latin typeface="Arial"/>
                <a:ea typeface="Arial"/>
                <a:cs typeface="Arial"/>
                <a:sym typeface="Arial"/>
              </a:rPr>
              <a:t> </a:t>
            </a:r>
            <a:r>
              <a:rPr sz="1333" lang="en-US">
                <a:solidFill>
                  <a:srgbClr val="00FFFF"/>
                </a:solidFill>
                <a:latin typeface="Arial"/>
                <a:ea typeface="Arial"/>
                <a:cs typeface="Arial"/>
                <a:sym typeface="Arial"/>
              </a:rPr>
              <a:t>should it be used as legal counsel.  This program may not be used or reformulated for any commercial purposes; neither shall it be published by any person or agency other than an official organizational unit of the Seventh-day Adventist® Church,</a:t>
            </a:r>
            <a:r>
              <a:rPr b="1" sz="1333" lang="en-US" i="1">
                <a:solidFill>
                  <a:srgbClr val="00FFFF"/>
                </a:solidFill>
                <a:latin typeface="Arial"/>
                <a:ea typeface="Arial"/>
                <a:cs typeface="Arial"/>
                <a:sym typeface="Arial"/>
              </a:rPr>
              <a:t> </a:t>
            </a:r>
            <a:r>
              <a:rPr sz="1333" lang="en-US">
                <a:solidFill>
                  <a:srgbClr val="00FFFF"/>
                </a:solidFill>
                <a:latin typeface="Arial"/>
                <a:ea typeface="Arial"/>
                <a:cs typeface="Arial"/>
                <a:sym typeface="Arial"/>
              </a:rPr>
              <a:t>unless prior written authorization is obtained from the General Conference of Seventh-day Adventists® Office of Global Leadership Development.</a:t>
            </a:r>
            <a:r>
              <a:rPr b="1" sz="1333" lang="en-US" i="1">
                <a:solidFill>
                  <a:srgbClr val="00FFFF"/>
                </a:solidFill>
                <a:latin typeface="Arial"/>
                <a:ea typeface="Arial"/>
                <a:cs typeface="Arial"/>
                <a:sym typeface="Arial"/>
              </a:rPr>
              <a:t> </a:t>
            </a:r>
            <a:r>
              <a:rPr sz="1333" lang="en-US">
                <a:solidFill>
                  <a:srgbClr val="00FFFF"/>
                </a:solidFill>
                <a:latin typeface="Arial"/>
                <a:ea typeface="Arial"/>
                <a:cs typeface="Arial"/>
                <a:sym typeface="Arial"/>
              </a:rPr>
              <a:t>Subject to the foregoing terms, unlimited permission to copy or use this program is hereby granted upon inclusion of the copyright notice above. “Seventh-day Adventist” and “Adventist” are registered trademarks of the General Conference of Seventh-day Adventists® and may not be used by non-Seventh-day Adventist entities without prior written authorization from the General Conference.  Use of all or any part of this program constitutes acceptance by the User of these terms.</a:t>
            </a:r>
          </a:p>
          <a:p>
            <a:r>
              <a:t/>
            </a:r>
          </a:p>
          <a:p>
            <a:r>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17" name="Shape 117"/>
        <p:cNvGrpSpPr/>
        <p:nvPr/>
      </p:nvGrpSpPr>
      <p:grpSpPr>
        <a:xfrm>
          <a:off y="0" x="0"/>
          <a:ext cy="0" cx="0"/>
          <a:chOff y="0" x="0"/>
          <a:chExt cy="0" cx="0"/>
        </a:xfrm>
      </p:grpSpPr>
      <p:sp>
        <p:nvSpPr>
          <p:cNvPr id="118" name="Shape 118"/>
          <p:cNvSpPr txBox="1"/>
          <p:nvPr>
            <p:ph type="title"/>
          </p:nvPr>
        </p:nvSpPr>
        <p:spPr>
          <a:xfrm>
            <a:off y="372175" x="640275"/>
            <a:ext cy="2335507" cx="8957375"/>
          </a:xfrm>
          <a:prstGeom prst="rect">
            <a:avLst/>
          </a:prstGeom>
        </p:spPr>
        <p:txBody>
          <a:bodyPr bIns="38100" rIns="38100" lIns="38100" tIns="38100" anchor="ctr" anchorCtr="0">
            <a:noAutofit/>
          </a:bodyPr>
          <a:lstStyle/>
          <a:p>
            <a:pPr algn="ctr" marR="0" indent="0" marL="0">
              <a:lnSpc>
                <a:spcPct val="120043"/>
              </a:lnSpc>
              <a:spcBef>
                <a:spcPts val="0"/>
              </a:spcBef>
              <a:spcAft>
                <a:spcPts val="0"/>
              </a:spcAft>
              <a:buNone/>
            </a:pPr>
            <a:r>
              <a:rPr sz="6444" lang="en-US">
                <a:solidFill>
                  <a:srgbClr val="00FFFF"/>
                </a:solidFill>
                <a:latin typeface="Arial"/>
                <a:ea typeface="Arial"/>
                <a:cs typeface="Arial"/>
                <a:sym typeface="Arial"/>
              </a:rPr>
              <a:t>Behaviors that build trust:</a:t>
            </a:r>
          </a:p>
        </p:txBody>
      </p:sp>
      <p:sp>
        <p:nvSpPr>
          <p:cNvPr id="119" name="Shape 119"/>
          <p:cNvSpPr txBox="1"/>
          <p:nvPr/>
        </p:nvSpPr>
        <p:spPr>
          <a:xfrm>
            <a:off y="1845025" x="640275"/>
            <a:ext cy="4974499" cx="4298949"/>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Talk straight</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Demonstrate respect</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Create transparency</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Right wrongs</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Show loyalty</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Deliver results</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Get better</a:t>
            </a:r>
          </a:p>
          <a:p>
            <a:r>
              <a:t/>
            </a:r>
          </a:p>
        </p:txBody>
      </p:sp>
      <p:sp>
        <p:nvSpPr>
          <p:cNvPr id="120" name="Shape 120"/>
          <p:cNvSpPr txBox="1"/>
          <p:nvPr/>
        </p:nvSpPr>
        <p:spPr>
          <a:xfrm>
            <a:off y="1845025" x="5296950"/>
            <a:ext cy="4974499" cx="4300700"/>
          </a:xfrm>
          <a:prstGeom prst="rect">
            <a:avLst/>
          </a:prstGeom>
        </p:spPr>
        <p:txBody>
          <a:bodyPr bIns="38100" rIns="38100" lIns="38100" tIns="38100" anchor="t" anchorCtr="0">
            <a:noAutofit/>
          </a:bodyPr>
          <a:lstStyle/>
          <a:p>
            <a:pPr algn="l" lvl="0" marR="0" indent="-248355" marL="381000">
              <a:lnSpc>
                <a:spcPct val="120089"/>
              </a:lnSpc>
              <a:spcBef>
                <a:spcPts val="0"/>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Confront reality</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Clarify expectations</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Practice accountability</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Listen first</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Keep commitments</a:t>
            </a:r>
          </a:p>
          <a:p>
            <a:pPr algn="l" lvl="0" marR="0" indent="-248355" marL="381000">
              <a:lnSpc>
                <a:spcPct val="120089"/>
              </a:lnSpc>
              <a:spcBef>
                <a:spcPts val="563"/>
              </a:spcBef>
              <a:spcAft>
                <a:spcPts val="0"/>
              </a:spcAft>
              <a:buClr>
                <a:srgbClr val="00FFFF"/>
              </a:buClr>
              <a:buSzPct val="100358"/>
              <a:buFont typeface="Arial"/>
              <a:buAutoNum type="arabicPeriod"/>
            </a:pPr>
            <a:r>
              <a:rPr sz="3111" lang="en-US">
                <a:solidFill>
                  <a:srgbClr val="00FFFF"/>
                </a:solidFill>
                <a:latin typeface="Arial"/>
                <a:ea typeface="Arial"/>
                <a:cs typeface="Arial"/>
                <a:sym typeface="Arial"/>
              </a:rPr>
              <a:t>Extend trust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24" name="Shape 124"/>
        <p:cNvGrpSpPr/>
        <p:nvPr/>
      </p:nvGrpSpPr>
      <p:grpSpPr>
        <a:xfrm>
          <a:off y="0" x="0"/>
          <a:ext cy="0" cx="0"/>
          <a:chOff y="0" x="0"/>
          <a:chExt cy="0" cx="0"/>
        </a:xfrm>
      </p:grpSpPr>
      <p:sp>
        <p:nvSpPr>
          <p:cNvPr id="125" name="Shape 125"/>
          <p:cNvSpPr/>
          <p:nvPr/>
        </p:nvSpPr>
        <p:spPr>
          <a:xfrm>
            <a:off y="296325" x="1947325"/>
            <a:ext cy="7112000" cx="5990149"/>
          </a:xfrm>
          <a:prstGeom prst="rect">
            <a:avLst/>
          </a:prstGeom>
          <a:blipFill>
            <a:blip r:embed="rId4"/>
            <a:stretch>
              <a:fillRect/>
            </a:stretch>
          </a:blipFill>
        </p:spPr>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29" name="Shape 129"/>
        <p:cNvGrpSpPr/>
        <p:nvPr/>
      </p:nvGrpSpPr>
      <p:grpSpPr>
        <a:xfrm>
          <a:off y="0" x="0"/>
          <a:ext cy="0" cx="0"/>
          <a:chOff y="0" x="0"/>
          <a:chExt cy="0" cx="0"/>
        </a:xfrm>
      </p:grpSpPr>
      <p:sp>
        <p:nvSpPr>
          <p:cNvPr id="130" name="Shape 130"/>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7 Signs of Ethical Collapse:</a:t>
            </a:r>
          </a:p>
        </p:txBody>
      </p:sp>
      <p:sp>
        <p:nvSpPr>
          <p:cNvPr id="131" name="Shape 131"/>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Pressure to maintain those numbers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Fear and silence (dissent not tolerated)</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Bigger-than-life president/CEO, aspiring colleagues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Weak boards</a:t>
            </a:r>
          </a:p>
          <a:p>
            <a:r>
              <a:t/>
            </a:r>
          </a:p>
          <a:p>
            <a:r>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35" name="Shape 135"/>
        <p:cNvGrpSpPr/>
        <p:nvPr/>
      </p:nvGrpSpPr>
      <p:grpSpPr>
        <a:xfrm>
          <a:off y="0" x="0"/>
          <a:ext cy="0" cx="0"/>
          <a:chOff y="0" x="0"/>
          <a:chExt cy="0" cx="0"/>
        </a:xfrm>
      </p:grpSpPr>
      <p:sp>
        <p:nvSpPr>
          <p:cNvPr id="136" name="Shape 136"/>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7 Signs of Ethical Collapse:</a:t>
            </a:r>
          </a:p>
        </p:txBody>
      </p:sp>
      <p:sp>
        <p:nvSpPr>
          <p:cNvPr id="137" name="Shape 137"/>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Conflicts of interest not addressed</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Success is all that matters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Goodness in some areas atones for evil in others</a:t>
            </a:r>
          </a:p>
          <a:p>
            <a:r>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41" name="Shape 141"/>
        <p:cNvGrpSpPr/>
        <p:nvPr/>
      </p:nvGrpSpPr>
      <p:grpSpPr>
        <a:xfrm>
          <a:off y="0" x="0"/>
          <a:ext cy="0" cx="0"/>
          <a:chOff y="0" x="0"/>
          <a:chExt cy="0" cx="0"/>
        </a:xfrm>
      </p:grpSpPr>
      <p:sp>
        <p:nvSpPr>
          <p:cNvPr id="142" name="Shape 142"/>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Case #1:</a:t>
            </a:r>
          </a:p>
        </p:txBody>
      </p:sp>
      <p:sp>
        <p:nvSpPr>
          <p:cNvPr id="143" name="Shape 143"/>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00FFFF"/>
                </a:solidFill>
                <a:latin typeface="Arial"/>
                <a:ea typeface="Arial"/>
                <a:cs typeface="Arial"/>
                <a:sym typeface="Arial"/>
              </a:rPr>
              <a:t>The conference constituency meeting will be held next year. The administration wishes to present a report of good progress. The baptismal goal for this year is two times higher than the achievements of any previous year. Each pastor is assigned a goal. Pastors who reach baptismal goals will receive an iPod free of charge.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47" name="Shape 147"/>
        <p:cNvGrpSpPr/>
        <p:nvPr/>
      </p:nvGrpSpPr>
      <p:grpSpPr>
        <a:xfrm>
          <a:off y="0" x="0"/>
          <a:ext cy="0" cx="0"/>
          <a:chOff y="0" x="0"/>
          <a:chExt cy="0" cx="0"/>
        </a:xfrm>
      </p:grpSpPr>
      <p:sp>
        <p:nvSpPr>
          <p:cNvPr id="148" name="Shape 148"/>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Case #2:</a:t>
            </a:r>
          </a:p>
        </p:txBody>
      </p:sp>
      <p:sp>
        <p:nvSpPr>
          <p:cNvPr id="149" name="Shape 149"/>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00FFFF"/>
                </a:solidFill>
                <a:latin typeface="Arial"/>
                <a:ea typeface="Arial"/>
                <a:cs typeface="Arial"/>
                <a:sym typeface="Arial"/>
              </a:rPr>
              <a:t>The conference budget for the year is based on a 5% tithe increase over the last year. Ten months into the year tithe income is not keeping pace with the budget. There is not enough money to pay salaries so the officers agree to borrow from designated funds with the intent of returning the funds next year.</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3" name="Shape 153"/>
        <p:cNvGrpSpPr/>
        <p:nvPr/>
      </p:nvGrpSpPr>
      <p:grpSpPr>
        <a:xfrm>
          <a:off y="0" x="0"/>
          <a:ext cy="0" cx="0"/>
          <a:chOff y="0" x="0"/>
          <a:chExt cy="0" cx="0"/>
        </a:xfrm>
      </p:grpSpPr>
      <p:sp>
        <p:nvSpPr>
          <p:cNvPr id="154" name="Shape 154"/>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Case #3:</a:t>
            </a:r>
          </a:p>
        </p:txBody>
      </p:sp>
      <p:sp>
        <p:nvSpPr>
          <p:cNvPr id="155" name="Shape 155"/>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00FFFF"/>
                </a:solidFill>
                <a:latin typeface="Arial"/>
                <a:ea typeface="Arial"/>
                <a:cs typeface="Arial"/>
                <a:sym typeface="Arial"/>
              </a:rPr>
              <a:t>An anonymous donor has given $10,000 to the local church. The pastor and church treasurer agree to place this in a “Pastor’s discretionary fund”. Rather than keeping it on the local church records the fund is transferred to the conference—but is completely under the control of the pastor.</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59" name="Shape 159"/>
        <p:cNvGrpSpPr/>
        <p:nvPr/>
      </p:nvGrpSpPr>
      <p:grpSpPr>
        <a:xfrm>
          <a:off y="0" x="0"/>
          <a:ext cy="0" cx="0"/>
          <a:chOff y="0" x="0"/>
          <a:chExt cy="0" cx="0"/>
        </a:xfrm>
      </p:grpSpPr>
      <p:sp>
        <p:nvSpPr>
          <p:cNvPr id="160" name="Shape 160"/>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Case #4:</a:t>
            </a:r>
          </a:p>
        </p:txBody>
      </p:sp>
      <p:sp>
        <p:nvSpPr>
          <p:cNvPr id="161" name="Shape 161"/>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00FFFF"/>
                </a:solidFill>
                <a:latin typeface="Arial"/>
                <a:ea typeface="Arial"/>
                <a:cs typeface="Arial"/>
                <a:sym typeface="Arial"/>
              </a:rPr>
              <a:t>You are a member of the nominating committee. Two names are under consideration for the post of president. One person is from your language group and you know him well. The other is from another language group in the territory and you do not know much about him. You vote for the one you know because he is a “good man” and “knows our needs”.</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65" name="Shape 165"/>
        <p:cNvGrpSpPr/>
        <p:nvPr/>
      </p:nvGrpSpPr>
      <p:grpSpPr>
        <a:xfrm>
          <a:off y="0" x="0"/>
          <a:ext cy="0" cx="0"/>
          <a:chOff y="0" x="0"/>
          <a:chExt cy="0" cx="0"/>
        </a:xfrm>
      </p:grpSpPr>
      <p:sp>
        <p:nvSpPr>
          <p:cNvPr id="166" name="Shape 166"/>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Case #5:</a:t>
            </a:r>
          </a:p>
        </p:txBody>
      </p:sp>
      <p:sp>
        <p:nvSpPr>
          <p:cNvPr id="167" name="Shape 167"/>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00FFFF"/>
                </a:solidFill>
                <a:latin typeface="Arial"/>
                <a:ea typeface="Arial"/>
                <a:cs typeface="Arial"/>
                <a:sym typeface="Arial"/>
              </a:rPr>
              <a:t>You have a busy schedule of work and travel for the last three weeks. The place where you are now is a tourist attraction. You could complete your work here in two days—but why not take a little time off each day, thus extending your stay (and per diem allowance) by one or two days? After all, one should live a balanced life.</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71" name="Shape 171"/>
        <p:cNvGrpSpPr/>
        <p:nvPr/>
      </p:nvGrpSpPr>
      <p:grpSpPr>
        <a:xfrm>
          <a:off y="0" x="0"/>
          <a:ext cy="0" cx="0"/>
          <a:chOff y="0" x="0"/>
          <a:chExt cy="0" cx="0"/>
        </a:xfrm>
      </p:grpSpPr>
      <p:sp>
        <p:nvSpPr>
          <p:cNvPr id="172" name="Shape 172"/>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Case #6</a:t>
            </a:r>
          </a:p>
        </p:txBody>
      </p:sp>
      <p:sp>
        <p:nvSpPr>
          <p:cNvPr id="173" name="Shape 173"/>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07812"/>
              </a:lnSpc>
              <a:spcBef>
                <a:spcPts val="0"/>
              </a:spcBef>
              <a:spcAft>
                <a:spcPts val="0"/>
              </a:spcAft>
              <a:buNone/>
            </a:pPr>
            <a:r>
              <a:rPr sz="3555" lang="en-US">
                <a:solidFill>
                  <a:srgbClr val="00FFFF"/>
                </a:solidFill>
                <a:latin typeface="Arial"/>
                <a:ea typeface="Arial"/>
                <a:cs typeface="Arial"/>
                <a:sym typeface="Arial"/>
              </a:rPr>
              <a:t>The president of the organization takes travel advances each month but is very delinquent in submitting travel expense reports. Halfway through the quinquennium the outstanding travel advances exceed his annual salary.</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 name="Shape 30"/>
        <p:cNvGrpSpPr/>
        <p:nvPr/>
      </p:nvGrpSpPr>
      <p:grpSpPr>
        <a:xfrm>
          <a:off y="0" x="0"/>
          <a:ext cy="0" cx="0"/>
          <a:chOff y="0" x="0"/>
          <a:chExt cy="0" cx="0"/>
        </a:xfrm>
      </p:grpSpPr>
      <p:sp>
        <p:nvSpPr>
          <p:cNvPr id="31" name="Shape 31"/>
          <p:cNvSpPr txBox="1"/>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20058"/>
              </a:lnSpc>
              <a:spcBef>
                <a:spcPts val="0"/>
              </a:spcBef>
              <a:spcAft>
                <a:spcPts val="0"/>
              </a:spcAft>
              <a:buNone/>
            </a:pPr>
            <a:r>
              <a:rPr sz="4777" lang="en-US">
                <a:solidFill>
                  <a:srgbClr val="00FFFF"/>
                </a:solidFill>
                <a:latin typeface="Arial"/>
                <a:ea typeface="Arial"/>
                <a:cs typeface="Arial"/>
                <a:sym typeface="Arial"/>
              </a:rPr>
              <a:t>The heart and soul of leadership success is trust.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77" name="Shape 177"/>
        <p:cNvGrpSpPr/>
        <p:nvPr/>
      </p:nvGrpSpPr>
      <p:grpSpPr>
        <a:xfrm>
          <a:off y="0" x="0"/>
          <a:ext cy="0" cx="0"/>
          <a:chOff y="0" x="0"/>
          <a:chExt cy="0" cx="0"/>
        </a:xfrm>
      </p:grpSpPr>
      <p:sp>
        <p:nvSpPr>
          <p:cNvPr id="178" name="Shape 178"/>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Two kinds of trust:</a:t>
            </a:r>
          </a:p>
        </p:txBody>
      </p:sp>
      <p:sp>
        <p:nvSpPr>
          <p:cNvPr id="179" name="Shape 179"/>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Personal trust: trust that employees and church members have in individual leaders</a:t>
            </a:r>
          </a:p>
          <a:p>
            <a:r>
              <a:t/>
            </a:r>
          </a:p>
          <a:p>
            <a:pPr algn="l" marR="0" indent="0" marL="0">
              <a:lnSpc>
                <a:spcPct val="119921"/>
              </a:lnSpc>
              <a:spcBef>
                <a:spcPts val="635"/>
              </a:spcBef>
              <a:spcAft>
                <a:spcPts val="0"/>
              </a:spcAft>
              <a:buNone/>
            </a:pPr>
            <a:r>
              <a:rPr sz="3555" lang="en-US">
                <a:solidFill>
                  <a:srgbClr val="00FFFF"/>
                </a:solidFill>
                <a:latin typeface="Arial"/>
                <a:ea typeface="Arial"/>
                <a:cs typeface="Arial"/>
                <a:sym typeface="Arial"/>
              </a:rPr>
              <a:t>Organizational trust: trust that an organization’s purposes are valid and that its policies will be fairly administered and implemented as stated</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3" name="Shape 183"/>
        <p:cNvGrpSpPr/>
        <p:nvPr/>
      </p:nvGrpSpPr>
      <p:grpSpPr>
        <a:xfrm>
          <a:off y="0" x="0"/>
          <a:ext cy="0" cx="0"/>
          <a:chOff y="0" x="0"/>
          <a:chExt cy="0" cx="0"/>
        </a:xfrm>
      </p:grpSpPr>
      <p:sp>
        <p:nvSpPr>
          <p:cNvPr id="184" name="Shape 184"/>
          <p:cNvSpPr txBox="1"/>
          <p:nvPr>
            <p:ph idx="1" type="body"/>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19921"/>
              </a:lnSpc>
              <a:spcBef>
                <a:spcPts val="0"/>
              </a:spcBef>
              <a:spcAft>
                <a:spcPts val="0"/>
              </a:spcAft>
              <a:buNone/>
            </a:pPr>
            <a:r>
              <a:rPr sz="3555" lang="en-US">
                <a:solidFill>
                  <a:srgbClr val="00FFFF"/>
                </a:solidFill>
                <a:latin typeface="Arial"/>
                <a:ea typeface="Arial"/>
                <a:cs typeface="Arial"/>
                <a:sym typeface="Arial"/>
              </a:rPr>
              <a:t>To be trusted</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is a greater compliment</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than to be loved.</a:t>
            </a:r>
          </a:p>
          <a:p>
            <a:pPr algn="r" marR="0" indent="0" marL="0">
              <a:lnSpc>
                <a:spcPct val="120058"/>
              </a:lnSpc>
              <a:spcBef>
                <a:spcPts val="865"/>
              </a:spcBef>
              <a:spcAft>
                <a:spcPts val="0"/>
              </a:spcAft>
              <a:buNone/>
            </a:pPr>
            <a:r>
              <a:rPr sz="2000" lang="en-US">
                <a:solidFill>
                  <a:srgbClr val="00FFFF"/>
                </a:solidFill>
                <a:latin typeface="Arial"/>
                <a:ea typeface="Arial"/>
                <a:cs typeface="Arial"/>
                <a:sym typeface="Arial"/>
              </a:rPr>
              <a:t>—George Macdonald (1824–1905)</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88" name="Shape 188"/>
        <p:cNvGrpSpPr/>
        <p:nvPr/>
      </p:nvGrpSpPr>
      <p:grpSpPr>
        <a:xfrm>
          <a:off y="0" x="0"/>
          <a:ext cy="0" cx="0"/>
          <a:chOff y="0" x="0"/>
          <a:chExt cy="0" cx="0"/>
        </a:xfrm>
      </p:grpSpPr>
      <p:sp>
        <p:nvSpPr>
          <p:cNvPr id="189" name="Shape 189"/>
          <p:cNvSpPr txBox="1"/>
          <p:nvPr>
            <p:ph idx="1" type="body"/>
          </p:nvPr>
        </p:nvSpPr>
        <p:spPr>
          <a:xfrm>
            <a:off y="659675" x="640275"/>
            <a:ext cy="6461475" cx="8955599"/>
          </a:xfrm>
          <a:prstGeom prst="rect">
            <a:avLst/>
          </a:prstGeom>
        </p:spPr>
        <p:txBody>
          <a:bodyPr bIns="38100" rIns="38100" lIns="38100" tIns="38100" anchor="t" anchorCtr="0">
            <a:noAutofit/>
          </a:bodyPr>
          <a:lstStyle/>
          <a:p>
            <a:pPr algn="l" marR="0" indent="0" marL="0">
              <a:lnSpc>
                <a:spcPct val="100000"/>
              </a:lnSpc>
              <a:spcBef>
                <a:spcPts val="0"/>
              </a:spcBef>
              <a:spcAft>
                <a:spcPts val="0"/>
              </a:spcAft>
              <a:buNone/>
            </a:pPr>
            <a:r>
              <a:rPr sz="3111" lang="en-US">
                <a:solidFill>
                  <a:srgbClr val="00FFFF"/>
                </a:solidFill>
                <a:latin typeface="Arial"/>
                <a:ea typeface="Arial"/>
                <a:cs typeface="Arial"/>
                <a:sym typeface="Arial"/>
              </a:rPr>
              <a:t>% of Canadians who trust: 2003 2002 Diff </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Fire fighters </a:t>
            </a:r>
            <a:r>
              <a:rPr b="1" sz="2666" lang="en-US">
                <a:solidFill>
                  <a:srgbClr val="00FFFF"/>
                </a:solidFill>
                <a:latin typeface="Arial"/>
                <a:ea typeface="Arial"/>
                <a:cs typeface="Arial"/>
                <a:sym typeface="Arial"/>
              </a:rPr>
              <a:t>96% </a:t>
            </a:r>
            <a:r>
              <a:rPr sz="2666" lang="en-US">
                <a:solidFill>
                  <a:srgbClr val="00FFFF"/>
                </a:solidFill>
                <a:latin typeface="Arial"/>
                <a:ea typeface="Arial"/>
                <a:cs typeface="Arial"/>
                <a:sym typeface="Arial"/>
              </a:rPr>
              <a:t>98% -2</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Nurses </a:t>
            </a:r>
            <a:r>
              <a:rPr b="1" sz="2666" lang="en-US">
                <a:solidFill>
                  <a:srgbClr val="00FFFF"/>
                </a:solidFill>
                <a:latin typeface="Arial"/>
                <a:ea typeface="Arial"/>
                <a:cs typeface="Arial"/>
                <a:sym typeface="Arial"/>
              </a:rPr>
              <a:t>94% </a:t>
            </a:r>
            <a:r>
              <a:rPr sz="2666" lang="en-US">
                <a:solidFill>
                  <a:srgbClr val="00FFFF"/>
                </a:solidFill>
                <a:latin typeface="Arial"/>
                <a:ea typeface="Arial"/>
                <a:cs typeface="Arial"/>
                <a:sym typeface="Arial"/>
              </a:rPr>
              <a:t>96% -2</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Farmers </a:t>
            </a:r>
            <a:r>
              <a:rPr b="1" sz="2666" lang="en-US">
                <a:solidFill>
                  <a:srgbClr val="00FFFF"/>
                </a:solidFill>
                <a:latin typeface="Arial"/>
                <a:ea typeface="Arial"/>
                <a:cs typeface="Arial"/>
                <a:sym typeface="Arial"/>
              </a:rPr>
              <a:t>91% </a:t>
            </a:r>
            <a:r>
              <a:rPr sz="2666" lang="en-US">
                <a:solidFill>
                  <a:srgbClr val="00FFFF"/>
                </a:solidFill>
                <a:latin typeface="Arial"/>
                <a:ea typeface="Arial"/>
                <a:cs typeface="Arial"/>
                <a:sym typeface="Arial"/>
              </a:rPr>
              <a:t>93% -2</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Doctors </a:t>
            </a:r>
            <a:r>
              <a:rPr b="1" sz="2666" lang="en-US">
                <a:solidFill>
                  <a:srgbClr val="00FFFF"/>
                </a:solidFill>
                <a:latin typeface="Arial"/>
                <a:ea typeface="Arial"/>
                <a:cs typeface="Arial"/>
                <a:sym typeface="Arial"/>
              </a:rPr>
              <a:t>89% </a:t>
            </a:r>
            <a:r>
              <a:rPr sz="2666" lang="en-US">
                <a:solidFill>
                  <a:srgbClr val="00FFFF"/>
                </a:solidFill>
                <a:latin typeface="Arial"/>
                <a:ea typeface="Arial"/>
                <a:cs typeface="Arial"/>
                <a:sym typeface="Arial"/>
              </a:rPr>
              <a:t>92% -3</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Teachers* </a:t>
            </a:r>
            <a:r>
              <a:rPr b="1" sz="2666" lang="en-US">
                <a:solidFill>
                  <a:srgbClr val="00FFFF"/>
                </a:solidFill>
                <a:latin typeface="Arial"/>
                <a:ea typeface="Arial"/>
                <a:cs typeface="Arial"/>
                <a:sym typeface="Arial"/>
              </a:rPr>
              <a:t>88% </a:t>
            </a:r>
            <a:r>
              <a:rPr sz="2666" lang="en-US">
                <a:solidFill>
                  <a:srgbClr val="00FFFF"/>
                </a:solidFill>
                <a:latin typeface="Arial"/>
                <a:ea typeface="Arial"/>
                <a:cs typeface="Arial"/>
                <a:sym typeface="Arial"/>
              </a:rPr>
              <a:t>-- --</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Police Officers </a:t>
            </a:r>
            <a:r>
              <a:rPr b="1" sz="2666" lang="en-US">
                <a:solidFill>
                  <a:srgbClr val="00FFFF"/>
                </a:solidFill>
                <a:latin typeface="Arial"/>
                <a:ea typeface="Arial"/>
                <a:cs typeface="Arial"/>
                <a:sym typeface="Arial"/>
              </a:rPr>
              <a:t>80% </a:t>
            </a:r>
            <a:r>
              <a:rPr sz="2666" lang="en-US">
                <a:solidFill>
                  <a:srgbClr val="00FFFF"/>
                </a:solidFill>
                <a:latin typeface="Arial"/>
                <a:ea typeface="Arial"/>
                <a:cs typeface="Arial"/>
                <a:sym typeface="Arial"/>
              </a:rPr>
              <a:t>88% -8</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Judges </a:t>
            </a:r>
            <a:r>
              <a:rPr b="1" sz="2666" lang="en-US">
                <a:solidFill>
                  <a:srgbClr val="00FFFF"/>
                </a:solidFill>
                <a:latin typeface="Arial"/>
                <a:ea typeface="Arial"/>
                <a:cs typeface="Arial"/>
                <a:sym typeface="Arial"/>
              </a:rPr>
              <a:t>73% </a:t>
            </a:r>
            <a:r>
              <a:rPr sz="2666" lang="en-US">
                <a:solidFill>
                  <a:srgbClr val="00FFFF"/>
                </a:solidFill>
                <a:latin typeface="Arial"/>
                <a:ea typeface="Arial"/>
                <a:cs typeface="Arial"/>
                <a:sym typeface="Arial"/>
              </a:rPr>
              <a:t>80% -7</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Notaries </a:t>
            </a:r>
            <a:r>
              <a:rPr b="1" sz="2666" lang="en-US">
                <a:solidFill>
                  <a:srgbClr val="00FFFF"/>
                </a:solidFill>
                <a:latin typeface="Arial"/>
                <a:ea typeface="Arial"/>
                <a:cs typeface="Arial"/>
                <a:sym typeface="Arial"/>
              </a:rPr>
              <a:t>71% </a:t>
            </a:r>
            <a:r>
              <a:rPr sz="2666" lang="en-US">
                <a:solidFill>
                  <a:srgbClr val="00FFFF"/>
                </a:solidFill>
                <a:latin typeface="Arial"/>
                <a:ea typeface="Arial"/>
                <a:cs typeface="Arial"/>
                <a:sym typeface="Arial"/>
              </a:rPr>
              <a:t>82% -11</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Bankers </a:t>
            </a:r>
            <a:r>
              <a:rPr b="1" sz="2666" lang="en-US">
                <a:solidFill>
                  <a:srgbClr val="00FFFF"/>
                </a:solidFill>
                <a:latin typeface="Arial"/>
                <a:ea typeface="Arial"/>
                <a:cs typeface="Arial"/>
                <a:sym typeface="Arial"/>
              </a:rPr>
              <a:t>70% </a:t>
            </a:r>
            <a:r>
              <a:rPr sz="2666" lang="en-US">
                <a:solidFill>
                  <a:srgbClr val="00FFFF"/>
                </a:solidFill>
                <a:latin typeface="Arial"/>
                <a:ea typeface="Arial"/>
                <a:cs typeface="Arial"/>
                <a:sym typeface="Arial"/>
              </a:rPr>
              <a:t>72% -2</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Church Representatives </a:t>
            </a:r>
            <a:r>
              <a:rPr b="1" sz="2666" lang="en-US">
                <a:solidFill>
                  <a:srgbClr val="00FFFF"/>
                </a:solidFill>
                <a:latin typeface="Arial"/>
                <a:ea typeface="Arial"/>
                <a:cs typeface="Arial"/>
                <a:sym typeface="Arial"/>
              </a:rPr>
              <a:t>65% </a:t>
            </a:r>
            <a:r>
              <a:rPr sz="2666" lang="en-US">
                <a:solidFill>
                  <a:srgbClr val="00FFFF"/>
                </a:solidFill>
                <a:latin typeface="Arial"/>
                <a:ea typeface="Arial"/>
                <a:cs typeface="Arial"/>
                <a:sym typeface="Arial"/>
              </a:rPr>
              <a:t>73% -8</a:t>
            </a:r>
          </a:p>
          <a:p>
            <a:pPr algn="l" marR="0" indent="0" marL="0">
              <a:lnSpc>
                <a:spcPct val="100000"/>
              </a:lnSpc>
              <a:spcBef>
                <a:spcPts val="375"/>
              </a:spcBef>
              <a:spcAft>
                <a:spcPts val="0"/>
              </a:spcAft>
              <a:buNone/>
            </a:pPr>
            <a:r>
              <a:rPr sz="2111" lang="en-US">
                <a:solidFill>
                  <a:srgbClr val="00FFFF"/>
                </a:solidFill>
                <a:latin typeface="Arial"/>
                <a:ea typeface="Arial"/>
                <a:cs typeface="Arial"/>
                <a:sym typeface="Arial"/>
              </a:rPr>
              <a:t>* Since teachers are more in contact with the public than scientists they have replaced the latter in the 2003 survey.</a:t>
            </a:r>
          </a:p>
          <a:p>
            <a:r>
              <a:t/>
            </a:r>
          </a:p>
          <a:p>
            <a:pPr algn="r" marR="0" indent="0" marL="0">
              <a:lnSpc>
                <a:spcPct val="100000"/>
              </a:lnSpc>
              <a:spcBef>
                <a:spcPts val="375"/>
              </a:spcBef>
              <a:spcAft>
                <a:spcPts val="0"/>
              </a:spcAft>
              <a:buNone/>
            </a:pPr>
            <a:r>
              <a:rPr sz="2111" lang="en-US">
                <a:solidFill>
                  <a:srgbClr val="00FFFF"/>
                </a:solidFill>
                <a:latin typeface="Arial"/>
                <a:ea typeface="Arial"/>
                <a:cs typeface="Arial"/>
                <a:sym typeface="Arial"/>
              </a:rPr>
              <a:t>Source: Leger Marketing</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3" name="Shape 193"/>
        <p:cNvGrpSpPr/>
        <p:nvPr/>
      </p:nvGrpSpPr>
      <p:grpSpPr>
        <a:xfrm>
          <a:off y="0" x="0"/>
          <a:ext cy="0" cx="0"/>
          <a:chOff y="0" x="0"/>
          <a:chExt cy="0" cx="0"/>
        </a:xfrm>
      </p:grpSpPr>
      <p:sp>
        <p:nvSpPr>
          <p:cNvPr id="194" name="Shape 194"/>
          <p:cNvSpPr txBox="1"/>
          <p:nvPr>
            <p:ph idx="1" type="body"/>
          </p:nvPr>
        </p:nvSpPr>
        <p:spPr>
          <a:xfrm>
            <a:off y="659675" x="640275"/>
            <a:ext cy="6461475" cx="8955599"/>
          </a:xfrm>
          <a:prstGeom prst="rect">
            <a:avLst/>
          </a:prstGeom>
        </p:spPr>
        <p:txBody>
          <a:bodyPr bIns="38100" rIns="38100" lIns="38100" tIns="38100" anchor="t" anchorCtr="0">
            <a:noAutofit/>
          </a:bodyPr>
          <a:lstStyle/>
          <a:p>
            <a:pPr algn="l" marR="0" indent="0" marL="0">
              <a:lnSpc>
                <a:spcPct val="100000"/>
              </a:lnSpc>
              <a:spcBef>
                <a:spcPts val="0"/>
              </a:spcBef>
              <a:spcAft>
                <a:spcPts val="0"/>
              </a:spcAft>
              <a:buNone/>
            </a:pPr>
            <a:r>
              <a:rPr sz="3111" lang="en-US">
                <a:solidFill>
                  <a:srgbClr val="00FFFF"/>
                </a:solidFill>
                <a:latin typeface="Arial"/>
                <a:ea typeface="Arial"/>
                <a:cs typeface="Arial"/>
                <a:sym typeface="Arial"/>
              </a:rPr>
              <a:t>% of Canadians who trust: 2003 2002 Diff </a:t>
            </a:r>
          </a:p>
          <a:p>
            <a:r>
              <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Pollsters </a:t>
            </a:r>
            <a:r>
              <a:rPr b="1" sz="2666" lang="en-US">
                <a:solidFill>
                  <a:srgbClr val="00FFFF"/>
                </a:solidFill>
                <a:latin typeface="Arial"/>
                <a:ea typeface="Arial"/>
                <a:cs typeface="Arial"/>
                <a:sym typeface="Arial"/>
              </a:rPr>
              <a:t>62% </a:t>
            </a:r>
            <a:r>
              <a:rPr sz="2666" lang="en-US">
                <a:solidFill>
                  <a:srgbClr val="00FFFF"/>
                </a:solidFill>
                <a:latin typeface="Arial"/>
                <a:ea typeface="Arial"/>
                <a:cs typeface="Arial"/>
                <a:sym typeface="Arial"/>
              </a:rPr>
              <a:t>70% -8</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Senior Public Servants </a:t>
            </a:r>
            <a:r>
              <a:rPr b="1" sz="2666" lang="en-US">
                <a:solidFill>
                  <a:srgbClr val="00FFFF"/>
                </a:solidFill>
                <a:latin typeface="Arial"/>
                <a:ea typeface="Arial"/>
                <a:cs typeface="Arial"/>
                <a:sym typeface="Arial"/>
              </a:rPr>
              <a:t>50% </a:t>
            </a:r>
            <a:r>
              <a:rPr sz="2666" lang="en-US">
                <a:solidFill>
                  <a:srgbClr val="00FFFF"/>
                </a:solidFill>
                <a:latin typeface="Arial"/>
                <a:ea typeface="Arial"/>
                <a:cs typeface="Arial"/>
                <a:sym typeface="Arial"/>
              </a:rPr>
              <a:t>56% -6</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Lawyers </a:t>
            </a:r>
            <a:r>
              <a:rPr b="1" sz="2666" lang="en-US">
                <a:solidFill>
                  <a:srgbClr val="00FFFF"/>
                </a:solidFill>
                <a:latin typeface="Arial"/>
                <a:ea typeface="Arial"/>
                <a:cs typeface="Arial"/>
                <a:sym typeface="Arial"/>
              </a:rPr>
              <a:t>48% </a:t>
            </a:r>
            <a:r>
              <a:rPr sz="2666" lang="en-US">
                <a:solidFill>
                  <a:srgbClr val="00FFFF"/>
                </a:solidFill>
                <a:latin typeface="Arial"/>
                <a:ea typeface="Arial"/>
                <a:cs typeface="Arial"/>
                <a:sym typeface="Arial"/>
              </a:rPr>
              <a:t>54% -6</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Journalists </a:t>
            </a:r>
            <a:r>
              <a:rPr b="1" sz="2666" lang="en-US">
                <a:solidFill>
                  <a:srgbClr val="00FFFF"/>
                </a:solidFill>
                <a:latin typeface="Arial"/>
                <a:ea typeface="Arial"/>
                <a:cs typeface="Arial"/>
                <a:sym typeface="Arial"/>
              </a:rPr>
              <a:t>46% </a:t>
            </a:r>
            <a:r>
              <a:rPr sz="2666" lang="en-US">
                <a:solidFill>
                  <a:srgbClr val="00FFFF"/>
                </a:solidFill>
                <a:latin typeface="Arial"/>
                <a:ea typeface="Arial"/>
                <a:cs typeface="Arial"/>
                <a:sym typeface="Arial"/>
              </a:rPr>
              <a:t>53% -7</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Insurance Brokers </a:t>
            </a:r>
            <a:r>
              <a:rPr b="1" sz="2666" lang="en-US">
                <a:solidFill>
                  <a:srgbClr val="00FFFF"/>
                </a:solidFill>
                <a:latin typeface="Arial"/>
                <a:ea typeface="Arial"/>
                <a:cs typeface="Arial"/>
                <a:sym typeface="Arial"/>
              </a:rPr>
              <a:t>46% </a:t>
            </a:r>
            <a:r>
              <a:rPr sz="2666" lang="en-US">
                <a:solidFill>
                  <a:srgbClr val="00FFFF"/>
                </a:solidFill>
                <a:latin typeface="Arial"/>
                <a:ea typeface="Arial"/>
                <a:cs typeface="Arial"/>
                <a:sym typeface="Arial"/>
              </a:rPr>
              <a:t>51% -5</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Real Estate Agents </a:t>
            </a:r>
            <a:r>
              <a:rPr b="1" sz="2666" lang="en-US">
                <a:solidFill>
                  <a:srgbClr val="00FFFF"/>
                </a:solidFill>
                <a:latin typeface="Arial"/>
                <a:ea typeface="Arial"/>
                <a:cs typeface="Arial"/>
                <a:sym typeface="Arial"/>
              </a:rPr>
              <a:t>40% </a:t>
            </a:r>
            <a:r>
              <a:rPr sz="2666" lang="en-US">
                <a:solidFill>
                  <a:srgbClr val="00FFFF"/>
                </a:solidFill>
                <a:latin typeface="Arial"/>
                <a:ea typeface="Arial"/>
                <a:cs typeface="Arial"/>
                <a:sym typeface="Arial"/>
              </a:rPr>
              <a:t>44% -4</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Unionists </a:t>
            </a:r>
            <a:r>
              <a:rPr b="1" sz="2666" lang="en-US">
                <a:solidFill>
                  <a:srgbClr val="00FFFF"/>
                </a:solidFill>
                <a:latin typeface="Arial"/>
                <a:ea typeface="Arial"/>
                <a:cs typeface="Arial"/>
                <a:sym typeface="Arial"/>
              </a:rPr>
              <a:t>39% </a:t>
            </a:r>
            <a:r>
              <a:rPr sz="2666" lang="en-US">
                <a:solidFill>
                  <a:srgbClr val="00FFFF"/>
                </a:solidFill>
                <a:latin typeface="Arial"/>
                <a:ea typeface="Arial"/>
                <a:cs typeface="Arial"/>
                <a:sym typeface="Arial"/>
              </a:rPr>
              <a:t>41% -2</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Publicists </a:t>
            </a:r>
            <a:r>
              <a:rPr b="1" sz="2666" lang="en-US">
                <a:solidFill>
                  <a:srgbClr val="00FFFF"/>
                </a:solidFill>
                <a:latin typeface="Arial"/>
                <a:ea typeface="Arial"/>
                <a:cs typeface="Arial"/>
                <a:sym typeface="Arial"/>
              </a:rPr>
              <a:t>38% </a:t>
            </a:r>
            <a:r>
              <a:rPr sz="2666" lang="en-US">
                <a:solidFill>
                  <a:srgbClr val="00FFFF"/>
                </a:solidFill>
                <a:latin typeface="Arial"/>
                <a:ea typeface="Arial"/>
                <a:cs typeface="Arial"/>
                <a:sym typeface="Arial"/>
              </a:rPr>
              <a:t>47% -9</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Car Salespeople </a:t>
            </a:r>
            <a:r>
              <a:rPr b="1" sz="2666" lang="en-US">
                <a:solidFill>
                  <a:srgbClr val="00FFFF"/>
                </a:solidFill>
                <a:latin typeface="Arial"/>
                <a:ea typeface="Arial"/>
                <a:cs typeface="Arial"/>
                <a:sym typeface="Arial"/>
              </a:rPr>
              <a:t>20% </a:t>
            </a:r>
            <a:r>
              <a:rPr sz="2666" lang="en-US">
                <a:solidFill>
                  <a:srgbClr val="00FFFF"/>
                </a:solidFill>
                <a:latin typeface="Arial"/>
                <a:ea typeface="Arial"/>
                <a:cs typeface="Arial"/>
                <a:sym typeface="Arial"/>
              </a:rPr>
              <a:t>23% -3</a:t>
            </a:r>
          </a:p>
          <a:p>
            <a:pPr algn="l" lvl="0" marR="0" indent="-220133" marL="381000">
              <a:lnSpc>
                <a:spcPct val="100000"/>
              </a:lnSpc>
              <a:spcBef>
                <a:spcPts val="479"/>
              </a:spcBef>
              <a:spcAft>
                <a:spcPts val="0"/>
              </a:spcAft>
              <a:buClr>
                <a:srgbClr val="00FFFF"/>
              </a:buClr>
              <a:buSzPct val="164609"/>
              <a:buFont typeface="Arial"/>
              <a:buChar char="•"/>
            </a:pPr>
            <a:r>
              <a:rPr sz="2666" lang="en-US">
                <a:solidFill>
                  <a:srgbClr val="00FFFF"/>
                </a:solidFill>
                <a:latin typeface="Arial"/>
                <a:ea typeface="Arial"/>
                <a:cs typeface="Arial"/>
                <a:sym typeface="Arial"/>
              </a:rPr>
              <a:t>Politicians </a:t>
            </a:r>
            <a:r>
              <a:rPr b="1" sz="2666" lang="en-US">
                <a:solidFill>
                  <a:srgbClr val="00FFFF"/>
                </a:solidFill>
                <a:latin typeface="Arial"/>
                <a:ea typeface="Arial"/>
                <a:cs typeface="Arial"/>
                <a:sym typeface="Arial"/>
              </a:rPr>
              <a:t>14% </a:t>
            </a:r>
            <a:r>
              <a:rPr sz="2666" lang="en-US">
                <a:solidFill>
                  <a:srgbClr val="00FFFF"/>
                </a:solidFill>
                <a:latin typeface="Arial"/>
                <a:ea typeface="Arial"/>
                <a:cs typeface="Arial"/>
                <a:sym typeface="Arial"/>
              </a:rPr>
              <a:t>18% -4</a:t>
            </a:r>
          </a:p>
          <a:p>
            <a:r>
              <a:t/>
            </a:r>
          </a:p>
          <a:p>
            <a:pPr algn="r" marR="0" indent="0" marL="0">
              <a:lnSpc>
                <a:spcPct val="100000"/>
              </a:lnSpc>
              <a:spcBef>
                <a:spcPts val="375"/>
              </a:spcBef>
              <a:spcAft>
                <a:spcPts val="0"/>
              </a:spcAft>
              <a:buNone/>
            </a:pPr>
            <a:r>
              <a:rPr sz="2111" lang="en-US">
                <a:solidFill>
                  <a:srgbClr val="00FFFF"/>
                </a:solidFill>
                <a:latin typeface="Arial"/>
                <a:ea typeface="Arial"/>
                <a:cs typeface="Arial"/>
                <a:sym typeface="Arial"/>
              </a:rPr>
              <a:t>Source: Leger Marketing</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198" name="Shape 198"/>
        <p:cNvGrpSpPr/>
        <p:nvPr/>
      </p:nvGrpSpPr>
      <p:grpSpPr>
        <a:xfrm>
          <a:off y="0" x="0"/>
          <a:ext cy="0" cx="0"/>
          <a:chOff y="0" x="0"/>
          <a:chExt cy="0" cx="0"/>
        </a:xfrm>
      </p:grpSpPr>
      <p:sp>
        <p:nvSpPr>
          <p:cNvPr id="199" name="Shape 199"/>
          <p:cNvSpPr txBox="1"/>
          <p:nvPr>
            <p:ph idx="1" type="body"/>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07954"/>
              </a:lnSpc>
              <a:spcBef>
                <a:spcPts val="0"/>
              </a:spcBef>
              <a:spcAft>
                <a:spcPts val="0"/>
              </a:spcAft>
              <a:buNone/>
            </a:pPr>
            <a:r>
              <a:rPr sz="4888" lang="en-US">
                <a:solidFill>
                  <a:srgbClr val="00FFFF"/>
                </a:solidFill>
                <a:latin typeface="Arial"/>
                <a:ea typeface="Arial"/>
                <a:cs typeface="Arial"/>
                <a:sym typeface="Arial"/>
              </a:rPr>
              <a:t>Trustworthiness = </a:t>
            </a:r>
            <a:r>
              <a:rPr u="sng" sz="4888" lang="en-US">
                <a:solidFill>
                  <a:srgbClr val="00FFFF"/>
                </a:solidFill>
                <a:latin typeface="Arial"/>
                <a:ea typeface="Arial"/>
                <a:cs typeface="Arial"/>
                <a:sym typeface="Arial"/>
              </a:rPr>
              <a:t>C + R + I</a:t>
            </a:r>
          </a:p>
          <a:p>
            <a:pPr algn="l" marR="0" indent="0" marL="0">
              <a:lnSpc>
                <a:spcPct val="107954"/>
              </a:lnSpc>
              <a:spcBef>
                <a:spcPts val="875"/>
              </a:spcBef>
              <a:spcAft>
                <a:spcPts val="0"/>
              </a:spcAft>
              <a:buNone/>
            </a:pPr>
            <a:r>
              <a:rPr sz="4888" lang="en-US">
                <a:solidFill>
                  <a:srgbClr val="00FFFF"/>
                </a:solidFill>
                <a:latin typeface="Arial"/>
                <a:ea typeface="Arial"/>
                <a:cs typeface="Arial"/>
                <a:sym typeface="Arial"/>
              </a:rPr>
              <a:t>S</a:t>
            </a:r>
          </a:p>
          <a:p>
            <a:pPr algn="l" marR="0" indent="0" marL="0">
              <a:lnSpc>
                <a:spcPct val="108035"/>
              </a:lnSpc>
              <a:spcBef>
                <a:spcPts val="563"/>
              </a:spcBef>
              <a:spcAft>
                <a:spcPts val="0"/>
              </a:spcAft>
              <a:buNone/>
            </a:pPr>
            <a:r>
              <a:rPr sz="3111" lang="en-US">
                <a:solidFill>
                  <a:srgbClr val="00FFFF"/>
                </a:solidFill>
                <a:latin typeface="Arial"/>
                <a:ea typeface="Arial"/>
                <a:cs typeface="Arial"/>
                <a:sym typeface="Arial"/>
              </a:rPr>
              <a:t>Where</a:t>
            </a:r>
          </a:p>
          <a:p>
            <a:pPr algn="l" marR="0" indent="0" marL="0">
              <a:lnSpc>
                <a:spcPct val="108035"/>
              </a:lnSpc>
              <a:spcBef>
                <a:spcPts val="563"/>
              </a:spcBef>
              <a:spcAft>
                <a:spcPts val="0"/>
              </a:spcAft>
              <a:buNone/>
            </a:pPr>
            <a:r>
              <a:rPr sz="3111" lang="en-US">
                <a:solidFill>
                  <a:srgbClr val="00FFFF"/>
                </a:solidFill>
                <a:latin typeface="Arial"/>
                <a:ea typeface="Arial"/>
                <a:cs typeface="Arial"/>
                <a:sym typeface="Arial"/>
              </a:rPr>
              <a:t>C = credibility</a:t>
            </a:r>
          </a:p>
          <a:p>
            <a:pPr algn="l" marR="0" indent="0" marL="0">
              <a:lnSpc>
                <a:spcPct val="108035"/>
              </a:lnSpc>
              <a:spcBef>
                <a:spcPts val="563"/>
              </a:spcBef>
              <a:spcAft>
                <a:spcPts val="0"/>
              </a:spcAft>
              <a:buNone/>
            </a:pPr>
            <a:r>
              <a:rPr sz="3111" lang="en-US">
                <a:solidFill>
                  <a:srgbClr val="00FFFF"/>
                </a:solidFill>
                <a:latin typeface="Arial"/>
                <a:ea typeface="Arial"/>
                <a:cs typeface="Arial"/>
                <a:sym typeface="Arial"/>
              </a:rPr>
              <a:t>R = Reliability</a:t>
            </a:r>
          </a:p>
          <a:p>
            <a:pPr algn="l" marR="0" indent="0" marL="0">
              <a:lnSpc>
                <a:spcPct val="108035"/>
              </a:lnSpc>
              <a:spcBef>
                <a:spcPts val="563"/>
              </a:spcBef>
              <a:spcAft>
                <a:spcPts val="0"/>
              </a:spcAft>
              <a:buNone/>
            </a:pPr>
            <a:r>
              <a:rPr sz="3111" lang="en-US">
                <a:solidFill>
                  <a:srgbClr val="00FFFF"/>
                </a:solidFill>
                <a:latin typeface="Arial"/>
                <a:ea typeface="Arial"/>
                <a:cs typeface="Arial"/>
                <a:sym typeface="Arial"/>
              </a:rPr>
              <a:t>I = Intimacy</a:t>
            </a:r>
          </a:p>
          <a:p>
            <a:pPr algn="l" marR="0" indent="0" marL="0">
              <a:lnSpc>
                <a:spcPct val="108035"/>
              </a:lnSpc>
              <a:spcBef>
                <a:spcPts val="563"/>
              </a:spcBef>
              <a:spcAft>
                <a:spcPts val="0"/>
              </a:spcAft>
              <a:buNone/>
            </a:pPr>
            <a:r>
              <a:rPr sz="3111" lang="en-US">
                <a:solidFill>
                  <a:srgbClr val="00FFFF"/>
                </a:solidFill>
                <a:latin typeface="Arial"/>
                <a:ea typeface="Arial"/>
                <a:cs typeface="Arial"/>
                <a:sym typeface="Arial"/>
              </a:rPr>
              <a:t>S = Self-orientation</a:t>
            </a:r>
          </a:p>
          <a:p>
            <a:r>
              <a:t/>
            </a:r>
          </a:p>
          <a:p>
            <a:pPr algn="r" marR="0" indent="0" marL="0">
              <a:lnSpc>
                <a:spcPct val="108333"/>
              </a:lnSpc>
              <a:spcBef>
                <a:spcPts val="365"/>
              </a:spcBef>
              <a:spcAft>
                <a:spcPts val="0"/>
              </a:spcAft>
              <a:buNone/>
            </a:pPr>
            <a:r>
              <a:rPr sz="2000" lang="en-US">
                <a:solidFill>
                  <a:srgbClr val="00FFFF"/>
                </a:solidFill>
                <a:latin typeface="Arial"/>
                <a:ea typeface="Arial"/>
                <a:cs typeface="Arial"/>
                <a:sym typeface="Arial"/>
              </a:rPr>
              <a:t>—Galford and Drapeau, The Trusted Leader</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03" name="Shape 203"/>
        <p:cNvGrpSpPr/>
        <p:nvPr/>
      </p:nvGrpSpPr>
      <p:grpSpPr>
        <a:xfrm>
          <a:off y="0" x="0"/>
          <a:ext cy="0" cx="0"/>
          <a:chOff y="0" x="0"/>
          <a:chExt cy="0" cx="0"/>
        </a:xfrm>
      </p:grpSpPr>
      <p:sp>
        <p:nvSpPr>
          <p:cNvPr id="204" name="Shape 204"/>
          <p:cNvSpPr txBox="1"/>
          <p:nvPr>
            <p:ph type="title"/>
          </p:nvPr>
        </p:nvSpPr>
        <p:spPr>
          <a:xfrm>
            <a:off y="321025" x="640275"/>
            <a:ext cy="1787649"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Trust—an organizational necessity:</a:t>
            </a:r>
          </a:p>
        </p:txBody>
      </p:sp>
      <p:sp>
        <p:nvSpPr>
          <p:cNvPr id="205" name="Shape 205"/>
          <p:cNvSpPr txBox="1"/>
          <p:nvPr>
            <p:ph idx="1" type="body"/>
          </p:nvPr>
        </p:nvSpPr>
        <p:spPr>
          <a:xfrm>
            <a:off y="2353025" x="640275"/>
            <a:ext cy="4429475"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The perception of honesty, openness and reliability or dependability.</a:t>
            </a:r>
          </a:p>
          <a:p>
            <a:pPr algn="l" lvl="0" marR="0" indent="-276577" marL="381000">
              <a:lnSpc>
                <a:spcPct val="119921"/>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Grows in direct relationship to meaningful interactions.</a:t>
            </a:r>
          </a:p>
          <a:p>
            <a:pPr algn="l" lvl="0" marR="0" indent="-276577" marL="381000">
              <a:lnSpc>
                <a:spcPct val="119921"/>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Takes time to develop but can be weakened or broken very easily.</a:t>
            </a:r>
          </a:p>
          <a:p>
            <a:pPr algn="l" lvl="0" marR="0" indent="-276577" marL="381000">
              <a:lnSpc>
                <a:spcPct val="119921"/>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Is an organization’s lubricant.</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09" name="Shape 209"/>
        <p:cNvGrpSpPr/>
        <p:nvPr/>
      </p:nvGrpSpPr>
      <p:grpSpPr>
        <a:xfrm>
          <a:off y="0" x="0"/>
          <a:ext cy="0" cx="0"/>
          <a:chOff y="0" x="0"/>
          <a:chExt cy="0" cx="0"/>
        </a:xfrm>
      </p:grpSpPr>
      <p:sp>
        <p:nvSpPr>
          <p:cNvPr id="210" name="Shape 210"/>
          <p:cNvSpPr txBox="1"/>
          <p:nvPr>
            <p:ph idx="1" type="body"/>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19921"/>
              </a:lnSpc>
              <a:spcBef>
                <a:spcPts val="0"/>
              </a:spcBef>
              <a:spcAft>
                <a:spcPts val="0"/>
              </a:spcAft>
              <a:buNone/>
            </a:pPr>
            <a:r>
              <a:rPr sz="3555" lang="en-US">
                <a:solidFill>
                  <a:srgbClr val="00FFFF"/>
                </a:solidFill>
                <a:latin typeface="Arial"/>
                <a:ea typeface="Arial"/>
                <a:cs typeface="Arial"/>
                <a:sym typeface="Arial"/>
              </a:rPr>
              <a:t>Credibility is intellectual</a:t>
            </a:r>
          </a:p>
          <a:p>
            <a:r>
              <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Trust is intuitive</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14" name="Shape 214"/>
        <p:cNvGrpSpPr/>
        <p:nvPr/>
      </p:nvGrpSpPr>
      <p:grpSpPr>
        <a:xfrm>
          <a:off y="0" x="0"/>
          <a:ext cy="0" cx="0"/>
          <a:chOff y="0" x="0"/>
          <a:chExt cy="0" cx="0"/>
        </a:xfrm>
      </p:grpSpPr>
      <p:sp>
        <p:nvSpPr>
          <p:cNvPr id="215" name="Shape 215"/>
          <p:cNvSpPr txBox="1"/>
          <p:nvPr>
            <p:ph type="title"/>
          </p:nvPr>
        </p:nvSpPr>
        <p:spPr>
          <a:xfrm>
            <a:off y="321025" x="640275"/>
            <a:ext cy="1787649"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When good people make bad decisions:</a:t>
            </a:r>
          </a:p>
        </p:txBody>
      </p:sp>
      <p:sp>
        <p:nvSpPr>
          <p:cNvPr id="216" name="Shape 216"/>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Not all misdeeds are done by bad people.</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Unethical acts can result from failings rather than selfishness and greed.</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Good people can inadvertently make unethical decisions.</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Ethical actions require more than just good intention.</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0" name="Shape 220"/>
        <p:cNvGrpSpPr/>
        <p:nvPr/>
      </p:nvGrpSpPr>
      <p:grpSpPr>
        <a:xfrm>
          <a:off y="0" x="0"/>
          <a:ext cy="0" cx="0"/>
          <a:chOff y="0" x="0"/>
          <a:chExt cy="0" cx="0"/>
        </a:xfrm>
      </p:grpSpPr>
      <p:sp>
        <p:nvSpPr>
          <p:cNvPr id="221" name="Shape 221"/>
          <p:cNvSpPr txBox="1"/>
          <p:nvPr>
            <p:ph type="title"/>
          </p:nvPr>
        </p:nvSpPr>
        <p:spPr>
          <a:xfrm>
            <a:off y="372175" x="640275"/>
            <a:ext cy="1212125" cx="8957375"/>
          </a:xfrm>
          <a:prstGeom prst="rect">
            <a:avLst/>
          </a:prstGeom>
        </p:spPr>
        <p:txBody>
          <a:bodyPr bIns="38100" rIns="38100" lIns="38100" tIns="38100" anchor="ctr" anchorCtr="0">
            <a:noAutofit/>
          </a:bodyPr>
          <a:lstStyle/>
          <a:p>
            <a:pPr algn="ctr" marR="0" indent="0" marL="0">
              <a:lnSpc>
                <a:spcPct val="119886"/>
              </a:lnSpc>
              <a:spcBef>
                <a:spcPts val="0"/>
              </a:spcBef>
              <a:spcAft>
                <a:spcPts val="0"/>
              </a:spcAft>
              <a:buNone/>
            </a:pPr>
            <a:r>
              <a:rPr sz="4888" lang="en-US">
                <a:solidFill>
                  <a:srgbClr val="00FFFF"/>
                </a:solidFill>
                <a:latin typeface="Arial"/>
                <a:ea typeface="Arial"/>
                <a:cs typeface="Arial"/>
                <a:sym typeface="Arial"/>
              </a:rPr>
              <a:t>Ethical judgment traps:</a:t>
            </a:r>
          </a:p>
        </p:txBody>
      </p:sp>
      <p:sp>
        <p:nvSpPr>
          <p:cNvPr id="222" name="Shape 222"/>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Highly repetitive situations that engender automatic response patterns (what pyschologists refer to as “scripts”).</a:t>
            </a:r>
          </a:p>
          <a:p>
            <a:pPr algn="l" lvl="1" marR="0" indent="-248355" marL="762000">
              <a:lnSpc>
                <a:spcPct val="120089"/>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Ford Pinto recall</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26" name="Shape 226"/>
        <p:cNvGrpSpPr/>
        <p:nvPr/>
      </p:nvGrpSpPr>
      <p:grpSpPr>
        <a:xfrm>
          <a:off y="0" x="0"/>
          <a:ext cy="0" cx="0"/>
          <a:chOff y="0" x="0"/>
          <a:chExt cy="0" cx="0"/>
        </a:xfrm>
      </p:grpSpPr>
      <p:sp>
        <p:nvSpPr>
          <p:cNvPr id="227" name="Shape 227"/>
          <p:cNvSpPr txBox="1"/>
          <p:nvPr>
            <p:ph idx="1" type="body"/>
          </p:nvPr>
        </p:nvSpPr>
        <p:spPr>
          <a:xfrm>
            <a:off y="1337025" x="640275"/>
            <a:ext cy="5480750" cx="8957375"/>
          </a:xfrm>
          <a:prstGeom prst="rect">
            <a:avLst/>
          </a:prstGeom>
        </p:spPr>
        <p:txBody>
          <a:bodyPr bIns="38100" rIns="38100" lIns="38100" tIns="38100" anchor="t" anchorCtr="0">
            <a:noAutofit/>
          </a:bodyPr>
          <a:lstStyle/>
          <a:p>
            <a:pPr algn="l" marR="0" indent="0" marL="0">
              <a:lnSpc>
                <a:spcPct val="100000"/>
              </a:lnSpc>
              <a:spcBef>
                <a:spcPts val="0"/>
              </a:spcBef>
              <a:spcAft>
                <a:spcPts val="0"/>
              </a:spcAft>
              <a:buNone/>
            </a:pPr>
            <a:r>
              <a:rPr sz="3555" lang="en-US">
                <a:solidFill>
                  <a:srgbClr val="00FFFF"/>
                </a:solidFill>
                <a:latin typeface="Arial"/>
                <a:ea typeface="Arial"/>
                <a:cs typeface="Arial"/>
                <a:sym typeface="Arial"/>
              </a:rPr>
              <a:t>When I was dealing with the first trickling-in of field reports that might have suggested a significant problem with the Pinto, the reports were essentially similar to many others that I was dealing with (and dismissing) all the time..... I was making this kind of decision automatically every day. I had trained myself to respond to prototypical cues, and these didn't fit the relevant prototype for crisis cases.</a:t>
            </a:r>
          </a:p>
          <a:p>
            <a:pPr algn="l" marR="0" indent="0" marL="0">
              <a:lnSpc>
                <a:spcPct val="100000"/>
              </a:lnSpc>
              <a:spcBef>
                <a:spcPts val="375"/>
              </a:spcBef>
              <a:spcAft>
                <a:spcPts val="0"/>
              </a:spcAft>
              <a:buNone/>
            </a:pPr>
            <a:r>
              <a:rPr sz="1999" lang="en-US">
                <a:solidFill>
                  <a:srgbClr val="00FFFF"/>
                </a:solidFill>
                <a:latin typeface="Arial"/>
                <a:ea typeface="Arial"/>
                <a:cs typeface="Arial"/>
                <a:sym typeface="Arial"/>
              </a:rPr>
              <a:t>— Dennis Gioia, Ford recall coordinator</a:t>
            </a:r>
            <a:r>
              <a:rPr sz="2111" lang="en-US">
                <a:solidFill>
                  <a:srgbClr val="00FFFF"/>
                </a:solidFill>
                <a:latin typeface="Arial"/>
                <a:ea typeface="Arial"/>
                <a:cs typeface="Arial"/>
                <a:sym typeface="Arial"/>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5" name="Shape 35"/>
        <p:cNvGrpSpPr/>
        <p:nvPr/>
      </p:nvGrpSpPr>
      <p:grpSpPr>
        <a:xfrm>
          <a:off y="0" x="0"/>
          <a:ext cy="0" cx="0"/>
          <a:chOff y="0" x="0"/>
          <a:chExt cy="0" cx="0"/>
        </a:xfrm>
      </p:grpSpPr>
      <p:sp>
        <p:nvSpPr>
          <p:cNvPr id="36" name="Shape 36"/>
          <p:cNvSpPr txBox="1"/>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20058"/>
              </a:lnSpc>
              <a:spcBef>
                <a:spcPts val="0"/>
              </a:spcBef>
              <a:spcAft>
                <a:spcPts val="0"/>
              </a:spcAft>
              <a:buNone/>
            </a:pPr>
            <a:r>
              <a:rPr sz="4777" lang="en-US">
                <a:solidFill>
                  <a:srgbClr val="00FFFF"/>
                </a:solidFill>
                <a:latin typeface="Arial"/>
                <a:ea typeface="Arial"/>
                <a:cs typeface="Arial"/>
                <a:sym typeface="Arial"/>
              </a:rPr>
              <a:t>Low trust is the greatest cost in life and in organizations, including families.</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31" name="Shape 231"/>
        <p:cNvGrpSpPr/>
        <p:nvPr/>
      </p:nvGrpSpPr>
      <p:grpSpPr>
        <a:xfrm>
          <a:off y="0" x="0"/>
          <a:ext cy="0" cx="0"/>
          <a:chOff y="0" x="0"/>
          <a:chExt cy="0" cx="0"/>
        </a:xfrm>
      </p:grpSpPr>
      <p:sp>
        <p:nvSpPr>
          <p:cNvPr id="232" name="Shape 232"/>
          <p:cNvSpPr txBox="1"/>
          <p:nvPr>
            <p:ph type="title"/>
          </p:nvPr>
        </p:nvSpPr>
        <p:spPr>
          <a:xfrm>
            <a:off y="372175" x="640275"/>
            <a:ext cy="1212125" cx="8957375"/>
          </a:xfrm>
          <a:prstGeom prst="rect">
            <a:avLst/>
          </a:prstGeom>
        </p:spPr>
        <p:txBody>
          <a:bodyPr bIns="38100" rIns="38100" lIns="38100" tIns="38100" anchor="ctr" anchorCtr="0">
            <a:noAutofit/>
          </a:bodyPr>
          <a:lstStyle/>
          <a:p>
            <a:pPr algn="ctr" marR="0" indent="0" marL="0">
              <a:lnSpc>
                <a:spcPct val="119886"/>
              </a:lnSpc>
              <a:spcBef>
                <a:spcPts val="0"/>
              </a:spcBef>
              <a:spcAft>
                <a:spcPts val="0"/>
              </a:spcAft>
              <a:buNone/>
            </a:pPr>
            <a:r>
              <a:rPr sz="4888" lang="en-US">
                <a:solidFill>
                  <a:srgbClr val="00FFFF"/>
                </a:solidFill>
                <a:latin typeface="Arial"/>
                <a:ea typeface="Arial"/>
                <a:cs typeface="Arial"/>
                <a:sym typeface="Arial"/>
              </a:rPr>
              <a:t>Ethical judgment traps:</a:t>
            </a:r>
          </a:p>
        </p:txBody>
      </p:sp>
      <p:sp>
        <p:nvSpPr>
          <p:cNvPr id="233" name="Shape 233"/>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Highly repetitive situations that engender automatic response patterns (what psychologists refer to as “scripts”).</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Busyness and distractions.</a:t>
            </a:r>
          </a:p>
          <a:p>
            <a:pPr algn="l" lvl="1" marR="0" indent="-248355" marL="762000">
              <a:lnSpc>
                <a:spcPct val="108035"/>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Speech by divinity students</a:t>
            </a:r>
          </a:p>
          <a:p>
            <a:pPr algn="l" lvl="1" marR="0" indent="-248355" marL="762000">
              <a:lnSpc>
                <a:spcPct val="108035"/>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Car trip to important meeting</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Moral exclusion of groups.</a:t>
            </a:r>
          </a:p>
          <a:p>
            <a:pPr algn="l" lvl="1" marR="0" indent="-248355" marL="762000">
              <a:lnSpc>
                <a:spcPct val="108035"/>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Conflict situations (Arabs, poor, etc.)</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37" name="Shape 237"/>
        <p:cNvGrpSpPr/>
        <p:nvPr/>
      </p:nvGrpSpPr>
      <p:grpSpPr>
        <a:xfrm>
          <a:off y="0" x="0"/>
          <a:ext cy="0" cx="0"/>
          <a:chOff y="0" x="0"/>
          <a:chExt cy="0" cx="0"/>
        </a:xfrm>
      </p:grpSpPr>
      <p:sp>
        <p:nvSpPr>
          <p:cNvPr id="238" name="Shape 238"/>
          <p:cNvSpPr txBox="1"/>
          <p:nvPr>
            <p:ph idx="1" type="body"/>
          </p:nvPr>
        </p:nvSpPr>
        <p:spPr>
          <a:xfrm>
            <a:off y="913675" x="640275"/>
            <a:ext cy="5614800" cx="8955599"/>
          </a:xfrm>
          <a:prstGeom prst="rect">
            <a:avLst/>
          </a:prstGeom>
        </p:spPr>
        <p:txBody>
          <a:bodyPr bIns="38100" rIns="38100" lIns="38100" tIns="38100" anchor="t" anchorCtr="0">
            <a:noAutofit/>
          </a:bodyPr>
          <a:lstStyle/>
          <a:p>
            <a:pPr algn="ctr" marR="0" indent="0" marL="0">
              <a:lnSpc>
                <a:spcPct val="119886"/>
              </a:lnSpc>
              <a:spcBef>
                <a:spcPts val="875"/>
              </a:spcBef>
              <a:spcAft>
                <a:spcPts val="0"/>
              </a:spcAft>
              <a:buNone/>
            </a:pPr>
            <a:r>
              <a:rPr sz="4777" lang="en-US">
                <a:solidFill>
                  <a:srgbClr val="00FFFF"/>
                </a:solidFill>
                <a:latin typeface="Arial"/>
                <a:ea typeface="Arial"/>
                <a:cs typeface="Arial"/>
                <a:sym typeface="Arial"/>
              </a:rPr>
              <a:t>
</a:t>
            </a:r>
            <a:r>
              <a:rPr b="1" sz="4888" lang="en-US">
                <a:solidFill>
                  <a:srgbClr val="00FFFF"/>
                </a:solidFill>
                <a:latin typeface="Arial"/>
                <a:ea typeface="Arial"/>
                <a:cs typeface="Arial"/>
                <a:sym typeface="Arial"/>
              </a:rPr>
              <a:t>Building personal</a:t>
            </a:r>
          </a:p>
          <a:p>
            <a:pPr algn="ctr" marR="0" indent="0" marL="0">
              <a:lnSpc>
                <a:spcPct val="119886"/>
              </a:lnSpc>
              <a:spcBef>
                <a:spcPts val="875"/>
              </a:spcBef>
              <a:spcAft>
                <a:spcPts val="0"/>
              </a:spcAft>
              <a:buNone/>
            </a:pPr>
            <a:r>
              <a:rPr b="1" sz="4888" lang="en-US">
                <a:solidFill>
                  <a:srgbClr val="00FFFF"/>
                </a:solidFill>
                <a:latin typeface="Arial"/>
                <a:ea typeface="Arial"/>
                <a:cs typeface="Arial"/>
                <a:sym typeface="Arial"/>
              </a:rPr>
              <a:t>credibility and trust</a:t>
            </a:r>
          </a:p>
          <a:p>
            <a:r>
              <a:t/>
            </a:r>
          </a:p>
        </p:txBody>
      </p:sp>
      <p:graphicFrame>
        <p:nvGraphicFramePr>
          <p:cNvPr id="239" name="Shape 239"/>
          <p:cNvGraphicFramePr/>
          <p:nvPr/>
        </p:nvGraphicFramePr>
        <p:xfrm>
          <a:off y="3640650" x="1693325"/>
          <a:ext cy="3000000" cx="3000000"/>
        </p:xfrm>
        <a:graphic>
          <a:graphicData uri="http://schemas.openxmlformats.org/drawingml/2006/table">
            <a:tbl>
              <a:tblPr>
                <a:noFill/>
                <a:tableStyleId>{D3C9FFCA-D3FA-4D35-A8D2-29641F8465E5}</a:tableStyleId>
              </a:tblPr>
              <a:tblGrid>
                <a:gridCol w="675550"/>
                <a:gridCol w="675550"/>
                <a:gridCol w="680850"/>
                <a:gridCol w="670275"/>
                <a:gridCol w="675550"/>
                <a:gridCol w="675550"/>
                <a:gridCol w="675550"/>
                <a:gridCol w="675550"/>
                <a:gridCol w="675550"/>
                <a:gridCol w="675550"/>
              </a:tblGrid>
              <a:tr h="761975">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r>
              <a:tr h="761975">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r>
              <a:tr h="761975">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3" name="Shape 243"/>
        <p:cNvGrpSpPr/>
        <p:nvPr/>
      </p:nvGrpSpPr>
      <p:grpSpPr>
        <a:xfrm>
          <a:off y="0" x="0"/>
          <a:ext cy="0" cx="0"/>
          <a:chOff y="0" x="0"/>
          <a:chExt cy="0" cx="0"/>
        </a:xfrm>
      </p:grpSpPr>
      <p:sp>
        <p:nvSpPr>
          <p:cNvPr id="244" name="Shape 244"/>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Trust is established through action.</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—Hank Paulson, Chairman and CEO, Goldman Sachs</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48" name="Shape 248"/>
        <p:cNvGrpSpPr/>
        <p:nvPr/>
      </p:nvGrpSpPr>
      <p:grpSpPr>
        <a:xfrm>
          <a:off y="0" x="0"/>
          <a:ext cy="0" cx="0"/>
          <a:chOff y="0" x="0"/>
          <a:chExt cy="0" cx="0"/>
        </a:xfrm>
      </p:grpSpPr>
      <p:sp>
        <p:nvSpPr>
          <p:cNvPr id="249" name="Shape 249"/>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We judge ourselves by our intentions.</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We judge others by their behaviors.</a:t>
            </a:r>
          </a:p>
          <a:p>
            <a:r>
              <a:t/>
            </a:r>
          </a:p>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One of the fastest ways to restore trust is to make and keep commitments.</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53" name="Shape 253"/>
        <p:cNvGrpSpPr/>
        <p:nvPr/>
      </p:nvGrpSpPr>
      <p:grpSpPr>
        <a:xfrm>
          <a:off y="0" x="0"/>
          <a:ext cy="0" cx="0"/>
          <a:chOff y="0" x="0"/>
          <a:chExt cy="0" cx="0"/>
        </a:xfrm>
      </p:grpSpPr>
      <p:sp>
        <p:nvSpPr>
          <p:cNvPr id="254" name="Shape 254"/>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The quickest way to decrease trust is to violate a behavior of character.</a:t>
            </a:r>
          </a:p>
          <a:p>
            <a:r>
              <a:t/>
            </a:r>
          </a:p>
          <a:p>
            <a:pPr algn="l" marR="0" indent="0" marL="0">
              <a:lnSpc>
                <a:spcPct val="119921"/>
              </a:lnSpc>
              <a:spcBef>
                <a:spcPts val="635"/>
              </a:spcBef>
              <a:spcAft>
                <a:spcPts val="0"/>
              </a:spcAft>
              <a:buNone/>
            </a:pPr>
            <a:r>
              <a:rPr sz="3555" lang="en-US">
                <a:solidFill>
                  <a:srgbClr val="00FFFF"/>
                </a:solidFill>
                <a:latin typeface="Arial"/>
                <a:ea typeface="Arial"/>
                <a:cs typeface="Arial"/>
                <a:sym typeface="Arial"/>
              </a:rPr>
              <a:t>The quickest way to build trust is to demonstrate a behavior of competence.</a:t>
            </a:r>
          </a:p>
          <a:p>
            <a:pPr algn="r" marR="0" indent="0" marL="0">
              <a:lnSpc>
                <a:spcPct val="120138"/>
              </a:lnSpc>
              <a:spcBef>
                <a:spcPts val="365"/>
              </a:spcBef>
              <a:spcAft>
                <a:spcPts val="0"/>
              </a:spcAft>
              <a:buNone/>
            </a:pPr>
            <a:r>
              <a:rPr sz="2000" lang="en-US">
                <a:solidFill>
                  <a:srgbClr val="FFFFFF"/>
                </a:solidFill>
                <a:latin typeface="Arial"/>
                <a:ea typeface="Arial"/>
                <a:cs typeface="Arial"/>
                <a:sym typeface="Arial"/>
              </a:rPr>
              <a:t>—Stephen M R Covey, The Speed of Trust</a:t>
            </a:r>
          </a:p>
          <a:p>
            <a:r>
              <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58" name="Shape 258"/>
        <p:cNvGrpSpPr/>
        <p:nvPr/>
      </p:nvGrpSpPr>
      <p:grpSpPr>
        <a:xfrm>
          <a:off y="0" x="0"/>
          <a:ext cy="0" cx="0"/>
          <a:chOff y="0" x="0"/>
          <a:chExt cy="0" cx="0"/>
        </a:xfrm>
      </p:grpSpPr>
      <p:sp>
        <p:nvSpPr>
          <p:cNvPr id="259" name="Shape 259"/>
          <p:cNvSpPr txBox="1"/>
          <p:nvPr>
            <p:ph type="title"/>
          </p:nvPr>
        </p:nvSpPr>
        <p:spPr>
          <a:xfrm>
            <a:off y="490350" x="640275"/>
            <a:ext cy="1787649"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personal credibility and trust:</a:t>
            </a:r>
          </a:p>
        </p:txBody>
      </p:sp>
      <p:sp>
        <p:nvSpPr>
          <p:cNvPr id="260" name="Shape 260"/>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Careful and attentive listening</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Willingness to be influenced</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Avoiding the exploitation of another’s weakness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Commitment to fairness with oneself and others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Fulfilling promises, honoring commitments</a:t>
            </a:r>
          </a:p>
          <a:p>
            <a:r>
              <a:t/>
            </a:r>
          </a:p>
          <a:p>
            <a:r>
              <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64" name="Shape 264"/>
        <p:cNvGrpSpPr/>
        <p:nvPr/>
      </p:nvGrpSpPr>
      <p:grpSpPr>
        <a:xfrm>
          <a:off y="0" x="0"/>
          <a:ext cy="0" cx="0"/>
          <a:chOff y="0" x="0"/>
          <a:chExt cy="0" cx="0"/>
        </a:xfrm>
      </p:grpSpPr>
      <p:sp>
        <p:nvSpPr>
          <p:cNvPr id="265" name="Shape 265"/>
          <p:cNvSpPr txBox="1"/>
          <p:nvPr>
            <p:ph type="title"/>
          </p:nvPr>
        </p:nvSpPr>
        <p:spPr>
          <a:xfrm>
            <a:off y="490350" x="640275"/>
            <a:ext cy="1787649"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personal credibility and trust:</a:t>
            </a:r>
            <a:r>
              <a:rPr sz="2666" lang="en-US">
                <a:solidFill>
                  <a:srgbClr val="00FFFF"/>
                </a:solidFill>
                <a:latin typeface="Arial"/>
                <a:ea typeface="Arial"/>
                <a:cs typeface="Arial"/>
                <a:sym typeface="Arial"/>
              </a:rPr>
              <a:t> cont’d</a:t>
            </a:r>
          </a:p>
        </p:txBody>
      </p:sp>
      <p:sp>
        <p:nvSpPr>
          <p:cNvPr id="266" name="Shape 266"/>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Transparency, being straight forward in dealing with others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Subjecting emotions to objectivity and reason</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Valuing others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Admitting errors and weaknesses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Demonstrating principle-based convictions in moments of crisis</a:t>
            </a:r>
          </a:p>
          <a:p>
            <a:r>
              <a:t/>
            </a:r>
          </a:p>
          <a:p>
            <a:r>
              <a:t/>
            </a:r>
          </a:p>
          <a:p>
            <a:r>
              <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70" name="Shape 270"/>
        <p:cNvGrpSpPr/>
        <p:nvPr/>
      </p:nvGrpSpPr>
      <p:grpSpPr>
        <a:xfrm>
          <a:off y="0" x="0"/>
          <a:ext cy="0" cx="0"/>
          <a:chOff y="0" x="0"/>
          <a:chExt cy="0" cx="0"/>
        </a:xfrm>
      </p:grpSpPr>
      <p:sp>
        <p:nvSpPr>
          <p:cNvPr id="271" name="Shape 27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“To retain those who are present, be loyal to those who are absent.”</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—Stephen R Covey</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75" name="Shape 275"/>
        <p:cNvGrpSpPr/>
        <p:nvPr/>
      </p:nvGrpSpPr>
      <p:grpSpPr>
        <a:xfrm>
          <a:off y="0" x="0"/>
          <a:ext cy="0" cx="0"/>
          <a:chOff y="0" x="0"/>
          <a:chExt cy="0" cx="0"/>
        </a:xfrm>
      </p:grpSpPr>
      <p:sp>
        <p:nvSpPr>
          <p:cNvPr id="276" name="Shape 276"/>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3555" lang="en-US">
                <a:solidFill>
                  <a:srgbClr val="00FFFF"/>
                </a:solidFill>
                <a:latin typeface="Arial"/>
                <a:ea typeface="Arial"/>
                <a:cs typeface="Arial"/>
                <a:sym typeface="Arial"/>
              </a:rPr>
              <a:t>“The illiterate of the 21</a:t>
            </a:r>
            <a:r>
              <a:rPr baseline="30000" sz="3555" lang="en-US">
                <a:solidFill>
                  <a:srgbClr val="00FFFF"/>
                </a:solidFill>
                <a:latin typeface="Arial"/>
                <a:ea typeface="Arial"/>
                <a:cs typeface="Arial"/>
                <a:sym typeface="Arial"/>
              </a:rPr>
              <a:t>st</a:t>
            </a:r>
            <a:r>
              <a:rPr sz="3555" lang="en-US">
                <a:solidFill>
                  <a:srgbClr val="00FFFF"/>
                </a:solidFill>
                <a:latin typeface="Arial"/>
                <a:ea typeface="Arial"/>
                <a:cs typeface="Arial"/>
                <a:sym typeface="Arial"/>
              </a:rPr>
              <a:t> century will not be those who cannot read and write but those who cannot learn, unlearn and relearn.”</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—Alvin Toffler</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80" name="Shape 280"/>
        <p:cNvGrpSpPr/>
        <p:nvPr/>
      </p:nvGrpSpPr>
      <p:grpSpPr>
        <a:xfrm>
          <a:off y="0" x="0"/>
          <a:ext cy="0" cx="0"/>
          <a:chOff y="0" x="0"/>
          <a:chExt cy="0" cx="0"/>
        </a:xfrm>
      </p:grpSpPr>
      <p:sp>
        <p:nvSpPr>
          <p:cNvPr id="281" name="Shape 281"/>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Personal trust: trust that employees and church members have in individual leaders</a:t>
            </a:r>
          </a:p>
          <a:p>
            <a:r>
              <a:t/>
            </a:r>
          </a:p>
          <a:p>
            <a:pPr algn="l" marR="0" indent="0" marL="0">
              <a:lnSpc>
                <a:spcPct val="119921"/>
              </a:lnSpc>
              <a:spcBef>
                <a:spcPts val="635"/>
              </a:spcBef>
              <a:spcAft>
                <a:spcPts val="0"/>
              </a:spcAft>
              <a:buNone/>
            </a:pPr>
            <a:r>
              <a:rPr sz="3555" lang="en-US">
                <a:solidFill>
                  <a:srgbClr val="00FFFF"/>
                </a:solidFill>
                <a:latin typeface="Arial"/>
                <a:ea typeface="Arial"/>
                <a:cs typeface="Arial"/>
                <a:sym typeface="Arial"/>
              </a:rPr>
              <a:t>Organizational trust: trust that an organization’s purposes are valid and that its policies will be fairly administered and implemented as stated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0" name="Shape 40"/>
        <p:cNvGrpSpPr/>
        <p:nvPr/>
      </p:nvGrpSpPr>
      <p:grpSpPr>
        <a:xfrm>
          <a:off y="0" x="0"/>
          <a:ext cy="0" cx="0"/>
          <a:chOff y="0" x="0"/>
          <a:chExt cy="0" cx="0"/>
        </a:xfrm>
      </p:grpSpPr>
      <p:sp>
        <p:nvSpPr>
          <p:cNvPr id="41" name="Shape 4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4777" lang="en-US">
                <a:solidFill>
                  <a:srgbClr val="00FFFF"/>
                </a:solidFill>
                <a:latin typeface="Arial"/>
                <a:ea typeface="Arial"/>
                <a:cs typeface="Arial"/>
                <a:sym typeface="Arial"/>
              </a:rPr>
              <a:t>High trust produces speed.</a:t>
            </a:r>
          </a:p>
          <a:p>
            <a:pPr algn="l" marR="0" indent="0" marL="0">
              <a:lnSpc>
                <a:spcPct val="120058"/>
              </a:lnSpc>
              <a:spcBef>
                <a:spcPts val="865"/>
              </a:spcBef>
              <a:spcAft>
                <a:spcPts val="0"/>
              </a:spcAft>
              <a:buNone/>
            </a:pPr>
            <a:r>
              <a:rPr sz="4777" lang="en-US">
                <a:solidFill>
                  <a:srgbClr val="00FFFF"/>
                </a:solidFill>
                <a:latin typeface="Arial"/>
                <a:ea typeface="Arial"/>
                <a:cs typeface="Arial"/>
                <a:sym typeface="Arial"/>
              </a:rPr>
              <a:t>Low trust slows everything.</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85" name="Shape 285"/>
        <p:cNvGrpSpPr/>
        <p:nvPr/>
      </p:nvGrpSpPr>
      <p:grpSpPr>
        <a:xfrm>
          <a:off y="0" x="0"/>
          <a:ext cy="0" cx="0"/>
          <a:chOff y="0" x="0"/>
          <a:chExt cy="0" cx="0"/>
        </a:xfrm>
      </p:grpSpPr>
      <p:sp>
        <p:nvSpPr>
          <p:cNvPr id="286" name="Shape 286"/>
          <p:cNvSpPr/>
          <p:nvPr/>
        </p:nvSpPr>
        <p:spPr>
          <a:xfrm>
            <a:off y="4572000" x="2540000"/>
            <a:ext cy="920724" cx="2624650"/>
          </a:xfrm>
          <a:prstGeom prst="rect">
            <a:avLst/>
          </a:prstGeom>
          <a:blipFill>
            <a:blip r:embed="rId4"/>
            <a:stretch>
              <a:fillRect/>
            </a:stretch>
          </a:blipFill>
        </p:spPr>
      </p:sp>
      <p:sp>
        <p:nvSpPr>
          <p:cNvPr id="287" name="Shape 287"/>
          <p:cNvSpPr/>
          <p:nvPr/>
        </p:nvSpPr>
        <p:spPr>
          <a:xfrm>
            <a:off y="2624650" x="2540000"/>
            <a:ext cy="920724" cx="5334000"/>
          </a:xfrm>
          <a:prstGeom prst="rect">
            <a:avLst/>
          </a:prstGeom>
          <a:blipFill>
            <a:blip r:embed="rId5"/>
            <a:stretch>
              <a:fillRect/>
            </a:stretch>
          </a:blipFill>
        </p:spPr>
      </p:sp>
      <p:sp>
        <p:nvSpPr>
          <p:cNvPr id="288" name="Shape 288"/>
          <p:cNvSpPr/>
          <p:nvPr/>
        </p:nvSpPr>
        <p:spPr>
          <a:xfrm>
            <a:off y="4572000" x="5164650"/>
            <a:ext cy="920724" cx="2709325"/>
          </a:xfrm>
          <a:prstGeom prst="rect">
            <a:avLst/>
          </a:prstGeom>
          <a:blipFill>
            <a:blip r:embed="rId6"/>
            <a:stretch>
              <a:fillRect/>
            </a:stretch>
          </a:blipFill>
        </p:spPr>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92" name="Shape 292"/>
        <p:cNvGrpSpPr/>
        <p:nvPr/>
      </p:nvGrpSpPr>
      <p:grpSpPr>
        <a:xfrm>
          <a:off y="0" x="0"/>
          <a:ext cy="0" cx="0"/>
          <a:chOff y="0" x="0"/>
          <a:chExt cy="0" cx="0"/>
        </a:xfrm>
      </p:grpSpPr>
      <p:sp>
        <p:nvSpPr>
          <p:cNvPr id="293" name="Shape 293"/>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“By portraying everything in shades of gray, we create an ethical culture that leads to a constantly moving line of propriety...this method of analysis, in which there is no right and wrong, is part of the problem with corporate cultures and contributes to collapse.”</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—Jennings, The Seven Signs of Ethical Collapse, p. 13</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297" name="Shape 297"/>
        <p:cNvGrpSpPr/>
        <p:nvPr/>
      </p:nvGrpSpPr>
      <p:grpSpPr>
        <a:xfrm>
          <a:off y="0" x="0"/>
          <a:ext cy="0" cx="0"/>
          <a:chOff y="0" x="0"/>
          <a:chExt cy="0" cx="0"/>
        </a:xfrm>
      </p:grpSpPr>
      <p:sp>
        <p:nvSpPr>
          <p:cNvPr id="298" name="Shape 298"/>
          <p:cNvSpPr txBox="1"/>
          <p:nvPr>
            <p:ph idx="1" type="body"/>
          </p:nvPr>
        </p:nvSpPr>
        <p:spPr>
          <a:xfrm>
            <a:off y="913675" x="640275"/>
            <a:ext cy="5614800" cx="8955599"/>
          </a:xfrm>
          <a:prstGeom prst="rect">
            <a:avLst/>
          </a:prstGeom>
        </p:spPr>
        <p:txBody>
          <a:bodyPr bIns="38100" rIns="38100" lIns="38100" tIns="38100" anchor="t" anchorCtr="0">
            <a:noAutofit/>
          </a:bodyPr>
          <a:lstStyle/>
          <a:p>
            <a:pPr algn="ctr" marR="0" indent="0" marL="0">
              <a:lnSpc>
                <a:spcPct val="119886"/>
              </a:lnSpc>
              <a:spcBef>
                <a:spcPts val="875"/>
              </a:spcBef>
              <a:spcAft>
                <a:spcPts val="0"/>
              </a:spcAft>
              <a:buNone/>
            </a:pPr>
            <a:r>
              <a:rPr sz="4777" lang="en-US">
                <a:solidFill>
                  <a:srgbClr val="00FFFF"/>
                </a:solidFill>
                <a:latin typeface="Arial"/>
                <a:ea typeface="Arial"/>
                <a:cs typeface="Arial"/>
                <a:sym typeface="Arial"/>
              </a:rPr>
              <a:t>
</a:t>
            </a:r>
            <a:r>
              <a:rPr b="1" sz="4888" lang="en-US">
                <a:solidFill>
                  <a:srgbClr val="00FFFF"/>
                </a:solidFill>
                <a:latin typeface="Arial"/>
                <a:ea typeface="Arial"/>
                <a:cs typeface="Arial"/>
                <a:sym typeface="Arial"/>
              </a:rPr>
              <a:t>Building credibility and trust</a:t>
            </a:r>
          </a:p>
          <a:p>
            <a:pPr algn="ctr" marR="0" indent="0" marL="0">
              <a:lnSpc>
                <a:spcPct val="119886"/>
              </a:lnSpc>
              <a:spcBef>
                <a:spcPts val="875"/>
              </a:spcBef>
              <a:spcAft>
                <a:spcPts val="0"/>
              </a:spcAft>
              <a:buNone/>
            </a:pPr>
            <a:r>
              <a:rPr b="1" sz="4888" lang="en-US">
                <a:solidFill>
                  <a:srgbClr val="00FFFF"/>
                </a:solidFill>
                <a:latin typeface="Arial"/>
                <a:ea typeface="Arial"/>
                <a:cs typeface="Arial"/>
                <a:sym typeface="Arial"/>
              </a:rPr>
              <a:t>in Church organization</a:t>
            </a:r>
          </a:p>
        </p:txBody>
      </p:sp>
      <p:graphicFrame>
        <p:nvGraphicFramePr>
          <p:cNvPr id="299" name="Shape 299"/>
          <p:cNvGraphicFramePr/>
          <p:nvPr/>
        </p:nvGraphicFramePr>
        <p:xfrm>
          <a:off y="3640650" x="1693325"/>
          <a:ext cy="3000000" cx="3000000"/>
        </p:xfrm>
        <a:graphic>
          <a:graphicData uri="http://schemas.openxmlformats.org/drawingml/2006/table">
            <a:tbl>
              <a:tblPr>
                <a:noFill/>
                <a:tableStyleId>{1C7EC14A-B9A6-4422-86AD-D5C090C7C268}</a:tableStyleId>
              </a:tblPr>
              <a:tblGrid>
                <a:gridCol w="675550"/>
                <a:gridCol w="675550"/>
                <a:gridCol w="680850"/>
                <a:gridCol w="670275"/>
                <a:gridCol w="675550"/>
                <a:gridCol w="675550"/>
                <a:gridCol w="675550"/>
                <a:gridCol w="675550"/>
                <a:gridCol w="675550"/>
                <a:gridCol w="675550"/>
              </a:tblGrid>
              <a:tr h="761975">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r>
              <a:tr h="761975">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r>
              <a:tr h="761975">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c>
                  <a:txBody>
                    <a:bodyPr>
                      <a:noAutofit/>
                    </a:bodyPr>
                    <a:lstStyle/>
                    <a:p/>
                  </a:txBody>
                  <a:tcPr marR="28575" marB="28575" marT="28575" marL="28575">
                    <a:lnL cap="flat">
                      <a:solidFill>
                        <a:srgbClr val="BBE0E3"/>
                      </a:solidFill>
                      <a:prstDash val="solid"/>
                      <a:round/>
                      <a:headEnd w="med" len="med" type="none"/>
                      <a:tailEnd w="med" len="med" type="none"/>
                    </a:lnL>
                    <a:lnR cap="flat">
                      <a:solidFill>
                        <a:srgbClr val="BBE0E3"/>
                      </a:solidFill>
                      <a:prstDash val="solid"/>
                      <a:round/>
                      <a:headEnd w="med" len="med" type="none"/>
                      <a:tailEnd w="med" len="med" type="none"/>
                    </a:lnR>
                    <a:lnT cap="flat">
                      <a:solidFill>
                        <a:srgbClr val="BBE0E3"/>
                      </a:solidFill>
                      <a:prstDash val="solid"/>
                      <a:round/>
                      <a:headEnd w="med" len="med" type="none"/>
                      <a:tailEnd w="med" len="med" type="none"/>
                    </a:lnT>
                    <a:lnB cap="flat">
                      <a:solidFill>
                        <a:srgbClr val="BBE0E3"/>
                      </a:solidFill>
                      <a:prstDash val="solid"/>
                      <a:round/>
                      <a:headEnd w="med" len="med" type="none"/>
                      <a:tailEnd w="med" len="med" type="none"/>
                    </a:lnB>
                  </a:tcPr>
                </a:tc>
              </a:tr>
            </a:tbl>
          </a:graphicData>
        </a:graphic>
      </p:graphicFrame>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3" name="Shape 303"/>
        <p:cNvGrpSpPr/>
        <p:nvPr/>
      </p:nvGrpSpPr>
      <p:grpSpPr>
        <a:xfrm>
          <a:off y="0" x="0"/>
          <a:ext cy="0" cx="0"/>
          <a:chOff y="0" x="0"/>
          <a:chExt cy="0" cx="0"/>
        </a:xfrm>
      </p:grpSpPr>
      <p:sp>
        <p:nvSpPr>
          <p:cNvPr id="304" name="Shape 304"/>
          <p:cNvSpPr txBox="1"/>
          <p:nvPr>
            <p:ph type="title"/>
          </p:nvPr>
        </p:nvSpPr>
        <p:spPr>
          <a:xfrm>
            <a:off y="372175" x="640275"/>
            <a:ext cy="6156299" cx="8955599"/>
          </a:xfrm>
          <a:prstGeom prst="rect">
            <a:avLst/>
          </a:prstGeom>
        </p:spPr>
        <p:txBody>
          <a:bodyPr bIns="38100" rIns="38100" lIns="38100" tIns="38100" anchor="ctr" anchorCtr="0">
            <a:noAutofit/>
          </a:bodyPr>
          <a:lstStyle/>
          <a:p>
            <a:pPr algn="ctr" marR="0" indent="0" marL="0">
              <a:lnSpc>
                <a:spcPct val="119921"/>
              </a:lnSpc>
              <a:spcBef>
                <a:spcPts val="0"/>
              </a:spcBef>
              <a:spcAft>
                <a:spcPts val="0"/>
              </a:spcAft>
              <a:buNone/>
            </a:pPr>
            <a:r>
              <a:rPr sz="3555" lang="en-US">
                <a:solidFill>
                  <a:srgbClr val="00FFFF"/>
                </a:solidFill>
                <a:latin typeface="Arial"/>
                <a:ea typeface="Arial"/>
                <a:cs typeface="Arial"/>
                <a:sym typeface="Arial"/>
              </a:rPr>
              <a:t>Building trust is a primary leadership task in voluntary organizations.</a:t>
            </a:r>
            <a:br>
              <a:rPr sz="3555" lang="en-US">
                <a:solidFill>
                  <a:srgbClr val="00FFFF"/>
                </a:solidFill>
                <a:latin typeface="Arial"/>
                <a:ea typeface="Arial"/>
                <a:cs typeface="Arial"/>
                <a:sym typeface="Arial"/>
              </a:rPr>
            </a:br>
            <a:br>
              <a:rPr sz="3555" lang="en-US">
                <a:solidFill>
                  <a:srgbClr val="00FFFF"/>
                </a:solidFill>
                <a:latin typeface="Arial"/>
                <a:ea typeface="Arial"/>
                <a:cs typeface="Arial"/>
                <a:sym typeface="Arial"/>
              </a:rPr>
            </a:br>
            <a:r>
              <a:rPr sz="3555" lang="en-US">
                <a:solidFill>
                  <a:srgbClr val="00FFFF"/>
                </a:solidFill>
                <a:latin typeface="Arial"/>
                <a:ea typeface="Arial"/>
                <a:cs typeface="Arial"/>
                <a:sym typeface="Arial"/>
              </a:rPr>
              <a:t>It is a global leadership task in the Seventh-day Adventist Church.</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08" name="Shape 308"/>
        <p:cNvGrpSpPr/>
        <p:nvPr/>
      </p:nvGrpSpPr>
      <p:grpSpPr>
        <a:xfrm>
          <a:off y="0" x="0"/>
          <a:ext cy="0" cx="0"/>
          <a:chOff y="0" x="0"/>
          <a:chExt cy="0" cx="0"/>
        </a:xfrm>
      </p:grpSpPr>
      <p:sp>
        <p:nvSpPr>
          <p:cNvPr id="309" name="Shape 309"/>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310" name="Shape 310"/>
          <p:cNvSpPr txBox="1"/>
          <p:nvPr>
            <p:ph idx="1" type="body"/>
          </p:nvPr>
        </p:nvSpPr>
        <p:spPr>
          <a:xfrm>
            <a:off y="1845025" x="640275"/>
            <a:ext cy="5530124" cx="8955599"/>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Examine the legitimacy of structure and then educate the constituency.</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14" name="Shape 314"/>
        <p:cNvGrpSpPr/>
        <p:nvPr/>
      </p:nvGrpSpPr>
      <p:grpSpPr>
        <a:xfrm>
          <a:off y="0" x="0"/>
          <a:ext cy="0" cx="0"/>
          <a:chOff y="0" x="0"/>
          <a:chExt cy="0" cx="0"/>
        </a:xfrm>
      </p:grpSpPr>
      <p:sp>
        <p:nvSpPr>
          <p:cNvPr id="315" name="Shape 315"/>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Changed realities:</a:t>
            </a:r>
          </a:p>
        </p:txBody>
      </p:sp>
      <p:sp>
        <p:nvSpPr>
          <p:cNvPr id="316" name="Shape 316"/>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Old reality: Church organization enjoyed the presumption of being necessary and of doing good work.</a:t>
            </a:r>
          </a:p>
          <a:p>
            <a:r>
              <a:t/>
            </a:r>
          </a:p>
          <a:p>
            <a:pPr algn="l" marR="0" indent="0" marL="0">
              <a:lnSpc>
                <a:spcPct val="119921"/>
              </a:lnSpc>
              <a:spcBef>
                <a:spcPts val="635"/>
              </a:spcBef>
              <a:spcAft>
                <a:spcPts val="0"/>
              </a:spcAft>
              <a:buNone/>
            </a:pPr>
            <a:r>
              <a:rPr sz="3555" lang="en-US">
                <a:solidFill>
                  <a:srgbClr val="00FFFF"/>
                </a:solidFill>
                <a:latin typeface="Arial"/>
                <a:ea typeface="Arial"/>
                <a:cs typeface="Arial"/>
                <a:sym typeface="Arial"/>
              </a:rPr>
              <a:t>New reality: Organizational structure is suspect and consumes an enormous amount of resources.</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20" name="Shape 320"/>
        <p:cNvGrpSpPr/>
        <p:nvPr/>
      </p:nvGrpSpPr>
      <p:grpSpPr>
        <a:xfrm>
          <a:off y="0" x="0"/>
          <a:ext cy="0" cx="0"/>
          <a:chOff y="0" x="0"/>
          <a:chExt cy="0" cx="0"/>
        </a:xfrm>
      </p:grpSpPr>
      <p:sp>
        <p:nvSpPr>
          <p:cNvPr id="321" name="Shape 321"/>
          <p:cNvSpPr txBox="1"/>
          <p:nvPr>
            <p:ph idx="1" type="body"/>
          </p:nvPr>
        </p:nvSpPr>
        <p:spPr>
          <a:xfrm>
            <a:off y="1083025" x="640275"/>
            <a:ext cy="5732975" cx="8955599"/>
          </a:xfrm>
          <a:prstGeom prst="rect">
            <a:avLst/>
          </a:prstGeom>
        </p:spPr>
        <p:txBody>
          <a:bodyPr bIns="38100" rIns="38100" lIns="38100" tIns="38100" anchor="t" anchorCtr="0">
            <a:noAutofit/>
          </a:bodyPr>
          <a:lstStyle/>
          <a:p>
            <a:pPr algn="l" marR="0" indent="0" marL="0">
              <a:lnSpc>
                <a:spcPct val="108035"/>
              </a:lnSpc>
              <a:spcBef>
                <a:spcPts val="0"/>
              </a:spcBef>
              <a:spcAft>
                <a:spcPts val="0"/>
              </a:spcAft>
              <a:buNone/>
            </a:pPr>
            <a:r>
              <a:rPr sz="3111" lang="en-US">
                <a:solidFill>
                  <a:srgbClr val="00FFFF"/>
                </a:solidFill>
                <a:latin typeface="Arial"/>
                <a:ea typeface="Arial"/>
                <a:cs typeface="Arial"/>
                <a:sym typeface="Arial"/>
              </a:rPr>
              <a:t>I cannot persuade them (my church attending nephews and adult children and their friends) to give tithe to the conference system.  They believe the layers of self retaining administrative leaders in the church will never change until the present organizational system comes crashing down around them.  They say that no one in the system has the "guts" to face the needed changes and establish efficiency and expert administration since it means cutting their own self sustaining structure and benefits. </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25" name="Shape 325"/>
        <p:cNvGrpSpPr/>
        <p:nvPr/>
      </p:nvGrpSpPr>
      <p:grpSpPr>
        <a:xfrm>
          <a:off y="0" x="0"/>
          <a:ext cy="0" cx="0"/>
          <a:chOff y="0" x="0"/>
          <a:chExt cy="0" cx="0"/>
        </a:xfrm>
      </p:grpSpPr>
      <p:sp>
        <p:nvSpPr>
          <p:cNvPr id="326" name="Shape 326"/>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89"/>
              </a:lnSpc>
              <a:spcBef>
                <a:spcPts val="0"/>
              </a:spcBef>
              <a:spcAft>
                <a:spcPts val="0"/>
              </a:spcAft>
              <a:buNone/>
            </a:pPr>
            <a:r>
              <a:rPr sz="3111" lang="en-US">
                <a:solidFill>
                  <a:srgbClr val="00FFFF"/>
                </a:solidFill>
                <a:latin typeface="Arial"/>
                <a:ea typeface="Arial"/>
                <a:cs typeface="Arial"/>
                <a:sym typeface="Arial"/>
              </a:rPr>
              <a:t>They want the majority of their tithe dollars going to the spread of the Gospel of Jesus and his Grace--only then will they pay their tithe to the system again.  Now their tithe money goes to local SDA schools, Maranatha, CARE, ADRA, Student Missions and any other good place--but not to the SDA church tithe!  No, not for "administrative waste and bad judgment"!</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30" name="Shape 330"/>
        <p:cNvGrpSpPr/>
        <p:nvPr/>
      </p:nvGrpSpPr>
      <p:grpSpPr>
        <a:xfrm>
          <a:off y="0" x="0"/>
          <a:ext cy="0" cx="0"/>
          <a:chOff y="0" x="0"/>
          <a:chExt cy="0" cx="0"/>
        </a:xfrm>
      </p:grpSpPr>
      <p:sp>
        <p:nvSpPr>
          <p:cNvPr id="331" name="Shape 331"/>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332" name="Shape 332"/>
          <p:cNvSpPr txBox="1"/>
          <p:nvPr>
            <p:ph idx="1" type="body"/>
          </p:nvPr>
        </p:nvSpPr>
        <p:spPr>
          <a:xfrm>
            <a:off y="1845025" x="640275"/>
            <a:ext cy="5530124" cx="8955599"/>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Examine the legitimacy of structure and then educate the constituency.</a:t>
            </a:r>
          </a:p>
          <a:p>
            <a:pPr algn="l" lvl="0" marR="0" indent="-276577" marL="381000">
              <a:lnSpc>
                <a:spcPct val="107812"/>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Range of expertise in composition of boards and executive committees.</a:t>
            </a:r>
          </a:p>
          <a:p>
            <a:pPr algn="l" lvl="0" marR="0" indent="-276577" marL="381000">
              <a:lnSpc>
                <a:spcPct val="107812"/>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Executive committee members and unit officers set an example of integrity and ethical behavior.</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36" name="Shape 336"/>
        <p:cNvGrpSpPr/>
        <p:nvPr/>
      </p:nvGrpSpPr>
      <p:grpSpPr>
        <a:xfrm>
          <a:off y="0" x="0"/>
          <a:ext cy="0" cx="0"/>
          <a:chOff y="0" x="0"/>
          <a:chExt cy="0" cx="0"/>
        </a:xfrm>
      </p:grpSpPr>
      <p:sp>
        <p:nvSpPr>
          <p:cNvPr id="337" name="Shape 337"/>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Ethics filters—’PLUS’</a:t>
            </a:r>
          </a:p>
        </p:txBody>
      </p:sp>
      <p:sp>
        <p:nvSpPr>
          <p:cNvPr id="338" name="Shape 338"/>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0000"/>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P = Policies Is it consistent with my organization's policies, procedures and guidelines? </a:t>
            </a:r>
          </a:p>
          <a:p>
            <a:pPr algn="l" lvl="0" marR="0" indent="-276577" marL="381000">
              <a:lnSpc>
                <a:spcPct val="100000"/>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L= Legal Is it acceptable under the applicable laws and regulations? </a:t>
            </a:r>
          </a:p>
          <a:p>
            <a:pPr algn="l" lvl="0" marR="0" indent="-276577" marL="381000">
              <a:lnSpc>
                <a:spcPct val="100000"/>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U = Universal Does it conform to the universal principles/values my organization has adopted? </a:t>
            </a:r>
          </a:p>
          <a:p>
            <a:pPr algn="l" lvl="0" marR="0" indent="-276577" marL="381000">
              <a:lnSpc>
                <a:spcPct val="100000"/>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S= Self Does it satisfy my personal understanding of right, good and fair?</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5" name="Shape 45"/>
        <p:cNvGrpSpPr/>
        <p:nvPr/>
      </p:nvGrpSpPr>
      <p:grpSpPr>
        <a:xfrm>
          <a:off y="0" x="0"/>
          <a:ext cy="0" cx="0"/>
          <a:chOff y="0" x="0"/>
          <a:chExt cy="0" cx="0"/>
        </a:xfrm>
      </p:grpSpPr>
      <p:sp>
        <p:nvSpPr>
          <p:cNvPr id="46" name="Shape 46"/>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20058"/>
              </a:lnSpc>
              <a:spcBef>
                <a:spcPts val="0"/>
              </a:spcBef>
              <a:spcAft>
                <a:spcPts val="0"/>
              </a:spcAft>
              <a:buNone/>
            </a:pPr>
            <a:r>
              <a:rPr sz="4777" lang="en-US">
                <a:solidFill>
                  <a:srgbClr val="00FFFF"/>
                </a:solidFill>
                <a:latin typeface="Arial"/>
                <a:ea typeface="Arial"/>
                <a:cs typeface="Arial"/>
                <a:sym typeface="Arial"/>
              </a:rPr>
              <a:t>Low trust creates:</a:t>
            </a:r>
          </a:p>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Hidden agendas</a:t>
            </a:r>
          </a:p>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Politics</a:t>
            </a:r>
          </a:p>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Interpersonal conlfict</a:t>
            </a:r>
          </a:p>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Departmental rivalries</a:t>
            </a:r>
          </a:p>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Win-lose thinking</a:t>
            </a:r>
          </a:p>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Defensive and protective communication</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42" name="Shape 342"/>
        <p:cNvGrpSpPr/>
        <p:nvPr/>
      </p:nvGrpSpPr>
      <p:grpSpPr>
        <a:xfrm>
          <a:off y="0" x="0"/>
          <a:ext cy="0" cx="0"/>
          <a:chOff y="0" x="0"/>
          <a:chExt cy="0" cx="0"/>
        </a:xfrm>
      </p:grpSpPr>
      <p:sp>
        <p:nvSpPr>
          <p:cNvPr id="343" name="Shape 343"/>
          <p:cNvSpPr txBox="1"/>
          <p:nvPr>
            <p:ph idx="1" type="body"/>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19921"/>
              </a:lnSpc>
              <a:spcBef>
                <a:spcPts val="0"/>
              </a:spcBef>
              <a:spcAft>
                <a:spcPts val="0"/>
              </a:spcAft>
              <a:buNone/>
            </a:pPr>
            <a:r>
              <a:rPr sz="3555" lang="en-US">
                <a:solidFill>
                  <a:srgbClr val="00FFFF"/>
                </a:solidFill>
                <a:latin typeface="Arial"/>
                <a:ea typeface="Arial"/>
                <a:cs typeface="Arial"/>
                <a:sym typeface="Arial"/>
              </a:rPr>
              <a:t>“In the service industry,</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loyalty is built from how you</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handle errors.”</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Is it any different in the Church?</a:t>
            </a: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47" name="Shape 347"/>
        <p:cNvGrpSpPr/>
        <p:nvPr/>
      </p:nvGrpSpPr>
      <p:grpSpPr>
        <a:xfrm>
          <a:off y="0" x="0"/>
          <a:ext cy="0" cx="0"/>
          <a:chOff y="0" x="0"/>
          <a:chExt cy="0" cx="0"/>
        </a:xfrm>
      </p:grpSpPr>
      <p:sp>
        <p:nvSpPr>
          <p:cNvPr id="348" name="Shape 348"/>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349" name="Shape 349"/>
          <p:cNvSpPr txBox="1"/>
          <p:nvPr>
            <p:ph idx="1" type="body"/>
          </p:nvPr>
        </p:nvSpPr>
        <p:spPr>
          <a:xfrm>
            <a:off y="1845025" x="640275"/>
            <a:ext cy="5530124" cx="8955599"/>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Examine the legitimacy of structure and then educate the constituency.</a:t>
            </a:r>
          </a:p>
          <a:p>
            <a:pPr algn="l" lvl="0" marR="0" indent="-276577" marL="381000">
              <a:lnSpc>
                <a:spcPct val="107812"/>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Range of expertise in composition of boards and executive committees.</a:t>
            </a:r>
          </a:p>
          <a:p>
            <a:pPr algn="l" lvl="0" marR="0" indent="-276577" marL="381000">
              <a:lnSpc>
                <a:spcPct val="107812"/>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Executive committee members and unit officers set an example of integrity and ethical behavior.</a:t>
            </a:r>
          </a:p>
          <a:p>
            <a:pPr algn="l" lvl="0" marR="0" indent="-276577" marL="381000">
              <a:lnSpc>
                <a:spcPct val="107812"/>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There is a system to manage conflicts of interest.</a:t>
            </a:r>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53" name="Shape 353"/>
        <p:cNvGrpSpPr/>
        <p:nvPr/>
      </p:nvGrpSpPr>
      <p:grpSpPr>
        <a:xfrm>
          <a:off y="0" x="0"/>
          <a:ext cy="0" cx="0"/>
          <a:chOff y="0" x="0"/>
          <a:chExt cy="0" cx="0"/>
        </a:xfrm>
      </p:grpSpPr>
      <p:sp>
        <p:nvSpPr>
          <p:cNvPr id="354" name="Shape 354"/>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355" name="Shape 355"/>
          <p:cNvSpPr txBox="1"/>
          <p:nvPr>
            <p:ph idx="1" type="body"/>
          </p:nvPr>
        </p:nvSpPr>
        <p:spPr>
          <a:xfrm>
            <a:off y="1845025" x="640275"/>
            <a:ext cy="5530124" cx="8955599"/>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The organization has reasonable objectives and goals—there is no undue pressure for short-term results.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Care in hiring practices.</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Safe way to report improper conduct.</a:t>
            </a:r>
          </a:p>
        </p:txBody>
      </p: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59" name="Shape 359"/>
        <p:cNvGrpSpPr/>
        <p:nvPr/>
      </p:nvGrpSpPr>
      <p:grpSpPr>
        <a:xfrm>
          <a:off y="0" x="0"/>
          <a:ext cy="0" cx="0"/>
          <a:chOff y="0" x="0"/>
          <a:chExt cy="0" cx="0"/>
        </a:xfrm>
      </p:grpSpPr>
      <p:sp>
        <p:nvSpPr>
          <p:cNvPr id="360" name="Shape 360"/>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Stealing in nonprofit orgs:</a:t>
            </a:r>
          </a:p>
        </p:txBody>
      </p:sp>
      <p:sp>
        <p:nvSpPr>
          <p:cNvPr id="361" name="Shape 361"/>
          <p:cNvSpPr txBox="1"/>
          <p:nvPr>
            <p:ph idx="1" type="body"/>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19921"/>
              </a:lnSpc>
              <a:spcBef>
                <a:spcPts val="0"/>
              </a:spcBef>
              <a:spcAft>
                <a:spcPts val="0"/>
              </a:spcAft>
              <a:buNone/>
            </a:pPr>
            <a:r>
              <a:rPr sz="3555" lang="en-US" i="1">
                <a:solidFill>
                  <a:srgbClr val="00FFFF"/>
                </a:solidFill>
                <a:latin typeface="Arial"/>
                <a:ea typeface="Arial"/>
                <a:cs typeface="Arial"/>
                <a:sym typeface="Arial"/>
              </a:rPr>
              <a:t>Report to the Nation on Occupational Fraud and Abuse</a:t>
            </a:r>
          </a:p>
          <a:p>
            <a:pPr algn="ctr" marR="0" indent="0" marL="0">
              <a:lnSpc>
                <a:spcPct val="119921"/>
              </a:lnSpc>
              <a:spcBef>
                <a:spcPts val="635"/>
              </a:spcBef>
              <a:spcAft>
                <a:spcPts val="0"/>
              </a:spcAft>
              <a:buNone/>
            </a:pPr>
            <a:r>
              <a:rPr sz="3555" lang="en-US" i="1">
                <a:solidFill>
                  <a:srgbClr val="00FFFF"/>
                </a:solidFill>
                <a:latin typeface="Arial"/>
                <a:ea typeface="Arial"/>
                <a:cs typeface="Arial"/>
                <a:sym typeface="Arial"/>
              </a:rPr>
              <a:t>2004</a:t>
            </a:r>
          </a:p>
          <a:p>
            <a:pPr algn="ctr" marR="0" indent="0" marL="0">
              <a:lnSpc>
                <a:spcPct val="120138"/>
              </a:lnSpc>
              <a:spcBef>
                <a:spcPts val="365"/>
              </a:spcBef>
              <a:spcAft>
                <a:spcPts val="0"/>
              </a:spcAft>
              <a:buNone/>
            </a:pPr>
            <a:r>
              <a:rPr sz="2000" lang="en-US">
                <a:solidFill>
                  <a:srgbClr val="00FFFF"/>
                </a:solidFill>
                <a:latin typeface="Arial"/>
                <a:ea typeface="Arial"/>
                <a:cs typeface="Arial"/>
                <a:sym typeface="Arial"/>
              </a:rPr>
              <a:t>by the</a:t>
            </a:r>
          </a:p>
          <a:p>
            <a:pPr algn="ctr" marR="0" indent="0" marL="0">
              <a:lnSpc>
                <a:spcPct val="119791"/>
              </a:lnSpc>
              <a:spcBef>
                <a:spcPts val="479"/>
              </a:spcBef>
              <a:spcAft>
                <a:spcPts val="0"/>
              </a:spcAft>
              <a:buNone/>
            </a:pPr>
            <a:r>
              <a:rPr sz="2666" lang="en-US">
                <a:solidFill>
                  <a:srgbClr val="00FFFF"/>
                </a:solidFill>
                <a:latin typeface="Arial"/>
                <a:ea typeface="Arial"/>
                <a:cs typeface="Arial"/>
                <a:sym typeface="Arial"/>
              </a:rPr>
              <a:t>Association of Certified Fraud Examiners</a:t>
            </a:r>
          </a:p>
          <a:p>
            <a:pPr algn="ctr" marR="0" indent="0" marL="0">
              <a:lnSpc>
                <a:spcPct val="119791"/>
              </a:lnSpc>
              <a:spcBef>
                <a:spcPts val="479"/>
              </a:spcBef>
              <a:spcAft>
                <a:spcPts val="0"/>
              </a:spcAft>
              <a:buNone/>
            </a:pPr>
            <a:r>
              <a:rPr sz="2666" lang="en-US">
                <a:solidFill>
                  <a:srgbClr val="00FFFF"/>
                </a:solidFill>
                <a:latin typeface="Arial"/>
                <a:ea typeface="Arial"/>
                <a:cs typeface="Arial"/>
                <a:sym typeface="Arial"/>
              </a:rPr>
              <a:t>(ACFE)</a:t>
            </a:r>
          </a:p>
        </p:txBody>
      </p:sp>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65" name="Shape 365"/>
        <p:cNvGrpSpPr/>
        <p:nvPr/>
      </p:nvGrpSpPr>
      <p:grpSpPr>
        <a:xfrm>
          <a:off y="0" x="0"/>
          <a:ext cy="0" cx="0"/>
          <a:chOff y="0" x="0"/>
          <a:chExt cy="0" cx="0"/>
        </a:xfrm>
      </p:grpSpPr>
      <p:sp>
        <p:nvSpPr>
          <p:cNvPr id="366" name="Shape 366"/>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In the case of large corporations (Enron, WorldCom and other for-profits) the primary offense was misrepresentation of financial information.</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In nonprofits, the crimes tend to involve unauthorized taking of funds for personal use (payroll and check tampering, false invoices, skimming).</a:t>
            </a:r>
          </a:p>
        </p:txBody>
      </p:sp>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70" name="Shape 370"/>
        <p:cNvGrpSpPr/>
        <p:nvPr/>
      </p:nvGrpSpPr>
      <p:grpSpPr>
        <a:xfrm>
          <a:off y="0" x="0"/>
          <a:ext cy="0" cx="0"/>
          <a:chOff y="0" x="0"/>
          <a:chExt cy="0" cx="0"/>
        </a:xfrm>
      </p:grpSpPr>
      <p:sp>
        <p:nvSpPr>
          <p:cNvPr id="371" name="Shape 371"/>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Occupational fraud:</a:t>
            </a:r>
          </a:p>
        </p:txBody>
      </p:sp>
      <p:sp>
        <p:nvSpPr>
          <p:cNvPr id="372" name="Shape 372"/>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304800" marL="381000">
              <a:lnSpc>
                <a:spcPct val="120138"/>
              </a:lnSpc>
              <a:spcBef>
                <a:spcPts val="0"/>
              </a:spcBef>
              <a:spcAft>
                <a:spcPts val="0"/>
              </a:spcAft>
              <a:buClr>
                <a:srgbClr val="00FFFF"/>
              </a:buClr>
              <a:buSzPct val="166666"/>
              <a:buFont typeface="Arial"/>
              <a:buChar char="•"/>
            </a:pPr>
            <a:r>
              <a:rPr sz="4000" lang="en-US">
                <a:solidFill>
                  <a:srgbClr val="00FFFF"/>
                </a:solidFill>
                <a:latin typeface="Arial"/>
                <a:ea typeface="Arial"/>
                <a:cs typeface="Arial"/>
                <a:sym typeface="Arial"/>
              </a:rPr>
              <a:t>Fraudulent disbursement</a:t>
            </a:r>
          </a:p>
          <a:p>
            <a:pPr algn="l" lvl="1" marR="0" indent="-248355" marL="762000">
              <a:lnSpc>
                <a:spcPct val="120138"/>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Paying false or inflated bills</a:t>
            </a:r>
          </a:p>
          <a:p>
            <a:pPr algn="l" lvl="1" marR="0" indent="-248355" marL="762000">
              <a:lnSpc>
                <a:spcPct val="120138"/>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Payroll—time reports, ghost employees</a:t>
            </a:r>
          </a:p>
          <a:p>
            <a:pPr algn="l" lvl="1" marR="0" indent="-248355" marL="762000">
              <a:lnSpc>
                <a:spcPct val="120138"/>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Expense reports—falsified claims</a:t>
            </a:r>
          </a:p>
          <a:p>
            <a:pPr algn="l" lvl="1" marR="0" indent="-248355" marL="762000">
              <a:lnSpc>
                <a:spcPct val="120138"/>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Check tampering</a:t>
            </a:r>
          </a:p>
          <a:p>
            <a:pPr algn="l" lvl="1" marR="0" indent="-248355" marL="762000">
              <a:lnSpc>
                <a:spcPct val="120138"/>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Falsified cash register disbursements</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76" name="Shape 376"/>
        <p:cNvGrpSpPr/>
        <p:nvPr/>
      </p:nvGrpSpPr>
      <p:grpSpPr>
        <a:xfrm>
          <a:off y="0" x="0"/>
          <a:ext cy="0" cx="0"/>
          <a:chOff y="0" x="0"/>
          <a:chExt cy="0" cx="0"/>
        </a:xfrm>
      </p:grpSpPr>
      <p:sp>
        <p:nvSpPr>
          <p:cNvPr id="377" name="Shape 377"/>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Finding fraud:</a:t>
            </a:r>
          </a:p>
        </p:txBody>
      </p:sp>
      <p:sp>
        <p:nvSpPr>
          <p:cNvPr id="378" name="Shape 378"/>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0000"/>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Relatively rare for fraud to be found via the audit process.</a:t>
            </a:r>
          </a:p>
          <a:p>
            <a:pPr algn="l" lvl="0" marR="0" indent="-276577" marL="381000">
              <a:lnSpc>
                <a:spcPct val="100000"/>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Fraud caught by:</a:t>
            </a:r>
          </a:p>
          <a:p>
            <a:pPr algn="l" lvl="1" marR="0" indent="-248355" marL="762000">
              <a:lnSpc>
                <a:spcPct val="100000"/>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Tips by employee/vendor/customer 43%</a:t>
            </a:r>
          </a:p>
          <a:p>
            <a:pPr algn="l" lvl="1" marR="0" indent="-248355" marL="762000">
              <a:lnSpc>
                <a:spcPct val="100000"/>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Internal audit/internal controls 25%</a:t>
            </a:r>
          </a:p>
          <a:p>
            <a:pPr algn="l" lvl="1" marR="0" indent="-248355" marL="762000">
              <a:lnSpc>
                <a:spcPct val="100000"/>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Caught by accident 22%</a:t>
            </a:r>
          </a:p>
          <a:p>
            <a:pPr algn="l" lvl="1" marR="0" indent="-248355" marL="762000">
              <a:lnSpc>
                <a:spcPct val="100000"/>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External audit 10%</a:t>
            </a: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82" name="Shape 382"/>
        <p:cNvGrpSpPr/>
        <p:nvPr/>
      </p:nvGrpSpPr>
      <p:grpSpPr>
        <a:xfrm>
          <a:off y="0" x="0"/>
          <a:ext cy="0" cx="0"/>
          <a:chOff y="0" x="0"/>
          <a:chExt cy="0" cx="0"/>
        </a:xfrm>
      </p:grpSpPr>
      <p:sp>
        <p:nvSpPr>
          <p:cNvPr id="383" name="Shape 383"/>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Predictive characteristics:</a:t>
            </a:r>
          </a:p>
        </p:txBody>
      </p:sp>
      <p:sp>
        <p:nvSpPr>
          <p:cNvPr id="384" name="Shape 384"/>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Employees with high personal debts.</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Employees who live beyond their means.</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Workplace without clear lines of authority and procedures for transaction authorization (bank reconciliations by someone not authorized to deposit/withdraw).</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Financial personnel who refuse to take vacations.</a:t>
            </a:r>
          </a:p>
          <a:p>
            <a:r>
              <a:t/>
            </a:r>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88" name="Shape 388"/>
        <p:cNvGrpSpPr/>
        <p:nvPr/>
      </p:nvGrpSpPr>
      <p:grpSpPr>
        <a:xfrm>
          <a:off y="0" x="0"/>
          <a:ext cy="0" cx="0"/>
          <a:chOff y="0" x="0"/>
          <a:chExt cy="0" cx="0"/>
        </a:xfrm>
      </p:grpSpPr>
      <p:sp>
        <p:nvSpPr>
          <p:cNvPr id="389" name="Shape 389"/>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Management of fraud risk:</a:t>
            </a:r>
          </a:p>
        </p:txBody>
      </p:sp>
      <p:sp>
        <p:nvSpPr>
          <p:cNvPr id="390" name="Shape 390"/>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Careful background checks on employees.</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Insurance or bonding for employees with access to/control of cash or other assets.</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Culture of safety in reporting of suspected fraud or abuse.</a:t>
            </a:r>
          </a:p>
          <a:p>
            <a:pPr algn="l" lvl="0" marR="0" indent="-276577" marL="381000">
              <a:lnSpc>
                <a:spcPct val="107812"/>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Periodic review of internal controls.</a:t>
            </a:r>
          </a:p>
        </p:txBody>
      </p:sp>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394" name="Shape 394"/>
        <p:cNvGrpSpPr/>
        <p:nvPr/>
      </p:nvGrpSpPr>
      <p:grpSpPr>
        <a:xfrm>
          <a:off y="0" x="0"/>
          <a:ext cy="0" cx="0"/>
          <a:chOff y="0" x="0"/>
          <a:chExt cy="0" cx="0"/>
        </a:xfrm>
      </p:grpSpPr>
      <p:sp>
        <p:nvSpPr>
          <p:cNvPr id="395" name="Shape 395"/>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396" name="Shape 396"/>
          <p:cNvSpPr txBox="1"/>
          <p:nvPr>
            <p:ph idx="1" type="body"/>
          </p:nvPr>
        </p:nvSpPr>
        <p:spPr>
          <a:xfrm>
            <a:off y="1845025" x="640275"/>
            <a:ext cy="5530124" cx="8955599"/>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Reports indicate decisions carried out.</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Written procedures for:</a:t>
            </a:r>
          </a:p>
          <a:p>
            <a:pPr algn="l" lvl="2" marR="0" indent="-220133" marL="1143000">
              <a:lnSpc>
                <a:spcPct val="119921"/>
              </a:lnSpc>
              <a:spcBef>
                <a:spcPts val="479"/>
              </a:spcBef>
              <a:spcAft>
                <a:spcPts val="0"/>
              </a:spcAft>
              <a:buClr>
                <a:srgbClr val="00FFFF"/>
              </a:buClr>
              <a:buSzPct val="98765"/>
              <a:buFont typeface="Wingdings"/>
              <a:buChar char="§"/>
            </a:pPr>
            <a:r>
              <a:rPr sz="2666" lang="en-US">
                <a:solidFill>
                  <a:srgbClr val="00FFFF"/>
                </a:solidFill>
                <a:latin typeface="Arial"/>
                <a:ea typeface="Arial"/>
                <a:cs typeface="Arial"/>
                <a:sym typeface="Arial"/>
              </a:rPr>
              <a:t>Accounting</a:t>
            </a:r>
          </a:p>
          <a:p>
            <a:pPr algn="l" lvl="2" marR="0" indent="-220133" marL="1143000">
              <a:lnSpc>
                <a:spcPct val="119921"/>
              </a:lnSpc>
              <a:spcBef>
                <a:spcPts val="479"/>
              </a:spcBef>
              <a:spcAft>
                <a:spcPts val="0"/>
              </a:spcAft>
              <a:buClr>
                <a:srgbClr val="00FFFF"/>
              </a:buClr>
              <a:buSzPct val="98765"/>
              <a:buFont typeface="Wingdings"/>
              <a:buChar char="§"/>
            </a:pPr>
            <a:r>
              <a:rPr sz="2666" lang="en-US">
                <a:solidFill>
                  <a:srgbClr val="00FFFF"/>
                </a:solidFill>
                <a:latin typeface="Arial"/>
                <a:ea typeface="Arial"/>
                <a:cs typeface="Arial"/>
                <a:sym typeface="Arial"/>
              </a:rPr>
              <a:t>How many/whose signatures on checks</a:t>
            </a:r>
          </a:p>
          <a:p>
            <a:pPr algn="l" lvl="2" marR="0" indent="-220133" marL="1143000">
              <a:lnSpc>
                <a:spcPct val="119921"/>
              </a:lnSpc>
              <a:spcBef>
                <a:spcPts val="479"/>
              </a:spcBef>
              <a:spcAft>
                <a:spcPts val="0"/>
              </a:spcAft>
              <a:buClr>
                <a:srgbClr val="00FFFF"/>
              </a:buClr>
              <a:buSzPct val="98765"/>
              <a:buFont typeface="Wingdings"/>
              <a:buChar char="§"/>
            </a:pPr>
            <a:r>
              <a:rPr sz="2666" lang="en-US">
                <a:solidFill>
                  <a:srgbClr val="00FFFF"/>
                </a:solidFill>
                <a:latin typeface="Arial"/>
                <a:ea typeface="Arial"/>
                <a:cs typeface="Arial"/>
                <a:sym typeface="Arial"/>
              </a:rPr>
              <a:t>Computer security</a:t>
            </a:r>
          </a:p>
          <a:p>
            <a:pPr algn="l" lvl="2" marR="0" indent="-220133" marL="1143000">
              <a:lnSpc>
                <a:spcPct val="119921"/>
              </a:lnSpc>
              <a:spcBef>
                <a:spcPts val="479"/>
              </a:spcBef>
              <a:spcAft>
                <a:spcPts val="0"/>
              </a:spcAft>
              <a:buClr>
                <a:srgbClr val="00FFFF"/>
              </a:buClr>
              <a:buSzPct val="98765"/>
              <a:buFont typeface="Wingdings"/>
              <a:buChar char="§"/>
            </a:pPr>
            <a:r>
              <a:rPr sz="2666" lang="en-US">
                <a:solidFill>
                  <a:srgbClr val="00FFFF"/>
                </a:solidFill>
                <a:latin typeface="Arial"/>
                <a:ea typeface="Arial"/>
                <a:cs typeface="Arial"/>
                <a:sym typeface="Arial"/>
              </a:rPr>
              <a:t>Personnel</a:t>
            </a:r>
          </a:p>
          <a:p>
            <a:pPr algn="l" lvl="2" marR="0" indent="-220133" marL="1143000">
              <a:lnSpc>
                <a:spcPct val="119921"/>
              </a:lnSpc>
              <a:spcBef>
                <a:spcPts val="479"/>
              </a:spcBef>
              <a:spcAft>
                <a:spcPts val="0"/>
              </a:spcAft>
              <a:buClr>
                <a:srgbClr val="00FFFF"/>
              </a:buClr>
              <a:buSzPct val="98765"/>
              <a:buFont typeface="Wingdings"/>
              <a:buChar char="§"/>
            </a:pPr>
            <a:r>
              <a:rPr sz="2666" lang="en-US">
                <a:solidFill>
                  <a:srgbClr val="00FFFF"/>
                </a:solidFill>
                <a:latin typeface="Arial"/>
                <a:ea typeface="Arial"/>
                <a:cs typeface="Arial"/>
                <a:sym typeface="Arial"/>
              </a:rPr>
              <a:t>Purchasing</a:t>
            </a:r>
          </a:p>
          <a:p>
            <a:pPr algn="l" lvl="2" marR="0" indent="-220133" marL="1143000">
              <a:lnSpc>
                <a:spcPct val="119921"/>
              </a:lnSpc>
              <a:spcBef>
                <a:spcPts val="479"/>
              </a:spcBef>
              <a:spcAft>
                <a:spcPts val="0"/>
              </a:spcAft>
              <a:buClr>
                <a:srgbClr val="00FFFF"/>
              </a:buClr>
              <a:buSzPct val="98765"/>
              <a:buFont typeface="Wingdings"/>
              <a:buChar char="§"/>
            </a:pPr>
            <a:r>
              <a:rPr sz="2666" lang="en-US">
                <a:solidFill>
                  <a:srgbClr val="00FFFF"/>
                </a:solidFill>
                <a:latin typeface="Arial"/>
                <a:ea typeface="Arial"/>
                <a:cs typeface="Arial"/>
                <a:sym typeface="Arial"/>
              </a:rPr>
              <a:t>Records retention</a:t>
            </a:r>
          </a:p>
          <a:p>
            <a:pPr algn="l" lvl="2" marR="0" indent="-220133" marL="1143000">
              <a:lnSpc>
                <a:spcPct val="119921"/>
              </a:lnSpc>
              <a:spcBef>
                <a:spcPts val="479"/>
              </a:spcBef>
              <a:spcAft>
                <a:spcPts val="0"/>
              </a:spcAft>
              <a:buClr>
                <a:srgbClr val="00FFFF"/>
              </a:buClr>
              <a:buSzPct val="98765"/>
              <a:buFont typeface="Wingdings"/>
              <a:buChar char="§"/>
            </a:pPr>
            <a:r>
              <a:rPr sz="2666" lang="en-US">
                <a:solidFill>
                  <a:srgbClr val="00FFFF"/>
                </a:solidFill>
                <a:latin typeface="Arial"/>
                <a:ea typeface="Arial"/>
                <a:cs typeface="Arial"/>
                <a:sym typeface="Arial"/>
              </a:rPr>
              <a:t>Travel</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0" name="Shape 50"/>
        <p:cNvGrpSpPr/>
        <p:nvPr/>
      </p:nvGrpSpPr>
      <p:grpSpPr>
        <a:xfrm>
          <a:off y="0" x="0"/>
          <a:ext cy="0" cx="0"/>
          <a:chOff y="0" x="0"/>
          <a:chExt cy="0" cx="0"/>
        </a:xfrm>
      </p:grpSpPr>
      <p:sp>
        <p:nvSpPr>
          <p:cNvPr id="51" name="Shape 5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“You can have all the facts and figures, all the supporting evidence, all the endorsement that you want, but if you don’t command trust, you won’t get anywhere.”</a:t>
            </a:r>
          </a:p>
          <a:p>
            <a:pPr algn="r" marR="0" indent="0" marL="0">
              <a:lnSpc>
                <a:spcPct val="120058"/>
              </a:lnSpc>
              <a:spcBef>
                <a:spcPts val="0"/>
              </a:spcBef>
              <a:spcAft>
                <a:spcPts val="0"/>
              </a:spcAft>
              <a:buNone/>
            </a:pPr>
            <a:r>
              <a:rPr sz="1777" lang="en-US">
                <a:solidFill>
                  <a:srgbClr val="00FFFF"/>
                </a:solidFill>
                <a:latin typeface="Arial"/>
                <a:ea typeface="Arial"/>
                <a:cs typeface="Arial"/>
                <a:sym typeface="Arial"/>
              </a:rPr>
              <a:t>--Naill Fitzgerald, Former Chairman, Unilever</a:t>
            </a:r>
          </a:p>
        </p:txBody>
      </p:sp>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00" name="Shape 400"/>
        <p:cNvGrpSpPr/>
        <p:nvPr/>
      </p:nvGrpSpPr>
      <p:grpSpPr>
        <a:xfrm>
          <a:off y="0" x="0"/>
          <a:ext cy="0" cx="0"/>
          <a:chOff y="0" x="0"/>
          <a:chExt cy="0" cx="0"/>
        </a:xfrm>
      </p:grpSpPr>
      <p:sp>
        <p:nvSpPr>
          <p:cNvPr id="401" name="Shape 401"/>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402" name="Shape 402"/>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Segregation of duties:</a:t>
            </a:r>
          </a:p>
          <a:p>
            <a:pPr algn="l" lvl="2" marR="0" indent="-248355" marL="1143000">
              <a:lnSpc>
                <a:spcPct val="120089"/>
              </a:lnSpc>
              <a:spcBef>
                <a:spcPts val="563"/>
              </a:spcBef>
              <a:spcAft>
                <a:spcPts val="0"/>
              </a:spcAft>
              <a:buClr>
                <a:srgbClr val="00FFFF"/>
              </a:buClr>
              <a:buSzPct val="100358"/>
              <a:buFont typeface="Wingdings"/>
              <a:buChar char="§"/>
            </a:pPr>
            <a:r>
              <a:rPr sz="3111" lang="en-US">
                <a:solidFill>
                  <a:srgbClr val="00FFFF"/>
                </a:solidFill>
                <a:latin typeface="Arial"/>
                <a:ea typeface="Arial"/>
                <a:cs typeface="Arial"/>
                <a:sym typeface="Arial"/>
              </a:rPr>
              <a:t>No one person handling the receiving, receipting, accounting, and depositing of cash</a:t>
            </a:r>
          </a:p>
          <a:p>
            <a:pPr algn="l" lvl="2" marR="0" indent="-248355" marL="1143000">
              <a:lnSpc>
                <a:spcPct val="120089"/>
              </a:lnSpc>
              <a:spcBef>
                <a:spcPts val="563"/>
              </a:spcBef>
              <a:spcAft>
                <a:spcPts val="0"/>
              </a:spcAft>
              <a:buClr>
                <a:srgbClr val="00FFFF"/>
              </a:buClr>
              <a:buSzPct val="100358"/>
              <a:buFont typeface="Wingdings"/>
              <a:buChar char="§"/>
            </a:pPr>
            <a:r>
              <a:rPr sz="3111" lang="en-US">
                <a:solidFill>
                  <a:srgbClr val="00FFFF"/>
                </a:solidFill>
                <a:latin typeface="Arial"/>
                <a:ea typeface="Arial"/>
                <a:cs typeface="Arial"/>
                <a:sym typeface="Arial"/>
              </a:rPr>
              <a:t>Approval of expenditures by a designated person.</a:t>
            </a:r>
          </a:p>
          <a:p>
            <a:pPr algn="l" lvl="2" marR="0" indent="-248355" marL="1143000">
              <a:lnSpc>
                <a:spcPct val="120089"/>
              </a:lnSpc>
              <a:spcBef>
                <a:spcPts val="563"/>
              </a:spcBef>
              <a:spcAft>
                <a:spcPts val="0"/>
              </a:spcAft>
              <a:buClr>
                <a:srgbClr val="00FFFF"/>
              </a:buClr>
              <a:buSzPct val="100358"/>
              <a:buFont typeface="Wingdings"/>
              <a:buChar char="§"/>
            </a:pPr>
            <a:r>
              <a:rPr sz="3111" lang="en-US">
                <a:solidFill>
                  <a:srgbClr val="00FFFF"/>
                </a:solidFill>
                <a:latin typeface="Arial"/>
                <a:ea typeface="Arial"/>
                <a:cs typeface="Arial"/>
                <a:sym typeface="Arial"/>
              </a:rPr>
              <a:t>Bank reconciliations by someone who is not the accountant.</a:t>
            </a:r>
          </a:p>
          <a:p>
            <a:pPr algn="l" lvl="2" marR="0" indent="-248355" marL="1143000">
              <a:lnSpc>
                <a:spcPct val="120089"/>
              </a:lnSpc>
              <a:spcBef>
                <a:spcPts val="563"/>
              </a:spcBef>
              <a:spcAft>
                <a:spcPts val="0"/>
              </a:spcAft>
              <a:buClr>
                <a:srgbClr val="00FFFF"/>
              </a:buClr>
              <a:buSzPct val="100358"/>
              <a:buFont typeface="Wingdings"/>
              <a:buChar char="§"/>
            </a:pPr>
            <a:r>
              <a:rPr sz="3111" lang="en-US">
                <a:solidFill>
                  <a:srgbClr val="00FFFF"/>
                </a:solidFill>
                <a:latin typeface="Arial"/>
                <a:ea typeface="Arial"/>
                <a:cs typeface="Arial"/>
                <a:sym typeface="Arial"/>
              </a:rPr>
              <a:t>Frequent (daily) monitoring of cash on hand.</a:t>
            </a:r>
          </a:p>
        </p:txBody>
      </p:sp>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06" name="Shape 406"/>
        <p:cNvGrpSpPr/>
        <p:nvPr/>
      </p:nvGrpSpPr>
      <p:grpSpPr>
        <a:xfrm>
          <a:off y="0" x="0"/>
          <a:ext cy="0" cx="0"/>
          <a:chOff y="0" x="0"/>
          <a:chExt cy="0" cx="0"/>
        </a:xfrm>
      </p:grpSpPr>
      <p:sp>
        <p:nvSpPr>
          <p:cNvPr id="407" name="Shape 407"/>
          <p:cNvSpPr txBox="1"/>
          <p:nvPr>
            <p:ph type="title"/>
          </p:nvPr>
        </p:nvSpPr>
        <p:spPr>
          <a:xfrm>
            <a:off y="998350" x="640275"/>
            <a:ext cy="5526881" cx="8955599"/>
          </a:xfrm>
          <a:prstGeom prst="rect">
            <a:avLst/>
          </a:prstGeom>
        </p:spPr>
        <p:txBody>
          <a:bodyPr bIns="38100" rIns="38100" lIns="38100" tIns="38100" anchor="ctr" anchorCtr="0">
            <a:noAutofit/>
          </a:bodyPr>
          <a:lstStyle/>
          <a:p>
            <a:pPr algn="ctr" marR="0" indent="0" marL="0">
              <a:lnSpc>
                <a:spcPct val="120000"/>
              </a:lnSpc>
              <a:spcBef>
                <a:spcPts val="0"/>
              </a:spcBef>
              <a:spcAft>
                <a:spcPts val="0"/>
              </a:spcAft>
              <a:buNone/>
            </a:pPr>
            <a:r>
              <a:rPr sz="4444" lang="en-US">
                <a:solidFill>
                  <a:srgbClr val="00FFFF"/>
                </a:solidFill>
                <a:latin typeface="Arial"/>
                <a:ea typeface="Arial"/>
                <a:cs typeface="Arial"/>
                <a:sym typeface="Arial"/>
              </a:rPr>
              <a:t>Internal controls refer to</a:t>
            </a:r>
            <a:br>
              <a:rPr sz="4444" lang="en-US">
                <a:solidFill>
                  <a:srgbClr val="00FFFF"/>
                </a:solidFill>
                <a:latin typeface="Arial"/>
                <a:ea typeface="Arial"/>
                <a:cs typeface="Arial"/>
                <a:sym typeface="Arial"/>
              </a:rPr>
            </a:br>
            <a:r>
              <a:rPr sz="4444" lang="en-US">
                <a:solidFill>
                  <a:srgbClr val="00FFFF"/>
                </a:solidFill>
                <a:latin typeface="Arial"/>
                <a:ea typeface="Arial"/>
                <a:cs typeface="Arial"/>
                <a:sym typeface="Arial"/>
              </a:rPr>
              <a:t>the </a:t>
            </a:r>
            <a:r>
              <a:rPr u="sng" sz="4444" lang="en-US">
                <a:solidFill>
                  <a:srgbClr val="00FFFF"/>
                </a:solidFill>
                <a:latin typeface="Arial"/>
                <a:ea typeface="Arial"/>
                <a:cs typeface="Arial"/>
                <a:sym typeface="Arial"/>
              </a:rPr>
              <a:t>ability</a:t>
            </a:r>
            <a:r>
              <a:rPr sz="4444" lang="en-US">
                <a:solidFill>
                  <a:srgbClr val="00FFFF"/>
                </a:solidFill>
                <a:latin typeface="Arial"/>
                <a:ea typeface="Arial"/>
                <a:cs typeface="Arial"/>
                <a:sym typeface="Arial"/>
              </a:rPr>
              <a:t> of an organization </a:t>
            </a:r>
            <a:br>
              <a:rPr sz="4444" lang="en-US">
                <a:solidFill>
                  <a:srgbClr val="00FFFF"/>
                </a:solidFill>
                <a:latin typeface="Arial"/>
                <a:ea typeface="Arial"/>
                <a:cs typeface="Arial"/>
                <a:sym typeface="Arial"/>
              </a:rPr>
            </a:br>
            <a:r>
              <a:rPr sz="4444" lang="en-US">
                <a:solidFill>
                  <a:srgbClr val="00FFFF"/>
                </a:solidFill>
                <a:latin typeface="Arial"/>
                <a:ea typeface="Arial"/>
                <a:cs typeface="Arial"/>
                <a:sym typeface="Arial"/>
              </a:rPr>
              <a:t>to </a:t>
            </a:r>
            <a:r>
              <a:rPr u="sng" sz="4444" lang="en-US">
                <a:solidFill>
                  <a:srgbClr val="00FFFF"/>
                </a:solidFill>
                <a:latin typeface="Arial"/>
                <a:ea typeface="Arial"/>
                <a:cs typeface="Arial"/>
                <a:sym typeface="Arial"/>
              </a:rPr>
              <a:t>monitor</a:t>
            </a:r>
            <a:r>
              <a:rPr sz="4444" lang="en-US">
                <a:solidFill>
                  <a:srgbClr val="00FFFF"/>
                </a:solidFill>
                <a:latin typeface="Arial"/>
                <a:ea typeface="Arial"/>
                <a:cs typeface="Arial"/>
                <a:sym typeface="Arial"/>
              </a:rPr>
              <a:t> the</a:t>
            </a:r>
            <a:r>
              <a:rPr u="sng" sz="4444" lang="en-US">
                <a:solidFill>
                  <a:srgbClr val="00FFFF"/>
                </a:solidFill>
                <a:latin typeface="Arial"/>
                <a:ea typeface="Arial"/>
                <a:cs typeface="Arial"/>
                <a:sym typeface="Arial"/>
              </a:rPr>
              <a:t>reliability</a:t>
            </a:r>
            <a:r>
              <a:rPr sz="4444" lang="en-US">
                <a:solidFill>
                  <a:srgbClr val="00FFFF"/>
                </a:solidFill>
                <a:latin typeface="Arial"/>
                <a:ea typeface="Arial"/>
                <a:cs typeface="Arial"/>
                <a:sym typeface="Arial"/>
              </a:rPr>
              <a:t> and </a:t>
            </a:r>
            <a:r>
              <a:rPr u="sng" sz="4444" lang="en-US">
                <a:solidFill>
                  <a:srgbClr val="00FFFF"/>
                </a:solidFill>
                <a:latin typeface="Arial"/>
                <a:ea typeface="Arial"/>
                <a:cs typeface="Arial"/>
                <a:sym typeface="Arial"/>
              </a:rPr>
              <a:t>integrity</a:t>
            </a:r>
            <a:br>
              <a:rPr sz="4444" lang="en-US">
                <a:solidFill>
                  <a:srgbClr val="00FFFF"/>
                </a:solidFill>
                <a:latin typeface="Arial"/>
                <a:ea typeface="Arial"/>
                <a:cs typeface="Arial"/>
                <a:sym typeface="Arial"/>
              </a:rPr>
            </a:br>
            <a:r>
              <a:rPr sz="4444" lang="en-US">
                <a:solidFill>
                  <a:srgbClr val="00FFFF"/>
                </a:solidFill>
                <a:latin typeface="Arial"/>
                <a:ea typeface="Arial"/>
                <a:cs typeface="Arial"/>
                <a:sym typeface="Arial"/>
              </a:rPr>
              <a:t>of </a:t>
            </a:r>
            <a:r>
              <a:rPr u="sng" sz="4444" lang="en-US">
                <a:solidFill>
                  <a:srgbClr val="00FFFF"/>
                </a:solidFill>
                <a:latin typeface="Arial"/>
                <a:ea typeface="Arial"/>
                <a:cs typeface="Arial"/>
                <a:sym typeface="Arial"/>
              </a:rPr>
              <a:t>financial</a:t>
            </a:r>
            <a:r>
              <a:rPr sz="4444" lang="en-US">
                <a:solidFill>
                  <a:srgbClr val="00FFFF"/>
                </a:solidFill>
                <a:latin typeface="Arial"/>
                <a:ea typeface="Arial"/>
                <a:cs typeface="Arial"/>
                <a:sym typeface="Arial"/>
              </a:rPr>
              <a:t> and </a:t>
            </a:r>
            <a:r>
              <a:rPr u="sng" sz="4444" lang="en-US">
                <a:solidFill>
                  <a:srgbClr val="00FFFF"/>
                </a:solidFill>
                <a:latin typeface="Arial"/>
                <a:ea typeface="Arial"/>
                <a:cs typeface="Arial"/>
                <a:sym typeface="Arial"/>
              </a:rPr>
              <a:t>operating</a:t>
            </a:r>
            <a:r>
              <a:rPr u="sng" sz="4444" lang="en-US">
                <a:solidFill>
                  <a:srgbClr val="00FFFF"/>
                </a:solidFill>
                <a:latin typeface="Arial"/>
                <a:ea typeface="Arial"/>
                <a:cs typeface="Arial"/>
                <a:sym typeface="Arial"/>
              </a:rPr>
              <a:t>information</a:t>
            </a:r>
            <a:r>
              <a:rPr sz="4444" lang="en-US">
                <a:solidFill>
                  <a:srgbClr val="00FFFF"/>
                </a:solidFill>
                <a:latin typeface="Arial"/>
                <a:ea typeface="Arial"/>
                <a:cs typeface="Arial"/>
                <a:sym typeface="Arial"/>
              </a:rPr>
              <a:t>.</a:t>
            </a:r>
          </a:p>
        </p:txBody>
      </p:sp>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11" name="Shape 411"/>
        <p:cNvGrpSpPr/>
        <p:nvPr/>
      </p:nvGrpSpPr>
      <p:grpSpPr>
        <a:xfrm>
          <a:off y="0" x="0"/>
          <a:ext cy="0" cx="0"/>
          <a:chOff y="0" x="0"/>
          <a:chExt cy="0" cx="0"/>
        </a:xfrm>
      </p:grpSpPr>
      <p:sp>
        <p:nvSpPr>
          <p:cNvPr id="412" name="Shape 412"/>
          <p:cNvSpPr txBox="1"/>
          <p:nvPr>
            <p:ph type="title"/>
          </p:nvPr>
        </p:nvSpPr>
        <p:spPr>
          <a:xfrm>
            <a:off y="32102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Reasons for internal controls:</a:t>
            </a:r>
          </a:p>
        </p:txBody>
      </p:sp>
      <p:sp>
        <p:nvSpPr>
          <p:cNvPr id="413" name="Shape 413"/>
          <p:cNvSpPr txBox="1"/>
          <p:nvPr>
            <p:ph idx="1" type="body"/>
          </p:nvPr>
        </p:nvSpPr>
        <p:spPr>
          <a:xfrm>
            <a:off y="1845025" x="640275"/>
            <a:ext cy="4175474"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164609"/>
              <a:buFont typeface="Arial"/>
              <a:buChar char="•"/>
            </a:pPr>
            <a:r>
              <a:rPr sz="3555" lang="en-US">
                <a:solidFill>
                  <a:srgbClr val="00FFFF"/>
                </a:solidFill>
                <a:latin typeface="Arial"/>
                <a:ea typeface="Arial"/>
                <a:cs typeface="Arial"/>
                <a:sym typeface="Arial"/>
              </a:rPr>
              <a:t>To safeguard assets from</a:t>
            </a:r>
          </a:p>
          <a:p>
            <a:pPr algn="l" lvl="1" marR="0" indent="-248355" marL="762000">
              <a:lnSpc>
                <a:spcPct val="120089"/>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Waste</a:t>
            </a:r>
          </a:p>
          <a:p>
            <a:pPr algn="l" lvl="1" marR="0" indent="-248355" marL="762000">
              <a:lnSpc>
                <a:spcPct val="120089"/>
              </a:lnSpc>
              <a:spcBef>
                <a:spcPts val="563"/>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Fraud</a:t>
            </a:r>
          </a:p>
          <a:p>
            <a:pPr algn="l" lvl="1" marR="0" indent="-248355" marL="762000">
              <a:lnSpc>
                <a:spcPct val="162946"/>
              </a:lnSpc>
              <a:spcBef>
                <a:spcPts val="760"/>
              </a:spcBef>
              <a:spcAft>
                <a:spcPts val="0"/>
              </a:spcAft>
              <a:buClr>
                <a:srgbClr val="00FFFF"/>
              </a:buClr>
              <a:buSzPct val="100358"/>
              <a:buFont typeface="Courier New"/>
              <a:buChar char="o"/>
            </a:pPr>
            <a:r>
              <a:rPr sz="3111" lang="en-US">
                <a:solidFill>
                  <a:srgbClr val="00FFFF"/>
                </a:solidFill>
                <a:latin typeface="Arial"/>
                <a:ea typeface="Arial"/>
                <a:cs typeface="Arial"/>
                <a:sym typeface="Arial"/>
              </a:rPr>
              <a:t>Unauthorized use</a:t>
            </a:r>
            <a:r>
              <a:rPr sz="4222" lang="en-US">
                <a:solidFill>
                  <a:srgbClr val="00FFFF"/>
                </a:solidFill>
                <a:latin typeface="Arial"/>
                <a:ea typeface="Arial"/>
                <a:cs typeface="Arial"/>
                <a:sym typeface="Arial"/>
              </a:rPr>
              <a:t> </a:t>
            </a:r>
          </a:p>
          <a:p>
            <a:pPr algn="l" lvl="0" marR="0" indent="-276577" marL="381000">
              <a:lnSpc>
                <a:spcPct val="119921"/>
              </a:lnSpc>
              <a:spcBef>
                <a:spcPts val="635"/>
              </a:spcBef>
              <a:spcAft>
                <a:spcPts val="0"/>
              </a:spcAft>
              <a:buClr>
                <a:srgbClr val="00FFFF"/>
              </a:buClr>
              <a:buSzPct val="164609"/>
              <a:buFont typeface="Arial"/>
              <a:buChar char="•"/>
            </a:pPr>
            <a:r>
              <a:rPr sz="3555" lang="en-US">
                <a:solidFill>
                  <a:srgbClr val="00FFFF"/>
                </a:solidFill>
                <a:latin typeface="Arial"/>
                <a:ea typeface="Arial"/>
                <a:cs typeface="Arial"/>
                <a:sym typeface="Arial"/>
              </a:rPr>
              <a:t>To protect people from false accusation</a:t>
            </a:r>
          </a:p>
        </p:txBody>
      </p:sp>
    </p:spTree>
  </p:cSld>
  <p:clrMapOvr>
    <a:masterClrMapping/>
  </p:clrMapOvr>
  <p:transition spd="slow">
    <p:cut/>
  </p:transition>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17" name="Shape 417"/>
        <p:cNvGrpSpPr/>
        <p:nvPr/>
      </p:nvGrpSpPr>
      <p:grpSpPr>
        <a:xfrm>
          <a:off y="0" x="0"/>
          <a:ext cy="0" cx="0"/>
          <a:chOff y="0" x="0"/>
          <a:chExt cy="0" cx="0"/>
        </a:xfrm>
      </p:grpSpPr>
      <p:sp>
        <p:nvSpPr>
          <p:cNvPr id="418" name="Shape 418"/>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419" name="Shape 419"/>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The organization has a code of conduct and the code is known by employees.</a:t>
            </a:r>
          </a:p>
        </p:txBody>
      </p:sp>
    </p:spTree>
  </p:cSld>
  <p:clrMapOvr>
    <a:masterClrMapping/>
  </p:clrMapOvr>
  <p:transition spd="slow">
    <p:cut/>
  </p:transition>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23" name="Shape 423"/>
        <p:cNvGrpSpPr/>
        <p:nvPr/>
      </p:nvGrpSpPr>
      <p:grpSpPr>
        <a:xfrm>
          <a:off y="0" x="0"/>
          <a:ext cy="0" cx="0"/>
          <a:chOff y="0" x="0"/>
          <a:chExt cy="0" cx="0"/>
        </a:xfrm>
      </p:grpSpPr>
      <p:sp>
        <p:nvSpPr>
          <p:cNvPr id="424" name="Shape 424"/>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Employees stunned most academics by saying that the code of ethics for their company had very little influence on whether they made ethically correct choices. It was the culture of their companies and the examples set by their leaders that influenced their conduct.</a:t>
            </a:r>
          </a:p>
          <a:p>
            <a:pPr algn="r" marR="0" indent="0" marL="0">
              <a:lnSpc>
                <a:spcPct val="120138"/>
              </a:lnSpc>
              <a:spcBef>
                <a:spcPts val="365"/>
              </a:spcBef>
              <a:spcAft>
                <a:spcPts val="0"/>
              </a:spcAft>
              <a:buNone/>
            </a:pPr>
            <a:r>
              <a:rPr sz="2000" lang="en-US">
                <a:solidFill>
                  <a:srgbClr val="00FFFF"/>
                </a:solidFill>
                <a:latin typeface="Arial"/>
                <a:ea typeface="Arial"/>
                <a:cs typeface="Arial"/>
                <a:sym typeface="Arial"/>
              </a:rPr>
              <a:t>—from a 2004 study by the Journal of Business Ethics</a:t>
            </a:r>
          </a:p>
        </p:txBody>
      </p:sp>
    </p:spTree>
  </p:cSld>
  <p:clrMapOvr>
    <a:masterClrMapping/>
  </p:clrMapOvr>
  <p:transition spd="slow">
    <p:cut/>
  </p:transition>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28" name="Shape 428"/>
        <p:cNvGrpSpPr/>
        <p:nvPr/>
      </p:nvGrpSpPr>
      <p:grpSpPr>
        <a:xfrm>
          <a:off y="0" x="0"/>
          <a:ext cy="0" cx="0"/>
          <a:chOff y="0" x="0"/>
          <a:chExt cy="0" cx="0"/>
        </a:xfrm>
      </p:grpSpPr>
      <p:sp>
        <p:nvSpPr>
          <p:cNvPr id="429" name="Shape 429"/>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430" name="Shape 430"/>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07812"/>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The organization has a code of conduct and the code is known by employees.</a:t>
            </a:r>
          </a:p>
          <a:p>
            <a:pPr algn="l" lvl="0" marR="0" indent="-276577" marL="381000">
              <a:lnSpc>
                <a:spcPct val="107812"/>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The organization follows through with discipline for unacceptable conduct.</a:t>
            </a:r>
          </a:p>
          <a:p>
            <a:pPr algn="l" lvl="0" marR="0" indent="-276577" marL="381000">
              <a:lnSpc>
                <a:spcPct val="107812"/>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Comprehensive budget approved by the executive committee.</a:t>
            </a:r>
          </a:p>
        </p:txBody>
      </p:sp>
    </p:spTree>
  </p:cSld>
  <p:clrMapOvr>
    <a:masterClrMapping/>
  </p:clrMapOvr>
  <p:transition spd="slow">
    <p:cut/>
  </p:transition>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34" name="Shape 434"/>
        <p:cNvGrpSpPr/>
        <p:nvPr/>
      </p:nvGrpSpPr>
      <p:grpSpPr>
        <a:xfrm>
          <a:off y="0" x="0"/>
          <a:ext cy="0" cx="0"/>
          <a:chOff y="0" x="0"/>
          <a:chExt cy="0" cx="0"/>
        </a:xfrm>
      </p:grpSpPr>
      <p:sp>
        <p:nvSpPr>
          <p:cNvPr id="435" name="Shape 435"/>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19886"/>
              </a:lnSpc>
              <a:spcBef>
                <a:spcPts val="0"/>
              </a:spcBef>
              <a:spcAft>
                <a:spcPts val="0"/>
              </a:spcAft>
              <a:buNone/>
            </a:pPr>
            <a:r>
              <a:rPr sz="4888" lang="en-US">
                <a:solidFill>
                  <a:srgbClr val="00FFFF"/>
                </a:solidFill>
                <a:latin typeface="Arial"/>
                <a:ea typeface="Arial"/>
                <a:cs typeface="Arial"/>
                <a:sym typeface="Arial"/>
              </a:rPr>
              <a:t>Building organizational trust:</a:t>
            </a:r>
          </a:p>
        </p:txBody>
      </p:sp>
      <p:sp>
        <p:nvSpPr>
          <p:cNvPr id="436" name="Shape 436"/>
          <p:cNvSpPr txBox="1"/>
          <p:nvPr>
            <p:ph idx="1" type="body"/>
          </p:nvPr>
        </p:nvSpPr>
        <p:spPr>
          <a:xfrm>
            <a:off y="1845025" x="640275"/>
            <a:ext cy="4974499" cx="8957375"/>
          </a:xfrm>
          <a:prstGeom prst="rect">
            <a:avLst/>
          </a:prstGeom>
        </p:spPr>
        <p:txBody>
          <a:bodyPr bIns="38100" rIns="38100" lIns="38100" tIns="38100" anchor="t" anchorCtr="0">
            <a:noAutofit/>
          </a:bodyPr>
          <a:lstStyle/>
          <a:p>
            <a:pPr algn="l" lvl="0" marR="0" indent="-276577" marL="381000">
              <a:lnSpc>
                <a:spcPct val="119921"/>
              </a:lnSpc>
              <a:spcBef>
                <a:spcPts val="0"/>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Regular and timely financial statements.</a:t>
            </a:r>
          </a:p>
          <a:p>
            <a:pPr algn="l" lvl="2" marR="0" indent="-248355" marL="1143000">
              <a:lnSpc>
                <a:spcPct val="120089"/>
              </a:lnSpc>
              <a:spcBef>
                <a:spcPts val="563"/>
              </a:spcBef>
              <a:spcAft>
                <a:spcPts val="0"/>
              </a:spcAft>
              <a:buClr>
                <a:srgbClr val="00FFFF"/>
              </a:buClr>
              <a:buSzPct val="100358"/>
              <a:buFont typeface="Wingdings"/>
              <a:buChar char="§"/>
            </a:pPr>
            <a:r>
              <a:rPr sz="3111" lang="en-US">
                <a:solidFill>
                  <a:srgbClr val="00FFFF"/>
                </a:solidFill>
                <a:latin typeface="Arial"/>
                <a:ea typeface="Arial"/>
                <a:cs typeface="Arial"/>
                <a:sym typeface="Arial"/>
              </a:rPr>
              <a:t>Compare actual to budget</a:t>
            </a:r>
          </a:p>
          <a:p>
            <a:pPr algn="l" lvl="2" marR="0" indent="-248355" marL="1143000">
              <a:lnSpc>
                <a:spcPct val="120089"/>
              </a:lnSpc>
              <a:spcBef>
                <a:spcPts val="563"/>
              </a:spcBef>
              <a:spcAft>
                <a:spcPts val="0"/>
              </a:spcAft>
              <a:buClr>
                <a:srgbClr val="00FFFF"/>
              </a:buClr>
              <a:buSzPct val="100358"/>
              <a:buFont typeface="Wingdings"/>
              <a:buChar char="§"/>
            </a:pPr>
            <a:r>
              <a:rPr sz="3111" lang="en-US">
                <a:solidFill>
                  <a:srgbClr val="00FFFF"/>
                </a:solidFill>
                <a:latin typeface="Arial"/>
                <a:ea typeface="Arial"/>
                <a:cs typeface="Arial"/>
                <a:sym typeface="Arial"/>
              </a:rPr>
              <a:t>Compare actual to previous year</a:t>
            </a:r>
          </a:p>
          <a:p>
            <a:pPr algn="l" lvl="0" marR="0" indent="-276577" marL="381000">
              <a:lnSpc>
                <a:spcPct val="119921"/>
              </a:lnSpc>
              <a:spcBef>
                <a:spcPts val="635"/>
              </a:spcBef>
              <a:spcAft>
                <a:spcPts val="0"/>
              </a:spcAft>
              <a:buClr>
                <a:srgbClr val="00FFFF"/>
              </a:buClr>
              <a:buSzPct val="98765"/>
              <a:buFont typeface="Arial"/>
              <a:buAutoNum type="arabicPeriod"/>
            </a:pPr>
            <a:r>
              <a:rPr sz="3555" lang="en-US">
                <a:solidFill>
                  <a:srgbClr val="00FFFF"/>
                </a:solidFill>
                <a:latin typeface="Arial"/>
                <a:ea typeface="Arial"/>
                <a:cs typeface="Arial"/>
                <a:sym typeface="Arial"/>
              </a:rPr>
              <a:t>A professional and ‘independent’ financial oversight system.</a:t>
            </a:r>
          </a:p>
        </p:txBody>
      </p:sp>
    </p:spTree>
  </p:cSld>
  <p:clrMapOvr>
    <a:masterClrMapping/>
  </p:clrMapOvr>
  <p:transition spd="slow">
    <p:cut/>
  </p:transition>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40" name="Shape 440"/>
        <p:cNvGrpSpPr/>
        <p:nvPr/>
      </p:nvGrpSpPr>
      <p:grpSpPr>
        <a:xfrm>
          <a:off y="0" x="0"/>
          <a:ext cy="0" cx="0"/>
          <a:chOff y="0" x="0"/>
          <a:chExt cy="0" cx="0"/>
        </a:xfrm>
      </p:grpSpPr>
      <p:sp>
        <p:nvSpPr>
          <p:cNvPr id="441" name="Shape 441"/>
          <p:cNvSpPr txBox="1"/>
          <p:nvPr>
            <p:ph idx="1" type="body"/>
          </p:nvPr>
        </p:nvSpPr>
        <p:spPr>
          <a:xfrm>
            <a:off y="1845025" x="640275"/>
            <a:ext cy="5193225" cx="8957375"/>
          </a:xfrm>
          <a:prstGeom prst="rect">
            <a:avLst/>
          </a:prstGeom>
        </p:spPr>
        <p:txBody>
          <a:bodyPr bIns="38100" rIns="38100" lIns="38100" tIns="38100" anchor="t" anchorCtr="0">
            <a:noAutofit/>
          </a:bodyPr>
          <a:lstStyle/>
          <a:p>
            <a:pPr algn="l" marR="0" indent="0" marL="0">
              <a:lnSpc>
                <a:spcPct val="120075"/>
              </a:lnSpc>
              <a:spcBef>
                <a:spcPts val="0"/>
              </a:spcBef>
              <a:spcAft>
                <a:spcPts val="0"/>
              </a:spcAft>
              <a:buNone/>
            </a:pPr>
            <a:r>
              <a:rPr sz="3666" lang="en-US">
                <a:solidFill>
                  <a:srgbClr val="00FFFF"/>
                </a:solidFill>
                <a:latin typeface="Arial"/>
                <a:ea typeface="Arial"/>
                <a:cs typeface="Arial"/>
                <a:sym typeface="Arial"/>
              </a:rPr>
              <a:t>Since responsibility and decision-making are widely dispersed throughout the Seventh-day Adventist organization a church member should have confidence that the financial oversight system assures credibility in financial management and accountability across the entire range of denominational structure.</a:t>
            </a:r>
          </a:p>
        </p:txBody>
      </p:sp>
    </p:spTree>
  </p:cSld>
  <p:clrMapOvr>
    <a:masterClrMapping/>
  </p:clrMapOvr>
  <p:transition spd="slow">
    <p:cut/>
  </p:transition>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45" name="Shape 445"/>
        <p:cNvGrpSpPr/>
        <p:nvPr/>
      </p:nvGrpSpPr>
      <p:grpSpPr>
        <a:xfrm>
          <a:off y="0" x="0"/>
          <a:ext cy="0" cx="0"/>
          <a:chOff y="0" x="0"/>
          <a:chExt cy="0" cx="0"/>
        </a:xfrm>
      </p:grpSpPr>
      <p:sp>
        <p:nvSpPr>
          <p:cNvPr id="446" name="Shape 446"/>
          <p:cNvSpPr txBox="1"/>
          <p:nvPr>
            <p:ph idx="1" type="body"/>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19921"/>
              </a:lnSpc>
              <a:spcBef>
                <a:spcPts val="0"/>
              </a:spcBef>
              <a:spcAft>
                <a:spcPts val="0"/>
              </a:spcAft>
              <a:buNone/>
            </a:pPr>
            <a:r>
              <a:rPr sz="3555" lang="en-US">
                <a:solidFill>
                  <a:srgbClr val="00FFFF"/>
                </a:solidFill>
                <a:latin typeface="Arial"/>
                <a:ea typeface="Arial"/>
                <a:cs typeface="Arial"/>
                <a:sym typeface="Arial"/>
              </a:rPr>
              <a:t>Ethical living results from</a:t>
            </a:r>
          </a:p>
          <a:p>
            <a:pPr algn="ctr" marR="0" indent="0" marL="0">
              <a:lnSpc>
                <a:spcPct val="119921"/>
              </a:lnSpc>
              <a:spcBef>
                <a:spcPts val="635"/>
              </a:spcBef>
              <a:spcAft>
                <a:spcPts val="0"/>
              </a:spcAft>
              <a:buNone/>
            </a:pPr>
            <a:r>
              <a:rPr b="1" sz="3555" lang="en-US">
                <a:solidFill>
                  <a:srgbClr val="FFFF00"/>
                </a:solidFill>
                <a:latin typeface="Arial"/>
                <a:ea typeface="Arial"/>
                <a:cs typeface="Arial"/>
                <a:sym typeface="Arial"/>
              </a:rPr>
              <a:t>choices</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based on thoughtful application</a:t>
            </a:r>
          </a:p>
          <a:p>
            <a:pPr algn="ctr" marR="0" indent="0" marL="0">
              <a:lnSpc>
                <a:spcPct val="119921"/>
              </a:lnSpc>
              <a:spcBef>
                <a:spcPts val="635"/>
              </a:spcBef>
              <a:spcAft>
                <a:spcPts val="0"/>
              </a:spcAft>
              <a:buNone/>
            </a:pPr>
            <a:r>
              <a:rPr sz="3555" lang="en-US">
                <a:solidFill>
                  <a:srgbClr val="00FFFF"/>
                </a:solidFill>
                <a:latin typeface="Arial"/>
                <a:ea typeface="Arial"/>
                <a:cs typeface="Arial"/>
                <a:sym typeface="Arial"/>
              </a:rPr>
              <a:t>of</a:t>
            </a:r>
          </a:p>
          <a:p>
            <a:pPr algn="ctr" marR="0" indent="0" marL="0">
              <a:lnSpc>
                <a:spcPct val="119921"/>
              </a:lnSpc>
              <a:spcBef>
                <a:spcPts val="635"/>
              </a:spcBef>
              <a:spcAft>
                <a:spcPts val="0"/>
              </a:spcAft>
              <a:buNone/>
            </a:pPr>
            <a:r>
              <a:rPr b="1" sz="3555" lang="en-US">
                <a:solidFill>
                  <a:srgbClr val="FFFF00"/>
                </a:solidFill>
                <a:latin typeface="Arial"/>
                <a:ea typeface="Arial"/>
                <a:cs typeface="Arial"/>
                <a:sym typeface="Arial"/>
              </a:rPr>
              <a:t>core values</a:t>
            </a:r>
            <a:r>
              <a:rPr sz="3555" lang="en-US">
                <a:solidFill>
                  <a:srgbClr val="00FFFF"/>
                </a:solidFill>
                <a:latin typeface="Arial"/>
                <a:ea typeface="Arial"/>
                <a:cs typeface="Arial"/>
                <a:sym typeface="Arial"/>
              </a:rPr>
              <a:t>.</a:t>
            </a:r>
          </a:p>
        </p:txBody>
      </p:sp>
    </p:spTree>
  </p:cSld>
  <p:clrMapOvr>
    <a:masterClrMapping/>
  </p:clrMapOvr>
  <p:transition spd="slow">
    <p:cut/>
  </p:transition>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50" name="Shape 450"/>
        <p:cNvGrpSpPr/>
        <p:nvPr/>
      </p:nvGrpSpPr>
      <p:grpSpPr>
        <a:xfrm>
          <a:off y="0" x="0"/>
          <a:ext cy="0" cx="0"/>
          <a:chOff y="0" x="0"/>
          <a:chExt cy="0" cx="0"/>
        </a:xfrm>
      </p:grpSpPr>
      <p:sp>
        <p:nvSpPr>
          <p:cNvPr id="451" name="Shape 451"/>
          <p:cNvSpPr txBox="1"/>
          <p:nvPr>
            <p:ph idx="1" type="body"/>
          </p:nvPr>
        </p:nvSpPr>
        <p:spPr>
          <a:xfrm>
            <a:off y="998350" x="640275"/>
            <a:ext cy="5819400" cx="8957375"/>
          </a:xfrm>
          <a:prstGeom prst="rect">
            <a:avLst/>
          </a:prstGeom>
        </p:spPr>
        <p:txBody>
          <a:bodyPr bIns="38100" rIns="38100" lIns="38100" tIns="38100" anchor="t" anchorCtr="0">
            <a:noAutofit/>
          </a:bodyPr>
          <a:lstStyle/>
          <a:p>
            <a:pPr algn="ctr" marR="0" indent="0" marL="0">
              <a:lnSpc>
                <a:spcPct val="120138"/>
              </a:lnSpc>
              <a:spcBef>
                <a:spcPts val="0"/>
              </a:spcBef>
              <a:spcAft>
                <a:spcPts val="0"/>
              </a:spcAft>
              <a:buNone/>
            </a:pPr>
            <a:r>
              <a:rPr sz="4000" lang="en-US">
                <a:solidFill>
                  <a:srgbClr val="00FFFF"/>
                </a:solidFill>
                <a:latin typeface="Arial"/>
                <a:ea typeface="Arial"/>
                <a:cs typeface="Arial"/>
                <a:sym typeface="Arial"/>
              </a:rPr>
              <a:t>Creating an</a:t>
            </a:r>
          </a:p>
          <a:p>
            <a:pPr algn="ctr" marR="0" indent="0" marL="0">
              <a:lnSpc>
                <a:spcPct val="120138"/>
              </a:lnSpc>
              <a:spcBef>
                <a:spcPts val="719"/>
              </a:spcBef>
              <a:spcAft>
                <a:spcPts val="0"/>
              </a:spcAft>
              <a:buNone/>
            </a:pPr>
            <a:r>
              <a:rPr sz="4000" lang="en-US">
                <a:solidFill>
                  <a:srgbClr val="00FFFF"/>
                </a:solidFill>
                <a:latin typeface="Arial"/>
                <a:ea typeface="Arial"/>
                <a:cs typeface="Arial"/>
                <a:sym typeface="Arial"/>
              </a:rPr>
              <a:t>organizational culture</a:t>
            </a:r>
          </a:p>
          <a:p>
            <a:pPr algn="ctr" marR="0" indent="0" marL="0">
              <a:lnSpc>
                <a:spcPct val="120138"/>
              </a:lnSpc>
              <a:spcBef>
                <a:spcPts val="719"/>
              </a:spcBef>
              <a:spcAft>
                <a:spcPts val="0"/>
              </a:spcAft>
              <a:buNone/>
            </a:pPr>
            <a:r>
              <a:rPr sz="4000" lang="en-US">
                <a:solidFill>
                  <a:srgbClr val="00FFFF"/>
                </a:solidFill>
                <a:latin typeface="Arial"/>
                <a:ea typeface="Arial"/>
                <a:cs typeface="Arial"/>
                <a:sym typeface="Arial"/>
              </a:rPr>
              <a:t>of constructive self-criticism</a:t>
            </a:r>
          </a:p>
          <a:p>
            <a:pPr algn="ctr" marR="0" indent="0" marL="0">
              <a:lnSpc>
                <a:spcPct val="120138"/>
              </a:lnSpc>
              <a:spcBef>
                <a:spcPts val="719"/>
              </a:spcBef>
              <a:spcAft>
                <a:spcPts val="0"/>
              </a:spcAft>
              <a:buNone/>
            </a:pPr>
            <a:r>
              <a:rPr sz="4000" lang="en-US">
                <a:solidFill>
                  <a:srgbClr val="00FFFF"/>
                </a:solidFill>
                <a:latin typeface="Arial"/>
                <a:ea typeface="Arial"/>
                <a:cs typeface="Arial"/>
                <a:sym typeface="Arial"/>
              </a:rPr>
              <a:t>is not a choice but an obligation</a:t>
            </a:r>
          </a:p>
          <a:p>
            <a:pPr algn="ctr" marR="0" indent="0" marL="0">
              <a:lnSpc>
                <a:spcPct val="120138"/>
              </a:lnSpc>
              <a:spcBef>
                <a:spcPts val="719"/>
              </a:spcBef>
              <a:spcAft>
                <a:spcPts val="0"/>
              </a:spcAft>
              <a:buNone/>
            </a:pPr>
            <a:r>
              <a:rPr sz="4000" lang="en-US">
                <a:solidFill>
                  <a:srgbClr val="00FFFF"/>
                </a:solidFill>
                <a:latin typeface="Arial"/>
                <a:ea typeface="Arial"/>
                <a:cs typeface="Arial"/>
                <a:sym typeface="Arial"/>
              </a:rPr>
              <a:t>for leaders.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55" name="Shape 55"/>
        <p:cNvGrpSpPr/>
        <p:nvPr/>
      </p:nvGrpSpPr>
      <p:grpSpPr>
        <a:xfrm>
          <a:off y="0" x="0"/>
          <a:ext cy="0" cx="0"/>
          <a:chOff y="0" x="0"/>
          <a:chExt cy="0" cx="0"/>
        </a:xfrm>
      </p:grpSpPr>
      <p:sp>
        <p:nvSpPr>
          <p:cNvPr id="56" name="Shape 56"/>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Technique and technology are important, but adding trust is the issue of the decade.</a:t>
            </a:r>
          </a:p>
          <a:p>
            <a:pPr algn="r" marR="0" indent="0" marL="0">
              <a:lnSpc>
                <a:spcPct val="120312"/>
              </a:lnSpc>
              <a:spcBef>
                <a:spcPts val="0"/>
              </a:spcBef>
              <a:spcAft>
                <a:spcPts val="0"/>
              </a:spcAft>
              <a:buNone/>
            </a:pPr>
            <a:r>
              <a:rPr sz="1777" lang="en-US">
                <a:solidFill>
                  <a:srgbClr val="00FFFF"/>
                </a:solidFill>
                <a:latin typeface="Arial"/>
                <a:ea typeface="Arial"/>
                <a:cs typeface="Arial"/>
                <a:sym typeface="Arial"/>
              </a:rPr>
              <a:t>—Tom Peters, Business Author </a:t>
            </a:r>
          </a:p>
        </p:txBody>
      </p:sp>
    </p:spTree>
  </p:cSld>
  <p:clrMapOvr>
    <a:masterClrMapping/>
  </p:clrMapOvr>
  <p:transition spd="slow">
    <p:cut/>
  </p:transition>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55" name="Shape 455"/>
        <p:cNvGrpSpPr/>
        <p:nvPr/>
      </p:nvGrpSpPr>
      <p:grpSpPr>
        <a:xfrm>
          <a:off y="0" x="0"/>
          <a:ext cy="0" cx="0"/>
          <a:chOff y="0" x="0"/>
          <a:chExt cy="0" cx="0"/>
        </a:xfrm>
      </p:grpSpPr>
      <p:sp>
        <p:nvSpPr>
          <p:cNvPr id="456" name="Shape 456"/>
          <p:cNvSpPr txBox="1"/>
          <p:nvPr>
            <p:ph idx="1" type="body"/>
          </p:nvPr>
        </p:nvSpPr>
        <p:spPr>
          <a:xfrm>
            <a:off y="1845025" x="640275"/>
            <a:ext cy="4974499" cx="8957375"/>
          </a:xfrm>
          <a:prstGeom prst="rect">
            <a:avLst/>
          </a:prstGeom>
        </p:spPr>
        <p:txBody>
          <a:bodyPr bIns="38100" rIns="38100" lIns="38100" tIns="38100" anchor="t" anchorCtr="0">
            <a:noAutofit/>
          </a:bodyPr>
          <a:lstStyle/>
          <a:p>
            <a:pPr algn="ctr" marR="0" indent="0" marL="0">
              <a:lnSpc>
                <a:spcPct val="120138"/>
              </a:lnSpc>
              <a:spcBef>
                <a:spcPts val="0"/>
              </a:spcBef>
              <a:spcAft>
                <a:spcPts val="0"/>
              </a:spcAft>
              <a:buNone/>
            </a:pPr>
            <a:r>
              <a:rPr sz="4000" lang="en-US">
                <a:solidFill>
                  <a:srgbClr val="00FFFF"/>
                </a:solidFill>
                <a:latin typeface="Arial"/>
                <a:ea typeface="Arial"/>
                <a:cs typeface="Arial"/>
                <a:sym typeface="Arial"/>
              </a:rPr>
              <a:t>“The institutionalization of leadership training is one of</a:t>
            </a:r>
          </a:p>
          <a:p>
            <a:pPr algn="ctr" marR="0" indent="0" marL="0">
              <a:lnSpc>
                <a:spcPct val="120138"/>
              </a:lnSpc>
              <a:spcBef>
                <a:spcPts val="719"/>
              </a:spcBef>
              <a:spcAft>
                <a:spcPts val="0"/>
              </a:spcAft>
              <a:buNone/>
            </a:pPr>
            <a:r>
              <a:rPr sz="4000" lang="en-US">
                <a:solidFill>
                  <a:srgbClr val="00FFFF"/>
                </a:solidFill>
                <a:latin typeface="Arial"/>
                <a:ea typeface="Arial"/>
                <a:cs typeface="Arial"/>
                <a:sym typeface="Arial"/>
              </a:rPr>
              <a:t>the key attributes</a:t>
            </a:r>
          </a:p>
          <a:p>
            <a:pPr algn="ctr" marR="0" indent="0" marL="0">
              <a:lnSpc>
                <a:spcPct val="120138"/>
              </a:lnSpc>
              <a:spcBef>
                <a:spcPts val="719"/>
              </a:spcBef>
              <a:spcAft>
                <a:spcPts val="0"/>
              </a:spcAft>
              <a:buNone/>
            </a:pPr>
            <a:r>
              <a:rPr sz="4000" lang="en-US">
                <a:solidFill>
                  <a:srgbClr val="00FFFF"/>
                </a:solidFill>
                <a:latin typeface="Arial"/>
                <a:ea typeface="Arial"/>
                <a:cs typeface="Arial"/>
                <a:sym typeface="Arial"/>
              </a:rPr>
              <a:t>of good leadership.”</a:t>
            </a:r>
          </a:p>
          <a:p>
            <a:r>
              <a:t/>
            </a:r>
          </a:p>
          <a:p>
            <a:pPr algn="r" marR="0" indent="0" marL="0">
              <a:lnSpc>
                <a:spcPct val="120000"/>
              </a:lnSpc>
              <a:spcBef>
                <a:spcPts val="396"/>
              </a:spcBef>
              <a:spcAft>
                <a:spcPts val="0"/>
              </a:spcAft>
              <a:buNone/>
            </a:pPr>
            <a:r>
              <a:rPr sz="2222" lang="en-US">
                <a:solidFill>
                  <a:srgbClr val="00FFFF"/>
                </a:solidFill>
                <a:latin typeface="Arial"/>
                <a:ea typeface="Arial"/>
                <a:cs typeface="Arial"/>
                <a:sym typeface="Arial"/>
              </a:rPr>
              <a:t>John P Kotter</a:t>
            </a:r>
          </a:p>
          <a:p>
            <a:pPr algn="r" marR="0" indent="0" marL="0">
              <a:lnSpc>
                <a:spcPct val="120000"/>
              </a:lnSpc>
              <a:spcBef>
                <a:spcPts val="396"/>
              </a:spcBef>
              <a:spcAft>
                <a:spcPts val="0"/>
              </a:spcAft>
              <a:buNone/>
            </a:pPr>
            <a:r>
              <a:rPr sz="2222" lang="en-US">
                <a:solidFill>
                  <a:srgbClr val="00FFFF"/>
                </a:solidFill>
                <a:latin typeface="Arial"/>
                <a:ea typeface="Arial"/>
                <a:cs typeface="Arial"/>
                <a:sym typeface="Arial"/>
              </a:rPr>
              <a:t>Harvard Business School</a:t>
            </a:r>
          </a:p>
        </p:txBody>
      </p:sp>
    </p:spTree>
  </p:cSld>
  <p:clrMapOvr>
    <a:masterClrMapping/>
  </p:clrMapOvr>
  <p:transition spd="slow">
    <p:cut/>
  </p:transition>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460" name="Shape 460"/>
        <p:cNvGrpSpPr/>
        <p:nvPr/>
      </p:nvGrpSpPr>
      <p:grpSpPr>
        <a:xfrm>
          <a:off y="0" x="0"/>
          <a:ext cy="0" cx="0"/>
          <a:chOff y="0" x="0"/>
          <a:chExt cy="0" cx="0"/>
        </a:xfrm>
      </p:grpSpPr>
      <p:sp>
        <p:nvSpPr>
          <p:cNvPr id="461" name="Shape 461"/>
          <p:cNvSpPr txBox="1"/>
          <p:nvPr>
            <p:ph type="title"/>
          </p:nvPr>
        </p:nvSpPr>
        <p:spPr>
          <a:xfrm>
            <a:off y="372175" x="640275"/>
            <a:ext cy="1212125" cx="8957375"/>
          </a:xfrm>
          <a:prstGeom prst="rect">
            <a:avLst/>
          </a:prstGeom>
        </p:spPr>
        <p:txBody>
          <a:bodyPr bIns="38100" rIns="38100" lIns="38100" tIns="38100" anchor="ctr" anchorCtr="0">
            <a:noAutofit/>
          </a:bodyPr>
          <a:lstStyle/>
          <a:p>
            <a:pPr algn="l" marR="0" indent="0" marL="0">
              <a:lnSpc>
                <a:spcPct val="120138"/>
              </a:lnSpc>
              <a:spcBef>
                <a:spcPts val="0"/>
              </a:spcBef>
              <a:spcAft>
                <a:spcPts val="0"/>
              </a:spcAft>
              <a:buNone/>
            </a:pPr>
            <a:r>
              <a:rPr sz="4000" lang="en-US">
                <a:solidFill>
                  <a:srgbClr val="00FFFF"/>
                </a:solidFill>
                <a:latin typeface="Arial"/>
                <a:ea typeface="Arial"/>
                <a:cs typeface="Arial"/>
                <a:sym typeface="Arial"/>
              </a:rPr>
              <a:t>References:</a:t>
            </a:r>
          </a:p>
        </p:txBody>
      </p:sp>
      <p:sp>
        <p:nvSpPr>
          <p:cNvPr id="462" name="Shape 462"/>
          <p:cNvSpPr txBox="1"/>
          <p:nvPr>
            <p:ph idx="1" type="body"/>
          </p:nvPr>
        </p:nvSpPr>
        <p:spPr>
          <a:xfrm>
            <a:off y="1337025" x="640275"/>
            <a:ext cy="5530124" cx="8957375"/>
          </a:xfrm>
          <a:prstGeom prst="rect">
            <a:avLst/>
          </a:prstGeom>
        </p:spPr>
        <p:txBody>
          <a:bodyPr bIns="38100" rIns="38100" lIns="38100" tIns="38100" anchor="t" anchorCtr="0">
            <a:noAutofit/>
          </a:bodyPr>
          <a:lstStyle/>
          <a:p>
            <a:pPr algn="l" lvl="0" marR="0" indent="-177800" marL="381000">
              <a:lnSpc>
                <a:spcPct val="100000"/>
              </a:lnSpc>
              <a:spcBef>
                <a:spcPts val="0"/>
              </a:spcBef>
              <a:spcAft>
                <a:spcPts val="0"/>
              </a:spcAft>
              <a:buClr>
                <a:srgbClr val="00FFFF"/>
              </a:buClr>
              <a:buSzPct val="166666"/>
              <a:buFont typeface="Arial"/>
              <a:buChar char="•"/>
            </a:pPr>
            <a:r>
              <a:rPr sz="2000" lang="en-US">
                <a:solidFill>
                  <a:srgbClr val="00FFFF"/>
                </a:solidFill>
                <a:latin typeface="Arial"/>
                <a:ea typeface="Arial"/>
                <a:cs typeface="Arial"/>
                <a:sym typeface="Arial"/>
              </a:rPr>
              <a:t>Ethics Resource Center, </a:t>
            </a:r>
            <a:r>
              <a:rPr u="sng" sz="2000" lang="en-US">
                <a:solidFill>
                  <a:srgbClr val="009999"/>
                </a:solidFill>
                <a:latin typeface="Arial"/>
                <a:ea typeface="Arial"/>
                <a:cs typeface="Arial"/>
                <a:sym typeface="Arial"/>
                <a:hlinkClick r:id="rId4"/>
              </a:rPr>
              <a:t>http://www.ethics.org/resources</a:t>
            </a:r>
            <a:r>
              <a:rPr sz="2000" lang="en-US">
                <a:solidFill>
                  <a:srgbClr val="00FFFF"/>
                </a:solidFill>
                <a:latin typeface="Arial"/>
                <a:ea typeface="Arial"/>
                <a:cs typeface="Arial"/>
                <a:sym typeface="Arial"/>
              </a:rPr>
              <a:t>.</a:t>
            </a:r>
          </a:p>
          <a:p>
            <a:pPr algn="l" lvl="0" marR="0" indent="-177800" marL="381000">
              <a:lnSpc>
                <a:spcPct val="100000"/>
              </a:lnSpc>
              <a:spcBef>
                <a:spcPts val="365"/>
              </a:spcBef>
              <a:spcAft>
                <a:spcPts val="0"/>
              </a:spcAft>
              <a:buClr>
                <a:srgbClr val="00FFFF"/>
              </a:buClr>
              <a:buSzPct val="166666"/>
              <a:buFont typeface="Arial"/>
              <a:buChar char="•"/>
            </a:pPr>
            <a:r>
              <a:rPr sz="2000" lang="en-US">
                <a:solidFill>
                  <a:srgbClr val="00FFFF"/>
                </a:solidFill>
                <a:latin typeface="Arial"/>
                <a:ea typeface="Arial"/>
                <a:cs typeface="Arial"/>
                <a:sym typeface="Arial"/>
              </a:rPr>
              <a:t>Greenlee, Janet; Fishcer, Mary; Gordon, Teresa, Keating, Elizabeth; </a:t>
            </a:r>
            <a:r>
              <a:rPr sz="2000" lang="en-US" i="1">
                <a:solidFill>
                  <a:srgbClr val="00FFFF"/>
                </a:solidFill>
                <a:latin typeface="Arial"/>
                <a:ea typeface="Arial"/>
                <a:cs typeface="Arial"/>
                <a:sym typeface="Arial"/>
              </a:rPr>
              <a:t>How to Steal from a Nonprofit: Who Does It and How to Prevent It</a:t>
            </a:r>
            <a:r>
              <a:rPr sz="2000" lang="en-US">
                <a:solidFill>
                  <a:srgbClr val="00FFFF"/>
                </a:solidFill>
                <a:latin typeface="Arial"/>
                <a:ea typeface="Arial"/>
                <a:cs typeface="Arial"/>
                <a:sym typeface="Arial"/>
              </a:rPr>
              <a:t>, The Nonprofit Quarterly, Winter 2007</a:t>
            </a:r>
          </a:p>
          <a:p>
            <a:pPr algn="l" lvl="0" marR="0" indent="-177800" marL="381000">
              <a:lnSpc>
                <a:spcPct val="100000"/>
              </a:lnSpc>
              <a:spcBef>
                <a:spcPts val="365"/>
              </a:spcBef>
              <a:spcAft>
                <a:spcPts val="0"/>
              </a:spcAft>
              <a:buClr>
                <a:srgbClr val="00FFFF"/>
              </a:buClr>
              <a:buSzPct val="166666"/>
              <a:buFont typeface="Arial"/>
              <a:buChar char="•"/>
            </a:pPr>
            <a:r>
              <a:rPr sz="2000" lang="en-US">
                <a:solidFill>
                  <a:srgbClr val="00FFFF"/>
                </a:solidFill>
                <a:latin typeface="Arial"/>
                <a:ea typeface="Arial"/>
                <a:cs typeface="Arial"/>
                <a:sym typeface="Arial"/>
              </a:rPr>
              <a:t>Harshbarger, Scott and Crafts, Amy; </a:t>
            </a:r>
            <a:r>
              <a:rPr sz="2000" lang="en-US" i="1">
                <a:solidFill>
                  <a:srgbClr val="00FFFF"/>
                </a:solidFill>
                <a:latin typeface="Arial"/>
                <a:ea typeface="Arial"/>
                <a:cs typeface="Arial"/>
                <a:sym typeface="Arial"/>
              </a:rPr>
              <a:t>The Whistle-blower: Policy Challenges for Nonprofits</a:t>
            </a:r>
            <a:r>
              <a:rPr sz="2000" lang="en-US">
                <a:solidFill>
                  <a:srgbClr val="00FFFF"/>
                </a:solidFill>
                <a:latin typeface="Arial"/>
                <a:ea typeface="Arial"/>
                <a:cs typeface="Arial"/>
                <a:sym typeface="Arial"/>
              </a:rPr>
              <a:t>, The Nonprofit Quarterly, Winter 2007</a:t>
            </a:r>
          </a:p>
          <a:p>
            <a:pPr algn="l" lvl="0" marR="0" indent="-177800" marL="381000">
              <a:lnSpc>
                <a:spcPct val="100000"/>
              </a:lnSpc>
              <a:spcBef>
                <a:spcPts val="365"/>
              </a:spcBef>
              <a:spcAft>
                <a:spcPts val="0"/>
              </a:spcAft>
              <a:buClr>
                <a:srgbClr val="00FFFF"/>
              </a:buClr>
              <a:buSzPct val="166666"/>
              <a:buFont typeface="Arial"/>
              <a:buChar char="•"/>
            </a:pPr>
            <a:r>
              <a:rPr sz="2000" lang="en-US">
                <a:solidFill>
                  <a:srgbClr val="00FFFF"/>
                </a:solidFill>
                <a:latin typeface="Arial"/>
                <a:ea typeface="Arial"/>
                <a:cs typeface="Arial"/>
                <a:sym typeface="Arial"/>
              </a:rPr>
              <a:t>Jennings, </a:t>
            </a:r>
            <a:r>
              <a:rPr sz="2000" lang="en-US" i="1">
                <a:solidFill>
                  <a:srgbClr val="00FFFF"/>
                </a:solidFill>
                <a:latin typeface="Arial"/>
                <a:ea typeface="Arial"/>
                <a:cs typeface="Arial"/>
                <a:sym typeface="Arial"/>
              </a:rPr>
              <a:t>The Seven Signs of Ethical Collapse</a:t>
            </a:r>
          </a:p>
          <a:p>
            <a:pPr algn="l" lvl="0" marR="0" indent="-177800" marL="381000">
              <a:lnSpc>
                <a:spcPct val="100000"/>
              </a:lnSpc>
              <a:spcBef>
                <a:spcPts val="365"/>
              </a:spcBef>
              <a:spcAft>
                <a:spcPts val="0"/>
              </a:spcAft>
              <a:buClr>
                <a:srgbClr val="00FFFF"/>
              </a:buClr>
              <a:buSzPct val="166666"/>
              <a:buFont typeface="Arial"/>
              <a:buChar char="•"/>
            </a:pPr>
            <a:r>
              <a:rPr sz="2000" lang="en-US">
                <a:solidFill>
                  <a:srgbClr val="00FFFF"/>
                </a:solidFill>
                <a:latin typeface="Arial"/>
                <a:ea typeface="Arial"/>
                <a:cs typeface="Arial"/>
                <a:sym typeface="Arial"/>
              </a:rPr>
              <a:t>Markkula Center for Applied Ethics at Santa Clara University,</a:t>
            </a:r>
            <a:r>
              <a:rPr sz="2000" lang="en-US" i="1">
                <a:solidFill>
                  <a:srgbClr val="00FFFF"/>
                </a:solidFill>
                <a:latin typeface="Arial"/>
                <a:ea typeface="Arial"/>
                <a:cs typeface="Arial"/>
                <a:sym typeface="Arial"/>
              </a:rPr>
              <a:t> A Framework for Thinking Ethically, </a:t>
            </a:r>
            <a:r>
              <a:rPr sz="2000" lang="en-US">
                <a:solidFill>
                  <a:srgbClr val="00FFFF"/>
                </a:solidFill>
                <a:latin typeface="Arial"/>
                <a:ea typeface="Arial"/>
                <a:cs typeface="Arial"/>
                <a:sym typeface="Arial"/>
              </a:rPr>
              <a:t>Primary contributors include Manuel Velasquez, Dennis Moberg, Michael J. Meyer, Thomas Shanks, Margaret R. McLean, David DeCosse, Claire André, and Kirk O. Hanson. </a:t>
            </a:r>
            <a:r>
              <a:rPr u="sng" sz="2000" lang="en-US">
                <a:solidFill>
                  <a:srgbClr val="009999"/>
                </a:solidFill>
                <a:latin typeface="Arial"/>
                <a:ea typeface="Arial"/>
                <a:cs typeface="Arial"/>
                <a:sym typeface="Arial"/>
                <a:hlinkClick r:id="rId5"/>
              </a:rPr>
              <a:t>http://www.scu.edu/ethics/practicing/decision/framework.html</a:t>
            </a:r>
          </a:p>
          <a:p>
            <a:pPr algn="l" lvl="0" marR="0" indent="-177800" marL="381000">
              <a:lnSpc>
                <a:spcPct val="100000"/>
              </a:lnSpc>
              <a:spcBef>
                <a:spcPts val="365"/>
              </a:spcBef>
              <a:spcAft>
                <a:spcPts val="0"/>
              </a:spcAft>
              <a:buClr>
                <a:srgbClr val="00FFFF"/>
              </a:buClr>
              <a:buSzPct val="166666"/>
              <a:buFont typeface="Arial"/>
              <a:buChar char="•"/>
            </a:pPr>
            <a:r>
              <a:rPr sz="2000" lang="en-US">
                <a:solidFill>
                  <a:srgbClr val="00FFFF"/>
                </a:solidFill>
                <a:latin typeface="Arial"/>
                <a:ea typeface="Arial"/>
                <a:cs typeface="Arial"/>
                <a:sym typeface="Arial"/>
              </a:rPr>
              <a:t>Moberg, Dennis J, </a:t>
            </a:r>
            <a:r>
              <a:rPr sz="2000" lang="en-US" i="1">
                <a:solidFill>
                  <a:srgbClr val="00FFFF"/>
                </a:solidFill>
                <a:latin typeface="Arial"/>
                <a:ea typeface="Arial"/>
                <a:cs typeface="Arial"/>
                <a:sym typeface="Arial"/>
              </a:rPr>
              <a:t>When Good People Do Bad Things At Work</a:t>
            </a:r>
            <a:r>
              <a:rPr sz="2000" lang="en-US">
                <a:solidFill>
                  <a:srgbClr val="00FFFF"/>
                </a:solidFill>
                <a:latin typeface="Arial"/>
                <a:ea typeface="Arial"/>
                <a:cs typeface="Arial"/>
                <a:sym typeface="Arial"/>
              </a:rPr>
              <a:t>, </a:t>
            </a:r>
            <a:r>
              <a:rPr u="sng" sz="2000" lang="en-US">
                <a:solidFill>
                  <a:srgbClr val="009999"/>
                </a:solidFill>
                <a:latin typeface="Arial"/>
                <a:ea typeface="Arial"/>
                <a:cs typeface="Arial"/>
                <a:sym typeface="Arial"/>
                <a:hlinkClick r:id="rId6"/>
              </a:rPr>
              <a:t>http://www.scu.edu/ethics/publications/iie/v10n2/peopleatwork.html</a:t>
            </a:r>
          </a:p>
          <a:p>
            <a:pPr algn="l" lvl="0" marR="0" indent="-177800" marL="381000">
              <a:lnSpc>
                <a:spcPct val="100000"/>
              </a:lnSpc>
              <a:spcBef>
                <a:spcPts val="365"/>
              </a:spcBef>
              <a:spcAft>
                <a:spcPts val="0"/>
              </a:spcAft>
              <a:buClr>
                <a:srgbClr val="00FFFF"/>
              </a:buClr>
              <a:buSzPct val="166666"/>
              <a:buFont typeface="Arial"/>
              <a:buChar char="•"/>
            </a:pPr>
            <a:r>
              <a:rPr sz="2000" lang="en-US">
                <a:solidFill>
                  <a:srgbClr val="00FFFF"/>
                </a:solidFill>
                <a:latin typeface="Arial"/>
                <a:ea typeface="Arial"/>
                <a:cs typeface="Arial"/>
                <a:sym typeface="Arial"/>
              </a:rPr>
              <a:t>Winningham, Wade; </a:t>
            </a:r>
            <a:r>
              <a:rPr sz="2000" lang="en-US" i="1">
                <a:solidFill>
                  <a:srgbClr val="00FFFF"/>
                </a:solidFill>
                <a:latin typeface="Arial"/>
                <a:ea typeface="Arial"/>
                <a:cs typeface="Arial"/>
                <a:sym typeface="Arial"/>
              </a:rPr>
              <a:t>Temptation Next Exit</a:t>
            </a:r>
            <a:r>
              <a:rPr sz="2000" lang="en-US">
                <a:solidFill>
                  <a:srgbClr val="00FFFF"/>
                </a:solidFill>
                <a:latin typeface="Arial"/>
                <a:ea typeface="Arial"/>
                <a:cs typeface="Arial"/>
                <a:sym typeface="Arial"/>
              </a:rPr>
              <a:t>, Discipleship Journal, January-February 2008</a:t>
            </a:r>
          </a:p>
          <a:p>
            <a:pPr algn="l" lvl="0" marR="0" indent="-177800" marL="381000">
              <a:lnSpc>
                <a:spcPct val="100000"/>
              </a:lnSpc>
              <a:spcBef>
                <a:spcPts val="365"/>
              </a:spcBef>
              <a:spcAft>
                <a:spcPts val="0"/>
              </a:spcAft>
              <a:buClr>
                <a:srgbClr val="00FFFF"/>
              </a:buClr>
              <a:buSzPct val="166666"/>
              <a:buFont typeface="Arial"/>
              <a:buChar char="•"/>
            </a:pPr>
            <a:r>
              <a:rPr sz="2000" lang="en-US">
                <a:solidFill>
                  <a:srgbClr val="00FFFF"/>
                </a:solidFill>
                <a:latin typeface="Arial"/>
                <a:ea typeface="Arial"/>
                <a:cs typeface="Arial"/>
                <a:sym typeface="Arial"/>
              </a:rPr>
              <a:t>Various conversations with Seventh-day Adventist Church leaders.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stretch>
            <a:fillRect/>
          </a:stretch>
        </a:blipFill>
      </p:bgPr>
    </p:bg>
    <p:spTree>
      <p:nvGrpSpPr>
        <p:cNvPr id="60" name="Shape 60"/>
        <p:cNvGrpSpPr/>
        <p:nvPr/>
      </p:nvGrpSpPr>
      <p:grpSpPr>
        <a:xfrm>
          <a:off y="0" x="0"/>
          <a:ext cy="0" cx="0"/>
          <a:chOff y="0" x="0"/>
          <a:chExt cy="0" cx="0"/>
        </a:xfrm>
      </p:grpSpPr>
      <p:sp>
        <p:nvSpPr>
          <p:cNvPr id="61" name="Shape 61"/>
          <p:cNvSpPr txBox="1"/>
          <p:nvPr/>
        </p:nvSpPr>
        <p:spPr>
          <a:xfrm>
            <a:off y="1845025" x="640275"/>
            <a:ext cy="4974499" cx="8957375"/>
          </a:xfrm>
          <a:prstGeom prst="rect">
            <a:avLst/>
          </a:prstGeom>
        </p:spPr>
        <p:txBody>
          <a:bodyPr bIns="38100" rIns="38100" lIns="38100" tIns="38100" anchor="t" anchorCtr="0">
            <a:noAutofit/>
          </a:bodyPr>
          <a:lstStyle/>
          <a:p>
            <a:pPr algn="l" marR="0" indent="0" marL="0">
              <a:lnSpc>
                <a:spcPct val="119921"/>
              </a:lnSpc>
              <a:spcBef>
                <a:spcPts val="0"/>
              </a:spcBef>
              <a:spcAft>
                <a:spcPts val="0"/>
              </a:spcAft>
              <a:buNone/>
            </a:pPr>
            <a:r>
              <a:rPr sz="3555" lang="en-US">
                <a:solidFill>
                  <a:srgbClr val="00FFFF"/>
                </a:solidFill>
                <a:latin typeface="Arial"/>
                <a:ea typeface="Arial"/>
                <a:cs typeface="Arial"/>
                <a:sym typeface="Arial"/>
              </a:rPr>
              <a:t>Trust is a function of both character (which includes integrity) and competence.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6931C23B4E154BA7E8104755D6A6CD" ma:contentTypeVersion="1" ma:contentTypeDescription="Create a new document." ma:contentTypeScope="" ma:versionID="c8eee80a9397e942757032f22530b6af">
  <xsd:schema xmlns:xsd="http://www.w3.org/2001/XMLSchema" xmlns:xs="http://www.w3.org/2001/XMLSchema" xmlns:p="http://schemas.microsoft.com/office/2006/metadata/properties" xmlns:ns2="708c96bb-742e-4249-8e2b-6d89ee2a2a12" targetNamespace="http://schemas.microsoft.com/office/2006/metadata/properties" ma:root="true" ma:fieldsID="ed20ab612628702c9de8aa0a98ebc27b" ns2:_="">
    <xsd:import namespace="708c96bb-742e-4249-8e2b-6d89ee2a2a12"/>
    <xsd:element name="properties">
      <xsd:complexType>
        <xsd:sequence>
          <xsd:element name="documentManagement">
            <xsd:complexType>
              <xsd:all>
                <xsd:element ref="ns2:j2a840a341ce45988eab089c2d811663" minOccurs="0"/>
                <xsd:element ref="ns2:gc564d6ebf4248c7833a610fa17582d5"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c96bb-742e-4249-8e2b-6d89ee2a2a12" elementFormDefault="qualified">
    <xsd:import namespace="http://schemas.microsoft.com/office/2006/documentManagement/types"/>
    <xsd:import namespace="http://schemas.microsoft.com/office/infopath/2007/PartnerControls"/>
    <xsd:element name="j2a840a341ce45988eab089c2d811663" ma:index="9" nillable="true" ma:taxonomy="true" ma:internalName="j2a840a341ce45988eab089c2d811663" ma:taxonomyFieldName="CurriculumCategories" ma:displayName="CurriculumCategories" ma:default="" ma:fieldId="{32a840a3-41ce-4598-8eab-089c2d811663}" ma:taxonomyMulti="true" ma:sspId="b5610599-cc4b-4dc8-9e5a-d998835b68b3" ma:termSetId="bf1c4c82-3a44-4d16-bb71-072355a7d518" ma:anchorId="00000000-0000-0000-0000-000000000000" ma:open="true" ma:isKeyword="false">
      <xsd:complexType>
        <xsd:sequence>
          <xsd:element ref="pc:Terms" minOccurs="0" maxOccurs="1"/>
        </xsd:sequence>
      </xsd:complexType>
    </xsd:element>
    <xsd:element name="gc564d6ebf4248c7833a610fa17582d5" ma:index="11" nillable="true" ma:taxonomy="true" ma:internalName="gc564d6ebf4248c7833a610fa17582d5" ma:taxonomyFieldName="Authors" ma:displayName="Authors" ma:default="" ma:fieldId="{0c564d6e-bf42-48c7-833a-610fa17582d5}" ma:taxonomyMulti="true" ma:sspId="b5610599-cc4b-4dc8-9e5a-d998835b68b3" ma:termSetId="f7ac89c2-ea02-468b-b02c-fe613d55204b" ma:anchorId="00000000-0000-0000-0000-000000000000"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c564d6ebf4248c7833a610fa17582d5 xmlns="708c96bb-742e-4249-8e2b-6d89ee2a2a12">
      <Terms xmlns="http://schemas.microsoft.com/office/infopath/2007/PartnerControls">
        <TermInfo xmlns="http://schemas.microsoft.com/office/infopath/2007/PartnerControls">
          <TermName xmlns="http://schemas.microsoft.com/office/infopath/2007/PartnerControls">Lowell Cooper</TermName>
          <TermId xmlns="http://schemas.microsoft.com/office/infopath/2007/PartnerControls">51c5e201-a5c8-49cd-93de-3340c066a941</TermId>
        </TermInfo>
      </Terms>
    </gc564d6ebf4248c7833a610fa17582d5>
    <j2a840a341ce45988eab089c2d811663 xmlns="708c96bb-742e-4249-8e2b-6d89ee2a2a12">
      <Terms xmlns="http://schemas.microsoft.com/office/infopath/2007/PartnerControls">
        <TermInfo xmlns="http://schemas.microsoft.com/office/infopath/2007/PartnerControls">
          <TermName xmlns="http://schemas.microsoft.com/office/infopath/2007/PartnerControls">Trustworthiness</TermName>
          <TermId xmlns="http://schemas.microsoft.com/office/infopath/2007/PartnerControls">5f619d48-96a6-46d6-82be-6b5d09011247</TermId>
        </TermInfo>
      </Terms>
    </j2a840a341ce45988eab089c2d811663>
  </documentManagement>
</p:properties>
</file>

<file path=customXml/itemProps1.xml><?xml version="1.0" encoding="utf-8"?>
<ds:datastoreItem xmlns:ds="http://schemas.openxmlformats.org/officeDocument/2006/customXml" ds:itemID="{54825068-2D87-4640-B410-9E60BD1986DE}"/>
</file>

<file path=customXml/itemProps2.xml><?xml version="1.0" encoding="utf-8"?>
<ds:datastoreItem xmlns:ds="http://schemas.openxmlformats.org/officeDocument/2006/customXml" ds:itemID="{464CD644-4AB1-4D5A-9BC6-DAFE99237525}"/>
</file>

<file path=customXml/itemProps3.xml><?xml version="1.0" encoding="utf-8"?>
<ds:datastoreItem xmlns:ds="http://schemas.openxmlformats.org/officeDocument/2006/customXml" ds:itemID="{C7C3E346-1B80-46B8-AD02-314B91257550}"/>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Leadership-A Matter of Trust-- Core Competencies for Effective SDA Leaders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0x010100606931C23B4E154BA7E8104755D6A6CD</vt:lpwstr>
  </property>
  <property fmtid="{D5CDD505-2E9C-101B-9397-08002B2CF9AE}" pid="3" name="Authors">
    <vt:lpwstr>16;#Lowell Cooper|51c5e201-a5c8-49cd-93de-3340c066a941</vt:lpwstr>
  </property>
  <property fmtid="{D5CDD505-2E9C-101B-9397-08002B2CF9AE}" pid="4" name="CurriculumCategories">
    <vt:lpwstr>21;#Trustworthiness|5f619d48-96a6-46d6-82be-6b5d09011247</vt:lpwstr>
  </property>
</Properties>
</file>