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0" Type="http://schemas.openxmlformats.org/officeDocument/2006/relationships/slide" Target="slides/slide45.xml"/><Relationship Id="rId21" Type="http://schemas.openxmlformats.org/officeDocument/2006/relationships/slide" Target="slides/slide16.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11" Type="http://schemas.openxmlformats.org/officeDocument/2006/relationships/slide" Target="slides/slide6.xml"/><Relationship Id="rId24" Type="http://schemas.openxmlformats.org/officeDocument/2006/relationships/slide" Target="slides/slide19.xml"/><Relationship Id="rId53" Type="http://schemas.openxmlformats.org/officeDocument/2006/relationships/customXml" Target="../customXml/item2.xml"/><Relationship Id="rId5" Type="http://schemas.openxmlformats.org/officeDocument/2006/relationships/notesMaster" Target="notesMasters/notesMaster1.xml"/><Relationship Id="rId31" Type="http://schemas.openxmlformats.org/officeDocument/2006/relationships/slide" Target="slides/slide26.xml"/><Relationship Id="rId44" Type="http://schemas.openxmlformats.org/officeDocument/2006/relationships/slide" Target="slides/slide39.xml"/><Relationship Id="rId19" Type="http://schemas.openxmlformats.org/officeDocument/2006/relationships/slide" Target="slides/slide14.xml"/><Relationship Id="rId10" Type="http://schemas.openxmlformats.org/officeDocument/2006/relationships/slide" Target="slides/slide5.xml"/><Relationship Id="rId52" Type="http://schemas.openxmlformats.org/officeDocument/2006/relationships/customXml" Target="../customXml/item1.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 Type="http://schemas.openxmlformats.org/officeDocument/2006/relationships/slideMaster" Target="slideMasters/slideMaster1.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3.xml"/><Relationship Id="rId1" Type="http://schemas.openxmlformats.org/officeDocument/2006/relationships/theme" Target="theme/theme3.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3" name="Shape 10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7" name="Shape 11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6" name="Shape 14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0" name="Shape 16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7" name="Shape 16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4" name="Shape 17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6" name="Shape 1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6" name="Shape 20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5" name="Shape 21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2" name="Shape 2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2" name="Shape 232"/>
        <p:cNvGrpSpPr/>
        <p:nvPr/>
      </p:nvGrpSpPr>
      <p:grpSpPr>
        <a:xfrm>
          <a:off y="0" x="0"/>
          <a:ext cy="0" cx="0"/>
          <a:chOff y="0" x="0"/>
          <a:chExt cy="0" cx="0"/>
        </a:xfrm>
      </p:grpSpPr>
      <p:sp>
        <p:nvSpPr>
          <p:cNvPr id="233" name="Shape 2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4" name="Shape 23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2" name="Shape 24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0" name="Shape 2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0" name="Shape 26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6" name="Shape 2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3" name="Shape 27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7" name="Shape 277"/>
        <p:cNvGrpSpPr/>
        <p:nvPr/>
      </p:nvGrpSpPr>
      <p:grpSpPr>
        <a:xfrm>
          <a:off y="0" x="0"/>
          <a:ext cy="0" cx="0"/>
          <a:chOff y="0" x="0"/>
          <a:chExt cy="0" cx="0"/>
        </a:xfrm>
      </p:grpSpPr>
      <p:sp>
        <p:nvSpPr>
          <p:cNvPr id="278" name="Shape 2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9" name="Shape 2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3" name="Shape 283"/>
        <p:cNvGrpSpPr/>
        <p:nvPr/>
      </p:nvGrpSpPr>
      <p:grpSpPr>
        <a:xfrm>
          <a:off y="0" x="0"/>
          <a:ext cy="0" cx="0"/>
          <a:chOff y="0" x="0"/>
          <a:chExt cy="0" cx="0"/>
        </a:xfrm>
      </p:grpSpPr>
      <p:sp>
        <p:nvSpPr>
          <p:cNvPr id="284" name="Shape 2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5" name="Shape 2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6" name="Shape 30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1" name="Shape 321"/>
        <p:cNvGrpSpPr/>
        <p:nvPr/>
      </p:nvGrpSpPr>
      <p:grpSpPr>
        <a:xfrm>
          <a:off y="0" x="0"/>
          <a:ext cy="0" cx="0"/>
          <a:chOff y="0" x="0"/>
          <a:chExt cy="0" cx="0"/>
        </a:xfrm>
      </p:grpSpPr>
      <p:sp>
        <p:nvSpPr>
          <p:cNvPr id="322" name="Shape 3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3" name="Shape 3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7" name="Shape 327"/>
        <p:cNvGrpSpPr/>
        <p:nvPr/>
      </p:nvGrpSpPr>
      <p:grpSpPr>
        <a:xfrm>
          <a:off y="0" x="0"/>
          <a:ext cy="0" cx="0"/>
          <a:chOff y="0" x="0"/>
          <a:chExt cy="0" cx="0"/>
        </a:xfrm>
      </p:grpSpPr>
      <p:sp>
        <p:nvSpPr>
          <p:cNvPr id="328" name="Shape 32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9" name="Shape 32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4" name="Shape 334"/>
        <p:cNvGrpSpPr/>
        <p:nvPr/>
      </p:nvGrpSpPr>
      <p:grpSpPr>
        <a:xfrm>
          <a:off y="0" x="0"/>
          <a:ext cy="0" cx="0"/>
          <a:chOff y="0" x="0"/>
          <a:chExt cy="0" cx="0"/>
        </a:xfrm>
      </p:grpSpPr>
      <p:sp>
        <p:nvSpPr>
          <p:cNvPr id="335" name="Shape 3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6" name="Shape 3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1" name="Shape 341"/>
        <p:cNvGrpSpPr/>
        <p:nvPr/>
      </p:nvGrpSpPr>
      <p:grpSpPr>
        <a:xfrm>
          <a:off y="0" x="0"/>
          <a:ext cy="0" cx="0"/>
          <a:chOff y="0" x="0"/>
          <a:chExt cy="0" cx="0"/>
        </a:xfrm>
      </p:grpSpPr>
      <p:sp>
        <p:nvSpPr>
          <p:cNvPr id="342" name="Shape 3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3" name="Shape 3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7" name="Shape 347"/>
        <p:cNvGrpSpPr/>
        <p:nvPr/>
      </p:nvGrpSpPr>
      <p:grpSpPr>
        <a:xfrm>
          <a:off y="0" x="0"/>
          <a:ext cy="0" cx="0"/>
          <a:chOff y="0" x="0"/>
          <a:chExt cy="0" cx="0"/>
        </a:xfrm>
      </p:grpSpPr>
      <p:sp>
        <p:nvSpPr>
          <p:cNvPr id="348" name="Shape 34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9" name="Shape 34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3" name="Shape 353"/>
        <p:cNvGrpSpPr/>
        <p:nvPr/>
      </p:nvGrpSpPr>
      <p:grpSpPr>
        <a:xfrm>
          <a:off y="0" x="0"/>
          <a:ext cy="0" cx="0"/>
          <a:chOff y="0" x="0"/>
          <a:chExt cy="0" cx="0"/>
        </a:xfrm>
      </p:grpSpPr>
      <p:sp>
        <p:nvSpPr>
          <p:cNvPr id="354" name="Shape 35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5" name="Shape 35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1" name="Shape 361"/>
        <p:cNvGrpSpPr/>
        <p:nvPr/>
      </p:nvGrpSpPr>
      <p:grpSpPr>
        <a:xfrm>
          <a:off y="0" x="0"/>
          <a:ext cy="0" cx="0"/>
          <a:chOff y="0" x="0"/>
          <a:chExt cy="0" cx="0"/>
        </a:xfrm>
      </p:grpSpPr>
      <p:sp>
        <p:nvSpPr>
          <p:cNvPr id="362" name="Shape 3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3" name="Shape 3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9" name="Shape 36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7" name="Shape 377"/>
        <p:cNvGrpSpPr/>
        <p:nvPr/>
      </p:nvGrpSpPr>
      <p:grpSpPr>
        <a:xfrm>
          <a:off y="0" x="0"/>
          <a:ext cy="0" cx="0"/>
          <a:chOff y="0" x="0"/>
          <a:chExt cy="0" cx="0"/>
        </a:xfrm>
      </p:grpSpPr>
      <p:sp>
        <p:nvSpPr>
          <p:cNvPr id="378" name="Shape 3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9" name="Shape 3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4" name="Shape 384"/>
        <p:cNvGrpSpPr/>
        <p:nvPr/>
      </p:nvGrpSpPr>
      <p:grpSpPr>
        <a:xfrm>
          <a:off y="0" x="0"/>
          <a:ext cy="0" cx="0"/>
          <a:chOff y="0" x="0"/>
          <a:chExt cy="0" cx="0"/>
        </a:xfrm>
      </p:grpSpPr>
      <p:sp>
        <p:nvSpPr>
          <p:cNvPr id="385" name="Shape 3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6" name="Shape 38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0" name="Shape 390"/>
        <p:cNvGrpSpPr/>
        <p:nvPr/>
      </p:nvGrpSpPr>
      <p:grpSpPr>
        <a:xfrm>
          <a:off y="0" x="0"/>
          <a:ext cy="0" cx="0"/>
          <a:chOff y="0" x="0"/>
          <a:chExt cy="0" cx="0"/>
        </a:xfrm>
      </p:grpSpPr>
      <p:sp>
        <p:nvSpPr>
          <p:cNvPr id="391" name="Shape 3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2" name="Shape 39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7" name="Shape 397"/>
        <p:cNvGrpSpPr/>
        <p:nvPr/>
      </p:nvGrpSpPr>
      <p:grpSpPr>
        <a:xfrm>
          <a:off y="0" x="0"/>
          <a:ext cy="0" cx="0"/>
          <a:chOff y="0" x="0"/>
          <a:chExt cy="0" cx="0"/>
        </a:xfrm>
      </p:grpSpPr>
      <p:sp>
        <p:nvSpPr>
          <p:cNvPr id="398" name="Shape 39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9" name="Shape 39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1" name="Shape 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8" name="Shape 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6" name="Shape 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7.jpg" Type="http://schemas.openxmlformats.org/officeDocument/2006/relationships/image" Id="rId4"/><Relationship Target="../media/image06.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0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4"/><Relationship Target="../media/image06.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06.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0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06.png" Type="http://schemas.openxmlformats.org/officeDocument/2006/relationships/image" Id="rId3"/><Relationship Target="../media/image19.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4"/><Relationship Target="../media/image0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6.jpg" Type="http://schemas.openxmlformats.org/officeDocument/2006/relationships/image" Id="rId4"/><Relationship Target="../media/image06.png" Type="http://schemas.openxmlformats.org/officeDocument/2006/relationships/image" Id="rId3"/><Relationship Target="../media/image19.pn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06.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29.jpg" Type="http://schemas.openxmlformats.org/officeDocument/2006/relationships/image" Id="rId4"/><Relationship Target="../media/image06.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4"/><Relationship Target="../media/image06.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06.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06.png" Type="http://schemas.openxmlformats.org/officeDocument/2006/relationships/image" Id="rId3"/><Relationship Target="../media/image19.png" Type="http://schemas.openxmlformats.org/officeDocument/2006/relationships/image" Id="rId6"/><Relationship Target="../media/image00.png" Type="http://schemas.openxmlformats.org/officeDocument/2006/relationships/image" Id="rId5"/></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06.png" Type="http://schemas.openxmlformats.org/officeDocument/2006/relationships/image" Id="rId3"/><Relationship Target="../media/image19.png" Type="http://schemas.openxmlformats.org/officeDocument/2006/relationships/image" Id="rId6"/><Relationship Target="../media/image00.png" Type="http://schemas.openxmlformats.org/officeDocument/2006/relationships/image" Id="rId5"/></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35.jpg" Type="http://schemas.openxmlformats.org/officeDocument/2006/relationships/image" Id="rId4"/><Relationship Target="../media/image06.png" Type="http://schemas.openxmlformats.org/officeDocument/2006/relationships/image" Id="rId3"/><Relationship Target="../media/image19.png" Type="http://schemas.openxmlformats.org/officeDocument/2006/relationships/image" Id="rId6"/><Relationship Target="../media/image00.png" Type="http://schemas.openxmlformats.org/officeDocument/2006/relationships/image" Id="rId5"/></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06.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06.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06.png" Type="http://schemas.openxmlformats.org/officeDocument/2006/relationships/image" Id="rId3"/><Relationship Target="../media/image00.png" Type="http://schemas.openxmlformats.org/officeDocument/2006/relationships/image" Id="rId6"/><Relationship Target="../media/image32.jpg" Type="http://schemas.openxmlformats.org/officeDocument/2006/relationships/image" Id="rId5"/><Relationship Target="../media/image19.png" Type="http://schemas.openxmlformats.org/officeDocument/2006/relationships/image" Id="rId8"/><Relationship Target="../media/image25.png" Type="http://schemas.openxmlformats.org/officeDocument/2006/relationships/image" Id="rId7"/></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06.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06.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06.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10.jpg" Type="http://schemas.openxmlformats.org/officeDocument/2006/relationships/image" Id="rId4"/><Relationship Target="../media/image06.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8"/><Relationship Target="../media/image03.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06.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06.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06.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06.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06.png" Type="http://schemas.openxmlformats.org/officeDocument/2006/relationships/image" Id="rId3"/><Relationship Target="../media/image38.png" Type="http://schemas.openxmlformats.org/officeDocument/2006/relationships/image" Id="rId9"/><Relationship Target="../media/image04.png" Type="http://schemas.openxmlformats.org/officeDocument/2006/relationships/image" Id="rId6"/><Relationship Target="../media/image00.png" Type="http://schemas.openxmlformats.org/officeDocument/2006/relationships/image" Id="rId5"/><Relationship Target="../media/image34.png" Type="http://schemas.openxmlformats.org/officeDocument/2006/relationships/image" Id="rId8"/><Relationship Target="../media/image03.png" Type="http://schemas.openxmlformats.org/officeDocument/2006/relationships/image" Id="rId7"/></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47.jpg" Type="http://schemas.openxmlformats.org/officeDocument/2006/relationships/image" Id="rId4"/><Relationship Target="../media/image06.png" Type="http://schemas.openxmlformats.org/officeDocument/2006/relationships/image" Id="rId3"/><Relationship Target="../media/image45.png" Type="http://schemas.openxmlformats.org/officeDocument/2006/relationships/image" Id="rId6"/><Relationship Target="../media/image43.png" Type="http://schemas.openxmlformats.org/officeDocument/2006/relationships/image" Id="rId5"/><Relationship Target="../media/image19.png" Type="http://schemas.openxmlformats.org/officeDocument/2006/relationships/image" Id="rId8"/><Relationship Target="../media/image42.png" Type="http://schemas.openxmlformats.org/officeDocument/2006/relationships/image" Id="rId7"/></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4"/><Relationship Target="../media/image06.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4"/><Relationship Target="../media/image06.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4"/><Relationship Target="../media/image06.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06.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10"/><Relationship Target="../media/image11.jpg" Type="http://schemas.openxmlformats.org/officeDocument/2006/relationships/image" Id="rId4"/><Relationship Target="../media/image06.png" Type="http://schemas.openxmlformats.org/officeDocument/2006/relationships/image" Id="rId3"/><Relationship Target="../media/image00.png" Type="http://schemas.openxmlformats.org/officeDocument/2006/relationships/image" Id="rId9"/><Relationship Target="../media/image02.png" Type="http://schemas.openxmlformats.org/officeDocument/2006/relationships/image" Id="rId6"/><Relationship Target="../media/image03.png" Type="http://schemas.openxmlformats.org/officeDocument/2006/relationships/image" Id="rId5"/><Relationship Target="../media/image05.png" Type="http://schemas.openxmlformats.org/officeDocument/2006/relationships/image" Id="rId8"/><Relationship Target="../media/image04.png" Type="http://schemas.openxmlformats.org/officeDocument/2006/relationships/image" Id="rId7"/></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06.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4"/><Relationship Target="../media/image06.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4"/><Relationship Target="../media/image06.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52.jpg" Type="http://schemas.openxmlformats.org/officeDocument/2006/relationships/image" Id="rId4"/><Relationship Target="../media/image06.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53.jpg" Type="http://schemas.openxmlformats.org/officeDocument/2006/relationships/image" Id="rId4"/><Relationship Target="../media/image06.png" Type="http://schemas.openxmlformats.org/officeDocument/2006/relationships/image" Id="rId3"/><Relationship Target="../media/image55.png" Type="http://schemas.openxmlformats.org/officeDocument/2006/relationships/image" Id="rId5"/></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54.jpg" Type="http://schemas.openxmlformats.org/officeDocument/2006/relationships/image" Id="rId4"/><Relationship Target="../media/image06.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4"/><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12.jpg" Type="http://schemas.openxmlformats.org/officeDocument/2006/relationships/image" Id="rId4"/><Relationship Target="../media/image06.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06.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4"/><Relationship Target="../media/image06.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06.png" Type="http://schemas.openxmlformats.org/officeDocument/2006/relationships/image" Id="rId3"/><Relationship Target="../media/image09.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4"/><Relationship Target="../media/image06.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0" x="0"/>
            <a:ext cy="7620000" cx="10160000"/>
          </a:xfrm>
          <a:prstGeom prst="rect">
            <a:avLst/>
          </a:prstGeom>
          <a:blipFill>
            <a:blip r:embed="rId4"/>
            <a:stretch>
              <a:fillRect/>
            </a:stretch>
          </a:blipFill>
        </p:spPr>
      </p:sp>
      <p:sp>
        <p:nvSpPr>
          <p:cNvPr id="20" name="Shape 20"/>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7" name="Shape 97"/>
        <p:cNvGrpSpPr/>
        <p:nvPr/>
      </p:nvGrpSpPr>
      <p:grpSpPr>
        <a:xfrm>
          <a:off y="0" x="0"/>
          <a:ext cy="0" cx="0"/>
          <a:chOff y="0" x="0"/>
          <a:chExt cy="0" cx="0"/>
        </a:xfrm>
      </p:grpSpPr>
      <p:sp>
        <p:nvSpPr>
          <p:cNvPr id="98" name="Shape 98"/>
          <p:cNvSpPr/>
          <p:nvPr/>
        </p:nvSpPr>
        <p:spPr>
          <a:xfrm>
            <a:off y="275150" x="0"/>
            <a:ext cy="7344825" cx="10160000"/>
          </a:xfrm>
          <a:prstGeom prst="rect">
            <a:avLst/>
          </a:prstGeom>
          <a:blipFill>
            <a:blip r:embed="rId4"/>
            <a:stretch>
              <a:fillRect/>
            </a:stretch>
          </a:blipFill>
        </p:spPr>
      </p:sp>
      <p:sp>
        <p:nvSpPr>
          <p:cNvPr id="99" name="Shape 99"/>
          <p:cNvSpPr txBox="1"/>
          <p:nvPr/>
        </p:nvSpPr>
        <p:spPr>
          <a:xfrm>
            <a:off y="507975" x="1270000"/>
            <a:ext cy="1092175"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000000"/>
                </a:solidFill>
                <a:latin typeface="Arial"/>
                <a:ea typeface="Arial"/>
                <a:cs typeface="Arial"/>
                <a:sym typeface="Arial"/>
              </a:rPr>
              <a:t>Arthur Andersen:</a:t>
            </a:r>
            <a:r>
              <a:rPr sz="3333" lang="en-US">
                <a:solidFill>
                  <a:srgbClr val="000000"/>
                </a:solidFill>
                <a:latin typeface="Arial"/>
                <a:ea typeface="Arial"/>
                <a:cs typeface="Arial"/>
                <a:sym typeface="Arial"/>
              </a:rPr>
              <a:t> formerly one of the big five accounting firms in the US</a:t>
            </a:r>
          </a:p>
        </p:txBody>
      </p:sp>
      <p:sp>
        <p:nvSpPr>
          <p:cNvPr id="100" name="Shape 100"/>
          <p:cNvSpPr txBox="1"/>
          <p:nvPr/>
        </p:nvSpPr>
        <p:spPr>
          <a:xfrm>
            <a:off y="1862650" x="1270000"/>
            <a:ext cy="5436649"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David B. Duncan</a:t>
            </a:r>
          </a:p>
          <a:p>
            <a:pPr algn="l" lvl="0" marR="0" indent="-234244" marL="381000">
              <a:lnSpc>
                <a:spcPct val="120192"/>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was the Arthur Andersen auditor for Enron accounts</a:t>
            </a:r>
          </a:p>
          <a:p>
            <a:pPr algn="l" lvl="0" marR="0" indent="-234244" marL="381000">
              <a:lnSpc>
                <a:spcPct val="120192"/>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ordered the shredding of Enron documents to conceal Enron’s fraudulent accounting practices</a:t>
            </a:r>
          </a:p>
          <a:p>
            <a:pPr algn="l" lvl="0" marR="0" indent="-234244" marL="381000">
              <a:lnSpc>
                <a:spcPct val="120192"/>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has pleaded guilty to obstruction of justice in the Enron case</a:t>
            </a:r>
          </a:p>
          <a:p>
            <a:pPr algn="l" lvl="0" marR="0" indent="-234244" marL="381000">
              <a:lnSpc>
                <a:spcPct val="120192"/>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helped cause the downfall of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Arthur Anderson</a:t>
            </a:r>
          </a:p>
          <a:p>
            <a:pPr algn="l" lvl="0" marR="0" indent="-234244" marL="381000">
              <a:lnSpc>
                <a:spcPct val="120192"/>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as a result, the company has gone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bankrupt and nearly 28,000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employees have lost their jobs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4" name="Shape 104"/>
        <p:cNvGrpSpPr/>
        <p:nvPr/>
      </p:nvGrpSpPr>
      <p:grpSpPr>
        <a:xfrm>
          <a:off y="0" x="0"/>
          <a:ext cy="0" cx="0"/>
          <a:chOff y="0" x="0"/>
          <a:chExt cy="0" cx="0"/>
        </a:xfrm>
      </p:grpSpPr>
      <p:sp>
        <p:nvSpPr>
          <p:cNvPr id="105" name="Shape 105"/>
          <p:cNvSpPr/>
          <p:nvPr/>
        </p:nvSpPr>
        <p:spPr>
          <a:xfrm>
            <a:off y="275150" x="0"/>
            <a:ext cy="7344825" cx="10160000"/>
          </a:xfrm>
          <a:prstGeom prst="rect">
            <a:avLst/>
          </a:prstGeom>
          <a:blipFill>
            <a:blip r:embed="rId4"/>
            <a:stretch>
              <a:fillRect/>
            </a:stretch>
          </a:blipFill>
        </p:spPr>
      </p:sp>
      <p:sp>
        <p:nvSpPr>
          <p:cNvPr id="106" name="Shape 106"/>
          <p:cNvSpPr txBox="1"/>
          <p:nvPr/>
        </p:nvSpPr>
        <p:spPr>
          <a:xfrm>
            <a:off y="507975" x="1270000"/>
            <a:ext cy="2108174"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000000"/>
                </a:solidFill>
                <a:latin typeface="Arial"/>
                <a:ea typeface="Arial"/>
                <a:cs typeface="Arial"/>
                <a:sym typeface="Arial"/>
              </a:rPr>
              <a:t>Tyco International:</a:t>
            </a:r>
            <a:r>
              <a:rPr sz="3333" lang="en-US">
                <a:solidFill>
                  <a:srgbClr val="000000"/>
                </a:solidFill>
                <a:latin typeface="Arial"/>
                <a:ea typeface="Arial"/>
                <a:cs typeface="Arial"/>
                <a:sym typeface="Arial"/>
              </a:rPr>
              <a:t> a producer of electronic components, health care, fire safety, security, and fluid control products</a:t>
            </a:r>
          </a:p>
        </p:txBody>
      </p:sp>
      <p:sp>
        <p:nvSpPr>
          <p:cNvPr id="107" name="Shape 107"/>
          <p:cNvSpPr txBox="1"/>
          <p:nvPr/>
        </p:nvSpPr>
        <p:spPr>
          <a:xfrm>
            <a:off y="2878650" x="1270000"/>
            <a:ext cy="4413599"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Dennis Kozlowski, Tyco CEO</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Mark Swartz, Tyco CFO</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fraudulently inflated the company’s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stock prices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stole about $600 million from the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corporation and its shareholders in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forgiven loans and bonuses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have been convicted and sentenced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for their crimes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1" name="Shape 111"/>
        <p:cNvGrpSpPr/>
        <p:nvPr/>
      </p:nvGrpSpPr>
      <p:grpSpPr>
        <a:xfrm>
          <a:off y="0" x="0"/>
          <a:ext cy="0" cx="0"/>
          <a:chOff y="0" x="0"/>
          <a:chExt cy="0" cx="0"/>
        </a:xfrm>
      </p:grpSpPr>
      <p:sp>
        <p:nvSpPr>
          <p:cNvPr id="112" name="Shape 112"/>
          <p:cNvSpPr/>
          <p:nvPr/>
        </p:nvSpPr>
        <p:spPr>
          <a:xfrm>
            <a:off y="275150" x="0"/>
            <a:ext cy="7344825" cx="10160000"/>
          </a:xfrm>
          <a:prstGeom prst="rect">
            <a:avLst/>
          </a:prstGeom>
          <a:blipFill>
            <a:blip r:embed="rId4"/>
            <a:stretch>
              <a:fillRect/>
            </a:stretch>
          </a:blipFill>
        </p:spPr>
      </p:sp>
      <p:sp>
        <p:nvSpPr>
          <p:cNvPr id="113" name="Shape 113"/>
          <p:cNvSpPr txBox="1"/>
          <p:nvPr/>
        </p:nvSpPr>
        <p:spPr>
          <a:xfrm>
            <a:off y="76200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000000"/>
                </a:solidFill>
                <a:latin typeface="Arial"/>
                <a:ea typeface="Arial"/>
                <a:cs typeface="Arial"/>
                <a:sym typeface="Arial"/>
              </a:rPr>
              <a:t>Qwest International:</a:t>
            </a:r>
            <a:r>
              <a:rPr sz="4000" lang="en-US">
                <a:solidFill>
                  <a:srgbClr val="000000"/>
                </a:solidFill>
                <a:latin typeface="Arial"/>
                <a:ea typeface="Arial"/>
                <a:cs typeface="Arial"/>
                <a:sym typeface="Arial"/>
              </a:rPr>
              <a:t> a large telecommunications carrier in the western states</a:t>
            </a:r>
          </a:p>
        </p:txBody>
      </p:sp>
      <p:sp>
        <p:nvSpPr>
          <p:cNvPr id="114" name="Shape 114"/>
          <p:cNvSpPr txBox="1"/>
          <p:nvPr/>
        </p:nvSpPr>
        <p:spPr>
          <a:xfrm>
            <a:off y="3234950" x="1270000"/>
            <a:ext cy="218402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Joseph Nacchio, former Qwest CEO</a:t>
            </a:r>
          </a:p>
          <a:p>
            <a:pPr algn="l" lvl="0" marR="0" indent="-248355" marL="381000">
              <a:lnSpc>
                <a:spcPct val="13214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was recently indicted for insider trading</a:t>
            </a:r>
          </a:p>
          <a:p>
            <a:pPr algn="l" lvl="0" marR="0" indent="-248355" marL="381000">
              <a:lnSpc>
                <a:spcPct val="13214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was also accused along with others of $3 billion in stock fraud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8" name="Shape 118"/>
        <p:cNvGrpSpPr/>
        <p:nvPr/>
      </p:nvGrpSpPr>
      <p:grpSpPr>
        <a:xfrm>
          <a:off y="0" x="0"/>
          <a:ext cy="0" cx="0"/>
          <a:chOff y="0" x="0"/>
          <a:chExt cy="0" cx="0"/>
        </a:xfrm>
      </p:grpSpPr>
      <p:sp>
        <p:nvSpPr>
          <p:cNvPr id="119" name="Shape 119"/>
          <p:cNvSpPr/>
          <p:nvPr/>
        </p:nvSpPr>
        <p:spPr>
          <a:xfrm>
            <a:off y="275150" x="0"/>
            <a:ext cy="7344825" cx="10160000"/>
          </a:xfrm>
          <a:prstGeom prst="rect">
            <a:avLst/>
          </a:prstGeom>
          <a:blipFill>
            <a:blip r:embed="rId4"/>
            <a:stretch>
              <a:fillRect/>
            </a:stretch>
          </a:blipFill>
        </p:spPr>
      </p:sp>
      <p:sp>
        <p:nvSpPr>
          <p:cNvPr id="120" name="Shape 120"/>
          <p:cNvSpPr txBox="1"/>
          <p:nvPr/>
        </p:nvSpPr>
        <p:spPr>
          <a:xfrm>
            <a:off y="592650" x="1270000"/>
            <a:ext cy="115922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000000"/>
                </a:solidFill>
                <a:latin typeface="Arial"/>
                <a:ea typeface="Arial"/>
                <a:cs typeface="Arial"/>
                <a:sym typeface="Arial"/>
              </a:rPr>
              <a:t>Adelphia:</a:t>
            </a:r>
            <a:r>
              <a:rPr sz="3555" lang="en-US">
                <a:solidFill>
                  <a:srgbClr val="000000"/>
                </a:solidFill>
                <a:latin typeface="Arial"/>
                <a:ea typeface="Arial"/>
                <a:cs typeface="Arial"/>
                <a:sym typeface="Arial"/>
              </a:rPr>
              <a:t> America’s sixth largest cable television provider.</a:t>
            </a:r>
          </a:p>
        </p:txBody>
      </p:sp>
      <p:sp>
        <p:nvSpPr>
          <p:cNvPr id="121" name="Shape 121"/>
          <p:cNvSpPr txBox="1"/>
          <p:nvPr/>
        </p:nvSpPr>
        <p:spPr>
          <a:xfrm>
            <a:off y="2031975" x="1270000"/>
            <a:ext cy="4401250" cx="6341525"/>
          </a:xfrm>
          <a:prstGeom prst="rect">
            <a:avLst/>
          </a:prstGeom>
        </p:spPr>
        <p:txBody>
          <a:bodyPr bIns="38100" rIns="38100" lIns="38100" tIns="38100" anchor="t" anchorCtr="0">
            <a:noAutofit/>
          </a:bodyPr>
          <a:lstStyle/>
          <a:p>
            <a:pPr algn="l" marR="0" indent="0" marL="0">
              <a:lnSpc>
                <a:spcPct val="132031"/>
              </a:lnSpc>
              <a:spcBef>
                <a:spcPts val="0"/>
              </a:spcBef>
              <a:spcAft>
                <a:spcPts val="0"/>
              </a:spcAft>
              <a:buNone/>
            </a:pPr>
            <a:r>
              <a:rPr sz="3555" lang="en-US">
                <a:solidFill>
                  <a:srgbClr val="000000"/>
                </a:solidFill>
                <a:latin typeface="Arial"/>
                <a:ea typeface="Arial"/>
                <a:cs typeface="Arial"/>
                <a:sym typeface="Arial"/>
              </a:rPr>
              <a:t>John Rigas, Adelphia CEO</a:t>
            </a:r>
          </a:p>
          <a:p>
            <a:pPr algn="l" marR="0" indent="0" marL="0">
              <a:lnSpc>
                <a:spcPct val="132031"/>
              </a:lnSpc>
              <a:spcBef>
                <a:spcPts val="0"/>
              </a:spcBef>
              <a:spcAft>
                <a:spcPts val="0"/>
              </a:spcAft>
              <a:buNone/>
            </a:pPr>
            <a:r>
              <a:rPr sz="3555" lang="en-US">
                <a:solidFill>
                  <a:srgbClr val="000000"/>
                </a:solidFill>
                <a:latin typeface="Arial"/>
                <a:ea typeface="Arial"/>
                <a:cs typeface="Arial"/>
                <a:sym typeface="Arial"/>
              </a:rPr>
              <a:t>Timothy Rigas, Adelphia CFO</a:t>
            </a:r>
          </a:p>
          <a:p>
            <a:pPr algn="l" lvl="0" marR="0" indent="-248355" marL="381000">
              <a:lnSpc>
                <a:spcPct val="13214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stole hundreds of millions of dollars from the company</a:t>
            </a:r>
          </a:p>
          <a:p>
            <a:pPr algn="l" lvl="0" marR="0" indent="-248355" marL="381000">
              <a:lnSpc>
                <a:spcPct val="13214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caused investors to lose more than $60 billion</a:t>
            </a:r>
          </a:p>
          <a:p>
            <a:pPr algn="l" lvl="0" marR="0" indent="-248355" marL="381000">
              <a:lnSpc>
                <a:spcPct val="13214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have been convicted and sentenced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to prison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5" name="Shape 125"/>
        <p:cNvGrpSpPr/>
        <p:nvPr/>
      </p:nvGrpSpPr>
      <p:grpSpPr>
        <a:xfrm>
          <a:off y="0" x="0"/>
          <a:ext cy="0" cx="0"/>
          <a:chOff y="0" x="0"/>
          <a:chExt cy="0" cx="0"/>
        </a:xfrm>
      </p:grpSpPr>
      <p:sp>
        <p:nvSpPr>
          <p:cNvPr id="126" name="Shape 126"/>
          <p:cNvSpPr/>
          <p:nvPr/>
        </p:nvSpPr>
        <p:spPr>
          <a:xfrm>
            <a:off y="275150" x="0"/>
            <a:ext cy="7344825" cx="10160000"/>
          </a:xfrm>
          <a:prstGeom prst="rect">
            <a:avLst/>
          </a:prstGeom>
          <a:blipFill>
            <a:blip r:embed="rId4"/>
            <a:stretch>
              <a:fillRect/>
            </a:stretch>
          </a:blipFill>
        </p:spPr>
      </p:sp>
      <p:sp>
        <p:nvSpPr>
          <p:cNvPr id="127" name="Shape 127"/>
          <p:cNvSpPr txBox="1"/>
          <p:nvPr/>
        </p:nvSpPr>
        <p:spPr>
          <a:xfrm>
            <a:off y="59265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Corporate leaders such these have</a:t>
            </a:r>
          </a:p>
        </p:txBody>
      </p:sp>
      <p:sp>
        <p:nvSpPr>
          <p:cNvPr id="128" name="Shape 128"/>
          <p:cNvSpPr txBox="1"/>
          <p:nvPr/>
        </p:nvSpPr>
        <p:spPr>
          <a:xfrm>
            <a:off y="2116650" x="1185325"/>
            <a:ext cy="4648199" cx="7865525"/>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put their own self-interest ahead of organizational responsibilities</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put the public at risk by causing the collapse of large corporations through their fiscal irresponsibility and blatant dishonesty</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robbed shareholders of their rightful returns</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jeopardized the employment of staff and their longer-term financial stability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2" name="Shape 132"/>
        <p:cNvGrpSpPr/>
        <p:nvPr/>
      </p:nvGrpSpPr>
      <p:grpSpPr>
        <a:xfrm>
          <a:off y="0" x="0"/>
          <a:ext cy="0" cx="0"/>
          <a:chOff y="0" x="0"/>
          <a:chExt cy="0" cx="0"/>
        </a:xfrm>
      </p:grpSpPr>
      <p:sp>
        <p:nvSpPr>
          <p:cNvPr id="133" name="Shape 133"/>
          <p:cNvSpPr/>
          <p:nvPr/>
        </p:nvSpPr>
        <p:spPr>
          <a:xfrm>
            <a:off y="275150" x="0"/>
            <a:ext cy="7344825" cx="10160000"/>
          </a:xfrm>
          <a:prstGeom prst="rect">
            <a:avLst/>
          </a:prstGeom>
          <a:blipFill>
            <a:blip r:embed="rId4"/>
            <a:stretch>
              <a:fillRect/>
            </a:stretch>
          </a:blipFill>
        </p:spPr>
      </p:sp>
      <p:sp>
        <p:nvSpPr>
          <p:cNvPr id="134" name="Shape 134"/>
          <p:cNvSpPr txBox="1"/>
          <p:nvPr/>
        </p:nvSpPr>
        <p:spPr>
          <a:xfrm>
            <a:off y="1947325" x="1270000"/>
            <a:ext cy="495157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Widespread in the secular world, immoral conduct has even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invaded the Christian church.</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Televangelists Jim Bakker</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and Jimmy Swaggart are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two of the best-known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televangelists to fall prey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to this temptation.</a:t>
            </a:r>
          </a:p>
        </p:txBody>
      </p:sp>
      <p:sp>
        <p:nvSpPr>
          <p:cNvPr id="135" name="Shape 135"/>
          <p:cNvSpPr txBox="1"/>
          <p:nvPr/>
        </p:nvSpPr>
        <p:spPr>
          <a:xfrm>
            <a:off y="728475" x="1270000"/>
            <a:ext cy="938724" cx="4554699"/>
          </a:xfrm>
          <a:prstGeom prst="rect">
            <a:avLst/>
          </a:prstGeom>
        </p:spPr>
        <p:txBody>
          <a:bodyPr bIns="38100" rIns="38100" lIns="38100" tIns="38100" anchor="t" anchorCtr="0">
            <a:noAutofit/>
          </a:bodyPr>
          <a:lstStyle/>
          <a:p>
            <a:pPr algn="l" marR="0" indent="0" marL="0">
              <a:lnSpc>
                <a:spcPct val="179779"/>
              </a:lnSpc>
              <a:spcBef>
                <a:spcPts val="0"/>
              </a:spcBef>
              <a:spcAft>
                <a:spcPts val="0"/>
              </a:spcAft>
              <a:buNone/>
            </a:pPr>
            <a:r>
              <a:rPr b="1" sz="3777" lang="en-US">
                <a:solidFill>
                  <a:srgbClr val="684D1E"/>
                </a:solidFill>
                <a:latin typeface="Arial"/>
                <a:ea typeface="Arial"/>
                <a:cs typeface="Arial"/>
                <a:sym typeface="Arial"/>
              </a:rPr>
              <a:t>2–Immoral Conduct </a:t>
            </a:r>
          </a:p>
        </p:txBody>
      </p:sp>
      <p:sp>
        <p:nvSpPr>
          <p:cNvPr id="136" name="Shape 136"/>
          <p:cNvSpPr/>
          <p:nvPr/>
        </p:nvSpPr>
        <p:spPr>
          <a:xfrm>
            <a:off y="1428750" x="1270000"/>
            <a:ext cy="42325" cx="7641149"/>
          </a:xfrm>
          <a:prstGeom prst="rect">
            <a:avLst/>
          </a:prstGeom>
          <a:blipFill>
            <a:blip r:embed="rId5"/>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0" name="Shape 140"/>
        <p:cNvGrpSpPr/>
        <p:nvPr/>
      </p:nvGrpSpPr>
      <p:grpSpPr>
        <a:xfrm>
          <a:off y="0" x="0"/>
          <a:ext cy="0" cx="0"/>
          <a:chOff y="0" x="0"/>
          <a:chExt cy="0" cx="0"/>
        </a:xfrm>
      </p:grpSpPr>
      <p:sp>
        <p:nvSpPr>
          <p:cNvPr id="141" name="Shape 141"/>
          <p:cNvSpPr/>
          <p:nvPr/>
        </p:nvSpPr>
        <p:spPr>
          <a:xfrm>
            <a:off y="275150" x="0"/>
            <a:ext cy="7344825" cx="10160000"/>
          </a:xfrm>
          <a:prstGeom prst="rect">
            <a:avLst/>
          </a:prstGeom>
          <a:blipFill>
            <a:blip r:embed="rId4"/>
            <a:stretch>
              <a:fillRect/>
            </a:stretch>
          </a:blipFill>
        </p:spPr>
      </p:sp>
      <p:sp>
        <p:nvSpPr>
          <p:cNvPr id="142" name="Shape 142"/>
          <p:cNvSpPr txBox="1"/>
          <p:nvPr/>
        </p:nvSpPr>
        <p:spPr>
          <a:xfrm>
            <a:off y="592650" x="1270000"/>
            <a:ext cy="1700725"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fallout from immorality on the part of church leaders is always devastating.</a:t>
            </a:r>
          </a:p>
        </p:txBody>
      </p:sp>
      <p:sp>
        <p:nvSpPr>
          <p:cNvPr id="143" name="Shape 143"/>
          <p:cNvSpPr txBox="1"/>
          <p:nvPr/>
        </p:nvSpPr>
        <p:spPr>
          <a:xfrm>
            <a:off y="2370650" x="1270000"/>
            <a:ext cy="4648199" cx="7696199"/>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disrupts and usually irreversibly damages the lives of family members</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impacts corporate communities and church organizations</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causes confusion among church members about the moral code for living</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ruptures trust of our families, communities, and church entities</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always dishonors God’s name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7" name="Shape 147"/>
        <p:cNvGrpSpPr/>
        <p:nvPr/>
      </p:nvGrpSpPr>
      <p:grpSpPr>
        <a:xfrm>
          <a:off y="0" x="0"/>
          <a:ext cy="0" cx="0"/>
          <a:chOff y="0" x="0"/>
          <a:chExt cy="0" cx="0"/>
        </a:xfrm>
      </p:grpSpPr>
      <p:sp>
        <p:nvSpPr>
          <p:cNvPr id="148" name="Shape 148"/>
          <p:cNvSpPr/>
          <p:nvPr/>
        </p:nvSpPr>
        <p:spPr>
          <a:xfrm>
            <a:off y="275150" x="0"/>
            <a:ext cy="7344825" cx="10160000"/>
          </a:xfrm>
          <a:prstGeom prst="rect">
            <a:avLst/>
          </a:prstGeom>
          <a:blipFill>
            <a:blip r:embed="rId4"/>
            <a:stretch>
              <a:fillRect/>
            </a:stretch>
          </a:blipFill>
        </p:spPr>
      </p:sp>
      <p:sp>
        <p:nvSpPr>
          <p:cNvPr id="149" name="Shape 149"/>
          <p:cNvSpPr txBox="1"/>
          <p:nvPr/>
        </p:nvSpPr>
        <p:spPr>
          <a:xfrm>
            <a:off y="728475" x="1270000"/>
            <a:ext cy="938724" cx="6500274"/>
          </a:xfrm>
          <a:prstGeom prst="rect">
            <a:avLst/>
          </a:prstGeom>
        </p:spPr>
        <p:txBody>
          <a:bodyPr bIns="38100" rIns="38100" lIns="38100" tIns="38100" anchor="t" anchorCtr="0">
            <a:noAutofit/>
          </a:bodyPr>
          <a:lstStyle/>
          <a:p>
            <a:pPr algn="l" marR="0" indent="0" marL="0">
              <a:lnSpc>
                <a:spcPct val="179779"/>
              </a:lnSpc>
              <a:spcBef>
                <a:spcPts val="0"/>
              </a:spcBef>
              <a:spcAft>
                <a:spcPts val="0"/>
              </a:spcAft>
              <a:buNone/>
            </a:pPr>
            <a:r>
              <a:rPr b="1" sz="3777" lang="en-US">
                <a:solidFill>
                  <a:srgbClr val="684D1E"/>
                </a:solidFill>
                <a:latin typeface="Arial"/>
                <a:ea typeface="Arial"/>
                <a:cs typeface="Arial"/>
                <a:sym typeface="Arial"/>
              </a:rPr>
              <a:t>3–Hostile Work Environment</a:t>
            </a:r>
          </a:p>
        </p:txBody>
      </p:sp>
      <p:sp>
        <p:nvSpPr>
          <p:cNvPr id="150" name="Shape 150"/>
          <p:cNvSpPr txBox="1"/>
          <p:nvPr/>
        </p:nvSpPr>
        <p:spPr>
          <a:xfrm>
            <a:off y="1778000" x="1270000"/>
            <a:ext cy="4030825"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Some hostile environments follow.</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Discrimination based on</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race or ethnicity</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gender</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disabilities</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should never occur.</a:t>
            </a:r>
          </a:p>
        </p:txBody>
      </p:sp>
      <p:sp>
        <p:nvSpPr>
          <p:cNvPr id="151" name="Shape 151"/>
          <p:cNvSpPr/>
          <p:nvPr/>
        </p:nvSpPr>
        <p:spPr>
          <a:xfrm>
            <a:off y="1428750" x="1270000"/>
            <a:ext cy="42325" cx="7641149"/>
          </a:xfrm>
          <a:prstGeom prst="rect">
            <a:avLst/>
          </a:prstGeom>
          <a:blipFill>
            <a:blip r:embed="rId5"/>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5" name="Shape 155"/>
        <p:cNvGrpSpPr/>
        <p:nvPr/>
      </p:nvGrpSpPr>
      <p:grpSpPr>
        <a:xfrm>
          <a:off y="0" x="0"/>
          <a:ext cy="0" cx="0"/>
          <a:chOff y="0" x="0"/>
          <a:chExt cy="0" cx="0"/>
        </a:xfrm>
      </p:grpSpPr>
      <p:sp>
        <p:nvSpPr>
          <p:cNvPr id="156" name="Shape 156"/>
          <p:cNvSpPr/>
          <p:nvPr/>
        </p:nvSpPr>
        <p:spPr>
          <a:xfrm>
            <a:off y="275150" x="0"/>
            <a:ext cy="7344825" cx="10160000"/>
          </a:xfrm>
          <a:prstGeom prst="rect">
            <a:avLst/>
          </a:prstGeom>
          <a:blipFill>
            <a:blip r:embed="rId4"/>
            <a:stretch>
              <a:fillRect/>
            </a:stretch>
          </a:blipFill>
        </p:spPr>
      </p:sp>
      <p:sp>
        <p:nvSpPr>
          <p:cNvPr id="157" name="Shape 157"/>
          <p:cNvSpPr txBox="1"/>
          <p:nvPr/>
        </p:nvSpPr>
        <p:spPr>
          <a:xfrm>
            <a:off y="762000" x="1270000"/>
            <a:ext cy="651225" cx="7696199"/>
          </a:xfrm>
          <a:prstGeom prst="rect">
            <a:avLst/>
          </a:prstGeom>
        </p:spPr>
        <p:txBody>
          <a:bodyPr bIns="38100" rIns="38100" lIns="38100" tIns="38100" anchor="t" anchorCtr="0">
            <a:noAutofit/>
          </a:bodyPr>
          <a:lstStyle/>
          <a:p>
            <a:pPr algn="ctr" marR="0" indent="0" marL="0">
              <a:lnSpc>
                <a:spcPct val="119852"/>
              </a:lnSpc>
              <a:spcBef>
                <a:spcPts val="0"/>
              </a:spcBef>
              <a:spcAft>
                <a:spcPts val="0"/>
              </a:spcAft>
              <a:buNone/>
            </a:pPr>
            <a:r>
              <a:rPr b="1" sz="3777" lang="en-US">
                <a:solidFill>
                  <a:srgbClr val="000000"/>
                </a:solidFill>
                <a:latin typeface="Arial"/>
                <a:ea typeface="Arial"/>
                <a:cs typeface="Arial"/>
                <a:sym typeface="Arial"/>
              </a:rPr>
              <a:t>Sexual harassment</a:t>
            </a:r>
            <a:r>
              <a:rPr sz="3777" lang="en-US">
                <a:solidFill>
                  <a:srgbClr val="000000"/>
                </a:solidFill>
                <a:latin typeface="Arial"/>
                <a:ea typeface="Arial"/>
                <a:cs typeface="Arial"/>
                <a:sym typeface="Arial"/>
              </a:rPr>
              <a:t> is unacceptable.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1" name="Shape 161"/>
        <p:cNvGrpSpPr/>
        <p:nvPr/>
      </p:nvGrpSpPr>
      <p:grpSpPr>
        <a:xfrm>
          <a:off y="0" x="0"/>
          <a:ext cy="0" cx="0"/>
          <a:chOff y="0" x="0"/>
          <a:chExt cy="0" cx="0"/>
        </a:xfrm>
      </p:grpSpPr>
      <p:sp>
        <p:nvSpPr>
          <p:cNvPr id="162" name="Shape 162"/>
          <p:cNvSpPr/>
          <p:nvPr/>
        </p:nvSpPr>
        <p:spPr>
          <a:xfrm>
            <a:off y="275150" x="0"/>
            <a:ext cy="7344825" cx="10160000"/>
          </a:xfrm>
          <a:prstGeom prst="rect">
            <a:avLst/>
          </a:prstGeom>
          <a:blipFill>
            <a:blip r:embed="rId4"/>
            <a:stretch>
              <a:fillRect/>
            </a:stretch>
          </a:blipFill>
        </p:spPr>
      </p:sp>
      <p:sp>
        <p:nvSpPr>
          <p:cNvPr id="163" name="Shape 163"/>
          <p:cNvSpPr txBox="1"/>
          <p:nvPr/>
        </p:nvSpPr>
        <p:spPr>
          <a:xfrm>
            <a:off y="59265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Like discrimination, sexual harassment </a:t>
            </a:r>
          </a:p>
        </p:txBody>
      </p:sp>
      <p:sp>
        <p:nvSpPr>
          <p:cNvPr id="164" name="Shape 164"/>
          <p:cNvSpPr txBox="1"/>
          <p:nvPr/>
        </p:nvSpPr>
        <p:spPr>
          <a:xfrm>
            <a:off y="2300100" x="1270000"/>
            <a:ext cy="1700725"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illegal in many countries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should be cause for discipline up to and including dismissal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0" x="0"/>
            <a:ext cy="7620000" cx="10160000"/>
          </a:xfrm>
          <a:prstGeom prst="rect">
            <a:avLst/>
          </a:prstGeom>
          <a:blipFill>
            <a:blip r:embed="rId4"/>
            <a:stretch>
              <a:fillRect/>
            </a:stretch>
          </a:blipFill>
        </p:spPr>
      </p:sp>
      <p:sp>
        <p:nvSpPr>
          <p:cNvPr id="26" name="Shape 26"/>
          <p:cNvSpPr txBox="1"/>
          <p:nvPr/>
        </p:nvSpPr>
        <p:spPr>
          <a:xfrm>
            <a:off y="1151800" x="4335625"/>
            <a:ext cy="3614549" cx="5374900"/>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sz="6111" lang="en-US">
                <a:solidFill>
                  <a:srgbClr val="000000"/>
                </a:solidFill>
                <a:latin typeface="Arial"/>
                <a:ea typeface="Arial"/>
                <a:cs typeface="Arial"/>
                <a:sym typeface="Arial"/>
              </a:rPr>
              <a:t>Integrity: </a:t>
            </a:r>
          </a:p>
          <a:p>
            <a:pPr algn="l" marR="0" indent="0" marL="0">
              <a:lnSpc>
                <a:spcPct val="107986"/>
              </a:lnSpc>
              <a:spcBef>
                <a:spcPts val="719"/>
              </a:spcBef>
              <a:spcAft>
                <a:spcPts val="0"/>
              </a:spcAft>
              <a:buNone/>
            </a:pPr>
            <a:r>
              <a:rPr sz="4000" lang="en-US" i="1">
                <a:solidFill>
                  <a:srgbClr val="000000"/>
                </a:solidFill>
                <a:latin typeface="Arial"/>
                <a:ea typeface="Arial"/>
                <a:cs typeface="Arial"/>
                <a:sym typeface="Arial"/>
              </a:rPr>
              <a:t>A 21st Century Imperative–</a:t>
            </a:r>
          </a:p>
          <a:p>
            <a:pPr algn="l" marR="0" indent="0" marL="0">
              <a:lnSpc>
                <a:spcPct val="107812"/>
              </a:lnSpc>
              <a:spcBef>
                <a:spcPts val="635"/>
              </a:spcBef>
              <a:spcAft>
                <a:spcPts val="0"/>
              </a:spcAft>
              <a:buNone/>
            </a:pPr>
            <a:r>
              <a:rPr sz="3555" lang="en-US">
                <a:solidFill>
                  <a:srgbClr val="000000"/>
                </a:solidFill>
                <a:latin typeface="Arial"/>
                <a:ea typeface="Arial"/>
                <a:cs typeface="Arial"/>
                <a:sym typeface="Arial"/>
              </a:rPr>
              <a:t>PART 2</a:t>
            </a:r>
          </a:p>
        </p:txBody>
      </p:sp>
      <p:sp>
        <p:nvSpPr>
          <p:cNvPr id="27" name="Shape 27"/>
          <p:cNvSpPr txBox="1"/>
          <p:nvPr/>
        </p:nvSpPr>
        <p:spPr>
          <a:xfrm>
            <a:off y="220475" x="102300"/>
            <a:ext cy="1579805" cx="4104899"/>
          </a:xfrm>
          <a:prstGeom prst="rect">
            <a:avLst/>
          </a:prstGeom>
        </p:spPr>
        <p:txBody>
          <a:bodyPr bIns="38100" rIns="38100" lIns="38100" tIns="38100" anchor="ctr" anchorCtr="0">
            <a:noAutofit/>
          </a:bodyPr>
          <a:lstStyle/>
          <a:p>
            <a:pPr algn="l" marR="0" indent="0" marL="0">
              <a:lnSpc>
                <a:spcPct val="178214"/>
              </a:lnSpc>
              <a:spcBef>
                <a:spcPts val="0"/>
              </a:spcBef>
              <a:spcAft>
                <a:spcPts val="0"/>
              </a:spcAft>
              <a:buNone/>
            </a:pPr>
            <a:r>
              <a:rPr sz="3888" lang="en-US">
                <a:solidFill>
                  <a:srgbClr val="FFFFFF"/>
                </a:solidFill>
                <a:latin typeface="Arial"/>
                <a:ea typeface="Arial"/>
                <a:cs typeface="Arial"/>
                <a:sym typeface="Arial"/>
              </a:rPr>
              <a:t>SESSION</a:t>
            </a:r>
            <a:r>
              <a:rPr b="1" sz="3888" lang="en-US">
                <a:solidFill>
                  <a:srgbClr val="FFFFFF"/>
                </a:solidFill>
                <a:latin typeface="Arial"/>
                <a:ea typeface="Arial"/>
                <a:cs typeface="Arial"/>
                <a:sym typeface="Arial"/>
              </a:rPr>
              <a:t> </a:t>
            </a:r>
            <a:r>
              <a:rPr b="1" sz="5777" lang="en-US" i="1">
                <a:solidFill>
                  <a:srgbClr val="FFFFFF"/>
                </a:solidFill>
                <a:latin typeface="Arial"/>
                <a:ea typeface="Arial"/>
                <a:cs typeface="Arial"/>
                <a:sym typeface="Arial"/>
              </a:rPr>
              <a:t>five</a:t>
            </a:r>
          </a:p>
        </p:txBody>
      </p:sp>
      <p:sp>
        <p:nvSpPr>
          <p:cNvPr id="28" name="Shape 28"/>
          <p:cNvSpPr txBox="1"/>
          <p:nvPr/>
        </p:nvSpPr>
        <p:spPr>
          <a:xfrm>
            <a:off y="5369275" x="4335625"/>
            <a:ext cy="1903575" cx="5036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Presentation by </a:t>
            </a:r>
          </a:p>
          <a:p>
            <a:pPr algn="l" marR="0" indent="0" marL="0">
              <a:lnSpc>
                <a:spcPct val="120138"/>
              </a:lnSpc>
              <a:spcBef>
                <a:spcPts val="0"/>
              </a:spcBef>
              <a:spcAft>
                <a:spcPts val="0"/>
              </a:spcAft>
              <a:buNone/>
            </a:pPr>
            <a:r>
              <a:rPr b="1" sz="4000" lang="en-US" i="1">
                <a:solidFill>
                  <a:srgbClr val="5B4E1F"/>
                </a:solidFill>
                <a:latin typeface="Arial"/>
                <a:ea typeface="Arial"/>
                <a:cs typeface="Arial"/>
                <a:sym typeface="Arial"/>
              </a:rPr>
              <a:t>B. Lyn Behrens</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President, Loma Linda University and Medical Center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8" name="Shape 168"/>
        <p:cNvGrpSpPr/>
        <p:nvPr/>
      </p:nvGrpSpPr>
      <p:grpSpPr>
        <a:xfrm>
          <a:off y="0" x="0"/>
          <a:ext cy="0" cx="0"/>
          <a:chOff y="0" x="0"/>
          <a:chExt cy="0" cx="0"/>
        </a:xfrm>
      </p:grpSpPr>
      <p:sp>
        <p:nvSpPr>
          <p:cNvPr id="169" name="Shape 169"/>
          <p:cNvSpPr/>
          <p:nvPr/>
        </p:nvSpPr>
        <p:spPr>
          <a:xfrm>
            <a:off y="275150" x="0"/>
            <a:ext cy="7344825" cx="10160000"/>
          </a:xfrm>
          <a:prstGeom prst="rect">
            <a:avLst/>
          </a:prstGeom>
          <a:blipFill>
            <a:blip r:embed="rId4"/>
            <a:stretch>
              <a:fillRect/>
            </a:stretch>
          </a:blipFill>
        </p:spPr>
      </p:sp>
      <p:sp>
        <p:nvSpPr>
          <p:cNvPr id="170" name="Shape 170"/>
          <p:cNvSpPr txBox="1"/>
          <p:nvPr/>
        </p:nvSpPr>
        <p:spPr>
          <a:xfrm>
            <a:off y="507975" x="1270000"/>
            <a:ext cy="3325275" cx="786552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000000"/>
                </a:solidFill>
                <a:latin typeface="Arial"/>
                <a:ea typeface="Arial"/>
                <a:cs typeface="Arial"/>
                <a:sym typeface="Arial"/>
              </a:rPr>
              <a:t>Nepotism</a:t>
            </a:r>
            <a:r>
              <a:rPr sz="3555" lang="en-US">
                <a:solidFill>
                  <a:srgbClr val="000000"/>
                </a:solidFill>
                <a:latin typeface="Arial"/>
                <a:ea typeface="Arial"/>
                <a:cs typeface="Arial"/>
                <a:sym typeface="Arial"/>
              </a:rPr>
              <a:t> is a perception of favoritism towards the employed relative of a leader or manager, such as having access to special perks, receiving insider” information, or being excused for unsatisfactory performance.</a:t>
            </a:r>
          </a:p>
        </p:txBody>
      </p:sp>
      <p:sp>
        <p:nvSpPr>
          <p:cNvPr id="171" name="Shape 171"/>
          <p:cNvSpPr txBox="1"/>
          <p:nvPr/>
        </p:nvSpPr>
        <p:spPr>
          <a:xfrm>
            <a:off y="4233325" x="1270000"/>
            <a:ext cy="2616174" cx="7696199"/>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Associates and supervisors often feel intimidated.</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Fear of retaliation may prevent confrontation of unacceptable behavior.</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Reverse discrimination may occur.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5" name="Shape 175"/>
        <p:cNvGrpSpPr/>
        <p:nvPr/>
      </p:nvGrpSpPr>
      <p:grpSpPr>
        <a:xfrm>
          <a:off y="0" x="0"/>
          <a:ext cy="0" cx="0"/>
          <a:chOff y="0" x="0"/>
          <a:chExt cy="0" cx="0"/>
        </a:xfrm>
      </p:grpSpPr>
      <p:sp>
        <p:nvSpPr>
          <p:cNvPr id="176" name="Shape 176"/>
          <p:cNvSpPr/>
          <p:nvPr/>
        </p:nvSpPr>
        <p:spPr>
          <a:xfrm>
            <a:off y="275150" x="0"/>
            <a:ext cy="7344825" cx="10160000"/>
          </a:xfrm>
          <a:prstGeom prst="rect">
            <a:avLst/>
          </a:prstGeom>
          <a:blipFill>
            <a:blip r:embed="rId4"/>
            <a:stretch>
              <a:fillRect/>
            </a:stretch>
          </a:blipFill>
        </p:spPr>
      </p:sp>
      <p:sp>
        <p:nvSpPr>
          <p:cNvPr id="177" name="Shape 177"/>
          <p:cNvSpPr txBox="1"/>
          <p:nvPr/>
        </p:nvSpPr>
        <p:spPr>
          <a:xfrm>
            <a:off y="1524000" x="1270000"/>
            <a:ext cy="3090675"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3333" lang="en-US">
                <a:solidFill>
                  <a:srgbClr val="684D1E"/>
                </a:solidFill>
                <a:latin typeface="Arial"/>
                <a:ea typeface="Arial"/>
                <a:cs typeface="Arial"/>
                <a:sym typeface="Arial"/>
              </a:rPr>
              <a:t>1</a:t>
            </a:r>
            <a:br>
              <a:rPr b="1" sz="3333" lang="en-US">
                <a:solidFill>
                  <a:srgbClr val="000000"/>
                </a:solidFill>
                <a:latin typeface="Arial"/>
                <a:ea typeface="Arial"/>
                <a:cs typeface="Arial"/>
                <a:sym typeface="Arial"/>
              </a:rPr>
            </a:br>
            <a:r>
              <a:rPr b="1" sz="3333" lang="en-US">
                <a:solidFill>
                  <a:srgbClr val="000000"/>
                </a:solidFill>
                <a:latin typeface="Arial"/>
                <a:ea typeface="Arial"/>
                <a:cs typeface="Arial"/>
                <a:sym typeface="Arial"/>
              </a:rPr>
              <a:t>It is not appropriate to engage in a cover-up even to protect the good name of the church.</a:t>
            </a:r>
          </a:p>
          <a:p>
            <a:r>
              <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Transparency demands that</a:t>
            </a:r>
          </a:p>
        </p:txBody>
      </p:sp>
      <p:sp>
        <p:nvSpPr>
          <p:cNvPr id="178" name="Shape 178"/>
          <p:cNvSpPr txBox="1"/>
          <p:nvPr/>
        </p:nvSpPr>
        <p:spPr>
          <a:xfrm>
            <a:off y="4656650" x="1270000"/>
            <a:ext cy="2501525" cx="7696199"/>
          </a:xfrm>
          <a:prstGeom prst="rect">
            <a:avLst/>
          </a:prstGeom>
        </p:spPr>
        <p:txBody>
          <a:bodyPr bIns="38100" rIns="38100" lIns="38100" tIns="38100" anchor="t" anchorCtr="0">
            <a:noAutofit/>
          </a:bodyPr>
          <a:lstStyle/>
          <a:p>
            <a:pPr algn="l" lvl="0" marR="0" indent="-234244" marL="381000">
              <a:lnSpc>
                <a:spcPct val="132211"/>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financial difficulties be promptly disclosed to, and addressed by, the responsible governing bodies</a:t>
            </a:r>
          </a:p>
          <a:p>
            <a:pPr algn="l" lvl="0" marR="0" indent="-234244" marL="381000">
              <a:lnSpc>
                <a:spcPct val="132211"/>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failure to fulfill regulatory requirements be reported to the appropriate agency as soon as the failure is recognized</a:t>
            </a:r>
          </a:p>
        </p:txBody>
      </p:sp>
      <p:sp>
        <p:nvSpPr>
          <p:cNvPr id="179" name="Shape 179"/>
          <p:cNvSpPr txBox="1"/>
          <p:nvPr/>
        </p:nvSpPr>
        <p:spPr>
          <a:xfrm>
            <a:off y="474475" x="1372300"/>
            <a:ext cy="584175" cx="7491575"/>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3333" lang="en-US">
                <a:solidFill>
                  <a:srgbClr val="684D1E"/>
                </a:solidFill>
                <a:latin typeface="Arial"/>
                <a:ea typeface="Arial"/>
                <a:cs typeface="Arial"/>
                <a:sym typeface="Arial"/>
              </a:rPr>
              <a:t>The “End Justifies </a:t>
            </a:r>
            <a:r>
              <a:rPr sz="3333" lang="en-US" i="1">
                <a:solidFill>
                  <a:srgbClr val="684D1E"/>
                </a:solidFill>
                <a:latin typeface="Arial"/>
                <a:ea typeface="Arial"/>
                <a:cs typeface="Arial"/>
                <a:sym typeface="Arial"/>
              </a:rPr>
              <a:t>the</a:t>
            </a:r>
            <a:r>
              <a:rPr b="1" sz="3333" lang="en-US">
                <a:solidFill>
                  <a:srgbClr val="684D1E"/>
                </a:solidFill>
                <a:latin typeface="Arial"/>
                <a:ea typeface="Arial"/>
                <a:cs typeface="Arial"/>
                <a:sym typeface="Arial"/>
              </a:rPr>
              <a:t> Means” Trap</a:t>
            </a:r>
          </a:p>
        </p:txBody>
      </p:sp>
      <p:sp>
        <p:nvSpPr>
          <p:cNvPr id="180" name="Shape 180"/>
          <p:cNvSpPr/>
          <p:nvPr/>
        </p:nvSpPr>
        <p:spPr>
          <a:xfrm>
            <a:off y="1767400" x="1270000"/>
            <a:ext cy="42325" cx="3661824"/>
          </a:xfrm>
          <a:prstGeom prst="rect">
            <a:avLst/>
          </a:prstGeom>
          <a:blipFill>
            <a:blip r:embed="rId5"/>
            <a:stretch>
              <a:fillRect/>
            </a:stretch>
          </a:blipFill>
        </p:spPr>
      </p:sp>
      <p:sp>
        <p:nvSpPr>
          <p:cNvPr id="181" name="Shape 181"/>
          <p:cNvSpPr/>
          <p:nvPr/>
        </p:nvSpPr>
        <p:spPr>
          <a:xfrm>
            <a:off y="1767400" x="5249325"/>
            <a:ext cy="42325" cx="3661824"/>
          </a:xfrm>
          <a:prstGeom prst="rect">
            <a:avLst/>
          </a:prstGeom>
          <a:blipFill>
            <a:blip r:embed="rId5"/>
            <a:stretch>
              <a:fillRect/>
            </a:stretch>
          </a:blipFill>
        </p:spPr>
      </p:sp>
      <p:sp>
        <p:nvSpPr>
          <p:cNvPr id="182" name="Shape 182"/>
          <p:cNvSpPr/>
          <p:nvPr/>
        </p:nvSpPr>
        <p:spPr>
          <a:xfrm>
            <a:off y="3714750" x="1270000"/>
            <a:ext cy="42325" cx="7641149"/>
          </a:xfrm>
          <a:prstGeom prst="rect">
            <a:avLst/>
          </a:prstGeom>
          <a:blipFill>
            <a:blip r:embed="rId6"/>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6" name="Shape 186"/>
        <p:cNvGrpSpPr/>
        <p:nvPr/>
      </p:nvGrpSpPr>
      <p:grpSpPr>
        <a:xfrm>
          <a:off y="0" x="0"/>
          <a:ext cy="0" cx="0"/>
          <a:chOff y="0" x="0"/>
          <a:chExt cy="0" cx="0"/>
        </a:xfrm>
      </p:grpSpPr>
      <p:sp>
        <p:nvSpPr>
          <p:cNvPr id="187" name="Shape 187"/>
          <p:cNvSpPr/>
          <p:nvPr/>
        </p:nvSpPr>
        <p:spPr>
          <a:xfrm>
            <a:off y="275150" x="0"/>
            <a:ext cy="7344825" cx="10160000"/>
          </a:xfrm>
          <a:prstGeom prst="rect">
            <a:avLst/>
          </a:prstGeom>
          <a:blipFill>
            <a:blip r:embed="rId4"/>
            <a:stretch>
              <a:fillRect/>
            </a:stretch>
          </a:blipFill>
        </p:spPr>
      </p:sp>
      <p:sp>
        <p:nvSpPr>
          <p:cNvPr id="188" name="Shape 188"/>
          <p:cNvSpPr txBox="1"/>
          <p:nvPr/>
        </p:nvSpPr>
        <p:spPr>
          <a:xfrm>
            <a:off y="382750" x="1270000"/>
            <a:ext cy="1600199"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3333" lang="en-US">
                <a:solidFill>
                  <a:srgbClr val="684D1E"/>
                </a:solidFill>
                <a:latin typeface="Arial"/>
                <a:ea typeface="Arial"/>
                <a:cs typeface="Arial"/>
                <a:sym typeface="Arial"/>
              </a:rPr>
              <a:t>2</a:t>
            </a:r>
          </a:p>
          <a:p>
            <a:pPr algn="ctr" marR="0" indent="0" marL="0">
              <a:lnSpc>
                <a:spcPct val="120000"/>
              </a:lnSpc>
              <a:spcBef>
                <a:spcPts val="0"/>
              </a:spcBef>
              <a:spcAft>
                <a:spcPts val="0"/>
              </a:spcAft>
              <a:buNone/>
            </a:pPr>
            <a:r>
              <a:rPr b="1" sz="3333" lang="en-US">
                <a:solidFill>
                  <a:srgbClr val="000000"/>
                </a:solidFill>
                <a:latin typeface="Arial"/>
                <a:ea typeface="Arial"/>
                <a:cs typeface="Arial"/>
                <a:sym typeface="Arial"/>
              </a:rPr>
              <a:t>It is not appropriate to hide confirmed sexual misconduct of</a:t>
            </a:r>
          </a:p>
        </p:txBody>
      </p:sp>
      <p:sp>
        <p:nvSpPr>
          <p:cNvPr id="189" name="Shape 189"/>
          <p:cNvSpPr txBox="1"/>
          <p:nvPr/>
        </p:nvSpPr>
        <p:spPr>
          <a:xfrm>
            <a:off y="5418650" x="1270000"/>
            <a:ext cy="1974124"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It is never appropriate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to agree to hold that information secret</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to allow such offenders to participate with children in church activities</a:t>
            </a:r>
          </a:p>
        </p:txBody>
      </p:sp>
      <p:sp>
        <p:nvSpPr>
          <p:cNvPr id="190" name="Shape 190"/>
          <p:cNvSpPr/>
          <p:nvPr/>
        </p:nvSpPr>
        <p:spPr>
          <a:xfrm>
            <a:off y="582075" x="1270000"/>
            <a:ext cy="42325" cx="3661824"/>
          </a:xfrm>
          <a:prstGeom prst="rect">
            <a:avLst/>
          </a:prstGeom>
          <a:blipFill>
            <a:blip r:embed="rId5"/>
            <a:stretch>
              <a:fillRect/>
            </a:stretch>
          </a:blipFill>
        </p:spPr>
      </p:sp>
      <p:sp>
        <p:nvSpPr>
          <p:cNvPr id="191" name="Shape 191"/>
          <p:cNvSpPr/>
          <p:nvPr/>
        </p:nvSpPr>
        <p:spPr>
          <a:xfrm>
            <a:off y="582075" x="5249325"/>
            <a:ext cy="42325" cx="3661824"/>
          </a:xfrm>
          <a:prstGeom prst="rect">
            <a:avLst/>
          </a:prstGeom>
          <a:blipFill>
            <a:blip r:embed="rId5"/>
            <a:stretch>
              <a:fillRect/>
            </a:stretch>
          </a:blipFill>
        </p:spPr>
      </p:sp>
      <p:sp>
        <p:nvSpPr>
          <p:cNvPr id="192" name="Shape 192"/>
          <p:cNvSpPr/>
          <p:nvPr/>
        </p:nvSpPr>
        <p:spPr>
          <a:xfrm>
            <a:off y="2021400" x="1270000"/>
            <a:ext cy="42325" cx="7641149"/>
          </a:xfrm>
          <a:prstGeom prst="rect">
            <a:avLst/>
          </a:prstGeom>
          <a:blipFill>
            <a:blip r:embed="rId6"/>
            <a:stretch>
              <a:fillRect/>
            </a:stretch>
          </a:blipFill>
        </p:spPr>
      </p:sp>
      <p:sp>
        <p:nvSpPr>
          <p:cNvPr id="193" name="Shape 193"/>
          <p:cNvSpPr txBox="1"/>
          <p:nvPr/>
        </p:nvSpPr>
        <p:spPr>
          <a:xfrm>
            <a:off y="2286000" x="1270000"/>
            <a:ext cy="2923099"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a teacher with students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a pastor with parishioners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supervisors with subordinates</a:t>
            </a:r>
          </a:p>
          <a:p>
            <a:r>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In the USA, sex offenders must register with law enforcement.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7" name="Shape 197"/>
        <p:cNvGrpSpPr/>
        <p:nvPr/>
      </p:nvGrpSpPr>
      <p:grpSpPr>
        <a:xfrm>
          <a:off y="0" x="0"/>
          <a:ext cy="0" cx="0"/>
          <a:chOff y="0" x="0"/>
          <a:chExt cy="0" cx="0"/>
        </a:xfrm>
      </p:grpSpPr>
      <p:sp>
        <p:nvSpPr>
          <p:cNvPr id="198" name="Shape 198"/>
          <p:cNvSpPr/>
          <p:nvPr/>
        </p:nvSpPr>
        <p:spPr>
          <a:xfrm>
            <a:off y="275150" x="0"/>
            <a:ext cy="7344825" cx="10160000"/>
          </a:xfrm>
          <a:prstGeom prst="rect">
            <a:avLst/>
          </a:prstGeom>
          <a:blipFill>
            <a:blip r:embed="rId4"/>
            <a:stretch>
              <a:fillRect/>
            </a:stretch>
          </a:blipFill>
        </p:spPr>
      </p:sp>
      <p:sp>
        <p:nvSpPr>
          <p:cNvPr id="199" name="Shape 199"/>
          <p:cNvSpPr txBox="1"/>
          <p:nvPr/>
        </p:nvSpPr>
        <p:spPr>
          <a:xfrm>
            <a:off y="507975" x="1270000"/>
            <a:ext cy="4140174"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3333" lang="en-US">
                <a:solidFill>
                  <a:srgbClr val="684D1E"/>
                </a:solidFill>
                <a:latin typeface="Arial"/>
                <a:ea typeface="Arial"/>
                <a:cs typeface="Arial"/>
                <a:sym typeface="Arial"/>
              </a:rPr>
              <a:t>3</a:t>
            </a:r>
            <a:br>
              <a:rPr b="1" sz="3333" lang="en-US">
                <a:solidFill>
                  <a:srgbClr val="000000"/>
                </a:solidFill>
                <a:latin typeface="Arial"/>
                <a:ea typeface="Arial"/>
                <a:cs typeface="Arial"/>
                <a:sym typeface="Arial"/>
              </a:rPr>
            </a:br>
            <a:r>
              <a:rPr b="1" sz="3333" lang="en-US">
                <a:solidFill>
                  <a:srgbClr val="000000"/>
                </a:solidFill>
                <a:latin typeface="Arial"/>
                <a:ea typeface="Arial"/>
                <a:cs typeface="Arial"/>
                <a:sym typeface="Arial"/>
              </a:rPr>
              <a:t>In the matter of performance evaluations, “loving kindness” must never blunt honesty.</a:t>
            </a:r>
          </a:p>
          <a:p>
            <a:r>
              <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Colleagues and employees deserve authentic feedback in their evaluations. If they are underperforming, we must</a:t>
            </a:r>
          </a:p>
        </p:txBody>
      </p:sp>
      <p:sp>
        <p:nvSpPr>
          <p:cNvPr id="200" name="Shape 200"/>
          <p:cNvSpPr txBox="1"/>
          <p:nvPr/>
        </p:nvSpPr>
        <p:spPr>
          <a:xfrm>
            <a:off y="4910650" x="1270000"/>
            <a:ext cy="2448625"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communicate concerning areas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that need change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address unacceptable behavior</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provide coaching to help them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achieve a positive outcome</a:t>
            </a:r>
          </a:p>
        </p:txBody>
      </p:sp>
      <p:sp>
        <p:nvSpPr>
          <p:cNvPr id="201" name="Shape 201"/>
          <p:cNvSpPr/>
          <p:nvPr/>
        </p:nvSpPr>
        <p:spPr>
          <a:xfrm>
            <a:off y="698500" x="1270000"/>
            <a:ext cy="42325" cx="3661824"/>
          </a:xfrm>
          <a:prstGeom prst="rect">
            <a:avLst/>
          </a:prstGeom>
          <a:blipFill>
            <a:blip r:embed="rId5"/>
            <a:stretch>
              <a:fillRect/>
            </a:stretch>
          </a:blipFill>
        </p:spPr>
      </p:sp>
      <p:sp>
        <p:nvSpPr>
          <p:cNvPr id="202" name="Shape 202"/>
          <p:cNvSpPr/>
          <p:nvPr/>
        </p:nvSpPr>
        <p:spPr>
          <a:xfrm>
            <a:off y="698500" x="5249325"/>
            <a:ext cy="42325" cx="3661824"/>
          </a:xfrm>
          <a:prstGeom prst="rect">
            <a:avLst/>
          </a:prstGeom>
          <a:blipFill>
            <a:blip r:embed="rId5"/>
            <a:stretch>
              <a:fillRect/>
            </a:stretch>
          </a:blipFill>
        </p:spPr>
      </p:sp>
      <p:sp>
        <p:nvSpPr>
          <p:cNvPr id="203" name="Shape 203"/>
          <p:cNvSpPr/>
          <p:nvPr/>
        </p:nvSpPr>
        <p:spPr>
          <a:xfrm>
            <a:off y="2698750" x="1270000"/>
            <a:ext cy="42325" cx="7641149"/>
          </a:xfrm>
          <a:prstGeom prst="rect">
            <a:avLst/>
          </a:prstGeom>
          <a:blipFill>
            <a:blip r:embed="rId6"/>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7" name="Shape 207"/>
        <p:cNvGrpSpPr/>
        <p:nvPr/>
      </p:nvGrpSpPr>
      <p:grpSpPr>
        <a:xfrm>
          <a:off y="0" x="0"/>
          <a:ext cy="0" cx="0"/>
          <a:chOff y="0" x="0"/>
          <a:chExt cy="0" cx="0"/>
        </a:xfrm>
      </p:grpSpPr>
      <p:sp>
        <p:nvSpPr>
          <p:cNvPr id="208" name="Shape 208"/>
          <p:cNvSpPr/>
          <p:nvPr/>
        </p:nvSpPr>
        <p:spPr>
          <a:xfrm>
            <a:off y="275150" x="0"/>
            <a:ext cy="7344825" cx="10160000"/>
          </a:xfrm>
          <a:prstGeom prst="rect">
            <a:avLst/>
          </a:prstGeom>
          <a:blipFill>
            <a:blip r:embed="rId4"/>
            <a:stretch>
              <a:fillRect/>
            </a:stretch>
          </a:blipFill>
        </p:spPr>
      </p:sp>
      <p:sp>
        <p:nvSpPr>
          <p:cNvPr id="209" name="Shape 209"/>
          <p:cNvSpPr txBox="1"/>
          <p:nvPr/>
        </p:nvSpPr>
        <p:spPr>
          <a:xfrm>
            <a:off y="506225" x="1270000"/>
            <a:ext cy="1092175"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Failure to be forthright on a timely basis in our evaluations</a:t>
            </a:r>
          </a:p>
        </p:txBody>
      </p:sp>
      <p:sp>
        <p:nvSpPr>
          <p:cNvPr id="210" name="Shape 210"/>
          <p:cNvSpPr txBox="1"/>
          <p:nvPr/>
        </p:nvSpPr>
        <p:spPr>
          <a:xfrm>
            <a:off y="1522225" x="1270000"/>
            <a:ext cy="2448625"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robs colleagues and employees of growth opportunities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sets them up for major professional failure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keeps them from maximizing their God-given potential</a:t>
            </a:r>
          </a:p>
        </p:txBody>
      </p:sp>
      <p:sp>
        <p:nvSpPr>
          <p:cNvPr id="211" name="Shape 211"/>
          <p:cNvSpPr txBox="1"/>
          <p:nvPr/>
        </p:nvSpPr>
        <p:spPr>
          <a:xfrm>
            <a:off y="4318000" x="1270000"/>
            <a:ext cy="1092175" cx="803484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If remediation is not successful, individuals</a:t>
            </a:r>
          </a:p>
        </p:txBody>
      </p:sp>
      <p:sp>
        <p:nvSpPr>
          <p:cNvPr id="212" name="Shape 212"/>
          <p:cNvSpPr txBox="1"/>
          <p:nvPr/>
        </p:nvSpPr>
        <p:spPr>
          <a:xfrm>
            <a:off y="5334000" x="1270000"/>
            <a:ext cy="1974124"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should not be moved from one place to another to avoid the crucial confrontation</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should be counseled about other career paths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should be helped in pursuing these options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6" name="Shape 216"/>
        <p:cNvGrpSpPr/>
        <p:nvPr/>
      </p:nvGrpSpPr>
      <p:grpSpPr>
        <a:xfrm>
          <a:off y="0" x="0"/>
          <a:ext cy="0" cx="0"/>
          <a:chOff y="0" x="0"/>
          <a:chExt cy="0" cx="0"/>
        </a:xfrm>
      </p:grpSpPr>
      <p:sp>
        <p:nvSpPr>
          <p:cNvPr id="217" name="Shape 217"/>
          <p:cNvSpPr/>
          <p:nvPr/>
        </p:nvSpPr>
        <p:spPr>
          <a:xfrm>
            <a:off y="275150" x="0"/>
            <a:ext cy="7344825" cx="10160000"/>
          </a:xfrm>
          <a:prstGeom prst="rect">
            <a:avLst/>
          </a:prstGeom>
          <a:blipFill>
            <a:blip r:embed="rId4"/>
            <a:stretch>
              <a:fillRect/>
            </a:stretch>
          </a:blipFill>
        </p:spPr>
      </p:sp>
      <p:sp>
        <p:nvSpPr>
          <p:cNvPr id="218" name="Shape 218"/>
          <p:cNvSpPr txBox="1"/>
          <p:nvPr/>
        </p:nvSpPr>
        <p:spPr>
          <a:xfrm>
            <a:off y="762000" x="1270000"/>
            <a:ext cy="3325275"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It is never appropriate to hide confrontation of a negative outcome behind prayer.</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When we make a negative decision about employing someone, we should</a:t>
            </a:r>
          </a:p>
        </p:txBody>
      </p:sp>
      <p:sp>
        <p:nvSpPr>
          <p:cNvPr id="219" name="Shape 219"/>
          <p:cNvSpPr txBox="1"/>
          <p:nvPr/>
        </p:nvSpPr>
        <p:spPr>
          <a:xfrm>
            <a:off y="4572000" x="1270000"/>
            <a:ext cy="2108174" cx="7696199"/>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not give a positive impression to the person that he/she will be hired</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inform that person in a timely manner about our decision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3" name="Shape 223"/>
        <p:cNvGrpSpPr/>
        <p:nvPr/>
      </p:nvGrpSpPr>
      <p:grpSpPr>
        <a:xfrm>
          <a:off y="0" x="0"/>
          <a:ext cy="0" cx="0"/>
          <a:chOff y="0" x="0"/>
          <a:chExt cy="0" cx="0"/>
        </a:xfrm>
      </p:grpSpPr>
      <p:sp>
        <p:nvSpPr>
          <p:cNvPr id="224" name="Shape 224"/>
          <p:cNvSpPr/>
          <p:nvPr/>
        </p:nvSpPr>
        <p:spPr>
          <a:xfrm>
            <a:off y="275150" x="0"/>
            <a:ext cy="7344825" cx="10160000"/>
          </a:xfrm>
          <a:prstGeom prst="rect">
            <a:avLst/>
          </a:prstGeom>
          <a:blipFill>
            <a:blip r:embed="rId4"/>
            <a:stretch>
              <a:fillRect/>
            </a:stretch>
          </a:blipFill>
        </p:spPr>
      </p:sp>
      <p:sp>
        <p:nvSpPr>
          <p:cNvPr id="225" name="Shape 225"/>
          <p:cNvSpPr/>
          <p:nvPr/>
        </p:nvSpPr>
        <p:spPr>
          <a:xfrm>
            <a:off y="1555725" x="0"/>
            <a:ext cy="6064250" cx="10160000"/>
          </a:xfrm>
          <a:prstGeom prst="rect">
            <a:avLst/>
          </a:prstGeom>
          <a:blipFill>
            <a:blip r:embed="rId5"/>
            <a:stretch>
              <a:fillRect/>
            </a:stretch>
          </a:blipFill>
        </p:spPr>
      </p:sp>
      <p:sp>
        <p:nvSpPr>
          <p:cNvPr id="226" name="Shape 226"/>
          <p:cNvSpPr txBox="1"/>
          <p:nvPr/>
        </p:nvSpPr>
        <p:spPr>
          <a:xfrm>
            <a:off y="507975" x="1016000"/>
            <a:ext cy="2108174" cx="8204200"/>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3333" lang="en-US">
                <a:solidFill>
                  <a:srgbClr val="684D1E"/>
                </a:solidFill>
                <a:latin typeface="Arial"/>
                <a:ea typeface="Arial"/>
                <a:cs typeface="Arial"/>
                <a:sym typeface="Arial"/>
              </a:rPr>
              <a:t>4</a:t>
            </a:r>
          </a:p>
          <a:p>
            <a:pPr algn="ctr" marR="0" indent="0" marL="0">
              <a:lnSpc>
                <a:spcPct val="120000"/>
              </a:lnSpc>
              <a:spcBef>
                <a:spcPts val="0"/>
              </a:spcBef>
              <a:spcAft>
                <a:spcPts val="0"/>
              </a:spcAft>
              <a:buNone/>
            </a:pPr>
            <a:r>
              <a:rPr b="1" sz="3333" lang="en-US">
                <a:solidFill>
                  <a:srgbClr val="000000"/>
                </a:solidFill>
                <a:latin typeface="Arial"/>
                <a:ea typeface="Arial"/>
                <a:cs typeface="Arial"/>
                <a:sym typeface="Arial"/>
              </a:rPr>
              <a:t>We must protect the ethical line between advancing the gospel with integrity while coping with restrictive civil laws.</a:t>
            </a:r>
          </a:p>
        </p:txBody>
      </p:sp>
      <p:sp>
        <p:nvSpPr>
          <p:cNvPr id="227" name="Shape 227"/>
          <p:cNvSpPr txBox="1"/>
          <p:nvPr/>
        </p:nvSpPr>
        <p:spPr>
          <a:xfrm>
            <a:off y="3471325" x="5418650"/>
            <a:ext cy="3637474" cx="3716850"/>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baseline="30000" sz="2666" lang="en-US">
                <a:solidFill>
                  <a:srgbClr val="000000"/>
                </a:solidFill>
                <a:latin typeface="Arial"/>
                <a:ea typeface="Arial"/>
                <a:cs typeface="Arial"/>
                <a:sym typeface="Arial"/>
              </a:rPr>
              <a:t>20</a:t>
            </a:r>
            <a:r>
              <a:rPr sz="2666" lang="en-US">
                <a:solidFill>
                  <a:srgbClr val="000000"/>
                </a:solidFill>
                <a:latin typeface="Arial"/>
                <a:ea typeface="Arial"/>
                <a:cs typeface="Arial"/>
                <a:sym typeface="Arial"/>
              </a:rPr>
              <a:t>and he asked them, “Whose portrait is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this? And whose inscription?” </a:t>
            </a:r>
          </a:p>
          <a:p>
            <a:pPr algn="l" marR="0" indent="0" marL="0">
              <a:lnSpc>
                <a:spcPct val="107812"/>
              </a:lnSpc>
              <a:spcBef>
                <a:spcPts val="0"/>
              </a:spcBef>
              <a:spcAft>
                <a:spcPts val="0"/>
              </a:spcAft>
              <a:buNone/>
            </a:pPr>
            <a:r>
              <a:rPr baseline="30000" sz="2666" lang="en-US">
                <a:solidFill>
                  <a:srgbClr val="000000"/>
                </a:solidFill>
                <a:latin typeface="Arial"/>
                <a:ea typeface="Arial"/>
                <a:cs typeface="Arial"/>
                <a:sym typeface="Arial"/>
              </a:rPr>
              <a:t>21</a:t>
            </a:r>
            <a:r>
              <a:rPr sz="2666" lang="en-US">
                <a:solidFill>
                  <a:srgbClr val="000000"/>
                </a:solidFill>
                <a:latin typeface="Arial"/>
                <a:ea typeface="Arial"/>
                <a:cs typeface="Arial"/>
                <a:sym typeface="Arial"/>
              </a:rPr>
              <a:t>“Caesar’s,” they replied. Then he said to them, “Give to Caesar what is Caesar’s, and to God what is God’s.” </a:t>
            </a:r>
            <a:r>
              <a:rPr sz="2000" lang="en-US" i="1">
                <a:solidFill>
                  <a:srgbClr val="000000"/>
                </a:solidFill>
                <a:latin typeface="Arial"/>
                <a:ea typeface="Arial"/>
                <a:cs typeface="Arial"/>
                <a:sym typeface="Arial"/>
              </a:rPr>
              <a:t>Matt 22:19-21 (NIV)</a:t>
            </a:r>
          </a:p>
        </p:txBody>
      </p:sp>
      <p:sp>
        <p:nvSpPr>
          <p:cNvPr id="228" name="Shape 228"/>
          <p:cNvSpPr/>
          <p:nvPr/>
        </p:nvSpPr>
        <p:spPr>
          <a:xfrm>
            <a:off y="698500" x="1270000"/>
            <a:ext cy="42325" cx="3661824"/>
          </a:xfrm>
          <a:prstGeom prst="rect">
            <a:avLst/>
          </a:prstGeom>
          <a:blipFill>
            <a:blip r:embed="rId6"/>
            <a:stretch>
              <a:fillRect/>
            </a:stretch>
          </a:blipFill>
        </p:spPr>
      </p:sp>
      <p:sp>
        <p:nvSpPr>
          <p:cNvPr id="229" name="Shape 229"/>
          <p:cNvSpPr/>
          <p:nvPr/>
        </p:nvSpPr>
        <p:spPr>
          <a:xfrm>
            <a:off y="698500" x="5164650"/>
            <a:ext cy="42325" cx="3746500"/>
          </a:xfrm>
          <a:prstGeom prst="rect">
            <a:avLst/>
          </a:prstGeom>
          <a:blipFill>
            <a:blip r:embed="rId7"/>
            <a:stretch>
              <a:fillRect/>
            </a:stretch>
          </a:blipFill>
        </p:spPr>
      </p:sp>
      <p:sp>
        <p:nvSpPr>
          <p:cNvPr id="230" name="Shape 230"/>
          <p:cNvSpPr/>
          <p:nvPr/>
        </p:nvSpPr>
        <p:spPr>
          <a:xfrm>
            <a:off y="2698750" x="1270000"/>
            <a:ext cy="42325" cx="7641149"/>
          </a:xfrm>
          <a:prstGeom prst="rect">
            <a:avLst/>
          </a:prstGeom>
          <a:blipFill>
            <a:blip r:embed="rId8"/>
            <a:stretch>
              <a:fillRect/>
            </a:stretch>
          </a:blipFill>
        </p:spPr>
      </p:sp>
      <p:sp>
        <p:nvSpPr>
          <p:cNvPr id="231" name="Shape 231"/>
          <p:cNvSpPr txBox="1"/>
          <p:nvPr/>
        </p:nvSpPr>
        <p:spPr>
          <a:xfrm>
            <a:off y="5334000" x="1270000"/>
            <a:ext cy="1536674" cx="3378200"/>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baseline="30000" sz="2666" lang="en-US">
                <a:solidFill>
                  <a:srgbClr val="000000"/>
                </a:solidFill>
                <a:latin typeface="Arial"/>
                <a:ea typeface="Arial"/>
                <a:cs typeface="Arial"/>
                <a:sym typeface="Arial"/>
              </a:rPr>
              <a:t>19</a:t>
            </a:r>
            <a:r>
              <a:rPr sz="2666" lang="en-US">
                <a:solidFill>
                  <a:srgbClr val="000000"/>
                </a:solidFill>
                <a:latin typeface="Arial"/>
                <a:ea typeface="Arial"/>
                <a:cs typeface="Arial"/>
                <a:sym typeface="Arial"/>
              </a:rPr>
              <a:t>“Show me the coin used for paying the tax.” They brought him a denarius,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5" name="Shape 235"/>
        <p:cNvGrpSpPr/>
        <p:nvPr/>
      </p:nvGrpSpPr>
      <p:grpSpPr>
        <a:xfrm>
          <a:off y="0" x="0"/>
          <a:ext cy="0" cx="0"/>
          <a:chOff y="0" x="0"/>
          <a:chExt cy="0" cx="0"/>
        </a:xfrm>
      </p:grpSpPr>
      <p:sp>
        <p:nvSpPr>
          <p:cNvPr id="236" name="Shape 236"/>
          <p:cNvSpPr/>
          <p:nvPr/>
        </p:nvSpPr>
        <p:spPr>
          <a:xfrm>
            <a:off y="275150" x="0"/>
            <a:ext cy="7344825" cx="10160000"/>
          </a:xfrm>
          <a:prstGeom prst="rect">
            <a:avLst/>
          </a:prstGeom>
          <a:blipFill>
            <a:blip r:embed="rId4"/>
            <a:stretch>
              <a:fillRect/>
            </a:stretch>
          </a:blipFill>
        </p:spPr>
      </p:sp>
      <p:sp>
        <p:nvSpPr>
          <p:cNvPr id="237" name="Shape 237"/>
          <p:cNvSpPr txBox="1"/>
          <p:nvPr/>
        </p:nvSpPr>
        <p:spPr>
          <a:xfrm>
            <a:off y="592650" x="1270000"/>
            <a:ext cy="2242250"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When civil law and Christ’s commands come into conflict, wisdom, prayerful thought, and God’s guidance are required.</a:t>
            </a:r>
          </a:p>
        </p:txBody>
      </p:sp>
      <p:sp>
        <p:nvSpPr>
          <p:cNvPr id="238" name="Shape 238"/>
          <p:cNvSpPr txBox="1"/>
          <p:nvPr/>
        </p:nvSpPr>
        <p:spPr>
          <a:xfrm>
            <a:off y="3301975" x="1524000"/>
            <a:ext cy="3877374" cx="3462849"/>
          </a:xfrm>
          <a:prstGeom prst="rect">
            <a:avLst/>
          </a:prstGeom>
        </p:spPr>
        <p:txBody>
          <a:bodyPr bIns="38100" rIns="38100" lIns="38100" tIns="38100" anchor="t" anchorCtr="0">
            <a:noAutofit/>
          </a:bodyPr>
          <a:lstStyle/>
          <a:p>
            <a:pPr algn="l" marR="0" indent="0" marL="0">
              <a:lnSpc>
                <a:spcPct val="114130"/>
              </a:lnSpc>
              <a:spcBef>
                <a:spcPts val="0"/>
              </a:spcBef>
              <a:spcAft>
                <a:spcPts val="0"/>
              </a:spcAft>
              <a:buNone/>
            </a:pPr>
            <a:r>
              <a:rPr baseline="30000" sz="2555" lang="en-US">
                <a:solidFill>
                  <a:srgbClr val="000000"/>
                </a:solidFill>
                <a:latin typeface="Arial"/>
                <a:ea typeface="Arial"/>
                <a:cs typeface="Arial"/>
                <a:sym typeface="Arial"/>
              </a:rPr>
              <a:t>29</a:t>
            </a:r>
            <a:r>
              <a:rPr sz="2555" lang="en-US">
                <a:solidFill>
                  <a:srgbClr val="000000"/>
                </a:solidFill>
                <a:latin typeface="Arial"/>
                <a:ea typeface="Arial"/>
                <a:cs typeface="Arial"/>
                <a:sym typeface="Arial"/>
              </a:rPr>
              <a:t>Peter and the other apostles replied, “We must obey God rather than men!” </a:t>
            </a:r>
            <a:r>
              <a:rPr sz="1999" lang="en-US" i="1">
                <a:solidFill>
                  <a:srgbClr val="000000"/>
                </a:solidFill>
                <a:latin typeface="Arial"/>
                <a:ea typeface="Arial"/>
                <a:cs typeface="Arial"/>
                <a:sym typeface="Arial"/>
              </a:rPr>
              <a:t>Acts 5:29 (NIV)</a:t>
            </a:r>
          </a:p>
          <a:p>
            <a:r>
              <a:t/>
            </a:r>
          </a:p>
          <a:p>
            <a:pPr algn="l" marR="0" indent="0" marL="0">
              <a:lnSpc>
                <a:spcPct val="120108"/>
              </a:lnSpc>
              <a:spcBef>
                <a:spcPts val="0"/>
              </a:spcBef>
              <a:spcAft>
                <a:spcPts val="0"/>
              </a:spcAft>
              <a:buNone/>
            </a:pPr>
            <a:r>
              <a:rPr baseline="30000" sz="2555" lang="en-US">
                <a:solidFill>
                  <a:srgbClr val="000000"/>
                </a:solidFill>
                <a:latin typeface="Arial"/>
                <a:ea typeface="Arial"/>
                <a:cs typeface="Arial"/>
                <a:sym typeface="Arial"/>
              </a:rPr>
              <a:t>13</a:t>
            </a:r>
            <a:r>
              <a:rPr sz="2555" lang="en-US">
                <a:solidFill>
                  <a:srgbClr val="000000"/>
                </a:solidFill>
                <a:latin typeface="Arial"/>
                <a:ea typeface="Arial"/>
                <a:cs typeface="Arial"/>
                <a:sym typeface="Arial"/>
              </a:rPr>
              <a:t>Submit yourselves</a:t>
            </a:r>
            <a:r>
              <a:rPr baseline="30000" sz="2555" lang="en-US">
                <a:solidFill>
                  <a:srgbClr val="000000"/>
                </a:solidFill>
                <a:latin typeface="Arial"/>
                <a:ea typeface="Arial"/>
                <a:cs typeface="Arial"/>
                <a:sym typeface="Arial"/>
              </a:rPr>
              <a:t> </a:t>
            </a:r>
            <a:r>
              <a:rPr sz="2555" lang="en-US">
                <a:solidFill>
                  <a:srgbClr val="000000"/>
                </a:solidFill>
                <a:latin typeface="Arial"/>
                <a:ea typeface="Arial"/>
                <a:cs typeface="Arial"/>
                <a:sym typeface="Arial"/>
              </a:rPr>
              <a:t>for the Lord’s sake to every authority instituted among men: whether to the king, </a:t>
            </a:r>
          </a:p>
        </p:txBody>
      </p:sp>
      <p:sp>
        <p:nvSpPr>
          <p:cNvPr id="239" name="Shape 239"/>
          <p:cNvSpPr txBox="1"/>
          <p:nvPr/>
        </p:nvSpPr>
        <p:spPr>
          <a:xfrm>
            <a:off y="3301975" x="5672650"/>
            <a:ext cy="3889724" cx="3293524"/>
          </a:xfrm>
          <a:prstGeom prst="rect">
            <a:avLst/>
          </a:prstGeom>
        </p:spPr>
        <p:txBody>
          <a:bodyPr bIns="38100" rIns="38100" lIns="38100" tIns="38100" anchor="t" anchorCtr="0">
            <a:noAutofit/>
          </a:bodyPr>
          <a:lstStyle/>
          <a:p>
            <a:pPr algn="l" marR="0" indent="0" marL="0">
              <a:lnSpc>
                <a:spcPct val="120108"/>
              </a:lnSpc>
              <a:spcBef>
                <a:spcPts val="0"/>
              </a:spcBef>
              <a:spcAft>
                <a:spcPts val="0"/>
              </a:spcAft>
              <a:buNone/>
            </a:pPr>
            <a:r>
              <a:rPr sz="2555" lang="en-US">
                <a:solidFill>
                  <a:srgbClr val="000000"/>
                </a:solidFill>
                <a:latin typeface="Arial"/>
                <a:ea typeface="Arial"/>
                <a:cs typeface="Arial"/>
                <a:sym typeface="Arial"/>
              </a:rPr>
              <a:t>as the supreme authority, </a:t>
            </a:r>
            <a:r>
              <a:rPr baseline="30000" sz="2555" lang="en-US">
                <a:solidFill>
                  <a:srgbClr val="000000"/>
                </a:solidFill>
                <a:latin typeface="Arial"/>
                <a:ea typeface="Arial"/>
                <a:cs typeface="Arial"/>
                <a:sym typeface="Arial"/>
              </a:rPr>
              <a:t>14</a:t>
            </a:r>
            <a:r>
              <a:rPr sz="2555" lang="en-US">
                <a:solidFill>
                  <a:srgbClr val="000000"/>
                </a:solidFill>
                <a:latin typeface="Arial"/>
                <a:ea typeface="Arial"/>
                <a:cs typeface="Arial"/>
                <a:sym typeface="Arial"/>
              </a:rPr>
              <a:t>or to governors who are sent by him to punish those who do wrong and to commend those who do right.</a:t>
            </a:r>
          </a:p>
          <a:p>
            <a:pPr algn="l" marR="0" indent="0" marL="0">
              <a:lnSpc>
                <a:spcPct val="120108"/>
              </a:lnSpc>
              <a:spcBef>
                <a:spcPts val="0"/>
              </a:spcBef>
              <a:spcAft>
                <a:spcPts val="0"/>
              </a:spcAft>
              <a:buNone/>
            </a:pPr>
            <a:r>
              <a:rPr baseline="30000" sz="2555" lang="en-US">
                <a:solidFill>
                  <a:srgbClr val="000000"/>
                </a:solidFill>
                <a:latin typeface="Arial"/>
                <a:ea typeface="Arial"/>
                <a:cs typeface="Arial"/>
                <a:sym typeface="Arial"/>
              </a:rPr>
              <a:t>17</a:t>
            </a:r>
            <a:r>
              <a:rPr sz="2555" lang="en-US">
                <a:solidFill>
                  <a:srgbClr val="000000"/>
                </a:solidFill>
                <a:latin typeface="Arial"/>
                <a:ea typeface="Arial"/>
                <a:cs typeface="Arial"/>
                <a:sym typeface="Arial"/>
              </a:rPr>
              <a:t> . . . fear God, honor</a:t>
            </a:r>
          </a:p>
          <a:p>
            <a:pPr algn="l" marR="0" indent="0" marL="0">
              <a:lnSpc>
                <a:spcPct val="120108"/>
              </a:lnSpc>
              <a:spcBef>
                <a:spcPts val="0"/>
              </a:spcBef>
              <a:spcAft>
                <a:spcPts val="0"/>
              </a:spcAft>
              <a:buNone/>
            </a:pPr>
            <a:r>
              <a:rPr sz="2555" lang="en-US">
                <a:solidFill>
                  <a:srgbClr val="000000"/>
                </a:solidFill>
                <a:latin typeface="Arial"/>
                <a:ea typeface="Arial"/>
                <a:cs typeface="Arial"/>
                <a:sym typeface="Arial"/>
              </a:rPr>
              <a:t>the king.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I Pet 2:13,14,17 (NIV)</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3" name="Shape 243"/>
        <p:cNvGrpSpPr/>
        <p:nvPr/>
      </p:nvGrpSpPr>
      <p:grpSpPr>
        <a:xfrm>
          <a:off y="0" x="0"/>
          <a:ext cy="0" cx="0"/>
          <a:chOff y="0" x="0"/>
          <a:chExt cy="0" cx="0"/>
        </a:xfrm>
      </p:grpSpPr>
      <p:sp>
        <p:nvSpPr>
          <p:cNvPr id="244" name="Shape 244"/>
          <p:cNvSpPr/>
          <p:nvPr/>
        </p:nvSpPr>
        <p:spPr>
          <a:xfrm>
            <a:off y="275150" x="0"/>
            <a:ext cy="7344825" cx="10160000"/>
          </a:xfrm>
          <a:prstGeom prst="rect">
            <a:avLst/>
          </a:prstGeom>
          <a:blipFill>
            <a:blip r:embed="rId4"/>
            <a:stretch>
              <a:fillRect/>
            </a:stretch>
          </a:blipFill>
        </p:spPr>
      </p:sp>
      <p:sp>
        <p:nvSpPr>
          <p:cNvPr id="245" name="Shape 245"/>
          <p:cNvSpPr txBox="1"/>
          <p:nvPr/>
        </p:nvSpPr>
        <p:spPr>
          <a:xfrm>
            <a:off y="762000"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Paul</a:t>
            </a:r>
          </a:p>
        </p:txBody>
      </p:sp>
      <p:sp>
        <p:nvSpPr>
          <p:cNvPr id="246" name="Shape 246"/>
          <p:cNvSpPr txBox="1"/>
          <p:nvPr/>
        </p:nvSpPr>
        <p:spPr>
          <a:xfrm>
            <a:off y="2201325" x="1354650"/>
            <a:ext cy="3872074" cx="329352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baseline="30000" sz="3111" lang="en-US">
                <a:solidFill>
                  <a:srgbClr val="000000"/>
                </a:solidFill>
                <a:latin typeface="Arial"/>
                <a:ea typeface="Arial"/>
                <a:cs typeface="Arial"/>
                <a:sym typeface="Arial"/>
              </a:rPr>
              <a:t>1</a:t>
            </a:r>
            <a:r>
              <a:rPr sz="3111" lang="en-US">
                <a:solidFill>
                  <a:srgbClr val="000000"/>
                </a:solidFill>
                <a:latin typeface="Arial"/>
                <a:ea typeface="Arial"/>
                <a:cs typeface="Arial"/>
                <a:sym typeface="Arial"/>
              </a:rPr>
              <a:t>Everyone must submit himself to the governing authorities, for there is no authority except that which God has established…</a:t>
            </a:r>
          </a:p>
        </p:txBody>
      </p:sp>
      <p:sp>
        <p:nvSpPr>
          <p:cNvPr id="247" name="Shape 247"/>
          <p:cNvSpPr txBox="1"/>
          <p:nvPr/>
        </p:nvSpPr>
        <p:spPr>
          <a:xfrm>
            <a:off y="2201325" x="5418650"/>
            <a:ext cy="4482375" cx="3547525"/>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baseline="30000" sz="3111" lang="en-US">
                <a:solidFill>
                  <a:srgbClr val="000000"/>
                </a:solidFill>
                <a:latin typeface="Arial"/>
                <a:ea typeface="Arial"/>
                <a:cs typeface="Arial"/>
                <a:sym typeface="Arial"/>
              </a:rPr>
              <a:t>5</a:t>
            </a:r>
            <a:r>
              <a:rPr sz="3111" lang="en-US">
                <a:solidFill>
                  <a:srgbClr val="000000"/>
                </a:solidFill>
                <a:latin typeface="Arial"/>
                <a:ea typeface="Arial"/>
                <a:cs typeface="Arial"/>
                <a:sym typeface="Arial"/>
              </a:rPr>
              <a:t>Therefore, it is necessary to submit to the authorities, not only because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of possible punishment but also because of conscience. </a:t>
            </a:r>
          </a:p>
          <a:p>
            <a:r>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Rom 13:1,5 (NIV)</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1" name="Shape 251"/>
        <p:cNvGrpSpPr/>
        <p:nvPr/>
      </p:nvGrpSpPr>
      <p:grpSpPr>
        <a:xfrm>
          <a:off y="0" x="0"/>
          <a:ext cy="0" cx="0"/>
          <a:chOff y="0" x="0"/>
          <a:chExt cy="0" cx="0"/>
        </a:xfrm>
      </p:grpSpPr>
      <p:sp>
        <p:nvSpPr>
          <p:cNvPr id="252" name="Shape 252"/>
          <p:cNvSpPr/>
          <p:nvPr/>
        </p:nvSpPr>
        <p:spPr>
          <a:xfrm>
            <a:off y="275150" x="0"/>
            <a:ext cy="7344825" cx="10160000"/>
          </a:xfrm>
          <a:prstGeom prst="rect">
            <a:avLst/>
          </a:prstGeom>
          <a:blipFill>
            <a:blip r:embed="rId4"/>
            <a:stretch>
              <a:fillRect/>
            </a:stretch>
          </a:blipFill>
        </p:spPr>
      </p:sp>
      <p:sp>
        <p:nvSpPr>
          <p:cNvPr id="253" name="Shape 253"/>
          <p:cNvSpPr txBox="1"/>
          <p:nvPr/>
        </p:nvSpPr>
        <p:spPr>
          <a:xfrm>
            <a:off y="1947325" x="1270000"/>
            <a:ext cy="25173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Facts should not be manipulated or exaggerated.</a:t>
            </a:r>
          </a:p>
          <a:p>
            <a:r>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We must avoid deceit in </a:t>
            </a:r>
          </a:p>
        </p:txBody>
      </p:sp>
      <p:sp>
        <p:nvSpPr>
          <p:cNvPr id="254" name="Shape 254"/>
          <p:cNvSpPr txBox="1"/>
          <p:nvPr/>
        </p:nvSpPr>
        <p:spPr>
          <a:xfrm>
            <a:off y="389800" x="1372300"/>
            <a:ext cy="617699" cx="7491575"/>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684D1E"/>
                </a:solidFill>
                <a:latin typeface="Arial"/>
                <a:ea typeface="Arial"/>
                <a:cs typeface="Arial"/>
                <a:sym typeface="Arial"/>
              </a:rPr>
              <a:t>Behavior </a:t>
            </a:r>
            <a:r>
              <a:rPr sz="3555" lang="en-US" i="1">
                <a:solidFill>
                  <a:srgbClr val="684D1E"/>
                </a:solidFill>
                <a:latin typeface="Arial"/>
                <a:ea typeface="Arial"/>
                <a:cs typeface="Arial"/>
                <a:sym typeface="Arial"/>
              </a:rPr>
              <a:t>that</a:t>
            </a:r>
            <a:r>
              <a:rPr b="1" sz="3555" lang="en-US">
                <a:solidFill>
                  <a:srgbClr val="684D1E"/>
                </a:solidFill>
                <a:latin typeface="Arial"/>
                <a:ea typeface="Arial"/>
                <a:cs typeface="Arial"/>
                <a:sym typeface="Arial"/>
              </a:rPr>
              <a:t> Jeopardizes Integrity</a:t>
            </a:r>
          </a:p>
        </p:txBody>
      </p:sp>
      <p:sp>
        <p:nvSpPr>
          <p:cNvPr id="255" name="Shape 255"/>
          <p:cNvSpPr txBox="1"/>
          <p:nvPr/>
        </p:nvSpPr>
        <p:spPr>
          <a:xfrm>
            <a:off y="4538475" x="1372300"/>
            <a:ext cy="753524" cx="2919575"/>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4444" lang="en-US" i="1">
                <a:solidFill>
                  <a:srgbClr val="000000"/>
                </a:solidFill>
                <a:latin typeface="Arial"/>
                <a:ea typeface="Arial"/>
                <a:cs typeface="Arial"/>
                <a:sym typeface="Arial"/>
              </a:rPr>
              <a:t>Thought</a:t>
            </a:r>
          </a:p>
        </p:txBody>
      </p:sp>
      <p:sp>
        <p:nvSpPr>
          <p:cNvPr id="256" name="Shape 256"/>
          <p:cNvSpPr txBox="1"/>
          <p:nvPr/>
        </p:nvSpPr>
        <p:spPr>
          <a:xfrm>
            <a:off y="4538475" x="3996950"/>
            <a:ext cy="753524" cx="2072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4444" lang="en-US" i="1">
                <a:solidFill>
                  <a:srgbClr val="684D1E"/>
                </a:solidFill>
                <a:latin typeface="Arial"/>
                <a:ea typeface="Arial"/>
                <a:cs typeface="Arial"/>
                <a:sym typeface="Arial"/>
              </a:rPr>
              <a:t>•</a:t>
            </a:r>
            <a:r>
              <a:rPr b="1" sz="4444" lang="en-US" i="1">
                <a:solidFill>
                  <a:srgbClr val="000000"/>
                </a:solidFill>
                <a:latin typeface="Arial"/>
                <a:ea typeface="Arial"/>
                <a:cs typeface="Arial"/>
                <a:sym typeface="Arial"/>
              </a:rPr>
              <a:t> Word</a:t>
            </a:r>
          </a:p>
        </p:txBody>
      </p:sp>
      <p:sp>
        <p:nvSpPr>
          <p:cNvPr id="257" name="Shape 257"/>
          <p:cNvSpPr txBox="1"/>
          <p:nvPr/>
        </p:nvSpPr>
        <p:spPr>
          <a:xfrm>
            <a:off y="4538475" x="6198300"/>
            <a:ext cy="753524" cx="2411575"/>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4444" lang="en-US" i="1">
                <a:solidFill>
                  <a:srgbClr val="684D1E"/>
                </a:solidFill>
                <a:latin typeface="Arial"/>
                <a:ea typeface="Arial"/>
                <a:cs typeface="Arial"/>
                <a:sym typeface="Arial"/>
              </a:rPr>
              <a:t>•</a:t>
            </a:r>
            <a:r>
              <a:rPr b="1" sz="4444" lang="en-US" i="1">
                <a:solidFill>
                  <a:srgbClr val="000000"/>
                </a:solidFill>
                <a:latin typeface="Arial"/>
                <a:ea typeface="Arial"/>
                <a:cs typeface="Arial"/>
                <a:sym typeface="Arial"/>
              </a:rPr>
              <a:t> Action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75150" x="0"/>
            <a:ext cy="7344825" cx="10160000"/>
          </a:xfrm>
          <a:prstGeom prst="rect">
            <a:avLst/>
          </a:prstGeom>
          <a:blipFill>
            <a:blip r:embed="rId4"/>
            <a:stretch>
              <a:fillRect/>
            </a:stretch>
          </a:blipFill>
        </p:spPr>
      </p:sp>
      <p:sp>
        <p:nvSpPr>
          <p:cNvPr id="34" name="Shape 34"/>
          <p:cNvSpPr txBox="1"/>
          <p:nvPr/>
        </p:nvSpPr>
        <p:spPr>
          <a:xfrm>
            <a:off y="389800" x="1626300"/>
            <a:ext cy="1053375" cx="6983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684D1E"/>
                </a:solidFill>
                <a:latin typeface="Arial"/>
                <a:ea typeface="Arial"/>
                <a:cs typeface="Arial"/>
                <a:sym typeface="Arial"/>
              </a:rPr>
              <a:t>Session 5 will address </a:t>
            </a:r>
            <a:r>
              <a:rPr sz="4000" lang="en-US" i="1">
                <a:solidFill>
                  <a:srgbClr val="684D1E"/>
                </a:solidFill>
                <a:latin typeface="Arial"/>
                <a:ea typeface="Arial"/>
                <a:cs typeface="Arial"/>
                <a:sym typeface="Arial"/>
              </a:rPr>
              <a:t>the</a:t>
            </a:r>
          </a:p>
          <a:p>
            <a:pPr algn="ctr" marR="0" indent="0" marL="0">
              <a:lnSpc>
                <a:spcPct val="100000"/>
              </a:lnSpc>
              <a:spcBef>
                <a:spcPts val="0"/>
              </a:spcBef>
              <a:spcAft>
                <a:spcPts val="0"/>
              </a:spcAft>
              <a:buNone/>
            </a:pPr>
            <a:r>
              <a:rPr sz="4000" lang="en-US">
                <a:solidFill>
                  <a:srgbClr val="684D1E"/>
                </a:solidFill>
                <a:latin typeface="Arial"/>
                <a:ea typeface="Arial"/>
                <a:cs typeface="Arial"/>
                <a:sym typeface="Arial"/>
              </a:rPr>
              <a:t>following questions:</a:t>
            </a:r>
          </a:p>
        </p:txBody>
      </p:sp>
      <p:sp>
        <p:nvSpPr>
          <p:cNvPr id="35" name="Shape 35"/>
          <p:cNvSpPr txBox="1"/>
          <p:nvPr/>
        </p:nvSpPr>
        <p:spPr>
          <a:xfrm>
            <a:off y="1744475" x="1118300"/>
            <a:ext cy="4949800" cx="7999574"/>
          </a:xfrm>
          <a:prstGeom prst="rect">
            <a:avLst/>
          </a:prstGeom>
        </p:spPr>
        <p:txBody>
          <a:bodyPr bIns="38100" rIns="38100" lIns="38100" tIns="38100" anchor="t" anchorCtr="0">
            <a:noAutofit/>
          </a:bodyPr>
          <a:lstStyle/>
          <a:p>
            <a:pPr algn="ctr" marR="0" indent="0" marL="0">
              <a:lnSpc>
                <a:spcPct val="102232"/>
              </a:lnSpc>
              <a:spcBef>
                <a:spcPts val="0"/>
              </a:spcBef>
              <a:spcAft>
                <a:spcPts val="0"/>
              </a:spcAft>
              <a:buNone/>
            </a:pPr>
            <a:r>
              <a:rPr b="1" sz="3111" lang="en-US">
                <a:solidFill>
                  <a:srgbClr val="684D1E"/>
                </a:solidFill>
                <a:latin typeface="Arial"/>
                <a:ea typeface="Arial"/>
                <a:cs typeface="Arial"/>
                <a:sym typeface="Arial"/>
              </a:rPr>
              <a:t>1</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In what ways can integrity be breached, and what are the consequences?</a:t>
            </a:r>
          </a:p>
          <a:p>
            <a:pPr algn="ctr" marR="0" indent="0" marL="0">
              <a:lnSpc>
                <a:spcPct val="102232"/>
              </a:lnSpc>
              <a:spcBef>
                <a:spcPts val="844"/>
              </a:spcBef>
              <a:spcAft>
                <a:spcPts val="0"/>
              </a:spcAft>
              <a:buNone/>
            </a:pPr>
            <a:r>
              <a:rPr b="1" sz="3111" lang="en-US">
                <a:solidFill>
                  <a:srgbClr val="684D1E"/>
                </a:solidFill>
                <a:latin typeface="Arial"/>
                <a:ea typeface="Arial"/>
                <a:cs typeface="Arial"/>
                <a:sym typeface="Arial"/>
              </a:rPr>
              <a:t>2</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Why is integrity so important?</a:t>
            </a:r>
          </a:p>
          <a:p>
            <a:pPr algn="ctr" marR="0" indent="0" marL="0">
              <a:lnSpc>
                <a:spcPct val="102232"/>
              </a:lnSpc>
              <a:spcBef>
                <a:spcPts val="844"/>
              </a:spcBef>
              <a:spcAft>
                <a:spcPts val="0"/>
              </a:spcAft>
              <a:buNone/>
            </a:pPr>
            <a:r>
              <a:rPr b="1" sz="3111" lang="en-US">
                <a:solidFill>
                  <a:srgbClr val="684D1E"/>
                </a:solidFill>
                <a:latin typeface="Arial"/>
                <a:ea typeface="Arial"/>
                <a:cs typeface="Arial"/>
                <a:sym typeface="Arial"/>
              </a:rPr>
              <a:t>3</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What are the effects of immoral conduct on the part of church leaders?</a:t>
            </a:r>
          </a:p>
          <a:p>
            <a:pPr algn="ctr" marR="0" indent="0" marL="0">
              <a:lnSpc>
                <a:spcPct val="102232"/>
              </a:lnSpc>
              <a:spcBef>
                <a:spcPts val="844"/>
              </a:spcBef>
              <a:spcAft>
                <a:spcPts val="0"/>
              </a:spcAft>
              <a:buNone/>
            </a:pPr>
            <a:r>
              <a:rPr b="1" sz="3111" lang="en-US">
                <a:solidFill>
                  <a:srgbClr val="684D1E"/>
                </a:solidFill>
                <a:latin typeface="Arial"/>
                <a:ea typeface="Arial"/>
                <a:cs typeface="Arial"/>
                <a:sym typeface="Arial"/>
              </a:rPr>
              <a:t>4</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What types of hostile work environments should we avoid?</a:t>
            </a:r>
          </a:p>
        </p:txBody>
      </p:sp>
      <p:sp>
        <p:nvSpPr>
          <p:cNvPr id="36" name="Shape 36"/>
          <p:cNvSpPr/>
          <p:nvPr/>
        </p:nvSpPr>
        <p:spPr>
          <a:xfrm>
            <a:off y="1894400" x="1270000"/>
            <a:ext cy="42325" cx="3661824"/>
          </a:xfrm>
          <a:prstGeom prst="rect">
            <a:avLst/>
          </a:prstGeom>
          <a:blipFill>
            <a:blip r:embed="rId5"/>
            <a:stretch>
              <a:fillRect/>
            </a:stretch>
          </a:blipFill>
        </p:spPr>
      </p:sp>
      <p:sp>
        <p:nvSpPr>
          <p:cNvPr id="37" name="Shape 37"/>
          <p:cNvSpPr/>
          <p:nvPr/>
        </p:nvSpPr>
        <p:spPr>
          <a:xfrm>
            <a:off y="1894400" x="5207000"/>
            <a:ext cy="42325" cx="3704149"/>
          </a:xfrm>
          <a:prstGeom prst="rect">
            <a:avLst/>
          </a:prstGeom>
          <a:blipFill>
            <a:blip r:embed="rId6"/>
            <a:stretch>
              <a:fillRect/>
            </a:stretch>
          </a:blipFill>
        </p:spPr>
      </p:sp>
      <p:sp>
        <p:nvSpPr>
          <p:cNvPr id="38" name="Shape 38"/>
          <p:cNvSpPr/>
          <p:nvPr/>
        </p:nvSpPr>
        <p:spPr>
          <a:xfrm>
            <a:off y="3249075" x="1270000"/>
            <a:ext cy="42325" cx="3661824"/>
          </a:xfrm>
          <a:prstGeom prst="rect">
            <a:avLst/>
          </a:prstGeom>
          <a:blipFill>
            <a:blip r:embed="rId5"/>
            <a:stretch>
              <a:fillRect/>
            </a:stretch>
          </a:blipFill>
        </p:spPr>
      </p:sp>
      <p:sp>
        <p:nvSpPr>
          <p:cNvPr id="39" name="Shape 39"/>
          <p:cNvSpPr/>
          <p:nvPr/>
        </p:nvSpPr>
        <p:spPr>
          <a:xfrm>
            <a:off y="3249075" x="5207000"/>
            <a:ext cy="42325" cx="3704149"/>
          </a:xfrm>
          <a:prstGeom prst="rect">
            <a:avLst/>
          </a:prstGeom>
          <a:blipFill>
            <a:blip r:embed="rId6"/>
            <a:stretch>
              <a:fillRect/>
            </a:stretch>
          </a:blipFill>
        </p:spPr>
      </p:sp>
      <p:sp>
        <p:nvSpPr>
          <p:cNvPr id="40" name="Shape 40"/>
          <p:cNvSpPr/>
          <p:nvPr/>
        </p:nvSpPr>
        <p:spPr>
          <a:xfrm>
            <a:off y="4191000" x="1270000"/>
            <a:ext cy="52900" cx="3661824"/>
          </a:xfrm>
          <a:prstGeom prst="rect">
            <a:avLst/>
          </a:prstGeom>
          <a:blipFill>
            <a:blip r:embed="rId7"/>
            <a:stretch>
              <a:fillRect/>
            </a:stretch>
          </a:blipFill>
        </p:spPr>
      </p:sp>
      <p:sp>
        <p:nvSpPr>
          <p:cNvPr id="41" name="Shape 41"/>
          <p:cNvSpPr/>
          <p:nvPr/>
        </p:nvSpPr>
        <p:spPr>
          <a:xfrm>
            <a:off y="4191000" x="5207000"/>
            <a:ext cy="52900" cx="3704149"/>
          </a:xfrm>
          <a:prstGeom prst="rect">
            <a:avLst/>
          </a:prstGeom>
          <a:blipFill>
            <a:blip r:embed="rId8"/>
            <a:stretch>
              <a:fillRect/>
            </a:stretch>
          </a:blipFill>
        </p:spPr>
      </p:sp>
      <p:sp>
        <p:nvSpPr>
          <p:cNvPr id="42" name="Shape 42"/>
          <p:cNvSpPr/>
          <p:nvPr/>
        </p:nvSpPr>
        <p:spPr>
          <a:xfrm>
            <a:off y="5545650" x="1270000"/>
            <a:ext cy="52900" cx="3661824"/>
          </a:xfrm>
          <a:prstGeom prst="rect">
            <a:avLst/>
          </a:prstGeom>
          <a:blipFill>
            <a:blip r:embed="rId7"/>
            <a:stretch>
              <a:fillRect/>
            </a:stretch>
          </a:blipFill>
        </p:spPr>
      </p:sp>
      <p:sp>
        <p:nvSpPr>
          <p:cNvPr id="43" name="Shape 43"/>
          <p:cNvSpPr/>
          <p:nvPr/>
        </p:nvSpPr>
        <p:spPr>
          <a:xfrm>
            <a:off y="5545650" x="5207000"/>
            <a:ext cy="52900" cx="3704149"/>
          </a:xfrm>
          <a:prstGeom prst="rect">
            <a:avLst/>
          </a:prstGeom>
          <a:blipFill>
            <a:blip r:embed="rId8"/>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1" name="Shape 261"/>
        <p:cNvGrpSpPr/>
        <p:nvPr/>
      </p:nvGrpSpPr>
      <p:grpSpPr>
        <a:xfrm>
          <a:off y="0" x="0"/>
          <a:ext cy="0" cx="0"/>
          <a:chOff y="0" x="0"/>
          <a:chExt cy="0" cx="0"/>
        </a:xfrm>
      </p:grpSpPr>
      <p:sp>
        <p:nvSpPr>
          <p:cNvPr id="262" name="Shape 262"/>
          <p:cNvSpPr/>
          <p:nvPr/>
        </p:nvSpPr>
        <p:spPr>
          <a:xfrm>
            <a:off y="275150" x="0"/>
            <a:ext cy="7344825" cx="10160000"/>
          </a:xfrm>
          <a:prstGeom prst="rect">
            <a:avLst/>
          </a:prstGeom>
          <a:blipFill>
            <a:blip r:embed="rId4"/>
            <a:stretch>
              <a:fillRect/>
            </a:stretch>
          </a:blipFill>
        </p:spPr>
      </p:sp>
      <p:sp>
        <p:nvSpPr>
          <p:cNvPr id="263" name="Shape 263"/>
          <p:cNvSpPr txBox="1"/>
          <p:nvPr/>
        </p:nvSpPr>
        <p:spPr>
          <a:xfrm>
            <a:off y="762000" x="1270000"/>
            <a:ext cy="5568950"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Backbiting is never appropriate.</a:t>
            </a:r>
          </a:p>
          <a:p>
            <a:r>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Ellen White has characterized backbiting as “cannibalism.”</a:t>
            </a:r>
          </a:p>
          <a:p>
            <a:r>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We are called to be loyal to all members of our teams, especially to those who are not present in the meeting.</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7" name="Shape 267"/>
        <p:cNvGrpSpPr/>
        <p:nvPr/>
      </p:nvGrpSpPr>
      <p:grpSpPr>
        <a:xfrm>
          <a:off y="0" x="0"/>
          <a:ext cy="0" cx="0"/>
          <a:chOff y="0" x="0"/>
          <a:chExt cy="0" cx="0"/>
        </a:xfrm>
      </p:grpSpPr>
      <p:sp>
        <p:nvSpPr>
          <p:cNvPr id="268" name="Shape 268"/>
          <p:cNvSpPr/>
          <p:nvPr/>
        </p:nvSpPr>
        <p:spPr>
          <a:xfrm>
            <a:off y="275150" x="0"/>
            <a:ext cy="7344825" cx="10160000"/>
          </a:xfrm>
          <a:prstGeom prst="rect">
            <a:avLst/>
          </a:prstGeom>
          <a:blipFill>
            <a:blip r:embed="rId4"/>
            <a:stretch>
              <a:fillRect/>
            </a:stretch>
          </a:blipFill>
        </p:spPr>
      </p:sp>
      <p:sp>
        <p:nvSpPr>
          <p:cNvPr id="269" name="Shape 269"/>
          <p:cNvSpPr txBox="1"/>
          <p:nvPr/>
        </p:nvSpPr>
        <p:spPr>
          <a:xfrm>
            <a:off y="507975" x="1270000"/>
            <a:ext cy="709425" cx="8119525"/>
          </a:xfrm>
          <a:prstGeom prst="rect">
            <a:avLst/>
          </a:prstGeom>
        </p:spPr>
        <p:txBody>
          <a:bodyPr bIns="38100" rIns="38100" lIns="38100" tIns="38100" anchor="t" anchorCtr="0">
            <a:noAutofit/>
          </a:bodyPr>
          <a:lstStyle/>
          <a:p>
            <a:pPr algn="l" marR="0" indent="0" marL="0">
              <a:lnSpc>
                <a:spcPct val="131985"/>
              </a:lnSpc>
              <a:spcBef>
                <a:spcPts val="0"/>
              </a:spcBef>
              <a:spcAft>
                <a:spcPts val="0"/>
              </a:spcAft>
              <a:buNone/>
            </a:pPr>
            <a:r>
              <a:rPr sz="3777" lang="en-US">
                <a:solidFill>
                  <a:srgbClr val="000000"/>
                </a:solidFill>
                <a:latin typeface="Arial"/>
                <a:ea typeface="Arial"/>
                <a:cs typeface="Arial"/>
                <a:sym typeface="Arial"/>
              </a:rPr>
              <a:t>“Praise in public; counsel in private”</a:t>
            </a:r>
          </a:p>
        </p:txBody>
      </p:sp>
      <p:sp>
        <p:nvSpPr>
          <p:cNvPr id="270" name="Shape 270"/>
          <p:cNvSpPr txBox="1"/>
          <p:nvPr/>
        </p:nvSpPr>
        <p:spPr>
          <a:xfrm>
            <a:off y="1269975" x="1270000"/>
            <a:ext cy="1753650" cx="7865525"/>
          </a:xfrm>
          <a:prstGeom prst="rect">
            <a:avLst/>
          </a:prstGeom>
        </p:spPr>
        <p:txBody>
          <a:bodyPr bIns="38100" rIns="38100" lIns="38100" tIns="38100" anchor="t" anchorCtr="0">
            <a:noAutofit/>
          </a:bodyPr>
          <a:lstStyle/>
          <a:p>
            <a:pPr algn="l" lvl="0" marR="0" indent="-262466" marL="381000">
              <a:lnSpc>
                <a:spcPct val="132083"/>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is wise advice for every leader and manager</a:t>
            </a:r>
          </a:p>
          <a:p>
            <a:pPr algn="l" lvl="0" marR="0" indent="-262466" marL="381000">
              <a:lnSpc>
                <a:spcPct val="132083"/>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builds organizational confidence and commitment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4" name="Shape 274"/>
        <p:cNvGrpSpPr/>
        <p:nvPr/>
      </p:nvGrpSpPr>
      <p:grpSpPr>
        <a:xfrm>
          <a:off y="0" x="0"/>
          <a:ext cy="0" cx="0"/>
          <a:chOff y="0" x="0"/>
          <a:chExt cy="0" cx="0"/>
        </a:xfrm>
      </p:grpSpPr>
      <p:sp>
        <p:nvSpPr>
          <p:cNvPr id="275" name="Shape 275"/>
          <p:cNvSpPr/>
          <p:nvPr/>
        </p:nvSpPr>
        <p:spPr>
          <a:xfrm>
            <a:off y="275150" x="0"/>
            <a:ext cy="7344825" cx="10160000"/>
          </a:xfrm>
          <a:prstGeom prst="rect">
            <a:avLst/>
          </a:prstGeom>
          <a:blipFill>
            <a:blip r:embed="rId4"/>
            <a:stretch>
              <a:fillRect/>
            </a:stretch>
          </a:blipFill>
        </p:spPr>
      </p:sp>
      <p:sp>
        <p:nvSpPr>
          <p:cNvPr id="276" name="Shape 276"/>
          <p:cNvSpPr txBox="1"/>
          <p:nvPr/>
        </p:nvSpPr>
        <p:spPr>
          <a:xfrm>
            <a:off y="846650" x="1270000"/>
            <a:ext cy="301660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integrity of the upright guides them, but the unfaithful are destroyed by their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duplicity.”</a:t>
            </a:r>
          </a:p>
          <a:p>
            <a:pPr algn="l" marR="0" indent="0" marL="0">
              <a:lnSpc>
                <a:spcPct val="168452"/>
              </a:lnSpc>
              <a:spcBef>
                <a:spcPts val="0"/>
              </a:spcBef>
              <a:spcAft>
                <a:spcPts val="0"/>
              </a:spcAft>
              <a:buNone/>
            </a:pPr>
            <a:r>
              <a:rPr sz="2333" lang="en-US" i="1">
                <a:solidFill>
                  <a:srgbClr val="000000"/>
                </a:solidFill>
                <a:latin typeface="Arial"/>
                <a:ea typeface="Arial"/>
                <a:cs typeface="Arial"/>
                <a:sym typeface="Arial"/>
              </a:rPr>
              <a:t>King Solomon (Prov 11:3 NIV)</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0" name="Shape 280"/>
        <p:cNvGrpSpPr/>
        <p:nvPr/>
      </p:nvGrpSpPr>
      <p:grpSpPr>
        <a:xfrm>
          <a:off y="0" x="0"/>
          <a:ext cy="0" cx="0"/>
          <a:chOff y="0" x="0"/>
          <a:chExt cy="0" cx="0"/>
        </a:xfrm>
      </p:grpSpPr>
      <p:sp>
        <p:nvSpPr>
          <p:cNvPr id="281" name="Shape 281"/>
          <p:cNvSpPr/>
          <p:nvPr/>
        </p:nvSpPr>
        <p:spPr>
          <a:xfrm>
            <a:off y="275150" x="0"/>
            <a:ext cy="7344825" cx="10160000"/>
          </a:xfrm>
          <a:prstGeom prst="rect">
            <a:avLst/>
          </a:prstGeom>
          <a:blipFill>
            <a:blip r:embed="rId4"/>
            <a:stretch>
              <a:fillRect/>
            </a:stretch>
          </a:blipFill>
        </p:spPr>
      </p:sp>
      <p:sp>
        <p:nvSpPr>
          <p:cNvPr id="282" name="Shape 282"/>
          <p:cNvSpPr txBox="1"/>
          <p:nvPr/>
        </p:nvSpPr>
        <p:spPr>
          <a:xfrm>
            <a:off y="338650" x="1270000"/>
            <a:ext cy="1536674"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3555" lang="en-US">
                <a:solidFill>
                  <a:srgbClr val="000000"/>
                </a:solidFill>
                <a:latin typeface="Arial"/>
                <a:ea typeface="Arial"/>
                <a:cs typeface="Arial"/>
                <a:sym typeface="Arial"/>
              </a:rPr>
              <a:t>IV. How Can We Live </a:t>
            </a:r>
            <a:r>
              <a:rPr sz="3555" lang="en-US" i="1">
                <a:solidFill>
                  <a:srgbClr val="684D1E"/>
                </a:solidFill>
                <a:latin typeface="Arial"/>
                <a:ea typeface="Arial"/>
                <a:cs typeface="Arial"/>
                <a:sym typeface="Arial"/>
              </a:rPr>
              <a:t>a</a:t>
            </a:r>
            <a:r>
              <a:rPr b="1" sz="3555" lang="en-US">
                <a:solidFill>
                  <a:srgbClr val="000000"/>
                </a:solidFill>
                <a:latin typeface="Arial"/>
                <a:ea typeface="Arial"/>
                <a:cs typeface="Arial"/>
                <a:sym typeface="Arial"/>
              </a:rPr>
              <a:t> Life </a:t>
            </a:r>
            <a:r>
              <a:rPr sz="3555" lang="en-US" i="1">
                <a:solidFill>
                  <a:srgbClr val="684D1E"/>
                </a:solidFill>
                <a:latin typeface="Arial"/>
                <a:ea typeface="Arial"/>
                <a:cs typeface="Arial"/>
                <a:sym typeface="Arial"/>
              </a:rPr>
              <a:t>of</a:t>
            </a:r>
            <a:r>
              <a:rPr b="1" sz="3555" lang="en-US">
                <a:solidFill>
                  <a:srgbClr val="000000"/>
                </a:solidFill>
                <a:latin typeface="Arial"/>
                <a:ea typeface="Arial"/>
                <a:cs typeface="Arial"/>
                <a:sym typeface="Arial"/>
              </a:rPr>
              <a:t> Integrity Amidst </a:t>
            </a:r>
            <a:r>
              <a:rPr sz="3555" lang="en-US" i="1">
                <a:solidFill>
                  <a:srgbClr val="684D1E"/>
                </a:solidFill>
                <a:latin typeface="Arial"/>
                <a:ea typeface="Arial"/>
                <a:cs typeface="Arial"/>
                <a:sym typeface="Arial"/>
              </a:rPr>
              <a:t>the</a:t>
            </a:r>
            <a:r>
              <a:rPr b="1" sz="3555" lang="en-US">
                <a:solidFill>
                  <a:srgbClr val="000000"/>
                </a:solidFill>
                <a:latin typeface="Arial"/>
                <a:ea typeface="Arial"/>
                <a:cs typeface="Arial"/>
                <a:sym typeface="Arial"/>
              </a:rPr>
              <a:t> Challenges </a:t>
            </a:r>
            <a:r>
              <a:rPr sz="3555" lang="en-US" i="1">
                <a:solidFill>
                  <a:srgbClr val="684D1E"/>
                </a:solidFill>
                <a:latin typeface="Arial"/>
                <a:ea typeface="Arial"/>
                <a:cs typeface="Arial"/>
                <a:sym typeface="Arial"/>
              </a:rPr>
              <a:t>and</a:t>
            </a:r>
            <a:r>
              <a:rPr b="1" sz="3555" lang="en-US">
                <a:solidFill>
                  <a:srgbClr val="000000"/>
                </a:solidFill>
                <a:latin typeface="Arial"/>
                <a:ea typeface="Arial"/>
                <a:cs typeface="Arial"/>
                <a:sym typeface="Arial"/>
              </a:rPr>
              <a:t> Opportunities </a:t>
            </a:r>
            <a:r>
              <a:rPr sz="3555" lang="en-US" i="1">
                <a:solidFill>
                  <a:srgbClr val="684D1E"/>
                </a:solidFill>
                <a:latin typeface="Arial"/>
                <a:ea typeface="Arial"/>
                <a:cs typeface="Arial"/>
                <a:sym typeface="Arial"/>
              </a:rPr>
              <a:t>of</a:t>
            </a:r>
            <a:r>
              <a:rPr sz="3555" lang="en-US">
                <a:solidFill>
                  <a:srgbClr val="684D1E"/>
                </a:solidFill>
                <a:latin typeface="Arial"/>
                <a:ea typeface="Arial"/>
                <a:cs typeface="Arial"/>
                <a:sym typeface="Arial"/>
              </a:rPr>
              <a:t> </a:t>
            </a:r>
            <a:r>
              <a:rPr sz="3555" lang="en-US" i="1">
                <a:solidFill>
                  <a:srgbClr val="684D1E"/>
                </a:solidFill>
                <a:latin typeface="Arial"/>
                <a:ea typeface="Arial"/>
                <a:cs typeface="Arial"/>
                <a:sym typeface="Arial"/>
              </a:rPr>
              <a:t>the</a:t>
            </a:r>
            <a:r>
              <a:rPr b="1" sz="3555" lang="en-US">
                <a:solidFill>
                  <a:srgbClr val="000000"/>
                </a:solidFill>
                <a:latin typeface="Arial"/>
                <a:ea typeface="Arial"/>
                <a:cs typeface="Arial"/>
                <a:sym typeface="Arial"/>
              </a:rPr>
              <a:t> 21</a:t>
            </a:r>
            <a:r>
              <a:rPr b="1" baseline="30000" sz="3555" lang="en-US">
                <a:solidFill>
                  <a:srgbClr val="000000"/>
                </a:solidFill>
                <a:latin typeface="Arial"/>
                <a:ea typeface="Arial"/>
                <a:cs typeface="Arial"/>
                <a:sym typeface="Arial"/>
              </a:rPr>
              <a:t>ST</a:t>
            </a:r>
            <a:r>
              <a:rPr b="1" sz="3555" lang="en-US">
                <a:solidFill>
                  <a:srgbClr val="000000"/>
                </a:solidFill>
                <a:latin typeface="Arial"/>
                <a:ea typeface="Arial"/>
                <a:cs typeface="Arial"/>
                <a:sym typeface="Arial"/>
              </a:rPr>
              <a:t> Century?</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6" name="Shape 286"/>
        <p:cNvGrpSpPr/>
        <p:nvPr/>
      </p:nvGrpSpPr>
      <p:grpSpPr>
        <a:xfrm>
          <a:off y="0" x="0"/>
          <a:ext cy="0" cx="0"/>
          <a:chOff y="0" x="0"/>
          <a:chExt cy="0" cx="0"/>
        </a:xfrm>
      </p:grpSpPr>
      <p:sp>
        <p:nvSpPr>
          <p:cNvPr id="287" name="Shape 287"/>
          <p:cNvSpPr/>
          <p:nvPr/>
        </p:nvSpPr>
        <p:spPr>
          <a:xfrm>
            <a:off y="275150" x="0"/>
            <a:ext cy="7344825" cx="10160000"/>
          </a:xfrm>
          <a:prstGeom prst="rect">
            <a:avLst/>
          </a:prstGeom>
          <a:blipFill>
            <a:blip r:embed="rId4"/>
            <a:stretch>
              <a:fillRect/>
            </a:stretch>
          </a:blipFill>
        </p:spPr>
      </p:sp>
      <p:sp>
        <p:nvSpPr>
          <p:cNvPr id="288" name="Shape 288"/>
          <p:cNvSpPr txBox="1"/>
          <p:nvPr/>
        </p:nvSpPr>
        <p:spPr>
          <a:xfrm>
            <a:off y="1770925" x="1270000"/>
            <a:ext cy="5755900" cx="7696199"/>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684D1E"/>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Always practice transparency</a:t>
            </a:r>
          </a:p>
          <a:p>
            <a:pPr algn="ctr" marR="0" indent="0" marL="0">
              <a:lnSpc>
                <a:spcPct val="100000"/>
              </a:lnSpc>
              <a:spcBef>
                <a:spcPts val="958"/>
              </a:spcBef>
              <a:spcAft>
                <a:spcPts val="0"/>
              </a:spcAft>
              <a:buNone/>
            </a:pPr>
            <a:r>
              <a:rPr b="1" sz="2666" lang="en-US">
                <a:solidFill>
                  <a:srgbClr val="684D1E"/>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Treat all employees fairly</a:t>
            </a:r>
          </a:p>
          <a:p>
            <a:pPr algn="ctr" marR="0" indent="0" marL="0">
              <a:lnSpc>
                <a:spcPct val="100000"/>
              </a:lnSpc>
              <a:spcBef>
                <a:spcPts val="958"/>
              </a:spcBef>
              <a:spcAft>
                <a:spcPts val="0"/>
              </a:spcAft>
              <a:buNone/>
            </a:pPr>
            <a:r>
              <a:rPr b="1" sz="2666" lang="en-US">
                <a:solidFill>
                  <a:srgbClr val="684D1E"/>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Be courageous</a:t>
            </a:r>
          </a:p>
          <a:p>
            <a:pPr algn="ctr" marR="0" indent="0" marL="0">
              <a:lnSpc>
                <a:spcPct val="100000"/>
              </a:lnSpc>
              <a:spcBef>
                <a:spcPts val="958"/>
              </a:spcBef>
              <a:spcAft>
                <a:spcPts val="0"/>
              </a:spcAft>
              <a:buNone/>
            </a:pPr>
            <a:r>
              <a:rPr b="1" sz="2666" lang="en-US">
                <a:solidFill>
                  <a:srgbClr val="684D1E"/>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Establish and maintain appropriate boundaries</a:t>
            </a:r>
          </a:p>
          <a:p>
            <a:pPr algn="ctr" marR="0" indent="0" marL="0">
              <a:lnSpc>
                <a:spcPct val="100000"/>
              </a:lnSpc>
              <a:spcBef>
                <a:spcPts val="958"/>
              </a:spcBef>
              <a:spcAft>
                <a:spcPts val="0"/>
              </a:spcAft>
              <a:buNone/>
            </a:pPr>
            <a:r>
              <a:rPr b="1" sz="2666" lang="en-US">
                <a:solidFill>
                  <a:srgbClr val="684D1E"/>
                </a:solidFill>
                <a:latin typeface="Arial"/>
                <a:ea typeface="Arial"/>
                <a:cs typeface="Arial"/>
                <a:sym typeface="Arial"/>
              </a:rPr>
              <a:t>5</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Declare conflicts of interest</a:t>
            </a:r>
          </a:p>
          <a:p>
            <a:pPr algn="ctr" marR="0" indent="0" marL="0">
              <a:lnSpc>
                <a:spcPct val="100000"/>
              </a:lnSpc>
              <a:spcBef>
                <a:spcPts val="958"/>
              </a:spcBef>
              <a:spcAft>
                <a:spcPts val="0"/>
              </a:spcAft>
              <a:buNone/>
            </a:pPr>
            <a:r>
              <a:rPr b="1" sz="2666" lang="en-US">
                <a:solidFill>
                  <a:srgbClr val="684D1E"/>
                </a:solidFill>
                <a:latin typeface="Arial"/>
                <a:ea typeface="Arial"/>
                <a:cs typeface="Arial"/>
                <a:sym typeface="Arial"/>
              </a:rPr>
              <a:t>6</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Acknowledge errors promptly</a:t>
            </a:r>
          </a:p>
          <a:p>
            <a:pPr algn="ctr" marR="0" indent="0" marL="0">
              <a:lnSpc>
                <a:spcPct val="100000"/>
              </a:lnSpc>
              <a:spcBef>
                <a:spcPts val="958"/>
              </a:spcBef>
              <a:spcAft>
                <a:spcPts val="0"/>
              </a:spcAft>
              <a:buNone/>
            </a:pPr>
            <a:r>
              <a:rPr b="1" sz="2666" lang="en-US">
                <a:solidFill>
                  <a:srgbClr val="684D1E"/>
                </a:solidFill>
                <a:latin typeface="Arial"/>
                <a:ea typeface="Arial"/>
                <a:cs typeface="Arial"/>
                <a:sym typeface="Arial"/>
              </a:rPr>
              <a:t>7</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Investigate concerns fairly and impartially</a:t>
            </a:r>
          </a:p>
        </p:txBody>
      </p:sp>
      <p:sp>
        <p:nvSpPr>
          <p:cNvPr id="289" name="Shape 289"/>
          <p:cNvSpPr/>
          <p:nvPr/>
        </p:nvSpPr>
        <p:spPr>
          <a:xfrm>
            <a:off y="1905000" x="1270000"/>
            <a:ext cy="42325" cx="3661824"/>
          </a:xfrm>
          <a:prstGeom prst="rect">
            <a:avLst/>
          </a:prstGeom>
          <a:blipFill>
            <a:blip r:embed="rId5"/>
            <a:stretch>
              <a:fillRect/>
            </a:stretch>
          </a:blipFill>
        </p:spPr>
      </p:sp>
      <p:sp>
        <p:nvSpPr>
          <p:cNvPr id="290" name="Shape 290"/>
          <p:cNvSpPr/>
          <p:nvPr/>
        </p:nvSpPr>
        <p:spPr>
          <a:xfrm>
            <a:off y="1905000" x="5249325"/>
            <a:ext cy="42325" cx="3661824"/>
          </a:xfrm>
          <a:prstGeom prst="rect">
            <a:avLst/>
          </a:prstGeom>
          <a:blipFill>
            <a:blip r:embed="rId5"/>
            <a:stretch>
              <a:fillRect/>
            </a:stretch>
          </a:blipFill>
        </p:spPr>
      </p:sp>
      <p:sp>
        <p:nvSpPr>
          <p:cNvPr id="291" name="Shape 291"/>
          <p:cNvSpPr/>
          <p:nvPr/>
        </p:nvSpPr>
        <p:spPr>
          <a:xfrm>
            <a:off y="2846900" x="1270000"/>
            <a:ext cy="52900" cx="3661824"/>
          </a:xfrm>
          <a:prstGeom prst="rect">
            <a:avLst/>
          </a:prstGeom>
          <a:blipFill>
            <a:blip r:embed="rId6"/>
            <a:stretch>
              <a:fillRect/>
            </a:stretch>
          </a:blipFill>
        </p:spPr>
      </p:sp>
      <p:sp>
        <p:nvSpPr>
          <p:cNvPr id="292" name="Shape 292"/>
          <p:cNvSpPr/>
          <p:nvPr/>
        </p:nvSpPr>
        <p:spPr>
          <a:xfrm>
            <a:off y="2846900" x="5249325"/>
            <a:ext cy="52900" cx="3661824"/>
          </a:xfrm>
          <a:prstGeom prst="rect">
            <a:avLst/>
          </a:prstGeom>
          <a:blipFill>
            <a:blip r:embed="rId6"/>
            <a:stretch>
              <a:fillRect/>
            </a:stretch>
          </a:blipFill>
        </p:spPr>
      </p:sp>
      <p:sp>
        <p:nvSpPr>
          <p:cNvPr id="293" name="Shape 293"/>
          <p:cNvSpPr/>
          <p:nvPr/>
        </p:nvSpPr>
        <p:spPr>
          <a:xfrm>
            <a:off y="3661825" x="1270000"/>
            <a:ext cy="52900" cx="3661824"/>
          </a:xfrm>
          <a:prstGeom prst="rect">
            <a:avLst/>
          </a:prstGeom>
          <a:blipFill>
            <a:blip r:embed="rId7"/>
            <a:stretch>
              <a:fillRect/>
            </a:stretch>
          </a:blipFill>
        </p:spPr>
      </p:sp>
      <p:sp>
        <p:nvSpPr>
          <p:cNvPr id="294" name="Shape 294"/>
          <p:cNvSpPr/>
          <p:nvPr/>
        </p:nvSpPr>
        <p:spPr>
          <a:xfrm>
            <a:off y="3661825" x="5249325"/>
            <a:ext cy="52900" cx="3661824"/>
          </a:xfrm>
          <a:prstGeom prst="rect">
            <a:avLst/>
          </a:prstGeom>
          <a:blipFill>
            <a:blip r:embed="rId7"/>
            <a:stretch>
              <a:fillRect/>
            </a:stretch>
          </a:blipFill>
        </p:spPr>
      </p:sp>
      <p:sp>
        <p:nvSpPr>
          <p:cNvPr id="295" name="Shape 295"/>
          <p:cNvSpPr/>
          <p:nvPr/>
        </p:nvSpPr>
        <p:spPr>
          <a:xfrm>
            <a:off y="4487325" x="1270000"/>
            <a:ext cy="42325" cx="3661824"/>
          </a:xfrm>
          <a:prstGeom prst="rect">
            <a:avLst/>
          </a:prstGeom>
          <a:blipFill>
            <a:blip r:embed="rId8"/>
            <a:stretch>
              <a:fillRect/>
            </a:stretch>
          </a:blipFill>
        </p:spPr>
      </p:sp>
      <p:sp>
        <p:nvSpPr>
          <p:cNvPr id="296" name="Shape 296"/>
          <p:cNvSpPr/>
          <p:nvPr/>
        </p:nvSpPr>
        <p:spPr>
          <a:xfrm>
            <a:off y="4487325" x="5249325"/>
            <a:ext cy="42325" cx="3661824"/>
          </a:xfrm>
          <a:prstGeom prst="rect">
            <a:avLst/>
          </a:prstGeom>
          <a:blipFill>
            <a:blip r:embed="rId8"/>
            <a:stretch>
              <a:fillRect/>
            </a:stretch>
          </a:blipFill>
        </p:spPr>
      </p:sp>
      <p:sp>
        <p:nvSpPr>
          <p:cNvPr id="297" name="Shape 297"/>
          <p:cNvSpPr/>
          <p:nvPr/>
        </p:nvSpPr>
        <p:spPr>
          <a:xfrm>
            <a:off y="5291650" x="1270000"/>
            <a:ext cy="52900" cx="3661824"/>
          </a:xfrm>
          <a:prstGeom prst="rect">
            <a:avLst/>
          </a:prstGeom>
          <a:blipFill>
            <a:blip r:embed="rId9"/>
            <a:stretch>
              <a:fillRect/>
            </a:stretch>
          </a:blipFill>
        </p:spPr>
      </p:sp>
      <p:sp>
        <p:nvSpPr>
          <p:cNvPr id="298" name="Shape 298"/>
          <p:cNvSpPr/>
          <p:nvPr/>
        </p:nvSpPr>
        <p:spPr>
          <a:xfrm>
            <a:off y="5291650" x="5249325"/>
            <a:ext cy="52900" cx="3661824"/>
          </a:xfrm>
          <a:prstGeom prst="rect">
            <a:avLst/>
          </a:prstGeom>
          <a:blipFill>
            <a:blip r:embed="rId9"/>
            <a:stretch>
              <a:fillRect/>
            </a:stretch>
          </a:blipFill>
        </p:spPr>
      </p:sp>
      <p:sp>
        <p:nvSpPr>
          <p:cNvPr id="299" name="Shape 299"/>
          <p:cNvSpPr/>
          <p:nvPr/>
        </p:nvSpPr>
        <p:spPr>
          <a:xfrm>
            <a:off y="6096000" x="1270000"/>
            <a:ext cy="42325" cx="3661824"/>
          </a:xfrm>
          <a:prstGeom prst="rect">
            <a:avLst/>
          </a:prstGeom>
          <a:blipFill>
            <a:blip r:embed="rId8"/>
            <a:stretch>
              <a:fillRect/>
            </a:stretch>
          </a:blipFill>
        </p:spPr>
      </p:sp>
      <p:sp>
        <p:nvSpPr>
          <p:cNvPr id="300" name="Shape 300"/>
          <p:cNvSpPr/>
          <p:nvPr/>
        </p:nvSpPr>
        <p:spPr>
          <a:xfrm>
            <a:off y="6096000" x="5249325"/>
            <a:ext cy="42325" cx="3661824"/>
          </a:xfrm>
          <a:prstGeom prst="rect">
            <a:avLst/>
          </a:prstGeom>
          <a:blipFill>
            <a:blip r:embed="rId8"/>
            <a:stretch>
              <a:fillRect/>
            </a:stretch>
          </a:blipFill>
        </p:spPr>
      </p:sp>
      <p:sp>
        <p:nvSpPr>
          <p:cNvPr id="301" name="Shape 301"/>
          <p:cNvSpPr/>
          <p:nvPr/>
        </p:nvSpPr>
        <p:spPr>
          <a:xfrm>
            <a:off y="6900325" x="1270000"/>
            <a:ext cy="52900" cx="3661824"/>
          </a:xfrm>
          <a:prstGeom prst="rect">
            <a:avLst/>
          </a:prstGeom>
          <a:blipFill>
            <a:blip r:embed="rId9"/>
            <a:stretch>
              <a:fillRect/>
            </a:stretch>
          </a:blipFill>
        </p:spPr>
      </p:sp>
      <p:sp>
        <p:nvSpPr>
          <p:cNvPr id="302" name="Shape 302"/>
          <p:cNvSpPr/>
          <p:nvPr/>
        </p:nvSpPr>
        <p:spPr>
          <a:xfrm>
            <a:off y="6900325" x="5249325"/>
            <a:ext cy="52900" cx="3661824"/>
          </a:xfrm>
          <a:prstGeom prst="rect">
            <a:avLst/>
          </a:prstGeom>
          <a:blipFill>
            <a:blip r:embed="rId9"/>
            <a:stretch>
              <a:fillRect/>
            </a:stretch>
          </a:blipFill>
        </p:spPr>
      </p:sp>
      <p:sp>
        <p:nvSpPr>
          <p:cNvPr id="303" name="Shape 303"/>
          <p:cNvSpPr txBox="1"/>
          <p:nvPr/>
        </p:nvSpPr>
        <p:spPr>
          <a:xfrm>
            <a:off y="338650" x="1270000"/>
            <a:ext cy="1159224"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684D1E"/>
                </a:solidFill>
                <a:latin typeface="Arial"/>
                <a:ea typeface="Arial"/>
                <a:cs typeface="Arial"/>
                <a:sym typeface="Arial"/>
              </a:rPr>
              <a:t>Steps </a:t>
            </a:r>
            <a:r>
              <a:rPr sz="3555" lang="en-US" i="1">
                <a:solidFill>
                  <a:srgbClr val="684D1E"/>
                </a:solidFill>
                <a:latin typeface="Arial"/>
                <a:ea typeface="Arial"/>
                <a:cs typeface="Arial"/>
                <a:sym typeface="Arial"/>
              </a:rPr>
              <a:t>to</a:t>
            </a:r>
            <a:r>
              <a:rPr b="1" sz="3555" lang="en-US">
                <a:solidFill>
                  <a:srgbClr val="684D1E"/>
                </a:solidFill>
                <a:latin typeface="Arial"/>
                <a:ea typeface="Arial"/>
                <a:cs typeface="Arial"/>
                <a:sym typeface="Arial"/>
              </a:rPr>
              <a:t> Safeguard Personal </a:t>
            </a:r>
            <a:r>
              <a:rPr sz="3555" lang="en-US" i="1">
                <a:solidFill>
                  <a:srgbClr val="684D1E"/>
                </a:solidFill>
                <a:latin typeface="Arial"/>
                <a:ea typeface="Arial"/>
                <a:cs typeface="Arial"/>
                <a:sym typeface="Arial"/>
              </a:rPr>
              <a:t>and</a:t>
            </a:r>
            <a:r>
              <a:rPr b="1" sz="3555" lang="en-US">
                <a:solidFill>
                  <a:srgbClr val="684D1E"/>
                </a:solidFill>
                <a:latin typeface="Arial"/>
                <a:ea typeface="Arial"/>
                <a:cs typeface="Arial"/>
                <a:sym typeface="Arial"/>
              </a:rPr>
              <a:t> Organizational Integrity</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7" name="Shape 307"/>
        <p:cNvGrpSpPr/>
        <p:nvPr/>
      </p:nvGrpSpPr>
      <p:grpSpPr>
        <a:xfrm>
          <a:off y="0" x="0"/>
          <a:ext cy="0" cx="0"/>
          <a:chOff y="0" x="0"/>
          <a:chExt cy="0" cx="0"/>
        </a:xfrm>
      </p:grpSpPr>
      <p:sp>
        <p:nvSpPr>
          <p:cNvPr id="308" name="Shape 308"/>
          <p:cNvSpPr/>
          <p:nvPr/>
        </p:nvSpPr>
        <p:spPr>
          <a:xfrm>
            <a:off y="275150" x="0"/>
            <a:ext cy="7344825" cx="10160000"/>
          </a:xfrm>
          <a:prstGeom prst="rect">
            <a:avLst/>
          </a:prstGeom>
          <a:blipFill>
            <a:blip r:embed="rId4"/>
            <a:stretch>
              <a:fillRect/>
            </a:stretch>
          </a:blipFill>
        </p:spPr>
      </p:sp>
      <p:sp>
        <p:nvSpPr>
          <p:cNvPr id="309" name="Shape 309"/>
          <p:cNvSpPr txBox="1"/>
          <p:nvPr/>
        </p:nvSpPr>
        <p:spPr>
          <a:xfrm>
            <a:off y="2116650" x="1270000"/>
            <a:ext cy="617699"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Percentage of Leadership Failures</a:t>
            </a:r>
          </a:p>
        </p:txBody>
      </p:sp>
      <p:sp>
        <p:nvSpPr>
          <p:cNvPr id="310" name="Shape 310"/>
          <p:cNvSpPr txBox="1"/>
          <p:nvPr/>
        </p:nvSpPr>
        <p:spPr>
          <a:xfrm>
            <a:off y="338650" x="1270000"/>
            <a:ext cy="1159224"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684D1E"/>
                </a:solidFill>
                <a:latin typeface="Arial"/>
                <a:ea typeface="Arial"/>
                <a:cs typeface="Arial"/>
                <a:sym typeface="Arial"/>
              </a:rPr>
              <a:t>How Does One Live </a:t>
            </a:r>
            <a:r>
              <a:rPr sz="3555" lang="en-US" i="1">
                <a:solidFill>
                  <a:srgbClr val="684D1E"/>
                </a:solidFill>
                <a:latin typeface="Arial"/>
                <a:ea typeface="Arial"/>
                <a:cs typeface="Arial"/>
                <a:sym typeface="Arial"/>
              </a:rPr>
              <a:t>a</a:t>
            </a:r>
            <a:r>
              <a:rPr b="1" sz="3555" lang="en-US">
                <a:solidFill>
                  <a:srgbClr val="684D1E"/>
                </a:solidFill>
                <a:latin typeface="Arial"/>
                <a:ea typeface="Arial"/>
                <a:cs typeface="Arial"/>
                <a:sym typeface="Arial"/>
              </a:rPr>
              <a:t> Life </a:t>
            </a:r>
            <a:r>
              <a:rPr sz="3555" lang="en-US" i="1">
                <a:solidFill>
                  <a:srgbClr val="684D1E"/>
                </a:solidFill>
                <a:latin typeface="Arial"/>
                <a:ea typeface="Arial"/>
                <a:cs typeface="Arial"/>
                <a:sym typeface="Arial"/>
              </a:rPr>
              <a:t>of</a:t>
            </a:r>
            <a:r>
              <a:rPr b="1" sz="3555" lang="en-US">
                <a:solidFill>
                  <a:srgbClr val="684D1E"/>
                </a:solidFill>
                <a:latin typeface="Arial"/>
                <a:ea typeface="Arial"/>
                <a:cs typeface="Arial"/>
                <a:sym typeface="Arial"/>
              </a:rPr>
              <a:t> Integrity </a:t>
            </a:r>
            <a:r>
              <a:rPr sz="3555" lang="en-US" i="1">
                <a:solidFill>
                  <a:srgbClr val="684D1E"/>
                </a:solidFill>
                <a:latin typeface="Arial"/>
                <a:ea typeface="Arial"/>
                <a:cs typeface="Arial"/>
                <a:sym typeface="Arial"/>
              </a:rPr>
              <a:t>in the</a:t>
            </a:r>
            <a:r>
              <a:rPr b="1" sz="3555" lang="en-US">
                <a:solidFill>
                  <a:srgbClr val="684D1E"/>
                </a:solidFill>
                <a:latin typeface="Arial"/>
                <a:ea typeface="Arial"/>
                <a:cs typeface="Arial"/>
                <a:sym typeface="Arial"/>
              </a:rPr>
              <a:t> 21st Century?</a:t>
            </a:r>
          </a:p>
        </p:txBody>
      </p:sp>
      <p:sp>
        <p:nvSpPr>
          <p:cNvPr id="311" name="Shape 311"/>
          <p:cNvSpPr txBox="1"/>
          <p:nvPr/>
        </p:nvSpPr>
        <p:spPr>
          <a:xfrm>
            <a:off y="6519325"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00"/>
                </a:solidFill>
                <a:latin typeface="Arial"/>
                <a:ea typeface="Arial"/>
                <a:cs typeface="Arial"/>
                <a:sym typeface="Arial"/>
              </a:rPr>
              <a:t>Estimate from Stephen R. Covey</a:t>
            </a:r>
          </a:p>
          <a:p>
            <a:pPr algn="ctr" marR="0" indent="0" marL="0">
              <a:lnSpc>
                <a:spcPct val="120138"/>
              </a:lnSpc>
              <a:spcBef>
                <a:spcPts val="0"/>
              </a:spcBef>
              <a:spcAft>
                <a:spcPts val="0"/>
              </a:spcAft>
              <a:buNone/>
            </a:pPr>
            <a:r>
              <a:rPr sz="2000" lang="en-US" i="1">
                <a:solidFill>
                  <a:srgbClr val="000000"/>
                </a:solidFill>
                <a:latin typeface="Arial"/>
                <a:ea typeface="Arial"/>
                <a:cs typeface="Arial"/>
                <a:sym typeface="Arial"/>
              </a:rPr>
              <a:t>The 8th Habit: From Effectiveness to Greatness</a:t>
            </a:r>
          </a:p>
        </p:txBody>
      </p:sp>
      <p:sp>
        <p:nvSpPr>
          <p:cNvPr id="312" name="Shape 312"/>
          <p:cNvSpPr/>
          <p:nvPr/>
        </p:nvSpPr>
        <p:spPr>
          <a:xfrm>
            <a:off y="4159225" x="1248825"/>
            <a:ext cy="973649" cx="1746250"/>
          </a:xfrm>
          <a:prstGeom prst="rect">
            <a:avLst/>
          </a:prstGeom>
          <a:blipFill>
            <a:blip r:embed="rId5"/>
            <a:stretch>
              <a:fillRect/>
            </a:stretch>
          </a:blipFill>
        </p:spPr>
      </p:sp>
      <p:sp>
        <p:nvSpPr>
          <p:cNvPr id="313" name="Shape 313"/>
          <p:cNvSpPr txBox="1"/>
          <p:nvPr/>
        </p:nvSpPr>
        <p:spPr>
          <a:xfrm>
            <a:off y="4242150" x="1335250"/>
            <a:ext cy="887574" cx="165662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Character Failures</a:t>
            </a:r>
          </a:p>
        </p:txBody>
      </p:sp>
      <p:sp>
        <p:nvSpPr>
          <p:cNvPr id="314" name="Shape 314"/>
          <p:cNvSpPr/>
          <p:nvPr/>
        </p:nvSpPr>
        <p:spPr>
          <a:xfrm>
            <a:off y="4635475" x="2973900"/>
            <a:ext cy="42325" cx="433900"/>
          </a:xfrm>
          <a:prstGeom prst="rect">
            <a:avLst/>
          </a:prstGeom>
          <a:blipFill>
            <a:blip r:embed="rId6"/>
            <a:stretch>
              <a:fillRect/>
            </a:stretch>
          </a:blipFill>
        </p:spPr>
      </p:sp>
      <p:sp>
        <p:nvSpPr>
          <p:cNvPr id="315" name="Shape 315"/>
          <p:cNvSpPr/>
          <p:nvPr/>
        </p:nvSpPr>
        <p:spPr>
          <a:xfrm>
            <a:off y="4159225" x="7334250"/>
            <a:ext cy="973649" cx="1481650"/>
          </a:xfrm>
          <a:prstGeom prst="rect">
            <a:avLst/>
          </a:prstGeom>
          <a:blipFill>
            <a:blip r:embed="rId7"/>
            <a:stretch>
              <a:fillRect/>
            </a:stretch>
          </a:blipFill>
        </p:spPr>
      </p:sp>
      <p:sp>
        <p:nvSpPr>
          <p:cNvPr id="316" name="Shape 316"/>
          <p:cNvSpPr txBox="1"/>
          <p:nvPr/>
        </p:nvSpPr>
        <p:spPr>
          <a:xfrm>
            <a:off y="4242150" x="7422425"/>
            <a:ext cy="887574" cx="138500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Other Failures</a:t>
            </a:r>
          </a:p>
        </p:txBody>
      </p:sp>
      <p:sp>
        <p:nvSpPr>
          <p:cNvPr id="317" name="Shape 317"/>
          <p:cNvSpPr/>
          <p:nvPr/>
        </p:nvSpPr>
        <p:spPr>
          <a:xfrm>
            <a:off y="4635475" x="6921500"/>
            <a:ext cy="42325" cx="433900"/>
          </a:xfrm>
          <a:prstGeom prst="rect">
            <a:avLst/>
          </a:prstGeom>
          <a:blipFill>
            <a:blip r:embed="rId6"/>
            <a:stretch>
              <a:fillRect/>
            </a:stretch>
          </a:blipFill>
        </p:spPr>
      </p:sp>
      <p:sp>
        <p:nvSpPr>
          <p:cNvPr id="318" name="Shape 318"/>
          <p:cNvSpPr/>
          <p:nvPr/>
        </p:nvSpPr>
        <p:spPr>
          <a:xfrm>
            <a:off y="2698750" x="1270000"/>
            <a:ext cy="42325" cx="7641149"/>
          </a:xfrm>
          <a:prstGeom prst="rect">
            <a:avLst/>
          </a:prstGeom>
          <a:blipFill>
            <a:blip r:embed="rId8"/>
            <a:stretch>
              <a:fillRect/>
            </a:stretch>
          </a:blipFill>
        </p:spPr>
      </p:sp>
      <p:sp>
        <p:nvSpPr>
          <p:cNvPr id="319" name="Shape 319"/>
          <p:cNvSpPr txBox="1"/>
          <p:nvPr/>
        </p:nvSpPr>
        <p:spPr>
          <a:xfrm>
            <a:off y="4425575" x="3700625"/>
            <a:ext cy="481874" cx="61594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90</a:t>
            </a:r>
            <a:r>
              <a:rPr b="1" baseline="30000" sz="2666" lang="en-US">
                <a:solidFill>
                  <a:srgbClr val="000000"/>
                </a:solidFill>
                <a:latin typeface="Arial"/>
                <a:ea typeface="Arial"/>
                <a:cs typeface="Arial"/>
                <a:sym typeface="Arial"/>
              </a:rPr>
              <a:t>%</a:t>
            </a:r>
          </a:p>
        </p:txBody>
      </p:sp>
      <p:sp>
        <p:nvSpPr>
          <p:cNvPr id="320" name="Shape 320"/>
          <p:cNvSpPr txBox="1"/>
          <p:nvPr/>
        </p:nvSpPr>
        <p:spPr>
          <a:xfrm>
            <a:off y="4425575" x="6201825"/>
            <a:ext cy="481874" cx="61594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10</a:t>
            </a:r>
            <a:r>
              <a:rPr b="1" baseline="30000" sz="2666" lang="en-US">
                <a:solidFill>
                  <a:srgbClr val="000000"/>
                </a:solidFill>
                <a:latin typeface="Arial"/>
                <a:ea typeface="Arial"/>
                <a:cs typeface="Arial"/>
                <a:sym typeface="Arial"/>
              </a:rPr>
              <a: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4" name="Shape 324"/>
        <p:cNvGrpSpPr/>
        <p:nvPr/>
      </p:nvGrpSpPr>
      <p:grpSpPr>
        <a:xfrm>
          <a:off y="0" x="0"/>
          <a:ext cy="0" cx="0"/>
          <a:chOff y="0" x="0"/>
          <a:chExt cy="0" cx="0"/>
        </a:xfrm>
      </p:grpSpPr>
      <p:sp>
        <p:nvSpPr>
          <p:cNvPr id="325" name="Shape 325"/>
          <p:cNvSpPr/>
          <p:nvPr/>
        </p:nvSpPr>
        <p:spPr>
          <a:xfrm>
            <a:off y="275150" x="0"/>
            <a:ext cy="7344825" cx="10160000"/>
          </a:xfrm>
          <a:prstGeom prst="rect">
            <a:avLst/>
          </a:prstGeom>
          <a:blipFill>
            <a:blip r:embed="rId4"/>
            <a:stretch>
              <a:fillRect/>
            </a:stretch>
          </a:blipFill>
        </p:spPr>
      </p:sp>
      <p:sp>
        <p:nvSpPr>
          <p:cNvPr id="326" name="Shape 326"/>
          <p:cNvSpPr txBox="1"/>
          <p:nvPr/>
        </p:nvSpPr>
        <p:spPr>
          <a:xfrm>
            <a:off y="592650" x="1270000"/>
            <a:ext cy="6794850"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Our characters are built from the accumulation of our day-by-day choices and actions.</a:t>
            </a:r>
          </a:p>
          <a:p>
            <a:r>
              <a:t/>
            </a:r>
          </a:p>
          <a:p>
            <a:pPr algn="ctr" marR="0" indent="0" marL="0">
              <a:lnSpc>
                <a:spcPct val="119921"/>
              </a:lnSpc>
              <a:spcBef>
                <a:spcPts val="0"/>
              </a:spcBef>
              <a:spcAft>
                <a:spcPts val="0"/>
              </a:spcAft>
              <a:buNone/>
            </a:pPr>
            <a:r>
              <a:rPr b="1" sz="3555" lang="en-US">
                <a:solidFill>
                  <a:srgbClr val="000000"/>
                </a:solidFill>
                <a:latin typeface="Arial"/>
                <a:ea typeface="Arial"/>
                <a:cs typeface="Arial"/>
                <a:sym typeface="Arial"/>
              </a:rPr>
              <a:t>What we think, what we say, what we do in relationship to others and to our God determines who we are in our inner being.</a:t>
            </a:r>
          </a:p>
          <a:p>
            <a:r>
              <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We are counseled to “weave stern principles of integrity into our characters.” </a:t>
            </a: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Messages to Young People</a:t>
            </a:r>
            <a:r>
              <a:rPr sz="2333" lang="en-US">
                <a:solidFill>
                  <a:srgbClr val="000000"/>
                </a:solidFill>
                <a:latin typeface="Arial"/>
                <a:ea typeface="Arial"/>
                <a:cs typeface="Arial"/>
                <a:sym typeface="Arial"/>
              </a:rPr>
              <a:t>, p. 45)</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0" name="Shape 330"/>
        <p:cNvGrpSpPr/>
        <p:nvPr/>
      </p:nvGrpSpPr>
      <p:grpSpPr>
        <a:xfrm>
          <a:off y="0" x="0"/>
          <a:ext cy="0" cx="0"/>
          <a:chOff y="0" x="0"/>
          <a:chExt cy="0" cx="0"/>
        </a:xfrm>
      </p:grpSpPr>
      <p:sp>
        <p:nvSpPr>
          <p:cNvPr id="331" name="Shape 331"/>
          <p:cNvSpPr/>
          <p:nvPr/>
        </p:nvSpPr>
        <p:spPr>
          <a:xfrm>
            <a:off y="275150" x="0"/>
            <a:ext cy="7344825" cx="10160000"/>
          </a:xfrm>
          <a:prstGeom prst="rect">
            <a:avLst/>
          </a:prstGeom>
          <a:blipFill>
            <a:blip r:embed="rId4"/>
            <a:stretch>
              <a:fillRect/>
            </a:stretch>
          </a:blipFill>
        </p:spPr>
      </p:sp>
      <p:sp>
        <p:nvSpPr>
          <p:cNvPr id="332" name="Shape 332"/>
          <p:cNvSpPr txBox="1"/>
          <p:nvPr/>
        </p:nvSpPr>
        <p:spPr>
          <a:xfrm>
            <a:off y="592650" x="1270000"/>
            <a:ext cy="2242250"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We all have lapses in our integrity.</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Conviction of our brokenness comes to us through</a:t>
            </a:r>
          </a:p>
        </p:txBody>
      </p:sp>
      <p:sp>
        <p:nvSpPr>
          <p:cNvPr id="333" name="Shape 333"/>
          <p:cNvSpPr txBox="1"/>
          <p:nvPr/>
        </p:nvSpPr>
        <p:spPr>
          <a:xfrm>
            <a:off y="2709325" x="1270000"/>
            <a:ext cy="4413599"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confrontation by a colleague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observation of another’s brokenness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Scripture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prayer as we reflect on the day’s activities </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With conviction, we have a choice: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to make excuses until the conviction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fades, or</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to accept conviction and be changed.</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7" name="Shape 337"/>
        <p:cNvGrpSpPr/>
        <p:nvPr/>
      </p:nvGrpSpPr>
      <p:grpSpPr>
        <a:xfrm>
          <a:off y="0" x="0"/>
          <a:ext cy="0" cx="0"/>
          <a:chOff y="0" x="0"/>
          <a:chExt cy="0" cx="0"/>
        </a:xfrm>
      </p:grpSpPr>
      <p:sp>
        <p:nvSpPr>
          <p:cNvPr id="338" name="Shape 338"/>
          <p:cNvSpPr/>
          <p:nvPr/>
        </p:nvSpPr>
        <p:spPr>
          <a:xfrm>
            <a:off y="275150" x="0"/>
            <a:ext cy="7344825" cx="10160000"/>
          </a:xfrm>
          <a:prstGeom prst="rect">
            <a:avLst/>
          </a:prstGeom>
          <a:blipFill>
            <a:blip r:embed="rId4"/>
            <a:stretch>
              <a:fillRect/>
            </a:stretch>
          </a:blipFill>
        </p:spPr>
      </p:sp>
      <p:sp>
        <p:nvSpPr>
          <p:cNvPr id="339" name="Shape 339"/>
          <p:cNvSpPr txBox="1"/>
          <p:nvPr/>
        </p:nvSpPr>
        <p:spPr>
          <a:xfrm>
            <a:off y="1439325" x="1185325"/>
            <a:ext cy="4986849" cx="3632199"/>
          </a:xfrm>
          <a:prstGeom prst="rect">
            <a:avLst/>
          </a:prstGeom>
        </p:spPr>
        <p:txBody>
          <a:bodyPr bIns="38100" rIns="38100" lIns="38100" tIns="38100" anchor="t" anchorCtr="0">
            <a:noAutofit/>
          </a:bodyPr>
          <a:lstStyle/>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8</a:t>
            </a:r>
            <a:r>
              <a:rPr sz="2444" lang="en-US">
                <a:solidFill>
                  <a:srgbClr val="000000"/>
                </a:solidFill>
                <a:latin typeface="Arial"/>
                <a:ea typeface="Arial"/>
                <a:cs typeface="Arial"/>
                <a:sym typeface="Arial"/>
              </a:rPr>
              <a:t>When he [he Holy Spirit] comes, he will convict the world of guilt in regard to sin and righteousness and judgment: </a:t>
            </a:r>
            <a:r>
              <a:rPr baseline="30000" sz="2444" lang="en-US">
                <a:solidFill>
                  <a:srgbClr val="000000"/>
                </a:solidFill>
                <a:latin typeface="Arial"/>
                <a:ea typeface="Arial"/>
                <a:cs typeface="Arial"/>
                <a:sym typeface="Arial"/>
              </a:rPr>
              <a:t>9</a:t>
            </a:r>
            <a:r>
              <a:rPr sz="2444" lang="en-US">
                <a:solidFill>
                  <a:srgbClr val="000000"/>
                </a:solidFill>
                <a:latin typeface="Arial"/>
                <a:ea typeface="Arial"/>
                <a:cs typeface="Arial"/>
                <a:sym typeface="Arial"/>
              </a:rPr>
              <a:t>in regard to sin [the brokenness of my integrity], because men do not believe in me;</a:t>
            </a:r>
          </a:p>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10</a:t>
            </a:r>
            <a:r>
              <a:rPr sz="2444" lang="en-US">
                <a:solidFill>
                  <a:srgbClr val="000000"/>
                </a:solidFill>
                <a:latin typeface="Arial"/>
                <a:ea typeface="Arial"/>
                <a:cs typeface="Arial"/>
                <a:sym typeface="Arial"/>
              </a:rPr>
              <a:t>in regard to righteousness [that Christ is my righteousness], because I am going to the </a:t>
            </a:r>
          </a:p>
        </p:txBody>
      </p:sp>
      <p:sp>
        <p:nvSpPr>
          <p:cNvPr id="340" name="Shape 340"/>
          <p:cNvSpPr txBox="1"/>
          <p:nvPr/>
        </p:nvSpPr>
        <p:spPr>
          <a:xfrm>
            <a:off y="1439325" x="5418650"/>
            <a:ext cy="4912775" cx="3632199"/>
          </a:xfrm>
          <a:prstGeom prst="rect">
            <a:avLst/>
          </a:prstGeom>
        </p:spPr>
        <p:txBody>
          <a:bodyPr bIns="38100" rIns="38100" lIns="38100" tIns="38100" anchor="t" anchorCtr="0">
            <a:noAutofit/>
          </a:bodyPr>
          <a:lstStyle/>
          <a:p>
            <a:pPr algn="l" marR="0" indent="0" marL="0">
              <a:lnSpc>
                <a:spcPct val="131818"/>
              </a:lnSpc>
              <a:spcBef>
                <a:spcPts val="0"/>
              </a:spcBef>
              <a:spcAft>
                <a:spcPts val="0"/>
              </a:spcAft>
              <a:buNone/>
            </a:pPr>
            <a:r>
              <a:rPr sz="2444" lang="en-US">
                <a:solidFill>
                  <a:srgbClr val="000000"/>
                </a:solidFill>
                <a:latin typeface="Arial"/>
                <a:ea typeface="Arial"/>
                <a:cs typeface="Arial"/>
                <a:sym typeface="Arial"/>
              </a:rPr>
              <a:t>Father, where you can see me no longer; </a:t>
            </a:r>
          </a:p>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11</a:t>
            </a:r>
            <a:r>
              <a:rPr sz="2444" lang="en-US">
                <a:solidFill>
                  <a:srgbClr val="000000"/>
                </a:solidFill>
                <a:latin typeface="Arial"/>
                <a:ea typeface="Arial"/>
                <a:cs typeface="Arial"/>
                <a:sym typeface="Arial"/>
              </a:rPr>
              <a:t>and in regard to judgment [that I am freed from Satan’s slavery, free to be transformed by Christ’s power and grace to wholeness and full integrity], because the prince of this world now stands condemned. </a:t>
            </a:r>
            <a:r>
              <a:rPr sz="2000" lang="en-US" i="1">
                <a:solidFill>
                  <a:srgbClr val="000000"/>
                </a:solidFill>
                <a:latin typeface="Arial"/>
                <a:ea typeface="Arial"/>
                <a:cs typeface="Arial"/>
                <a:sym typeface="Arial"/>
              </a:rPr>
              <a:t>John 16:8-11 (NIV)</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4" name="Shape 344"/>
        <p:cNvGrpSpPr/>
        <p:nvPr/>
      </p:nvGrpSpPr>
      <p:grpSpPr>
        <a:xfrm>
          <a:off y="0" x="0"/>
          <a:ext cy="0" cx="0"/>
          <a:chOff y="0" x="0"/>
          <a:chExt cy="0" cx="0"/>
        </a:xfrm>
      </p:grpSpPr>
      <p:sp>
        <p:nvSpPr>
          <p:cNvPr id="345" name="Shape 345"/>
          <p:cNvSpPr/>
          <p:nvPr/>
        </p:nvSpPr>
        <p:spPr>
          <a:xfrm>
            <a:off y="275150" x="0"/>
            <a:ext cy="7344825" cx="10160000"/>
          </a:xfrm>
          <a:prstGeom prst="rect">
            <a:avLst/>
          </a:prstGeom>
          <a:blipFill>
            <a:blip r:embed="rId4"/>
            <a:stretch>
              <a:fillRect/>
            </a:stretch>
          </a:blipFill>
        </p:spPr>
      </p:sp>
      <p:sp>
        <p:nvSpPr>
          <p:cNvPr id="346" name="Shape 346"/>
          <p:cNvSpPr txBox="1"/>
          <p:nvPr/>
        </p:nvSpPr>
        <p:spPr>
          <a:xfrm>
            <a:off y="507975" x="1270000"/>
            <a:ext cy="6835400" cx="7696199"/>
          </a:xfrm>
          <a:prstGeom prst="rect">
            <a:avLst/>
          </a:prstGeom>
        </p:spPr>
        <p:txBody>
          <a:bodyPr bIns="38100" rIns="38100" lIns="38100" tIns="38100" anchor="t" anchorCtr="0">
            <a:noAutofit/>
          </a:bodyPr>
          <a:lstStyle/>
          <a:p>
            <a:pPr algn="l" marR="0" indent="0" marL="0">
              <a:lnSpc>
                <a:spcPct val="108173"/>
              </a:lnSpc>
              <a:spcBef>
                <a:spcPts val="0"/>
              </a:spcBef>
              <a:spcAft>
                <a:spcPts val="0"/>
              </a:spcAft>
              <a:buNone/>
            </a:pPr>
            <a:r>
              <a:rPr sz="2888" lang="en-US">
                <a:solidFill>
                  <a:srgbClr val="000000"/>
                </a:solidFill>
                <a:latin typeface="Arial"/>
                <a:ea typeface="Arial"/>
                <a:cs typeface="Arial"/>
                <a:sym typeface="Arial"/>
              </a:rPr>
              <a:t>Three gospel writers record the story of the demon-possessed boy whom nine of the disciples were unable to heal.</a:t>
            </a:r>
          </a:p>
          <a:p>
            <a:pPr algn="l" marR="0" indent="0" marL="0">
              <a:lnSpc>
                <a:spcPct val="108173"/>
              </a:lnSpc>
              <a:spcBef>
                <a:spcPts val="1302"/>
              </a:spcBef>
              <a:spcAft>
                <a:spcPts val="0"/>
              </a:spcAft>
              <a:buNone/>
            </a:pPr>
            <a:r>
              <a:rPr sz="2888" lang="en-US">
                <a:solidFill>
                  <a:srgbClr val="000000"/>
                </a:solidFill>
                <a:latin typeface="Arial"/>
                <a:ea typeface="Arial"/>
                <a:cs typeface="Arial"/>
                <a:sym typeface="Arial"/>
              </a:rPr>
              <a:t>The father pled with Jesus, “But if you can do anything, take pity on us.” Jesus responded, “Everything is possible for him who believes.”</a:t>
            </a:r>
          </a:p>
          <a:p>
            <a:pPr algn="l" marR="0" indent="0" marL="0">
              <a:lnSpc>
                <a:spcPct val="108173"/>
              </a:lnSpc>
              <a:spcBef>
                <a:spcPts val="1302"/>
              </a:spcBef>
              <a:spcAft>
                <a:spcPts val="0"/>
              </a:spcAft>
              <a:buNone/>
            </a:pPr>
            <a:r>
              <a:rPr sz="2888" lang="en-US">
                <a:solidFill>
                  <a:srgbClr val="000000"/>
                </a:solidFill>
                <a:latin typeface="Arial"/>
                <a:ea typeface="Arial"/>
                <a:cs typeface="Arial"/>
                <a:sym typeface="Arial"/>
              </a:rPr>
              <a:t>In desperation the father cried out, “I do believe; help me overcome my unbelief!” </a:t>
            </a:r>
            <a:r>
              <a:rPr sz="2333" lang="en-US" i="1">
                <a:solidFill>
                  <a:srgbClr val="000000"/>
                </a:solidFill>
                <a:latin typeface="Arial"/>
                <a:ea typeface="Arial"/>
                <a:cs typeface="Arial"/>
                <a:sym typeface="Arial"/>
              </a:rPr>
              <a:t>Mark 9:24 (NIV)</a:t>
            </a:r>
          </a:p>
          <a:p>
            <a:pPr algn="l" marR="0" indent="0" marL="0">
              <a:lnSpc>
                <a:spcPct val="108173"/>
              </a:lnSpc>
              <a:spcBef>
                <a:spcPts val="1302"/>
              </a:spcBef>
              <a:spcAft>
                <a:spcPts val="0"/>
              </a:spcAft>
              <a:buNone/>
            </a:pPr>
            <a:r>
              <a:rPr sz="2888" lang="en-US">
                <a:solidFill>
                  <a:srgbClr val="000000"/>
                </a:solidFill>
                <a:latin typeface="Arial"/>
                <a:ea typeface="Arial"/>
                <a:cs typeface="Arial"/>
                <a:sym typeface="Arial"/>
              </a:rPr>
              <a:t>Jesus healed the son, but also healed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the father of his unbelief.</a:t>
            </a:r>
          </a:p>
          <a:p>
            <a:pPr algn="l" marR="0" indent="0" marL="0">
              <a:lnSpc>
                <a:spcPct val="108173"/>
              </a:lnSpc>
              <a:spcBef>
                <a:spcPts val="1302"/>
              </a:spcBef>
              <a:spcAft>
                <a:spcPts val="0"/>
              </a:spcAft>
              <a:buNone/>
            </a:pPr>
            <a:r>
              <a:rPr sz="2888" lang="en-US">
                <a:solidFill>
                  <a:srgbClr val="000000"/>
                </a:solidFill>
                <a:latin typeface="Arial"/>
                <a:ea typeface="Arial"/>
                <a:cs typeface="Arial"/>
                <a:sym typeface="Arial"/>
              </a:rPr>
              <a:t>This miracle gives us the assurance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that His grace can</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bridge the brokenness in our lives</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bring unity or integrity to our being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7" name="Shape 47"/>
        <p:cNvGrpSpPr/>
        <p:nvPr/>
      </p:nvGrpSpPr>
      <p:grpSpPr>
        <a:xfrm>
          <a:off y="0" x="0"/>
          <a:ext cy="0" cx="0"/>
          <a:chOff y="0" x="0"/>
          <a:chExt cy="0" cx="0"/>
        </a:xfrm>
      </p:grpSpPr>
      <p:sp>
        <p:nvSpPr>
          <p:cNvPr id="48" name="Shape 48"/>
          <p:cNvSpPr/>
          <p:nvPr/>
        </p:nvSpPr>
        <p:spPr>
          <a:xfrm>
            <a:off y="275150" x="0"/>
            <a:ext cy="7344825" cx="10160000"/>
          </a:xfrm>
          <a:prstGeom prst="rect">
            <a:avLst/>
          </a:prstGeom>
          <a:blipFill>
            <a:blip r:embed="rId4"/>
            <a:stretch>
              <a:fillRect/>
            </a:stretch>
          </a:blipFill>
        </p:spPr>
      </p:sp>
      <p:sp>
        <p:nvSpPr>
          <p:cNvPr id="49" name="Shape 49"/>
          <p:cNvSpPr txBox="1"/>
          <p:nvPr/>
        </p:nvSpPr>
        <p:spPr>
          <a:xfrm>
            <a:off y="467425" x="1016000"/>
            <a:ext cy="6246274" cx="8204200"/>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b="1" sz="3111" lang="en-US">
                <a:solidFill>
                  <a:srgbClr val="684D1E"/>
                </a:solidFill>
                <a:latin typeface="Arial"/>
                <a:ea typeface="Arial"/>
                <a:cs typeface="Arial"/>
                <a:sym typeface="Arial"/>
              </a:rPr>
              <a:t>5</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If colleagues or employees are underperforming, what is our responsibility? What are the effects of failing to be honest in our performance evaluations? </a:t>
            </a:r>
          </a:p>
          <a:p>
            <a:pPr algn="ctr" marR="0" indent="0" marL="0">
              <a:lnSpc>
                <a:spcPct val="120089"/>
              </a:lnSpc>
              <a:spcBef>
                <a:spcPts val="1406"/>
              </a:spcBef>
              <a:spcAft>
                <a:spcPts val="0"/>
              </a:spcAft>
              <a:buNone/>
            </a:pPr>
            <a:r>
              <a:rPr b="1" sz="3111" lang="en-US">
                <a:solidFill>
                  <a:srgbClr val="684D1E"/>
                </a:solidFill>
                <a:latin typeface="Arial"/>
                <a:ea typeface="Arial"/>
                <a:cs typeface="Arial"/>
                <a:sym typeface="Arial"/>
              </a:rPr>
              <a:t>6</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How can we safeguard personal and organizational integrity?</a:t>
            </a:r>
          </a:p>
          <a:p>
            <a:pPr algn="ctr" marR="0" indent="0" marL="0">
              <a:lnSpc>
                <a:spcPct val="120089"/>
              </a:lnSpc>
              <a:spcBef>
                <a:spcPts val="1406"/>
              </a:spcBef>
              <a:spcAft>
                <a:spcPts val="0"/>
              </a:spcAft>
              <a:buNone/>
            </a:pPr>
            <a:r>
              <a:rPr b="1" sz="3111" lang="en-US">
                <a:solidFill>
                  <a:srgbClr val="684D1E"/>
                </a:solidFill>
                <a:latin typeface="Arial"/>
                <a:ea typeface="Arial"/>
                <a:cs typeface="Arial"/>
                <a:sym typeface="Arial"/>
              </a:rPr>
              <a:t>7</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How do we live a life of integrity amidst the opportunities and challenges of the 21st Century?</a:t>
            </a:r>
          </a:p>
        </p:txBody>
      </p:sp>
      <p:sp>
        <p:nvSpPr>
          <p:cNvPr id="50" name="Shape 50"/>
          <p:cNvSpPr/>
          <p:nvPr/>
        </p:nvSpPr>
        <p:spPr>
          <a:xfrm>
            <a:off y="634975" x="1270000"/>
            <a:ext cy="52900" cx="3661824"/>
          </a:xfrm>
          <a:prstGeom prst="rect">
            <a:avLst/>
          </a:prstGeom>
          <a:blipFill>
            <a:blip r:embed="rId5"/>
            <a:stretch>
              <a:fillRect/>
            </a:stretch>
          </a:blipFill>
        </p:spPr>
      </p:sp>
      <p:sp>
        <p:nvSpPr>
          <p:cNvPr id="51" name="Shape 51"/>
          <p:cNvSpPr/>
          <p:nvPr/>
        </p:nvSpPr>
        <p:spPr>
          <a:xfrm>
            <a:off y="634975" x="5207000"/>
            <a:ext cy="52900" cx="3704149"/>
          </a:xfrm>
          <a:prstGeom prst="rect">
            <a:avLst/>
          </a:prstGeom>
          <a:blipFill>
            <a:blip r:embed="rId6"/>
            <a:stretch>
              <a:fillRect/>
            </a:stretch>
          </a:blipFill>
        </p:spPr>
      </p:sp>
      <p:sp>
        <p:nvSpPr>
          <p:cNvPr id="52" name="Shape 52"/>
          <p:cNvSpPr/>
          <p:nvPr/>
        </p:nvSpPr>
        <p:spPr>
          <a:xfrm>
            <a:off y="3227900" x="1270000"/>
            <a:ext cy="52900" cx="3661824"/>
          </a:xfrm>
          <a:prstGeom prst="rect">
            <a:avLst/>
          </a:prstGeom>
          <a:blipFill>
            <a:blip r:embed="rId7"/>
            <a:stretch>
              <a:fillRect/>
            </a:stretch>
          </a:blipFill>
        </p:spPr>
      </p:sp>
      <p:sp>
        <p:nvSpPr>
          <p:cNvPr id="53" name="Shape 53"/>
          <p:cNvSpPr/>
          <p:nvPr/>
        </p:nvSpPr>
        <p:spPr>
          <a:xfrm>
            <a:off y="3227900" x="5207000"/>
            <a:ext cy="52900" cx="3704149"/>
          </a:xfrm>
          <a:prstGeom prst="rect">
            <a:avLst/>
          </a:prstGeom>
          <a:blipFill>
            <a:blip r:embed="rId8"/>
            <a:stretch>
              <a:fillRect/>
            </a:stretch>
          </a:blipFill>
        </p:spPr>
      </p:sp>
      <p:sp>
        <p:nvSpPr>
          <p:cNvPr id="54" name="Shape 54"/>
          <p:cNvSpPr/>
          <p:nvPr/>
        </p:nvSpPr>
        <p:spPr>
          <a:xfrm>
            <a:off y="4900075" x="1270000"/>
            <a:ext cy="42325" cx="3661824"/>
          </a:xfrm>
          <a:prstGeom prst="rect">
            <a:avLst/>
          </a:prstGeom>
          <a:blipFill>
            <a:blip r:embed="rId9"/>
            <a:stretch>
              <a:fillRect/>
            </a:stretch>
          </a:blipFill>
        </p:spPr>
      </p:sp>
      <p:sp>
        <p:nvSpPr>
          <p:cNvPr id="55" name="Shape 55"/>
          <p:cNvSpPr/>
          <p:nvPr/>
        </p:nvSpPr>
        <p:spPr>
          <a:xfrm>
            <a:off y="4900075" x="5207000"/>
            <a:ext cy="42325" cx="3704149"/>
          </a:xfrm>
          <a:prstGeom prst="rect">
            <a:avLst/>
          </a:prstGeom>
          <a:blipFill>
            <a:blip r:embed="rId10"/>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0" name="Shape 350"/>
        <p:cNvGrpSpPr/>
        <p:nvPr/>
      </p:nvGrpSpPr>
      <p:grpSpPr>
        <a:xfrm>
          <a:off y="0" x="0"/>
          <a:ext cy="0" cx="0"/>
          <a:chOff y="0" x="0"/>
          <a:chExt cy="0" cx="0"/>
        </a:xfrm>
      </p:grpSpPr>
      <p:sp>
        <p:nvSpPr>
          <p:cNvPr id="351" name="Shape 351"/>
          <p:cNvSpPr/>
          <p:nvPr/>
        </p:nvSpPr>
        <p:spPr>
          <a:xfrm>
            <a:off y="275150" x="0"/>
            <a:ext cy="7344825" cx="10160000"/>
          </a:xfrm>
          <a:prstGeom prst="rect">
            <a:avLst/>
          </a:prstGeom>
          <a:blipFill>
            <a:blip r:embed="rId4"/>
            <a:stretch>
              <a:fillRect/>
            </a:stretch>
          </a:blipFill>
        </p:spPr>
      </p:sp>
      <p:sp>
        <p:nvSpPr>
          <p:cNvPr id="352" name="Shape 352"/>
          <p:cNvSpPr txBox="1"/>
          <p:nvPr/>
        </p:nvSpPr>
        <p:spPr>
          <a:xfrm>
            <a:off y="931325" x="1270000"/>
            <a:ext cy="4780475" cx="7696199"/>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Christian author Gordon MacDonald asks, “How did Daniel survive and even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thrive in a world of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incredible brutality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disregard for human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value?” </a:t>
            </a:r>
            <a:r>
              <a:rPr sz="3555" lang="en-US" i="1">
                <a:solidFill>
                  <a:srgbClr val="000000"/>
                </a:solidFill>
                <a:latin typeface="Arial"/>
                <a:ea typeface="Arial"/>
                <a:cs typeface="Arial"/>
                <a:sym typeface="Arial"/>
              </a:rPr>
              <a:t>p. 121</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6" name="Shape 356"/>
        <p:cNvGrpSpPr/>
        <p:nvPr/>
      </p:nvGrpSpPr>
      <p:grpSpPr>
        <a:xfrm>
          <a:off y="0" x="0"/>
          <a:ext cy="0" cx="0"/>
          <a:chOff y="0" x="0"/>
          <a:chExt cy="0" cx="0"/>
        </a:xfrm>
      </p:grpSpPr>
      <p:sp>
        <p:nvSpPr>
          <p:cNvPr id="357" name="Shape 357"/>
          <p:cNvSpPr/>
          <p:nvPr/>
        </p:nvSpPr>
        <p:spPr>
          <a:xfrm>
            <a:off y="275150" x="0"/>
            <a:ext cy="7344825" cx="10160000"/>
          </a:xfrm>
          <a:prstGeom prst="rect">
            <a:avLst/>
          </a:prstGeom>
          <a:blipFill>
            <a:blip r:embed="rId4"/>
            <a:stretch>
              <a:fillRect/>
            </a:stretch>
          </a:blipFill>
        </p:spPr>
      </p:sp>
      <p:sp>
        <p:nvSpPr>
          <p:cNvPr id="358" name="Shape 358"/>
          <p:cNvSpPr txBox="1"/>
          <p:nvPr/>
        </p:nvSpPr>
        <p:spPr>
          <a:xfrm>
            <a:off y="1862650" x="1100650"/>
            <a:ext cy="4436524" cx="3716850"/>
          </a:xfrm>
          <a:prstGeom prst="rect">
            <a:avLst/>
          </a:prstGeom>
        </p:spPr>
        <p:txBody>
          <a:bodyPr bIns="38100" rIns="38100" lIns="38100" tIns="38100" anchor="t" anchorCtr="0">
            <a:noAutofit/>
          </a:bodyPr>
          <a:lstStyle/>
          <a:p>
            <a:pPr algn="l" marR="0" indent="0" marL="0">
              <a:lnSpc>
                <a:spcPct val="137946"/>
              </a:lnSpc>
              <a:spcBef>
                <a:spcPts val="0"/>
              </a:spcBef>
              <a:spcAft>
                <a:spcPts val="0"/>
              </a:spcAft>
              <a:buNone/>
            </a:pPr>
            <a:r>
              <a:rPr baseline="30000" sz="3111" lang="en-US">
                <a:solidFill>
                  <a:srgbClr val="000000"/>
                </a:solidFill>
                <a:latin typeface="Arial"/>
                <a:ea typeface="Arial"/>
                <a:cs typeface="Arial"/>
                <a:sym typeface="Arial"/>
              </a:rPr>
              <a:t>10</a:t>
            </a:r>
            <a:r>
              <a:rPr sz="3111" lang="en-US">
                <a:solidFill>
                  <a:srgbClr val="000000"/>
                </a:solidFill>
                <a:latin typeface="Arial"/>
                <a:ea typeface="Arial"/>
                <a:cs typeface="Arial"/>
                <a:sym typeface="Arial"/>
              </a:rPr>
              <a:t>Now when Daniel learned that the decree had been published, he went home to his upstairs room where the windows opened toward Jerusalem. </a:t>
            </a:r>
          </a:p>
        </p:txBody>
      </p:sp>
      <p:sp>
        <p:nvSpPr>
          <p:cNvPr id="359" name="Shape 359"/>
          <p:cNvSpPr txBox="1"/>
          <p:nvPr/>
        </p:nvSpPr>
        <p:spPr>
          <a:xfrm>
            <a:off y="507975"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Scripture answers</a:t>
            </a:r>
          </a:p>
        </p:txBody>
      </p:sp>
      <p:sp>
        <p:nvSpPr>
          <p:cNvPr id="360" name="Shape 360"/>
          <p:cNvSpPr txBox="1"/>
          <p:nvPr/>
        </p:nvSpPr>
        <p:spPr>
          <a:xfrm>
            <a:off y="1862650" x="5334000"/>
            <a:ext cy="3891475" cx="3716850"/>
          </a:xfrm>
          <a:prstGeom prst="rect">
            <a:avLst/>
          </a:prstGeom>
        </p:spPr>
        <p:txBody>
          <a:bodyPr bIns="38100" rIns="38100" lIns="38100" tIns="38100" anchor="t" anchorCtr="0">
            <a:noAutofit/>
          </a:bodyPr>
          <a:lstStyle/>
          <a:p>
            <a:pPr algn="l" marR="0" indent="0" marL="0">
              <a:lnSpc>
                <a:spcPct val="137946"/>
              </a:lnSpc>
              <a:spcBef>
                <a:spcPts val="0"/>
              </a:spcBef>
              <a:spcAft>
                <a:spcPts val="0"/>
              </a:spcAft>
              <a:buNone/>
            </a:pPr>
            <a:r>
              <a:rPr sz="3111" lang="en-US">
                <a:solidFill>
                  <a:srgbClr val="000000"/>
                </a:solidFill>
                <a:latin typeface="Arial"/>
                <a:ea typeface="Arial"/>
                <a:cs typeface="Arial"/>
                <a:sym typeface="Arial"/>
              </a:rPr>
              <a:t>Three times a day he got down on his knees and prayed, giving thanks to his God, </a:t>
            </a:r>
            <a:r>
              <a:rPr sz="3111" lang="en-US" i="1">
                <a:solidFill>
                  <a:srgbClr val="000000"/>
                </a:solidFill>
                <a:latin typeface="Arial"/>
                <a:ea typeface="Arial"/>
                <a:cs typeface="Arial"/>
                <a:sym typeface="Arial"/>
              </a:rPr>
              <a:t>just as he had done before</a:t>
            </a:r>
            <a:r>
              <a:rPr sz="3111" lang="en-US">
                <a:solidFill>
                  <a:srgbClr val="000000"/>
                </a:solidFill>
                <a:latin typeface="Arial"/>
                <a:ea typeface="Arial"/>
                <a:cs typeface="Arial"/>
                <a:sym typeface="Arial"/>
              </a:rPr>
              <a:t>. </a:t>
            </a:r>
          </a:p>
          <a:p>
            <a:pPr algn="l" marR="0" indent="0" marL="0">
              <a:lnSpc>
                <a:spcPct val="137946"/>
              </a:lnSpc>
              <a:spcBef>
                <a:spcPts val="0"/>
              </a:spcBef>
              <a:spcAft>
                <a:spcPts val="0"/>
              </a:spcAft>
              <a:buNone/>
            </a:pPr>
            <a:r>
              <a:rPr sz="3111" lang="en-US" i="1">
                <a:solidFill>
                  <a:srgbClr val="000000"/>
                </a:solidFill>
                <a:latin typeface="Arial"/>
                <a:ea typeface="Arial"/>
                <a:cs typeface="Arial"/>
                <a:sym typeface="Arial"/>
              </a:rPr>
              <a:t>Dan 6:10 (NIV)</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4" name="Shape 364"/>
        <p:cNvGrpSpPr/>
        <p:nvPr/>
      </p:nvGrpSpPr>
      <p:grpSpPr>
        <a:xfrm>
          <a:off y="0" x="0"/>
          <a:ext cy="0" cx="0"/>
          <a:chOff y="0" x="0"/>
          <a:chExt cy="0" cx="0"/>
        </a:xfrm>
      </p:grpSpPr>
      <p:sp>
        <p:nvSpPr>
          <p:cNvPr id="365" name="Shape 365"/>
          <p:cNvSpPr/>
          <p:nvPr/>
        </p:nvSpPr>
        <p:spPr>
          <a:xfrm>
            <a:off y="275150" x="0"/>
            <a:ext cy="7344825" cx="10160000"/>
          </a:xfrm>
          <a:prstGeom prst="rect">
            <a:avLst/>
          </a:prstGeom>
          <a:blipFill>
            <a:blip r:embed="rId4"/>
            <a:stretch>
              <a:fillRect/>
            </a:stretch>
          </a:blipFill>
        </p:spPr>
      </p:sp>
      <p:sp>
        <p:nvSpPr>
          <p:cNvPr id="366" name="Shape 366"/>
          <p:cNvSpPr txBox="1"/>
          <p:nvPr/>
        </p:nvSpPr>
        <p:spPr>
          <a:xfrm>
            <a:off y="592650" x="1270000"/>
            <a:ext cy="6711949" cx="7713824"/>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We in the 21</a:t>
            </a:r>
            <a:r>
              <a:rPr baseline="30000" sz="3555" lang="en-US">
                <a:solidFill>
                  <a:srgbClr val="000000"/>
                </a:solidFill>
                <a:latin typeface="Arial"/>
                <a:ea typeface="Arial"/>
                <a:cs typeface="Arial"/>
                <a:sym typeface="Arial"/>
              </a:rPr>
              <a:t>st</a:t>
            </a:r>
            <a:r>
              <a:rPr sz="3555" lang="en-US">
                <a:solidFill>
                  <a:srgbClr val="000000"/>
                </a:solidFill>
                <a:latin typeface="Arial"/>
                <a:ea typeface="Arial"/>
                <a:cs typeface="Arial"/>
                <a:sym typeface="Arial"/>
              </a:rPr>
              <a:t> Century are invited to maintain a living connection with the Sovereign Lord of the Universe.</a:t>
            </a:r>
          </a:p>
          <a:p>
            <a:r>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He is the Source of all wisdom and power.</a:t>
            </a:r>
          </a:p>
          <a:p>
            <a:r>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We can</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know about His agenda</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experience His transforming grace</a:t>
            </a:r>
          </a:p>
          <a:p>
            <a:r>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Empowerment comes from a living connection with the God of the Universe.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0" name="Shape 370"/>
        <p:cNvGrpSpPr/>
        <p:nvPr/>
      </p:nvGrpSpPr>
      <p:grpSpPr>
        <a:xfrm>
          <a:off y="0" x="0"/>
          <a:ext cy="0" cx="0"/>
          <a:chOff y="0" x="0"/>
          <a:chExt cy="0" cx="0"/>
        </a:xfrm>
      </p:grpSpPr>
      <p:sp>
        <p:nvSpPr>
          <p:cNvPr id="371" name="Shape 371"/>
          <p:cNvSpPr/>
          <p:nvPr/>
        </p:nvSpPr>
        <p:spPr>
          <a:xfrm>
            <a:off y="275150" x="0"/>
            <a:ext cy="7344825" cx="10160000"/>
          </a:xfrm>
          <a:prstGeom prst="rect">
            <a:avLst/>
          </a:prstGeom>
          <a:blipFill>
            <a:blip r:embed="rId4"/>
            <a:stretch>
              <a:fillRect/>
            </a:stretch>
          </a:blipFill>
        </p:spPr>
      </p:sp>
      <p:sp>
        <p:nvSpPr>
          <p:cNvPr id="372" name="Shape 372"/>
          <p:cNvSpPr txBox="1"/>
          <p:nvPr/>
        </p:nvSpPr>
        <p:spPr>
          <a:xfrm>
            <a:off y="338650" x="1270000"/>
            <a:ext cy="1159224"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684D1E"/>
                </a:solidFill>
                <a:latin typeface="Arial"/>
                <a:ea typeface="Arial"/>
                <a:cs typeface="Arial"/>
                <a:sym typeface="Arial"/>
              </a:rPr>
              <a:t>Crucial Questions </a:t>
            </a:r>
            <a:r>
              <a:rPr b="1" sz="3555" lang="en-US" i="1">
                <a:solidFill>
                  <a:srgbClr val="684D1E"/>
                </a:solidFill>
                <a:latin typeface="Arial"/>
                <a:ea typeface="Arial"/>
                <a:cs typeface="Arial"/>
                <a:sym typeface="Arial"/>
              </a:rPr>
              <a:t>for</a:t>
            </a:r>
            <a:r>
              <a:rPr b="1" sz="3555" lang="en-US">
                <a:solidFill>
                  <a:srgbClr val="684D1E"/>
                </a:solidFill>
                <a:latin typeface="Arial"/>
                <a:ea typeface="Arial"/>
                <a:cs typeface="Arial"/>
                <a:sym typeface="Arial"/>
              </a:rPr>
              <a:t> </a:t>
            </a:r>
          </a:p>
          <a:p>
            <a:pPr algn="ctr" marR="0" indent="0" marL="0">
              <a:lnSpc>
                <a:spcPct val="119921"/>
              </a:lnSpc>
              <a:spcBef>
                <a:spcPts val="0"/>
              </a:spcBef>
              <a:spcAft>
                <a:spcPts val="0"/>
              </a:spcAft>
              <a:buNone/>
            </a:pPr>
            <a:r>
              <a:rPr b="1" sz="3555" lang="en-US">
                <a:solidFill>
                  <a:srgbClr val="684D1E"/>
                </a:solidFill>
                <a:latin typeface="Arial"/>
                <a:ea typeface="Arial"/>
                <a:cs typeface="Arial"/>
                <a:sym typeface="Arial"/>
              </a:rPr>
              <a:t>21st Century Living:</a:t>
            </a:r>
          </a:p>
        </p:txBody>
      </p:sp>
      <p:sp>
        <p:nvSpPr>
          <p:cNvPr id="373" name="Shape 373"/>
          <p:cNvSpPr txBox="1"/>
          <p:nvPr/>
        </p:nvSpPr>
        <p:spPr>
          <a:xfrm>
            <a:off y="2031975" x="1270000"/>
            <a:ext cy="1109824" cx="7696199"/>
          </a:xfrm>
          <a:prstGeom prst="rect">
            <a:avLst/>
          </a:prstGeom>
        </p:spPr>
        <p:txBody>
          <a:bodyPr bIns="38100" rIns="38100" lIns="38100" tIns="38100" anchor="t" anchorCtr="0">
            <a:noAutofit/>
          </a:bodyPr>
          <a:lstStyle/>
          <a:p>
            <a:pPr algn="l" marR="0" indent="0" marL="0">
              <a:lnSpc>
                <a:spcPct val="107720"/>
              </a:lnSpc>
              <a:spcBef>
                <a:spcPts val="0"/>
              </a:spcBef>
              <a:spcAft>
                <a:spcPts val="0"/>
              </a:spcAft>
              <a:buNone/>
            </a:pPr>
            <a:r>
              <a:rPr sz="3777" lang="en-US">
                <a:solidFill>
                  <a:srgbClr val="000000"/>
                </a:solidFill>
                <a:latin typeface="Arial"/>
                <a:ea typeface="Arial"/>
                <a:cs typeface="Arial"/>
                <a:sym typeface="Arial"/>
              </a:rPr>
              <a:t>Do we, as leaders, stop three times</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a day to</a:t>
            </a:r>
            <a:r>
              <a:rPr sz="3333" lang="en-US" i="1">
                <a:solidFill>
                  <a:srgbClr val="000000"/>
                </a:solidFill>
                <a:latin typeface="Arial"/>
                <a:ea typeface="Arial"/>
                <a:cs typeface="Arial"/>
                <a:sym typeface="Arial"/>
              </a:rPr>
              <a:t> </a:t>
            </a:r>
          </a:p>
        </p:txBody>
      </p:sp>
      <p:sp>
        <p:nvSpPr>
          <p:cNvPr id="374" name="Shape 374"/>
          <p:cNvSpPr txBox="1"/>
          <p:nvPr/>
        </p:nvSpPr>
        <p:spPr>
          <a:xfrm>
            <a:off y="4656650" x="1270000"/>
            <a:ext cy="1109824" cx="7696199"/>
          </a:xfrm>
          <a:prstGeom prst="rect">
            <a:avLst/>
          </a:prstGeom>
        </p:spPr>
        <p:txBody>
          <a:bodyPr bIns="38100" rIns="38100" lIns="38100" tIns="38100" anchor="t" anchorCtr="0">
            <a:noAutofit/>
          </a:bodyPr>
          <a:lstStyle/>
          <a:p>
            <a:pPr algn="l" marR="0" indent="0" marL="0">
              <a:lnSpc>
                <a:spcPct val="107720"/>
              </a:lnSpc>
              <a:spcBef>
                <a:spcPts val="0"/>
              </a:spcBef>
              <a:spcAft>
                <a:spcPts val="0"/>
              </a:spcAft>
              <a:buNone/>
            </a:pPr>
            <a:r>
              <a:rPr sz="3777" lang="en-US">
                <a:solidFill>
                  <a:srgbClr val="000000"/>
                </a:solidFill>
                <a:latin typeface="Arial"/>
                <a:ea typeface="Arial"/>
                <a:cs typeface="Arial"/>
                <a:sym typeface="Arial"/>
              </a:rPr>
              <a:t>If we did, what might be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the transformation in</a:t>
            </a:r>
          </a:p>
        </p:txBody>
      </p:sp>
      <p:sp>
        <p:nvSpPr>
          <p:cNvPr id="375" name="Shape 375"/>
          <p:cNvSpPr txBox="1"/>
          <p:nvPr/>
        </p:nvSpPr>
        <p:spPr>
          <a:xfrm>
            <a:off y="3048000" x="1270000"/>
            <a:ext cy="1446724" cx="7696199"/>
          </a:xfrm>
          <a:prstGeom prst="rect">
            <a:avLst/>
          </a:prstGeom>
        </p:spPr>
        <p:txBody>
          <a:bodyPr bIns="38100" rIns="38100" lIns="38100" tIns="38100" anchor="t" anchorCtr="0">
            <a:noAutofit/>
          </a:bodyPr>
          <a:lstStyle/>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refocus on God?</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seek His wisdom in dealing with the dilemmas we encounter?</a:t>
            </a:r>
          </a:p>
        </p:txBody>
      </p:sp>
      <p:sp>
        <p:nvSpPr>
          <p:cNvPr id="376" name="Shape 376"/>
          <p:cNvSpPr txBox="1"/>
          <p:nvPr/>
        </p:nvSpPr>
        <p:spPr>
          <a:xfrm>
            <a:off y="5672650" x="1270000"/>
            <a:ext cy="1446724" cx="7696199"/>
          </a:xfrm>
          <a:prstGeom prst="rect">
            <a:avLst/>
          </a:prstGeom>
        </p:spPr>
        <p:txBody>
          <a:bodyPr bIns="38100" rIns="38100" lIns="38100" tIns="38100" anchor="t" anchorCtr="0">
            <a:noAutofit/>
          </a:bodyPr>
          <a:lstStyle/>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our personal lives?</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institutions or entities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entrusted to our leadership?</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0" name="Shape 380"/>
        <p:cNvGrpSpPr/>
        <p:nvPr/>
      </p:nvGrpSpPr>
      <p:grpSpPr>
        <a:xfrm>
          <a:off y="0" x="0"/>
          <a:ext cy="0" cx="0"/>
          <a:chOff y="0" x="0"/>
          <a:chExt cy="0" cx="0"/>
        </a:xfrm>
      </p:grpSpPr>
      <p:sp>
        <p:nvSpPr>
          <p:cNvPr id="381" name="Shape 381"/>
          <p:cNvSpPr/>
          <p:nvPr/>
        </p:nvSpPr>
        <p:spPr>
          <a:xfrm>
            <a:off y="275150" x="0"/>
            <a:ext cy="7344825" cx="10160000"/>
          </a:xfrm>
          <a:prstGeom prst="rect">
            <a:avLst/>
          </a:prstGeom>
          <a:blipFill>
            <a:blip r:embed="rId4"/>
            <a:stretch>
              <a:fillRect/>
            </a:stretch>
          </a:blipFill>
        </p:spPr>
      </p:sp>
      <p:sp>
        <p:nvSpPr>
          <p:cNvPr id="382" name="Shape 382"/>
          <p:cNvSpPr/>
          <p:nvPr/>
        </p:nvSpPr>
        <p:spPr>
          <a:xfrm>
            <a:off y="2910400" x="0"/>
            <a:ext cy="4709574" cx="10160000"/>
          </a:xfrm>
          <a:prstGeom prst="rect">
            <a:avLst/>
          </a:prstGeom>
          <a:blipFill>
            <a:blip r:embed="rId5"/>
            <a:stretch>
              <a:fillRect/>
            </a:stretch>
          </a:blipFill>
        </p:spPr>
      </p:sp>
      <p:sp>
        <p:nvSpPr>
          <p:cNvPr id="383" name="Shape 383"/>
          <p:cNvSpPr txBox="1"/>
          <p:nvPr/>
        </p:nvSpPr>
        <p:spPr>
          <a:xfrm>
            <a:off y="592650" x="1270000"/>
            <a:ext cy="61792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Do we, like Christ, rise early for unhurried time with our Creator?</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Henri Nouwen said, “Without solitude it is virtually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impossible to live a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spiritual life. Solitude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begins with a time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place for God,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Him alone.” </a:t>
            </a:r>
            <a:r>
              <a:rPr sz="2333" lang="en-US" i="1">
                <a:solidFill>
                  <a:srgbClr val="000000"/>
                </a:solidFill>
                <a:latin typeface="Arial"/>
                <a:ea typeface="Arial"/>
                <a:cs typeface="Arial"/>
                <a:sym typeface="Arial"/>
              </a:rPr>
              <a:t>p. 69</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7" name="Shape 387"/>
        <p:cNvGrpSpPr/>
        <p:nvPr/>
      </p:nvGrpSpPr>
      <p:grpSpPr>
        <a:xfrm>
          <a:off y="0" x="0"/>
          <a:ext cy="0" cx="0"/>
          <a:chOff y="0" x="0"/>
          <a:chExt cy="0" cx="0"/>
        </a:xfrm>
      </p:grpSpPr>
      <p:sp>
        <p:nvSpPr>
          <p:cNvPr id="388" name="Shape 388"/>
          <p:cNvSpPr/>
          <p:nvPr/>
        </p:nvSpPr>
        <p:spPr>
          <a:xfrm>
            <a:off y="275150" x="0"/>
            <a:ext cy="7344825" cx="10160000"/>
          </a:xfrm>
          <a:prstGeom prst="rect">
            <a:avLst/>
          </a:prstGeom>
          <a:blipFill>
            <a:blip r:embed="rId4"/>
            <a:stretch>
              <a:fillRect/>
            </a:stretch>
          </a:blipFill>
        </p:spPr>
      </p:sp>
      <p:sp>
        <p:nvSpPr>
          <p:cNvPr id="389" name="Shape 389"/>
          <p:cNvSpPr txBox="1"/>
          <p:nvPr/>
        </p:nvSpPr>
        <p:spPr>
          <a:xfrm>
            <a:off y="592650" x="1270000"/>
            <a:ext cy="3127725"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Is our mind informed and enriched by Scripture?</a:t>
            </a:r>
          </a:p>
          <a:p>
            <a:r>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Do we experience God’s sustaining power and grace?</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3" name="Shape 393"/>
        <p:cNvGrpSpPr/>
        <p:nvPr/>
      </p:nvGrpSpPr>
      <p:grpSpPr>
        <a:xfrm>
          <a:off y="0" x="0"/>
          <a:ext cy="0" cx="0"/>
          <a:chOff y="0" x="0"/>
          <a:chExt cy="0" cx="0"/>
        </a:xfrm>
      </p:grpSpPr>
      <p:sp>
        <p:nvSpPr>
          <p:cNvPr id="394" name="Shape 394"/>
          <p:cNvSpPr/>
          <p:nvPr/>
        </p:nvSpPr>
        <p:spPr>
          <a:xfrm>
            <a:off y="275150" x="0"/>
            <a:ext cy="7344825" cx="10160000"/>
          </a:xfrm>
          <a:prstGeom prst="rect">
            <a:avLst/>
          </a:prstGeom>
          <a:blipFill>
            <a:blip r:embed="rId4"/>
            <a:stretch>
              <a:fillRect/>
            </a:stretch>
          </a:blipFill>
        </p:spPr>
      </p:sp>
      <p:sp>
        <p:nvSpPr>
          <p:cNvPr id="395" name="Shape 395"/>
          <p:cNvSpPr txBox="1"/>
          <p:nvPr/>
        </p:nvSpPr>
        <p:spPr>
          <a:xfrm>
            <a:off y="762000" x="1270000"/>
            <a:ext cy="5932299"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5000" lang="en-US">
                <a:solidFill>
                  <a:srgbClr val="000000"/>
                </a:solidFill>
                <a:latin typeface="Arial"/>
                <a:ea typeface="Arial"/>
                <a:cs typeface="Arial"/>
                <a:sym typeface="Arial"/>
              </a:rPr>
              <a:t>Power </a:t>
            </a:r>
            <a:r>
              <a:rPr sz="5000" lang="en-US" i="1">
                <a:solidFill>
                  <a:srgbClr val="000000"/>
                </a:solidFill>
                <a:latin typeface="Arial"/>
                <a:ea typeface="Arial"/>
                <a:cs typeface="Arial"/>
                <a:sym typeface="Arial"/>
              </a:rPr>
              <a:t>for</a:t>
            </a:r>
            <a:r>
              <a:rPr sz="5000" lang="en-US">
                <a:solidFill>
                  <a:srgbClr val="000000"/>
                </a:solidFill>
                <a:latin typeface="Arial"/>
                <a:ea typeface="Arial"/>
                <a:cs typeface="Arial"/>
                <a:sym typeface="Arial"/>
              </a:rPr>
              <a:t> Integrity</a:t>
            </a:r>
            <a:br>
              <a:rPr sz="5000" lang="en-US">
                <a:solidFill>
                  <a:srgbClr val="000000"/>
                </a:solidFill>
                <a:latin typeface="Arial"/>
                <a:ea typeface="Arial"/>
                <a:cs typeface="Arial"/>
                <a:sym typeface="Arial"/>
              </a:rPr>
            </a:br>
            <a:r>
              <a:rPr sz="5000" lang="en-US">
                <a:solidFill>
                  <a:srgbClr val="000000"/>
                </a:solidFill>
                <a:latin typeface="Arial"/>
                <a:ea typeface="Arial"/>
                <a:cs typeface="Arial"/>
                <a:sym typeface="Arial"/>
              </a:rPr>
              <a:t>Ours for the asking</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“The power that is near to deliver from physical harm or distress is also near to save from the greater evil, making it possible for the servant of God to maintain his integrity under all circumstances and to triumph through divine grace.”</a:t>
            </a:r>
            <a:r>
              <a:rPr sz="2666" lang="en-US" i="1">
                <a:solidFill>
                  <a:srgbClr val="000000"/>
                </a:solidFill>
                <a:latin typeface="Arial"/>
                <a:ea typeface="Arial"/>
                <a:cs typeface="Arial"/>
                <a:sym typeface="Arial"/>
              </a:rPr>
              <a:t>Patriarchs and Prophets,</a:t>
            </a:r>
            <a:r>
              <a:rPr sz="3555" lang="en-US">
                <a:solidFill>
                  <a:srgbClr val="000000"/>
                </a:solidFill>
                <a:latin typeface="Arial"/>
                <a:ea typeface="Arial"/>
                <a:cs typeface="Arial"/>
                <a:sym typeface="Arial"/>
              </a:rPr>
              <a:t> </a:t>
            </a:r>
            <a:r>
              <a:rPr sz="2666" lang="en-US" i="1">
                <a:solidFill>
                  <a:srgbClr val="000000"/>
                </a:solidFill>
                <a:latin typeface="Arial"/>
                <a:ea typeface="Arial"/>
                <a:cs typeface="Arial"/>
                <a:sym typeface="Arial"/>
              </a:rPr>
              <a:t>p. 545</a:t>
            </a:r>
          </a:p>
        </p:txBody>
      </p:sp>
      <p:sp>
        <p:nvSpPr>
          <p:cNvPr id="396" name="Shape 396"/>
          <p:cNvSpPr txBox="1"/>
          <p:nvPr/>
        </p:nvSpPr>
        <p:spPr>
          <a:xfrm>
            <a:off y="6993800" x="610300"/>
            <a:ext cy="651225"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9" name="Shape 59"/>
        <p:cNvGrpSpPr/>
        <p:nvPr/>
      </p:nvGrpSpPr>
      <p:grpSpPr>
        <a:xfrm>
          <a:off y="0" x="0"/>
          <a:ext cy="0" cx="0"/>
          <a:chOff y="0" x="0"/>
          <a:chExt cy="0" cx="0"/>
        </a:xfrm>
      </p:grpSpPr>
      <p:sp>
        <p:nvSpPr>
          <p:cNvPr id="60" name="Shape 60"/>
          <p:cNvSpPr/>
          <p:nvPr/>
        </p:nvSpPr>
        <p:spPr>
          <a:xfrm>
            <a:off y="275150" x="0"/>
            <a:ext cy="7344825" cx="10160000"/>
          </a:xfrm>
          <a:prstGeom prst="rect">
            <a:avLst/>
          </a:prstGeom>
          <a:blipFill>
            <a:blip r:embed="rId4"/>
            <a:stretch>
              <a:fillRect/>
            </a:stretch>
          </a:blipFill>
        </p:spPr>
      </p:sp>
      <p:sp>
        <p:nvSpPr>
          <p:cNvPr id="61" name="Shape 61"/>
          <p:cNvSpPr txBox="1"/>
          <p:nvPr/>
        </p:nvSpPr>
        <p:spPr>
          <a:xfrm>
            <a:off y="2455325" x="1270000"/>
            <a:ext cy="4679950"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Breaches of integrity always hurt</a:t>
            </a:r>
          </a:p>
          <a:p>
            <a:pPr algn="ctr" marR="0" indent="0" marL="0">
              <a:lnSpc>
                <a:spcPct val="119921"/>
              </a:lnSpc>
              <a:spcBef>
                <a:spcPts val="0"/>
              </a:spcBef>
              <a:spcAft>
                <a:spcPts val="0"/>
              </a:spcAft>
              <a:buNone/>
            </a:pPr>
            <a:r>
              <a:rPr b="1" sz="3555" lang="en-US" i="1">
                <a:solidFill>
                  <a:srgbClr val="684D1E"/>
                </a:solidFill>
                <a:latin typeface="Arial"/>
                <a:ea typeface="Arial"/>
                <a:cs typeface="Arial"/>
                <a:sym typeface="Arial"/>
              </a:rPr>
              <a:t>people</a:t>
            </a:r>
          </a:p>
          <a:p>
            <a:pPr algn="ctr" marR="0" indent="0" marL="0">
              <a:lnSpc>
                <a:spcPct val="119921"/>
              </a:lnSpc>
              <a:spcBef>
                <a:spcPts val="0"/>
              </a:spcBef>
              <a:spcAft>
                <a:spcPts val="0"/>
              </a:spcAft>
              <a:buNone/>
            </a:pPr>
            <a:r>
              <a:rPr b="1" sz="3555" lang="en-US" i="1">
                <a:solidFill>
                  <a:srgbClr val="684D1E"/>
                </a:solidFill>
                <a:latin typeface="Arial"/>
                <a:ea typeface="Arial"/>
                <a:cs typeface="Arial"/>
                <a:sym typeface="Arial"/>
              </a:rPr>
              <a:t>institutions</a:t>
            </a:r>
          </a:p>
          <a:p>
            <a:pPr algn="ctr" marR="0" indent="0" marL="0">
              <a:lnSpc>
                <a:spcPct val="119921"/>
              </a:lnSpc>
              <a:spcBef>
                <a:spcPts val="0"/>
              </a:spcBef>
              <a:spcAft>
                <a:spcPts val="0"/>
              </a:spcAft>
              <a:buNone/>
            </a:pPr>
            <a:r>
              <a:rPr b="1" sz="3555" lang="en-US" i="1">
                <a:solidFill>
                  <a:srgbClr val="684D1E"/>
                </a:solidFill>
                <a:latin typeface="Arial"/>
                <a:ea typeface="Arial"/>
                <a:cs typeface="Arial"/>
                <a:sym typeface="Arial"/>
              </a:rPr>
              <a:t>churches</a:t>
            </a:r>
          </a:p>
          <a:p>
            <a:pPr algn="ctr" marR="0" indent="0" marL="0">
              <a:lnSpc>
                <a:spcPct val="119921"/>
              </a:lnSpc>
              <a:spcBef>
                <a:spcPts val="0"/>
              </a:spcBef>
              <a:spcAft>
                <a:spcPts val="0"/>
              </a:spcAft>
              <a:buNone/>
            </a:pPr>
            <a:r>
              <a:rPr b="1" sz="3555" lang="en-US" i="1">
                <a:solidFill>
                  <a:srgbClr val="684D1E"/>
                </a:solidFill>
                <a:latin typeface="Arial"/>
                <a:ea typeface="Arial"/>
                <a:cs typeface="Arial"/>
                <a:sym typeface="Arial"/>
              </a:rPr>
              <a:t>the reputation of our God</a:t>
            </a:r>
          </a:p>
          <a:p>
            <a:pPr algn="ctr" marR="0" indent="0" marL="0">
              <a:lnSpc>
                <a:spcPct val="119921"/>
              </a:lnSpc>
              <a:spcBef>
                <a:spcPts val="1604"/>
              </a:spcBef>
              <a:spcAft>
                <a:spcPts val="0"/>
              </a:spcAft>
              <a:buNone/>
            </a:pPr>
            <a:r>
              <a:rPr sz="3555" lang="en-US">
                <a:solidFill>
                  <a:srgbClr val="000000"/>
                </a:solidFill>
                <a:latin typeface="Arial"/>
                <a:ea typeface="Arial"/>
                <a:cs typeface="Arial"/>
                <a:sym typeface="Arial"/>
              </a:rPr>
              <a:t>Already the 21</a:t>
            </a:r>
            <a:r>
              <a:rPr baseline="30000" sz="3555" lang="en-US">
                <a:solidFill>
                  <a:srgbClr val="000000"/>
                </a:solidFill>
                <a:latin typeface="Arial"/>
                <a:ea typeface="Arial"/>
                <a:cs typeface="Arial"/>
                <a:sym typeface="Arial"/>
              </a:rPr>
              <a:t>st</a:t>
            </a:r>
            <a:r>
              <a:rPr sz="3555" lang="en-US">
                <a:solidFill>
                  <a:srgbClr val="000000"/>
                </a:solidFill>
                <a:latin typeface="Arial"/>
                <a:ea typeface="Arial"/>
                <a:cs typeface="Arial"/>
                <a:sym typeface="Arial"/>
              </a:rPr>
              <a:t> Century has been</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marred by blatant breaches in integrity.</a:t>
            </a:r>
          </a:p>
        </p:txBody>
      </p:sp>
      <p:sp>
        <p:nvSpPr>
          <p:cNvPr id="62" name="Shape 62"/>
          <p:cNvSpPr txBox="1"/>
          <p:nvPr/>
        </p:nvSpPr>
        <p:spPr>
          <a:xfrm>
            <a:off y="474475" x="1372300"/>
            <a:ext cy="1377950" cx="7491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555" lang="en-US">
                <a:solidFill>
                  <a:srgbClr val="000000"/>
                </a:solidFill>
                <a:latin typeface="Arial"/>
                <a:ea typeface="Arial"/>
                <a:cs typeface="Arial"/>
                <a:sym typeface="Arial"/>
              </a:rPr>
              <a:t>III. In What Ways Can Integrity Be Breached </a:t>
            </a:r>
            <a:r>
              <a:rPr sz="3555" lang="en-US" i="1">
                <a:solidFill>
                  <a:srgbClr val="684D1E"/>
                </a:solidFill>
                <a:latin typeface="Arial"/>
                <a:ea typeface="Arial"/>
                <a:cs typeface="Arial"/>
                <a:sym typeface="Arial"/>
              </a:rPr>
              <a:t>and</a:t>
            </a:r>
            <a:r>
              <a:rPr b="1" sz="3555" lang="en-US">
                <a:solidFill>
                  <a:srgbClr val="000000"/>
                </a:solidFill>
                <a:latin typeface="Arial"/>
                <a:ea typeface="Arial"/>
                <a:cs typeface="Arial"/>
                <a:sym typeface="Arial"/>
              </a:rPr>
              <a:t> What Are </a:t>
            </a:r>
            <a:r>
              <a:rPr sz="3555" lang="en-US" i="1">
                <a:solidFill>
                  <a:srgbClr val="684D1E"/>
                </a:solidFill>
                <a:latin typeface="Arial"/>
                <a:ea typeface="Arial"/>
                <a:cs typeface="Arial"/>
                <a:sym typeface="Arial"/>
              </a:rPr>
              <a:t>the</a:t>
            </a:r>
            <a:r>
              <a:rPr b="1" sz="3555" lang="en-US">
                <a:solidFill>
                  <a:srgbClr val="000000"/>
                </a:solidFill>
                <a:latin typeface="Arial"/>
                <a:ea typeface="Arial"/>
                <a:cs typeface="Arial"/>
                <a:sym typeface="Arial"/>
              </a:rPr>
              <a:t> Consequences?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6" name="Shape 66"/>
        <p:cNvGrpSpPr/>
        <p:nvPr/>
      </p:nvGrpSpPr>
      <p:grpSpPr>
        <a:xfrm>
          <a:off y="0" x="0"/>
          <a:ext cy="0" cx="0"/>
          <a:chOff y="0" x="0"/>
          <a:chExt cy="0" cx="0"/>
        </a:xfrm>
      </p:grpSpPr>
      <p:sp>
        <p:nvSpPr>
          <p:cNvPr id="67" name="Shape 67"/>
          <p:cNvSpPr/>
          <p:nvPr/>
        </p:nvSpPr>
        <p:spPr>
          <a:xfrm>
            <a:off y="275150" x="0"/>
            <a:ext cy="7344825" cx="10160000"/>
          </a:xfrm>
          <a:prstGeom prst="rect">
            <a:avLst/>
          </a:prstGeom>
          <a:blipFill>
            <a:blip r:embed="rId4"/>
            <a:stretch>
              <a:fillRect/>
            </a:stretch>
          </a:blipFill>
        </p:spPr>
      </p:sp>
      <p:sp>
        <p:nvSpPr>
          <p:cNvPr id="68" name="Shape 68"/>
          <p:cNvSpPr txBox="1"/>
          <p:nvPr/>
        </p:nvSpPr>
        <p:spPr>
          <a:xfrm>
            <a:off y="1185325" x="1270000"/>
            <a:ext cy="49586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84D1E"/>
                </a:solidFill>
                <a:latin typeface="Arial"/>
                <a:ea typeface="Arial"/>
                <a:cs typeface="Arial"/>
                <a:sym typeface="Arial"/>
              </a:rPr>
              <a:t>World Trade Center</a:t>
            </a:r>
            <a:br>
              <a:rPr b="1" sz="4000" lang="en-US">
                <a:solidFill>
                  <a:srgbClr val="684D1E"/>
                </a:solidFill>
                <a:latin typeface="Arial"/>
                <a:ea typeface="Arial"/>
                <a:cs typeface="Arial"/>
                <a:sym typeface="Arial"/>
              </a:rPr>
            </a:br>
            <a:r>
              <a:rPr b="1" sz="4000" lang="en-US">
                <a:solidFill>
                  <a:srgbClr val="684D1E"/>
                </a:solidFill>
                <a:latin typeface="Arial"/>
                <a:ea typeface="Arial"/>
                <a:cs typeface="Arial"/>
                <a:sym typeface="Arial"/>
              </a:rPr>
              <a:t>September 11, 2001</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Why did it collapse?</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inferno buckled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steel girders that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ringed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supported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each floor.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2" name="Shape 72"/>
        <p:cNvGrpSpPr/>
        <p:nvPr/>
      </p:nvGrpSpPr>
      <p:grpSpPr>
        <a:xfrm>
          <a:off y="0" x="0"/>
          <a:ext cy="0" cx="0"/>
          <a:chOff y="0" x="0"/>
          <a:chExt cy="0" cx="0"/>
        </a:xfrm>
      </p:grpSpPr>
      <p:sp>
        <p:nvSpPr>
          <p:cNvPr id="73" name="Shape 73"/>
          <p:cNvSpPr/>
          <p:nvPr/>
        </p:nvSpPr>
        <p:spPr>
          <a:xfrm>
            <a:off y="275150" x="0"/>
            <a:ext cy="7344825" cx="10160000"/>
          </a:xfrm>
          <a:prstGeom prst="rect">
            <a:avLst/>
          </a:prstGeom>
          <a:blipFill>
            <a:blip r:embed="rId4"/>
            <a:stretch>
              <a:fillRect/>
            </a:stretch>
          </a:blipFill>
        </p:spPr>
      </p:sp>
      <p:sp>
        <p:nvSpPr>
          <p:cNvPr id="74" name="Shape 74"/>
          <p:cNvSpPr txBox="1"/>
          <p:nvPr/>
        </p:nvSpPr>
        <p:spPr>
          <a:xfrm>
            <a:off y="507975" x="1270000"/>
            <a:ext cy="2960150" cx="7696199"/>
          </a:xfrm>
          <a:prstGeom prst="rect">
            <a:avLst/>
          </a:prstGeom>
        </p:spPr>
        <p:txBody>
          <a:bodyPr bIns="38100" rIns="38100" lIns="38100" tIns="38100" anchor="t" anchorCtr="0">
            <a:noAutofit/>
          </a:bodyPr>
          <a:lstStyle/>
          <a:p>
            <a:pPr algn="l" marR="0" indent="0" marL="0">
              <a:lnSpc>
                <a:spcPct val="102083"/>
              </a:lnSpc>
              <a:spcBef>
                <a:spcPts val="0"/>
              </a:spcBef>
              <a:spcAft>
                <a:spcPts val="0"/>
              </a:spcAft>
              <a:buNone/>
            </a:pPr>
            <a:r>
              <a:rPr sz="3333" lang="en-US">
                <a:solidFill>
                  <a:srgbClr val="000000"/>
                </a:solidFill>
                <a:latin typeface="Arial"/>
                <a:ea typeface="Arial"/>
                <a:cs typeface="Arial"/>
                <a:sym typeface="Arial"/>
              </a:rPr>
              <a:t>Integrity is the steel infrastructure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that supports our </a:t>
            </a:r>
          </a:p>
          <a:p>
            <a:pPr algn="l" lvl="0" marR="0" indent="-248355" marL="381000">
              <a:lnSpc>
                <a:spcPct val="10223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characters</a:t>
            </a:r>
          </a:p>
          <a:p>
            <a:pPr algn="l" lvl="0" marR="0" indent="-248355" marL="381000">
              <a:lnSpc>
                <a:spcPct val="10223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families</a:t>
            </a:r>
          </a:p>
          <a:p>
            <a:pPr algn="l" lvl="0" marR="0" indent="-248355" marL="381000">
              <a:lnSpc>
                <a:spcPct val="10223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institutions</a:t>
            </a:r>
          </a:p>
          <a:p>
            <a:pPr algn="l" lvl="0" marR="0" indent="-248355" marL="381000">
              <a:lnSpc>
                <a:spcPct val="10223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communities</a:t>
            </a:r>
          </a:p>
          <a:p>
            <a:pPr algn="l" lvl="0" marR="0" indent="-248355" marL="381000">
              <a:lnSpc>
                <a:spcPct val="10223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church</a:t>
            </a:r>
          </a:p>
        </p:txBody>
      </p:sp>
      <p:sp>
        <p:nvSpPr>
          <p:cNvPr id="75" name="Shape 75"/>
          <p:cNvSpPr txBox="1"/>
          <p:nvPr/>
        </p:nvSpPr>
        <p:spPr>
          <a:xfrm>
            <a:off y="3725325" x="1270000"/>
            <a:ext cy="2528000" cx="7696199"/>
          </a:xfrm>
          <a:prstGeom prst="rect">
            <a:avLst/>
          </a:prstGeom>
        </p:spPr>
        <p:txBody>
          <a:bodyPr bIns="38100" rIns="38100" lIns="38100" tIns="38100" anchor="t" anchorCtr="0">
            <a:noAutofit/>
          </a:bodyPr>
          <a:lstStyle/>
          <a:p>
            <a:pPr algn="l" marR="0" indent="0" marL="0">
              <a:lnSpc>
                <a:spcPct val="102083"/>
              </a:lnSpc>
              <a:spcBef>
                <a:spcPts val="0"/>
              </a:spcBef>
              <a:spcAft>
                <a:spcPts val="0"/>
              </a:spcAft>
              <a:buNone/>
            </a:pPr>
            <a:r>
              <a:rPr sz="3333" lang="en-US">
                <a:solidFill>
                  <a:srgbClr val="000000"/>
                </a:solidFill>
                <a:latin typeface="Arial"/>
                <a:ea typeface="Arial"/>
                <a:cs typeface="Arial"/>
                <a:sym typeface="Arial"/>
              </a:rPr>
              <a:t>Broken integrity fractures</a:t>
            </a:r>
          </a:p>
          <a:p>
            <a:pPr algn="l" lvl="0" marR="0" indent="-248355" marL="381000">
              <a:lnSpc>
                <a:spcPct val="10223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personal and professional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relationships</a:t>
            </a:r>
          </a:p>
          <a:p>
            <a:pPr algn="l" lvl="0" marR="0" indent="-248355" marL="381000">
              <a:lnSpc>
                <a:spcPct val="10223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trust within a family,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community, institution,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and church</a:t>
            </a:r>
          </a:p>
        </p:txBody>
      </p:sp>
      <p:sp>
        <p:nvSpPr>
          <p:cNvPr id="76" name="Shape 76"/>
          <p:cNvSpPr txBox="1"/>
          <p:nvPr/>
        </p:nvSpPr>
        <p:spPr>
          <a:xfrm>
            <a:off y="6413475" x="1270000"/>
            <a:ext cy="989874" cx="7696199"/>
          </a:xfrm>
          <a:prstGeom prst="rect">
            <a:avLst/>
          </a:prstGeom>
        </p:spPr>
        <p:txBody>
          <a:bodyPr bIns="38100" rIns="38100" lIns="38100" tIns="38100" anchor="t" anchorCtr="0">
            <a:noAutofit/>
          </a:bodyPr>
          <a:lstStyle/>
          <a:p>
            <a:pPr algn="l" marR="0" indent="0" marL="0">
              <a:lnSpc>
                <a:spcPct val="107916"/>
              </a:lnSpc>
              <a:spcBef>
                <a:spcPts val="0"/>
              </a:spcBef>
              <a:spcAft>
                <a:spcPts val="0"/>
              </a:spcAft>
              <a:buNone/>
            </a:pPr>
            <a:r>
              <a:rPr b="1" sz="3333" lang="en-US">
                <a:solidFill>
                  <a:srgbClr val="000000"/>
                </a:solidFill>
                <a:latin typeface="Arial"/>
                <a:ea typeface="Arial"/>
                <a:cs typeface="Arial"/>
                <a:sym typeface="Arial"/>
              </a:rPr>
              <a:t>There is no such thing as </a:t>
            </a:r>
            <a:br>
              <a:rPr b="1" sz="3333" lang="en-US">
                <a:solidFill>
                  <a:srgbClr val="000000"/>
                </a:solidFill>
                <a:latin typeface="Arial"/>
                <a:ea typeface="Arial"/>
                <a:cs typeface="Arial"/>
                <a:sym typeface="Arial"/>
              </a:rPr>
            </a:br>
            <a:r>
              <a:rPr b="1" sz="3333" lang="en-US">
                <a:solidFill>
                  <a:srgbClr val="000000"/>
                </a:solidFill>
                <a:latin typeface="Arial"/>
                <a:ea typeface="Arial"/>
                <a:cs typeface="Arial"/>
                <a:sym typeface="Arial"/>
              </a:rPr>
              <a:t>a minor lapse of integrity.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0" name="Shape 80"/>
        <p:cNvGrpSpPr/>
        <p:nvPr/>
      </p:nvGrpSpPr>
      <p:grpSpPr>
        <a:xfrm>
          <a:off y="0" x="0"/>
          <a:ext cy="0" cx="0"/>
          <a:chOff y="0" x="0"/>
          <a:chExt cy="0" cx="0"/>
        </a:xfrm>
      </p:grpSpPr>
      <p:sp>
        <p:nvSpPr>
          <p:cNvPr id="81" name="Shape 81"/>
          <p:cNvSpPr/>
          <p:nvPr/>
        </p:nvSpPr>
        <p:spPr>
          <a:xfrm>
            <a:off y="275150" x="0"/>
            <a:ext cy="7344825" cx="10160000"/>
          </a:xfrm>
          <a:prstGeom prst="rect">
            <a:avLst/>
          </a:prstGeom>
          <a:blipFill>
            <a:blip r:embed="rId4"/>
            <a:stretch>
              <a:fillRect/>
            </a:stretch>
          </a:blipFill>
        </p:spPr>
      </p:sp>
      <p:sp>
        <p:nvSpPr>
          <p:cNvPr id="82" name="Shape 82"/>
          <p:cNvSpPr txBox="1"/>
          <p:nvPr/>
        </p:nvSpPr>
        <p:spPr>
          <a:xfrm>
            <a:off y="1608650" x="1270000"/>
            <a:ext cy="2457449" cx="6934199"/>
          </a:xfrm>
          <a:prstGeom prst="rect">
            <a:avLst/>
          </a:prstGeom>
        </p:spPr>
        <p:txBody>
          <a:bodyPr bIns="38100" rIns="38100" lIns="38100" tIns="38100" anchor="t" anchorCtr="0">
            <a:noAutofit/>
          </a:bodyPr>
          <a:lstStyle/>
          <a:p>
            <a:pPr algn="l" marR="0" indent="0" marL="0">
              <a:lnSpc>
                <a:spcPct val="179779"/>
              </a:lnSpc>
              <a:spcBef>
                <a:spcPts val="0"/>
              </a:spcBef>
              <a:spcAft>
                <a:spcPts val="0"/>
              </a:spcAft>
              <a:buNone/>
            </a:pPr>
            <a:r>
              <a:rPr b="1" sz="3777" lang="en-US">
                <a:solidFill>
                  <a:srgbClr val="684D1E"/>
                </a:solidFill>
                <a:latin typeface="Arial"/>
                <a:ea typeface="Arial"/>
                <a:cs typeface="Arial"/>
                <a:sym typeface="Arial"/>
              </a:rPr>
              <a:t>1–Fraud and illegal conduct </a:t>
            </a:r>
          </a:p>
          <a:p>
            <a:r>
              <a:t/>
            </a:r>
          </a:p>
          <a:p>
            <a:pPr algn="l" marR="0" indent="0" marL="0">
              <a:lnSpc>
                <a:spcPct val="108035"/>
              </a:lnSpc>
              <a:spcBef>
                <a:spcPts val="0"/>
              </a:spcBef>
              <a:spcAft>
                <a:spcPts val="0"/>
              </a:spcAft>
              <a:buNone/>
            </a:pPr>
            <a:r>
              <a:rPr b="1" sz="3111" lang="en-US">
                <a:solidFill>
                  <a:srgbClr val="000000"/>
                </a:solidFill>
                <a:latin typeface="Arial"/>
                <a:ea typeface="Arial"/>
                <a:cs typeface="Arial"/>
                <a:sym typeface="Arial"/>
              </a:rPr>
              <a:t>WorldCom:</a:t>
            </a:r>
            <a:r>
              <a:rPr sz="3111" lang="en-US">
                <a:solidFill>
                  <a:srgbClr val="000000"/>
                </a:solidFill>
                <a:latin typeface="Arial"/>
                <a:ea typeface="Arial"/>
                <a:cs typeface="Arial"/>
                <a:sym typeface="Arial"/>
              </a:rPr>
              <a:t> at one time the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world’s second largest telecommunications provider</a:t>
            </a:r>
          </a:p>
        </p:txBody>
      </p:sp>
      <p:sp>
        <p:nvSpPr>
          <p:cNvPr id="83" name="Shape 83"/>
          <p:cNvSpPr txBox="1"/>
          <p:nvPr/>
        </p:nvSpPr>
        <p:spPr>
          <a:xfrm>
            <a:off y="4148650" x="1270000"/>
            <a:ext cy="3424050" cx="7696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Bernie Ebbers, CEO of WorldCom</a:t>
            </a:r>
          </a:p>
          <a:p>
            <a:pPr algn="l" lvl="0" marR="0" indent="-220133" marL="381000">
              <a:lnSpc>
                <a:spcPct val="107812"/>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was convicted of profiting from fraudulent accounting practices and hiding $366 million in personal loans </a:t>
            </a:r>
          </a:p>
          <a:p>
            <a:pPr algn="l" lvl="0" marR="0" indent="-220133" marL="381000">
              <a:lnSpc>
                <a:spcPct val="107812"/>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with his associates, caused the bankruptcy of WorldCom</a:t>
            </a:r>
            <a:r>
              <a:rPr sz="2666" lang="en-US">
                <a:solidFill>
                  <a:srgbClr val="000000"/>
                </a:solidFill>
                <a:latin typeface="Arial"/>
                <a:ea typeface="Arial"/>
                <a:cs typeface="Arial"/>
                <a:sym typeface="Arial"/>
              </a:rPr>
              <a:t> </a:t>
            </a:r>
          </a:p>
          <a:p>
            <a:pPr algn="l" lvl="0" marR="0" indent="-220133" marL="381000">
              <a:lnSpc>
                <a:spcPct val="107812"/>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Shareholders in WorldCom lost $180 billion; 20,000 employees lost their jobs.</a:t>
            </a:r>
          </a:p>
          <a:p>
            <a:r>
              <a:t/>
            </a:r>
          </a:p>
        </p:txBody>
      </p:sp>
      <p:sp>
        <p:nvSpPr>
          <p:cNvPr id="84" name="Shape 84"/>
          <p:cNvSpPr txBox="1"/>
          <p:nvPr/>
        </p:nvSpPr>
        <p:spPr>
          <a:xfrm>
            <a:off y="389800" x="1372300"/>
            <a:ext cy="1092175" cx="7491575"/>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b="1" sz="3333" lang="en-US">
                <a:solidFill>
                  <a:srgbClr val="684D1E"/>
                </a:solidFill>
                <a:latin typeface="Arial"/>
                <a:ea typeface="Arial"/>
                <a:cs typeface="Arial"/>
                <a:sym typeface="Arial"/>
              </a:rPr>
              <a:t>Dishonest Behavior: </a:t>
            </a:r>
          </a:p>
          <a:p>
            <a:pPr algn="ctr" marR="0" indent="0" marL="0">
              <a:lnSpc>
                <a:spcPct val="120000"/>
              </a:lnSpc>
              <a:spcBef>
                <a:spcPts val="0"/>
              </a:spcBef>
              <a:spcAft>
                <a:spcPts val="0"/>
              </a:spcAft>
              <a:buNone/>
            </a:pPr>
            <a:r>
              <a:rPr sz="3333" lang="en-US">
                <a:solidFill>
                  <a:srgbClr val="684D1E"/>
                </a:solidFill>
                <a:latin typeface="Arial"/>
                <a:ea typeface="Arial"/>
                <a:cs typeface="Arial"/>
                <a:sym typeface="Arial"/>
              </a:rPr>
              <a:t>Perjury, Duplicity, Fraud, Immorality</a:t>
            </a:r>
          </a:p>
        </p:txBody>
      </p:sp>
      <p:sp>
        <p:nvSpPr>
          <p:cNvPr id="85" name="Shape 85"/>
          <p:cNvSpPr/>
          <p:nvPr/>
        </p:nvSpPr>
        <p:spPr>
          <a:xfrm>
            <a:off y="2360075" x="1270000"/>
            <a:ext cy="42325" cx="6117150"/>
          </a:xfrm>
          <a:prstGeom prst="rect">
            <a:avLst/>
          </a:prstGeom>
          <a:blipFill>
            <a:blip r:embed="rId5"/>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9" name="Shape 89"/>
        <p:cNvGrpSpPr/>
        <p:nvPr/>
      </p:nvGrpSpPr>
      <p:grpSpPr>
        <a:xfrm>
          <a:off y="0" x="0"/>
          <a:ext cy="0" cx="0"/>
          <a:chOff y="0" x="0"/>
          <a:chExt cy="0" cx="0"/>
        </a:xfrm>
      </p:grpSpPr>
      <p:sp>
        <p:nvSpPr>
          <p:cNvPr id="90" name="Shape 90"/>
          <p:cNvSpPr/>
          <p:nvPr/>
        </p:nvSpPr>
        <p:spPr>
          <a:xfrm>
            <a:off y="275150" x="0"/>
            <a:ext cy="7344825" cx="10160000"/>
          </a:xfrm>
          <a:prstGeom prst="rect">
            <a:avLst/>
          </a:prstGeom>
          <a:blipFill>
            <a:blip r:embed="rId4"/>
            <a:stretch>
              <a:fillRect/>
            </a:stretch>
          </a:blipFill>
        </p:spPr>
      </p:sp>
      <p:sp>
        <p:nvSpPr>
          <p:cNvPr id="91" name="Shape 91"/>
          <p:cNvSpPr txBox="1"/>
          <p:nvPr/>
        </p:nvSpPr>
        <p:spPr>
          <a:xfrm>
            <a:off y="423325" x="1270000"/>
            <a:ext cy="1025150" cx="7865525"/>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b="1" sz="3111" lang="en-US">
                <a:solidFill>
                  <a:srgbClr val="000000"/>
                </a:solidFill>
                <a:latin typeface="Arial"/>
                <a:ea typeface="Arial"/>
                <a:cs typeface="Arial"/>
                <a:sym typeface="Arial"/>
              </a:rPr>
              <a:t>Enron:</a:t>
            </a:r>
            <a:r>
              <a:rPr sz="3111" lang="en-US">
                <a:solidFill>
                  <a:srgbClr val="000000"/>
                </a:solidFill>
                <a:latin typeface="Arial"/>
                <a:ea typeface="Arial"/>
                <a:cs typeface="Arial"/>
                <a:sym typeface="Arial"/>
              </a:rPr>
              <a:t> formerly a world leader in electricity, natural gas, and communications</a:t>
            </a:r>
          </a:p>
        </p:txBody>
      </p:sp>
      <p:sp>
        <p:nvSpPr>
          <p:cNvPr id="92" name="Shape 92"/>
          <p:cNvSpPr txBox="1"/>
          <p:nvPr/>
        </p:nvSpPr>
        <p:spPr>
          <a:xfrm>
            <a:off y="1693325" x="1270000"/>
            <a:ext cy="3459325"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Kenneth Lay, CEO of Enron</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Jeffrey Skilling, COO of Enron</a:t>
            </a:r>
          </a:p>
          <a:p>
            <a:pPr algn="l" lvl="0" marR="0" indent="-220133" marL="381000">
              <a:lnSpc>
                <a:spcPct val="119791"/>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have been indicted for securities fraud </a:t>
            </a:r>
            <a:br>
              <a:rPr sz="2666" lang="en-US" i="1">
                <a:solidFill>
                  <a:srgbClr val="000000"/>
                </a:solidFill>
                <a:latin typeface="Arial"/>
                <a:ea typeface="Arial"/>
                <a:cs typeface="Arial"/>
                <a:sym typeface="Arial"/>
              </a:rPr>
            </a:br>
            <a:r>
              <a:rPr sz="2666" lang="en-US" i="1">
                <a:solidFill>
                  <a:srgbClr val="000000"/>
                </a:solidFill>
                <a:latin typeface="Arial"/>
                <a:ea typeface="Arial"/>
                <a:cs typeface="Arial"/>
                <a:sym typeface="Arial"/>
              </a:rPr>
              <a:t>(insider trading), bank fraud, and wire fraud</a:t>
            </a:r>
          </a:p>
          <a:p>
            <a:pPr algn="l" lvl="0" marR="0" indent="-220133" marL="381000">
              <a:lnSpc>
                <a:spcPct val="119791"/>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caused the bankruptcy of Enron</a:t>
            </a:r>
          </a:p>
          <a:p>
            <a:pPr algn="l" lvl="0" marR="0" indent="-220133" marL="381000">
              <a:lnSpc>
                <a:spcPct val="119791"/>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caused thousands of employees and </a:t>
            </a:r>
            <a:br>
              <a:rPr sz="2666" lang="en-US" i="1">
                <a:solidFill>
                  <a:srgbClr val="000000"/>
                </a:solidFill>
                <a:latin typeface="Arial"/>
                <a:ea typeface="Arial"/>
                <a:cs typeface="Arial"/>
                <a:sym typeface="Arial"/>
              </a:rPr>
            </a:br>
            <a:r>
              <a:rPr sz="2666" lang="en-US" i="1">
                <a:solidFill>
                  <a:srgbClr val="000000"/>
                </a:solidFill>
                <a:latin typeface="Arial"/>
                <a:ea typeface="Arial"/>
                <a:cs typeface="Arial"/>
                <a:sym typeface="Arial"/>
              </a:rPr>
              <a:t>investors to lose their life savings</a:t>
            </a:r>
          </a:p>
          <a:p>
            <a:pPr algn="l" lvl="0" marR="0" indent="-220133" marL="381000">
              <a:lnSpc>
                <a:spcPct val="119791"/>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went on trial beginning January 2006</a:t>
            </a:r>
          </a:p>
        </p:txBody>
      </p:sp>
      <p:sp>
        <p:nvSpPr>
          <p:cNvPr id="93" name="Shape 93"/>
          <p:cNvSpPr txBox="1"/>
          <p:nvPr/>
        </p:nvSpPr>
        <p:spPr>
          <a:xfrm>
            <a:off y="5334000" x="1270000"/>
            <a:ext cy="1974124"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Enron “has since entered the common conscious[ness] as a symbol of fraud and corruption.” (Wikipedia online encyclopedia)</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B Lyn Behrens</TermName>
          <TermId xmlns="http://schemas.microsoft.com/office/infopath/2007/PartnerControls">0f30443a-89b9-45f3-82e2-922182be52cb</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Imperative Character</TermName>
          <TermId xmlns="http://schemas.microsoft.com/office/infopath/2007/PartnerControls">363e1bb4-101e-4d80-b964-673123e6b91f</TermId>
        </TermInfo>
      </Terms>
    </j2a840a341ce45988eab089c2d81166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EF2FF2-2E66-4A6E-ACC2-C6B3DDF3EF0E}"/>
</file>

<file path=customXml/itemProps2.xml><?xml version="1.0" encoding="utf-8"?>
<ds:datastoreItem xmlns:ds="http://schemas.openxmlformats.org/officeDocument/2006/customXml" ds:itemID="{B7091F14-E627-4174-ADF0-57C809834871}"/>
</file>

<file path=customXml/itemProps3.xml><?xml version="1.0" encoding="utf-8"?>
<ds:datastoreItem xmlns:ds="http://schemas.openxmlformats.org/officeDocument/2006/customXml" ds:itemID="{10F0B8B1-70FF-42F8-A0C4-E435AC96506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Integrity-- A 21st Century Imperative - Part 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8;#B Lyn Behrens|0f30443a-89b9-45f3-82e2-922182be52cb</vt:lpwstr>
  </property>
  <property fmtid="{D5CDD505-2E9C-101B-9397-08002B2CF9AE}" pid="4" name="CurriculumCategories">
    <vt:lpwstr>19;#Imperative Character|363e1bb4-101e-4d80-b964-673123e6b91f</vt:lpwstr>
  </property>
  <property fmtid="{D5CDD505-2E9C-101B-9397-08002B2CF9AE}" pid="5" name="TaxCatchAll">
    <vt:lpwstr>8;#;#6;#</vt:lpwstr>
  </property>
</Properties>
</file>