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7620000" cx="10160000"/>
  <p:notesSz cy="10160000" cx="7620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18" Type="http://schemas.openxmlformats.org/officeDocument/2006/relationships/slide" Target="slides/slide13.xml"/><Relationship Id="rId13" Type="http://schemas.openxmlformats.org/officeDocument/2006/relationships/slide" Target="slides/slide8.xml"/><Relationship Id="rId26" Type="http://schemas.openxmlformats.org/officeDocument/2006/relationships/slide" Target="slides/slide21.xml"/><Relationship Id="rId34" Type="http://schemas.openxmlformats.org/officeDocument/2006/relationships/slide" Target="slides/slide29.xml"/><Relationship Id="rId47" Type="http://schemas.openxmlformats.org/officeDocument/2006/relationships/slide" Target="slides/slide42.xml"/><Relationship Id="rId42" Type="http://schemas.openxmlformats.org/officeDocument/2006/relationships/slide" Target="slides/slide37.xml"/><Relationship Id="rId55" Type="http://schemas.openxmlformats.org/officeDocument/2006/relationships/slide" Target="slides/slide50.xml"/><Relationship Id="rId50" Type="http://schemas.openxmlformats.org/officeDocument/2006/relationships/slide" Target="slides/slide45.xml"/><Relationship Id="rId21" Type="http://schemas.openxmlformats.org/officeDocument/2006/relationships/slide" Target="slides/slide16.xml"/><Relationship Id="rId7" Type="http://schemas.openxmlformats.org/officeDocument/2006/relationships/slide" Target="slides/slide2.xml"/><Relationship Id="rId2" Type="http://schemas.openxmlformats.org/officeDocument/2006/relationships/presProps" Target="presProps.xml"/><Relationship Id="rId16" Type="http://schemas.openxmlformats.org/officeDocument/2006/relationships/slide" Target="slides/slide11.xml"/><Relationship Id="rId29" Type="http://schemas.openxmlformats.org/officeDocument/2006/relationships/slide" Target="slides/slide24.xml"/><Relationship Id="rId37" Type="http://schemas.openxmlformats.org/officeDocument/2006/relationships/slide" Target="slides/slide32.xml"/><Relationship Id="rId32" Type="http://schemas.openxmlformats.org/officeDocument/2006/relationships/slide" Target="slides/slide27.xml"/><Relationship Id="rId40" Type="http://schemas.openxmlformats.org/officeDocument/2006/relationships/slide" Target="slides/slide35.xml"/><Relationship Id="rId45" Type="http://schemas.openxmlformats.org/officeDocument/2006/relationships/slide" Target="slides/slide40.xml"/><Relationship Id="rId11" Type="http://schemas.openxmlformats.org/officeDocument/2006/relationships/slide" Target="slides/slide6.xml"/><Relationship Id="rId53" Type="http://schemas.openxmlformats.org/officeDocument/2006/relationships/slide" Target="slides/slide48.xml"/><Relationship Id="rId24" Type="http://schemas.openxmlformats.org/officeDocument/2006/relationships/slide" Target="slides/slide19.xml"/><Relationship Id="rId58" Type="http://schemas.openxmlformats.org/officeDocument/2006/relationships/customXml" Target="../customXml/item2.xml"/><Relationship Id="rId5" Type="http://schemas.openxmlformats.org/officeDocument/2006/relationships/notesMaster" Target="notesMasters/notesMaster1.xml"/><Relationship Id="rId19" Type="http://schemas.openxmlformats.org/officeDocument/2006/relationships/slide" Target="slides/slide14.xml"/><Relationship Id="rId30" Type="http://schemas.openxmlformats.org/officeDocument/2006/relationships/slide" Target="slides/slide25.xml"/><Relationship Id="rId35" Type="http://schemas.openxmlformats.org/officeDocument/2006/relationships/slide" Target="slides/slide30.xml"/><Relationship Id="rId48" Type="http://schemas.openxmlformats.org/officeDocument/2006/relationships/slide" Target="slides/slide43.xml"/><Relationship Id="rId4" Type="http://schemas.openxmlformats.org/officeDocument/2006/relationships/slideMaster" Target="slideMasters/slideMaster1.xml"/><Relationship Id="rId43" Type="http://schemas.openxmlformats.org/officeDocument/2006/relationships/slide" Target="slides/slide38.xml"/><Relationship Id="rId9" Type="http://schemas.openxmlformats.org/officeDocument/2006/relationships/slide" Target="slides/slide4.xml"/><Relationship Id="rId14" Type="http://schemas.openxmlformats.org/officeDocument/2006/relationships/slide" Target="slides/slide9.xml"/><Relationship Id="rId56" Type="http://schemas.openxmlformats.org/officeDocument/2006/relationships/slide" Target="slides/slide51.xml"/><Relationship Id="rId27" Type="http://schemas.openxmlformats.org/officeDocument/2006/relationships/slide" Target="slides/slide22.xml"/><Relationship Id="rId22" Type="http://schemas.openxmlformats.org/officeDocument/2006/relationships/slide" Target="slides/slide17.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tableStyles" Target="tableStyles.xml"/><Relationship Id="rId38" Type="http://schemas.openxmlformats.org/officeDocument/2006/relationships/slide" Target="slides/slide33.xml"/><Relationship Id="rId33" Type="http://schemas.openxmlformats.org/officeDocument/2006/relationships/slide" Target="slides/slide28.xml"/><Relationship Id="rId46" Type="http://schemas.openxmlformats.org/officeDocument/2006/relationships/slide" Target="slides/slide41.xml"/><Relationship Id="rId17" Type="http://schemas.openxmlformats.org/officeDocument/2006/relationships/slide" Target="slides/slide12.xml"/><Relationship Id="rId12" Type="http://schemas.openxmlformats.org/officeDocument/2006/relationships/slide" Target="slides/slide7.xml"/><Relationship Id="rId25" Type="http://schemas.openxmlformats.org/officeDocument/2006/relationships/slide" Target="slides/slide20.xml"/><Relationship Id="rId59" Type="http://schemas.openxmlformats.org/officeDocument/2006/relationships/customXml" Target="../customXml/item3.xml"/><Relationship Id="rId41" Type="http://schemas.openxmlformats.org/officeDocument/2006/relationships/slide" Target="slides/slide36.xml"/><Relationship Id="rId54" Type="http://schemas.openxmlformats.org/officeDocument/2006/relationships/slide" Target="slides/slide49.xml"/><Relationship Id="rId20" Type="http://schemas.openxmlformats.org/officeDocument/2006/relationships/slide" Target="slides/slide15.xml"/><Relationship Id="rId1" Type="http://schemas.openxmlformats.org/officeDocument/2006/relationships/theme" Target="theme/theme2.xml"/><Relationship Id="rId6" Type="http://schemas.openxmlformats.org/officeDocument/2006/relationships/slide" Target="slides/slide1.xml"/><Relationship Id="rId36" Type="http://schemas.openxmlformats.org/officeDocument/2006/relationships/slide" Target="slides/slide31.xml"/><Relationship Id="rId49" Type="http://schemas.openxmlformats.org/officeDocument/2006/relationships/slide" Target="slides/slide44.xml"/><Relationship Id="rId15" Type="http://schemas.openxmlformats.org/officeDocument/2006/relationships/slide" Target="slides/slide10.xml"/><Relationship Id="rId28" Type="http://schemas.openxmlformats.org/officeDocument/2006/relationships/slide" Target="slides/slide23.xml"/><Relationship Id="rId23" Type="http://schemas.openxmlformats.org/officeDocument/2006/relationships/slide" Target="slides/slide18.xml"/><Relationship Id="rId57" Type="http://schemas.openxmlformats.org/officeDocument/2006/relationships/customXml" Target="../customXml/item1.xml"/><Relationship Id="rId31" Type="http://schemas.openxmlformats.org/officeDocument/2006/relationships/slide" Target="slides/slide26.xml"/><Relationship Id="rId44" Type="http://schemas.openxmlformats.org/officeDocument/2006/relationships/slide" Target="slides/slide39.xml"/><Relationship Id="rId10" Type="http://schemas.openxmlformats.org/officeDocument/2006/relationships/slide" Target="slides/slide5.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826000" x="762000"/>
            <a:ext cy="4572000" cx="6096000"/>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 name="Shape 21"/>
        <p:cNvGrpSpPr/>
        <p:nvPr/>
      </p:nvGrpSpPr>
      <p:grpSpPr>
        <a:xfrm>
          <a:off y="0" x="0"/>
          <a:ext cy="0" cx="0"/>
          <a:chOff y="0" x="0"/>
          <a:chExt cy="0" cx="0"/>
        </a:xfrm>
      </p:grpSpPr>
      <p:sp>
        <p:nvSpPr>
          <p:cNvPr id="22" name="Shape 2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 name="Shape 2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01" name="Shape 10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5" name="Shape 105"/>
        <p:cNvGrpSpPr/>
        <p:nvPr/>
      </p:nvGrpSpPr>
      <p:grpSpPr>
        <a:xfrm>
          <a:off y="0" x="0"/>
          <a:ext cy="0" cx="0"/>
          <a:chOff y="0" x="0"/>
          <a:chExt cy="0" cx="0"/>
        </a:xfrm>
      </p:grpSpPr>
      <p:sp>
        <p:nvSpPr>
          <p:cNvPr id="106" name="Shape 10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07" name="Shape 10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1" name="Shape 111"/>
        <p:cNvGrpSpPr/>
        <p:nvPr/>
      </p:nvGrpSpPr>
      <p:grpSpPr>
        <a:xfrm>
          <a:off y="0" x="0"/>
          <a:ext cy="0" cx="0"/>
          <a:chOff y="0" x="0"/>
          <a:chExt cy="0" cx="0"/>
        </a:xfrm>
      </p:grpSpPr>
      <p:sp>
        <p:nvSpPr>
          <p:cNvPr id="112" name="Shape 11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13" name="Shape 11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3" name="Shape 123"/>
        <p:cNvGrpSpPr/>
        <p:nvPr/>
      </p:nvGrpSpPr>
      <p:grpSpPr>
        <a:xfrm>
          <a:off y="0" x="0"/>
          <a:ext cy="0" cx="0"/>
          <a:chOff y="0" x="0"/>
          <a:chExt cy="0" cx="0"/>
        </a:xfrm>
      </p:grpSpPr>
      <p:sp>
        <p:nvSpPr>
          <p:cNvPr id="124" name="Shape 12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25" name="Shape 12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7" name="Shape 137"/>
        <p:cNvGrpSpPr/>
        <p:nvPr/>
      </p:nvGrpSpPr>
      <p:grpSpPr>
        <a:xfrm>
          <a:off y="0" x="0"/>
          <a:ext cy="0" cx="0"/>
          <a:chOff y="0" x="0"/>
          <a:chExt cy="0" cx="0"/>
        </a:xfrm>
      </p:grpSpPr>
      <p:sp>
        <p:nvSpPr>
          <p:cNvPr id="138" name="Shape 13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39" name="Shape 13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9" name="Shape 149"/>
        <p:cNvGrpSpPr/>
        <p:nvPr/>
      </p:nvGrpSpPr>
      <p:grpSpPr>
        <a:xfrm>
          <a:off y="0" x="0"/>
          <a:ext cy="0" cx="0"/>
          <a:chOff y="0" x="0"/>
          <a:chExt cy="0" cx="0"/>
        </a:xfrm>
      </p:grpSpPr>
      <p:sp>
        <p:nvSpPr>
          <p:cNvPr id="150" name="Shape 15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51" name="Shape 15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5" name="Shape 155"/>
        <p:cNvGrpSpPr/>
        <p:nvPr/>
      </p:nvGrpSpPr>
      <p:grpSpPr>
        <a:xfrm>
          <a:off y="0" x="0"/>
          <a:ext cy="0" cx="0"/>
          <a:chOff y="0" x="0"/>
          <a:chExt cy="0" cx="0"/>
        </a:xfrm>
      </p:grpSpPr>
      <p:sp>
        <p:nvSpPr>
          <p:cNvPr id="156" name="Shape 15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57" name="Shape 15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1" name="Shape 161"/>
        <p:cNvGrpSpPr/>
        <p:nvPr/>
      </p:nvGrpSpPr>
      <p:grpSpPr>
        <a:xfrm>
          <a:off y="0" x="0"/>
          <a:ext cy="0" cx="0"/>
          <a:chOff y="0" x="0"/>
          <a:chExt cy="0" cx="0"/>
        </a:xfrm>
      </p:grpSpPr>
      <p:sp>
        <p:nvSpPr>
          <p:cNvPr id="162" name="Shape 16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63" name="Shape 16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7" name="Shape 167"/>
        <p:cNvGrpSpPr/>
        <p:nvPr/>
      </p:nvGrpSpPr>
      <p:grpSpPr>
        <a:xfrm>
          <a:off y="0" x="0"/>
          <a:ext cy="0" cx="0"/>
          <a:chOff y="0" x="0"/>
          <a:chExt cy="0" cx="0"/>
        </a:xfrm>
      </p:grpSpPr>
      <p:sp>
        <p:nvSpPr>
          <p:cNvPr id="168" name="Shape 16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69" name="Shape 16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3" name="Shape 173"/>
        <p:cNvGrpSpPr/>
        <p:nvPr/>
      </p:nvGrpSpPr>
      <p:grpSpPr>
        <a:xfrm>
          <a:off y="0" x="0"/>
          <a:ext cy="0" cx="0"/>
          <a:chOff y="0" x="0"/>
          <a:chExt cy="0" cx="0"/>
        </a:xfrm>
      </p:grpSpPr>
      <p:sp>
        <p:nvSpPr>
          <p:cNvPr id="174" name="Shape 17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75" name="Shape 17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 name="Shape 29"/>
        <p:cNvGrpSpPr/>
        <p:nvPr/>
      </p:nvGrpSpPr>
      <p:grpSpPr>
        <a:xfrm>
          <a:off y="0" x="0"/>
          <a:ext cy="0" cx="0"/>
          <a:chOff y="0" x="0"/>
          <a:chExt cy="0" cx="0"/>
        </a:xfrm>
      </p:grpSpPr>
      <p:sp>
        <p:nvSpPr>
          <p:cNvPr id="30" name="Shape 3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1" name="Shape 3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9" name="Shape 179"/>
        <p:cNvGrpSpPr/>
        <p:nvPr/>
      </p:nvGrpSpPr>
      <p:grpSpPr>
        <a:xfrm>
          <a:off y="0" x="0"/>
          <a:ext cy="0" cx="0"/>
          <a:chOff y="0" x="0"/>
          <a:chExt cy="0" cx="0"/>
        </a:xfrm>
      </p:grpSpPr>
      <p:sp>
        <p:nvSpPr>
          <p:cNvPr id="180" name="Shape 18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81" name="Shape 18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6" name="Shape 186"/>
        <p:cNvGrpSpPr/>
        <p:nvPr/>
      </p:nvGrpSpPr>
      <p:grpSpPr>
        <a:xfrm>
          <a:off y="0" x="0"/>
          <a:ext cy="0" cx="0"/>
          <a:chOff y="0" x="0"/>
          <a:chExt cy="0" cx="0"/>
        </a:xfrm>
      </p:grpSpPr>
      <p:sp>
        <p:nvSpPr>
          <p:cNvPr id="187" name="Shape 18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88" name="Shape 18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2" name="Shape 192"/>
        <p:cNvGrpSpPr/>
        <p:nvPr/>
      </p:nvGrpSpPr>
      <p:grpSpPr>
        <a:xfrm>
          <a:off y="0" x="0"/>
          <a:ext cy="0" cx="0"/>
          <a:chOff y="0" x="0"/>
          <a:chExt cy="0" cx="0"/>
        </a:xfrm>
      </p:grpSpPr>
      <p:sp>
        <p:nvSpPr>
          <p:cNvPr id="193" name="Shape 19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94" name="Shape 19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8" name="Shape 198"/>
        <p:cNvGrpSpPr/>
        <p:nvPr/>
      </p:nvGrpSpPr>
      <p:grpSpPr>
        <a:xfrm>
          <a:off y="0" x="0"/>
          <a:ext cy="0" cx="0"/>
          <a:chOff y="0" x="0"/>
          <a:chExt cy="0" cx="0"/>
        </a:xfrm>
      </p:grpSpPr>
      <p:sp>
        <p:nvSpPr>
          <p:cNvPr id="199" name="Shape 19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00" name="Shape 20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4" name="Shape 204"/>
        <p:cNvGrpSpPr/>
        <p:nvPr/>
      </p:nvGrpSpPr>
      <p:grpSpPr>
        <a:xfrm>
          <a:off y="0" x="0"/>
          <a:ext cy="0" cx="0"/>
          <a:chOff y="0" x="0"/>
          <a:chExt cy="0" cx="0"/>
        </a:xfrm>
      </p:grpSpPr>
      <p:sp>
        <p:nvSpPr>
          <p:cNvPr id="205" name="Shape 20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06" name="Shape 20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0" name="Shape 210"/>
        <p:cNvGrpSpPr/>
        <p:nvPr/>
      </p:nvGrpSpPr>
      <p:grpSpPr>
        <a:xfrm>
          <a:off y="0" x="0"/>
          <a:ext cy="0" cx="0"/>
          <a:chOff y="0" x="0"/>
          <a:chExt cy="0" cx="0"/>
        </a:xfrm>
      </p:grpSpPr>
      <p:sp>
        <p:nvSpPr>
          <p:cNvPr id="211" name="Shape 21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12" name="Shape 21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6" name="Shape 216"/>
        <p:cNvGrpSpPr/>
        <p:nvPr/>
      </p:nvGrpSpPr>
      <p:grpSpPr>
        <a:xfrm>
          <a:off y="0" x="0"/>
          <a:ext cy="0" cx="0"/>
          <a:chOff y="0" x="0"/>
          <a:chExt cy="0" cx="0"/>
        </a:xfrm>
      </p:grpSpPr>
      <p:sp>
        <p:nvSpPr>
          <p:cNvPr id="217" name="Shape 21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18" name="Shape 21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3" name="Shape 223"/>
        <p:cNvGrpSpPr/>
        <p:nvPr/>
      </p:nvGrpSpPr>
      <p:grpSpPr>
        <a:xfrm>
          <a:off y="0" x="0"/>
          <a:ext cy="0" cx="0"/>
          <a:chOff y="0" x="0"/>
          <a:chExt cy="0" cx="0"/>
        </a:xfrm>
      </p:grpSpPr>
      <p:sp>
        <p:nvSpPr>
          <p:cNvPr id="224" name="Shape 22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25" name="Shape 22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9" name="Shape 229"/>
        <p:cNvGrpSpPr/>
        <p:nvPr/>
      </p:nvGrpSpPr>
      <p:grpSpPr>
        <a:xfrm>
          <a:off y="0" x="0"/>
          <a:ext cy="0" cx="0"/>
          <a:chOff y="0" x="0"/>
          <a:chExt cy="0" cx="0"/>
        </a:xfrm>
      </p:grpSpPr>
      <p:sp>
        <p:nvSpPr>
          <p:cNvPr id="230" name="Shape 23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1" name="Shape 23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6" name="Shape 236"/>
        <p:cNvGrpSpPr/>
        <p:nvPr/>
      </p:nvGrpSpPr>
      <p:grpSpPr>
        <a:xfrm>
          <a:off y="0" x="0"/>
          <a:ext cy="0" cx="0"/>
          <a:chOff y="0" x="0"/>
          <a:chExt cy="0" cx="0"/>
        </a:xfrm>
      </p:grpSpPr>
      <p:sp>
        <p:nvSpPr>
          <p:cNvPr id="237" name="Shape 23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8" name="Shape 23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 name="Shape 46"/>
        <p:cNvGrpSpPr/>
        <p:nvPr/>
      </p:nvGrpSpPr>
      <p:grpSpPr>
        <a:xfrm>
          <a:off y="0" x="0"/>
          <a:ext cy="0" cx="0"/>
          <a:chOff y="0" x="0"/>
          <a:chExt cy="0" cx="0"/>
        </a:xfrm>
      </p:grpSpPr>
      <p:sp>
        <p:nvSpPr>
          <p:cNvPr id="47" name="Shape 4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8" name="Shape 4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3" name="Shape 243"/>
        <p:cNvGrpSpPr/>
        <p:nvPr/>
      </p:nvGrpSpPr>
      <p:grpSpPr>
        <a:xfrm>
          <a:off y="0" x="0"/>
          <a:ext cy="0" cx="0"/>
          <a:chOff y="0" x="0"/>
          <a:chExt cy="0" cx="0"/>
        </a:xfrm>
      </p:grpSpPr>
      <p:sp>
        <p:nvSpPr>
          <p:cNvPr id="244" name="Shape 24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45" name="Shape 24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9" name="Shape 249"/>
        <p:cNvGrpSpPr/>
        <p:nvPr/>
      </p:nvGrpSpPr>
      <p:grpSpPr>
        <a:xfrm>
          <a:off y="0" x="0"/>
          <a:ext cy="0" cx="0"/>
          <a:chOff y="0" x="0"/>
          <a:chExt cy="0" cx="0"/>
        </a:xfrm>
      </p:grpSpPr>
      <p:sp>
        <p:nvSpPr>
          <p:cNvPr id="250" name="Shape 25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51" name="Shape 25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6" name="Shape 256"/>
        <p:cNvGrpSpPr/>
        <p:nvPr/>
      </p:nvGrpSpPr>
      <p:grpSpPr>
        <a:xfrm>
          <a:off y="0" x="0"/>
          <a:ext cy="0" cx="0"/>
          <a:chOff y="0" x="0"/>
          <a:chExt cy="0" cx="0"/>
        </a:xfrm>
      </p:grpSpPr>
      <p:sp>
        <p:nvSpPr>
          <p:cNvPr id="257" name="Shape 25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58" name="Shape 25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2" name="Shape 262"/>
        <p:cNvGrpSpPr/>
        <p:nvPr/>
      </p:nvGrpSpPr>
      <p:grpSpPr>
        <a:xfrm>
          <a:off y="0" x="0"/>
          <a:ext cy="0" cx="0"/>
          <a:chOff y="0" x="0"/>
          <a:chExt cy="0" cx="0"/>
        </a:xfrm>
      </p:grpSpPr>
      <p:sp>
        <p:nvSpPr>
          <p:cNvPr id="263" name="Shape 26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64" name="Shape 26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8" name="Shape 268"/>
        <p:cNvGrpSpPr/>
        <p:nvPr/>
      </p:nvGrpSpPr>
      <p:grpSpPr>
        <a:xfrm>
          <a:off y="0" x="0"/>
          <a:ext cy="0" cx="0"/>
          <a:chOff y="0" x="0"/>
          <a:chExt cy="0" cx="0"/>
        </a:xfrm>
      </p:grpSpPr>
      <p:sp>
        <p:nvSpPr>
          <p:cNvPr id="269" name="Shape 26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70" name="Shape 27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4" name="Shape 274"/>
        <p:cNvGrpSpPr/>
        <p:nvPr/>
      </p:nvGrpSpPr>
      <p:grpSpPr>
        <a:xfrm>
          <a:off y="0" x="0"/>
          <a:ext cy="0" cx="0"/>
          <a:chOff y="0" x="0"/>
          <a:chExt cy="0" cx="0"/>
        </a:xfrm>
      </p:grpSpPr>
      <p:sp>
        <p:nvSpPr>
          <p:cNvPr id="275" name="Shape 27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76" name="Shape 27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0" name="Shape 280"/>
        <p:cNvGrpSpPr/>
        <p:nvPr/>
      </p:nvGrpSpPr>
      <p:grpSpPr>
        <a:xfrm>
          <a:off y="0" x="0"/>
          <a:ext cy="0" cx="0"/>
          <a:chOff y="0" x="0"/>
          <a:chExt cy="0" cx="0"/>
        </a:xfrm>
      </p:grpSpPr>
      <p:sp>
        <p:nvSpPr>
          <p:cNvPr id="281" name="Shape 28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82" name="Shape 28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6" name="Shape 286"/>
        <p:cNvGrpSpPr/>
        <p:nvPr/>
      </p:nvGrpSpPr>
      <p:grpSpPr>
        <a:xfrm>
          <a:off y="0" x="0"/>
          <a:ext cy="0" cx="0"/>
          <a:chOff y="0" x="0"/>
          <a:chExt cy="0" cx="0"/>
        </a:xfrm>
      </p:grpSpPr>
      <p:sp>
        <p:nvSpPr>
          <p:cNvPr id="287" name="Shape 28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88" name="Shape 28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3" name="Shape 293"/>
        <p:cNvGrpSpPr/>
        <p:nvPr/>
      </p:nvGrpSpPr>
      <p:grpSpPr>
        <a:xfrm>
          <a:off y="0" x="0"/>
          <a:ext cy="0" cx="0"/>
          <a:chOff y="0" x="0"/>
          <a:chExt cy="0" cx="0"/>
        </a:xfrm>
      </p:grpSpPr>
      <p:sp>
        <p:nvSpPr>
          <p:cNvPr id="294" name="Shape 29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95" name="Shape 29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9" name="Shape 299"/>
        <p:cNvGrpSpPr/>
        <p:nvPr/>
      </p:nvGrpSpPr>
      <p:grpSpPr>
        <a:xfrm>
          <a:off y="0" x="0"/>
          <a:ext cy="0" cx="0"/>
          <a:chOff y="0" x="0"/>
          <a:chExt cy="0" cx="0"/>
        </a:xfrm>
      </p:grpSpPr>
      <p:sp>
        <p:nvSpPr>
          <p:cNvPr id="300" name="Shape 30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01" name="Shape 30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 name="Shape 54"/>
        <p:cNvGrpSpPr/>
        <p:nvPr/>
      </p:nvGrpSpPr>
      <p:grpSpPr>
        <a:xfrm>
          <a:off y="0" x="0"/>
          <a:ext cy="0" cx="0"/>
          <a:chOff y="0" x="0"/>
          <a:chExt cy="0" cx="0"/>
        </a:xfrm>
      </p:grpSpPr>
      <p:sp>
        <p:nvSpPr>
          <p:cNvPr id="55" name="Shape 5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6" name="Shape 5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5" name="Shape 305"/>
        <p:cNvGrpSpPr/>
        <p:nvPr/>
      </p:nvGrpSpPr>
      <p:grpSpPr>
        <a:xfrm>
          <a:off y="0" x="0"/>
          <a:ext cy="0" cx="0"/>
          <a:chOff y="0" x="0"/>
          <a:chExt cy="0" cx="0"/>
        </a:xfrm>
      </p:grpSpPr>
      <p:sp>
        <p:nvSpPr>
          <p:cNvPr id="306" name="Shape 30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07" name="Shape 30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1" name="Shape 311"/>
        <p:cNvGrpSpPr/>
        <p:nvPr/>
      </p:nvGrpSpPr>
      <p:grpSpPr>
        <a:xfrm>
          <a:off y="0" x="0"/>
          <a:ext cy="0" cx="0"/>
          <a:chOff y="0" x="0"/>
          <a:chExt cy="0" cx="0"/>
        </a:xfrm>
      </p:grpSpPr>
      <p:sp>
        <p:nvSpPr>
          <p:cNvPr id="312" name="Shape 31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13" name="Shape 31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9" name="Shape 319"/>
        <p:cNvGrpSpPr/>
        <p:nvPr/>
      </p:nvGrpSpPr>
      <p:grpSpPr>
        <a:xfrm>
          <a:off y="0" x="0"/>
          <a:ext cy="0" cx="0"/>
          <a:chOff y="0" x="0"/>
          <a:chExt cy="0" cx="0"/>
        </a:xfrm>
      </p:grpSpPr>
      <p:sp>
        <p:nvSpPr>
          <p:cNvPr id="320" name="Shape 32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21" name="Shape 32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5" name="Shape 325"/>
        <p:cNvGrpSpPr/>
        <p:nvPr/>
      </p:nvGrpSpPr>
      <p:grpSpPr>
        <a:xfrm>
          <a:off y="0" x="0"/>
          <a:ext cy="0" cx="0"/>
          <a:chOff y="0" x="0"/>
          <a:chExt cy="0" cx="0"/>
        </a:xfrm>
      </p:grpSpPr>
      <p:sp>
        <p:nvSpPr>
          <p:cNvPr id="326" name="Shape 32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27" name="Shape 32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3" name="Shape 333"/>
        <p:cNvGrpSpPr/>
        <p:nvPr/>
      </p:nvGrpSpPr>
      <p:grpSpPr>
        <a:xfrm>
          <a:off y="0" x="0"/>
          <a:ext cy="0" cx="0"/>
          <a:chOff y="0" x="0"/>
          <a:chExt cy="0" cx="0"/>
        </a:xfrm>
      </p:grpSpPr>
      <p:sp>
        <p:nvSpPr>
          <p:cNvPr id="334" name="Shape 33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35" name="Shape 33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9" name="Shape 339"/>
        <p:cNvGrpSpPr/>
        <p:nvPr/>
      </p:nvGrpSpPr>
      <p:grpSpPr>
        <a:xfrm>
          <a:off y="0" x="0"/>
          <a:ext cy="0" cx="0"/>
          <a:chOff y="0" x="0"/>
          <a:chExt cy="0" cx="0"/>
        </a:xfrm>
      </p:grpSpPr>
      <p:sp>
        <p:nvSpPr>
          <p:cNvPr id="340" name="Shape 34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41" name="Shape 34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8" name="Shape 348"/>
        <p:cNvGrpSpPr/>
        <p:nvPr/>
      </p:nvGrpSpPr>
      <p:grpSpPr>
        <a:xfrm>
          <a:off y="0" x="0"/>
          <a:ext cy="0" cx="0"/>
          <a:chOff y="0" x="0"/>
          <a:chExt cy="0" cx="0"/>
        </a:xfrm>
      </p:grpSpPr>
      <p:sp>
        <p:nvSpPr>
          <p:cNvPr id="349" name="Shape 34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50" name="Shape 35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5" name="Shape 355"/>
        <p:cNvGrpSpPr/>
        <p:nvPr/>
      </p:nvGrpSpPr>
      <p:grpSpPr>
        <a:xfrm>
          <a:off y="0" x="0"/>
          <a:ext cy="0" cx="0"/>
          <a:chOff y="0" x="0"/>
          <a:chExt cy="0" cx="0"/>
        </a:xfrm>
      </p:grpSpPr>
      <p:sp>
        <p:nvSpPr>
          <p:cNvPr id="356" name="Shape 35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57" name="Shape 35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3" name="Shape 363"/>
        <p:cNvGrpSpPr/>
        <p:nvPr/>
      </p:nvGrpSpPr>
      <p:grpSpPr>
        <a:xfrm>
          <a:off y="0" x="0"/>
          <a:ext cy="0" cx="0"/>
          <a:chOff y="0" x="0"/>
          <a:chExt cy="0" cx="0"/>
        </a:xfrm>
      </p:grpSpPr>
      <p:sp>
        <p:nvSpPr>
          <p:cNvPr id="364" name="Shape 36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65" name="Shape 36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0" name="Shape 370"/>
        <p:cNvGrpSpPr/>
        <p:nvPr/>
      </p:nvGrpSpPr>
      <p:grpSpPr>
        <a:xfrm>
          <a:off y="0" x="0"/>
          <a:ext cy="0" cx="0"/>
          <a:chOff y="0" x="0"/>
          <a:chExt cy="0" cx="0"/>
        </a:xfrm>
      </p:grpSpPr>
      <p:sp>
        <p:nvSpPr>
          <p:cNvPr id="371" name="Shape 37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72" name="Shape 37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5" name="Shape 65"/>
        <p:cNvGrpSpPr/>
        <p:nvPr/>
      </p:nvGrpSpPr>
      <p:grpSpPr>
        <a:xfrm>
          <a:off y="0" x="0"/>
          <a:ext cy="0" cx="0"/>
          <a:chOff y="0" x="0"/>
          <a:chExt cy="0" cx="0"/>
        </a:xfrm>
      </p:grpSpPr>
      <p:sp>
        <p:nvSpPr>
          <p:cNvPr id="66" name="Shape 6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67" name="Shape 6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2" name="Shape 382"/>
        <p:cNvGrpSpPr/>
        <p:nvPr/>
      </p:nvGrpSpPr>
      <p:grpSpPr>
        <a:xfrm>
          <a:off y="0" x="0"/>
          <a:ext cy="0" cx="0"/>
          <a:chOff y="0" x="0"/>
          <a:chExt cy="0" cx="0"/>
        </a:xfrm>
      </p:grpSpPr>
      <p:sp>
        <p:nvSpPr>
          <p:cNvPr id="383" name="Shape 38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84" name="Shape 38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7" name="Shape 397"/>
        <p:cNvGrpSpPr/>
        <p:nvPr/>
      </p:nvGrpSpPr>
      <p:grpSpPr>
        <a:xfrm>
          <a:off y="0" x="0"/>
          <a:ext cy="0" cx="0"/>
          <a:chOff y="0" x="0"/>
          <a:chExt cy="0" cx="0"/>
        </a:xfrm>
      </p:grpSpPr>
      <p:sp>
        <p:nvSpPr>
          <p:cNvPr id="398" name="Shape 39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99" name="Shape 39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1" name="Shape 71"/>
        <p:cNvGrpSpPr/>
        <p:nvPr/>
      </p:nvGrpSpPr>
      <p:grpSpPr>
        <a:xfrm>
          <a:off y="0" x="0"/>
          <a:ext cy="0" cx="0"/>
          <a:chOff y="0" x="0"/>
          <a:chExt cy="0" cx="0"/>
        </a:xfrm>
      </p:grpSpPr>
      <p:sp>
        <p:nvSpPr>
          <p:cNvPr id="72" name="Shape 7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73" name="Shape 7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7" name="Shape 77"/>
        <p:cNvGrpSpPr/>
        <p:nvPr/>
      </p:nvGrpSpPr>
      <p:grpSpPr>
        <a:xfrm>
          <a:off y="0" x="0"/>
          <a:ext cy="0" cx="0"/>
          <a:chOff y="0" x="0"/>
          <a:chExt cy="0" cx="0"/>
        </a:xfrm>
      </p:grpSpPr>
      <p:sp>
        <p:nvSpPr>
          <p:cNvPr id="78" name="Shape 7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79" name="Shape 7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3" name="Shape 83"/>
        <p:cNvGrpSpPr/>
        <p:nvPr/>
      </p:nvGrpSpPr>
      <p:grpSpPr>
        <a:xfrm>
          <a:off y="0" x="0"/>
          <a:ext cy="0" cx="0"/>
          <a:chOff y="0" x="0"/>
          <a:chExt cy="0" cx="0"/>
        </a:xfrm>
      </p:grpSpPr>
      <p:sp>
        <p:nvSpPr>
          <p:cNvPr id="84" name="Shape 8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85" name="Shape 8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1" name="Shape 91"/>
        <p:cNvGrpSpPr/>
        <p:nvPr/>
      </p:nvGrpSpPr>
      <p:grpSpPr>
        <a:xfrm>
          <a:off y="0" x="0"/>
          <a:ext cy="0" cx="0"/>
          <a:chOff y="0" x="0"/>
          <a:chExt cy="0" cx="0"/>
        </a:xfrm>
      </p:grpSpPr>
      <p:sp>
        <p:nvSpPr>
          <p:cNvPr id="92" name="Shape 9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93" name="Shape 9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5" name="Shape 5"/>
        <p:cNvGrpSpPr/>
        <p:nvPr/>
      </p:nvGrpSpPr>
      <p:grpSpPr>
        <a:xfrm>
          <a:off y="0" x="0"/>
          <a:ext cy="0" cx="0"/>
          <a:chOff y="0" x="0"/>
          <a:chExt cy="0" cx="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6" name="Shape 6"/>
        <p:cNvGrpSpPr/>
        <p:nvPr/>
      </p:nvGrpSpPr>
      <p:grpSpPr>
        <a:xfrm>
          <a:off y="0" x="0"/>
          <a:ext cy="0" cx="0"/>
          <a:chOff y="0" x="0"/>
          <a:chExt cy="0" cx="0"/>
        </a:xfrm>
      </p:grpSpPr>
      <p:sp>
        <p:nvSpPr>
          <p:cNvPr id="7" name="Shape 7"/>
          <p:cNvSpPr txBox="1"/>
          <p:nvPr>
            <p:ph type="ctrTitle"/>
          </p:nvPr>
        </p:nvSpPr>
        <p:spPr>
          <a:xfrm>
            <a:off y="3048000" x="914400"/>
            <a:ext cy="1219199" cx="8331200"/>
          </a:xfrm>
          <a:prstGeom prst="rect">
            <a:avLst/>
          </a:prstGeom>
        </p:spPr>
        <p:txBody>
          <a:bodyPr bIns="91425" rIns="91425" lIns="91425" t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p:txBody>
      </p:sp>
      <p:sp>
        <p:nvSpPr>
          <p:cNvPr id="8" name="Shape 8"/>
          <p:cNvSpPr txBox="1"/>
          <p:nvPr>
            <p:ph idx="1" type="subTitle"/>
          </p:nvPr>
        </p:nvSpPr>
        <p:spPr>
          <a:xfrm>
            <a:off y="4572000" x="1828800"/>
            <a:ext cy="914400" cx="6502399"/>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9" name="Shape 9"/>
        <p:cNvGrpSpPr/>
        <p:nvPr/>
      </p:nvGrpSpPr>
      <p:grpSpPr>
        <a:xfrm>
          <a:off y="0" x="0"/>
          <a:ext cy="0" cx="0"/>
          <a:chOff y="0" x="0"/>
          <a:chExt cy="0" cx="0"/>
        </a:xfrm>
      </p:grpSpPr>
      <p:sp>
        <p:nvSpPr>
          <p:cNvPr id="10" name="Shape 10"/>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1" name="Shape 11"/>
          <p:cNvSpPr txBox="1"/>
          <p:nvPr>
            <p:ph idx="1" type="body"/>
          </p:nvPr>
        </p:nvSpPr>
        <p:spPr>
          <a:xfrm>
            <a:off y="1828800" x="304800"/>
            <a:ext cy="5486399" cx="9550400"/>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12" name="Shape 12"/>
        <p:cNvGrpSpPr/>
        <p:nvPr/>
      </p:nvGrpSpPr>
      <p:grpSpPr>
        <a:xfrm>
          <a:off y="0" x="0"/>
          <a:ext cy="0" cx="0"/>
          <a:chOff y="0" x="0"/>
          <a:chExt cy="0" cx="0"/>
        </a:xfrm>
      </p:grpSpPr>
      <p:sp>
        <p:nvSpPr>
          <p:cNvPr id="13" name="Shape 13"/>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4" name="Shape 14"/>
          <p:cNvSpPr txBox="1"/>
          <p:nvPr>
            <p:ph idx="1" type="body"/>
          </p:nvPr>
        </p:nvSpPr>
        <p:spPr>
          <a:xfrm>
            <a:off y="1828800" x="30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
        <p:nvSpPr>
          <p:cNvPr id="15" name="Shape 15"/>
          <p:cNvSpPr txBox="1"/>
          <p:nvPr>
            <p:ph idx="2" type="body"/>
          </p:nvPr>
        </p:nvSpPr>
        <p:spPr>
          <a:xfrm>
            <a:off y="1828800" x="538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16" name="Shape 16"/>
        <p:cNvGrpSpPr/>
        <p:nvPr/>
      </p:nvGrpSpPr>
      <p:grpSpPr>
        <a:xfrm>
          <a:off y="0" x="0"/>
          <a:ext cy="0" cx="0"/>
          <a:chOff y="0" x="0"/>
          <a:chExt cy="0" cx="0"/>
        </a:xfrm>
      </p:grpSpPr>
      <p:sp>
        <p:nvSpPr>
          <p:cNvPr id="17" name="Shape 17"/>
          <p:cNvSpPr txBox="1"/>
          <p:nvPr>
            <p:ph idx="1" type="body"/>
          </p:nvPr>
        </p:nvSpPr>
        <p:spPr>
          <a:xfrm>
            <a:off y="6705600" x="304800"/>
            <a:ext cy="609599" cx="9550400"/>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theme/theme3.xml" Type="http://schemas.openxmlformats.org/officeDocument/2006/relationships/theme" Id="rId6"/><Relationship Target="../slideLayouts/slideLayout5.xml" Type="http://schemas.openxmlformats.org/officeDocument/2006/relationships/slideLayout" Id="rId5"/></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y="0" x="0"/>
          <a:ext cy="0" cx="0"/>
          <a:chOff y="0" x="0"/>
          <a:chExt cy="0" cx="0"/>
        </a:xfrm>
      </p:grpSpPr>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5.jpg" Type="http://schemas.openxmlformats.org/officeDocument/2006/relationships/image" Id="rId4"/><Relationship Target="../media/image08.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 Target="../media/image12.jpg" Type="http://schemas.openxmlformats.org/officeDocument/2006/relationships/image" Id="rId4"/><Relationship Target="../media/image08.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xml" Type="http://schemas.openxmlformats.org/officeDocument/2006/relationships/slideLayout" Id="rId1"/><Relationship Target="../media/image14.jpg" Type="http://schemas.openxmlformats.org/officeDocument/2006/relationships/image" Id="rId4"/><Relationship Target="../media/image08.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xml" Type="http://schemas.openxmlformats.org/officeDocument/2006/relationships/slideLayout" Id="rId1"/><Relationship Target="../media/image13.jpg" Type="http://schemas.openxmlformats.org/officeDocument/2006/relationships/image" Id="rId4"/><Relationship Target="../media/image08.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xml" Type="http://schemas.openxmlformats.org/officeDocument/2006/relationships/slideLayout" Id="rId1"/><Relationship Target="../media/image19.jp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xml" Type="http://schemas.openxmlformats.org/officeDocument/2006/relationships/slideLayout" Id="rId1"/><Relationship Target="../media/image18.jpg" Type="http://schemas.openxmlformats.org/officeDocument/2006/relationships/image" Id="rId4"/><Relationship Target="../media/image08.png" Type="http://schemas.openxmlformats.org/officeDocument/2006/relationships/image" Id="rId3"/><Relationship Target="../media/image20.png" Type="http://schemas.openxmlformats.org/officeDocument/2006/relationships/image" Id="rId6"/><Relationship Target="../media/image16.png" Type="http://schemas.openxmlformats.org/officeDocument/2006/relationships/image" Id="rId5"/><Relationship Target="../media/image21.jpg" Type="http://schemas.openxmlformats.org/officeDocument/2006/relationships/image" Id="rId8"/><Relationship Target="../media/image26.png" Type="http://schemas.openxmlformats.org/officeDocument/2006/relationships/image" Id="rId7"/></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xml" Type="http://schemas.openxmlformats.org/officeDocument/2006/relationships/slideLayout" Id="rId1"/><Relationship Target="../media/image22.jpg" Type="http://schemas.openxmlformats.org/officeDocument/2006/relationships/image" Id="rId4"/><Relationship Target="../media/image08.png" Type="http://schemas.openxmlformats.org/officeDocument/2006/relationships/image" Id="rId3"/><Relationship Target="../media/image29.jpg" Type="http://schemas.openxmlformats.org/officeDocument/2006/relationships/image" Id="rId5"/></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xml" Type="http://schemas.openxmlformats.org/officeDocument/2006/relationships/slideLayout" Id="rId1"/><Relationship Target="../media/image27.jpg" Type="http://schemas.openxmlformats.org/officeDocument/2006/relationships/image" Id="rId4"/><Relationship Target="../media/image08.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1.xml" Type="http://schemas.openxmlformats.org/officeDocument/2006/relationships/slideLayout" Id="rId1"/><Relationship Target="../media/image23.jpg" Type="http://schemas.openxmlformats.org/officeDocument/2006/relationships/image" Id="rId4"/><Relationship Target="../media/image08.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xml" Type="http://schemas.openxmlformats.org/officeDocument/2006/relationships/slideLayout" Id="rId1"/><Relationship Target="../media/image25.jpg" Type="http://schemas.openxmlformats.org/officeDocument/2006/relationships/image" Id="rId4"/><Relationship Target="../media/image08.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xml" Type="http://schemas.openxmlformats.org/officeDocument/2006/relationships/slideLayout" Id="rId1"/><Relationship Target="../media/image24.jpg" Type="http://schemas.openxmlformats.org/officeDocument/2006/relationships/image" Id="rId4"/><Relationship Target="../media/image08.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06.jpg" Type="http://schemas.openxmlformats.org/officeDocument/2006/relationships/image" Id="rId4"/><Relationship Target="../media/image08.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xml" Type="http://schemas.openxmlformats.org/officeDocument/2006/relationships/slideLayout" Id="rId1"/><Relationship Target="../media/image32.jpg" Type="http://schemas.openxmlformats.org/officeDocument/2006/relationships/image" Id="rId4"/><Relationship Target="../media/image08.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xml" Type="http://schemas.openxmlformats.org/officeDocument/2006/relationships/slideLayout" Id="rId1"/><Relationship Target="../media/image28.jpg" Type="http://schemas.openxmlformats.org/officeDocument/2006/relationships/image" Id="rId4"/><Relationship Target="../media/image08.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1.xml" Type="http://schemas.openxmlformats.org/officeDocument/2006/relationships/slideLayout" Id="rId1"/><Relationship Target="../media/image34.jpg" Type="http://schemas.openxmlformats.org/officeDocument/2006/relationships/image" Id="rId4"/><Relationship Target="../media/image08.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xml" Type="http://schemas.openxmlformats.org/officeDocument/2006/relationships/slideLayout" Id="rId1"/><Relationship Target="../media/image30.jpg" Type="http://schemas.openxmlformats.org/officeDocument/2006/relationships/image" Id="rId4"/><Relationship Target="../media/image08.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xml" Type="http://schemas.openxmlformats.org/officeDocument/2006/relationships/slideLayout" Id="rId1"/><Relationship Target="../media/image33.jpg" Type="http://schemas.openxmlformats.org/officeDocument/2006/relationships/image" Id="rId4"/><Relationship Target="../media/image08.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xml" Type="http://schemas.openxmlformats.org/officeDocument/2006/relationships/slideLayout" Id="rId1"/><Relationship Target="../media/image31.jpg" Type="http://schemas.openxmlformats.org/officeDocument/2006/relationships/image" Id="rId4"/><Relationship Target="../media/image08.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1.xml" Type="http://schemas.openxmlformats.org/officeDocument/2006/relationships/slideLayout" Id="rId1"/><Relationship Target="../media/image35.jpg" Type="http://schemas.openxmlformats.org/officeDocument/2006/relationships/image" Id="rId4"/><Relationship Target="../media/image08.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1.xml" Type="http://schemas.openxmlformats.org/officeDocument/2006/relationships/slideLayout" Id="rId1"/><Relationship Target="../media/image37.jpg" Type="http://schemas.openxmlformats.org/officeDocument/2006/relationships/image" Id="rId4"/><Relationship Target="../media/image08.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1.xml" Type="http://schemas.openxmlformats.org/officeDocument/2006/relationships/slideLayout" Id="rId1"/><Relationship Target="../media/image36.jpg" Type="http://schemas.openxmlformats.org/officeDocument/2006/relationships/image" Id="rId4"/><Relationship Target="../media/image08.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xml" Type="http://schemas.openxmlformats.org/officeDocument/2006/relationships/slideLayout" Id="rId1"/><Relationship Target="../media/image39.jpg" Type="http://schemas.openxmlformats.org/officeDocument/2006/relationships/image" Id="rId4"/><Relationship Target="../media/image08.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xml" Type="http://schemas.openxmlformats.org/officeDocument/2006/relationships/slideLayout" Id="rId1"/><Relationship Target="../media/image07.jp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8"/><Relationship Target="../media/image03.png" Type="http://schemas.openxmlformats.org/officeDocument/2006/relationships/image" Id="rId7"/></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1.xml" Type="http://schemas.openxmlformats.org/officeDocument/2006/relationships/slideLayout" Id="rId1"/><Relationship Target="../media/image38.jpg" Type="http://schemas.openxmlformats.org/officeDocument/2006/relationships/image" Id="rId4"/><Relationship Target="../media/image08.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1.xml" Type="http://schemas.openxmlformats.org/officeDocument/2006/relationships/slideLayout" Id="rId1"/><Relationship Target="../media/image42.jpg" Type="http://schemas.openxmlformats.org/officeDocument/2006/relationships/image" Id="rId4"/><Relationship Target="../media/image08.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1.xml" Type="http://schemas.openxmlformats.org/officeDocument/2006/relationships/slideLayout" Id="rId1"/><Relationship Target="../media/image44.jpg" Type="http://schemas.openxmlformats.org/officeDocument/2006/relationships/image" Id="rId4"/><Relationship Target="../media/image08.pn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1.xml" Type="http://schemas.openxmlformats.org/officeDocument/2006/relationships/slideLayout" Id="rId1"/><Relationship Target="../media/image41.jpg" Type="http://schemas.openxmlformats.org/officeDocument/2006/relationships/image" Id="rId4"/><Relationship Target="../media/image08.pn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1.xml" Type="http://schemas.openxmlformats.org/officeDocument/2006/relationships/slideLayout" Id="rId1"/><Relationship Target="../media/image40.jpg" Type="http://schemas.openxmlformats.org/officeDocument/2006/relationships/image" Id="rId4"/><Relationship Target="../media/image08.pn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1.xml" Type="http://schemas.openxmlformats.org/officeDocument/2006/relationships/slideLayout" Id="rId1"/><Relationship Target="../media/image43.jpg" Type="http://schemas.openxmlformats.org/officeDocument/2006/relationships/image" Id="rId4"/><Relationship Target="../media/image08.pn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1.xml" Type="http://schemas.openxmlformats.org/officeDocument/2006/relationships/slideLayout" Id="rId1"/><Relationship Target="../media/image49.jpg" Type="http://schemas.openxmlformats.org/officeDocument/2006/relationships/image" Id="rId4"/><Relationship Target="../media/image08.pn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1.xml" Type="http://schemas.openxmlformats.org/officeDocument/2006/relationships/slideLayout" Id="rId1"/><Relationship Target="../media/image46.jpg" Type="http://schemas.openxmlformats.org/officeDocument/2006/relationships/image" Id="rId4"/><Relationship Target="../media/image08.png" Type="http://schemas.openxmlformats.org/officeDocument/2006/relationships/image" Id="rId3"/></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1.xml" Type="http://schemas.openxmlformats.org/officeDocument/2006/relationships/slideLayout" Id="rId1"/><Relationship Target="../media/image45.jpg" Type="http://schemas.openxmlformats.org/officeDocument/2006/relationships/image" Id="rId4"/><Relationship Target="../media/image08.png" Type="http://schemas.openxmlformats.org/officeDocument/2006/relationships/image" Id="rId3"/></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1.xml" Type="http://schemas.openxmlformats.org/officeDocument/2006/relationships/slideLayout" Id="rId1"/><Relationship Target="../media/image48.jpg" Type="http://schemas.openxmlformats.org/officeDocument/2006/relationships/image" Id="rId4"/><Relationship Target="../media/image08.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xml" Type="http://schemas.openxmlformats.org/officeDocument/2006/relationships/slideLayout" Id="rId1"/><Relationship Target="../media/image04.jpg" Type="http://schemas.openxmlformats.org/officeDocument/2006/relationships/image" Id="rId4"/><Relationship Target="../media/image08.png" Type="http://schemas.openxmlformats.org/officeDocument/2006/relationships/image" Id="rId3"/></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1.xml" Type="http://schemas.openxmlformats.org/officeDocument/2006/relationships/slideLayout" Id="rId1"/><Relationship Target="../media/image50.jpg" Type="http://schemas.openxmlformats.org/officeDocument/2006/relationships/image" Id="rId4"/><Relationship Target="../media/image08.png" Type="http://schemas.openxmlformats.org/officeDocument/2006/relationships/image" Id="rId3"/></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1.xml" Type="http://schemas.openxmlformats.org/officeDocument/2006/relationships/slideLayout" Id="rId1"/><Relationship Target="../media/image52.jpg" Type="http://schemas.openxmlformats.org/officeDocument/2006/relationships/image" Id="rId4"/><Relationship Target="../media/image08.png" Type="http://schemas.openxmlformats.org/officeDocument/2006/relationships/image" Id="rId3"/></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1.xml" Type="http://schemas.openxmlformats.org/officeDocument/2006/relationships/slideLayout" Id="rId1"/><Relationship Target="../media/image19.jpg" Type="http://schemas.openxmlformats.org/officeDocument/2006/relationships/image" Id="rId4"/><Relationship Target="../media/image08.png" Type="http://schemas.openxmlformats.org/officeDocument/2006/relationships/image" Id="rId3"/></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1.xml" Type="http://schemas.openxmlformats.org/officeDocument/2006/relationships/slideLayout" Id="rId1"/><Relationship Target="../media/image51.jpg" Type="http://schemas.openxmlformats.org/officeDocument/2006/relationships/image" Id="rId4"/><Relationship Target="../media/image08.pn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1.xml" Type="http://schemas.openxmlformats.org/officeDocument/2006/relationships/slideLayout" Id="rId1"/><Relationship Target="../media/image56.jpg" Type="http://schemas.openxmlformats.org/officeDocument/2006/relationships/image" Id="rId4"/><Relationship Target="../media/image08.png" Type="http://schemas.openxmlformats.org/officeDocument/2006/relationships/image" Id="rId3"/><Relationship Target="../media/image47.png" Type="http://schemas.openxmlformats.org/officeDocument/2006/relationships/image" Id="rId5"/></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1.xml" Type="http://schemas.openxmlformats.org/officeDocument/2006/relationships/slideLayout" Id="rId1"/><Relationship Target="../media/image57.jpg" Type="http://schemas.openxmlformats.org/officeDocument/2006/relationships/image" Id="rId4"/><Relationship Target="../media/image08.png" Type="http://schemas.openxmlformats.org/officeDocument/2006/relationships/image" Id="rId3"/></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1.xml" Type="http://schemas.openxmlformats.org/officeDocument/2006/relationships/slideLayout" Id="rId1"/><Relationship Target="../media/image55.jpg" Type="http://schemas.openxmlformats.org/officeDocument/2006/relationships/image" Id="rId4"/><Relationship Target="../media/image08.png" Type="http://schemas.openxmlformats.org/officeDocument/2006/relationships/image" Id="rId3"/></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1.xml" Type="http://schemas.openxmlformats.org/officeDocument/2006/relationships/slideLayout" Id="rId1"/><Relationship Target="../media/image58.jpg" Type="http://schemas.openxmlformats.org/officeDocument/2006/relationships/image" Id="rId4"/><Relationship Target="../media/image08.png" Type="http://schemas.openxmlformats.org/officeDocument/2006/relationships/image" Id="rId3"/></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1.xml" Type="http://schemas.openxmlformats.org/officeDocument/2006/relationships/slideLayout" Id="rId1"/><Relationship Target="../media/image51.jpg" Type="http://schemas.openxmlformats.org/officeDocument/2006/relationships/image" Id="rId4"/><Relationship Target="../media/image08.png" Type="http://schemas.openxmlformats.org/officeDocument/2006/relationships/image" Id="rId3"/></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1.xml" Type="http://schemas.openxmlformats.org/officeDocument/2006/relationships/slideLayout" Id="rId1"/><Relationship Target="../media/image60.jpg" Type="http://schemas.openxmlformats.org/officeDocument/2006/relationships/image" Id="rId4"/><Relationship Target="../media/image08.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 Target="../media/image09.jpg" Type="http://schemas.openxmlformats.org/officeDocument/2006/relationships/image" Id="rId4"/><Relationship Target="../media/image08.png" Type="http://schemas.openxmlformats.org/officeDocument/2006/relationships/image" Id="rId3"/></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1.xml" Type="http://schemas.openxmlformats.org/officeDocument/2006/relationships/slideLayout" Id="rId1"/><Relationship Target="../media/image62.jpg" Type="http://schemas.openxmlformats.org/officeDocument/2006/relationships/image" Id="rId4"/><Relationship Target="../media/image08.png" Type="http://schemas.openxmlformats.org/officeDocument/2006/relationships/image" Id="rId3"/><Relationship Target="../media/image03.png" Type="http://schemas.openxmlformats.org/officeDocument/2006/relationships/image" Id="rId6"/><Relationship Target="../media/image53.png" Type="http://schemas.openxmlformats.org/officeDocument/2006/relationships/image" Id="rId5"/><Relationship Target="../media/image54.png" Type="http://schemas.openxmlformats.org/officeDocument/2006/relationships/image" Id="rId7"/></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1.xml" Type="http://schemas.openxmlformats.org/officeDocument/2006/relationships/slideLayout" Id="rId1"/><Relationship Target="../media/image61.jpg" Type="http://schemas.openxmlformats.org/officeDocument/2006/relationships/image" Id="rId4"/><Relationship Target="../media/image08.png" Type="http://schemas.openxmlformats.org/officeDocument/2006/relationships/image" Id="rId3"/><Relationship Target="../media/image54.png" Type="http://schemas.openxmlformats.org/officeDocument/2006/relationships/image" Id="rId6"/><Relationship Target="../media/image00.png" Type="http://schemas.openxmlformats.org/officeDocument/2006/relationships/image" Id="rId5"/><Relationship Target="../media/image59.png" Type="http://schemas.openxmlformats.org/officeDocument/2006/relationships/image" Id="rId7"/></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media/image10.jpg" Type="http://schemas.openxmlformats.org/officeDocument/2006/relationships/image" Id="rId4"/><Relationship Target="../media/image08.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xml" Type="http://schemas.openxmlformats.org/officeDocument/2006/relationships/slideLayout" Id="rId1"/><Relationship Target="../media/image11.jpg" Type="http://schemas.openxmlformats.org/officeDocument/2006/relationships/image" Id="rId4"/><Relationship Target="../media/image08.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 Target="../media/image15.jpg" Type="http://schemas.openxmlformats.org/officeDocument/2006/relationships/image" Id="rId4"/><Relationship Target="../media/image08.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 Target="../media/image17.jpg" Type="http://schemas.openxmlformats.org/officeDocument/2006/relationships/image" Id="rId4"/><Relationship Target="../media/image08.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 name="Shape 18"/>
        <p:cNvGrpSpPr/>
        <p:nvPr/>
      </p:nvGrpSpPr>
      <p:grpSpPr>
        <a:xfrm>
          <a:off y="0" x="0"/>
          <a:ext cy="0" cx="0"/>
          <a:chOff y="0" x="0"/>
          <a:chExt cy="0" cx="0"/>
        </a:xfrm>
      </p:grpSpPr>
      <p:sp>
        <p:nvSpPr>
          <p:cNvPr id="19" name="Shape 19"/>
          <p:cNvSpPr/>
          <p:nvPr/>
        </p:nvSpPr>
        <p:spPr>
          <a:xfrm>
            <a:off y="0" x="0"/>
            <a:ext cy="7620000" cx="10160000"/>
          </a:xfrm>
          <a:prstGeom prst="rect">
            <a:avLst/>
          </a:prstGeom>
          <a:blipFill>
            <a:blip r:embed="rId4"/>
            <a:stretch>
              <a:fillRect/>
            </a:stretch>
          </a:blipFill>
        </p:spPr>
      </p:sp>
      <p:sp>
        <p:nvSpPr>
          <p:cNvPr id="20" name="Shape 20"/>
          <p:cNvSpPr txBox="1"/>
          <p:nvPr/>
        </p:nvSpPr>
        <p:spPr>
          <a:xfrm>
            <a:off y="5385150" x="1541625"/>
            <a:ext cy="1892999" cx="7406900"/>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FFFFFF"/>
                </a:solidFill>
                <a:latin typeface="Arial"/>
                <a:ea typeface="Arial"/>
                <a:cs typeface="Arial"/>
                <a:sym typeface="Arial"/>
              </a:rPr>
              <a:t>A LEADERSHIP WORKSHOP</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Based on the Collected Papers</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from the Leadership Symposium</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General Conference Session</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July 3-7, 2005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4" name="Shape 94"/>
        <p:cNvGrpSpPr/>
        <p:nvPr/>
      </p:nvGrpSpPr>
      <p:grpSpPr>
        <a:xfrm>
          <a:off y="0" x="0"/>
          <a:ext cy="0" cx="0"/>
          <a:chOff y="0" x="0"/>
          <a:chExt cy="0" cx="0"/>
        </a:xfrm>
      </p:grpSpPr>
      <p:sp>
        <p:nvSpPr>
          <p:cNvPr id="95" name="Shape 95"/>
          <p:cNvSpPr/>
          <p:nvPr/>
        </p:nvSpPr>
        <p:spPr>
          <a:xfrm>
            <a:off y="275150" x="0"/>
            <a:ext cy="7344825" cx="10160000"/>
          </a:xfrm>
          <a:prstGeom prst="rect">
            <a:avLst/>
          </a:prstGeom>
          <a:blipFill>
            <a:blip r:embed="rId4"/>
            <a:stretch>
              <a:fillRect/>
            </a:stretch>
          </a:blipFill>
        </p:spPr>
      </p:sp>
      <p:sp>
        <p:nvSpPr>
          <p:cNvPr id="96" name="Shape 96"/>
          <p:cNvSpPr txBox="1"/>
          <p:nvPr/>
        </p:nvSpPr>
        <p:spPr>
          <a:xfrm>
            <a:off y="1354650" x="1270000"/>
            <a:ext cy="6864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Christ is the Foundation of </a:t>
            </a:r>
          </a:p>
        </p:txBody>
      </p:sp>
      <p:sp>
        <p:nvSpPr>
          <p:cNvPr id="97" name="Shape 97"/>
          <p:cNvSpPr txBox="1"/>
          <p:nvPr/>
        </p:nvSpPr>
        <p:spPr>
          <a:xfrm>
            <a:off y="2286000" x="1270000"/>
            <a:ext cy="1173325" cx="7696199"/>
          </a:xfrm>
          <a:prstGeom prst="rect">
            <a:avLst/>
          </a:prstGeom>
        </p:spPr>
        <p:txBody>
          <a:bodyPr bIns="38100" rIns="38100" lIns="38100" tIns="38100" anchor="t" anchorCtr="0">
            <a:noAutofit/>
          </a:bodyPr>
          <a:lstStyle/>
          <a:p>
            <a:pPr algn="ctr" marR="0" indent="0" marL="0">
              <a:lnSpc>
                <a:spcPct val="143981"/>
              </a:lnSpc>
              <a:spcBef>
                <a:spcPts val="0"/>
              </a:spcBef>
              <a:spcAft>
                <a:spcPts val="0"/>
              </a:spcAft>
              <a:buNone/>
            </a:pPr>
            <a:r>
              <a:rPr b="1" sz="6000" lang="en-US">
                <a:solidFill>
                  <a:srgbClr val="5B4E1F"/>
                </a:solidFill>
                <a:latin typeface="Arial"/>
                <a:ea typeface="Arial"/>
                <a:cs typeface="Arial"/>
                <a:sym typeface="Arial"/>
              </a:rPr>
              <a:t>faith, hope, and love.</a:t>
            </a:r>
          </a:p>
        </p:txBody>
      </p:sp>
      <p:sp>
        <p:nvSpPr>
          <p:cNvPr id="98" name="Shape 98"/>
          <p:cNvSpPr txBox="1"/>
          <p:nvPr/>
        </p:nvSpPr>
        <p:spPr>
          <a:xfrm>
            <a:off y="3725325" x="1270000"/>
            <a:ext cy="2790825" cx="7696199"/>
          </a:xfrm>
          <a:prstGeom prst="rect">
            <a:avLst/>
          </a:prstGeom>
        </p:spPr>
        <p:txBody>
          <a:bodyPr bIns="38100" rIns="38100" lIns="38100" tIns="38100" anchor="t" anchorCtr="0">
            <a:noAutofit/>
          </a:bodyPr>
          <a:lstStyle/>
          <a:p>
            <a:pPr algn="ctr" marR="0" indent="0" marL="0">
              <a:lnSpc>
                <a:spcPct val="144097"/>
              </a:lnSpc>
              <a:spcBef>
                <a:spcPts val="0"/>
              </a:spcBef>
              <a:spcAft>
                <a:spcPts val="0"/>
              </a:spcAft>
              <a:buNone/>
            </a:pPr>
            <a:r>
              <a:rPr baseline="30000" sz="4000" lang="en-US">
                <a:solidFill>
                  <a:srgbClr val="000000"/>
                </a:solidFill>
                <a:latin typeface="Arial"/>
                <a:ea typeface="Arial"/>
                <a:cs typeface="Arial"/>
                <a:sym typeface="Arial"/>
              </a:rPr>
              <a:t>13</a:t>
            </a:r>
            <a:r>
              <a:rPr sz="4000" lang="en-US">
                <a:solidFill>
                  <a:srgbClr val="000000"/>
                </a:solidFill>
                <a:latin typeface="Arial"/>
                <a:ea typeface="Arial"/>
                <a:cs typeface="Arial"/>
                <a:sym typeface="Arial"/>
              </a:rPr>
              <a:t>And now these three remain: faith, hope and love. But the greatest of these is love.</a:t>
            </a:r>
          </a:p>
          <a:p>
            <a:pPr algn="ctr" marR="0" indent="0" marL="0">
              <a:lnSpc>
                <a:spcPct val="204166"/>
              </a:lnSpc>
              <a:spcBef>
                <a:spcPts val="0"/>
              </a:spcBef>
              <a:spcAft>
                <a:spcPts val="0"/>
              </a:spcAft>
              <a:buNone/>
            </a:pPr>
            <a:r>
              <a:rPr sz="2000" lang="en-US" i="1">
                <a:solidFill>
                  <a:srgbClr val="000000"/>
                </a:solidFill>
                <a:latin typeface="Arial"/>
                <a:ea typeface="Arial"/>
                <a:cs typeface="Arial"/>
                <a:sym typeface="Arial"/>
              </a:rPr>
              <a:t>1 Cor 13:13 (NIV)</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02" name="Shape 102"/>
        <p:cNvGrpSpPr/>
        <p:nvPr/>
      </p:nvGrpSpPr>
      <p:grpSpPr>
        <a:xfrm>
          <a:off y="0" x="0"/>
          <a:ext cy="0" cx="0"/>
          <a:chOff y="0" x="0"/>
          <a:chExt cy="0" cx="0"/>
        </a:xfrm>
      </p:grpSpPr>
      <p:sp>
        <p:nvSpPr>
          <p:cNvPr id="103" name="Shape 103"/>
          <p:cNvSpPr/>
          <p:nvPr/>
        </p:nvSpPr>
        <p:spPr>
          <a:xfrm>
            <a:off y="275150" x="0"/>
            <a:ext cy="7344825" cx="10160000"/>
          </a:xfrm>
          <a:prstGeom prst="rect">
            <a:avLst/>
          </a:prstGeom>
          <a:blipFill>
            <a:blip r:embed="rId4"/>
            <a:stretch>
              <a:fillRect/>
            </a:stretch>
          </a:blipFill>
        </p:spPr>
      </p:sp>
      <p:sp>
        <p:nvSpPr>
          <p:cNvPr id="104" name="Shape 104"/>
          <p:cNvSpPr txBox="1"/>
          <p:nvPr/>
        </p:nvSpPr>
        <p:spPr>
          <a:xfrm>
            <a:off y="846650" x="1270000"/>
            <a:ext cy="2819024" cx="7696199"/>
          </a:xfrm>
          <a:prstGeom prst="rect">
            <a:avLst/>
          </a:prstGeom>
        </p:spPr>
        <p:txBody>
          <a:bodyPr bIns="38100" rIns="38100" lIns="38100" tIns="38100" anchor="t" anchorCtr="0">
            <a:noAutofit/>
          </a:bodyPr>
          <a:lstStyle/>
          <a:p>
            <a:pPr algn="ctr" marR="0" indent="0" marL="0">
              <a:lnSpc>
                <a:spcPct val="132291"/>
              </a:lnSpc>
              <a:spcBef>
                <a:spcPts val="0"/>
              </a:spcBef>
              <a:spcAft>
                <a:spcPts val="0"/>
              </a:spcAft>
              <a:buNone/>
            </a:pPr>
            <a:r>
              <a:rPr b="1" sz="4000" lang="en-US">
                <a:solidFill>
                  <a:srgbClr val="000000"/>
                </a:solidFill>
                <a:latin typeface="Arial"/>
                <a:ea typeface="Arial"/>
                <a:cs typeface="Arial"/>
                <a:sym typeface="Arial"/>
              </a:rPr>
              <a:t>Integrity</a:t>
            </a:r>
          </a:p>
          <a:p>
            <a:pPr algn="ctr" marR="0" indent="0" marL="0">
              <a:lnSpc>
                <a:spcPct val="143750"/>
              </a:lnSpc>
              <a:spcBef>
                <a:spcPts val="0"/>
              </a:spcBef>
              <a:spcAft>
                <a:spcPts val="0"/>
              </a:spcAft>
              <a:buNone/>
            </a:pPr>
            <a:r>
              <a:rPr sz="3777" lang="en-US">
                <a:solidFill>
                  <a:srgbClr val="000000"/>
                </a:solidFill>
                <a:latin typeface="Arial"/>
                <a:ea typeface="Arial"/>
                <a:cs typeface="Arial"/>
                <a:sym typeface="Arial"/>
              </a:rPr>
              <a:t>One of the seven virtues selected to guide personal and professional behavior at Loma Linda</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08" name="Shape 108"/>
        <p:cNvGrpSpPr/>
        <p:nvPr/>
      </p:nvGrpSpPr>
      <p:grpSpPr>
        <a:xfrm>
          <a:off y="0" x="0"/>
          <a:ext cy="0" cx="0"/>
          <a:chOff y="0" x="0"/>
          <a:chExt cy="0" cx="0"/>
        </a:xfrm>
      </p:grpSpPr>
      <p:sp>
        <p:nvSpPr>
          <p:cNvPr id="109" name="Shape 109"/>
          <p:cNvSpPr/>
          <p:nvPr/>
        </p:nvSpPr>
        <p:spPr>
          <a:xfrm>
            <a:off y="275150" x="0"/>
            <a:ext cy="7344825" cx="10160000"/>
          </a:xfrm>
          <a:prstGeom prst="rect">
            <a:avLst/>
          </a:prstGeom>
          <a:blipFill>
            <a:blip r:embed="rId4"/>
            <a:stretch>
              <a:fillRect/>
            </a:stretch>
          </a:blipFill>
        </p:spPr>
      </p:sp>
      <p:sp>
        <p:nvSpPr>
          <p:cNvPr id="110" name="Shape 110"/>
          <p:cNvSpPr txBox="1"/>
          <p:nvPr/>
        </p:nvSpPr>
        <p:spPr>
          <a:xfrm>
            <a:off y="846650" x="1270000"/>
            <a:ext cy="2697325" cx="7696199"/>
          </a:xfrm>
          <a:prstGeom prst="rect">
            <a:avLst/>
          </a:prstGeom>
        </p:spPr>
        <p:txBody>
          <a:bodyPr bIns="38100" rIns="38100" lIns="38100" tIns="38100" anchor="t" anchorCtr="0">
            <a:noAutofit/>
          </a:bodyPr>
          <a:lstStyle/>
          <a:p>
            <a:pPr algn="ctr" marR="0" indent="0" marL="0">
              <a:lnSpc>
                <a:spcPct val="132291"/>
              </a:lnSpc>
              <a:spcBef>
                <a:spcPts val="0"/>
              </a:spcBef>
              <a:spcAft>
                <a:spcPts val="0"/>
              </a:spcAft>
              <a:buNone/>
            </a:pPr>
            <a:r>
              <a:rPr b="1" sz="4000" lang="en-US">
                <a:solidFill>
                  <a:srgbClr val="000000"/>
                </a:solidFill>
                <a:latin typeface="Arial"/>
                <a:ea typeface="Arial"/>
                <a:cs typeface="Arial"/>
                <a:sym typeface="Arial"/>
              </a:rPr>
              <a:t>Integrity</a:t>
            </a:r>
          </a:p>
          <a:p>
            <a:pPr algn="ctr" marR="0" indent="0" marL="0">
              <a:lnSpc>
                <a:spcPct val="143750"/>
              </a:lnSpc>
              <a:spcBef>
                <a:spcPts val="0"/>
              </a:spcBef>
              <a:spcAft>
                <a:spcPts val="0"/>
              </a:spcAft>
              <a:buNone/>
            </a:pPr>
            <a:r>
              <a:rPr sz="3555" lang="en-US">
                <a:solidFill>
                  <a:srgbClr val="000000"/>
                </a:solidFill>
                <a:latin typeface="Arial"/>
                <a:ea typeface="Arial"/>
                <a:cs typeface="Arial"/>
                <a:sym typeface="Arial"/>
              </a:rPr>
              <a:t>A valued foundation for all actions </a:t>
            </a:r>
          </a:p>
          <a:p>
            <a:pPr algn="ctr" marR="0" indent="0" marL="0">
              <a:lnSpc>
                <a:spcPct val="143750"/>
              </a:lnSpc>
              <a:spcBef>
                <a:spcPts val="0"/>
              </a:spcBef>
              <a:spcAft>
                <a:spcPts val="0"/>
              </a:spcAft>
              <a:buNone/>
            </a:pPr>
            <a:r>
              <a:rPr sz="3555" lang="en-US">
                <a:solidFill>
                  <a:srgbClr val="000000"/>
                </a:solidFill>
                <a:latin typeface="Arial"/>
                <a:ea typeface="Arial"/>
                <a:cs typeface="Arial"/>
                <a:sym typeface="Arial"/>
              </a:rPr>
              <a:t>of the General Conference and its employees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14" name="Shape 114"/>
        <p:cNvGrpSpPr/>
        <p:nvPr/>
      </p:nvGrpSpPr>
      <p:grpSpPr>
        <a:xfrm>
          <a:off y="0" x="0"/>
          <a:ext cy="0" cx="0"/>
          <a:chOff y="0" x="0"/>
          <a:chExt cy="0" cx="0"/>
        </a:xfrm>
      </p:grpSpPr>
      <p:sp>
        <p:nvSpPr>
          <p:cNvPr id="115" name="Shape 115"/>
          <p:cNvSpPr/>
          <p:nvPr/>
        </p:nvSpPr>
        <p:spPr>
          <a:xfrm>
            <a:off y="275150" x="0"/>
            <a:ext cy="7344825" cx="10160000"/>
          </a:xfrm>
          <a:prstGeom prst="rect">
            <a:avLst/>
          </a:prstGeom>
          <a:blipFill>
            <a:blip r:embed="rId4"/>
            <a:stretch>
              <a:fillRect/>
            </a:stretch>
          </a:blipFill>
        </p:spPr>
      </p:sp>
      <p:sp>
        <p:nvSpPr>
          <p:cNvPr id="116" name="Shape 116"/>
          <p:cNvSpPr txBox="1"/>
          <p:nvPr/>
        </p:nvSpPr>
        <p:spPr>
          <a:xfrm>
            <a:off y="467425" x="1270000"/>
            <a:ext cy="6927125"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000000"/>
                </a:solidFill>
                <a:latin typeface="Arial"/>
                <a:ea typeface="Arial"/>
                <a:cs typeface="Arial"/>
                <a:sym typeface="Arial"/>
              </a:rPr>
              <a:t>Integrity defined:</a:t>
            </a:r>
          </a:p>
          <a:p>
            <a:pPr algn="ctr" marR="0" indent="0" marL="0">
              <a:lnSpc>
                <a:spcPct val="100000"/>
              </a:lnSpc>
              <a:spcBef>
                <a:spcPts val="1406"/>
              </a:spcBef>
              <a:spcAft>
                <a:spcPts val="0"/>
              </a:spcAft>
              <a:buNone/>
            </a:pPr>
            <a:r>
              <a:rPr b="1" sz="3111" lang="en-US">
                <a:solidFill>
                  <a:srgbClr val="5B4E1F"/>
                </a:solidFill>
                <a:latin typeface="Arial"/>
                <a:ea typeface="Arial"/>
                <a:cs typeface="Arial"/>
                <a:sym typeface="Arial"/>
              </a:rPr>
              <a:t>1</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“an unimpaired condition . . .</a:t>
            </a:r>
          </a:p>
          <a:p>
            <a:pPr algn="ctr" marR="0" indent="0" marL="0">
              <a:lnSpc>
                <a:spcPct val="100000"/>
              </a:lnSpc>
              <a:spcBef>
                <a:spcPts val="1406"/>
              </a:spcBef>
              <a:spcAft>
                <a:spcPts val="0"/>
              </a:spcAft>
              <a:buNone/>
            </a:pPr>
            <a:r>
              <a:rPr b="1" sz="3111" lang="en-US">
                <a:solidFill>
                  <a:srgbClr val="5B4E1F"/>
                </a:solidFill>
                <a:latin typeface="Arial"/>
                <a:ea typeface="Arial"/>
                <a:cs typeface="Arial"/>
                <a:sym typeface="Arial"/>
              </a:rPr>
              <a:t>2</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firm adherence to a code of. . . moral or artistic values . . .</a:t>
            </a:r>
          </a:p>
          <a:p>
            <a:pPr algn="ctr" marR="0" indent="0" marL="0">
              <a:lnSpc>
                <a:spcPct val="100000"/>
              </a:lnSpc>
              <a:spcBef>
                <a:spcPts val="1406"/>
              </a:spcBef>
              <a:spcAft>
                <a:spcPts val="0"/>
              </a:spcAft>
              <a:buNone/>
            </a:pPr>
            <a:r>
              <a:rPr b="1" sz="3111" lang="en-US">
                <a:solidFill>
                  <a:srgbClr val="5B4E1F"/>
                </a:solidFill>
                <a:latin typeface="Arial"/>
                <a:ea typeface="Arial"/>
                <a:cs typeface="Arial"/>
                <a:sym typeface="Arial"/>
              </a:rPr>
              <a:t>3</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the quality or state of being complete or undivided . . .”(</a:t>
            </a:r>
            <a:r>
              <a:rPr sz="3111" lang="en-US" i="1">
                <a:solidFill>
                  <a:srgbClr val="000000"/>
                </a:solidFill>
                <a:latin typeface="Arial"/>
                <a:ea typeface="Arial"/>
                <a:cs typeface="Arial"/>
                <a:sym typeface="Arial"/>
              </a:rPr>
              <a:t>Webster’s New Collegiate Dictionary</a:t>
            </a:r>
            <a:r>
              <a:rPr sz="3111" lang="en-US">
                <a:solidFill>
                  <a:srgbClr val="000000"/>
                </a:solidFill>
                <a:latin typeface="Arial"/>
                <a:ea typeface="Arial"/>
                <a:cs typeface="Arial"/>
                <a:sym typeface="Arial"/>
              </a:rPr>
              <a:t>, p. 595)</a:t>
            </a:r>
          </a:p>
          <a:p>
            <a:r>
              <a:t/>
            </a:r>
          </a:p>
          <a:p>
            <a:pPr algn="ctr" marR="0" indent="0" marL="0">
              <a:lnSpc>
                <a:spcPct val="108035"/>
              </a:lnSpc>
              <a:spcBef>
                <a:spcPts val="0"/>
              </a:spcBef>
              <a:spcAft>
                <a:spcPts val="0"/>
              </a:spcAft>
              <a:buNone/>
            </a:pPr>
            <a:r>
              <a:rPr sz="3111" lang="en-US">
                <a:solidFill>
                  <a:srgbClr val="000000"/>
                </a:solidFill>
                <a:latin typeface="Arial"/>
                <a:ea typeface="Arial"/>
                <a:cs typeface="Arial"/>
                <a:sym typeface="Arial"/>
              </a:rPr>
              <a:t>Integrity defines a state of “being” and “living” characterized by unity, completeness and wholeness, (Stephen L. Carter, </a:t>
            </a:r>
            <a:r>
              <a:rPr sz="3111" lang="en-US" i="1">
                <a:solidFill>
                  <a:srgbClr val="000000"/>
                </a:solidFill>
                <a:latin typeface="Arial"/>
                <a:ea typeface="Arial"/>
                <a:cs typeface="Arial"/>
                <a:sym typeface="Arial"/>
              </a:rPr>
              <a:t>Integrity</a:t>
            </a:r>
            <a:r>
              <a:rPr sz="3111" lang="en-US">
                <a:solidFill>
                  <a:srgbClr val="000000"/>
                </a:solidFill>
                <a:latin typeface="Arial"/>
                <a:ea typeface="Arial"/>
                <a:cs typeface="Arial"/>
                <a:sym typeface="Arial"/>
              </a:rPr>
              <a:t>, p. 7.)</a:t>
            </a:r>
          </a:p>
        </p:txBody>
      </p:sp>
      <p:sp>
        <p:nvSpPr>
          <p:cNvPr id="117" name="Shape 117"/>
          <p:cNvSpPr/>
          <p:nvPr/>
        </p:nvSpPr>
        <p:spPr>
          <a:xfrm>
            <a:off y="1428750" x="1270000"/>
            <a:ext cy="42325" cx="3661824"/>
          </a:xfrm>
          <a:prstGeom prst="rect">
            <a:avLst/>
          </a:prstGeom>
          <a:blipFill>
            <a:blip r:embed="rId5"/>
            <a:stretch>
              <a:fillRect/>
            </a:stretch>
          </a:blipFill>
        </p:spPr>
      </p:sp>
      <p:sp>
        <p:nvSpPr>
          <p:cNvPr id="118" name="Shape 118"/>
          <p:cNvSpPr/>
          <p:nvPr/>
        </p:nvSpPr>
        <p:spPr>
          <a:xfrm>
            <a:off y="1428750" x="5207000"/>
            <a:ext cy="42325" cx="3704149"/>
          </a:xfrm>
          <a:prstGeom prst="rect">
            <a:avLst/>
          </a:prstGeom>
          <a:blipFill>
            <a:blip r:embed="rId6"/>
            <a:stretch>
              <a:fillRect/>
            </a:stretch>
          </a:blipFill>
        </p:spPr>
      </p:sp>
      <p:sp>
        <p:nvSpPr>
          <p:cNvPr id="119" name="Shape 119"/>
          <p:cNvSpPr/>
          <p:nvPr/>
        </p:nvSpPr>
        <p:spPr>
          <a:xfrm>
            <a:off y="2444725" x="1270000"/>
            <a:ext cy="42325" cx="3661824"/>
          </a:xfrm>
          <a:prstGeom prst="rect">
            <a:avLst/>
          </a:prstGeom>
          <a:blipFill>
            <a:blip r:embed="rId5"/>
            <a:stretch>
              <a:fillRect/>
            </a:stretch>
          </a:blipFill>
        </p:spPr>
      </p:sp>
      <p:sp>
        <p:nvSpPr>
          <p:cNvPr id="120" name="Shape 120"/>
          <p:cNvSpPr/>
          <p:nvPr/>
        </p:nvSpPr>
        <p:spPr>
          <a:xfrm>
            <a:off y="2444725" x="5207000"/>
            <a:ext cy="42325" cx="3704149"/>
          </a:xfrm>
          <a:prstGeom prst="rect">
            <a:avLst/>
          </a:prstGeom>
          <a:blipFill>
            <a:blip r:embed="rId6"/>
            <a:stretch>
              <a:fillRect/>
            </a:stretch>
          </a:blipFill>
        </p:spPr>
      </p:sp>
      <p:sp>
        <p:nvSpPr>
          <p:cNvPr id="121" name="Shape 121"/>
          <p:cNvSpPr/>
          <p:nvPr/>
        </p:nvSpPr>
        <p:spPr>
          <a:xfrm>
            <a:off y="3799400" x="1270000"/>
            <a:ext cy="42325" cx="3661824"/>
          </a:xfrm>
          <a:prstGeom prst="rect">
            <a:avLst/>
          </a:prstGeom>
          <a:blipFill>
            <a:blip r:embed="rId5"/>
            <a:stretch>
              <a:fillRect/>
            </a:stretch>
          </a:blipFill>
        </p:spPr>
      </p:sp>
      <p:sp>
        <p:nvSpPr>
          <p:cNvPr id="122" name="Shape 122"/>
          <p:cNvSpPr/>
          <p:nvPr/>
        </p:nvSpPr>
        <p:spPr>
          <a:xfrm>
            <a:off y="3799400" x="5207000"/>
            <a:ext cy="42325" cx="3704149"/>
          </a:xfrm>
          <a:prstGeom prst="rect">
            <a:avLst/>
          </a:prstGeom>
          <a:blipFill>
            <a:blip r:embed="rId6"/>
            <a:stretch>
              <a:fillRect/>
            </a:stretch>
          </a:blipFill>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26" name="Shape 126"/>
        <p:cNvGrpSpPr/>
        <p:nvPr/>
      </p:nvGrpSpPr>
      <p:grpSpPr>
        <a:xfrm>
          <a:off y="0" x="0"/>
          <a:ext cy="0" cx="0"/>
          <a:chOff y="0" x="0"/>
          <a:chExt cy="0" cx="0"/>
        </a:xfrm>
      </p:grpSpPr>
      <p:sp>
        <p:nvSpPr>
          <p:cNvPr id="127" name="Shape 127"/>
          <p:cNvSpPr/>
          <p:nvPr/>
        </p:nvSpPr>
        <p:spPr>
          <a:xfrm>
            <a:off y="275150" x="0"/>
            <a:ext cy="7344825" cx="10160000"/>
          </a:xfrm>
          <a:prstGeom prst="rect">
            <a:avLst/>
          </a:prstGeom>
          <a:blipFill>
            <a:blip r:embed="rId4"/>
            <a:stretch>
              <a:fillRect/>
            </a:stretch>
          </a:blipFill>
        </p:spPr>
      </p:sp>
      <p:sp>
        <p:nvSpPr>
          <p:cNvPr id="128" name="Shape 128"/>
          <p:cNvSpPr txBox="1"/>
          <p:nvPr/>
        </p:nvSpPr>
        <p:spPr>
          <a:xfrm>
            <a:off y="1998475" x="3065625"/>
            <a:ext cy="922850" cx="376624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i="1">
                <a:solidFill>
                  <a:srgbClr val="000000"/>
                </a:solidFill>
                <a:latin typeface="Arial"/>
                <a:ea typeface="Arial"/>
                <a:cs typeface="Arial"/>
                <a:sym typeface="Arial"/>
              </a:rPr>
              <a:t>Integrity</a:t>
            </a:r>
          </a:p>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Stephen L. Carter</a:t>
            </a:r>
          </a:p>
        </p:txBody>
      </p:sp>
      <p:sp>
        <p:nvSpPr>
          <p:cNvPr id="129" name="Shape 129"/>
          <p:cNvSpPr txBox="1"/>
          <p:nvPr/>
        </p:nvSpPr>
        <p:spPr>
          <a:xfrm>
            <a:off y="3353150" x="3425450"/>
            <a:ext cy="922850" cx="3551049"/>
          </a:xfrm>
          <a:prstGeom prst="rect">
            <a:avLst/>
          </a:prstGeom>
        </p:spPr>
        <p:txBody>
          <a:bodyPr bIns="38100" rIns="38100" lIns="38100" tIns="38100" anchor="t" anchorCtr="0">
            <a:noAutofit/>
          </a:bodyPr>
          <a:lstStyle/>
          <a:p>
            <a:pPr algn="r" marR="0" indent="0" marL="0">
              <a:lnSpc>
                <a:spcPct val="119921"/>
              </a:lnSpc>
              <a:spcBef>
                <a:spcPts val="0"/>
              </a:spcBef>
              <a:spcAft>
                <a:spcPts val="0"/>
              </a:spcAft>
              <a:buNone/>
            </a:pPr>
            <a:r>
              <a:rPr sz="3555" lang="en-US" i="1">
                <a:solidFill>
                  <a:srgbClr val="000000"/>
                </a:solidFill>
                <a:latin typeface="Arial"/>
                <a:ea typeface="Arial"/>
                <a:cs typeface="Arial"/>
                <a:sym typeface="Arial"/>
              </a:rPr>
              <a:t>Leadership Prayers</a:t>
            </a:r>
          </a:p>
          <a:p>
            <a:pPr algn="r" marR="0" indent="0" marL="0">
              <a:lnSpc>
                <a:spcPct val="120138"/>
              </a:lnSpc>
              <a:spcBef>
                <a:spcPts val="0"/>
              </a:spcBef>
              <a:spcAft>
                <a:spcPts val="0"/>
              </a:spcAft>
              <a:buNone/>
            </a:pPr>
            <a:r>
              <a:rPr sz="2000" lang="en-US">
                <a:solidFill>
                  <a:srgbClr val="000000"/>
                </a:solidFill>
                <a:latin typeface="Arial"/>
                <a:ea typeface="Arial"/>
                <a:cs typeface="Arial"/>
                <a:sym typeface="Arial"/>
              </a:rPr>
              <a:t>Richard Kriegbaum</a:t>
            </a:r>
          </a:p>
        </p:txBody>
      </p:sp>
      <p:sp>
        <p:nvSpPr>
          <p:cNvPr id="130" name="Shape 130"/>
          <p:cNvSpPr txBox="1"/>
          <p:nvPr/>
        </p:nvSpPr>
        <p:spPr>
          <a:xfrm>
            <a:off y="4792475" x="3065625"/>
            <a:ext cy="922850" cx="34504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i="1">
                <a:solidFill>
                  <a:srgbClr val="000000"/>
                </a:solidFill>
                <a:latin typeface="Arial"/>
                <a:ea typeface="Arial"/>
                <a:cs typeface="Arial"/>
                <a:sym typeface="Arial"/>
              </a:rPr>
              <a:t>Deliberate Success</a:t>
            </a:r>
          </a:p>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Eric Allenbaugh</a:t>
            </a:r>
          </a:p>
        </p:txBody>
      </p:sp>
      <p:sp>
        <p:nvSpPr>
          <p:cNvPr id="131" name="Shape 131"/>
          <p:cNvSpPr txBox="1"/>
          <p:nvPr/>
        </p:nvSpPr>
        <p:spPr>
          <a:xfrm>
            <a:off y="5977800" x="4420300"/>
            <a:ext cy="922850" cx="2489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i="1">
                <a:solidFill>
                  <a:srgbClr val="000000"/>
                </a:solidFill>
                <a:latin typeface="Arial"/>
                <a:ea typeface="Arial"/>
                <a:cs typeface="Arial"/>
                <a:sym typeface="Arial"/>
              </a:rPr>
              <a:t>The 8</a:t>
            </a:r>
            <a:r>
              <a:rPr baseline="30000" sz="3555" lang="en-US" i="1">
                <a:solidFill>
                  <a:srgbClr val="000000"/>
                </a:solidFill>
                <a:latin typeface="Arial"/>
                <a:ea typeface="Arial"/>
                <a:cs typeface="Arial"/>
                <a:sym typeface="Arial"/>
              </a:rPr>
              <a:t>th</a:t>
            </a:r>
            <a:r>
              <a:rPr sz="3555" lang="en-US" i="1">
                <a:solidFill>
                  <a:srgbClr val="000000"/>
                </a:solidFill>
                <a:latin typeface="Arial"/>
                <a:ea typeface="Arial"/>
                <a:cs typeface="Arial"/>
                <a:sym typeface="Arial"/>
              </a:rPr>
              <a:t> Habit</a:t>
            </a:r>
          </a:p>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Stephen R. Covey</a:t>
            </a:r>
          </a:p>
        </p:txBody>
      </p:sp>
      <p:sp>
        <p:nvSpPr>
          <p:cNvPr id="132" name="Shape 132"/>
          <p:cNvSpPr/>
          <p:nvPr/>
        </p:nvSpPr>
        <p:spPr>
          <a:xfrm>
            <a:off y="264575" x="0"/>
            <a:ext cy="3746500" cx="2963325"/>
          </a:xfrm>
          <a:prstGeom prst="rect">
            <a:avLst/>
          </a:prstGeom>
          <a:blipFill>
            <a:blip r:embed="rId5"/>
            <a:stretch>
              <a:fillRect/>
            </a:stretch>
          </a:blipFill>
        </p:spPr>
      </p:sp>
      <p:sp>
        <p:nvSpPr>
          <p:cNvPr id="133" name="Shape 133"/>
          <p:cNvSpPr/>
          <p:nvPr/>
        </p:nvSpPr>
        <p:spPr>
          <a:xfrm>
            <a:off y="4011075" x="0"/>
            <a:ext cy="3608900" cx="2963325"/>
          </a:xfrm>
          <a:prstGeom prst="rect">
            <a:avLst/>
          </a:prstGeom>
          <a:blipFill>
            <a:blip r:embed="rId6"/>
            <a:stretch>
              <a:fillRect/>
            </a:stretch>
          </a:blipFill>
        </p:spPr>
      </p:sp>
      <p:sp>
        <p:nvSpPr>
          <p:cNvPr id="134" name="Shape 134"/>
          <p:cNvSpPr/>
          <p:nvPr/>
        </p:nvSpPr>
        <p:spPr>
          <a:xfrm>
            <a:off y="264575" x="6985000"/>
            <a:ext cy="4762500" cx="3175000"/>
          </a:xfrm>
          <a:prstGeom prst="rect">
            <a:avLst/>
          </a:prstGeom>
          <a:blipFill>
            <a:blip r:embed="rId7"/>
            <a:stretch>
              <a:fillRect/>
            </a:stretch>
          </a:blipFill>
        </p:spPr>
      </p:sp>
      <p:sp>
        <p:nvSpPr>
          <p:cNvPr id="135" name="Shape 135"/>
          <p:cNvSpPr txBox="1"/>
          <p:nvPr/>
        </p:nvSpPr>
        <p:spPr>
          <a:xfrm>
            <a:off y="592650" x="1016000"/>
            <a:ext cy="550674" cx="8204200"/>
          </a:xfrm>
          <a:prstGeom prst="rect">
            <a:avLst/>
          </a:prstGeom>
        </p:spPr>
        <p:txBody>
          <a:bodyPr bIns="38100" rIns="38100" lIns="38100" tIns="38100" anchor="t" anchorCtr="0">
            <a:noAutofit/>
          </a:bodyPr>
          <a:lstStyle/>
          <a:p>
            <a:pPr algn="ctr" marR="0" indent="0" marL="0">
              <a:lnSpc>
                <a:spcPct val="120089"/>
              </a:lnSpc>
              <a:spcBef>
                <a:spcPts val="0"/>
              </a:spcBef>
              <a:spcAft>
                <a:spcPts val="0"/>
              </a:spcAft>
              <a:buNone/>
            </a:pPr>
            <a:r>
              <a:rPr sz="3111" lang="en-US">
                <a:solidFill>
                  <a:srgbClr val="000000"/>
                </a:solidFill>
                <a:latin typeface="Arial"/>
                <a:ea typeface="Arial"/>
                <a:cs typeface="Arial"/>
                <a:sym typeface="Arial"/>
              </a:rPr>
              <a:t>Four excellent books are used in this session:</a:t>
            </a:r>
          </a:p>
        </p:txBody>
      </p:sp>
      <p:sp>
        <p:nvSpPr>
          <p:cNvPr id="136" name="Shape 136"/>
          <p:cNvSpPr/>
          <p:nvPr/>
        </p:nvSpPr>
        <p:spPr>
          <a:xfrm>
            <a:off y="5027075" x="6985000"/>
            <a:ext cy="2592900" cx="3175000"/>
          </a:xfrm>
          <a:prstGeom prst="rect">
            <a:avLst/>
          </a:prstGeom>
          <a:blipFill>
            <a:blip r:embed="rId8"/>
            <a:stretch>
              <a:fillRect/>
            </a:stretch>
          </a:blipFill>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40" name="Shape 140"/>
        <p:cNvGrpSpPr/>
        <p:nvPr/>
      </p:nvGrpSpPr>
      <p:grpSpPr>
        <a:xfrm>
          <a:off y="0" x="0"/>
          <a:ext cy="0" cx="0"/>
          <a:chOff y="0" x="0"/>
          <a:chExt cy="0" cx="0"/>
        </a:xfrm>
      </p:grpSpPr>
      <p:sp>
        <p:nvSpPr>
          <p:cNvPr id="141" name="Shape 141"/>
          <p:cNvSpPr/>
          <p:nvPr/>
        </p:nvSpPr>
        <p:spPr>
          <a:xfrm>
            <a:off y="275150" x="0"/>
            <a:ext cy="7344825" cx="10160000"/>
          </a:xfrm>
          <a:prstGeom prst="rect">
            <a:avLst/>
          </a:prstGeom>
          <a:blipFill>
            <a:blip r:embed="rId4"/>
            <a:stretch>
              <a:fillRect/>
            </a:stretch>
          </a:blipFill>
        </p:spPr>
      </p:sp>
      <p:sp>
        <p:nvSpPr>
          <p:cNvPr id="142" name="Shape 142"/>
          <p:cNvSpPr/>
          <p:nvPr/>
        </p:nvSpPr>
        <p:spPr>
          <a:xfrm>
            <a:off y="275150" x="0"/>
            <a:ext cy="7344825" cx="10160000"/>
          </a:xfrm>
          <a:prstGeom prst="rect">
            <a:avLst/>
          </a:prstGeom>
          <a:blipFill>
            <a:blip r:embed="rId5"/>
            <a:stretch>
              <a:fillRect/>
            </a:stretch>
          </a:blipFill>
        </p:spPr>
      </p:sp>
      <p:sp>
        <p:nvSpPr>
          <p:cNvPr id="143" name="Shape 143"/>
          <p:cNvSpPr txBox="1"/>
          <p:nvPr/>
        </p:nvSpPr>
        <p:spPr>
          <a:xfrm>
            <a:off y="677325" x="1270000"/>
            <a:ext cy="1092175" cx="76961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3333" lang="en-US">
                <a:solidFill>
                  <a:srgbClr val="000000"/>
                </a:solidFill>
                <a:latin typeface="Arial"/>
                <a:ea typeface="Arial"/>
                <a:cs typeface="Arial"/>
                <a:sym typeface="Arial"/>
              </a:rPr>
              <a:t>Integrity is being “one person,” being as “true to duty as the needle to the pole.”</a:t>
            </a:r>
          </a:p>
        </p:txBody>
      </p:sp>
      <p:sp>
        <p:nvSpPr>
          <p:cNvPr id="144" name="Shape 144"/>
          <p:cNvSpPr txBox="1"/>
          <p:nvPr/>
        </p:nvSpPr>
        <p:spPr>
          <a:xfrm>
            <a:off y="4030475" x="2127250"/>
            <a:ext cy="906975" cx="1656624"/>
          </a:xfrm>
          <a:prstGeom prst="rect">
            <a:avLst/>
          </a:prstGeom>
        </p:spPr>
        <p:txBody>
          <a:bodyPr bIns="38100" rIns="38100" lIns="38100" tIns="38100" anchor="t" anchorCtr="0">
            <a:noAutofit/>
          </a:bodyPr>
          <a:lstStyle/>
          <a:p>
            <a:pPr algn="ctr" marR="0" indent="0" marL="0">
              <a:lnSpc>
                <a:spcPct val="120089"/>
              </a:lnSpc>
              <a:spcBef>
                <a:spcPts val="0"/>
              </a:spcBef>
              <a:spcAft>
                <a:spcPts val="0"/>
              </a:spcAft>
              <a:buNone/>
            </a:pPr>
            <a:r>
              <a:rPr sz="3111" lang="en-US">
                <a:solidFill>
                  <a:srgbClr val="5B4E1F"/>
                </a:solidFill>
                <a:latin typeface="Arial"/>
                <a:ea typeface="Arial"/>
                <a:cs typeface="Arial"/>
                <a:sym typeface="Arial"/>
              </a:rPr>
              <a:t>Purpose</a:t>
            </a:r>
          </a:p>
          <a:p>
            <a:pPr algn="ctr" marR="0" indent="0" marL="0">
              <a:lnSpc>
                <a:spcPct val="120238"/>
              </a:lnSpc>
              <a:spcBef>
                <a:spcPts val="0"/>
              </a:spcBef>
              <a:spcAft>
                <a:spcPts val="0"/>
              </a:spcAft>
              <a:buNone/>
            </a:pPr>
            <a:r>
              <a:rPr sz="2333" lang="en-US">
                <a:solidFill>
                  <a:srgbClr val="000000"/>
                </a:solidFill>
                <a:latin typeface="Arial"/>
                <a:ea typeface="Arial"/>
                <a:cs typeface="Arial"/>
                <a:sym typeface="Arial"/>
              </a:rPr>
              <a:t>(</a:t>
            </a:r>
            <a:r>
              <a:rPr sz="2333" lang="en-US" i="1">
                <a:solidFill>
                  <a:srgbClr val="000000"/>
                </a:solidFill>
                <a:latin typeface="Arial"/>
                <a:ea typeface="Arial"/>
                <a:cs typeface="Arial"/>
                <a:sym typeface="Arial"/>
              </a:rPr>
              <a:t>Why I exist)</a:t>
            </a:r>
          </a:p>
        </p:txBody>
      </p:sp>
      <p:sp>
        <p:nvSpPr>
          <p:cNvPr id="145" name="Shape 145"/>
          <p:cNvSpPr txBox="1"/>
          <p:nvPr/>
        </p:nvSpPr>
        <p:spPr>
          <a:xfrm>
            <a:off y="4030475" x="6198300"/>
            <a:ext cy="906975" cx="2289874"/>
          </a:xfrm>
          <a:prstGeom prst="rect">
            <a:avLst/>
          </a:prstGeom>
        </p:spPr>
        <p:txBody>
          <a:bodyPr bIns="38100" rIns="38100" lIns="38100" tIns="38100" anchor="t" anchorCtr="0">
            <a:noAutofit/>
          </a:bodyPr>
          <a:lstStyle/>
          <a:p>
            <a:pPr algn="ctr" marR="0" indent="0" marL="0">
              <a:lnSpc>
                <a:spcPct val="120089"/>
              </a:lnSpc>
              <a:spcBef>
                <a:spcPts val="0"/>
              </a:spcBef>
              <a:spcAft>
                <a:spcPts val="0"/>
              </a:spcAft>
              <a:buNone/>
            </a:pPr>
            <a:r>
              <a:rPr sz="3111" lang="en-US">
                <a:solidFill>
                  <a:srgbClr val="5B4E1F"/>
                </a:solidFill>
                <a:latin typeface="Arial"/>
                <a:ea typeface="Arial"/>
                <a:cs typeface="Arial"/>
                <a:sym typeface="Arial"/>
              </a:rPr>
              <a:t>Principles</a:t>
            </a:r>
          </a:p>
          <a:p>
            <a:pPr algn="ctr" marR="0" indent="0" marL="0">
              <a:lnSpc>
                <a:spcPct val="120238"/>
              </a:lnSpc>
              <a:spcBef>
                <a:spcPts val="0"/>
              </a:spcBef>
              <a:spcAft>
                <a:spcPts val="0"/>
              </a:spcAft>
              <a:buNone/>
            </a:pPr>
            <a:r>
              <a:rPr sz="2333" lang="en-US">
                <a:solidFill>
                  <a:srgbClr val="000000"/>
                </a:solidFill>
                <a:latin typeface="Arial"/>
                <a:ea typeface="Arial"/>
                <a:cs typeface="Arial"/>
                <a:sym typeface="Arial"/>
              </a:rPr>
              <a:t>(</a:t>
            </a:r>
            <a:r>
              <a:rPr sz="2333" lang="en-US" i="1">
                <a:solidFill>
                  <a:srgbClr val="000000"/>
                </a:solidFill>
                <a:latin typeface="Arial"/>
                <a:ea typeface="Arial"/>
                <a:cs typeface="Arial"/>
                <a:sym typeface="Arial"/>
              </a:rPr>
              <a:t>What I Stand for)</a:t>
            </a:r>
          </a:p>
        </p:txBody>
      </p:sp>
      <p:sp>
        <p:nvSpPr>
          <p:cNvPr id="146" name="Shape 146"/>
          <p:cNvSpPr txBox="1"/>
          <p:nvPr/>
        </p:nvSpPr>
        <p:spPr>
          <a:xfrm>
            <a:off y="6637500" x="4019900"/>
            <a:ext cy="838199" cx="2231649"/>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sz="2666" lang="en-US">
                <a:solidFill>
                  <a:srgbClr val="5B4E1F"/>
                </a:solidFill>
                <a:latin typeface="Arial"/>
                <a:ea typeface="Arial"/>
                <a:cs typeface="Arial"/>
                <a:sym typeface="Arial"/>
              </a:rPr>
              <a:t>Intentions</a:t>
            </a:r>
          </a:p>
          <a:p>
            <a:pPr algn="ctr" marR="0" indent="0" marL="0">
              <a:lnSpc>
                <a:spcPct val="120238"/>
              </a:lnSpc>
              <a:spcBef>
                <a:spcPts val="0"/>
              </a:spcBef>
              <a:spcAft>
                <a:spcPts val="0"/>
              </a:spcAft>
              <a:buNone/>
            </a:pPr>
            <a:r>
              <a:rPr sz="2333" lang="en-US">
                <a:solidFill>
                  <a:srgbClr val="000000"/>
                </a:solidFill>
                <a:latin typeface="Arial"/>
                <a:ea typeface="Arial"/>
                <a:cs typeface="Arial"/>
                <a:sym typeface="Arial"/>
              </a:rPr>
              <a:t>(</a:t>
            </a:r>
            <a:r>
              <a:rPr sz="2333" lang="en-US" i="1">
                <a:solidFill>
                  <a:srgbClr val="000000"/>
                </a:solidFill>
                <a:latin typeface="Arial"/>
                <a:ea typeface="Arial"/>
                <a:cs typeface="Arial"/>
                <a:sym typeface="Arial"/>
              </a:rPr>
              <a:t>What I am up to)</a:t>
            </a:r>
          </a:p>
        </p:txBody>
      </p:sp>
      <p:sp>
        <p:nvSpPr>
          <p:cNvPr id="147" name="Shape 147"/>
          <p:cNvSpPr txBox="1"/>
          <p:nvPr/>
        </p:nvSpPr>
        <p:spPr>
          <a:xfrm>
            <a:off y="1998475" x="864300"/>
            <a:ext cy="989874" cx="8507575"/>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3333" lang="en-US">
                <a:solidFill>
                  <a:srgbClr val="000000"/>
                </a:solidFill>
                <a:latin typeface="Arial"/>
                <a:ea typeface="Arial"/>
                <a:cs typeface="Arial"/>
                <a:sym typeface="Arial"/>
              </a:rPr>
              <a:t>Synonyms for integrity:</a:t>
            </a:r>
          </a:p>
          <a:p>
            <a:pPr algn="ctr" marR="0" indent="0" marL="0">
              <a:lnSpc>
                <a:spcPct val="119791"/>
              </a:lnSpc>
              <a:spcBef>
                <a:spcPts val="0"/>
              </a:spcBef>
              <a:spcAft>
                <a:spcPts val="0"/>
              </a:spcAft>
              <a:buNone/>
            </a:pPr>
            <a:r>
              <a:rPr sz="2666" lang="en-US" i="1">
                <a:solidFill>
                  <a:srgbClr val="000000"/>
                </a:solidFill>
                <a:latin typeface="Arial"/>
                <a:ea typeface="Arial"/>
                <a:cs typeface="Arial"/>
                <a:sym typeface="Arial"/>
              </a:rPr>
              <a:t>Soundness, incorruptibility, completeness, honesty, unity</a:t>
            </a:r>
          </a:p>
        </p:txBody>
      </p:sp>
      <p:sp>
        <p:nvSpPr>
          <p:cNvPr id="148" name="Shape 148"/>
          <p:cNvSpPr txBox="1"/>
          <p:nvPr/>
        </p:nvSpPr>
        <p:spPr>
          <a:xfrm>
            <a:off y="5139950" x="4337400"/>
            <a:ext cy="550674" cx="1596650"/>
          </a:xfrm>
          <a:prstGeom prst="rect">
            <a:avLst/>
          </a:prstGeom>
        </p:spPr>
        <p:txBody>
          <a:bodyPr bIns="38100" rIns="38100" lIns="38100" tIns="38100" anchor="t" anchorCtr="0">
            <a:noAutofit/>
          </a:bodyPr>
          <a:lstStyle/>
          <a:p>
            <a:pPr algn="ctr" marR="0" indent="0" marL="0">
              <a:lnSpc>
                <a:spcPct val="120089"/>
              </a:lnSpc>
              <a:spcBef>
                <a:spcPts val="0"/>
              </a:spcBef>
              <a:spcAft>
                <a:spcPts val="0"/>
              </a:spcAft>
              <a:buNone/>
            </a:pPr>
            <a:r>
              <a:rPr sz="3111" lang="en-US">
                <a:solidFill>
                  <a:srgbClr val="FFFFFF"/>
                </a:solidFill>
                <a:latin typeface="Arial"/>
                <a:ea typeface="Arial"/>
                <a:cs typeface="Arial"/>
                <a:sym typeface="Arial"/>
              </a:rPr>
              <a:t>Integrity</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2" name="Shape 152"/>
        <p:cNvGrpSpPr/>
        <p:nvPr/>
      </p:nvGrpSpPr>
      <p:grpSpPr>
        <a:xfrm>
          <a:off y="0" x="0"/>
          <a:ext cy="0" cx="0"/>
          <a:chOff y="0" x="0"/>
          <a:chExt cy="0" cx="0"/>
        </a:xfrm>
      </p:grpSpPr>
      <p:sp>
        <p:nvSpPr>
          <p:cNvPr id="153" name="Shape 153"/>
          <p:cNvSpPr/>
          <p:nvPr/>
        </p:nvSpPr>
        <p:spPr>
          <a:xfrm>
            <a:off y="275150" x="0"/>
            <a:ext cy="7344825" cx="10160000"/>
          </a:xfrm>
          <a:prstGeom prst="rect">
            <a:avLst/>
          </a:prstGeom>
          <a:blipFill>
            <a:blip r:embed="rId4"/>
            <a:stretch>
              <a:fillRect/>
            </a:stretch>
          </a:blipFill>
        </p:spPr>
      </p:sp>
      <p:sp>
        <p:nvSpPr>
          <p:cNvPr id="154" name="Shape 154"/>
          <p:cNvSpPr txBox="1"/>
          <p:nvPr/>
        </p:nvSpPr>
        <p:spPr>
          <a:xfrm>
            <a:off y="507975" x="1270000"/>
            <a:ext cy="2882524" cx="7696199"/>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4000" lang="en-US">
                <a:solidFill>
                  <a:srgbClr val="000000"/>
                </a:solidFill>
                <a:latin typeface="Arial"/>
                <a:ea typeface="Arial"/>
                <a:cs typeface="Arial"/>
                <a:sym typeface="Arial"/>
              </a:rPr>
              <a:t>Words we use to show a </a:t>
            </a:r>
            <a:r>
              <a:rPr b="1" sz="4000" lang="en-US">
                <a:solidFill>
                  <a:srgbClr val="000000"/>
                </a:solidFill>
                <a:latin typeface="Arial"/>
                <a:ea typeface="Arial"/>
                <a:cs typeface="Arial"/>
                <a:sym typeface="Arial"/>
              </a:rPr>
              <a:t>lack</a:t>
            </a:r>
            <a:r>
              <a:rPr sz="4000" lang="en-US">
                <a:solidFill>
                  <a:srgbClr val="000000"/>
                </a:solidFill>
                <a:latin typeface="Arial"/>
                <a:ea typeface="Arial"/>
                <a:cs typeface="Arial"/>
                <a:sym typeface="Arial"/>
              </a:rPr>
              <a:t> of integrity:</a:t>
            </a:r>
          </a:p>
          <a:p>
            <a:pPr algn="ctr" marR="0" indent="0" marL="0">
              <a:lnSpc>
                <a:spcPct val="144097"/>
              </a:lnSpc>
              <a:spcBef>
                <a:spcPts val="0"/>
              </a:spcBef>
              <a:spcAft>
                <a:spcPts val="0"/>
              </a:spcAft>
              <a:buNone/>
            </a:pPr>
            <a:r>
              <a:rPr sz="4000" lang="en-US" i="1">
                <a:solidFill>
                  <a:srgbClr val="000000"/>
                </a:solidFill>
                <a:latin typeface="Arial"/>
                <a:ea typeface="Arial"/>
                <a:cs typeface="Arial"/>
                <a:sym typeface="Arial"/>
              </a:rPr>
              <a:t>“duplicity”</a:t>
            </a:r>
          </a:p>
          <a:p>
            <a:pPr algn="ctr" marR="0" indent="0" marL="0">
              <a:lnSpc>
                <a:spcPct val="107986"/>
              </a:lnSpc>
              <a:spcBef>
                <a:spcPts val="0"/>
              </a:spcBef>
              <a:spcAft>
                <a:spcPts val="0"/>
              </a:spcAft>
              <a:buNone/>
            </a:pPr>
            <a:r>
              <a:rPr sz="4000" lang="en-US" i="1">
                <a:solidFill>
                  <a:srgbClr val="000000"/>
                </a:solidFill>
                <a:latin typeface="Arial"/>
                <a:ea typeface="Arial"/>
                <a:cs typeface="Arial"/>
                <a:sym typeface="Arial"/>
              </a:rPr>
              <a:t>being “two-faced”</a:t>
            </a:r>
          </a:p>
          <a:p>
            <a:pPr algn="ctr" marR="0" indent="0" marL="0">
              <a:lnSpc>
                <a:spcPct val="107986"/>
              </a:lnSpc>
              <a:spcBef>
                <a:spcPts val="0"/>
              </a:spcBef>
              <a:spcAft>
                <a:spcPts val="0"/>
              </a:spcAft>
              <a:buNone/>
            </a:pPr>
            <a:r>
              <a:rPr sz="4000" lang="en-US" i="1">
                <a:solidFill>
                  <a:srgbClr val="000000"/>
                </a:solidFill>
                <a:latin typeface="Arial"/>
                <a:ea typeface="Arial"/>
                <a:cs typeface="Arial"/>
                <a:sym typeface="Arial"/>
              </a:rPr>
              <a:t>being “double-tongued”</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8" name="Shape 158"/>
        <p:cNvGrpSpPr/>
        <p:nvPr/>
      </p:nvGrpSpPr>
      <p:grpSpPr>
        <a:xfrm>
          <a:off y="0" x="0"/>
          <a:ext cy="0" cx="0"/>
          <a:chOff y="0" x="0"/>
          <a:chExt cy="0" cx="0"/>
        </a:xfrm>
      </p:grpSpPr>
      <p:sp>
        <p:nvSpPr>
          <p:cNvPr id="159" name="Shape 159"/>
          <p:cNvSpPr/>
          <p:nvPr/>
        </p:nvSpPr>
        <p:spPr>
          <a:xfrm>
            <a:off y="275150" x="0"/>
            <a:ext cy="7344825" cx="10160000"/>
          </a:xfrm>
          <a:prstGeom prst="rect">
            <a:avLst/>
          </a:prstGeom>
          <a:blipFill>
            <a:blip r:embed="rId4"/>
            <a:stretch>
              <a:fillRect/>
            </a:stretch>
          </a:blipFill>
        </p:spPr>
      </p:sp>
      <p:sp>
        <p:nvSpPr>
          <p:cNvPr id="160" name="Shape 160"/>
          <p:cNvSpPr txBox="1"/>
          <p:nvPr/>
        </p:nvSpPr>
        <p:spPr>
          <a:xfrm>
            <a:off y="507975" x="1270000"/>
            <a:ext cy="6868924" cx="7780850"/>
          </a:xfrm>
          <a:prstGeom prst="rect">
            <a:avLst/>
          </a:prstGeom>
        </p:spPr>
        <p:txBody>
          <a:bodyPr bIns="38100" rIns="38100" lIns="38100" tIns="38100" anchor="t" anchorCtr="0">
            <a:noAutofit/>
          </a:bodyPr>
          <a:lstStyle/>
          <a:p>
            <a:pPr algn="l" marR="0" indent="0" marL="0">
              <a:lnSpc>
                <a:spcPct val="107986"/>
              </a:lnSpc>
              <a:spcBef>
                <a:spcPts val="0"/>
              </a:spcBef>
              <a:spcAft>
                <a:spcPts val="0"/>
              </a:spcAft>
              <a:buNone/>
            </a:pPr>
            <a:r>
              <a:rPr b="1" sz="4000" lang="en-US">
                <a:solidFill>
                  <a:srgbClr val="000000"/>
                </a:solidFill>
                <a:latin typeface="Arial"/>
                <a:ea typeface="Arial"/>
                <a:cs typeface="Arial"/>
                <a:sym typeface="Arial"/>
              </a:rPr>
              <a:t>Integrity</a:t>
            </a:r>
          </a:p>
          <a:p>
            <a:pPr algn="l" lvl="0" marR="0" indent="-262466" marL="381000">
              <a:lnSpc>
                <a:spcPct val="107916"/>
              </a:lnSpc>
              <a:spcBef>
                <a:spcPts val="75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Is the wholeness of our character</a:t>
            </a:r>
          </a:p>
          <a:p>
            <a:pPr algn="l" lvl="0" marR="0" indent="-262466" marL="381000">
              <a:lnSpc>
                <a:spcPct val="107916"/>
              </a:lnSpc>
              <a:spcBef>
                <a:spcPts val="75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Is the foundation of our </a:t>
            </a:r>
            <a:br>
              <a:rPr sz="3333" lang="en-US" i="1">
                <a:solidFill>
                  <a:srgbClr val="000000"/>
                </a:solidFill>
                <a:latin typeface="Arial"/>
                <a:ea typeface="Arial"/>
                <a:cs typeface="Arial"/>
                <a:sym typeface="Arial"/>
              </a:rPr>
            </a:br>
            <a:r>
              <a:rPr sz="3333" lang="en-US" i="1">
                <a:solidFill>
                  <a:srgbClr val="000000"/>
                </a:solidFill>
                <a:latin typeface="Arial"/>
                <a:ea typeface="Arial"/>
                <a:cs typeface="Arial"/>
                <a:sym typeface="Arial"/>
              </a:rPr>
              <a:t>conscience </a:t>
            </a:r>
            <a:r>
              <a:rPr sz="2000" lang="en-US" i="1">
                <a:solidFill>
                  <a:srgbClr val="000000"/>
                </a:solidFill>
                <a:latin typeface="Arial"/>
                <a:ea typeface="Arial"/>
                <a:cs typeface="Arial"/>
                <a:sym typeface="Arial"/>
              </a:rPr>
              <a:t>(Covey, p. 8)</a:t>
            </a:r>
          </a:p>
          <a:p>
            <a:pPr algn="l" lvl="0" marR="0" indent="-262466" marL="381000">
              <a:lnSpc>
                <a:spcPct val="107916"/>
              </a:lnSpc>
              <a:spcBef>
                <a:spcPts val="75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Calls us to discern right </a:t>
            </a:r>
            <a:br>
              <a:rPr sz="3333" lang="en-US" i="1">
                <a:solidFill>
                  <a:srgbClr val="000000"/>
                </a:solidFill>
                <a:latin typeface="Arial"/>
                <a:ea typeface="Arial"/>
                <a:cs typeface="Arial"/>
                <a:sym typeface="Arial"/>
              </a:rPr>
            </a:br>
            <a:r>
              <a:rPr sz="3333" lang="en-US" i="1">
                <a:solidFill>
                  <a:srgbClr val="000000"/>
                </a:solidFill>
                <a:latin typeface="Arial"/>
                <a:ea typeface="Arial"/>
                <a:cs typeface="Arial"/>
                <a:sym typeface="Arial"/>
              </a:rPr>
              <a:t>from wrong</a:t>
            </a:r>
          </a:p>
          <a:p>
            <a:pPr algn="l" lvl="0" marR="0" indent="-262466" marL="381000">
              <a:lnSpc>
                <a:spcPct val="107916"/>
              </a:lnSpc>
              <a:spcBef>
                <a:spcPts val="75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Calls us to identify the path </a:t>
            </a:r>
            <a:br>
              <a:rPr sz="3333" lang="en-US" i="1">
                <a:solidFill>
                  <a:srgbClr val="000000"/>
                </a:solidFill>
                <a:latin typeface="Arial"/>
                <a:ea typeface="Arial"/>
                <a:cs typeface="Arial"/>
                <a:sym typeface="Arial"/>
              </a:rPr>
            </a:br>
            <a:r>
              <a:rPr sz="3333" lang="en-US" i="1">
                <a:solidFill>
                  <a:srgbClr val="000000"/>
                </a:solidFill>
                <a:latin typeface="Arial"/>
                <a:ea typeface="Arial"/>
                <a:cs typeface="Arial"/>
                <a:sym typeface="Arial"/>
              </a:rPr>
              <a:t>of upright living</a:t>
            </a:r>
          </a:p>
          <a:p>
            <a:pPr algn="l" lvl="0" marR="0" indent="-262466" marL="381000">
              <a:lnSpc>
                <a:spcPct val="107916"/>
              </a:lnSpc>
              <a:spcBef>
                <a:spcPts val="75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Leads us to walk that pathway </a:t>
            </a:r>
            <a:br>
              <a:rPr sz="3333" lang="en-US" i="1">
                <a:solidFill>
                  <a:srgbClr val="000000"/>
                </a:solidFill>
                <a:latin typeface="Arial"/>
                <a:ea typeface="Arial"/>
                <a:cs typeface="Arial"/>
                <a:sym typeface="Arial"/>
              </a:rPr>
            </a:br>
            <a:r>
              <a:rPr sz="3333" lang="en-US" i="1">
                <a:solidFill>
                  <a:srgbClr val="000000"/>
                </a:solidFill>
                <a:latin typeface="Arial"/>
                <a:ea typeface="Arial"/>
                <a:cs typeface="Arial"/>
                <a:sym typeface="Arial"/>
              </a:rPr>
              <a:t>even at personal sacrifice or </a:t>
            </a:r>
            <a:br>
              <a:rPr sz="3333" lang="en-US" i="1">
                <a:solidFill>
                  <a:srgbClr val="000000"/>
                </a:solidFill>
                <a:latin typeface="Arial"/>
                <a:ea typeface="Arial"/>
                <a:cs typeface="Arial"/>
                <a:sym typeface="Arial"/>
              </a:rPr>
            </a:br>
            <a:r>
              <a:rPr sz="3333" lang="en-US" i="1">
                <a:solidFill>
                  <a:srgbClr val="000000"/>
                </a:solidFill>
                <a:latin typeface="Arial"/>
                <a:ea typeface="Arial"/>
                <a:cs typeface="Arial"/>
                <a:sym typeface="Arial"/>
              </a:rPr>
              <a:t>institutional cost </a:t>
            </a:r>
            <a:r>
              <a:rPr sz="2000" lang="en-US" i="1">
                <a:solidFill>
                  <a:srgbClr val="000000"/>
                </a:solidFill>
                <a:latin typeface="Arial"/>
                <a:ea typeface="Arial"/>
                <a:cs typeface="Arial"/>
                <a:sym typeface="Arial"/>
              </a:rPr>
              <a:t>(Carter, p. 7)</a:t>
            </a:r>
          </a:p>
          <a:p>
            <a:pPr algn="l" lvl="0" marR="0" indent="-262466" marL="381000">
              <a:lnSpc>
                <a:spcPct val="107916"/>
              </a:lnSpc>
              <a:spcBef>
                <a:spcPts val="75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Is a universal and timeless </a:t>
            </a:r>
            <a:br>
              <a:rPr sz="3333" lang="en-US" i="1">
                <a:solidFill>
                  <a:srgbClr val="000000"/>
                </a:solidFill>
                <a:latin typeface="Arial"/>
                <a:ea typeface="Arial"/>
                <a:cs typeface="Arial"/>
                <a:sym typeface="Arial"/>
              </a:rPr>
            </a:br>
            <a:r>
              <a:rPr sz="3333" lang="en-US" i="1">
                <a:solidFill>
                  <a:srgbClr val="000000"/>
                </a:solidFill>
                <a:latin typeface="Arial"/>
                <a:ea typeface="Arial"/>
                <a:cs typeface="Arial"/>
                <a:sym typeface="Arial"/>
              </a:rPr>
              <a:t>principle for living</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64" name="Shape 164"/>
        <p:cNvGrpSpPr/>
        <p:nvPr/>
      </p:nvGrpSpPr>
      <p:grpSpPr>
        <a:xfrm>
          <a:off y="0" x="0"/>
          <a:ext cy="0" cx="0"/>
          <a:chOff y="0" x="0"/>
          <a:chExt cy="0" cx="0"/>
        </a:xfrm>
      </p:grpSpPr>
      <p:sp>
        <p:nvSpPr>
          <p:cNvPr id="165" name="Shape 165"/>
          <p:cNvSpPr/>
          <p:nvPr/>
        </p:nvSpPr>
        <p:spPr>
          <a:xfrm>
            <a:off y="275150" x="0"/>
            <a:ext cy="7344825" cx="10160000"/>
          </a:xfrm>
          <a:prstGeom prst="rect">
            <a:avLst/>
          </a:prstGeom>
          <a:blipFill>
            <a:blip r:embed="rId4"/>
            <a:stretch>
              <a:fillRect/>
            </a:stretch>
          </a:blipFill>
        </p:spPr>
      </p:sp>
      <p:sp>
        <p:nvSpPr>
          <p:cNvPr id="166" name="Shape 166"/>
          <p:cNvSpPr txBox="1"/>
          <p:nvPr/>
        </p:nvSpPr>
        <p:spPr>
          <a:xfrm>
            <a:off y="762000" x="1270000"/>
            <a:ext cy="5258500"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Integrity manifests itself as</a:t>
            </a:r>
          </a:p>
          <a:p>
            <a:pPr algn="l" lvl="0" marR="0" indent="-262466" marL="381000">
              <a:lnSpc>
                <a:spcPct val="120000"/>
              </a:lnSpc>
              <a:spcBef>
                <a:spcPts val="150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Authenticity–”being who I claim to be and doing what I promise to do”</a:t>
            </a:r>
          </a:p>
          <a:p>
            <a:pPr algn="l" lvl="0" marR="0" indent="-262466" marL="381000">
              <a:lnSpc>
                <a:spcPct val="120000"/>
              </a:lnSpc>
              <a:spcBef>
                <a:spcPts val="150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Honesty, sincerity, forthrightness, and consistent truthfulness (Kriegbaum, p. 85)</a:t>
            </a:r>
          </a:p>
          <a:p>
            <a:pPr algn="l" lvl="0" marR="0" indent="-262466" marL="381000">
              <a:lnSpc>
                <a:spcPct val="120000"/>
              </a:lnSpc>
              <a:spcBef>
                <a:spcPts val="150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Promise keeping</a:t>
            </a:r>
          </a:p>
          <a:p>
            <a:pPr algn="l" lvl="0" marR="0" indent="-262466" marL="381000">
              <a:lnSpc>
                <a:spcPct val="120000"/>
              </a:lnSpc>
              <a:spcBef>
                <a:spcPts val="150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Avoidance of all forms of deception (Covey, p. 150)</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70" name="Shape 170"/>
        <p:cNvGrpSpPr/>
        <p:nvPr/>
      </p:nvGrpSpPr>
      <p:grpSpPr>
        <a:xfrm>
          <a:off y="0" x="0"/>
          <a:ext cy="0" cx="0"/>
          <a:chOff y="0" x="0"/>
          <a:chExt cy="0" cx="0"/>
        </a:xfrm>
      </p:grpSpPr>
      <p:sp>
        <p:nvSpPr>
          <p:cNvPr id="171" name="Shape 171"/>
          <p:cNvSpPr/>
          <p:nvPr/>
        </p:nvSpPr>
        <p:spPr>
          <a:xfrm>
            <a:off y="275150" x="0"/>
            <a:ext cy="7344825" cx="10160000"/>
          </a:xfrm>
          <a:prstGeom prst="rect">
            <a:avLst/>
          </a:prstGeom>
          <a:blipFill>
            <a:blip r:embed="rId4"/>
            <a:stretch>
              <a:fillRect/>
            </a:stretch>
          </a:blipFill>
        </p:spPr>
      </p:sp>
      <p:sp>
        <p:nvSpPr>
          <p:cNvPr id="172" name="Shape 172"/>
          <p:cNvSpPr txBox="1"/>
          <p:nvPr/>
        </p:nvSpPr>
        <p:spPr>
          <a:xfrm>
            <a:off y="762000" x="1270000"/>
            <a:ext cy="576824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000000"/>
                </a:solidFill>
                <a:latin typeface="Arial"/>
                <a:ea typeface="Arial"/>
                <a:cs typeface="Arial"/>
                <a:sym typeface="Arial"/>
              </a:rPr>
              <a:t>Integrity:</a:t>
            </a:r>
          </a:p>
          <a:p>
            <a:pPr algn="l" lvl="0" marR="0" indent="-262466" marL="381000">
              <a:lnSpc>
                <a:spcPct val="120000"/>
              </a:lnSpc>
              <a:spcBef>
                <a:spcPts val="150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the soil from which trust grows</a:t>
            </a:r>
          </a:p>
          <a:p>
            <a:pPr algn="l" lvl="0" marR="0" indent="-262466" marL="381000">
              <a:lnSpc>
                <a:spcPct val="120000"/>
              </a:lnSpc>
              <a:spcBef>
                <a:spcPts val="150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an essential principle of living for leaders</a:t>
            </a:r>
          </a:p>
          <a:p>
            <a:pPr algn="l" lvl="0" marR="0" indent="-262466" marL="381000">
              <a:lnSpc>
                <a:spcPct val="120000"/>
              </a:lnSpc>
              <a:spcBef>
                <a:spcPts val="150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the number one quality needed in a leader </a:t>
            </a:r>
            <a:r>
              <a:rPr sz="2000" lang="en-US" i="1">
                <a:solidFill>
                  <a:srgbClr val="000000"/>
                </a:solidFill>
                <a:latin typeface="Arial"/>
                <a:ea typeface="Arial"/>
                <a:cs typeface="Arial"/>
                <a:sym typeface="Arial"/>
              </a:rPr>
              <a:t>(from research of 54,000 people, Covey, p. 148)</a:t>
            </a:r>
          </a:p>
          <a:p>
            <a:pPr algn="l" lvl="0" marR="0" indent="-262466" marL="381000">
              <a:lnSpc>
                <a:spcPct val="120000"/>
              </a:lnSpc>
              <a:spcBef>
                <a:spcPts val="150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“the supreme quality for leadership” </a:t>
            </a:r>
            <a:r>
              <a:rPr sz="2000" lang="en-US" i="1">
                <a:solidFill>
                  <a:srgbClr val="000000"/>
                </a:solidFill>
                <a:latin typeface="Arial"/>
                <a:ea typeface="Arial"/>
                <a:cs typeface="Arial"/>
                <a:sym typeface="Arial"/>
              </a:rPr>
              <a:t>(Dwight D. Eisenhower, Covey, p. 146)</a:t>
            </a:r>
          </a:p>
          <a:p>
            <a:pPr algn="l" lvl="0" marR="0" indent="-276577" marL="381000">
              <a:lnSpc>
                <a:spcPct val="119921"/>
              </a:lnSpc>
              <a:spcBef>
                <a:spcPts val="1604"/>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essential for corporate success </a:t>
            </a:r>
            <a:r>
              <a:rPr sz="1999" lang="en-US" i="1">
                <a:solidFill>
                  <a:srgbClr val="000000"/>
                </a:solidFill>
                <a:latin typeface="Arial"/>
                <a:ea typeface="Arial"/>
                <a:cs typeface="Arial"/>
                <a:sym typeface="Arial"/>
              </a:rPr>
              <a:t>(as listed by 100 top executives of Fortune 500 </a:t>
            </a:r>
            <a:br>
              <a:rPr sz="1999" lang="en-US" i="1">
                <a:solidFill>
                  <a:srgbClr val="000000"/>
                </a:solidFill>
                <a:latin typeface="Arial"/>
                <a:ea typeface="Arial"/>
                <a:cs typeface="Arial"/>
                <a:sym typeface="Arial"/>
              </a:rPr>
            </a:br>
            <a:r>
              <a:rPr sz="1999" lang="en-US" i="1">
                <a:solidFill>
                  <a:srgbClr val="000000"/>
                </a:solidFill>
                <a:latin typeface="Arial"/>
                <a:ea typeface="Arial"/>
                <a:cs typeface="Arial"/>
                <a:sym typeface="Arial"/>
              </a:rPr>
              <a:t>Companies, Allenbaugh, p. 83)</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 name="Shape 24"/>
        <p:cNvGrpSpPr/>
        <p:nvPr/>
      </p:nvGrpSpPr>
      <p:grpSpPr>
        <a:xfrm>
          <a:off y="0" x="0"/>
          <a:ext cy="0" cx="0"/>
          <a:chOff y="0" x="0"/>
          <a:chExt cy="0" cx="0"/>
        </a:xfrm>
      </p:grpSpPr>
      <p:sp>
        <p:nvSpPr>
          <p:cNvPr id="25" name="Shape 25"/>
          <p:cNvSpPr/>
          <p:nvPr/>
        </p:nvSpPr>
        <p:spPr>
          <a:xfrm>
            <a:off y="0" x="0"/>
            <a:ext cy="7620000" cx="10160000"/>
          </a:xfrm>
          <a:prstGeom prst="rect">
            <a:avLst/>
          </a:prstGeom>
          <a:blipFill>
            <a:blip r:embed="rId4"/>
            <a:stretch>
              <a:fillRect/>
            </a:stretch>
          </a:blipFill>
        </p:spPr>
      </p:sp>
      <p:sp>
        <p:nvSpPr>
          <p:cNvPr id="26" name="Shape 26"/>
          <p:cNvSpPr txBox="1"/>
          <p:nvPr/>
        </p:nvSpPr>
        <p:spPr>
          <a:xfrm>
            <a:off y="1135925" x="4335625"/>
            <a:ext cy="3614549" cx="5374900"/>
          </a:xfrm>
          <a:prstGeom prst="rect">
            <a:avLst/>
          </a:prstGeom>
        </p:spPr>
        <p:txBody>
          <a:bodyPr bIns="38100" rIns="38100" lIns="38100" tIns="38100" anchor="t" anchorCtr="0">
            <a:noAutofit/>
          </a:bodyPr>
          <a:lstStyle/>
          <a:p>
            <a:pPr algn="l" marR="0" indent="0" marL="0">
              <a:lnSpc>
                <a:spcPct val="107954"/>
              </a:lnSpc>
              <a:spcBef>
                <a:spcPts val="0"/>
              </a:spcBef>
              <a:spcAft>
                <a:spcPts val="0"/>
              </a:spcAft>
              <a:buNone/>
            </a:pPr>
            <a:r>
              <a:rPr sz="6111" lang="en-US">
                <a:solidFill>
                  <a:srgbClr val="000000"/>
                </a:solidFill>
                <a:latin typeface="Arial"/>
                <a:ea typeface="Arial"/>
                <a:cs typeface="Arial"/>
                <a:sym typeface="Arial"/>
              </a:rPr>
              <a:t>Integrity: </a:t>
            </a:r>
          </a:p>
          <a:p>
            <a:pPr algn="l" marR="0" indent="0" marL="0">
              <a:lnSpc>
                <a:spcPct val="107986"/>
              </a:lnSpc>
              <a:spcBef>
                <a:spcPts val="719"/>
              </a:spcBef>
              <a:spcAft>
                <a:spcPts val="0"/>
              </a:spcAft>
              <a:buNone/>
            </a:pPr>
            <a:r>
              <a:rPr sz="4000" lang="en-US" i="1">
                <a:solidFill>
                  <a:srgbClr val="000000"/>
                </a:solidFill>
                <a:latin typeface="Arial"/>
                <a:ea typeface="Arial"/>
                <a:cs typeface="Arial"/>
                <a:sym typeface="Arial"/>
              </a:rPr>
              <a:t>A 21st Century Imperative–</a:t>
            </a:r>
          </a:p>
          <a:p>
            <a:pPr algn="l" marR="0" indent="0" marL="0">
              <a:lnSpc>
                <a:spcPct val="107812"/>
              </a:lnSpc>
              <a:spcBef>
                <a:spcPts val="635"/>
              </a:spcBef>
              <a:spcAft>
                <a:spcPts val="0"/>
              </a:spcAft>
              <a:buNone/>
            </a:pPr>
            <a:r>
              <a:rPr sz="3555" lang="en-US">
                <a:solidFill>
                  <a:srgbClr val="000000"/>
                </a:solidFill>
                <a:latin typeface="Arial"/>
                <a:ea typeface="Arial"/>
                <a:cs typeface="Arial"/>
                <a:sym typeface="Arial"/>
              </a:rPr>
              <a:t>PART 1</a:t>
            </a:r>
          </a:p>
        </p:txBody>
      </p:sp>
      <p:sp>
        <p:nvSpPr>
          <p:cNvPr id="27" name="Shape 27"/>
          <p:cNvSpPr txBox="1"/>
          <p:nvPr/>
        </p:nvSpPr>
        <p:spPr>
          <a:xfrm>
            <a:off y="204600" x="102300"/>
            <a:ext cy="1579805" cx="4104899"/>
          </a:xfrm>
          <a:prstGeom prst="rect">
            <a:avLst/>
          </a:prstGeom>
        </p:spPr>
        <p:txBody>
          <a:bodyPr bIns="38100" rIns="38100" lIns="38100" tIns="38100" anchor="ctr" anchorCtr="0">
            <a:noAutofit/>
          </a:bodyPr>
          <a:lstStyle/>
          <a:p>
            <a:pPr algn="l" marR="0" indent="0" marL="0">
              <a:lnSpc>
                <a:spcPct val="178214"/>
              </a:lnSpc>
              <a:spcBef>
                <a:spcPts val="0"/>
              </a:spcBef>
              <a:spcAft>
                <a:spcPts val="0"/>
              </a:spcAft>
              <a:buNone/>
            </a:pPr>
            <a:r>
              <a:rPr sz="3888" lang="en-US">
                <a:solidFill>
                  <a:srgbClr val="FFFFFF"/>
                </a:solidFill>
                <a:latin typeface="Arial"/>
                <a:ea typeface="Arial"/>
                <a:cs typeface="Arial"/>
                <a:sym typeface="Arial"/>
              </a:rPr>
              <a:t>SESSION</a:t>
            </a:r>
            <a:r>
              <a:rPr b="1" sz="3888" lang="en-US">
                <a:solidFill>
                  <a:srgbClr val="FFFFFF"/>
                </a:solidFill>
                <a:latin typeface="Arial"/>
                <a:ea typeface="Arial"/>
                <a:cs typeface="Arial"/>
                <a:sym typeface="Arial"/>
              </a:rPr>
              <a:t> </a:t>
            </a:r>
            <a:r>
              <a:rPr b="1" sz="5777" lang="en-US" i="1">
                <a:solidFill>
                  <a:srgbClr val="FFFFFF"/>
                </a:solidFill>
                <a:latin typeface="Arial"/>
                <a:ea typeface="Arial"/>
                <a:cs typeface="Arial"/>
                <a:sym typeface="Arial"/>
              </a:rPr>
              <a:t>four</a:t>
            </a:r>
          </a:p>
        </p:txBody>
      </p:sp>
      <p:sp>
        <p:nvSpPr>
          <p:cNvPr id="28" name="Shape 28"/>
          <p:cNvSpPr txBox="1"/>
          <p:nvPr/>
        </p:nvSpPr>
        <p:spPr>
          <a:xfrm>
            <a:off y="5369275" x="4335625"/>
            <a:ext cy="1903575" cx="5036250"/>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Based on the Presentation by </a:t>
            </a:r>
          </a:p>
          <a:p>
            <a:pPr algn="l" marR="0" indent="0" marL="0">
              <a:lnSpc>
                <a:spcPct val="120138"/>
              </a:lnSpc>
              <a:spcBef>
                <a:spcPts val="0"/>
              </a:spcBef>
              <a:spcAft>
                <a:spcPts val="0"/>
              </a:spcAft>
              <a:buNone/>
            </a:pPr>
            <a:r>
              <a:rPr b="1" sz="4000" lang="en-US" i="1">
                <a:solidFill>
                  <a:srgbClr val="5B4E1F"/>
                </a:solidFill>
                <a:latin typeface="Arial"/>
                <a:ea typeface="Arial"/>
                <a:cs typeface="Arial"/>
                <a:sym typeface="Arial"/>
              </a:rPr>
              <a:t>B. Lyn Behrens</a:t>
            </a:r>
          </a:p>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President, Loma Linda University and Medical Center</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76" name="Shape 176"/>
        <p:cNvGrpSpPr/>
        <p:nvPr/>
      </p:nvGrpSpPr>
      <p:grpSpPr>
        <a:xfrm>
          <a:off y="0" x="0"/>
          <a:ext cy="0" cx="0"/>
          <a:chOff y="0" x="0"/>
          <a:chExt cy="0" cx="0"/>
        </a:xfrm>
      </p:grpSpPr>
      <p:sp>
        <p:nvSpPr>
          <p:cNvPr id="177" name="Shape 177"/>
          <p:cNvSpPr/>
          <p:nvPr/>
        </p:nvSpPr>
        <p:spPr>
          <a:xfrm>
            <a:off y="275150" x="0"/>
            <a:ext cy="7344825" cx="10160000"/>
          </a:xfrm>
          <a:prstGeom prst="rect">
            <a:avLst/>
          </a:prstGeom>
          <a:blipFill>
            <a:blip r:embed="rId4"/>
            <a:stretch>
              <a:fillRect/>
            </a:stretch>
          </a:blipFill>
        </p:spPr>
      </p:sp>
      <p:sp>
        <p:nvSpPr>
          <p:cNvPr id="178" name="Shape 178"/>
          <p:cNvSpPr txBox="1"/>
          <p:nvPr/>
        </p:nvSpPr>
        <p:spPr>
          <a:xfrm>
            <a:off y="423325" x="1270000"/>
            <a:ext cy="1494350" cx="7696199"/>
          </a:xfrm>
          <a:prstGeom prst="rect">
            <a:avLst/>
          </a:prstGeom>
        </p:spPr>
        <p:txBody>
          <a:bodyPr bIns="38100" rIns="38100" lIns="38100" tIns="38100" anchor="t" anchorCtr="0">
            <a:noAutofit/>
          </a:bodyPr>
          <a:lstStyle/>
          <a:p>
            <a:pPr algn="ctr" marR="0" indent="0" marL="0">
              <a:lnSpc>
                <a:spcPct val="108064"/>
              </a:lnSpc>
              <a:spcBef>
                <a:spcPts val="0"/>
              </a:spcBef>
              <a:spcAft>
                <a:spcPts val="0"/>
              </a:spcAft>
              <a:buNone/>
            </a:pPr>
            <a:r>
              <a:rPr b="1" sz="3444" lang="en-US">
                <a:solidFill>
                  <a:srgbClr val="000000"/>
                </a:solidFill>
                <a:latin typeface="Arial"/>
                <a:ea typeface="Arial"/>
                <a:cs typeface="Arial"/>
                <a:sym typeface="Arial"/>
              </a:rPr>
              <a:t>II. What Does Integrity Look Like</a:t>
            </a:r>
            <a:r>
              <a:rPr sz="3444" lang="en-US">
                <a:solidFill>
                  <a:srgbClr val="000000"/>
                </a:solidFill>
                <a:latin typeface="Arial"/>
                <a:ea typeface="Arial"/>
                <a:cs typeface="Arial"/>
                <a:sym typeface="Arial"/>
              </a:rPr>
              <a:t> </a:t>
            </a:r>
            <a:r>
              <a:rPr sz="3444" lang="en-US" i="1">
                <a:solidFill>
                  <a:srgbClr val="5B4E1F"/>
                </a:solidFill>
                <a:latin typeface="Arial"/>
                <a:ea typeface="Arial"/>
                <a:cs typeface="Arial"/>
                <a:sym typeface="Arial"/>
              </a:rPr>
              <a:t>in</a:t>
            </a:r>
            <a:r>
              <a:rPr sz="3444" lang="en-US">
                <a:solidFill>
                  <a:srgbClr val="000000"/>
                </a:solidFill>
                <a:latin typeface="Arial"/>
                <a:ea typeface="Arial"/>
                <a:cs typeface="Arial"/>
                <a:sym typeface="Arial"/>
              </a:rPr>
              <a:t> </a:t>
            </a:r>
            <a:r>
              <a:rPr sz="3444" lang="en-US" i="1">
                <a:solidFill>
                  <a:srgbClr val="5B4E1F"/>
                </a:solidFill>
                <a:latin typeface="Arial"/>
                <a:ea typeface="Arial"/>
                <a:cs typeface="Arial"/>
                <a:sym typeface="Arial"/>
              </a:rPr>
              <a:t>the</a:t>
            </a:r>
            <a:r>
              <a:rPr sz="3444" lang="en-US">
                <a:solidFill>
                  <a:srgbClr val="000000"/>
                </a:solidFill>
                <a:latin typeface="Arial"/>
                <a:ea typeface="Arial"/>
                <a:cs typeface="Arial"/>
                <a:sym typeface="Arial"/>
              </a:rPr>
              <a:t> </a:t>
            </a:r>
            <a:r>
              <a:rPr b="1" sz="3444" lang="en-US">
                <a:solidFill>
                  <a:srgbClr val="000000"/>
                </a:solidFill>
                <a:latin typeface="Arial"/>
                <a:ea typeface="Arial"/>
                <a:cs typeface="Arial"/>
                <a:sym typeface="Arial"/>
              </a:rPr>
              <a:t>Lives</a:t>
            </a:r>
            <a:r>
              <a:rPr sz="3444" lang="en-US">
                <a:solidFill>
                  <a:srgbClr val="000000"/>
                </a:solidFill>
                <a:latin typeface="Arial"/>
                <a:ea typeface="Arial"/>
                <a:cs typeface="Arial"/>
                <a:sym typeface="Arial"/>
              </a:rPr>
              <a:t> </a:t>
            </a:r>
            <a:r>
              <a:rPr sz="3444" lang="en-US" i="1">
                <a:solidFill>
                  <a:srgbClr val="5B4E1F"/>
                </a:solidFill>
                <a:latin typeface="Arial"/>
                <a:ea typeface="Arial"/>
                <a:cs typeface="Arial"/>
                <a:sym typeface="Arial"/>
              </a:rPr>
              <a:t>of</a:t>
            </a:r>
            <a:r>
              <a:rPr sz="3444" lang="en-US">
                <a:solidFill>
                  <a:srgbClr val="000000"/>
                </a:solidFill>
                <a:latin typeface="Arial"/>
                <a:ea typeface="Arial"/>
                <a:cs typeface="Arial"/>
                <a:sym typeface="Arial"/>
              </a:rPr>
              <a:t> </a:t>
            </a:r>
            <a:r>
              <a:rPr b="1" sz="3444" lang="en-US">
                <a:solidFill>
                  <a:srgbClr val="000000"/>
                </a:solidFill>
                <a:latin typeface="Arial"/>
                <a:ea typeface="Arial"/>
                <a:cs typeface="Arial"/>
                <a:sym typeface="Arial"/>
              </a:rPr>
              <a:t>Individuals</a:t>
            </a:r>
            <a:r>
              <a:rPr sz="3444" lang="en-US">
                <a:solidFill>
                  <a:srgbClr val="000000"/>
                </a:solidFill>
                <a:latin typeface="Arial"/>
                <a:ea typeface="Arial"/>
                <a:cs typeface="Arial"/>
                <a:sym typeface="Arial"/>
              </a:rPr>
              <a:t> </a:t>
            </a:r>
            <a:r>
              <a:rPr sz="3444" lang="en-US" i="1">
                <a:solidFill>
                  <a:srgbClr val="5B4E1F"/>
                </a:solidFill>
                <a:latin typeface="Arial"/>
                <a:ea typeface="Arial"/>
                <a:cs typeface="Arial"/>
                <a:sym typeface="Arial"/>
              </a:rPr>
              <a:t>and</a:t>
            </a:r>
            <a:r>
              <a:rPr sz="3444" lang="en-US">
                <a:solidFill>
                  <a:srgbClr val="000000"/>
                </a:solidFill>
                <a:latin typeface="Arial"/>
                <a:ea typeface="Arial"/>
                <a:cs typeface="Arial"/>
                <a:sym typeface="Arial"/>
              </a:rPr>
              <a:t> </a:t>
            </a:r>
            <a:r>
              <a:rPr b="1" sz="3444" lang="en-US">
                <a:solidFill>
                  <a:srgbClr val="000000"/>
                </a:solidFill>
                <a:latin typeface="Arial"/>
                <a:ea typeface="Arial"/>
                <a:cs typeface="Arial"/>
                <a:sym typeface="Arial"/>
              </a:rPr>
              <a:t>Leaders,</a:t>
            </a:r>
            <a:r>
              <a:rPr sz="3444" lang="en-US">
                <a:solidFill>
                  <a:srgbClr val="000000"/>
                </a:solidFill>
                <a:latin typeface="Arial"/>
                <a:ea typeface="Arial"/>
                <a:cs typeface="Arial"/>
                <a:sym typeface="Arial"/>
              </a:rPr>
              <a:t> </a:t>
            </a:r>
            <a:r>
              <a:rPr sz="3444" lang="en-US" i="1">
                <a:solidFill>
                  <a:srgbClr val="5B4E1F"/>
                </a:solidFill>
                <a:latin typeface="Arial"/>
                <a:ea typeface="Arial"/>
                <a:cs typeface="Arial"/>
                <a:sym typeface="Arial"/>
              </a:rPr>
              <a:t>and</a:t>
            </a:r>
            <a:r>
              <a:rPr sz="3444" lang="en-US">
                <a:solidFill>
                  <a:srgbClr val="5B4E1F"/>
                </a:solidFill>
                <a:latin typeface="Arial"/>
                <a:ea typeface="Arial"/>
                <a:cs typeface="Arial"/>
                <a:sym typeface="Arial"/>
              </a:rPr>
              <a:t> </a:t>
            </a:r>
            <a:r>
              <a:rPr sz="3444" lang="en-US" i="1">
                <a:solidFill>
                  <a:srgbClr val="5B4E1F"/>
                </a:solidFill>
                <a:latin typeface="Arial"/>
                <a:ea typeface="Arial"/>
                <a:cs typeface="Arial"/>
                <a:sym typeface="Arial"/>
              </a:rPr>
              <a:t>in</a:t>
            </a:r>
            <a:r>
              <a:rPr sz="3444" lang="en-US">
                <a:solidFill>
                  <a:srgbClr val="000000"/>
                </a:solidFill>
                <a:latin typeface="Arial"/>
                <a:ea typeface="Arial"/>
                <a:cs typeface="Arial"/>
                <a:sym typeface="Arial"/>
              </a:rPr>
              <a:t> </a:t>
            </a:r>
            <a:r>
              <a:rPr b="1" sz="3444" lang="en-US">
                <a:solidFill>
                  <a:srgbClr val="000000"/>
                </a:solidFill>
                <a:latin typeface="Arial"/>
                <a:ea typeface="Arial"/>
                <a:cs typeface="Arial"/>
                <a:sym typeface="Arial"/>
              </a:rPr>
              <a:t>Institutions?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2" name="Shape 182"/>
        <p:cNvGrpSpPr/>
        <p:nvPr/>
      </p:nvGrpSpPr>
      <p:grpSpPr>
        <a:xfrm>
          <a:off y="0" x="0"/>
          <a:ext cy="0" cx="0"/>
          <a:chOff y="0" x="0"/>
          <a:chExt cy="0" cx="0"/>
        </a:xfrm>
      </p:grpSpPr>
      <p:sp>
        <p:nvSpPr>
          <p:cNvPr id="183" name="Shape 183"/>
          <p:cNvSpPr/>
          <p:nvPr/>
        </p:nvSpPr>
        <p:spPr>
          <a:xfrm>
            <a:off y="275150" x="0"/>
            <a:ext cy="7344825" cx="10160000"/>
          </a:xfrm>
          <a:prstGeom prst="rect">
            <a:avLst/>
          </a:prstGeom>
          <a:blipFill>
            <a:blip r:embed="rId4"/>
            <a:stretch>
              <a:fillRect/>
            </a:stretch>
          </a:blipFill>
        </p:spPr>
      </p:sp>
      <p:sp>
        <p:nvSpPr>
          <p:cNvPr id="184" name="Shape 184"/>
          <p:cNvSpPr txBox="1"/>
          <p:nvPr/>
        </p:nvSpPr>
        <p:spPr>
          <a:xfrm>
            <a:off y="1778000" x="1270000"/>
            <a:ext cy="1092175"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a:t>
            </a:r>
            <a:r>
              <a:rPr b="1" sz="4000" lang="en-US">
                <a:solidFill>
                  <a:srgbClr val="000000"/>
                </a:solidFill>
                <a:latin typeface="Arial"/>
                <a:ea typeface="Arial"/>
                <a:cs typeface="Arial"/>
                <a:sym typeface="Arial"/>
              </a:rPr>
              <a:t>Noah</a:t>
            </a:r>
            <a:r>
              <a:rPr sz="4000" lang="en-US">
                <a:solidFill>
                  <a:srgbClr val="000000"/>
                </a:solidFill>
                <a:latin typeface="Arial"/>
                <a:ea typeface="Arial"/>
                <a:cs typeface="Arial"/>
                <a:sym typeface="Arial"/>
              </a:rPr>
              <a:t> was a righteous man.” </a:t>
            </a:r>
          </a:p>
          <a:p>
            <a:pPr algn="ctr" marR="0" indent="0" marL="0">
              <a:lnSpc>
                <a:spcPct val="119791"/>
              </a:lnSpc>
              <a:spcBef>
                <a:spcPts val="0"/>
              </a:spcBef>
              <a:spcAft>
                <a:spcPts val="0"/>
              </a:spcAft>
              <a:buNone/>
            </a:pPr>
            <a:r>
              <a:rPr sz="2666" lang="en-US" i="1">
                <a:solidFill>
                  <a:srgbClr val="000000"/>
                </a:solidFill>
                <a:latin typeface="Arial"/>
                <a:ea typeface="Arial"/>
                <a:cs typeface="Arial"/>
                <a:sym typeface="Arial"/>
              </a:rPr>
              <a:t>Gen 6:9 (NIV)</a:t>
            </a:r>
          </a:p>
        </p:txBody>
      </p:sp>
      <p:sp>
        <p:nvSpPr>
          <p:cNvPr id="185" name="Shape 185"/>
          <p:cNvSpPr txBox="1"/>
          <p:nvPr/>
        </p:nvSpPr>
        <p:spPr>
          <a:xfrm>
            <a:off y="373925" x="1270000"/>
            <a:ext cy="1049849" cx="7696199"/>
          </a:xfrm>
          <a:prstGeom prst="rect">
            <a:avLst/>
          </a:prstGeom>
        </p:spPr>
        <p:txBody>
          <a:bodyPr bIns="38100" rIns="38100" lIns="38100" tIns="38100" anchor="t" anchorCtr="0">
            <a:noAutofit/>
          </a:bodyPr>
          <a:lstStyle/>
          <a:p>
            <a:pPr algn="ctr" marR="0" indent="0" marL="0">
              <a:lnSpc>
                <a:spcPct val="107812"/>
              </a:lnSpc>
              <a:spcBef>
                <a:spcPts val="0"/>
              </a:spcBef>
              <a:spcAft>
                <a:spcPts val="0"/>
              </a:spcAft>
              <a:buNone/>
            </a:pPr>
            <a:r>
              <a:rPr b="1" sz="3555" lang="en-US">
                <a:solidFill>
                  <a:srgbClr val="5B4E1F"/>
                </a:solidFill>
                <a:latin typeface="Arial"/>
                <a:ea typeface="Arial"/>
                <a:cs typeface="Arial"/>
                <a:sym typeface="Arial"/>
              </a:rPr>
              <a:t>Integrity </a:t>
            </a:r>
            <a:r>
              <a:rPr sz="3555" lang="en-US" i="1">
                <a:solidFill>
                  <a:srgbClr val="5B4E1F"/>
                </a:solidFill>
                <a:latin typeface="Arial"/>
                <a:ea typeface="Arial"/>
                <a:cs typeface="Arial"/>
                <a:sym typeface="Arial"/>
              </a:rPr>
              <a:t>in the</a:t>
            </a:r>
            <a:r>
              <a:rPr b="1" sz="3555" lang="en-US">
                <a:solidFill>
                  <a:srgbClr val="5B4E1F"/>
                </a:solidFill>
                <a:latin typeface="Arial"/>
                <a:ea typeface="Arial"/>
                <a:cs typeface="Arial"/>
                <a:sym typeface="Arial"/>
              </a:rPr>
              <a:t> Lives </a:t>
            </a:r>
            <a:r>
              <a:rPr sz="3555" lang="en-US" i="1">
                <a:solidFill>
                  <a:srgbClr val="5B4E1F"/>
                </a:solidFill>
                <a:latin typeface="Arial"/>
                <a:ea typeface="Arial"/>
                <a:cs typeface="Arial"/>
                <a:sym typeface="Arial"/>
              </a:rPr>
              <a:t>of</a:t>
            </a:r>
            <a:r>
              <a:rPr b="1" sz="3555" lang="en-US">
                <a:solidFill>
                  <a:srgbClr val="5B4E1F"/>
                </a:solidFill>
                <a:latin typeface="Arial"/>
                <a:ea typeface="Arial"/>
                <a:cs typeface="Arial"/>
                <a:sym typeface="Arial"/>
              </a:rPr>
              <a:t> </a:t>
            </a:r>
            <a:br>
              <a:rPr b="1" sz="3555" lang="en-US">
                <a:solidFill>
                  <a:srgbClr val="5B4E1F"/>
                </a:solidFill>
                <a:latin typeface="Arial"/>
                <a:ea typeface="Arial"/>
                <a:cs typeface="Arial"/>
                <a:sym typeface="Arial"/>
              </a:rPr>
            </a:br>
            <a:r>
              <a:rPr b="1" sz="3555" lang="en-US">
                <a:solidFill>
                  <a:srgbClr val="5B4E1F"/>
                </a:solidFill>
                <a:latin typeface="Arial"/>
                <a:ea typeface="Arial"/>
                <a:cs typeface="Arial"/>
                <a:sym typeface="Arial"/>
              </a:rPr>
              <a:t>Biblical Heroes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9" name="Shape 189"/>
        <p:cNvGrpSpPr/>
        <p:nvPr/>
      </p:nvGrpSpPr>
      <p:grpSpPr>
        <a:xfrm>
          <a:off y="0" x="0"/>
          <a:ext cy="0" cx="0"/>
          <a:chOff y="0" x="0"/>
          <a:chExt cy="0" cx="0"/>
        </a:xfrm>
      </p:grpSpPr>
      <p:sp>
        <p:nvSpPr>
          <p:cNvPr id="190" name="Shape 190"/>
          <p:cNvSpPr/>
          <p:nvPr/>
        </p:nvSpPr>
        <p:spPr>
          <a:xfrm>
            <a:off y="275150" x="0"/>
            <a:ext cy="7344825" cx="10160000"/>
          </a:xfrm>
          <a:prstGeom prst="rect">
            <a:avLst/>
          </a:prstGeom>
          <a:blipFill>
            <a:blip r:embed="rId4"/>
            <a:stretch>
              <a:fillRect/>
            </a:stretch>
          </a:blipFill>
        </p:spPr>
      </p:sp>
      <p:sp>
        <p:nvSpPr>
          <p:cNvPr id="191" name="Shape 191"/>
          <p:cNvSpPr txBox="1"/>
          <p:nvPr/>
        </p:nvSpPr>
        <p:spPr>
          <a:xfrm>
            <a:off y="592650" x="846650"/>
            <a:ext cy="2106424" cx="8542850"/>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b="1" sz="3555" lang="en-US">
                <a:solidFill>
                  <a:srgbClr val="000000"/>
                </a:solidFill>
                <a:latin typeface="Arial"/>
                <a:ea typeface="Arial"/>
                <a:cs typeface="Arial"/>
                <a:sym typeface="Arial"/>
              </a:rPr>
              <a:t>Moses</a:t>
            </a:r>
            <a:r>
              <a:rPr sz="3555" lang="en-US">
                <a:solidFill>
                  <a:srgbClr val="000000"/>
                </a:solidFill>
                <a:latin typeface="Arial"/>
                <a:ea typeface="Arial"/>
                <a:cs typeface="Arial"/>
                <a:sym typeface="Arial"/>
              </a:rPr>
              <a:t> “chose to be mistreated along with the people of God rather than to enjoy the pleasures of sin for a short time.” </a:t>
            </a:r>
          </a:p>
          <a:p>
            <a:pPr algn="ctr" marR="0" indent="0" marL="0">
              <a:lnSpc>
                <a:spcPct val="119791"/>
              </a:lnSpc>
              <a:spcBef>
                <a:spcPts val="0"/>
              </a:spcBef>
              <a:spcAft>
                <a:spcPts val="0"/>
              </a:spcAft>
              <a:buNone/>
            </a:pPr>
            <a:r>
              <a:rPr sz="2666" lang="en-US" i="1">
                <a:solidFill>
                  <a:srgbClr val="000000"/>
                </a:solidFill>
                <a:latin typeface="Arial"/>
                <a:ea typeface="Arial"/>
                <a:cs typeface="Arial"/>
                <a:sym typeface="Arial"/>
              </a:rPr>
              <a:t>Heb 11:25 (NIV)</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95" name="Shape 195"/>
        <p:cNvGrpSpPr/>
        <p:nvPr/>
      </p:nvGrpSpPr>
      <p:grpSpPr>
        <a:xfrm>
          <a:off y="0" x="0"/>
          <a:ext cy="0" cx="0"/>
          <a:chOff y="0" x="0"/>
          <a:chExt cy="0" cx="0"/>
        </a:xfrm>
      </p:grpSpPr>
      <p:sp>
        <p:nvSpPr>
          <p:cNvPr id="196" name="Shape 196"/>
          <p:cNvSpPr/>
          <p:nvPr/>
        </p:nvSpPr>
        <p:spPr>
          <a:xfrm>
            <a:off y="275150" x="0"/>
            <a:ext cy="7344825" cx="10160000"/>
          </a:xfrm>
          <a:prstGeom prst="rect">
            <a:avLst/>
          </a:prstGeom>
          <a:blipFill>
            <a:blip r:embed="rId4"/>
            <a:stretch>
              <a:fillRect/>
            </a:stretch>
          </a:blipFill>
        </p:spPr>
      </p:sp>
      <p:sp>
        <p:nvSpPr>
          <p:cNvPr id="197" name="Shape 197"/>
          <p:cNvSpPr txBox="1"/>
          <p:nvPr/>
        </p:nvSpPr>
        <p:spPr>
          <a:xfrm>
            <a:off y="592650" x="1270000"/>
            <a:ext cy="3565150" cx="7696199"/>
          </a:xfrm>
          <a:prstGeom prst="rect">
            <a:avLst/>
          </a:prstGeom>
        </p:spPr>
        <p:txBody>
          <a:bodyPr bIns="38100" rIns="38100" lIns="38100" tIns="38100" anchor="t" anchorCtr="0">
            <a:noAutofit/>
          </a:bodyPr>
          <a:lstStyle/>
          <a:p>
            <a:pPr algn="ctr" marR="0" indent="0" marL="0">
              <a:lnSpc>
                <a:spcPct val="107812"/>
              </a:lnSpc>
              <a:spcBef>
                <a:spcPts val="0"/>
              </a:spcBef>
              <a:spcAft>
                <a:spcPts val="0"/>
              </a:spcAft>
              <a:buNone/>
            </a:pPr>
            <a:r>
              <a:rPr b="1" sz="3555" lang="en-US">
                <a:solidFill>
                  <a:srgbClr val="000000"/>
                </a:solidFill>
                <a:latin typeface="Arial"/>
                <a:ea typeface="Arial"/>
                <a:cs typeface="Arial"/>
                <a:sym typeface="Arial"/>
              </a:rPr>
              <a:t>Elisha</a:t>
            </a:r>
            <a:r>
              <a:rPr sz="3555" lang="en-US">
                <a:solidFill>
                  <a:srgbClr val="000000"/>
                </a:solidFill>
                <a:latin typeface="Arial"/>
                <a:ea typeface="Arial"/>
                <a:cs typeface="Arial"/>
                <a:sym typeface="Arial"/>
              </a:rPr>
              <a:t> refused to accept payment for the miracle the Lord performed. He told Naaman, “‘As surely as the Lord lives, whom I serve, I will not accept a thing.’ And even though Naaman urged him, he refused.” </a:t>
            </a:r>
          </a:p>
          <a:p>
            <a:pPr algn="ctr" marR="0" indent="0" marL="0">
              <a:lnSpc>
                <a:spcPct val="107812"/>
              </a:lnSpc>
              <a:spcBef>
                <a:spcPts val="1198"/>
              </a:spcBef>
              <a:spcAft>
                <a:spcPts val="0"/>
              </a:spcAft>
              <a:buNone/>
            </a:pPr>
            <a:r>
              <a:rPr sz="2666" lang="en-US" i="1">
                <a:solidFill>
                  <a:srgbClr val="000000"/>
                </a:solidFill>
                <a:latin typeface="Arial"/>
                <a:ea typeface="Arial"/>
                <a:cs typeface="Arial"/>
                <a:sym typeface="Arial"/>
              </a:rPr>
              <a:t>II Kgs 5:16 (NIV)</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01" name="Shape 201"/>
        <p:cNvGrpSpPr/>
        <p:nvPr/>
      </p:nvGrpSpPr>
      <p:grpSpPr>
        <a:xfrm>
          <a:off y="0" x="0"/>
          <a:ext cy="0" cx="0"/>
          <a:chOff y="0" x="0"/>
          <a:chExt cy="0" cx="0"/>
        </a:xfrm>
      </p:grpSpPr>
      <p:sp>
        <p:nvSpPr>
          <p:cNvPr id="202" name="Shape 202"/>
          <p:cNvSpPr/>
          <p:nvPr/>
        </p:nvSpPr>
        <p:spPr>
          <a:xfrm>
            <a:off y="275150" x="0"/>
            <a:ext cy="7344825" cx="10160000"/>
          </a:xfrm>
          <a:prstGeom prst="rect">
            <a:avLst/>
          </a:prstGeom>
          <a:blipFill>
            <a:blip r:embed="rId4"/>
            <a:stretch>
              <a:fillRect/>
            </a:stretch>
          </a:blipFill>
        </p:spPr>
      </p:sp>
      <p:sp>
        <p:nvSpPr>
          <p:cNvPr id="203" name="Shape 203"/>
          <p:cNvSpPr txBox="1"/>
          <p:nvPr/>
        </p:nvSpPr>
        <p:spPr>
          <a:xfrm>
            <a:off y="762000" x="1016000"/>
            <a:ext cy="2106424" cx="8204200"/>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b="1" sz="3555" lang="en-US">
                <a:solidFill>
                  <a:srgbClr val="000000"/>
                </a:solidFill>
                <a:latin typeface="Arial"/>
                <a:ea typeface="Arial"/>
                <a:cs typeface="Arial"/>
                <a:sym typeface="Arial"/>
              </a:rPr>
              <a:t>Nehemiah</a:t>
            </a:r>
            <a:r>
              <a:rPr sz="3555" lang="en-US">
                <a:solidFill>
                  <a:srgbClr val="000000"/>
                </a:solidFill>
                <a:latin typeface="Arial"/>
                <a:ea typeface="Arial"/>
                <a:cs typeface="Arial"/>
                <a:sym typeface="Arial"/>
              </a:rPr>
              <a:t> would not be deterred from his task. He said, “I am carrying on a great project and cannot go down.” </a:t>
            </a:r>
          </a:p>
          <a:p>
            <a:pPr algn="ctr" marR="0" indent="0" marL="0">
              <a:lnSpc>
                <a:spcPct val="119791"/>
              </a:lnSpc>
              <a:spcBef>
                <a:spcPts val="0"/>
              </a:spcBef>
              <a:spcAft>
                <a:spcPts val="0"/>
              </a:spcAft>
              <a:buNone/>
            </a:pPr>
            <a:r>
              <a:rPr sz="2666" lang="en-US" i="1">
                <a:solidFill>
                  <a:srgbClr val="000000"/>
                </a:solidFill>
                <a:latin typeface="Arial"/>
                <a:ea typeface="Arial"/>
                <a:cs typeface="Arial"/>
                <a:sym typeface="Arial"/>
              </a:rPr>
              <a:t>Neh 6:3 (NIV)</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07" name="Shape 207"/>
        <p:cNvGrpSpPr/>
        <p:nvPr/>
      </p:nvGrpSpPr>
      <p:grpSpPr>
        <a:xfrm>
          <a:off y="0" x="0"/>
          <a:ext cy="0" cx="0"/>
          <a:chOff y="0" x="0"/>
          <a:chExt cy="0" cx="0"/>
        </a:xfrm>
      </p:grpSpPr>
      <p:sp>
        <p:nvSpPr>
          <p:cNvPr id="208" name="Shape 208"/>
          <p:cNvSpPr/>
          <p:nvPr/>
        </p:nvSpPr>
        <p:spPr>
          <a:xfrm>
            <a:off y="275150" x="0"/>
            <a:ext cy="7344825" cx="10160000"/>
          </a:xfrm>
          <a:prstGeom prst="rect">
            <a:avLst/>
          </a:prstGeom>
          <a:blipFill>
            <a:blip r:embed="rId4"/>
            <a:stretch>
              <a:fillRect/>
            </a:stretch>
          </a:blipFill>
        </p:spPr>
      </p:sp>
      <p:sp>
        <p:nvSpPr>
          <p:cNvPr id="209" name="Shape 209"/>
          <p:cNvSpPr txBox="1"/>
          <p:nvPr/>
        </p:nvSpPr>
        <p:spPr>
          <a:xfrm>
            <a:off y="677325" x="1270000"/>
            <a:ext cy="6408549" cx="7696199"/>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b="1" sz="3555" lang="en-US">
                <a:solidFill>
                  <a:srgbClr val="000000"/>
                </a:solidFill>
                <a:latin typeface="Arial"/>
                <a:ea typeface="Arial"/>
                <a:cs typeface="Arial"/>
                <a:sym typeface="Arial"/>
              </a:rPr>
              <a:t>Paul</a:t>
            </a:r>
            <a:r>
              <a:rPr sz="3555" lang="en-US">
                <a:solidFill>
                  <a:srgbClr val="000000"/>
                </a:solidFill>
                <a:latin typeface="Arial"/>
                <a:ea typeface="Arial"/>
                <a:cs typeface="Arial"/>
                <a:sym typeface="Arial"/>
              </a:rPr>
              <a:t>: “Let me say plainly that I have been faithful.”</a:t>
            </a:r>
            <a:r>
              <a:rPr sz="3111" lang="en-US">
                <a:solidFill>
                  <a:srgbClr val="000000"/>
                </a:solidFill>
                <a:latin typeface="Arial"/>
                <a:ea typeface="Arial"/>
                <a:cs typeface="Arial"/>
                <a:sym typeface="Arial"/>
              </a:rPr>
              <a:t> </a:t>
            </a:r>
            <a:r>
              <a:rPr sz="2666" lang="en-US" i="1">
                <a:solidFill>
                  <a:srgbClr val="000000"/>
                </a:solidFill>
                <a:latin typeface="Arial"/>
                <a:ea typeface="Arial"/>
                <a:cs typeface="Arial"/>
                <a:sym typeface="Arial"/>
              </a:rPr>
              <a:t>Acts 20:26 (NLT)</a:t>
            </a:r>
          </a:p>
          <a:p>
            <a:r>
              <a:t/>
            </a:r>
          </a:p>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“So then, King Agrippa, I was not disobedient to the vision from heaven.”</a:t>
            </a:r>
            <a:r>
              <a:rPr sz="3111" lang="en-US">
                <a:solidFill>
                  <a:srgbClr val="000000"/>
                </a:solidFill>
                <a:latin typeface="Arial"/>
                <a:ea typeface="Arial"/>
                <a:cs typeface="Arial"/>
                <a:sym typeface="Arial"/>
              </a:rPr>
              <a:t> </a:t>
            </a:r>
            <a:r>
              <a:rPr sz="2666" lang="en-US" i="1">
                <a:solidFill>
                  <a:srgbClr val="000000"/>
                </a:solidFill>
                <a:latin typeface="Arial"/>
                <a:ea typeface="Arial"/>
                <a:cs typeface="Arial"/>
                <a:sym typeface="Arial"/>
              </a:rPr>
              <a:t>Acts 26:19 (NIV)</a:t>
            </a:r>
          </a:p>
          <a:p>
            <a:r>
              <a:t/>
            </a:r>
          </a:p>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“I have fought the good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fight, I have finished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the race, I have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kept the faith.”</a:t>
            </a:r>
            <a:r>
              <a:rPr sz="3111" lang="en-US">
                <a:solidFill>
                  <a:srgbClr val="000000"/>
                </a:solidFill>
                <a:latin typeface="Arial"/>
                <a:ea typeface="Arial"/>
                <a:cs typeface="Arial"/>
                <a:sym typeface="Arial"/>
              </a:rPr>
              <a:t> </a:t>
            </a:r>
            <a:r>
              <a:rPr sz="2666" lang="en-US" i="1">
                <a:solidFill>
                  <a:srgbClr val="000000"/>
                </a:solidFill>
                <a:latin typeface="Arial"/>
                <a:ea typeface="Arial"/>
                <a:cs typeface="Arial"/>
                <a:sym typeface="Arial"/>
              </a:rPr>
              <a:t>II Tim 4:7 (NIV)</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13" name="Shape 213"/>
        <p:cNvGrpSpPr/>
        <p:nvPr/>
      </p:nvGrpSpPr>
      <p:grpSpPr>
        <a:xfrm>
          <a:off y="0" x="0"/>
          <a:ext cy="0" cx="0"/>
          <a:chOff y="0" x="0"/>
          <a:chExt cy="0" cx="0"/>
        </a:xfrm>
      </p:grpSpPr>
      <p:sp>
        <p:nvSpPr>
          <p:cNvPr id="214" name="Shape 214"/>
          <p:cNvSpPr/>
          <p:nvPr/>
        </p:nvSpPr>
        <p:spPr>
          <a:xfrm>
            <a:off y="275150" x="0"/>
            <a:ext cy="7344825" cx="10160000"/>
          </a:xfrm>
          <a:prstGeom prst="rect">
            <a:avLst/>
          </a:prstGeom>
          <a:blipFill>
            <a:blip r:embed="rId4"/>
            <a:stretch>
              <a:fillRect/>
            </a:stretch>
          </a:blipFill>
        </p:spPr>
      </p:sp>
      <p:sp>
        <p:nvSpPr>
          <p:cNvPr id="215" name="Shape 215"/>
          <p:cNvSpPr txBox="1"/>
          <p:nvPr/>
        </p:nvSpPr>
        <p:spPr>
          <a:xfrm>
            <a:off y="677325" x="1270000"/>
            <a:ext cy="12967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000000"/>
                </a:solidFill>
                <a:latin typeface="Arial"/>
                <a:ea typeface="Arial"/>
                <a:cs typeface="Arial"/>
                <a:sym typeface="Arial"/>
              </a:rPr>
              <a:t>Joseph</a:t>
            </a:r>
            <a:r>
              <a:rPr sz="4000" lang="en-US">
                <a:solidFill>
                  <a:srgbClr val="000000"/>
                </a:solidFill>
                <a:latin typeface="Arial"/>
                <a:ea typeface="Arial"/>
                <a:cs typeface="Arial"/>
                <a:sym typeface="Arial"/>
              </a:rPr>
              <a:t>: integrity in confronting sexual temptation</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19" name="Shape 219"/>
        <p:cNvGrpSpPr/>
        <p:nvPr/>
      </p:nvGrpSpPr>
      <p:grpSpPr>
        <a:xfrm>
          <a:off y="0" x="0"/>
          <a:ext cy="0" cx="0"/>
          <a:chOff y="0" x="0"/>
          <a:chExt cy="0" cx="0"/>
        </a:xfrm>
      </p:grpSpPr>
      <p:sp>
        <p:nvSpPr>
          <p:cNvPr id="220" name="Shape 220"/>
          <p:cNvSpPr/>
          <p:nvPr/>
        </p:nvSpPr>
        <p:spPr>
          <a:xfrm>
            <a:off y="275150" x="0"/>
            <a:ext cy="7344825" cx="10160000"/>
          </a:xfrm>
          <a:prstGeom prst="rect">
            <a:avLst/>
          </a:prstGeom>
          <a:blipFill>
            <a:blip r:embed="rId4"/>
            <a:stretch>
              <a:fillRect/>
            </a:stretch>
          </a:blipFill>
        </p:spPr>
      </p:sp>
      <p:sp>
        <p:nvSpPr>
          <p:cNvPr id="221" name="Shape 221"/>
          <p:cNvSpPr txBox="1"/>
          <p:nvPr/>
        </p:nvSpPr>
        <p:spPr>
          <a:xfrm>
            <a:off y="1524000" x="1167675"/>
            <a:ext cy="4791075" cx="3819149"/>
          </a:xfrm>
          <a:prstGeom prst="rect">
            <a:avLst/>
          </a:prstGeom>
        </p:spPr>
        <p:txBody>
          <a:bodyPr bIns="38100" rIns="38100" lIns="38100" tIns="38100" anchor="t" anchorCtr="0">
            <a:noAutofit/>
          </a:bodyPr>
          <a:lstStyle/>
          <a:p>
            <a:pPr algn="l" marR="0" indent="0" marL="0">
              <a:lnSpc>
                <a:spcPct val="132065"/>
              </a:lnSpc>
              <a:spcBef>
                <a:spcPts val="0"/>
              </a:spcBef>
              <a:spcAft>
                <a:spcPts val="0"/>
              </a:spcAft>
              <a:buNone/>
            </a:pPr>
            <a:r>
              <a:rPr baseline="30000" sz="2555" lang="en-US">
                <a:solidFill>
                  <a:srgbClr val="000000"/>
                </a:solidFill>
                <a:latin typeface="Arial"/>
                <a:ea typeface="Arial"/>
                <a:cs typeface="Arial"/>
                <a:sym typeface="Arial"/>
              </a:rPr>
              <a:t>6</a:t>
            </a:r>
            <a:r>
              <a:rPr sz="2555" lang="en-US">
                <a:solidFill>
                  <a:srgbClr val="000000"/>
                </a:solidFill>
                <a:latin typeface="Arial"/>
                <a:ea typeface="Arial"/>
                <a:cs typeface="Arial"/>
                <a:sym typeface="Arial"/>
              </a:rPr>
              <a:t>. . .Now Joseph was well-built and handsome, </a:t>
            </a:r>
            <a:r>
              <a:rPr baseline="30000" sz="2555" lang="en-US">
                <a:solidFill>
                  <a:srgbClr val="000000"/>
                </a:solidFill>
                <a:latin typeface="Arial"/>
                <a:ea typeface="Arial"/>
                <a:cs typeface="Arial"/>
                <a:sym typeface="Arial"/>
              </a:rPr>
              <a:t>7</a:t>
            </a:r>
            <a:r>
              <a:rPr sz="2555" lang="en-US">
                <a:solidFill>
                  <a:srgbClr val="000000"/>
                </a:solidFill>
                <a:latin typeface="Arial"/>
                <a:ea typeface="Arial"/>
                <a:cs typeface="Arial"/>
                <a:sym typeface="Arial"/>
              </a:rPr>
              <a:t>and after a while his master’s wife took notice of Joseph and said, “Come to bed with me!”</a:t>
            </a:r>
          </a:p>
          <a:p>
            <a:pPr algn="l" marR="0" indent="0" marL="0">
              <a:lnSpc>
                <a:spcPct val="132065"/>
              </a:lnSpc>
              <a:spcBef>
                <a:spcPts val="0"/>
              </a:spcBef>
              <a:spcAft>
                <a:spcPts val="0"/>
              </a:spcAft>
              <a:buNone/>
            </a:pPr>
            <a:r>
              <a:rPr baseline="30000" sz="2555" lang="en-US">
                <a:solidFill>
                  <a:srgbClr val="000000"/>
                </a:solidFill>
                <a:latin typeface="Arial"/>
                <a:ea typeface="Arial"/>
                <a:cs typeface="Arial"/>
                <a:sym typeface="Arial"/>
              </a:rPr>
              <a:t>8</a:t>
            </a:r>
            <a:r>
              <a:rPr sz="2555" lang="en-US">
                <a:solidFill>
                  <a:srgbClr val="000000"/>
                </a:solidFill>
                <a:latin typeface="Arial"/>
                <a:ea typeface="Arial"/>
                <a:cs typeface="Arial"/>
                <a:sym typeface="Arial"/>
              </a:rPr>
              <a:t>But he refused. “With me in charge,” he told her, “my master does not concern himself with anything in the house;</a:t>
            </a:r>
          </a:p>
        </p:txBody>
      </p:sp>
      <p:sp>
        <p:nvSpPr>
          <p:cNvPr id="222" name="Shape 222"/>
          <p:cNvSpPr txBox="1"/>
          <p:nvPr/>
        </p:nvSpPr>
        <p:spPr>
          <a:xfrm>
            <a:off y="1524000" x="5334000"/>
            <a:ext cy="4697575" cx="3716850"/>
          </a:xfrm>
          <a:prstGeom prst="rect">
            <a:avLst/>
          </a:prstGeom>
        </p:spPr>
        <p:txBody>
          <a:bodyPr bIns="38100" rIns="38100" lIns="38100" tIns="38100" anchor="t" anchorCtr="0">
            <a:noAutofit/>
          </a:bodyPr>
          <a:lstStyle/>
          <a:p>
            <a:pPr algn="l" marR="0" indent="0" marL="0">
              <a:lnSpc>
                <a:spcPct val="132065"/>
              </a:lnSpc>
              <a:spcBef>
                <a:spcPts val="0"/>
              </a:spcBef>
              <a:spcAft>
                <a:spcPts val="0"/>
              </a:spcAft>
              <a:buNone/>
            </a:pPr>
            <a:r>
              <a:rPr sz="2555" lang="en-US">
                <a:solidFill>
                  <a:srgbClr val="000000"/>
                </a:solidFill>
                <a:latin typeface="Arial"/>
                <a:ea typeface="Arial"/>
                <a:cs typeface="Arial"/>
                <a:sym typeface="Arial"/>
              </a:rPr>
              <a:t>everything he owns he has entrusted to my care.</a:t>
            </a:r>
          </a:p>
          <a:p>
            <a:pPr algn="l" marR="0" indent="0" marL="0">
              <a:lnSpc>
                <a:spcPct val="132065"/>
              </a:lnSpc>
              <a:spcBef>
                <a:spcPts val="0"/>
              </a:spcBef>
              <a:spcAft>
                <a:spcPts val="0"/>
              </a:spcAft>
              <a:buNone/>
            </a:pPr>
            <a:r>
              <a:rPr baseline="30000" sz="2555" lang="en-US">
                <a:solidFill>
                  <a:srgbClr val="000000"/>
                </a:solidFill>
                <a:latin typeface="Arial"/>
                <a:ea typeface="Arial"/>
                <a:cs typeface="Arial"/>
                <a:sym typeface="Arial"/>
              </a:rPr>
              <a:t>9</a:t>
            </a:r>
            <a:r>
              <a:rPr sz="2555" lang="en-US">
                <a:solidFill>
                  <a:srgbClr val="000000"/>
                </a:solidFill>
                <a:latin typeface="Arial"/>
                <a:ea typeface="Arial"/>
                <a:cs typeface="Arial"/>
                <a:sym typeface="Arial"/>
              </a:rPr>
              <a:t>No one is greater in this house than I am. My master has withheld nothing from me except you, because you are his wife. How then could I do such a wicked thing and sin against God?” </a:t>
            </a:r>
            <a:r>
              <a:rPr sz="1999" lang="en-US" i="1">
                <a:solidFill>
                  <a:srgbClr val="000000"/>
                </a:solidFill>
                <a:latin typeface="Arial"/>
                <a:ea typeface="Arial"/>
                <a:cs typeface="Arial"/>
                <a:sym typeface="Arial"/>
              </a:rPr>
              <a:t>Gen 39:6-9 (NIV)</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26" name="Shape 226"/>
        <p:cNvGrpSpPr/>
        <p:nvPr/>
      </p:nvGrpSpPr>
      <p:grpSpPr>
        <a:xfrm>
          <a:off y="0" x="0"/>
          <a:ext cy="0" cx="0"/>
          <a:chOff y="0" x="0"/>
          <a:chExt cy="0" cx="0"/>
        </a:xfrm>
      </p:grpSpPr>
      <p:sp>
        <p:nvSpPr>
          <p:cNvPr id="227" name="Shape 227"/>
          <p:cNvSpPr/>
          <p:nvPr/>
        </p:nvSpPr>
        <p:spPr>
          <a:xfrm>
            <a:off y="275150" x="0"/>
            <a:ext cy="7344825" cx="10160000"/>
          </a:xfrm>
          <a:prstGeom prst="rect">
            <a:avLst/>
          </a:prstGeom>
          <a:blipFill>
            <a:blip r:embed="rId4"/>
            <a:stretch>
              <a:fillRect/>
            </a:stretch>
          </a:blipFill>
        </p:spPr>
      </p:sp>
      <p:sp>
        <p:nvSpPr>
          <p:cNvPr id="228" name="Shape 228"/>
          <p:cNvSpPr txBox="1"/>
          <p:nvPr/>
        </p:nvSpPr>
        <p:spPr>
          <a:xfrm>
            <a:off y="677325" x="1270000"/>
            <a:ext cy="6690774" cx="7696199"/>
          </a:xfrm>
          <a:prstGeom prst="rect">
            <a:avLst/>
          </a:prstGeom>
        </p:spPr>
        <p:txBody>
          <a:bodyPr bIns="38100" rIns="38100" lIns="38100" tIns="38100" anchor="t" anchorCtr="0">
            <a:noAutofit/>
          </a:bodyPr>
          <a:lstStyle/>
          <a:p>
            <a:pPr algn="l" marR="0" indent="0" marL="0">
              <a:lnSpc>
                <a:spcPct val="132142"/>
              </a:lnSpc>
              <a:spcBef>
                <a:spcPts val="0"/>
              </a:spcBef>
              <a:spcAft>
                <a:spcPts val="0"/>
              </a:spcAft>
              <a:buNone/>
            </a:pPr>
            <a:r>
              <a:rPr b="1" sz="3888" lang="en-US">
                <a:solidFill>
                  <a:srgbClr val="000000"/>
                </a:solidFill>
                <a:latin typeface="Arial"/>
                <a:ea typeface="Arial"/>
                <a:cs typeface="Arial"/>
                <a:sym typeface="Arial"/>
              </a:rPr>
              <a:t>Job</a:t>
            </a:r>
            <a:r>
              <a:rPr sz="3888" lang="en-US">
                <a:solidFill>
                  <a:srgbClr val="000000"/>
                </a:solidFill>
                <a:latin typeface="Arial"/>
                <a:ea typeface="Arial"/>
                <a:cs typeface="Arial"/>
                <a:sym typeface="Arial"/>
              </a:rPr>
              <a:t>: integrity in extreme adversity</a:t>
            </a:r>
          </a:p>
          <a:p>
            <a:r>
              <a:t/>
            </a:r>
          </a:p>
          <a:p>
            <a:pPr algn="l" marR="0" indent="0" marL="0">
              <a:lnSpc>
                <a:spcPct val="132031"/>
              </a:lnSpc>
              <a:spcBef>
                <a:spcPts val="0"/>
              </a:spcBef>
              <a:spcAft>
                <a:spcPts val="0"/>
              </a:spcAft>
              <a:buNone/>
            </a:pPr>
            <a:r>
              <a:rPr sz="3555" lang="en-US">
                <a:solidFill>
                  <a:srgbClr val="000000"/>
                </a:solidFill>
                <a:latin typeface="Arial"/>
                <a:ea typeface="Arial"/>
                <a:cs typeface="Arial"/>
                <a:sym typeface="Arial"/>
              </a:rPr>
              <a:t>“In the land of Uz there lived a man whose name was Job. This man was blameless and upright; he feared God and shunned evil.” Job 1:1 (NIV)</a:t>
            </a:r>
          </a:p>
          <a:p>
            <a:r>
              <a:t/>
            </a:r>
          </a:p>
          <a:p>
            <a:pPr algn="l" marR="0" indent="0" marL="0">
              <a:lnSpc>
                <a:spcPct val="132031"/>
              </a:lnSpc>
              <a:spcBef>
                <a:spcPts val="0"/>
              </a:spcBef>
              <a:spcAft>
                <a:spcPts val="0"/>
              </a:spcAft>
              <a:buNone/>
            </a:pPr>
            <a:r>
              <a:rPr sz="3555" lang="en-US">
                <a:solidFill>
                  <a:srgbClr val="000000"/>
                </a:solidFill>
                <a:latin typeface="Arial"/>
                <a:ea typeface="Arial"/>
                <a:cs typeface="Arial"/>
                <a:sym typeface="Arial"/>
              </a:rPr>
              <a:t>After Satan destroyed all Job’s property and family, “Job did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not sin by charging God with wrongdoing.” Job 1:22 (NIV)</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32" name="Shape 232"/>
        <p:cNvGrpSpPr/>
        <p:nvPr/>
      </p:nvGrpSpPr>
      <p:grpSpPr>
        <a:xfrm>
          <a:off y="0" x="0"/>
          <a:ext cy="0" cx="0"/>
          <a:chOff y="0" x="0"/>
          <a:chExt cy="0" cx="0"/>
        </a:xfrm>
      </p:grpSpPr>
      <p:sp>
        <p:nvSpPr>
          <p:cNvPr id="233" name="Shape 233"/>
          <p:cNvSpPr/>
          <p:nvPr/>
        </p:nvSpPr>
        <p:spPr>
          <a:xfrm>
            <a:off y="275150" x="0"/>
            <a:ext cy="7344825" cx="10160000"/>
          </a:xfrm>
          <a:prstGeom prst="rect">
            <a:avLst/>
          </a:prstGeom>
          <a:blipFill>
            <a:blip r:embed="rId4"/>
            <a:stretch>
              <a:fillRect/>
            </a:stretch>
          </a:blipFill>
        </p:spPr>
      </p:sp>
      <p:sp>
        <p:nvSpPr>
          <p:cNvPr id="234" name="Shape 234"/>
          <p:cNvSpPr txBox="1"/>
          <p:nvPr/>
        </p:nvSpPr>
        <p:spPr>
          <a:xfrm>
            <a:off y="2031975" x="1185325"/>
            <a:ext cy="4843975" cx="3632199"/>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aseline="30000" sz="2666" lang="en-US">
                <a:solidFill>
                  <a:srgbClr val="000000"/>
                </a:solidFill>
                <a:latin typeface="Arial"/>
                <a:ea typeface="Arial"/>
                <a:cs typeface="Arial"/>
                <a:sym typeface="Arial"/>
              </a:rPr>
              <a:t>9</a:t>
            </a:r>
            <a:r>
              <a:rPr sz="2666" lang="en-US">
                <a:solidFill>
                  <a:srgbClr val="000000"/>
                </a:solidFill>
                <a:latin typeface="Arial"/>
                <a:ea typeface="Arial"/>
                <a:cs typeface="Arial"/>
                <a:sym typeface="Arial"/>
              </a:rPr>
              <a:t>His wife said to him, “Are you still holding on to your integrity? Curse God and die!”</a:t>
            </a:r>
          </a:p>
          <a:p>
            <a:pPr algn="l" marR="0" indent="0" marL="0">
              <a:lnSpc>
                <a:spcPct val="119791"/>
              </a:lnSpc>
              <a:spcBef>
                <a:spcPts val="0"/>
              </a:spcBef>
              <a:spcAft>
                <a:spcPts val="0"/>
              </a:spcAft>
              <a:buNone/>
            </a:pPr>
            <a:r>
              <a:rPr baseline="30000" sz="2666" lang="en-US">
                <a:solidFill>
                  <a:srgbClr val="000000"/>
                </a:solidFill>
                <a:latin typeface="Arial"/>
                <a:ea typeface="Arial"/>
                <a:cs typeface="Arial"/>
                <a:sym typeface="Arial"/>
              </a:rPr>
              <a:t>10</a:t>
            </a:r>
            <a:r>
              <a:rPr sz="2666" lang="en-US">
                <a:solidFill>
                  <a:srgbClr val="000000"/>
                </a:solidFill>
                <a:latin typeface="Arial"/>
                <a:ea typeface="Arial"/>
                <a:cs typeface="Arial"/>
                <a:sym typeface="Arial"/>
              </a:rPr>
              <a:t>He replied, “You are talking like a foolish woman. Shall we accept good from God and not trouble?” In all this, Job did not sin in what he said.</a:t>
            </a:r>
          </a:p>
          <a:p>
            <a:pPr algn="l" marR="0" indent="0" marL="0">
              <a:lnSpc>
                <a:spcPct val="120138"/>
              </a:lnSpc>
              <a:spcBef>
                <a:spcPts val="0"/>
              </a:spcBef>
              <a:spcAft>
                <a:spcPts val="0"/>
              </a:spcAft>
              <a:buNone/>
            </a:pPr>
            <a:r>
              <a:rPr sz="2000" lang="en-US" i="1">
                <a:solidFill>
                  <a:srgbClr val="000000"/>
                </a:solidFill>
                <a:latin typeface="Arial"/>
                <a:ea typeface="Arial"/>
                <a:cs typeface="Arial"/>
                <a:sym typeface="Arial"/>
              </a:rPr>
              <a:t>Job 2: 9-10 (NIV)</a:t>
            </a:r>
          </a:p>
        </p:txBody>
      </p:sp>
      <p:sp>
        <p:nvSpPr>
          <p:cNvPr id="235" name="Shape 235"/>
          <p:cNvSpPr txBox="1"/>
          <p:nvPr/>
        </p:nvSpPr>
        <p:spPr>
          <a:xfrm>
            <a:off y="507975" x="1270000"/>
            <a:ext cy="1173325" cx="7696199"/>
          </a:xfrm>
          <a:prstGeom prst="rect">
            <a:avLst/>
          </a:prstGeom>
        </p:spPr>
        <p:txBody>
          <a:bodyPr bIns="38100" rIns="38100" lIns="38100" tIns="38100" anchor="t" anchorCtr="0">
            <a:noAutofit/>
          </a:bodyPr>
          <a:lstStyle/>
          <a:p>
            <a:pPr algn="ctr" marR="0" indent="0" marL="0">
              <a:lnSpc>
                <a:spcPct val="107986"/>
              </a:lnSpc>
              <a:spcBef>
                <a:spcPts val="0"/>
              </a:spcBef>
              <a:spcAft>
                <a:spcPts val="0"/>
              </a:spcAft>
              <a:buNone/>
            </a:pPr>
            <a:r>
              <a:rPr sz="4000" lang="en-US">
                <a:solidFill>
                  <a:srgbClr val="000000"/>
                </a:solidFill>
                <a:latin typeface="Arial"/>
                <a:ea typeface="Arial"/>
                <a:cs typeface="Arial"/>
                <a:sym typeface="Arial"/>
              </a:rPr>
              <a:t>When Satan struck him with a terrible case of boils,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2" name="Shape 32"/>
        <p:cNvGrpSpPr/>
        <p:nvPr/>
      </p:nvGrpSpPr>
      <p:grpSpPr>
        <a:xfrm>
          <a:off y="0" x="0"/>
          <a:ext cy="0" cx="0"/>
          <a:chOff y="0" x="0"/>
          <a:chExt cy="0" cx="0"/>
        </a:xfrm>
      </p:grpSpPr>
      <p:sp>
        <p:nvSpPr>
          <p:cNvPr id="33" name="Shape 33"/>
          <p:cNvSpPr/>
          <p:nvPr/>
        </p:nvSpPr>
        <p:spPr>
          <a:xfrm>
            <a:off y="275150" x="0"/>
            <a:ext cy="7344825" cx="10160000"/>
          </a:xfrm>
          <a:prstGeom prst="rect">
            <a:avLst/>
          </a:prstGeom>
          <a:blipFill>
            <a:blip r:embed="rId4"/>
            <a:stretch>
              <a:fillRect/>
            </a:stretch>
          </a:blipFill>
        </p:spPr>
      </p:sp>
      <p:sp>
        <p:nvSpPr>
          <p:cNvPr id="34" name="Shape 34"/>
          <p:cNvSpPr txBox="1"/>
          <p:nvPr/>
        </p:nvSpPr>
        <p:spPr>
          <a:xfrm>
            <a:off y="1744475" x="1372300"/>
            <a:ext cy="5748850" cx="7491575"/>
          </a:xfrm>
          <a:prstGeom prst="rect">
            <a:avLst/>
          </a:prstGeom>
        </p:spPr>
        <p:txBody>
          <a:bodyPr bIns="38100" rIns="38100" lIns="38100" tIns="38100" anchor="t" anchorCtr="0">
            <a:noAutofit/>
          </a:bodyPr>
          <a:lstStyle/>
          <a:p>
            <a:pPr algn="ctr" marR="0" indent="0" marL="0">
              <a:lnSpc>
                <a:spcPct val="102083"/>
              </a:lnSpc>
              <a:spcBef>
                <a:spcPts val="0"/>
              </a:spcBef>
              <a:spcAft>
                <a:spcPts val="0"/>
              </a:spcAft>
              <a:buNone/>
            </a:pPr>
            <a:r>
              <a:rPr b="1" sz="2666" lang="en-US">
                <a:solidFill>
                  <a:srgbClr val="5B4E1F"/>
                </a:solidFill>
                <a:latin typeface="Arial"/>
                <a:ea typeface="Arial"/>
                <a:cs typeface="Arial"/>
                <a:sym typeface="Arial"/>
              </a:rPr>
              <a:t>1</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What is integrity, and why is it important in the 21</a:t>
            </a:r>
            <a:r>
              <a:rPr baseline="30000" sz="2666" lang="en-US">
                <a:solidFill>
                  <a:srgbClr val="000000"/>
                </a:solidFill>
                <a:latin typeface="Arial"/>
                <a:ea typeface="Arial"/>
                <a:cs typeface="Arial"/>
                <a:sym typeface="Arial"/>
              </a:rPr>
              <a:t>st</a:t>
            </a:r>
            <a:r>
              <a:rPr sz="2666" lang="en-US">
                <a:solidFill>
                  <a:srgbClr val="000000"/>
                </a:solidFill>
                <a:latin typeface="Arial"/>
                <a:ea typeface="Arial"/>
                <a:cs typeface="Arial"/>
                <a:sym typeface="Arial"/>
              </a:rPr>
              <a:t> Century?</a:t>
            </a:r>
          </a:p>
          <a:p>
            <a:pPr algn="ctr" marR="0" indent="0" marL="0">
              <a:lnSpc>
                <a:spcPct val="102083"/>
              </a:lnSpc>
              <a:spcBef>
                <a:spcPts val="719"/>
              </a:spcBef>
              <a:spcAft>
                <a:spcPts val="0"/>
              </a:spcAft>
              <a:buNone/>
            </a:pPr>
            <a:r>
              <a:rPr b="1" sz="2666" lang="en-US">
                <a:solidFill>
                  <a:srgbClr val="5B4E1F"/>
                </a:solidFill>
                <a:latin typeface="Arial"/>
                <a:ea typeface="Arial"/>
                <a:cs typeface="Arial"/>
                <a:sym typeface="Arial"/>
              </a:rPr>
              <a:t>2</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What does integrity look like in the lives of individuals and leaders, and in institutions?</a:t>
            </a:r>
          </a:p>
          <a:p>
            <a:pPr algn="ctr" marR="0" indent="0" marL="0">
              <a:lnSpc>
                <a:spcPct val="102083"/>
              </a:lnSpc>
              <a:spcBef>
                <a:spcPts val="719"/>
              </a:spcBef>
              <a:spcAft>
                <a:spcPts val="0"/>
              </a:spcAft>
              <a:buNone/>
            </a:pPr>
            <a:r>
              <a:rPr b="1" sz="2666" lang="en-US">
                <a:solidFill>
                  <a:srgbClr val="5B4E1F"/>
                </a:solidFill>
                <a:latin typeface="Arial"/>
                <a:ea typeface="Arial"/>
                <a:cs typeface="Arial"/>
                <a:sym typeface="Arial"/>
              </a:rPr>
              <a:t>3</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How can we identify integrity in our institutions and church entities?</a:t>
            </a:r>
          </a:p>
          <a:p>
            <a:pPr algn="ctr" marR="0" indent="0" marL="0">
              <a:lnSpc>
                <a:spcPct val="102083"/>
              </a:lnSpc>
              <a:spcBef>
                <a:spcPts val="719"/>
              </a:spcBef>
              <a:spcAft>
                <a:spcPts val="0"/>
              </a:spcAft>
              <a:buNone/>
            </a:pPr>
            <a:r>
              <a:rPr b="1" sz="2666" lang="en-US">
                <a:solidFill>
                  <a:srgbClr val="5B4E1F"/>
                </a:solidFill>
                <a:latin typeface="Arial"/>
                <a:ea typeface="Arial"/>
                <a:cs typeface="Arial"/>
                <a:sym typeface="Arial"/>
              </a:rPr>
              <a:t>4</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How can we handle with integrity errors </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that occur?</a:t>
            </a:r>
          </a:p>
          <a:p>
            <a:pPr algn="ctr" marR="0" indent="0" marL="0">
              <a:lnSpc>
                <a:spcPct val="102083"/>
              </a:lnSpc>
              <a:spcBef>
                <a:spcPts val="719"/>
              </a:spcBef>
              <a:spcAft>
                <a:spcPts val="0"/>
              </a:spcAft>
              <a:buNone/>
            </a:pPr>
            <a:r>
              <a:rPr b="1" sz="2666" lang="en-US">
                <a:solidFill>
                  <a:srgbClr val="5B4E1F"/>
                </a:solidFill>
                <a:latin typeface="Arial"/>
                <a:ea typeface="Arial"/>
                <a:cs typeface="Arial"/>
                <a:sym typeface="Arial"/>
              </a:rPr>
              <a:t>5</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How can we ensure corporate integrity in dealing with errors?</a:t>
            </a:r>
          </a:p>
        </p:txBody>
      </p:sp>
      <p:sp>
        <p:nvSpPr>
          <p:cNvPr id="35" name="Shape 35"/>
          <p:cNvSpPr/>
          <p:nvPr/>
        </p:nvSpPr>
        <p:spPr>
          <a:xfrm>
            <a:off y="1852075" x="1270000"/>
            <a:ext cy="42325" cx="3661824"/>
          </a:xfrm>
          <a:prstGeom prst="rect">
            <a:avLst/>
          </a:prstGeom>
          <a:blipFill>
            <a:blip r:embed="rId5"/>
            <a:stretch>
              <a:fillRect/>
            </a:stretch>
          </a:blipFill>
        </p:spPr>
      </p:sp>
      <p:sp>
        <p:nvSpPr>
          <p:cNvPr id="36" name="Shape 36"/>
          <p:cNvSpPr/>
          <p:nvPr/>
        </p:nvSpPr>
        <p:spPr>
          <a:xfrm>
            <a:off y="1852075" x="5207000"/>
            <a:ext cy="42325" cx="3704149"/>
          </a:xfrm>
          <a:prstGeom prst="rect">
            <a:avLst/>
          </a:prstGeom>
          <a:blipFill>
            <a:blip r:embed="rId6"/>
            <a:stretch>
              <a:fillRect/>
            </a:stretch>
          </a:blipFill>
        </p:spPr>
      </p:sp>
      <p:sp>
        <p:nvSpPr>
          <p:cNvPr id="37" name="Shape 37"/>
          <p:cNvSpPr txBox="1"/>
          <p:nvPr/>
        </p:nvSpPr>
        <p:spPr>
          <a:xfrm>
            <a:off y="416275" x="1626300"/>
            <a:ext cy="929899" cx="6983575"/>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4000" lang="en-US">
                <a:solidFill>
                  <a:srgbClr val="5B4E1F"/>
                </a:solidFill>
                <a:latin typeface="Arial"/>
                <a:ea typeface="Arial"/>
                <a:cs typeface="Arial"/>
                <a:sym typeface="Arial"/>
              </a:rPr>
              <a:t>Session 4 will address </a:t>
            </a:r>
            <a:r>
              <a:rPr sz="4000" lang="en-US" i="1">
                <a:solidFill>
                  <a:srgbClr val="5B4E1F"/>
                </a:solidFill>
                <a:latin typeface="Arial"/>
                <a:ea typeface="Arial"/>
                <a:cs typeface="Arial"/>
                <a:sym typeface="Arial"/>
              </a:rPr>
              <a:t>the</a:t>
            </a:r>
          </a:p>
          <a:p>
            <a:pPr algn="ctr" marR="0" indent="0" marL="0">
              <a:lnSpc>
                <a:spcPct val="100000"/>
              </a:lnSpc>
              <a:spcBef>
                <a:spcPts val="0"/>
              </a:spcBef>
              <a:spcAft>
                <a:spcPts val="0"/>
              </a:spcAft>
              <a:buNone/>
            </a:pPr>
            <a:r>
              <a:rPr sz="4000" lang="en-US">
                <a:solidFill>
                  <a:srgbClr val="5B4E1F"/>
                </a:solidFill>
                <a:latin typeface="Arial"/>
                <a:ea typeface="Arial"/>
                <a:cs typeface="Arial"/>
                <a:sym typeface="Arial"/>
              </a:rPr>
              <a:t>following questions:</a:t>
            </a:r>
          </a:p>
        </p:txBody>
      </p:sp>
      <p:sp>
        <p:nvSpPr>
          <p:cNvPr id="38" name="Shape 38"/>
          <p:cNvSpPr/>
          <p:nvPr/>
        </p:nvSpPr>
        <p:spPr>
          <a:xfrm>
            <a:off y="3037400" x="1270000"/>
            <a:ext cy="42325" cx="3661824"/>
          </a:xfrm>
          <a:prstGeom prst="rect">
            <a:avLst/>
          </a:prstGeom>
          <a:blipFill>
            <a:blip r:embed="rId5"/>
            <a:stretch>
              <a:fillRect/>
            </a:stretch>
          </a:blipFill>
        </p:spPr>
      </p:sp>
      <p:sp>
        <p:nvSpPr>
          <p:cNvPr id="39" name="Shape 39"/>
          <p:cNvSpPr/>
          <p:nvPr/>
        </p:nvSpPr>
        <p:spPr>
          <a:xfrm>
            <a:off y="3037400" x="5207000"/>
            <a:ext cy="42325" cx="3704149"/>
          </a:xfrm>
          <a:prstGeom prst="rect">
            <a:avLst/>
          </a:prstGeom>
          <a:blipFill>
            <a:blip r:embed="rId6"/>
            <a:stretch>
              <a:fillRect/>
            </a:stretch>
          </a:blipFill>
        </p:spPr>
      </p:sp>
      <p:sp>
        <p:nvSpPr>
          <p:cNvPr id="40" name="Shape 40"/>
          <p:cNvSpPr/>
          <p:nvPr/>
        </p:nvSpPr>
        <p:spPr>
          <a:xfrm>
            <a:off y="4191000" x="1270000"/>
            <a:ext cy="52900" cx="3661824"/>
          </a:xfrm>
          <a:prstGeom prst="rect">
            <a:avLst/>
          </a:prstGeom>
          <a:blipFill>
            <a:blip r:embed="rId7"/>
            <a:stretch>
              <a:fillRect/>
            </a:stretch>
          </a:blipFill>
        </p:spPr>
      </p:sp>
      <p:sp>
        <p:nvSpPr>
          <p:cNvPr id="41" name="Shape 41"/>
          <p:cNvSpPr/>
          <p:nvPr/>
        </p:nvSpPr>
        <p:spPr>
          <a:xfrm>
            <a:off y="4191000" x="5207000"/>
            <a:ext cy="52900" cx="3704149"/>
          </a:xfrm>
          <a:prstGeom prst="rect">
            <a:avLst/>
          </a:prstGeom>
          <a:blipFill>
            <a:blip r:embed="rId8"/>
            <a:stretch>
              <a:fillRect/>
            </a:stretch>
          </a:blipFill>
        </p:spPr>
      </p:sp>
      <p:sp>
        <p:nvSpPr>
          <p:cNvPr id="42" name="Shape 42"/>
          <p:cNvSpPr/>
          <p:nvPr/>
        </p:nvSpPr>
        <p:spPr>
          <a:xfrm>
            <a:off y="5334000" x="1270000"/>
            <a:ext cy="52900" cx="3661824"/>
          </a:xfrm>
          <a:prstGeom prst="rect">
            <a:avLst/>
          </a:prstGeom>
          <a:blipFill>
            <a:blip r:embed="rId7"/>
            <a:stretch>
              <a:fillRect/>
            </a:stretch>
          </a:blipFill>
        </p:spPr>
      </p:sp>
      <p:sp>
        <p:nvSpPr>
          <p:cNvPr id="43" name="Shape 43"/>
          <p:cNvSpPr/>
          <p:nvPr/>
        </p:nvSpPr>
        <p:spPr>
          <a:xfrm>
            <a:off y="5334000" x="5207000"/>
            <a:ext cy="52900" cx="3704149"/>
          </a:xfrm>
          <a:prstGeom prst="rect">
            <a:avLst/>
          </a:prstGeom>
          <a:blipFill>
            <a:blip r:embed="rId8"/>
            <a:stretch>
              <a:fillRect/>
            </a:stretch>
          </a:blipFill>
        </p:spPr>
      </p:sp>
      <p:sp>
        <p:nvSpPr>
          <p:cNvPr id="44" name="Shape 44"/>
          <p:cNvSpPr/>
          <p:nvPr/>
        </p:nvSpPr>
        <p:spPr>
          <a:xfrm>
            <a:off y="6508725" x="1270000"/>
            <a:ext cy="42325" cx="3661824"/>
          </a:xfrm>
          <a:prstGeom prst="rect">
            <a:avLst/>
          </a:prstGeom>
          <a:blipFill>
            <a:blip r:embed="rId5"/>
            <a:stretch>
              <a:fillRect/>
            </a:stretch>
          </a:blipFill>
        </p:spPr>
      </p:sp>
      <p:sp>
        <p:nvSpPr>
          <p:cNvPr id="45" name="Shape 45"/>
          <p:cNvSpPr/>
          <p:nvPr/>
        </p:nvSpPr>
        <p:spPr>
          <a:xfrm>
            <a:off y="6508725" x="5207000"/>
            <a:ext cy="42325" cx="3704149"/>
          </a:xfrm>
          <a:prstGeom prst="rect">
            <a:avLst/>
          </a:prstGeom>
          <a:blipFill>
            <a:blip r:embed="rId6"/>
            <a:stretch>
              <a:fillRect/>
            </a:stretch>
          </a:blipFill>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39" name="Shape 239"/>
        <p:cNvGrpSpPr/>
        <p:nvPr/>
      </p:nvGrpSpPr>
      <p:grpSpPr>
        <a:xfrm>
          <a:off y="0" x="0"/>
          <a:ext cy="0" cx="0"/>
          <a:chOff y="0" x="0"/>
          <a:chExt cy="0" cx="0"/>
        </a:xfrm>
      </p:grpSpPr>
      <p:sp>
        <p:nvSpPr>
          <p:cNvPr id="240" name="Shape 240"/>
          <p:cNvSpPr/>
          <p:nvPr/>
        </p:nvSpPr>
        <p:spPr>
          <a:xfrm>
            <a:off y="275150" x="0"/>
            <a:ext cy="7344825" cx="10160000"/>
          </a:xfrm>
          <a:prstGeom prst="rect">
            <a:avLst/>
          </a:prstGeom>
          <a:blipFill>
            <a:blip r:embed="rId4"/>
            <a:stretch>
              <a:fillRect/>
            </a:stretch>
          </a:blipFill>
        </p:spPr>
      </p:sp>
      <p:sp>
        <p:nvSpPr>
          <p:cNvPr id="241" name="Shape 241"/>
          <p:cNvSpPr txBox="1"/>
          <p:nvPr/>
        </p:nvSpPr>
        <p:spPr>
          <a:xfrm>
            <a:off y="762000" x="1270000"/>
            <a:ext cy="6864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000000"/>
                </a:solidFill>
                <a:latin typeface="Arial"/>
                <a:ea typeface="Arial"/>
                <a:cs typeface="Arial"/>
                <a:sym typeface="Arial"/>
              </a:rPr>
              <a:t>David</a:t>
            </a:r>
            <a:r>
              <a:rPr sz="4000" lang="en-US">
                <a:solidFill>
                  <a:srgbClr val="000000"/>
                </a:solidFill>
                <a:latin typeface="Arial"/>
                <a:ea typeface="Arial"/>
                <a:cs typeface="Arial"/>
                <a:sym typeface="Arial"/>
              </a:rPr>
              <a:t>: integrity in repentance</a:t>
            </a:r>
          </a:p>
        </p:txBody>
      </p:sp>
      <p:sp>
        <p:nvSpPr>
          <p:cNvPr id="242" name="Shape 242"/>
          <p:cNvSpPr txBox="1"/>
          <p:nvPr/>
        </p:nvSpPr>
        <p:spPr>
          <a:xfrm>
            <a:off y="1947325" x="1524000"/>
            <a:ext cy="4951574" cx="3311149"/>
          </a:xfrm>
          <a:prstGeom prst="rect">
            <a:avLst/>
          </a:prstGeom>
        </p:spPr>
        <p:txBody>
          <a:bodyPr bIns="38100" rIns="38100" lIns="38100" tIns="38100" anchor="t" anchorCtr="0">
            <a:noAutofit/>
          </a:bodyPr>
          <a:lstStyle/>
          <a:p>
            <a:pPr algn="l" marR="0" indent="0" marL="0">
              <a:lnSpc>
                <a:spcPct val="113636"/>
              </a:lnSpc>
              <a:spcBef>
                <a:spcPts val="0"/>
              </a:spcBef>
              <a:spcAft>
                <a:spcPts val="0"/>
              </a:spcAft>
              <a:buNone/>
            </a:pPr>
            <a:r>
              <a:rPr baseline="30000" sz="2444" lang="en-US">
                <a:solidFill>
                  <a:srgbClr val="000000"/>
                </a:solidFill>
                <a:latin typeface="Arial"/>
                <a:ea typeface="Arial"/>
                <a:cs typeface="Arial"/>
                <a:sym typeface="Arial"/>
              </a:rPr>
              <a:t>7</a:t>
            </a:r>
            <a:r>
              <a:rPr sz="2444" lang="en-US">
                <a:solidFill>
                  <a:srgbClr val="000000"/>
                </a:solidFill>
                <a:latin typeface="Arial"/>
                <a:ea typeface="Arial"/>
                <a:cs typeface="Arial"/>
                <a:sym typeface="Arial"/>
              </a:rPr>
              <a:t>Then Nathan said to David, “You are the man! . . . </a:t>
            </a:r>
            <a:r>
              <a:rPr baseline="30000" sz="2444" lang="en-US">
                <a:solidFill>
                  <a:srgbClr val="000000"/>
                </a:solidFill>
                <a:latin typeface="Arial"/>
                <a:ea typeface="Arial"/>
                <a:cs typeface="Arial"/>
                <a:sym typeface="Arial"/>
              </a:rPr>
              <a:t>9</a:t>
            </a:r>
            <a:r>
              <a:rPr sz="2444" lang="en-US">
                <a:solidFill>
                  <a:srgbClr val="000000"/>
                </a:solidFill>
                <a:latin typeface="Arial"/>
                <a:ea typeface="Arial"/>
                <a:cs typeface="Arial"/>
                <a:sym typeface="Arial"/>
              </a:rPr>
              <a:t>Why did you despise the word of the Lord by doing what is evil in his eyes? You struck down Uriah the Hittite with the sword and took his wife to be your own. . . .” </a:t>
            </a:r>
          </a:p>
          <a:p>
            <a:pPr algn="l" marR="0" indent="0" marL="0">
              <a:lnSpc>
                <a:spcPct val="113636"/>
              </a:lnSpc>
              <a:spcBef>
                <a:spcPts val="0"/>
              </a:spcBef>
              <a:spcAft>
                <a:spcPts val="0"/>
              </a:spcAft>
              <a:buNone/>
            </a:pPr>
            <a:r>
              <a:rPr baseline="30000" sz="2444" lang="en-US">
                <a:solidFill>
                  <a:srgbClr val="000000"/>
                </a:solidFill>
                <a:latin typeface="Arial"/>
                <a:ea typeface="Arial"/>
                <a:cs typeface="Arial"/>
                <a:sym typeface="Arial"/>
              </a:rPr>
              <a:t>13</a:t>
            </a:r>
            <a:r>
              <a:rPr sz="2444" lang="en-US">
                <a:solidFill>
                  <a:srgbClr val="000000"/>
                </a:solidFill>
                <a:latin typeface="Arial"/>
                <a:ea typeface="Arial"/>
                <a:cs typeface="Arial"/>
                <a:sym typeface="Arial"/>
              </a:rPr>
              <a:t>Then David said to Nathan, “I have sinned against the Lord.” </a:t>
            </a:r>
          </a:p>
          <a:p>
            <a:pPr algn="l" marR="0" indent="0" marL="0">
              <a:lnSpc>
                <a:spcPct val="113888"/>
              </a:lnSpc>
              <a:spcBef>
                <a:spcPts val="0"/>
              </a:spcBef>
              <a:spcAft>
                <a:spcPts val="0"/>
              </a:spcAft>
              <a:buNone/>
            </a:pPr>
            <a:r>
              <a:rPr sz="2000" lang="en-US" i="1">
                <a:solidFill>
                  <a:srgbClr val="000000"/>
                </a:solidFill>
                <a:latin typeface="Arial"/>
                <a:ea typeface="Arial"/>
                <a:cs typeface="Arial"/>
                <a:sym typeface="Arial"/>
              </a:rPr>
              <a:t>II Sam 12:7,9,13 (NIV)</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6" name="Shape 246"/>
        <p:cNvGrpSpPr/>
        <p:nvPr/>
      </p:nvGrpSpPr>
      <p:grpSpPr>
        <a:xfrm>
          <a:off y="0" x="0"/>
          <a:ext cy="0" cx="0"/>
          <a:chOff y="0" x="0"/>
          <a:chExt cy="0" cx="0"/>
        </a:xfrm>
      </p:grpSpPr>
      <p:sp>
        <p:nvSpPr>
          <p:cNvPr id="247" name="Shape 247"/>
          <p:cNvSpPr/>
          <p:nvPr/>
        </p:nvSpPr>
        <p:spPr>
          <a:xfrm>
            <a:off y="275150" x="0"/>
            <a:ext cy="7344825" cx="10160000"/>
          </a:xfrm>
          <a:prstGeom prst="rect">
            <a:avLst/>
          </a:prstGeom>
          <a:blipFill>
            <a:blip r:embed="rId4"/>
            <a:stretch>
              <a:fillRect/>
            </a:stretch>
          </a:blipFill>
        </p:spPr>
      </p:sp>
      <p:sp>
        <p:nvSpPr>
          <p:cNvPr id="248" name="Shape 248"/>
          <p:cNvSpPr txBox="1"/>
          <p:nvPr/>
        </p:nvSpPr>
        <p:spPr>
          <a:xfrm>
            <a:off y="1472825" x="5249325"/>
            <a:ext cy="5122674" cx="3801524"/>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baseline="30000" sz="2222" lang="en-US">
                <a:solidFill>
                  <a:srgbClr val="000000"/>
                </a:solidFill>
                <a:latin typeface="Arial"/>
                <a:ea typeface="Arial"/>
                <a:cs typeface="Arial"/>
                <a:sym typeface="Arial"/>
              </a:rPr>
              <a:t>2</a:t>
            </a:r>
            <a:r>
              <a:rPr sz="2222" lang="en-US">
                <a:solidFill>
                  <a:srgbClr val="000000"/>
                </a:solidFill>
                <a:latin typeface="Arial"/>
                <a:ea typeface="Arial"/>
                <a:cs typeface="Arial"/>
                <a:sym typeface="Arial"/>
              </a:rPr>
              <a:t>Wash away all my iniquity and cleanse me from my sin. </a:t>
            </a:r>
            <a:r>
              <a:rPr baseline="30000" sz="2222" lang="en-US">
                <a:solidFill>
                  <a:srgbClr val="000000"/>
                </a:solidFill>
                <a:latin typeface="Arial"/>
                <a:ea typeface="Arial"/>
                <a:cs typeface="Arial"/>
                <a:sym typeface="Arial"/>
              </a:rPr>
              <a:t>3</a:t>
            </a:r>
            <a:r>
              <a:rPr sz="2222" lang="en-US">
                <a:solidFill>
                  <a:srgbClr val="000000"/>
                </a:solidFill>
                <a:latin typeface="Arial"/>
                <a:ea typeface="Arial"/>
                <a:cs typeface="Arial"/>
                <a:sym typeface="Arial"/>
              </a:rPr>
              <a:t>For I know my transgres-sions, and my sin is always before me. </a:t>
            </a:r>
            <a:r>
              <a:rPr baseline="30000" sz="2222" lang="en-US">
                <a:solidFill>
                  <a:srgbClr val="000000"/>
                </a:solidFill>
                <a:latin typeface="Arial"/>
                <a:ea typeface="Arial"/>
                <a:cs typeface="Arial"/>
                <a:sym typeface="Arial"/>
              </a:rPr>
              <a:t>4</a:t>
            </a:r>
            <a:r>
              <a:rPr sz="2222" lang="en-US">
                <a:solidFill>
                  <a:srgbClr val="000000"/>
                </a:solidFill>
                <a:latin typeface="Arial"/>
                <a:ea typeface="Arial"/>
                <a:cs typeface="Arial"/>
                <a:sym typeface="Arial"/>
              </a:rPr>
              <a:t>Against you, you only, have I sinned and done what is evil in your sight, . . . </a:t>
            </a:r>
            <a:r>
              <a:rPr baseline="30000" sz="2222" lang="en-US">
                <a:solidFill>
                  <a:srgbClr val="000000"/>
                </a:solidFill>
                <a:latin typeface="Arial"/>
                <a:ea typeface="Arial"/>
                <a:cs typeface="Arial"/>
                <a:sym typeface="Arial"/>
              </a:rPr>
              <a:t>7</a:t>
            </a:r>
            <a:r>
              <a:rPr sz="2222" lang="en-US">
                <a:solidFill>
                  <a:srgbClr val="000000"/>
                </a:solidFill>
                <a:latin typeface="Arial"/>
                <a:ea typeface="Arial"/>
                <a:cs typeface="Arial"/>
                <a:sym typeface="Arial"/>
              </a:rPr>
              <a:t>Cleanse me with hyssop, and I will be clean; wash me, and I will be whiter than snow. . . . </a:t>
            </a:r>
            <a:r>
              <a:rPr baseline="30000" sz="2222" lang="en-US">
                <a:solidFill>
                  <a:srgbClr val="000000"/>
                </a:solidFill>
                <a:latin typeface="Arial"/>
                <a:ea typeface="Arial"/>
                <a:cs typeface="Arial"/>
                <a:sym typeface="Arial"/>
              </a:rPr>
              <a:t>10</a:t>
            </a:r>
            <a:r>
              <a:rPr sz="2222" lang="en-US">
                <a:solidFill>
                  <a:srgbClr val="000000"/>
                </a:solidFill>
                <a:latin typeface="Arial"/>
                <a:ea typeface="Arial"/>
                <a:cs typeface="Arial"/>
                <a:sym typeface="Arial"/>
              </a:rPr>
              <a:t>Create in me a pure heart, O God, . . . </a:t>
            </a:r>
            <a:r>
              <a:rPr baseline="30000" sz="2222" lang="en-US">
                <a:solidFill>
                  <a:srgbClr val="000000"/>
                </a:solidFill>
                <a:latin typeface="Arial"/>
                <a:ea typeface="Arial"/>
                <a:cs typeface="Arial"/>
                <a:sym typeface="Arial"/>
              </a:rPr>
              <a:t>12</a:t>
            </a:r>
            <a:r>
              <a:rPr sz="2222" lang="en-US">
                <a:solidFill>
                  <a:srgbClr val="000000"/>
                </a:solidFill>
                <a:latin typeface="Arial"/>
                <a:ea typeface="Arial"/>
                <a:cs typeface="Arial"/>
                <a:sym typeface="Arial"/>
              </a:rPr>
              <a:t>Restore to me the joy of your salvation . . </a:t>
            </a:r>
          </a:p>
          <a:p>
            <a:pPr algn="l" marR="0" indent="0" marL="0">
              <a:lnSpc>
                <a:spcPct val="120138"/>
              </a:lnSpc>
              <a:spcBef>
                <a:spcPts val="0"/>
              </a:spcBef>
              <a:spcAft>
                <a:spcPts val="0"/>
              </a:spcAft>
              <a:buNone/>
            </a:pPr>
            <a:r>
              <a:rPr sz="2000" lang="en-US" i="1">
                <a:solidFill>
                  <a:srgbClr val="000000"/>
                </a:solidFill>
                <a:latin typeface="Arial"/>
                <a:ea typeface="Arial"/>
                <a:cs typeface="Arial"/>
                <a:sym typeface="Arial"/>
              </a:rPr>
              <a:t>Ps 51:2-4,7,10,12 (NIV)</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52" name="Shape 252"/>
        <p:cNvGrpSpPr/>
        <p:nvPr/>
      </p:nvGrpSpPr>
      <p:grpSpPr>
        <a:xfrm>
          <a:off y="0" x="0"/>
          <a:ext cy="0" cx="0"/>
          <a:chOff y="0" x="0"/>
          <a:chExt cy="0" cx="0"/>
        </a:xfrm>
      </p:grpSpPr>
      <p:sp>
        <p:nvSpPr>
          <p:cNvPr id="253" name="Shape 253"/>
          <p:cNvSpPr/>
          <p:nvPr/>
        </p:nvSpPr>
        <p:spPr>
          <a:xfrm>
            <a:off y="275150" x="0"/>
            <a:ext cy="7344825" cx="10160000"/>
          </a:xfrm>
          <a:prstGeom prst="rect">
            <a:avLst/>
          </a:prstGeom>
          <a:blipFill>
            <a:blip r:embed="rId4"/>
            <a:stretch>
              <a:fillRect/>
            </a:stretch>
          </a:blipFill>
        </p:spPr>
      </p:sp>
      <p:sp>
        <p:nvSpPr>
          <p:cNvPr id="254" name="Shape 254"/>
          <p:cNvSpPr txBox="1"/>
          <p:nvPr/>
        </p:nvSpPr>
        <p:spPr>
          <a:xfrm>
            <a:off y="677325" x="1270000"/>
            <a:ext cy="4769899"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1" sz="3555" lang="en-US">
                <a:solidFill>
                  <a:srgbClr val="000000"/>
                </a:solidFill>
                <a:latin typeface="Arial"/>
                <a:ea typeface="Arial"/>
                <a:cs typeface="Arial"/>
                <a:sym typeface="Arial"/>
              </a:rPr>
              <a:t>Daniel</a:t>
            </a:r>
          </a:p>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As a youth he lived in integrity in adverse circumstances. With his three companions,</a:t>
            </a:r>
          </a:p>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“Daniel resolved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not to defile himself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with the royal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food and wine. . .” </a:t>
            </a:r>
            <a:r>
              <a:rPr sz="2333" lang="en-US" i="1">
                <a:solidFill>
                  <a:srgbClr val="000000"/>
                </a:solidFill>
                <a:latin typeface="Arial"/>
                <a:ea typeface="Arial"/>
                <a:cs typeface="Arial"/>
                <a:sym typeface="Arial"/>
              </a:rPr>
              <a:t>Dan 1:8 (NIV)</a:t>
            </a:r>
          </a:p>
          <a:p>
            <a:r>
              <a:t/>
            </a:r>
          </a:p>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He did not</a:t>
            </a:r>
          </a:p>
        </p:txBody>
      </p:sp>
      <p:sp>
        <p:nvSpPr>
          <p:cNvPr id="255" name="Shape 255"/>
          <p:cNvSpPr txBox="1"/>
          <p:nvPr/>
        </p:nvSpPr>
        <p:spPr>
          <a:xfrm>
            <a:off y="5385150" x="1270000"/>
            <a:ext cy="1499649" cx="4140199"/>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lose his identifying values</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succumb to despair</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59" name="Shape 259"/>
        <p:cNvGrpSpPr/>
        <p:nvPr/>
      </p:nvGrpSpPr>
      <p:grpSpPr>
        <a:xfrm>
          <a:off y="0" x="0"/>
          <a:ext cy="0" cx="0"/>
          <a:chOff y="0" x="0"/>
          <a:chExt cy="0" cx="0"/>
        </a:xfrm>
      </p:grpSpPr>
      <p:sp>
        <p:nvSpPr>
          <p:cNvPr id="260" name="Shape 260"/>
          <p:cNvSpPr/>
          <p:nvPr/>
        </p:nvSpPr>
        <p:spPr>
          <a:xfrm>
            <a:off y="275150" x="0"/>
            <a:ext cy="7344825" cx="10160000"/>
          </a:xfrm>
          <a:prstGeom prst="rect">
            <a:avLst/>
          </a:prstGeom>
          <a:blipFill>
            <a:blip r:embed="rId4"/>
            <a:stretch>
              <a:fillRect/>
            </a:stretch>
          </a:blipFill>
        </p:spPr>
      </p:sp>
      <p:sp>
        <p:nvSpPr>
          <p:cNvPr id="261" name="Shape 261"/>
          <p:cNvSpPr txBox="1"/>
          <p:nvPr/>
        </p:nvSpPr>
        <p:spPr>
          <a:xfrm>
            <a:off y="507975" x="1270000"/>
            <a:ext cy="6891850" cx="7696199"/>
          </a:xfrm>
          <a:prstGeom prst="rect">
            <a:avLst/>
          </a:prstGeom>
        </p:spPr>
        <p:txBody>
          <a:bodyPr bIns="38100" rIns="38100" lIns="38100" tIns="38100" anchor="t" anchorCtr="0">
            <a:noAutofit/>
          </a:bodyPr>
          <a:lstStyle/>
          <a:p>
            <a:pPr algn="ctr" marR="0" indent="0" marL="0">
              <a:lnSpc>
                <a:spcPct val="107812"/>
              </a:lnSpc>
              <a:spcBef>
                <a:spcPts val="0"/>
              </a:spcBef>
              <a:spcAft>
                <a:spcPts val="0"/>
              </a:spcAft>
              <a:buNone/>
            </a:pPr>
            <a:r>
              <a:rPr b="1" sz="3555" lang="en-US">
                <a:solidFill>
                  <a:srgbClr val="000000"/>
                </a:solidFill>
                <a:latin typeface="Arial"/>
                <a:ea typeface="Arial"/>
                <a:cs typeface="Arial"/>
                <a:sym typeface="Arial"/>
              </a:rPr>
              <a:t>Daniel</a:t>
            </a:r>
            <a:r>
              <a:rPr sz="3555" lang="en-US">
                <a:solidFill>
                  <a:srgbClr val="000000"/>
                </a:solidFill>
                <a:latin typeface="Arial"/>
                <a:ea typeface="Arial"/>
                <a:cs typeface="Arial"/>
                <a:sym typeface="Arial"/>
              </a:rPr>
              <a:t> lived with integrity when he was an academic superstar.</a:t>
            </a:r>
          </a:p>
          <a:p>
            <a:r>
              <a:t/>
            </a:r>
          </a:p>
          <a:p>
            <a:r>
              <a:t/>
            </a:r>
          </a:p>
          <a:p>
            <a:r>
              <a:t/>
            </a:r>
          </a:p>
          <a:p>
            <a:r>
              <a:t/>
            </a:r>
          </a:p>
          <a:p>
            <a:r>
              <a:t/>
            </a:r>
          </a:p>
          <a:p>
            <a:r>
              <a:t/>
            </a:r>
          </a:p>
          <a:p>
            <a:r>
              <a:t/>
            </a:r>
          </a:p>
          <a:p>
            <a:r>
              <a:t/>
            </a:r>
          </a:p>
          <a:p>
            <a:pPr algn="ctr" marR="0" indent="0" marL="0">
              <a:lnSpc>
                <a:spcPct val="107812"/>
              </a:lnSpc>
              <a:spcBef>
                <a:spcPts val="0"/>
              </a:spcBef>
              <a:spcAft>
                <a:spcPts val="0"/>
              </a:spcAft>
              <a:buNone/>
            </a:pPr>
            <a:r>
              <a:rPr sz="3555" lang="en-US">
                <a:solidFill>
                  <a:srgbClr val="000000"/>
                </a:solidFill>
                <a:latin typeface="Arial"/>
                <a:ea typeface="Arial"/>
                <a:cs typeface="Arial"/>
                <a:sym typeface="Arial"/>
              </a:rPr>
              <a:t>Even though he was given preeminence after interpreting the king’s dream, he remained humble and compassionate towards his peers.</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65" name="Shape 265"/>
        <p:cNvGrpSpPr/>
        <p:nvPr/>
      </p:nvGrpSpPr>
      <p:grpSpPr>
        <a:xfrm>
          <a:off y="0" x="0"/>
          <a:ext cy="0" cx="0"/>
          <a:chOff y="0" x="0"/>
          <a:chExt cy="0" cx="0"/>
        </a:xfrm>
      </p:grpSpPr>
      <p:sp>
        <p:nvSpPr>
          <p:cNvPr id="266" name="Shape 266"/>
          <p:cNvSpPr/>
          <p:nvPr/>
        </p:nvSpPr>
        <p:spPr>
          <a:xfrm>
            <a:off y="275150" x="0"/>
            <a:ext cy="7344825" cx="10160000"/>
          </a:xfrm>
          <a:prstGeom prst="rect">
            <a:avLst/>
          </a:prstGeom>
          <a:blipFill>
            <a:blip r:embed="rId4"/>
            <a:stretch>
              <a:fillRect/>
            </a:stretch>
          </a:blipFill>
        </p:spPr>
      </p:sp>
      <p:sp>
        <p:nvSpPr>
          <p:cNvPr id="267" name="Shape 267"/>
          <p:cNvSpPr txBox="1"/>
          <p:nvPr/>
        </p:nvSpPr>
        <p:spPr>
          <a:xfrm>
            <a:off y="762000" x="1270000"/>
            <a:ext cy="6124574" cx="7696199"/>
          </a:xfrm>
          <a:prstGeom prst="rect">
            <a:avLst/>
          </a:prstGeom>
        </p:spPr>
        <p:txBody>
          <a:bodyPr bIns="38100" rIns="38100" lIns="38100" tIns="38100" anchor="t" anchorCtr="0">
            <a:noAutofit/>
          </a:bodyPr>
          <a:lstStyle/>
          <a:p>
            <a:pPr algn="l" marR="0" indent="0" marL="0">
              <a:lnSpc>
                <a:spcPct val="132291"/>
              </a:lnSpc>
              <a:spcBef>
                <a:spcPts val="0"/>
              </a:spcBef>
              <a:spcAft>
                <a:spcPts val="0"/>
              </a:spcAft>
              <a:buNone/>
            </a:pPr>
            <a:r>
              <a:rPr b="1" sz="4000" lang="en-US">
                <a:solidFill>
                  <a:srgbClr val="000000"/>
                </a:solidFill>
                <a:latin typeface="Arial"/>
                <a:ea typeface="Arial"/>
                <a:cs typeface="Arial"/>
                <a:sym typeface="Arial"/>
              </a:rPr>
              <a:t>Daniel</a:t>
            </a:r>
            <a:r>
              <a:rPr sz="4000" lang="en-US">
                <a:solidFill>
                  <a:srgbClr val="000000"/>
                </a:solidFill>
                <a:latin typeface="Arial"/>
                <a:ea typeface="Arial"/>
                <a:cs typeface="Arial"/>
                <a:sym typeface="Arial"/>
              </a:rPr>
              <a:t> lived with integrity despite the turbulence of national conquest.</a:t>
            </a:r>
          </a:p>
          <a:p>
            <a:r>
              <a:t/>
            </a:r>
          </a:p>
          <a:p>
            <a:pPr algn="l" marR="0" indent="0" marL="0">
              <a:lnSpc>
                <a:spcPct val="132291"/>
              </a:lnSpc>
              <a:spcBef>
                <a:spcPts val="0"/>
              </a:spcBef>
              <a:spcAft>
                <a:spcPts val="0"/>
              </a:spcAft>
              <a:buNone/>
            </a:pPr>
            <a:r>
              <a:rPr sz="4000" lang="en-US">
                <a:solidFill>
                  <a:srgbClr val="000000"/>
                </a:solidFill>
                <a:latin typeface="Arial"/>
                <a:ea typeface="Arial"/>
                <a:cs typeface="Arial"/>
                <a:sym typeface="Arial"/>
              </a:rPr>
              <a:t>His counsel was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equally valued by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the leaders of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Babylon and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Medo-Persia.</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71" name="Shape 271"/>
        <p:cNvGrpSpPr/>
        <p:nvPr/>
      </p:nvGrpSpPr>
      <p:grpSpPr>
        <a:xfrm>
          <a:off y="0" x="0"/>
          <a:ext cy="0" cx="0"/>
          <a:chOff y="0" x="0"/>
          <a:chExt cy="0" cx="0"/>
        </a:xfrm>
      </p:grpSpPr>
      <p:sp>
        <p:nvSpPr>
          <p:cNvPr id="272" name="Shape 272"/>
          <p:cNvSpPr/>
          <p:nvPr/>
        </p:nvSpPr>
        <p:spPr>
          <a:xfrm>
            <a:off y="275150" x="0"/>
            <a:ext cy="7344825" cx="10160000"/>
          </a:xfrm>
          <a:prstGeom prst="rect">
            <a:avLst/>
          </a:prstGeom>
          <a:blipFill>
            <a:blip r:embed="rId4"/>
            <a:stretch>
              <a:fillRect/>
            </a:stretch>
          </a:blipFill>
        </p:spPr>
      </p:sp>
      <p:sp>
        <p:nvSpPr>
          <p:cNvPr id="273" name="Shape 273"/>
          <p:cNvSpPr txBox="1"/>
          <p:nvPr/>
        </p:nvSpPr>
        <p:spPr>
          <a:xfrm>
            <a:off y="592650" x="1270000"/>
            <a:ext cy="2376300" cx="7696199"/>
          </a:xfrm>
          <a:prstGeom prst="rect">
            <a:avLst/>
          </a:prstGeom>
        </p:spPr>
        <p:txBody>
          <a:bodyPr bIns="38100" rIns="38100" lIns="38100" tIns="38100" anchor="t" anchorCtr="0">
            <a:noAutofit/>
          </a:bodyPr>
          <a:lstStyle/>
          <a:p>
            <a:pPr algn="ctr" marR="0" indent="0" marL="0">
              <a:lnSpc>
                <a:spcPct val="119852"/>
              </a:lnSpc>
              <a:spcBef>
                <a:spcPts val="0"/>
              </a:spcBef>
              <a:spcAft>
                <a:spcPts val="0"/>
              </a:spcAft>
              <a:buNone/>
            </a:pPr>
            <a:r>
              <a:rPr sz="3777" lang="en-US">
                <a:solidFill>
                  <a:srgbClr val="000000"/>
                </a:solidFill>
                <a:latin typeface="Arial"/>
                <a:ea typeface="Arial"/>
                <a:cs typeface="Arial"/>
                <a:sym typeface="Arial"/>
              </a:rPr>
              <a:t>At great personal risk, he warned Nebuchadnezzar of impending punishment to be inflicted because of kingly pride and arrogance.</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77" name="Shape 277"/>
        <p:cNvGrpSpPr/>
        <p:nvPr/>
      </p:nvGrpSpPr>
      <p:grpSpPr>
        <a:xfrm>
          <a:off y="0" x="0"/>
          <a:ext cy="0" cx="0"/>
          <a:chOff y="0" x="0"/>
          <a:chExt cy="0" cx="0"/>
        </a:xfrm>
      </p:grpSpPr>
      <p:sp>
        <p:nvSpPr>
          <p:cNvPr id="278" name="Shape 278"/>
          <p:cNvSpPr/>
          <p:nvPr/>
        </p:nvSpPr>
        <p:spPr>
          <a:xfrm>
            <a:off y="275150" x="0"/>
            <a:ext cy="7344825" cx="10160000"/>
          </a:xfrm>
          <a:prstGeom prst="rect">
            <a:avLst/>
          </a:prstGeom>
          <a:blipFill>
            <a:blip r:embed="rId4"/>
            <a:stretch>
              <a:fillRect/>
            </a:stretch>
          </a:blipFill>
        </p:spPr>
      </p:sp>
      <p:sp>
        <p:nvSpPr>
          <p:cNvPr id="279" name="Shape 279"/>
          <p:cNvSpPr txBox="1"/>
          <p:nvPr/>
        </p:nvSpPr>
        <p:spPr>
          <a:xfrm>
            <a:off y="592650" x="1270000"/>
            <a:ext cy="6807199" cx="8288849"/>
          </a:xfrm>
          <a:prstGeom prst="rect">
            <a:avLst/>
          </a:prstGeom>
        </p:spPr>
        <p:txBody>
          <a:bodyPr bIns="38100" rIns="38100" lIns="38100" tIns="38100" anchor="t" anchorCtr="0">
            <a:noAutofit/>
          </a:bodyPr>
          <a:lstStyle/>
          <a:p>
            <a:pPr algn="l" marR="0" indent="0" marL="0">
              <a:lnSpc>
                <a:spcPct val="119852"/>
              </a:lnSpc>
              <a:spcBef>
                <a:spcPts val="0"/>
              </a:spcBef>
              <a:spcAft>
                <a:spcPts val="0"/>
              </a:spcAft>
              <a:buNone/>
            </a:pPr>
            <a:r>
              <a:rPr sz="3777" lang="en-US">
                <a:solidFill>
                  <a:srgbClr val="000000"/>
                </a:solidFill>
                <a:latin typeface="Arial"/>
                <a:ea typeface="Arial"/>
                <a:cs typeface="Arial"/>
                <a:sym typeface="Arial"/>
              </a:rPr>
              <a:t>The final and supreme test of Daniel’s integrity came in his old age. </a:t>
            </a:r>
          </a:p>
          <a:p>
            <a:pPr algn="l" marR="0" indent="0" marL="0">
              <a:lnSpc>
                <a:spcPct val="119852"/>
              </a:lnSpc>
              <a:spcBef>
                <a:spcPts val="0"/>
              </a:spcBef>
              <a:spcAft>
                <a:spcPts val="0"/>
              </a:spcAft>
              <a:buNone/>
            </a:pPr>
            <a:r>
              <a:rPr sz="3777" lang="en-US">
                <a:solidFill>
                  <a:srgbClr val="000000"/>
                </a:solidFill>
                <a:latin typeface="Arial"/>
                <a:ea typeface="Arial"/>
                <a:cs typeface="Arial"/>
                <a:sym typeface="Arial"/>
              </a:rPr>
              <a:t>In spite of the king’s decree to the contrary, “he went home to his upstairs room where the </a:t>
            </a:r>
            <a:br>
              <a:rPr sz="3777" lang="en-US">
                <a:solidFill>
                  <a:srgbClr val="000000"/>
                </a:solidFill>
                <a:latin typeface="Arial"/>
                <a:ea typeface="Arial"/>
                <a:cs typeface="Arial"/>
                <a:sym typeface="Arial"/>
              </a:rPr>
            </a:br>
            <a:r>
              <a:rPr sz="3777" lang="en-US">
                <a:solidFill>
                  <a:srgbClr val="000000"/>
                </a:solidFill>
                <a:latin typeface="Arial"/>
                <a:ea typeface="Arial"/>
                <a:cs typeface="Arial"/>
                <a:sym typeface="Arial"/>
              </a:rPr>
              <a:t>windows opened . . . </a:t>
            </a:r>
            <a:br>
              <a:rPr sz="3777" lang="en-US">
                <a:solidFill>
                  <a:srgbClr val="000000"/>
                </a:solidFill>
                <a:latin typeface="Arial"/>
                <a:ea typeface="Arial"/>
                <a:cs typeface="Arial"/>
                <a:sym typeface="Arial"/>
              </a:rPr>
            </a:br>
            <a:r>
              <a:rPr sz="3777" lang="en-US">
                <a:solidFill>
                  <a:srgbClr val="000000"/>
                </a:solidFill>
                <a:latin typeface="Arial"/>
                <a:ea typeface="Arial"/>
                <a:cs typeface="Arial"/>
                <a:sym typeface="Arial"/>
              </a:rPr>
              <a:t>Three times a day he </a:t>
            </a:r>
            <a:br>
              <a:rPr sz="3777" lang="en-US">
                <a:solidFill>
                  <a:srgbClr val="000000"/>
                </a:solidFill>
                <a:latin typeface="Arial"/>
                <a:ea typeface="Arial"/>
                <a:cs typeface="Arial"/>
                <a:sym typeface="Arial"/>
              </a:rPr>
            </a:br>
            <a:r>
              <a:rPr sz="3777" lang="en-US">
                <a:solidFill>
                  <a:srgbClr val="000000"/>
                </a:solidFill>
                <a:latin typeface="Arial"/>
                <a:ea typeface="Arial"/>
                <a:cs typeface="Arial"/>
                <a:sym typeface="Arial"/>
              </a:rPr>
              <a:t>got down on his </a:t>
            </a:r>
            <a:br>
              <a:rPr sz="3777" lang="en-US">
                <a:solidFill>
                  <a:srgbClr val="000000"/>
                </a:solidFill>
                <a:latin typeface="Arial"/>
                <a:ea typeface="Arial"/>
                <a:cs typeface="Arial"/>
                <a:sym typeface="Arial"/>
              </a:rPr>
            </a:br>
            <a:r>
              <a:rPr sz="3777" lang="en-US">
                <a:solidFill>
                  <a:srgbClr val="000000"/>
                </a:solidFill>
                <a:latin typeface="Arial"/>
                <a:ea typeface="Arial"/>
                <a:cs typeface="Arial"/>
                <a:sym typeface="Arial"/>
              </a:rPr>
              <a:t>knees and prayed . . . </a:t>
            </a:r>
            <a:br>
              <a:rPr sz="3777" lang="en-US">
                <a:solidFill>
                  <a:srgbClr val="000000"/>
                </a:solidFill>
                <a:latin typeface="Arial"/>
                <a:ea typeface="Arial"/>
                <a:cs typeface="Arial"/>
                <a:sym typeface="Arial"/>
              </a:rPr>
            </a:br>
            <a:r>
              <a:rPr sz="3777" lang="en-US">
                <a:solidFill>
                  <a:srgbClr val="000000"/>
                </a:solidFill>
                <a:latin typeface="Arial"/>
                <a:ea typeface="Arial"/>
                <a:cs typeface="Arial"/>
                <a:sym typeface="Arial"/>
              </a:rPr>
              <a:t>just as he had </a:t>
            </a:r>
            <a:br>
              <a:rPr sz="3777" lang="en-US">
                <a:solidFill>
                  <a:srgbClr val="000000"/>
                </a:solidFill>
                <a:latin typeface="Arial"/>
                <a:ea typeface="Arial"/>
                <a:cs typeface="Arial"/>
                <a:sym typeface="Arial"/>
              </a:rPr>
            </a:br>
            <a:r>
              <a:rPr sz="3777" lang="en-US">
                <a:solidFill>
                  <a:srgbClr val="000000"/>
                </a:solidFill>
                <a:latin typeface="Arial"/>
                <a:ea typeface="Arial"/>
                <a:cs typeface="Arial"/>
                <a:sym typeface="Arial"/>
              </a:rPr>
              <a:t>done before.” </a:t>
            </a:r>
            <a:r>
              <a:rPr sz="2666" lang="en-US" i="1">
                <a:solidFill>
                  <a:srgbClr val="000000"/>
                </a:solidFill>
                <a:latin typeface="Arial"/>
                <a:ea typeface="Arial"/>
                <a:cs typeface="Arial"/>
                <a:sym typeface="Arial"/>
              </a:rPr>
              <a:t>(Dan 6:10 (NIV)</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83" name="Shape 283"/>
        <p:cNvGrpSpPr/>
        <p:nvPr/>
      </p:nvGrpSpPr>
      <p:grpSpPr>
        <a:xfrm>
          <a:off y="0" x="0"/>
          <a:ext cy="0" cx="0"/>
          <a:chOff y="0" x="0"/>
          <a:chExt cy="0" cx="0"/>
        </a:xfrm>
      </p:grpSpPr>
      <p:sp>
        <p:nvSpPr>
          <p:cNvPr id="284" name="Shape 284"/>
          <p:cNvSpPr/>
          <p:nvPr/>
        </p:nvSpPr>
        <p:spPr>
          <a:xfrm>
            <a:off y="275150" x="0"/>
            <a:ext cy="7344825" cx="10160000"/>
          </a:xfrm>
          <a:prstGeom prst="rect">
            <a:avLst/>
          </a:prstGeom>
          <a:blipFill>
            <a:blip r:embed="rId4"/>
            <a:stretch>
              <a:fillRect/>
            </a:stretch>
          </a:blipFill>
        </p:spPr>
      </p:sp>
      <p:sp>
        <p:nvSpPr>
          <p:cNvPr id="285" name="Shape 285"/>
          <p:cNvSpPr txBox="1"/>
          <p:nvPr/>
        </p:nvSpPr>
        <p:spPr>
          <a:xfrm>
            <a:off y="931325" x="1270000"/>
            <a:ext cy="5106800" cx="7696199"/>
          </a:xfrm>
          <a:prstGeom prst="rect">
            <a:avLst/>
          </a:prstGeom>
        </p:spPr>
        <p:txBody>
          <a:bodyPr bIns="38100" rIns="38100" lIns="38100" tIns="38100" anchor="t" anchorCtr="0">
            <a:noAutofit/>
          </a:bodyPr>
          <a:lstStyle/>
          <a:p>
            <a:pPr algn="l" marR="0" indent="0" marL="0">
              <a:lnSpc>
                <a:spcPct val="143750"/>
              </a:lnSpc>
              <a:spcBef>
                <a:spcPts val="0"/>
              </a:spcBef>
              <a:spcAft>
                <a:spcPts val="0"/>
              </a:spcAft>
              <a:buNone/>
            </a:pPr>
            <a:r>
              <a:rPr sz="3555" lang="en-US">
                <a:solidFill>
                  <a:srgbClr val="000000"/>
                </a:solidFill>
                <a:latin typeface="Arial"/>
                <a:ea typeface="Arial"/>
                <a:cs typeface="Arial"/>
                <a:sym typeface="Arial"/>
              </a:rPr>
              <a:t>God rewarded his integrity. “My God sent his angel, and he shut the mouths of the lions. They have not hurt me, because I was found innocent in his sight. Nor have </a:t>
            </a:r>
          </a:p>
          <a:p>
            <a:pPr algn="l" marR="0" indent="0" marL="0">
              <a:lnSpc>
                <a:spcPct val="143750"/>
              </a:lnSpc>
              <a:spcBef>
                <a:spcPts val="0"/>
              </a:spcBef>
              <a:spcAft>
                <a:spcPts val="0"/>
              </a:spcAft>
              <a:buNone/>
            </a:pPr>
            <a:r>
              <a:rPr sz="3555" lang="en-US">
                <a:solidFill>
                  <a:srgbClr val="000000"/>
                </a:solidFill>
                <a:latin typeface="Arial"/>
                <a:ea typeface="Arial"/>
                <a:cs typeface="Arial"/>
                <a:sym typeface="Arial"/>
              </a:rPr>
              <a:t>I ever done any wrong before </a:t>
            </a:r>
          </a:p>
          <a:p>
            <a:pPr algn="l" marR="0" indent="0" marL="0">
              <a:lnSpc>
                <a:spcPct val="143750"/>
              </a:lnSpc>
              <a:spcBef>
                <a:spcPts val="0"/>
              </a:spcBef>
              <a:spcAft>
                <a:spcPts val="0"/>
              </a:spcAft>
              <a:buNone/>
            </a:pPr>
            <a:r>
              <a:rPr sz="3555" lang="en-US">
                <a:solidFill>
                  <a:srgbClr val="000000"/>
                </a:solidFill>
                <a:latin typeface="Arial"/>
                <a:ea typeface="Arial"/>
                <a:cs typeface="Arial"/>
                <a:sym typeface="Arial"/>
              </a:rPr>
              <a:t>you, O king.” </a:t>
            </a:r>
          </a:p>
          <a:p>
            <a:pPr algn="l" marR="0" indent="0" marL="0">
              <a:lnSpc>
                <a:spcPct val="143750"/>
              </a:lnSpc>
              <a:spcBef>
                <a:spcPts val="0"/>
              </a:spcBef>
              <a:spcAft>
                <a:spcPts val="0"/>
              </a:spcAft>
              <a:buNone/>
            </a:pPr>
            <a:r>
              <a:rPr sz="2666" lang="en-US" i="1">
                <a:solidFill>
                  <a:srgbClr val="000000"/>
                </a:solidFill>
                <a:latin typeface="Arial"/>
                <a:ea typeface="Arial"/>
                <a:cs typeface="Arial"/>
                <a:sym typeface="Arial"/>
              </a:rPr>
              <a:t>Dan 6:22 (NIV)</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89" name="Shape 289"/>
        <p:cNvGrpSpPr/>
        <p:nvPr/>
      </p:nvGrpSpPr>
      <p:grpSpPr>
        <a:xfrm>
          <a:off y="0" x="0"/>
          <a:ext cy="0" cx="0"/>
          <a:chOff y="0" x="0"/>
          <a:chExt cy="0" cx="0"/>
        </a:xfrm>
      </p:grpSpPr>
      <p:sp>
        <p:nvSpPr>
          <p:cNvPr id="290" name="Shape 290"/>
          <p:cNvSpPr/>
          <p:nvPr/>
        </p:nvSpPr>
        <p:spPr>
          <a:xfrm>
            <a:off y="275150" x="0"/>
            <a:ext cy="7344825" cx="10160000"/>
          </a:xfrm>
          <a:prstGeom prst="rect">
            <a:avLst/>
          </a:prstGeom>
          <a:blipFill>
            <a:blip r:embed="rId4"/>
            <a:stretch>
              <a:fillRect/>
            </a:stretch>
          </a:blipFill>
        </p:spPr>
      </p:sp>
      <p:sp>
        <p:nvSpPr>
          <p:cNvPr id="291" name="Shape 291"/>
          <p:cNvSpPr txBox="1"/>
          <p:nvPr/>
        </p:nvSpPr>
        <p:spPr>
          <a:xfrm>
            <a:off y="338650" x="1270000"/>
            <a:ext cy="1049849" cx="7696199"/>
          </a:xfrm>
          <a:prstGeom prst="rect">
            <a:avLst/>
          </a:prstGeom>
        </p:spPr>
        <p:txBody>
          <a:bodyPr bIns="38100" rIns="38100" lIns="38100" tIns="38100" anchor="t" anchorCtr="0">
            <a:noAutofit/>
          </a:bodyPr>
          <a:lstStyle/>
          <a:p>
            <a:pPr algn="ctr" marR="0" indent="0" marL="0">
              <a:lnSpc>
                <a:spcPct val="107812"/>
              </a:lnSpc>
              <a:spcBef>
                <a:spcPts val="0"/>
              </a:spcBef>
              <a:spcAft>
                <a:spcPts val="0"/>
              </a:spcAft>
              <a:buNone/>
            </a:pPr>
            <a:r>
              <a:rPr b="1" sz="3555" lang="en-US">
                <a:solidFill>
                  <a:srgbClr val="5B4E1F"/>
                </a:solidFill>
                <a:latin typeface="Arial"/>
                <a:ea typeface="Arial"/>
                <a:cs typeface="Arial"/>
                <a:sym typeface="Arial"/>
              </a:rPr>
              <a:t>Examples </a:t>
            </a:r>
            <a:r>
              <a:rPr sz="3555" lang="en-US" i="1">
                <a:solidFill>
                  <a:srgbClr val="5B4E1F"/>
                </a:solidFill>
                <a:latin typeface="Arial"/>
                <a:ea typeface="Arial"/>
                <a:cs typeface="Arial"/>
                <a:sym typeface="Arial"/>
              </a:rPr>
              <a:t>of</a:t>
            </a:r>
            <a:r>
              <a:rPr b="1" sz="3555" lang="en-US">
                <a:solidFill>
                  <a:srgbClr val="5B4E1F"/>
                </a:solidFill>
                <a:latin typeface="Arial"/>
                <a:ea typeface="Arial"/>
                <a:cs typeface="Arial"/>
                <a:sym typeface="Arial"/>
              </a:rPr>
              <a:t> Integrity </a:t>
            </a:r>
            <a:r>
              <a:rPr sz="3555" lang="en-US" i="1">
                <a:solidFill>
                  <a:srgbClr val="5B4E1F"/>
                </a:solidFill>
                <a:latin typeface="Arial"/>
                <a:ea typeface="Arial"/>
                <a:cs typeface="Arial"/>
                <a:sym typeface="Arial"/>
              </a:rPr>
              <a:t>in</a:t>
            </a:r>
            <a:r>
              <a:rPr b="1" sz="3555" lang="en-US">
                <a:solidFill>
                  <a:srgbClr val="5B4E1F"/>
                </a:solidFill>
                <a:latin typeface="Arial"/>
                <a:ea typeface="Arial"/>
                <a:cs typeface="Arial"/>
                <a:sym typeface="Arial"/>
              </a:rPr>
              <a:t> Recent History</a:t>
            </a:r>
          </a:p>
        </p:txBody>
      </p:sp>
      <p:sp>
        <p:nvSpPr>
          <p:cNvPr id="292" name="Shape 292"/>
          <p:cNvSpPr txBox="1"/>
          <p:nvPr/>
        </p:nvSpPr>
        <p:spPr>
          <a:xfrm>
            <a:off y="3522475" x="1270000"/>
            <a:ext cy="2517399" cx="5073274"/>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Mahatma Gandhi modeled nonviolent resistance to win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India’s independence.</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96" name="Shape 296"/>
        <p:cNvGrpSpPr/>
        <p:nvPr/>
      </p:nvGrpSpPr>
      <p:grpSpPr>
        <a:xfrm>
          <a:off y="0" x="0"/>
          <a:ext cy="0" cx="0"/>
          <a:chOff y="0" x="0"/>
          <a:chExt cy="0" cx="0"/>
        </a:xfrm>
      </p:grpSpPr>
      <p:sp>
        <p:nvSpPr>
          <p:cNvPr id="297" name="Shape 297"/>
          <p:cNvSpPr/>
          <p:nvPr/>
        </p:nvSpPr>
        <p:spPr>
          <a:xfrm>
            <a:off y="275150" x="0"/>
            <a:ext cy="7344825" cx="10160000"/>
          </a:xfrm>
          <a:prstGeom prst="rect">
            <a:avLst/>
          </a:prstGeom>
          <a:blipFill>
            <a:blip r:embed="rId4"/>
            <a:stretch>
              <a:fillRect/>
            </a:stretch>
          </a:blipFill>
        </p:spPr>
      </p:sp>
      <p:sp>
        <p:nvSpPr>
          <p:cNvPr id="298" name="Shape 298"/>
          <p:cNvSpPr txBox="1"/>
          <p:nvPr/>
        </p:nvSpPr>
        <p:spPr>
          <a:xfrm>
            <a:off y="1608650" x="1270000"/>
            <a:ext cy="19070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Abraham Lincoln endured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civil war to free the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American slaves.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9" name="Shape 49"/>
        <p:cNvGrpSpPr/>
        <p:nvPr/>
      </p:nvGrpSpPr>
      <p:grpSpPr>
        <a:xfrm>
          <a:off y="0" x="0"/>
          <a:ext cy="0" cx="0"/>
          <a:chOff y="0" x="0"/>
          <a:chExt cy="0" cx="0"/>
        </a:xfrm>
      </p:grpSpPr>
      <p:sp>
        <p:nvSpPr>
          <p:cNvPr id="50" name="Shape 50"/>
          <p:cNvSpPr/>
          <p:nvPr/>
        </p:nvSpPr>
        <p:spPr>
          <a:xfrm>
            <a:off y="275150" x="0"/>
            <a:ext cy="7344825" cx="10160000"/>
          </a:xfrm>
          <a:prstGeom prst="rect">
            <a:avLst/>
          </a:prstGeom>
          <a:blipFill>
            <a:blip r:embed="rId4"/>
            <a:stretch>
              <a:fillRect/>
            </a:stretch>
          </a:blipFill>
        </p:spPr>
      </p:sp>
      <p:sp>
        <p:nvSpPr>
          <p:cNvPr id="51" name="Shape 51"/>
          <p:cNvSpPr txBox="1"/>
          <p:nvPr/>
        </p:nvSpPr>
        <p:spPr>
          <a:xfrm>
            <a:off y="573250" x="1270000"/>
            <a:ext cy="2296925" cx="7696199"/>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Integrity: An Essential Quality of Leadership</a:t>
            </a:r>
          </a:p>
          <a:p>
            <a:r>
              <a:t/>
            </a:r>
          </a:p>
          <a:p>
            <a:pPr algn="ctr" marR="0" indent="0" marL="0">
              <a:lnSpc>
                <a:spcPct val="167968"/>
              </a:lnSpc>
              <a:spcBef>
                <a:spcPts val="0"/>
              </a:spcBef>
              <a:spcAft>
                <a:spcPts val="0"/>
              </a:spcAft>
              <a:buNone/>
            </a:pPr>
            <a:r>
              <a:rPr sz="3555" lang="en-US">
                <a:solidFill>
                  <a:srgbClr val="000000"/>
                </a:solidFill>
                <a:latin typeface="Arial"/>
                <a:ea typeface="Arial"/>
                <a:cs typeface="Arial"/>
                <a:sym typeface="Arial"/>
              </a:rPr>
              <a:t>From the Wise Man</a:t>
            </a:r>
          </a:p>
        </p:txBody>
      </p:sp>
      <p:sp>
        <p:nvSpPr>
          <p:cNvPr id="52" name="Shape 52"/>
          <p:cNvSpPr txBox="1"/>
          <p:nvPr/>
        </p:nvSpPr>
        <p:spPr>
          <a:xfrm>
            <a:off y="3556000" x="1947325"/>
            <a:ext cy="2242250" cx="3039525"/>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aseline="30000" sz="3555" lang="en-US">
                <a:solidFill>
                  <a:srgbClr val="000000"/>
                </a:solidFill>
                <a:latin typeface="Arial"/>
                <a:ea typeface="Arial"/>
                <a:cs typeface="Arial"/>
                <a:sym typeface="Arial"/>
              </a:rPr>
              <a:t>20</a:t>
            </a:r>
            <a:r>
              <a:rPr sz="3555" lang="en-US">
                <a:solidFill>
                  <a:srgbClr val="000000"/>
                </a:solidFill>
                <a:latin typeface="Arial"/>
                <a:ea typeface="Arial"/>
                <a:cs typeface="Arial"/>
                <a:sym typeface="Arial"/>
              </a:rPr>
              <a:t>The Lord hates people with twisted hearts,</a:t>
            </a:r>
          </a:p>
        </p:txBody>
      </p:sp>
      <p:sp>
        <p:nvSpPr>
          <p:cNvPr id="53" name="Shape 53"/>
          <p:cNvSpPr txBox="1"/>
          <p:nvPr/>
        </p:nvSpPr>
        <p:spPr>
          <a:xfrm>
            <a:off y="3556000" x="5275775"/>
            <a:ext cy="2219325" cx="3293524"/>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but he delights in those who have integrity.</a:t>
            </a:r>
          </a:p>
          <a:p>
            <a:pPr algn="l" marR="0" indent="0" marL="0">
              <a:lnSpc>
                <a:spcPct val="204166"/>
              </a:lnSpc>
              <a:spcBef>
                <a:spcPts val="0"/>
              </a:spcBef>
              <a:spcAft>
                <a:spcPts val="0"/>
              </a:spcAft>
              <a:buNone/>
            </a:pPr>
            <a:r>
              <a:rPr sz="2000" lang="en-US" i="1">
                <a:solidFill>
                  <a:srgbClr val="000000"/>
                </a:solidFill>
                <a:latin typeface="Arial"/>
                <a:ea typeface="Arial"/>
                <a:cs typeface="Arial"/>
                <a:sym typeface="Arial"/>
              </a:rPr>
              <a:t>Prov 11:20 (NLT)</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02" name="Shape 302"/>
        <p:cNvGrpSpPr/>
        <p:nvPr/>
      </p:nvGrpSpPr>
      <p:grpSpPr>
        <a:xfrm>
          <a:off y="0" x="0"/>
          <a:ext cy="0" cx="0"/>
          <a:chOff y="0" x="0"/>
          <a:chExt cy="0" cx="0"/>
        </a:xfrm>
      </p:grpSpPr>
      <p:sp>
        <p:nvSpPr>
          <p:cNvPr id="303" name="Shape 303"/>
          <p:cNvSpPr/>
          <p:nvPr/>
        </p:nvSpPr>
        <p:spPr>
          <a:xfrm>
            <a:off y="275150" x="0"/>
            <a:ext cy="7344825" cx="10160000"/>
          </a:xfrm>
          <a:prstGeom prst="rect">
            <a:avLst/>
          </a:prstGeom>
          <a:blipFill>
            <a:blip r:embed="rId4"/>
            <a:stretch>
              <a:fillRect/>
            </a:stretch>
          </a:blipFill>
        </p:spPr>
      </p:sp>
      <p:sp>
        <p:nvSpPr>
          <p:cNvPr id="304" name="Shape 304"/>
          <p:cNvSpPr txBox="1"/>
          <p:nvPr/>
        </p:nvSpPr>
        <p:spPr>
          <a:xfrm>
            <a:off y="1185325" x="1270000"/>
            <a:ext cy="3127725"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Martin Luther King Jr. championed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non-discrimination,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even though he knew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his life was in danger.</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08" name="Shape 308"/>
        <p:cNvGrpSpPr/>
        <p:nvPr/>
      </p:nvGrpSpPr>
      <p:grpSpPr>
        <a:xfrm>
          <a:off y="0" x="0"/>
          <a:ext cy="0" cx="0"/>
          <a:chOff y="0" x="0"/>
          <a:chExt cy="0" cx="0"/>
        </a:xfrm>
      </p:grpSpPr>
      <p:sp>
        <p:nvSpPr>
          <p:cNvPr id="309" name="Shape 309"/>
          <p:cNvSpPr/>
          <p:nvPr/>
        </p:nvSpPr>
        <p:spPr>
          <a:xfrm>
            <a:off y="275150" x="0"/>
            <a:ext cy="7344825" cx="10160000"/>
          </a:xfrm>
          <a:prstGeom prst="rect">
            <a:avLst/>
          </a:prstGeom>
          <a:blipFill>
            <a:blip r:embed="rId4"/>
            <a:stretch>
              <a:fillRect/>
            </a:stretch>
          </a:blipFill>
        </p:spPr>
      </p:sp>
      <p:sp>
        <p:nvSpPr>
          <p:cNvPr id="310" name="Shape 310"/>
          <p:cNvSpPr txBox="1"/>
          <p:nvPr/>
        </p:nvSpPr>
        <p:spPr>
          <a:xfrm>
            <a:off y="2337150" x="1372300"/>
            <a:ext cy="1296799" cx="681424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Mother Teresa ministered to the untouchables of Calcutta.</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14" name="Shape 314"/>
        <p:cNvGrpSpPr/>
        <p:nvPr/>
      </p:nvGrpSpPr>
      <p:grpSpPr>
        <a:xfrm>
          <a:off y="0" x="0"/>
          <a:ext cy="0" cx="0"/>
          <a:chOff y="0" x="0"/>
          <a:chExt cy="0" cx="0"/>
        </a:xfrm>
      </p:grpSpPr>
      <p:sp>
        <p:nvSpPr>
          <p:cNvPr id="315" name="Shape 315"/>
          <p:cNvSpPr/>
          <p:nvPr/>
        </p:nvSpPr>
        <p:spPr>
          <a:xfrm>
            <a:off y="275150" x="0"/>
            <a:ext cy="7344825" cx="10160000"/>
          </a:xfrm>
          <a:prstGeom prst="rect">
            <a:avLst/>
          </a:prstGeom>
          <a:blipFill>
            <a:blip r:embed="rId4"/>
            <a:stretch>
              <a:fillRect/>
            </a:stretch>
          </a:blipFill>
        </p:spPr>
      </p:sp>
      <p:sp>
        <p:nvSpPr>
          <p:cNvPr id="316" name="Shape 316"/>
          <p:cNvSpPr txBox="1"/>
          <p:nvPr/>
        </p:nvSpPr>
        <p:spPr>
          <a:xfrm>
            <a:off y="507975" x="1270000"/>
            <a:ext cy="1626649" cx="7696199"/>
          </a:xfrm>
          <a:prstGeom prst="rect">
            <a:avLst/>
          </a:prstGeom>
        </p:spPr>
        <p:txBody>
          <a:bodyPr bIns="38100" rIns="38100" lIns="38100" tIns="38100" anchor="t" anchorCtr="0">
            <a:noAutofit/>
          </a:bodyPr>
          <a:lstStyle/>
          <a:p>
            <a:pPr algn="l" marR="0" indent="0" marL="0">
              <a:lnSpc>
                <a:spcPct val="107720"/>
              </a:lnSpc>
              <a:spcBef>
                <a:spcPts val="0"/>
              </a:spcBef>
              <a:spcAft>
                <a:spcPts val="0"/>
              </a:spcAft>
              <a:buNone/>
            </a:pPr>
            <a:r>
              <a:rPr sz="3777" lang="en-US">
                <a:solidFill>
                  <a:srgbClr val="000000"/>
                </a:solidFill>
                <a:latin typeface="Arial"/>
                <a:ea typeface="Arial"/>
                <a:cs typeface="Arial"/>
                <a:sym typeface="Arial"/>
              </a:rPr>
              <a:t>James E. Burke, CEO of Johnson &amp; Johnson Company, demonstrated integrity in 1982 when he</a:t>
            </a:r>
          </a:p>
        </p:txBody>
      </p:sp>
      <p:sp>
        <p:nvSpPr>
          <p:cNvPr id="317" name="Shape 317"/>
          <p:cNvSpPr txBox="1"/>
          <p:nvPr/>
        </p:nvSpPr>
        <p:spPr>
          <a:xfrm>
            <a:off y="2370650" x="1270000"/>
            <a:ext cy="3730974" cx="7188199"/>
          </a:xfrm>
          <a:prstGeom prst="rect">
            <a:avLst/>
          </a:prstGeom>
        </p:spPr>
        <p:txBody>
          <a:bodyPr bIns="38100" rIns="38100" lIns="38100" tIns="38100" anchor="t" anchorCtr="0">
            <a:noAutofit/>
          </a:bodyPr>
          <a:lstStyle/>
          <a:p>
            <a:pPr algn="l" lvl="0" marR="0" indent="-262466" marL="381000">
              <a:lnSpc>
                <a:spcPct val="10791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acted on the company’s credo to to provide safe quality products</a:t>
            </a:r>
          </a:p>
          <a:p>
            <a:pPr algn="l" lvl="0" marR="0" indent="-262466" marL="381000">
              <a:lnSpc>
                <a:spcPct val="10791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refused to cover up the news that </a:t>
            </a:r>
            <a:br>
              <a:rPr sz="3333" lang="en-US" i="1">
                <a:solidFill>
                  <a:srgbClr val="000000"/>
                </a:solidFill>
                <a:latin typeface="Arial"/>
                <a:ea typeface="Arial"/>
                <a:cs typeface="Arial"/>
                <a:sym typeface="Arial"/>
              </a:rPr>
            </a:br>
            <a:r>
              <a:rPr sz="3333" lang="en-US" i="1">
                <a:solidFill>
                  <a:srgbClr val="000000"/>
                </a:solidFill>
                <a:latin typeface="Arial"/>
                <a:ea typeface="Arial"/>
                <a:cs typeface="Arial"/>
                <a:sym typeface="Arial"/>
              </a:rPr>
              <a:t>seven people died when someone </a:t>
            </a:r>
            <a:br>
              <a:rPr sz="3333" lang="en-US" i="1">
                <a:solidFill>
                  <a:srgbClr val="000000"/>
                </a:solidFill>
                <a:latin typeface="Arial"/>
                <a:ea typeface="Arial"/>
                <a:cs typeface="Arial"/>
                <a:sym typeface="Arial"/>
              </a:rPr>
            </a:br>
            <a:r>
              <a:rPr sz="3333" lang="en-US" i="1">
                <a:solidFill>
                  <a:srgbClr val="000000"/>
                </a:solidFill>
                <a:latin typeface="Arial"/>
                <a:ea typeface="Arial"/>
                <a:cs typeface="Arial"/>
                <a:sym typeface="Arial"/>
              </a:rPr>
              <a:t>laced Tylenol with cyanide</a:t>
            </a:r>
          </a:p>
          <a:p>
            <a:pPr algn="l" lvl="0" marR="0" indent="-262466" marL="381000">
              <a:lnSpc>
                <a:spcPct val="10791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alerted the public to the danger</a:t>
            </a:r>
          </a:p>
          <a:p>
            <a:pPr algn="l" lvl="0" marR="0" indent="-262466" marL="381000">
              <a:lnSpc>
                <a:spcPct val="10791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removed all Tylenol from the U. S. </a:t>
            </a:r>
            <a:br>
              <a:rPr sz="3333" lang="en-US" i="1">
                <a:solidFill>
                  <a:srgbClr val="000000"/>
                </a:solidFill>
                <a:latin typeface="Arial"/>
                <a:ea typeface="Arial"/>
                <a:cs typeface="Arial"/>
                <a:sym typeface="Arial"/>
              </a:rPr>
            </a:br>
            <a:r>
              <a:rPr sz="3333" lang="en-US" i="1">
                <a:solidFill>
                  <a:srgbClr val="000000"/>
                </a:solidFill>
                <a:latin typeface="Arial"/>
                <a:ea typeface="Arial"/>
                <a:cs typeface="Arial"/>
                <a:sym typeface="Arial"/>
              </a:rPr>
              <a:t>until it was safe to redistribute</a:t>
            </a:r>
          </a:p>
        </p:txBody>
      </p:sp>
      <p:sp>
        <p:nvSpPr>
          <p:cNvPr id="318" name="Shape 318"/>
          <p:cNvSpPr txBox="1"/>
          <p:nvPr/>
        </p:nvSpPr>
        <p:spPr>
          <a:xfrm>
            <a:off y="6265325" x="1270000"/>
            <a:ext cy="1025150" cx="7696199"/>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His decision cost the company $100 million, but earned it priceless public trust.</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22" name="Shape 322"/>
        <p:cNvGrpSpPr/>
        <p:nvPr/>
      </p:nvGrpSpPr>
      <p:grpSpPr>
        <a:xfrm>
          <a:off y="0" x="0"/>
          <a:ext cy="0" cx="0"/>
          <a:chOff y="0" x="0"/>
          <a:chExt cy="0" cx="0"/>
        </a:xfrm>
      </p:grpSpPr>
      <p:sp>
        <p:nvSpPr>
          <p:cNvPr id="323" name="Shape 323"/>
          <p:cNvSpPr/>
          <p:nvPr/>
        </p:nvSpPr>
        <p:spPr>
          <a:xfrm>
            <a:off y="275150" x="0"/>
            <a:ext cy="7344825" cx="10160000"/>
          </a:xfrm>
          <a:prstGeom prst="rect">
            <a:avLst/>
          </a:prstGeom>
          <a:blipFill>
            <a:blip r:embed="rId4"/>
            <a:stretch>
              <a:fillRect/>
            </a:stretch>
          </a:blipFill>
        </p:spPr>
      </p:sp>
      <p:sp>
        <p:nvSpPr>
          <p:cNvPr id="324" name="Shape 324"/>
          <p:cNvSpPr txBox="1"/>
          <p:nvPr/>
        </p:nvSpPr>
        <p:spPr>
          <a:xfrm>
            <a:off y="507975" x="1270000"/>
            <a:ext cy="6530249" cx="7696199"/>
          </a:xfrm>
          <a:prstGeom prst="rect">
            <a:avLst/>
          </a:prstGeom>
        </p:spPr>
        <p:txBody>
          <a:bodyPr bIns="38100" rIns="38100" lIns="38100" tIns="38100" anchor="t" anchorCtr="0">
            <a:noAutofit/>
          </a:bodyPr>
          <a:lstStyle/>
          <a:p>
            <a:pPr algn="l" marR="0" indent="0" marL="0">
              <a:lnSpc>
                <a:spcPct val="120238"/>
              </a:lnSpc>
              <a:spcBef>
                <a:spcPts val="0"/>
              </a:spcBef>
              <a:spcAft>
                <a:spcPts val="0"/>
              </a:spcAft>
              <a:buNone/>
            </a:pPr>
            <a:r>
              <a:rPr sz="2333" lang="en-US" i="1">
                <a:solidFill>
                  <a:srgbClr val="000000"/>
                </a:solidFill>
                <a:latin typeface="Arial"/>
                <a:ea typeface="Arial"/>
                <a:cs typeface="Arial"/>
                <a:sym typeface="Arial"/>
              </a:rPr>
              <a:t>(Johnson &amp;Johnson, continued)</a:t>
            </a:r>
          </a:p>
          <a:p>
            <a:pPr algn="l" marR="0" indent="0" marL="0">
              <a:lnSpc>
                <a:spcPct val="120000"/>
              </a:lnSpc>
              <a:spcBef>
                <a:spcPts val="0"/>
              </a:spcBef>
              <a:spcAft>
                <a:spcPts val="0"/>
              </a:spcAft>
              <a:buNone/>
            </a:pPr>
            <a:r>
              <a:rPr sz="3333" lang="en-US">
                <a:solidFill>
                  <a:srgbClr val="000000"/>
                </a:solidFill>
                <a:latin typeface="Arial"/>
                <a:ea typeface="Arial"/>
                <a:cs typeface="Arial"/>
                <a:sym typeface="Arial"/>
              </a:rPr>
              <a:t>Tylenol was again tampered with and cyanide inserted into some capsules in 1986, resulting in one fatality.</a:t>
            </a:r>
          </a:p>
          <a:p>
            <a:r>
              <a:t/>
            </a:r>
          </a:p>
          <a:p>
            <a:pPr algn="l" marR="0" indent="0" marL="0">
              <a:lnSpc>
                <a:spcPct val="120000"/>
              </a:lnSpc>
              <a:spcBef>
                <a:spcPts val="0"/>
              </a:spcBef>
              <a:spcAft>
                <a:spcPts val="0"/>
              </a:spcAft>
              <a:buNone/>
            </a:pPr>
            <a:r>
              <a:rPr sz="3333" lang="en-US">
                <a:solidFill>
                  <a:srgbClr val="000000"/>
                </a:solidFill>
                <a:latin typeface="Arial"/>
                <a:ea typeface="Arial"/>
                <a:cs typeface="Arial"/>
                <a:sym typeface="Arial"/>
              </a:rPr>
              <a:t>This time the company withdrew Tylenol in capsule form until they reintroduced it in tamper-proof caplets, and later in tamper-evident packaging.</a:t>
            </a:r>
          </a:p>
          <a:p>
            <a:r>
              <a:t/>
            </a:r>
          </a:p>
          <a:p>
            <a:pPr algn="l" marR="0" indent="0" marL="0">
              <a:lnSpc>
                <a:spcPct val="120000"/>
              </a:lnSpc>
              <a:spcBef>
                <a:spcPts val="0"/>
              </a:spcBef>
              <a:spcAft>
                <a:spcPts val="0"/>
              </a:spcAft>
              <a:buNone/>
            </a:pPr>
            <a:r>
              <a:rPr sz="3333" lang="en-US">
                <a:solidFill>
                  <a:srgbClr val="000000"/>
                </a:solidFill>
                <a:latin typeface="Arial"/>
                <a:ea typeface="Arial"/>
                <a:cs typeface="Arial"/>
                <a:sym typeface="Arial"/>
              </a:rPr>
              <a:t>The company received much praise for its quick and honest handling of the crises.</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28" name="Shape 328"/>
        <p:cNvGrpSpPr/>
        <p:nvPr/>
      </p:nvGrpSpPr>
      <p:grpSpPr>
        <a:xfrm>
          <a:off y="0" x="0"/>
          <a:ext cy="0" cx="0"/>
          <a:chOff y="0" x="0"/>
          <a:chExt cy="0" cx="0"/>
        </a:xfrm>
      </p:grpSpPr>
      <p:sp>
        <p:nvSpPr>
          <p:cNvPr id="329" name="Shape 329"/>
          <p:cNvSpPr/>
          <p:nvPr/>
        </p:nvSpPr>
        <p:spPr>
          <a:xfrm>
            <a:off y="275150" x="0"/>
            <a:ext cy="7344825" cx="10160000"/>
          </a:xfrm>
          <a:prstGeom prst="rect">
            <a:avLst/>
          </a:prstGeom>
          <a:blipFill>
            <a:blip r:embed="rId4"/>
            <a:stretch>
              <a:fillRect/>
            </a:stretch>
          </a:blipFill>
        </p:spPr>
      </p:sp>
      <p:sp>
        <p:nvSpPr>
          <p:cNvPr id="330" name="Shape 330"/>
          <p:cNvSpPr txBox="1"/>
          <p:nvPr/>
        </p:nvSpPr>
        <p:spPr>
          <a:xfrm>
            <a:off y="525625" x="1270000"/>
            <a:ext cy="1159224"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We Identify Integrity in Our Church Entities by the Following Behaviors:</a:t>
            </a:r>
          </a:p>
        </p:txBody>
      </p:sp>
      <p:sp>
        <p:nvSpPr>
          <p:cNvPr id="331" name="Shape 331"/>
          <p:cNvSpPr/>
          <p:nvPr/>
        </p:nvSpPr>
        <p:spPr>
          <a:xfrm>
            <a:off y="1852075" x="1270000"/>
            <a:ext cy="42325" cx="7641149"/>
          </a:xfrm>
          <a:prstGeom prst="rect">
            <a:avLst/>
          </a:prstGeom>
          <a:blipFill>
            <a:blip r:embed="rId5"/>
            <a:stretch>
              <a:fillRect/>
            </a:stretch>
          </a:blipFill>
        </p:spPr>
      </p:sp>
      <p:sp>
        <p:nvSpPr>
          <p:cNvPr id="332" name="Shape 332"/>
          <p:cNvSpPr txBox="1"/>
          <p:nvPr/>
        </p:nvSpPr>
        <p:spPr>
          <a:xfrm>
            <a:off y="1982600" x="1270000"/>
            <a:ext cy="5348449" cx="7696199"/>
          </a:xfrm>
          <a:prstGeom prst="rect">
            <a:avLst/>
          </a:prstGeom>
        </p:spPr>
        <p:txBody>
          <a:bodyPr bIns="38100" rIns="38100" lIns="38100" tIns="38100" anchor="t" anchorCtr="0">
            <a:noAutofit/>
          </a:bodyPr>
          <a:lstStyle/>
          <a:p>
            <a:pPr algn="l" marR="0" indent="0" marL="0">
              <a:lnSpc>
                <a:spcPct val="125833"/>
              </a:lnSpc>
              <a:spcBef>
                <a:spcPts val="0"/>
              </a:spcBef>
              <a:spcAft>
                <a:spcPts val="0"/>
              </a:spcAft>
              <a:buNone/>
            </a:pPr>
            <a:r>
              <a:rPr b="1" sz="3333" lang="en-US">
                <a:solidFill>
                  <a:srgbClr val="5B4E1F"/>
                </a:solidFill>
                <a:latin typeface="Arial"/>
                <a:ea typeface="Arial"/>
                <a:cs typeface="Arial"/>
                <a:sym typeface="Arial"/>
              </a:rPr>
              <a:t>1- </a:t>
            </a:r>
            <a:r>
              <a:rPr sz="3333" lang="en-US">
                <a:solidFill>
                  <a:srgbClr val="000000"/>
                </a:solidFill>
                <a:latin typeface="Arial"/>
                <a:ea typeface="Arial"/>
                <a:cs typeface="Arial"/>
                <a:sym typeface="Arial"/>
              </a:rPr>
              <a:t>We see integrity in corporate governance when Boards of Trustees</a:t>
            </a:r>
          </a:p>
          <a:p>
            <a:pPr algn="l" lvl="0" marR="0" indent="-220133" marL="381000">
              <a:lnSpc>
                <a:spcPct val="125520"/>
              </a:lnSpc>
              <a:spcBef>
                <a:spcPts val="719"/>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ensure that appropriate policies and procedures are approved and implemented</a:t>
            </a:r>
          </a:p>
          <a:p>
            <a:pPr algn="l" lvl="0" marR="0" indent="-220133" marL="381000">
              <a:lnSpc>
                <a:spcPct val="125520"/>
              </a:lnSpc>
              <a:spcBef>
                <a:spcPts val="719"/>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hold leaders and managers accountable for</a:t>
            </a:r>
          </a:p>
          <a:p>
            <a:pPr algn="l" lvl="1" marR="0" indent="-220133" marL="762000">
              <a:lnSpc>
                <a:spcPct val="125520"/>
              </a:lnSpc>
              <a:spcBef>
                <a:spcPts val="0"/>
              </a:spcBef>
              <a:spcAft>
                <a:spcPts val="0"/>
              </a:spcAft>
              <a:buClr>
                <a:srgbClr val="000000"/>
              </a:buClr>
              <a:buSzPct val="98765"/>
              <a:buFont typeface="Courier New"/>
              <a:buChar char="o"/>
            </a:pPr>
            <a:r>
              <a:rPr sz="2666" lang="en-US" i="1">
                <a:solidFill>
                  <a:srgbClr val="000000"/>
                </a:solidFill>
                <a:latin typeface="Arial"/>
                <a:ea typeface="Arial"/>
                <a:cs typeface="Arial"/>
                <a:sym typeface="Arial"/>
              </a:rPr>
              <a:t>fulfilling the institution’s mission</a:t>
            </a:r>
          </a:p>
          <a:p>
            <a:pPr algn="l" lvl="1" marR="0" indent="-220133" marL="762000">
              <a:lnSpc>
                <a:spcPct val="125520"/>
              </a:lnSpc>
              <a:spcBef>
                <a:spcPts val="0"/>
              </a:spcBef>
              <a:spcAft>
                <a:spcPts val="0"/>
              </a:spcAft>
              <a:buClr>
                <a:srgbClr val="000000"/>
              </a:buClr>
              <a:buSzPct val="98765"/>
              <a:buFont typeface="Courier New"/>
              <a:buChar char="o"/>
            </a:pPr>
            <a:r>
              <a:rPr sz="2666" lang="en-US" i="1">
                <a:solidFill>
                  <a:srgbClr val="000000"/>
                </a:solidFill>
                <a:latin typeface="Arial"/>
                <a:ea typeface="Arial"/>
                <a:cs typeface="Arial"/>
                <a:sym typeface="Arial"/>
              </a:rPr>
              <a:t>implementing strategic action plans</a:t>
            </a:r>
          </a:p>
          <a:p>
            <a:pPr algn="l" lvl="1" marR="0" indent="-220133" marL="762000">
              <a:lnSpc>
                <a:spcPct val="125520"/>
              </a:lnSpc>
              <a:spcBef>
                <a:spcPts val="0"/>
              </a:spcBef>
              <a:spcAft>
                <a:spcPts val="0"/>
              </a:spcAft>
              <a:buClr>
                <a:srgbClr val="000000"/>
              </a:buClr>
              <a:buSzPct val="98765"/>
              <a:buFont typeface="Courier New"/>
              <a:buChar char="o"/>
            </a:pPr>
            <a:r>
              <a:rPr sz="2666" lang="en-US" i="1">
                <a:solidFill>
                  <a:srgbClr val="000000"/>
                </a:solidFill>
                <a:latin typeface="Arial"/>
                <a:ea typeface="Arial"/>
                <a:cs typeface="Arial"/>
                <a:sym typeface="Arial"/>
              </a:rPr>
              <a:t>achieving quality in programs and products</a:t>
            </a:r>
          </a:p>
          <a:p>
            <a:pPr algn="l" lvl="1" marR="0" indent="-220133" marL="762000">
              <a:lnSpc>
                <a:spcPct val="125520"/>
              </a:lnSpc>
              <a:spcBef>
                <a:spcPts val="0"/>
              </a:spcBef>
              <a:spcAft>
                <a:spcPts val="0"/>
              </a:spcAft>
              <a:buClr>
                <a:srgbClr val="000000"/>
              </a:buClr>
              <a:buSzPct val="98765"/>
              <a:buFont typeface="Courier New"/>
              <a:buChar char="o"/>
            </a:pPr>
            <a:r>
              <a:rPr sz="2666" lang="en-US" i="1">
                <a:solidFill>
                  <a:srgbClr val="000000"/>
                </a:solidFill>
                <a:latin typeface="Arial"/>
                <a:ea typeface="Arial"/>
                <a:cs typeface="Arial"/>
                <a:sym typeface="Arial"/>
              </a:rPr>
              <a:t>ensuring healthy public relations</a:t>
            </a:r>
          </a:p>
          <a:p>
            <a:pPr algn="l" lvl="1" marR="0" indent="-220133" marL="762000">
              <a:lnSpc>
                <a:spcPct val="125520"/>
              </a:lnSpc>
              <a:spcBef>
                <a:spcPts val="0"/>
              </a:spcBef>
              <a:spcAft>
                <a:spcPts val="0"/>
              </a:spcAft>
              <a:buClr>
                <a:srgbClr val="000000"/>
              </a:buClr>
              <a:buSzPct val="98765"/>
              <a:buFont typeface="Courier New"/>
              <a:buChar char="o"/>
            </a:pPr>
            <a:r>
              <a:rPr sz="2666" lang="en-US" i="1">
                <a:solidFill>
                  <a:srgbClr val="000000"/>
                </a:solidFill>
                <a:latin typeface="Arial"/>
                <a:ea typeface="Arial"/>
                <a:cs typeface="Arial"/>
                <a:sym typeface="Arial"/>
              </a:rPr>
              <a:t>prudently handling all resources</a:t>
            </a:r>
          </a:p>
          <a:p>
            <a:pPr algn="l" lvl="0" marR="0" indent="-220133" marL="381000">
              <a:lnSpc>
                <a:spcPct val="125520"/>
              </a:lnSpc>
              <a:spcBef>
                <a:spcPts val="719"/>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fully disclose real or potential conflicts of interest </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36" name="Shape 336"/>
        <p:cNvGrpSpPr/>
        <p:nvPr/>
      </p:nvGrpSpPr>
      <p:grpSpPr>
        <a:xfrm>
          <a:off y="0" x="0"/>
          <a:ext cy="0" cx="0"/>
          <a:chOff y="0" x="0"/>
          <a:chExt cy="0" cx="0"/>
        </a:xfrm>
      </p:grpSpPr>
      <p:sp>
        <p:nvSpPr>
          <p:cNvPr id="337" name="Shape 337"/>
          <p:cNvSpPr/>
          <p:nvPr/>
        </p:nvSpPr>
        <p:spPr>
          <a:xfrm>
            <a:off y="275150" x="0"/>
            <a:ext cy="7344825" cx="10160000"/>
          </a:xfrm>
          <a:prstGeom prst="rect">
            <a:avLst/>
          </a:prstGeom>
          <a:blipFill>
            <a:blip r:embed="rId4"/>
            <a:stretch>
              <a:fillRect/>
            </a:stretch>
          </a:blipFill>
        </p:spPr>
      </p:sp>
      <p:sp>
        <p:nvSpPr>
          <p:cNvPr id="338" name="Shape 338"/>
          <p:cNvSpPr txBox="1"/>
          <p:nvPr/>
        </p:nvSpPr>
        <p:spPr>
          <a:xfrm>
            <a:off y="507975" x="1270000"/>
            <a:ext cy="7010024" cx="7696199"/>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b="1" sz="3333" lang="en-US">
                <a:solidFill>
                  <a:srgbClr val="5B4E1F"/>
                </a:solidFill>
                <a:latin typeface="Arial"/>
                <a:ea typeface="Arial"/>
                <a:cs typeface="Arial"/>
                <a:sym typeface="Arial"/>
              </a:rPr>
              <a:t>2- </a:t>
            </a:r>
            <a:r>
              <a:rPr sz="3333" lang="en-US">
                <a:solidFill>
                  <a:srgbClr val="000000"/>
                </a:solidFill>
                <a:latin typeface="Arial"/>
                <a:ea typeface="Arial"/>
                <a:cs typeface="Arial"/>
                <a:sym typeface="Arial"/>
              </a:rPr>
              <a:t>We see integrity when everyone is treated with fairness and equality without favoritism or discrimination.</a:t>
            </a:r>
          </a:p>
          <a:p>
            <a:r>
              <a:t/>
            </a:r>
          </a:p>
          <a:p>
            <a:pPr algn="l" lvl="0" marR="0" indent="-220133" marL="381000">
              <a:lnSpc>
                <a:spcPct val="119791"/>
              </a:lnSpc>
              <a:spcBef>
                <a:spcPts val="0"/>
              </a:spcBef>
              <a:spcAft>
                <a:spcPts val="719"/>
              </a:spcAft>
              <a:buClr>
                <a:srgbClr val="000000"/>
              </a:buClr>
              <a:buSzPct val="164609"/>
              <a:buFont typeface="Arial"/>
              <a:buChar char="•"/>
            </a:pPr>
            <a:r>
              <a:rPr sz="2666" lang="en-US" i="1">
                <a:solidFill>
                  <a:srgbClr val="000000"/>
                </a:solidFill>
                <a:latin typeface="Arial"/>
                <a:ea typeface="Arial"/>
                <a:cs typeface="Arial"/>
                <a:sym typeface="Arial"/>
              </a:rPr>
              <a:t>Academic personnel consistently implement policies of academic integrity.</a:t>
            </a:r>
          </a:p>
          <a:p>
            <a:pPr algn="l" lvl="0" marR="0" indent="-220133" marL="381000">
              <a:lnSpc>
                <a:spcPct val="119791"/>
              </a:lnSpc>
              <a:spcBef>
                <a:spcPts val="0"/>
              </a:spcBef>
              <a:spcAft>
                <a:spcPts val="719"/>
              </a:spcAft>
              <a:buClr>
                <a:srgbClr val="000000"/>
              </a:buClr>
              <a:buSzPct val="164609"/>
              <a:buFont typeface="Arial"/>
              <a:buChar char="•"/>
            </a:pPr>
            <a:r>
              <a:rPr sz="2666" lang="en-US" i="1">
                <a:solidFill>
                  <a:srgbClr val="000000"/>
                </a:solidFill>
                <a:latin typeface="Arial"/>
                <a:ea typeface="Arial"/>
                <a:cs typeface="Arial"/>
                <a:sym typeface="Arial"/>
              </a:rPr>
              <a:t>Quality health care is provided to all patients regardless of their social status or ability to pay.</a:t>
            </a:r>
          </a:p>
          <a:p>
            <a:pPr algn="l" lvl="0" marR="0" indent="-220133" marL="381000">
              <a:lnSpc>
                <a:spcPct val="119791"/>
              </a:lnSpc>
              <a:spcBef>
                <a:spcPts val="0"/>
              </a:spcBef>
              <a:spcAft>
                <a:spcPts val="719"/>
              </a:spcAft>
              <a:buClr>
                <a:srgbClr val="000000"/>
              </a:buClr>
              <a:buSzPct val="164609"/>
              <a:buFont typeface="Arial"/>
              <a:buChar char="•"/>
            </a:pPr>
            <a:r>
              <a:rPr sz="2666" lang="en-US" i="1">
                <a:solidFill>
                  <a:srgbClr val="000000"/>
                </a:solidFill>
                <a:latin typeface="Arial"/>
                <a:ea typeface="Arial"/>
                <a:cs typeface="Arial"/>
                <a:sym typeface="Arial"/>
              </a:rPr>
              <a:t>All persons are treated fairly with dignity and respect.</a:t>
            </a:r>
          </a:p>
          <a:p>
            <a:pPr algn="l" lvl="0" marR="0" indent="-220133" marL="381000">
              <a:lnSpc>
                <a:spcPct val="119791"/>
              </a:lnSpc>
              <a:spcBef>
                <a:spcPts val="0"/>
              </a:spcBef>
              <a:spcAft>
                <a:spcPts val="719"/>
              </a:spcAft>
              <a:buClr>
                <a:srgbClr val="000000"/>
              </a:buClr>
              <a:buSzPct val="164609"/>
              <a:buFont typeface="Arial"/>
              <a:buChar char="•"/>
            </a:pPr>
            <a:r>
              <a:rPr sz="2666" lang="en-US" i="1">
                <a:solidFill>
                  <a:srgbClr val="000000"/>
                </a:solidFill>
                <a:latin typeface="Arial"/>
                <a:ea typeface="Arial"/>
                <a:cs typeface="Arial"/>
                <a:sym typeface="Arial"/>
              </a:rPr>
              <a:t>The environment is free from discrimination, hostility, or any form of harassment.</a:t>
            </a:r>
          </a:p>
          <a:p>
            <a:pPr algn="l" lvl="0" marR="0" indent="-220133" marL="381000">
              <a:lnSpc>
                <a:spcPct val="119791"/>
              </a:lnSpc>
              <a:spcBef>
                <a:spcPts val="0"/>
              </a:spcBef>
              <a:spcAft>
                <a:spcPts val="0"/>
              </a:spcAft>
              <a:buClr>
                <a:srgbClr val="000000"/>
              </a:buClr>
              <a:buSzPct val="164609"/>
              <a:buFont typeface="Arial"/>
              <a:buChar char="•"/>
            </a:pPr>
            <a:r>
              <a:rPr sz="2666" lang="en-US" i="1">
                <a:solidFill>
                  <a:srgbClr val="000000"/>
                </a:solidFill>
                <a:latin typeface="Arial"/>
                <a:ea typeface="Arial"/>
                <a:cs typeface="Arial"/>
                <a:sym typeface="Arial"/>
              </a:rPr>
              <a:t>All persons are held to a single standard of accountability for their behavior and performance.</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42" name="Shape 342"/>
        <p:cNvGrpSpPr/>
        <p:nvPr/>
      </p:nvGrpSpPr>
      <p:grpSpPr>
        <a:xfrm>
          <a:off y="0" x="0"/>
          <a:ext cy="0" cx="0"/>
          <a:chOff y="0" x="0"/>
          <a:chExt cy="0" cx="0"/>
        </a:xfrm>
      </p:grpSpPr>
      <p:sp>
        <p:nvSpPr>
          <p:cNvPr id="343" name="Shape 343"/>
          <p:cNvSpPr/>
          <p:nvPr/>
        </p:nvSpPr>
        <p:spPr>
          <a:xfrm>
            <a:off y="275150" x="0"/>
            <a:ext cy="7344825" cx="10160000"/>
          </a:xfrm>
          <a:prstGeom prst="rect">
            <a:avLst/>
          </a:prstGeom>
          <a:blipFill>
            <a:blip r:embed="rId4"/>
            <a:stretch>
              <a:fillRect/>
            </a:stretch>
          </a:blipFill>
        </p:spPr>
      </p:sp>
      <p:sp>
        <p:nvSpPr>
          <p:cNvPr id="344" name="Shape 344"/>
          <p:cNvSpPr txBox="1"/>
          <p:nvPr/>
        </p:nvSpPr>
        <p:spPr>
          <a:xfrm>
            <a:off y="507975" x="1270000"/>
            <a:ext cy="1159224"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1" sz="3555" lang="en-US">
                <a:solidFill>
                  <a:srgbClr val="5B4E1F"/>
                </a:solidFill>
                <a:latin typeface="Arial"/>
                <a:ea typeface="Arial"/>
                <a:cs typeface="Arial"/>
                <a:sym typeface="Arial"/>
              </a:rPr>
              <a:t>3-</a:t>
            </a:r>
            <a:r>
              <a:rPr sz="3555" lang="en-US">
                <a:solidFill>
                  <a:srgbClr val="000000"/>
                </a:solidFill>
                <a:latin typeface="Arial"/>
                <a:ea typeface="Arial"/>
                <a:cs typeface="Arial"/>
                <a:sym typeface="Arial"/>
              </a:rPr>
              <a:t> We see integrity in business practices when</a:t>
            </a:r>
          </a:p>
        </p:txBody>
      </p:sp>
      <p:sp>
        <p:nvSpPr>
          <p:cNvPr id="345" name="Shape 345"/>
          <p:cNvSpPr txBox="1"/>
          <p:nvPr/>
        </p:nvSpPr>
        <p:spPr>
          <a:xfrm>
            <a:off y="3725325" x="5164650"/>
            <a:ext cy="3053624" cx="1769524"/>
          </a:xfrm>
          <a:prstGeom prst="rect">
            <a:avLst/>
          </a:prstGeom>
        </p:spPr>
        <p:txBody>
          <a:bodyPr bIns="38100" rIns="38100" lIns="38100" tIns="38100" anchor="t" anchorCtr="0">
            <a:noAutofit/>
          </a:bodyPr>
          <a:lstStyle/>
          <a:p>
            <a:pPr algn="l" marR="0" indent="0" marL="0">
              <a:lnSpc>
                <a:spcPct val="119886"/>
              </a:lnSpc>
              <a:spcBef>
                <a:spcPts val="0"/>
              </a:spcBef>
              <a:spcAft>
                <a:spcPts val="0"/>
              </a:spcAft>
              <a:buNone/>
            </a:pPr>
            <a:r>
              <a:rPr baseline="30000" sz="2444" lang="en-US">
                <a:solidFill>
                  <a:srgbClr val="000000"/>
                </a:solidFill>
                <a:latin typeface="Arial"/>
                <a:ea typeface="Arial"/>
                <a:cs typeface="Arial"/>
                <a:sym typeface="Arial"/>
              </a:rPr>
              <a:t>1</a:t>
            </a:r>
            <a:r>
              <a:rPr sz="2444" lang="en-US">
                <a:solidFill>
                  <a:srgbClr val="000000"/>
                </a:solidFill>
                <a:latin typeface="Arial"/>
                <a:ea typeface="Arial"/>
                <a:cs typeface="Arial"/>
                <a:sym typeface="Arial"/>
              </a:rPr>
              <a:t>Lord, who may dwell in your sanctuary? Who may live on your holy hill?</a:t>
            </a:r>
          </a:p>
          <a:p>
            <a:r>
              <a:t/>
            </a:r>
          </a:p>
        </p:txBody>
      </p:sp>
      <p:sp>
        <p:nvSpPr>
          <p:cNvPr id="346" name="Shape 346"/>
          <p:cNvSpPr txBox="1"/>
          <p:nvPr/>
        </p:nvSpPr>
        <p:spPr>
          <a:xfrm>
            <a:off y="3725325" x="7450650"/>
            <a:ext cy="2208724" cx="1854200"/>
          </a:xfrm>
          <a:prstGeom prst="rect">
            <a:avLst/>
          </a:prstGeom>
        </p:spPr>
        <p:txBody>
          <a:bodyPr bIns="38100" rIns="38100" lIns="38100" tIns="38100" anchor="t" anchorCtr="0">
            <a:noAutofit/>
          </a:bodyPr>
          <a:lstStyle/>
          <a:p>
            <a:pPr algn="l" marR="0" indent="0" marL="0">
              <a:lnSpc>
                <a:spcPct val="119886"/>
              </a:lnSpc>
              <a:spcBef>
                <a:spcPts val="0"/>
              </a:spcBef>
              <a:spcAft>
                <a:spcPts val="0"/>
              </a:spcAft>
              <a:buNone/>
            </a:pPr>
            <a:r>
              <a:rPr baseline="30000" sz="2444" lang="en-US">
                <a:solidFill>
                  <a:srgbClr val="000000"/>
                </a:solidFill>
                <a:latin typeface="Arial"/>
                <a:ea typeface="Arial"/>
                <a:cs typeface="Arial"/>
                <a:sym typeface="Arial"/>
              </a:rPr>
              <a:t>2</a:t>
            </a:r>
            <a:r>
              <a:rPr sz="2444" lang="en-US">
                <a:solidFill>
                  <a:srgbClr val="000000"/>
                </a:solidFill>
                <a:latin typeface="Arial"/>
                <a:ea typeface="Arial"/>
                <a:cs typeface="Arial"/>
                <a:sym typeface="Arial"/>
              </a:rPr>
              <a:t>He . . . </a:t>
            </a:r>
          </a:p>
          <a:p>
            <a:pPr algn="l" marR="0" indent="0" marL="0">
              <a:lnSpc>
                <a:spcPct val="119886"/>
              </a:lnSpc>
              <a:spcBef>
                <a:spcPts val="0"/>
              </a:spcBef>
              <a:spcAft>
                <a:spcPts val="0"/>
              </a:spcAft>
              <a:buNone/>
            </a:pPr>
            <a:r>
              <a:rPr baseline="30000" sz="2444" lang="en-US">
                <a:solidFill>
                  <a:srgbClr val="000000"/>
                </a:solidFill>
                <a:latin typeface="Arial"/>
                <a:ea typeface="Arial"/>
                <a:cs typeface="Arial"/>
                <a:sym typeface="Arial"/>
              </a:rPr>
              <a:t>4</a:t>
            </a:r>
            <a:r>
              <a:rPr sz="2444" lang="en-US">
                <a:solidFill>
                  <a:srgbClr val="000000"/>
                </a:solidFill>
                <a:latin typeface="Arial"/>
                <a:ea typeface="Arial"/>
                <a:cs typeface="Arial"/>
                <a:sym typeface="Arial"/>
              </a:rPr>
              <a:t>who keeps his oath even when </a:t>
            </a:r>
          </a:p>
          <a:p>
            <a:pPr algn="l" marR="0" indent="0" marL="0">
              <a:lnSpc>
                <a:spcPct val="119886"/>
              </a:lnSpc>
              <a:spcBef>
                <a:spcPts val="0"/>
              </a:spcBef>
              <a:spcAft>
                <a:spcPts val="0"/>
              </a:spcAft>
              <a:buNone/>
            </a:pPr>
            <a:r>
              <a:rPr sz="2444" lang="en-US">
                <a:solidFill>
                  <a:srgbClr val="000000"/>
                </a:solidFill>
                <a:latin typeface="Arial"/>
                <a:ea typeface="Arial"/>
                <a:cs typeface="Arial"/>
                <a:sym typeface="Arial"/>
              </a:rPr>
              <a:t>it hurts. </a:t>
            </a:r>
          </a:p>
          <a:p>
            <a:pPr algn="l" marR="0" indent="0" marL="0">
              <a:lnSpc>
                <a:spcPct val="120312"/>
              </a:lnSpc>
              <a:spcBef>
                <a:spcPts val="0"/>
              </a:spcBef>
              <a:spcAft>
                <a:spcPts val="0"/>
              </a:spcAft>
              <a:buNone/>
            </a:pPr>
            <a:r>
              <a:rPr sz="1777" lang="en-US" i="1">
                <a:solidFill>
                  <a:srgbClr val="000000"/>
                </a:solidFill>
                <a:latin typeface="Arial"/>
                <a:ea typeface="Arial"/>
                <a:cs typeface="Arial"/>
                <a:sym typeface="Arial"/>
              </a:rPr>
              <a:t>Ps 15:1,2,4 (NIV)</a:t>
            </a:r>
          </a:p>
        </p:txBody>
      </p:sp>
      <p:sp>
        <p:nvSpPr>
          <p:cNvPr id="347" name="Shape 347"/>
          <p:cNvSpPr txBox="1"/>
          <p:nvPr/>
        </p:nvSpPr>
        <p:spPr>
          <a:xfrm>
            <a:off y="1862650" x="1608650"/>
            <a:ext cy="4821050" cx="7357525"/>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commitments and contracts are honored even when they may be unfavorable to the person making the commitment </a:t>
            </a:r>
          </a:p>
          <a:p>
            <a:r>
              <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there is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regulatory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compliance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and financial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integrity in all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dealings</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51" name="Shape 351"/>
        <p:cNvGrpSpPr/>
        <p:nvPr/>
      </p:nvGrpSpPr>
      <p:grpSpPr>
        <a:xfrm>
          <a:off y="0" x="0"/>
          <a:ext cy="0" cx="0"/>
          <a:chOff y="0" x="0"/>
          <a:chExt cy="0" cx="0"/>
        </a:xfrm>
      </p:grpSpPr>
      <p:sp>
        <p:nvSpPr>
          <p:cNvPr id="352" name="Shape 352"/>
          <p:cNvSpPr/>
          <p:nvPr/>
        </p:nvSpPr>
        <p:spPr>
          <a:xfrm>
            <a:off y="275150" x="0"/>
            <a:ext cy="7344825" cx="10160000"/>
          </a:xfrm>
          <a:prstGeom prst="rect">
            <a:avLst/>
          </a:prstGeom>
          <a:blipFill>
            <a:blip r:embed="rId4"/>
            <a:stretch>
              <a:fillRect/>
            </a:stretch>
          </a:blipFill>
        </p:spPr>
      </p:sp>
      <p:sp>
        <p:nvSpPr>
          <p:cNvPr id="353" name="Shape 353"/>
          <p:cNvSpPr txBox="1"/>
          <p:nvPr/>
        </p:nvSpPr>
        <p:spPr>
          <a:xfrm>
            <a:off y="507975" x="1270000"/>
            <a:ext cy="2242250"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1" sz="3555" lang="en-US">
                <a:solidFill>
                  <a:srgbClr val="5B4E1F"/>
                </a:solidFill>
                <a:latin typeface="Arial"/>
                <a:ea typeface="Arial"/>
                <a:cs typeface="Arial"/>
                <a:sym typeface="Arial"/>
              </a:rPr>
              <a:t>4-</a:t>
            </a:r>
            <a:r>
              <a:rPr sz="3555" lang="en-US">
                <a:solidFill>
                  <a:srgbClr val="000000"/>
                </a:solidFill>
                <a:latin typeface="Arial"/>
                <a:ea typeface="Arial"/>
                <a:cs typeface="Arial"/>
                <a:sym typeface="Arial"/>
              </a:rPr>
              <a:t> We see integrity in our institutions and churches when rumors and gossip are confronted and investigated.</a:t>
            </a:r>
          </a:p>
        </p:txBody>
      </p:sp>
      <p:sp>
        <p:nvSpPr>
          <p:cNvPr id="354" name="Shape 354"/>
          <p:cNvSpPr txBox="1"/>
          <p:nvPr/>
        </p:nvSpPr>
        <p:spPr>
          <a:xfrm>
            <a:off y="3048000" x="1693325"/>
            <a:ext cy="3939100" cx="727284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Investigation</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helps to identify the guilty party</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helps to clear the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falsely accused</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stops gossip</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restores the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reputation of the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falsely accused</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58" name="Shape 358"/>
        <p:cNvGrpSpPr/>
        <p:nvPr/>
      </p:nvGrpSpPr>
      <p:grpSpPr>
        <a:xfrm>
          <a:off y="0" x="0"/>
          <a:ext cy="0" cx="0"/>
          <a:chOff y="0" x="0"/>
          <a:chExt cy="0" cx="0"/>
        </a:xfrm>
      </p:grpSpPr>
      <p:sp>
        <p:nvSpPr>
          <p:cNvPr id="359" name="Shape 359"/>
          <p:cNvSpPr/>
          <p:nvPr/>
        </p:nvSpPr>
        <p:spPr>
          <a:xfrm>
            <a:off y="275150" x="0"/>
            <a:ext cy="7344825" cx="10160000"/>
          </a:xfrm>
          <a:prstGeom prst="rect">
            <a:avLst/>
          </a:prstGeom>
          <a:blipFill>
            <a:blip r:embed="rId4"/>
            <a:stretch>
              <a:fillRect/>
            </a:stretch>
          </a:blipFill>
        </p:spPr>
      </p:sp>
      <p:sp>
        <p:nvSpPr>
          <p:cNvPr id="360" name="Shape 360"/>
          <p:cNvSpPr txBox="1"/>
          <p:nvPr/>
        </p:nvSpPr>
        <p:spPr>
          <a:xfrm>
            <a:off y="677325" x="1270000"/>
            <a:ext cy="1296799" cx="7950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Integrity does not mean perfection.</a:t>
            </a:r>
          </a:p>
        </p:txBody>
      </p:sp>
      <p:sp>
        <p:nvSpPr>
          <p:cNvPr id="361" name="Shape 361"/>
          <p:cNvSpPr txBox="1"/>
          <p:nvPr/>
        </p:nvSpPr>
        <p:spPr>
          <a:xfrm>
            <a:off y="2455325" x="1270000"/>
            <a:ext cy="617699"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When an error does occur</a:t>
            </a:r>
          </a:p>
        </p:txBody>
      </p:sp>
      <p:sp>
        <p:nvSpPr>
          <p:cNvPr id="362" name="Shape 362"/>
          <p:cNvSpPr txBox="1"/>
          <p:nvPr/>
        </p:nvSpPr>
        <p:spPr>
          <a:xfrm>
            <a:off y="3132650" x="1270000"/>
            <a:ext cy="3529875" cx="7696199"/>
          </a:xfrm>
          <a:prstGeom prst="rect">
            <a:avLst/>
          </a:prstGeom>
        </p:spPr>
        <p:txBody>
          <a:bodyPr bIns="38100" rIns="38100" lIns="38100" tIns="38100" anchor="t" anchorCtr="0">
            <a:noAutofit/>
          </a:bodyPr>
          <a:lstStyle/>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report it immediately to the proper authority</a:t>
            </a:r>
          </a:p>
          <a:p>
            <a:pPr algn="l" lvl="0" marR="0" indent="-262466" marL="381000">
              <a:lnSpc>
                <a:spcPct val="120000"/>
              </a:lnSpc>
              <a:spcBef>
                <a:spcPts val="1198"/>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acknowledge the error to those who are directly concerned</a:t>
            </a:r>
          </a:p>
          <a:p>
            <a:pPr algn="l" lvl="0" marR="0" indent="-262466" marL="381000">
              <a:lnSpc>
                <a:spcPct val="120000"/>
              </a:lnSpc>
              <a:spcBef>
                <a:spcPts val="1198"/>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implement action to keep such an error from happening again</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66" name="Shape 366"/>
        <p:cNvGrpSpPr/>
        <p:nvPr/>
      </p:nvGrpSpPr>
      <p:grpSpPr>
        <a:xfrm>
          <a:off y="0" x="0"/>
          <a:ext cy="0" cx="0"/>
          <a:chOff y="0" x="0"/>
          <a:chExt cy="0" cx="0"/>
        </a:xfrm>
      </p:grpSpPr>
      <p:sp>
        <p:nvSpPr>
          <p:cNvPr id="367" name="Shape 367"/>
          <p:cNvSpPr/>
          <p:nvPr/>
        </p:nvSpPr>
        <p:spPr>
          <a:xfrm>
            <a:off y="275150" x="0"/>
            <a:ext cy="7344825" cx="10160000"/>
          </a:xfrm>
          <a:prstGeom prst="rect">
            <a:avLst/>
          </a:prstGeom>
          <a:blipFill>
            <a:blip r:embed="rId4"/>
            <a:stretch>
              <a:fillRect/>
            </a:stretch>
          </a:blipFill>
        </p:spPr>
      </p:sp>
      <p:sp>
        <p:nvSpPr>
          <p:cNvPr id="368" name="Shape 368"/>
          <p:cNvSpPr txBox="1"/>
          <p:nvPr/>
        </p:nvSpPr>
        <p:spPr>
          <a:xfrm>
            <a:off y="762000" x="1270000"/>
            <a:ext cy="12967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“To err is human.” Corporate integrity is displayed when</a:t>
            </a:r>
          </a:p>
        </p:txBody>
      </p:sp>
      <p:sp>
        <p:nvSpPr>
          <p:cNvPr id="369" name="Shape 369"/>
          <p:cNvSpPr txBox="1"/>
          <p:nvPr/>
        </p:nvSpPr>
        <p:spPr>
          <a:xfrm>
            <a:off y="2201325" x="1270000"/>
            <a:ext cy="4748725" cx="7696199"/>
          </a:xfrm>
          <a:prstGeom prst="rect">
            <a:avLst/>
          </a:prstGeom>
        </p:spPr>
        <p:txBody>
          <a:bodyPr bIns="38100" rIns="38100" lIns="38100" tIns="38100" anchor="t" anchorCtr="0">
            <a:noAutofit/>
          </a:bodyPr>
          <a:lstStyle/>
          <a:p>
            <a:pPr algn="l" lvl="0" marR="0" indent="-262466" marL="381000">
              <a:lnSpc>
                <a:spcPct val="120000"/>
              </a:lnSpc>
              <a:spcBef>
                <a:spcPts val="0"/>
              </a:spcBef>
              <a:spcAft>
                <a:spcPts val="1198"/>
              </a:spcAft>
              <a:buClr>
                <a:srgbClr val="000000"/>
              </a:buClr>
              <a:buSzPct val="168350"/>
              <a:buFont typeface="Arial"/>
              <a:buChar char="•"/>
            </a:pPr>
            <a:r>
              <a:rPr sz="3333" lang="en-US" i="1">
                <a:solidFill>
                  <a:srgbClr val="000000"/>
                </a:solidFill>
                <a:latin typeface="Arial"/>
                <a:ea typeface="Arial"/>
                <a:cs typeface="Arial"/>
                <a:sym typeface="Arial"/>
              </a:rPr>
              <a:t>governing bodies approve procedures for dealing with errors</a:t>
            </a:r>
          </a:p>
          <a:p>
            <a:pPr algn="l" lvl="0" marR="0" indent="-262466" marL="381000">
              <a:lnSpc>
                <a:spcPct val="120000"/>
              </a:lnSpc>
              <a:spcBef>
                <a:spcPts val="0"/>
              </a:spcBef>
              <a:spcAft>
                <a:spcPts val="1198"/>
              </a:spcAft>
              <a:buClr>
                <a:srgbClr val="000000"/>
              </a:buClr>
              <a:buSzPct val="168350"/>
              <a:buFont typeface="Arial"/>
              <a:buChar char="•"/>
            </a:pPr>
            <a:r>
              <a:rPr sz="3333" lang="en-US" i="1">
                <a:solidFill>
                  <a:srgbClr val="000000"/>
                </a:solidFill>
                <a:latin typeface="Arial"/>
                <a:ea typeface="Arial"/>
                <a:cs typeface="Arial"/>
                <a:sym typeface="Arial"/>
              </a:rPr>
              <a:t>leaders create pathways for reporting errors so they can be corrected and prevented in the future</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employees are educated about, and rewarded for, following protocol if a mistake does occur</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7" name="Shape 57"/>
        <p:cNvGrpSpPr/>
        <p:nvPr/>
      </p:nvGrpSpPr>
      <p:grpSpPr>
        <a:xfrm>
          <a:off y="0" x="0"/>
          <a:ext cy="0" cx="0"/>
          <a:chOff y="0" x="0"/>
          <a:chExt cy="0" cx="0"/>
        </a:xfrm>
      </p:grpSpPr>
      <p:sp>
        <p:nvSpPr>
          <p:cNvPr id="58" name="Shape 58"/>
          <p:cNvSpPr/>
          <p:nvPr/>
        </p:nvSpPr>
        <p:spPr>
          <a:xfrm>
            <a:off y="275150" x="0"/>
            <a:ext cy="7344825" cx="10160000"/>
          </a:xfrm>
          <a:prstGeom prst="rect">
            <a:avLst/>
          </a:prstGeom>
          <a:blipFill>
            <a:blip r:embed="rId4"/>
            <a:stretch>
              <a:fillRect/>
            </a:stretch>
          </a:blipFill>
        </p:spPr>
      </p:sp>
      <p:sp>
        <p:nvSpPr>
          <p:cNvPr id="59" name="Shape 59"/>
          <p:cNvSpPr txBox="1"/>
          <p:nvPr/>
        </p:nvSpPr>
        <p:spPr>
          <a:xfrm>
            <a:off y="381000" x="1270000"/>
            <a:ext cy="1049849" cx="7696199"/>
          </a:xfrm>
          <a:prstGeom prst="rect">
            <a:avLst/>
          </a:prstGeom>
        </p:spPr>
        <p:txBody>
          <a:bodyPr bIns="38100" rIns="38100" lIns="38100" tIns="38100" anchor="t" anchorCtr="0">
            <a:noAutofit/>
          </a:bodyPr>
          <a:lstStyle/>
          <a:p>
            <a:pPr algn="ctr" marR="0" indent="0" marL="0">
              <a:lnSpc>
                <a:spcPct val="107812"/>
              </a:lnSpc>
              <a:spcBef>
                <a:spcPts val="0"/>
              </a:spcBef>
              <a:spcAft>
                <a:spcPts val="0"/>
              </a:spcAft>
              <a:buNone/>
            </a:pPr>
            <a:r>
              <a:rPr b="1" sz="3555" lang="en-US">
                <a:solidFill>
                  <a:srgbClr val="000000"/>
                </a:solidFill>
                <a:latin typeface="Arial"/>
                <a:ea typeface="Arial"/>
                <a:cs typeface="Arial"/>
                <a:sym typeface="Arial"/>
              </a:rPr>
              <a:t>I. What Is Integrity, </a:t>
            </a:r>
            <a:r>
              <a:rPr sz="3555" lang="en-US" i="1">
                <a:solidFill>
                  <a:srgbClr val="5B4E1F"/>
                </a:solidFill>
                <a:latin typeface="Arial"/>
                <a:ea typeface="Arial"/>
                <a:cs typeface="Arial"/>
                <a:sym typeface="Arial"/>
              </a:rPr>
              <a:t>and</a:t>
            </a:r>
            <a:r>
              <a:rPr b="1" sz="3555" lang="en-US">
                <a:solidFill>
                  <a:srgbClr val="000000"/>
                </a:solidFill>
                <a:latin typeface="Arial"/>
                <a:ea typeface="Arial"/>
                <a:cs typeface="Arial"/>
                <a:sym typeface="Arial"/>
              </a:rPr>
              <a:t> Why Is It Important </a:t>
            </a:r>
            <a:r>
              <a:rPr sz="3555" lang="en-US" i="1">
                <a:solidFill>
                  <a:srgbClr val="5B4E1F"/>
                </a:solidFill>
                <a:latin typeface="Arial"/>
                <a:ea typeface="Arial"/>
                <a:cs typeface="Arial"/>
                <a:sym typeface="Arial"/>
              </a:rPr>
              <a:t>in the</a:t>
            </a:r>
            <a:r>
              <a:rPr b="1" sz="3555" lang="en-US">
                <a:solidFill>
                  <a:srgbClr val="000000"/>
                </a:solidFill>
                <a:latin typeface="Arial"/>
                <a:ea typeface="Arial"/>
                <a:cs typeface="Arial"/>
                <a:sym typeface="Arial"/>
              </a:rPr>
              <a:t> 21</a:t>
            </a:r>
            <a:r>
              <a:rPr b="1" baseline="30000" sz="3555" lang="en-US">
                <a:solidFill>
                  <a:srgbClr val="5B4E1F"/>
                </a:solidFill>
                <a:latin typeface="Arial"/>
                <a:ea typeface="Arial"/>
                <a:cs typeface="Arial"/>
                <a:sym typeface="Arial"/>
              </a:rPr>
              <a:t>ST</a:t>
            </a:r>
            <a:r>
              <a:rPr b="1" sz="3555" lang="en-US">
                <a:solidFill>
                  <a:srgbClr val="000000"/>
                </a:solidFill>
                <a:latin typeface="Arial"/>
                <a:ea typeface="Arial"/>
                <a:cs typeface="Arial"/>
                <a:sym typeface="Arial"/>
              </a:rPr>
              <a:t> Century?</a:t>
            </a:r>
          </a:p>
        </p:txBody>
      </p:sp>
      <p:sp>
        <p:nvSpPr>
          <p:cNvPr id="60" name="Shape 60"/>
          <p:cNvSpPr txBox="1"/>
          <p:nvPr/>
        </p:nvSpPr>
        <p:spPr>
          <a:xfrm>
            <a:off y="1608650" x="1270000"/>
            <a:ext cy="1049849" cx="7696199"/>
          </a:xfrm>
          <a:prstGeom prst="rect">
            <a:avLst/>
          </a:prstGeom>
        </p:spPr>
        <p:txBody>
          <a:bodyPr bIns="38100" rIns="38100" lIns="38100" tIns="38100" anchor="t" anchorCtr="0">
            <a:noAutofit/>
          </a:bodyPr>
          <a:lstStyle/>
          <a:p>
            <a:pPr algn="ctr" marR="0" indent="0" marL="0">
              <a:lnSpc>
                <a:spcPct val="107812"/>
              </a:lnSpc>
              <a:spcBef>
                <a:spcPts val="0"/>
              </a:spcBef>
              <a:spcAft>
                <a:spcPts val="0"/>
              </a:spcAft>
              <a:buNone/>
            </a:pPr>
            <a:r>
              <a:rPr sz="3555" lang="en-US">
                <a:solidFill>
                  <a:srgbClr val="000000"/>
                </a:solidFill>
                <a:latin typeface="Arial"/>
                <a:ea typeface="Arial"/>
                <a:cs typeface="Arial"/>
                <a:sym typeface="Arial"/>
              </a:rPr>
              <a:t>At Loma Linda University, </a:t>
            </a:r>
          </a:p>
          <a:p>
            <a:pPr algn="ctr" marR="0" indent="0" marL="0">
              <a:lnSpc>
                <a:spcPct val="107812"/>
              </a:lnSpc>
              <a:spcBef>
                <a:spcPts val="0"/>
              </a:spcBef>
              <a:spcAft>
                <a:spcPts val="0"/>
              </a:spcAft>
              <a:buNone/>
            </a:pPr>
            <a:r>
              <a:rPr sz="3555" lang="en-US">
                <a:solidFill>
                  <a:srgbClr val="000000"/>
                </a:solidFill>
                <a:latin typeface="Arial"/>
                <a:ea typeface="Arial"/>
                <a:cs typeface="Arial"/>
                <a:sym typeface="Arial"/>
              </a:rPr>
              <a:t>Christ is central to all activities.</a:t>
            </a:r>
          </a:p>
        </p:txBody>
      </p:sp>
      <p:sp>
        <p:nvSpPr>
          <p:cNvPr id="61" name="Shape 61"/>
          <p:cNvSpPr txBox="1"/>
          <p:nvPr/>
        </p:nvSpPr>
        <p:spPr>
          <a:xfrm>
            <a:off y="4961800" x="864300"/>
            <a:ext cy="381349" cx="2411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2000" lang="en-US">
                <a:solidFill>
                  <a:srgbClr val="000000"/>
                </a:solidFill>
                <a:latin typeface="Arial"/>
                <a:ea typeface="Arial"/>
                <a:cs typeface="Arial"/>
                <a:sym typeface="Arial"/>
              </a:rPr>
              <a:t>Daily Objectives</a:t>
            </a:r>
          </a:p>
        </p:txBody>
      </p:sp>
      <p:sp>
        <p:nvSpPr>
          <p:cNvPr id="62" name="Shape 62"/>
          <p:cNvSpPr txBox="1"/>
          <p:nvPr/>
        </p:nvSpPr>
        <p:spPr>
          <a:xfrm>
            <a:off y="4961800" x="7129625"/>
            <a:ext cy="381349" cx="2411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2000" lang="en-US">
                <a:solidFill>
                  <a:srgbClr val="000000"/>
                </a:solidFill>
                <a:latin typeface="Arial"/>
                <a:ea typeface="Arial"/>
                <a:cs typeface="Arial"/>
                <a:sym typeface="Arial"/>
              </a:rPr>
              <a:t>Long-range Plans</a:t>
            </a:r>
          </a:p>
        </p:txBody>
      </p:sp>
      <p:sp>
        <p:nvSpPr>
          <p:cNvPr id="63" name="Shape 63"/>
          <p:cNvSpPr txBox="1"/>
          <p:nvPr/>
        </p:nvSpPr>
        <p:spPr>
          <a:xfrm>
            <a:off y="2760475" x="3996950"/>
            <a:ext cy="381349" cx="2411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2000" lang="en-US">
                <a:solidFill>
                  <a:srgbClr val="000000"/>
                </a:solidFill>
                <a:latin typeface="Arial"/>
                <a:ea typeface="Arial"/>
                <a:cs typeface="Arial"/>
                <a:sym typeface="Arial"/>
              </a:rPr>
              <a:t>Mission Statement</a:t>
            </a:r>
          </a:p>
        </p:txBody>
      </p:sp>
      <p:sp>
        <p:nvSpPr>
          <p:cNvPr id="64" name="Shape 64"/>
          <p:cNvSpPr txBox="1"/>
          <p:nvPr/>
        </p:nvSpPr>
        <p:spPr>
          <a:xfrm>
            <a:off y="7163150" x="4166300"/>
            <a:ext cy="381349" cx="2411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2000" lang="en-US">
                <a:solidFill>
                  <a:srgbClr val="000000"/>
                </a:solidFill>
                <a:latin typeface="Arial"/>
                <a:ea typeface="Arial"/>
                <a:cs typeface="Arial"/>
                <a:sym typeface="Arial"/>
              </a:rPr>
              <a:t>Short-range Goals</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73" name="Shape 373"/>
        <p:cNvGrpSpPr/>
        <p:nvPr/>
      </p:nvGrpSpPr>
      <p:grpSpPr>
        <a:xfrm>
          <a:off y="0" x="0"/>
          <a:ext cy="0" cx="0"/>
          <a:chOff y="0" x="0"/>
          <a:chExt cy="0" cx="0"/>
        </a:xfrm>
      </p:grpSpPr>
      <p:sp>
        <p:nvSpPr>
          <p:cNvPr id="374" name="Shape 374"/>
          <p:cNvSpPr/>
          <p:nvPr/>
        </p:nvSpPr>
        <p:spPr>
          <a:xfrm>
            <a:off y="275150" x="0"/>
            <a:ext cy="7344825" cx="10160000"/>
          </a:xfrm>
          <a:prstGeom prst="rect">
            <a:avLst/>
          </a:prstGeom>
          <a:blipFill>
            <a:blip r:embed="rId4"/>
            <a:stretch>
              <a:fillRect/>
            </a:stretch>
          </a:blipFill>
        </p:spPr>
      </p:sp>
      <p:sp>
        <p:nvSpPr>
          <p:cNvPr id="375" name="Shape 375"/>
          <p:cNvSpPr txBox="1"/>
          <p:nvPr/>
        </p:nvSpPr>
        <p:spPr>
          <a:xfrm>
            <a:off y="592650" x="1270000"/>
            <a:ext cy="6837174" cx="7696199"/>
          </a:xfrm>
          <a:prstGeom prst="rect">
            <a:avLst/>
          </a:prstGeom>
        </p:spPr>
        <p:txBody>
          <a:bodyPr bIns="38100" rIns="38100" lIns="38100" tIns="38100" anchor="t" anchorCtr="0">
            <a:noAutofit/>
          </a:bodyPr>
          <a:lstStyle/>
          <a:p>
            <a:pPr algn="ctr" marR="0" indent="0" marL="0">
              <a:lnSpc>
                <a:spcPct val="120161"/>
              </a:lnSpc>
              <a:spcBef>
                <a:spcPts val="0"/>
              </a:spcBef>
              <a:spcAft>
                <a:spcPts val="0"/>
              </a:spcAft>
              <a:buNone/>
            </a:pPr>
            <a:r>
              <a:rPr b="1" sz="3444" lang="en-US">
                <a:solidFill>
                  <a:srgbClr val="000000"/>
                </a:solidFill>
                <a:latin typeface="Arial"/>
                <a:ea typeface="Arial"/>
                <a:cs typeface="Arial"/>
                <a:sym typeface="Arial"/>
              </a:rPr>
              <a:t>Integrity:</a:t>
            </a:r>
            <a:r>
              <a:rPr sz="3444" lang="en-US">
                <a:solidFill>
                  <a:srgbClr val="000000"/>
                </a:solidFill>
                <a:latin typeface="Arial"/>
                <a:ea typeface="Arial"/>
                <a:cs typeface="Arial"/>
                <a:sym typeface="Arial"/>
              </a:rPr>
              <a:t> The Golden Egg in Business</a:t>
            </a:r>
          </a:p>
          <a:p>
            <a:r>
              <a:t/>
            </a:r>
          </a:p>
          <a:p>
            <a:r>
              <a:t/>
            </a:r>
          </a:p>
          <a:p>
            <a:r>
              <a:t/>
            </a:r>
          </a:p>
          <a:p>
            <a:r>
              <a:t/>
            </a:r>
          </a:p>
          <a:p>
            <a:pPr algn="ctr" marR="0" indent="0" marL="0">
              <a:lnSpc>
                <a:spcPct val="120089"/>
              </a:lnSpc>
              <a:spcBef>
                <a:spcPts val="0"/>
              </a:spcBef>
              <a:spcAft>
                <a:spcPts val="0"/>
              </a:spcAft>
              <a:buNone/>
            </a:pPr>
            <a:r>
              <a:rPr sz="3111" lang="en-US">
                <a:solidFill>
                  <a:srgbClr val="000000"/>
                </a:solidFill>
                <a:latin typeface="Arial"/>
                <a:ea typeface="Arial"/>
                <a:cs typeface="Arial"/>
                <a:sym typeface="Arial"/>
              </a:rPr>
              <a:t>The Integrity-based Organization displays</a:t>
            </a:r>
          </a:p>
          <a:p>
            <a:pPr algn="ctr" marR="0" indent="0" marL="0">
              <a:lnSpc>
                <a:spcPct val="119791"/>
              </a:lnSpc>
              <a:spcBef>
                <a:spcPts val="958"/>
              </a:spcBef>
              <a:spcAft>
                <a:spcPts val="0"/>
              </a:spcAft>
              <a:buNone/>
            </a:pPr>
            <a:r>
              <a:rPr b="1" sz="2666" lang="en-US">
                <a:solidFill>
                  <a:srgbClr val="5B4E1F"/>
                </a:solidFill>
                <a:latin typeface="Arial"/>
                <a:ea typeface="Arial"/>
                <a:cs typeface="Arial"/>
                <a:sym typeface="Arial"/>
              </a:rPr>
              <a:t>1</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“Integrity of Vision–” creates “the greatest value service or product.”</a:t>
            </a:r>
          </a:p>
          <a:p>
            <a:pPr algn="ctr" marR="0" indent="0" marL="0">
              <a:lnSpc>
                <a:spcPct val="119791"/>
              </a:lnSpc>
              <a:spcBef>
                <a:spcPts val="958"/>
              </a:spcBef>
              <a:spcAft>
                <a:spcPts val="0"/>
              </a:spcAft>
              <a:buNone/>
            </a:pPr>
            <a:r>
              <a:rPr b="1" sz="2666" lang="en-US">
                <a:solidFill>
                  <a:srgbClr val="5B4E1F"/>
                </a:solidFill>
                <a:latin typeface="Arial"/>
                <a:ea typeface="Arial"/>
                <a:cs typeface="Arial"/>
                <a:sym typeface="Arial"/>
              </a:rPr>
              <a:t>2</a:t>
            </a:r>
            <a:r>
              <a:rPr sz="2666" lang="en-US">
                <a:solidFill>
                  <a:srgbClr val="000000"/>
                </a:solidFill>
                <a:latin typeface="Arial"/>
                <a:ea typeface="Arial"/>
                <a:cs typeface="Arial"/>
                <a:sym typeface="Arial"/>
              </a:rPr>
              <a:t>“Integrity of Mission–” makes “your [organization’s] quality the best it can be.”</a:t>
            </a:r>
          </a:p>
          <a:p>
            <a:pPr algn="ctr" marR="0" indent="0" marL="0">
              <a:lnSpc>
                <a:spcPct val="119791"/>
              </a:lnSpc>
              <a:spcBef>
                <a:spcPts val="958"/>
              </a:spcBef>
              <a:spcAft>
                <a:spcPts val="0"/>
              </a:spcAft>
              <a:buNone/>
            </a:pPr>
            <a:r>
              <a:rPr b="1" sz="2666" lang="en-US">
                <a:solidFill>
                  <a:srgbClr val="5B4E1F"/>
                </a:solidFill>
                <a:latin typeface="Arial"/>
                <a:ea typeface="Arial"/>
                <a:cs typeface="Arial"/>
                <a:sym typeface="Arial"/>
              </a:rPr>
              <a:t>3</a:t>
            </a:r>
            <a:r>
              <a:rPr sz="2666" lang="en-US">
                <a:solidFill>
                  <a:srgbClr val="000000"/>
                </a:solidFill>
                <a:latin typeface="Arial"/>
                <a:ea typeface="Arial"/>
                <a:cs typeface="Arial"/>
                <a:sym typeface="Arial"/>
              </a:rPr>
              <a:t>Integrity of Function–” makes “all functioning parts . . . the best that they can be.”</a:t>
            </a:r>
          </a:p>
        </p:txBody>
      </p:sp>
      <p:sp>
        <p:nvSpPr>
          <p:cNvPr id="376" name="Shape 376"/>
          <p:cNvSpPr/>
          <p:nvPr/>
        </p:nvSpPr>
        <p:spPr>
          <a:xfrm>
            <a:off y="3545400" x="5249325"/>
            <a:ext cy="52900" cx="3661824"/>
          </a:xfrm>
          <a:prstGeom prst="rect">
            <a:avLst/>
          </a:prstGeom>
          <a:blipFill>
            <a:blip r:embed="rId5"/>
            <a:stretch>
              <a:fillRect/>
            </a:stretch>
          </a:blipFill>
        </p:spPr>
      </p:sp>
      <p:sp>
        <p:nvSpPr>
          <p:cNvPr id="377" name="Shape 377"/>
          <p:cNvSpPr/>
          <p:nvPr/>
        </p:nvSpPr>
        <p:spPr>
          <a:xfrm>
            <a:off y="3545400" x="1270000"/>
            <a:ext cy="52900" cx="3661824"/>
          </a:xfrm>
          <a:prstGeom prst="rect">
            <a:avLst/>
          </a:prstGeom>
          <a:blipFill>
            <a:blip r:embed="rId5"/>
            <a:stretch>
              <a:fillRect/>
            </a:stretch>
          </a:blipFill>
        </p:spPr>
      </p:sp>
      <p:sp>
        <p:nvSpPr>
          <p:cNvPr id="378" name="Shape 378"/>
          <p:cNvSpPr/>
          <p:nvPr/>
        </p:nvSpPr>
        <p:spPr>
          <a:xfrm>
            <a:off y="4910650" x="5249325"/>
            <a:ext cy="52900" cx="3661824"/>
          </a:xfrm>
          <a:prstGeom prst="rect">
            <a:avLst/>
          </a:prstGeom>
          <a:blipFill>
            <a:blip r:embed="rId6"/>
            <a:stretch>
              <a:fillRect/>
            </a:stretch>
          </a:blipFill>
        </p:spPr>
      </p:sp>
      <p:sp>
        <p:nvSpPr>
          <p:cNvPr id="379" name="Shape 379"/>
          <p:cNvSpPr/>
          <p:nvPr/>
        </p:nvSpPr>
        <p:spPr>
          <a:xfrm>
            <a:off y="4910650" x="1270000"/>
            <a:ext cy="52900" cx="3661824"/>
          </a:xfrm>
          <a:prstGeom prst="rect">
            <a:avLst/>
          </a:prstGeom>
          <a:blipFill>
            <a:blip r:embed="rId6"/>
            <a:stretch>
              <a:fillRect/>
            </a:stretch>
          </a:blipFill>
        </p:spPr>
      </p:sp>
      <p:sp>
        <p:nvSpPr>
          <p:cNvPr id="380" name="Shape 380"/>
          <p:cNvSpPr/>
          <p:nvPr/>
        </p:nvSpPr>
        <p:spPr>
          <a:xfrm>
            <a:off y="6297075" x="5249325"/>
            <a:ext cy="52900" cx="3661824"/>
          </a:xfrm>
          <a:prstGeom prst="rect">
            <a:avLst/>
          </a:prstGeom>
          <a:blipFill>
            <a:blip r:embed="rId7"/>
            <a:stretch>
              <a:fillRect/>
            </a:stretch>
          </a:blipFill>
        </p:spPr>
      </p:sp>
      <p:sp>
        <p:nvSpPr>
          <p:cNvPr id="381" name="Shape 381"/>
          <p:cNvSpPr/>
          <p:nvPr/>
        </p:nvSpPr>
        <p:spPr>
          <a:xfrm>
            <a:off y="6297075" x="1270000"/>
            <a:ext cy="52900" cx="3661824"/>
          </a:xfrm>
          <a:prstGeom prst="rect">
            <a:avLst/>
          </a:prstGeom>
          <a:blipFill>
            <a:blip r:embed="rId7"/>
            <a:stretch>
              <a:fillRect/>
            </a:stretch>
          </a:blipFill>
        </p:spPr>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85" name="Shape 385"/>
        <p:cNvGrpSpPr/>
        <p:nvPr/>
      </p:nvGrpSpPr>
      <p:grpSpPr>
        <a:xfrm>
          <a:off y="0" x="0"/>
          <a:ext cy="0" cx="0"/>
          <a:chOff y="0" x="0"/>
          <a:chExt cy="0" cx="0"/>
        </a:xfrm>
      </p:grpSpPr>
      <p:sp>
        <p:nvSpPr>
          <p:cNvPr id="386" name="Shape 386"/>
          <p:cNvSpPr/>
          <p:nvPr/>
        </p:nvSpPr>
        <p:spPr>
          <a:xfrm>
            <a:off y="275150" x="0"/>
            <a:ext cy="7344825" cx="10160000"/>
          </a:xfrm>
          <a:prstGeom prst="rect">
            <a:avLst/>
          </a:prstGeom>
          <a:blipFill>
            <a:blip r:embed="rId4"/>
            <a:stretch>
              <a:fillRect/>
            </a:stretch>
          </a:blipFill>
        </p:spPr>
      </p:sp>
      <p:sp>
        <p:nvSpPr>
          <p:cNvPr id="387" name="Shape 387"/>
          <p:cNvSpPr txBox="1"/>
          <p:nvPr/>
        </p:nvSpPr>
        <p:spPr>
          <a:xfrm>
            <a:off y="467425" x="1270000"/>
            <a:ext cy="6422650" cx="7696199"/>
          </a:xfrm>
          <a:prstGeom prst="rect">
            <a:avLst/>
          </a:prstGeom>
        </p:spPr>
        <p:txBody>
          <a:bodyPr bIns="38100" rIns="38100" lIns="38100" tIns="38100" anchor="t" anchorCtr="0">
            <a:noAutofit/>
          </a:bodyPr>
          <a:lstStyle/>
          <a:p>
            <a:pPr algn="ctr" marR="0" indent="0" marL="0">
              <a:lnSpc>
                <a:spcPct val="107812"/>
              </a:lnSpc>
              <a:spcBef>
                <a:spcPts val="0"/>
              </a:spcBef>
              <a:spcAft>
                <a:spcPts val="0"/>
              </a:spcAft>
              <a:buNone/>
            </a:pPr>
            <a:r>
              <a:rPr b="1" sz="2666" lang="en-US">
                <a:solidFill>
                  <a:srgbClr val="5B4E1F"/>
                </a:solidFill>
                <a:latin typeface="Arial"/>
                <a:ea typeface="Arial"/>
                <a:cs typeface="Arial"/>
                <a:sym typeface="Arial"/>
              </a:rPr>
              <a:t>4</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“Integrity of Individual” – inspires each individual to give or do “his or her best in all aspects of [his/her] job.”</a:t>
            </a:r>
          </a:p>
          <a:p>
            <a:pPr algn="ctr" marR="0" indent="0" marL="0">
              <a:lnSpc>
                <a:spcPct val="107812"/>
              </a:lnSpc>
              <a:spcBef>
                <a:spcPts val="1198"/>
              </a:spcBef>
              <a:spcAft>
                <a:spcPts val="0"/>
              </a:spcAft>
              <a:buNone/>
            </a:pPr>
            <a:r>
              <a:rPr b="1" sz="2666" lang="en-US">
                <a:solidFill>
                  <a:srgbClr val="5B4E1F"/>
                </a:solidFill>
                <a:latin typeface="Arial"/>
                <a:ea typeface="Arial"/>
                <a:cs typeface="Arial"/>
                <a:sym typeface="Arial"/>
              </a:rPr>
              <a:t>5</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“Integrity of (financial) Compensation–” ties all pay and benefits to performance.</a:t>
            </a:r>
          </a:p>
          <a:p>
            <a:pPr algn="ctr" marR="0" indent="0" marL="0">
              <a:lnSpc>
                <a:spcPct val="107812"/>
              </a:lnSpc>
              <a:spcBef>
                <a:spcPts val="1198"/>
              </a:spcBef>
              <a:spcAft>
                <a:spcPts val="0"/>
              </a:spcAft>
              <a:buNone/>
            </a:pPr>
            <a:r>
              <a:rPr b="1" sz="2666" lang="en-US">
                <a:solidFill>
                  <a:srgbClr val="5B4E1F"/>
                </a:solidFill>
                <a:latin typeface="Arial"/>
                <a:ea typeface="Arial"/>
                <a:cs typeface="Arial"/>
                <a:sym typeface="Arial"/>
              </a:rPr>
              <a:t>6</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“Integrity of (nonfinancial) Compensation–” ties “respect, gratitude, and recognition to performance.”</a:t>
            </a:r>
          </a:p>
          <a:p>
            <a:pPr algn="ctr" marR="0" indent="0" marL="0">
              <a:lnSpc>
                <a:spcPct val="107812"/>
              </a:lnSpc>
              <a:spcBef>
                <a:spcPts val="1198"/>
              </a:spcBef>
              <a:spcAft>
                <a:spcPts val="0"/>
              </a:spcAft>
              <a:buNone/>
            </a:pPr>
            <a:r>
              <a:rPr b="1" sz="2666" lang="en-US">
                <a:solidFill>
                  <a:srgbClr val="5B4E1F"/>
                </a:solidFill>
                <a:latin typeface="Arial"/>
                <a:ea typeface="Arial"/>
                <a:cs typeface="Arial"/>
                <a:sym typeface="Arial"/>
              </a:rPr>
              <a:t>7</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“Integrity of Security–” develops “a plan that allows for stability and security of employment.”</a:t>
            </a:r>
          </a:p>
          <a:p>
            <a:r>
              <a:t/>
            </a:r>
          </a:p>
          <a:p>
            <a:pPr algn="ctr" marR="0" indent="0" marL="0">
              <a:lnSpc>
                <a:spcPct val="108593"/>
              </a:lnSpc>
              <a:spcBef>
                <a:spcPts val="802"/>
              </a:spcBef>
              <a:spcAft>
                <a:spcPts val="0"/>
              </a:spcAft>
              <a:buNone/>
            </a:pPr>
            <a:r>
              <a:rPr sz="1777" lang="en-US" i="1">
                <a:solidFill>
                  <a:srgbClr val="000000"/>
                </a:solidFill>
                <a:latin typeface="Arial"/>
                <a:ea typeface="Arial"/>
                <a:cs typeface="Arial"/>
                <a:sym typeface="Arial"/>
              </a:rPr>
              <a:t>From Sherwood Business Consulting Services at www.shrwood.com</a:t>
            </a:r>
          </a:p>
        </p:txBody>
      </p:sp>
      <p:sp>
        <p:nvSpPr>
          <p:cNvPr id="388" name="Shape 388"/>
          <p:cNvSpPr/>
          <p:nvPr/>
        </p:nvSpPr>
        <p:spPr>
          <a:xfrm>
            <a:off y="582075" x="5249325"/>
            <a:ext cy="42325" cx="3661824"/>
          </a:xfrm>
          <a:prstGeom prst="rect">
            <a:avLst/>
          </a:prstGeom>
          <a:blipFill>
            <a:blip r:embed="rId5"/>
            <a:stretch>
              <a:fillRect/>
            </a:stretch>
          </a:blipFill>
        </p:spPr>
      </p:sp>
      <p:sp>
        <p:nvSpPr>
          <p:cNvPr id="389" name="Shape 389"/>
          <p:cNvSpPr/>
          <p:nvPr/>
        </p:nvSpPr>
        <p:spPr>
          <a:xfrm>
            <a:off y="582075" x="1270000"/>
            <a:ext cy="42325" cx="3661824"/>
          </a:xfrm>
          <a:prstGeom prst="rect">
            <a:avLst/>
          </a:prstGeom>
          <a:blipFill>
            <a:blip r:embed="rId5"/>
            <a:stretch>
              <a:fillRect/>
            </a:stretch>
          </a:blipFill>
        </p:spPr>
      </p:sp>
      <p:sp>
        <p:nvSpPr>
          <p:cNvPr id="390" name="Shape 390"/>
          <p:cNvSpPr/>
          <p:nvPr/>
        </p:nvSpPr>
        <p:spPr>
          <a:xfrm>
            <a:off y="2275400" x="5249325"/>
            <a:ext cy="42325" cx="3661824"/>
          </a:xfrm>
          <a:prstGeom prst="rect">
            <a:avLst/>
          </a:prstGeom>
          <a:blipFill>
            <a:blip r:embed="rId5"/>
            <a:stretch>
              <a:fillRect/>
            </a:stretch>
          </a:blipFill>
        </p:spPr>
      </p:sp>
      <p:sp>
        <p:nvSpPr>
          <p:cNvPr id="391" name="Shape 391"/>
          <p:cNvSpPr/>
          <p:nvPr/>
        </p:nvSpPr>
        <p:spPr>
          <a:xfrm>
            <a:off y="2275400" x="1270000"/>
            <a:ext cy="42325" cx="3661824"/>
          </a:xfrm>
          <a:prstGeom prst="rect">
            <a:avLst/>
          </a:prstGeom>
          <a:blipFill>
            <a:blip r:embed="rId5"/>
            <a:stretch>
              <a:fillRect/>
            </a:stretch>
          </a:blipFill>
        </p:spPr>
      </p:sp>
      <p:sp>
        <p:nvSpPr>
          <p:cNvPr id="392" name="Shape 392"/>
          <p:cNvSpPr/>
          <p:nvPr/>
        </p:nvSpPr>
        <p:spPr>
          <a:xfrm>
            <a:off y="3556000" x="5249325"/>
            <a:ext cy="52900" cx="3661824"/>
          </a:xfrm>
          <a:prstGeom prst="rect">
            <a:avLst/>
          </a:prstGeom>
          <a:blipFill>
            <a:blip r:embed="rId6"/>
            <a:stretch>
              <a:fillRect/>
            </a:stretch>
          </a:blipFill>
        </p:spPr>
      </p:sp>
      <p:sp>
        <p:nvSpPr>
          <p:cNvPr id="393" name="Shape 393"/>
          <p:cNvSpPr/>
          <p:nvPr/>
        </p:nvSpPr>
        <p:spPr>
          <a:xfrm>
            <a:off y="3556000" x="1270000"/>
            <a:ext cy="52900" cx="3661824"/>
          </a:xfrm>
          <a:prstGeom prst="rect">
            <a:avLst/>
          </a:prstGeom>
          <a:blipFill>
            <a:blip r:embed="rId6"/>
            <a:stretch>
              <a:fillRect/>
            </a:stretch>
          </a:blipFill>
        </p:spPr>
      </p:sp>
      <p:sp>
        <p:nvSpPr>
          <p:cNvPr id="394" name="Shape 394"/>
          <p:cNvSpPr/>
          <p:nvPr/>
        </p:nvSpPr>
        <p:spPr>
          <a:xfrm>
            <a:off y="5228150" x="5249325"/>
            <a:ext cy="42325" cx="3661824"/>
          </a:xfrm>
          <a:prstGeom prst="rect">
            <a:avLst/>
          </a:prstGeom>
          <a:blipFill>
            <a:blip r:embed="rId7"/>
            <a:stretch>
              <a:fillRect/>
            </a:stretch>
          </a:blipFill>
        </p:spPr>
      </p:sp>
      <p:sp>
        <p:nvSpPr>
          <p:cNvPr id="395" name="Shape 395"/>
          <p:cNvSpPr/>
          <p:nvPr/>
        </p:nvSpPr>
        <p:spPr>
          <a:xfrm>
            <a:off y="5228150" x="1270000"/>
            <a:ext cy="42325" cx="3661824"/>
          </a:xfrm>
          <a:prstGeom prst="rect">
            <a:avLst/>
          </a:prstGeom>
          <a:blipFill>
            <a:blip r:embed="rId7"/>
            <a:stretch>
              <a:fillRect/>
            </a:stretch>
          </a:blipFill>
        </p:spPr>
      </p:sp>
      <p:sp>
        <p:nvSpPr>
          <p:cNvPr id="396" name="Shape 396"/>
          <p:cNvSpPr txBox="1"/>
          <p:nvPr/>
        </p:nvSpPr>
        <p:spPr>
          <a:xfrm>
            <a:off y="6993800" x="610300"/>
            <a:ext cy="651225" cx="9015574"/>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000000"/>
                </a:solidFill>
                <a:latin typeface="Arial"/>
                <a:ea typeface="Arial"/>
                <a:cs typeface="Arial"/>
                <a:sym typeface="Arial"/>
              </a:rPr>
              <a:t>WARNING: while you are free to copy and translate the text of the content of this DVD for training purposes within the Seventh-day Adventist Church, illustrations are owned by various entities that have provided us limited use rights. DO NOT COPY OR USE THE ILLUSTRATIONS WITHOUT OBTAINING LICENSES AND PERMISSION TO DO SO IN ADVANCE.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68" name="Shape 68"/>
        <p:cNvGrpSpPr/>
        <p:nvPr/>
      </p:nvGrpSpPr>
      <p:grpSpPr>
        <a:xfrm>
          <a:off y="0" x="0"/>
          <a:ext cy="0" cx="0"/>
          <a:chOff y="0" x="0"/>
          <a:chExt cy="0" cx="0"/>
        </a:xfrm>
      </p:grpSpPr>
      <p:sp>
        <p:nvSpPr>
          <p:cNvPr id="69" name="Shape 69"/>
          <p:cNvSpPr/>
          <p:nvPr/>
        </p:nvSpPr>
        <p:spPr>
          <a:xfrm>
            <a:off y="275150" x="0"/>
            <a:ext cy="7344825" cx="10160000"/>
          </a:xfrm>
          <a:prstGeom prst="rect">
            <a:avLst/>
          </a:prstGeom>
          <a:blipFill>
            <a:blip r:embed="rId4"/>
            <a:stretch>
              <a:fillRect/>
            </a:stretch>
          </a:blipFill>
        </p:spPr>
      </p:sp>
      <p:sp>
        <p:nvSpPr>
          <p:cNvPr id="70" name="Shape 70"/>
          <p:cNvSpPr txBox="1"/>
          <p:nvPr/>
        </p:nvSpPr>
        <p:spPr>
          <a:xfrm>
            <a:off y="507975" x="1270000"/>
            <a:ext cy="1838325" cx="7696199"/>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At Loma Linda, Christ is the Model</a:t>
            </a:r>
          </a:p>
          <a:p>
            <a:r>
              <a:t/>
            </a:r>
          </a:p>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Master Teacher</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74" name="Shape 74"/>
        <p:cNvGrpSpPr/>
        <p:nvPr/>
      </p:nvGrpSpPr>
      <p:grpSpPr>
        <a:xfrm>
          <a:off y="0" x="0"/>
          <a:ext cy="0" cx="0"/>
          <a:chOff y="0" x="0"/>
          <a:chExt cy="0" cx="0"/>
        </a:xfrm>
      </p:grpSpPr>
      <p:sp>
        <p:nvSpPr>
          <p:cNvPr id="75" name="Shape 75"/>
          <p:cNvSpPr/>
          <p:nvPr/>
        </p:nvSpPr>
        <p:spPr>
          <a:xfrm>
            <a:off y="275150" x="0"/>
            <a:ext cy="7344825" cx="10160000"/>
          </a:xfrm>
          <a:prstGeom prst="rect">
            <a:avLst/>
          </a:prstGeom>
          <a:blipFill>
            <a:blip r:embed="rId4"/>
            <a:stretch>
              <a:fillRect/>
            </a:stretch>
          </a:blipFill>
        </p:spPr>
      </p:sp>
      <p:sp>
        <p:nvSpPr>
          <p:cNvPr id="76" name="Shape 76"/>
          <p:cNvSpPr txBox="1"/>
          <p:nvPr/>
        </p:nvSpPr>
        <p:spPr>
          <a:xfrm>
            <a:off y="677325" x="1270000"/>
            <a:ext cy="6864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Great Physician</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0" name="Shape 80"/>
        <p:cNvGrpSpPr/>
        <p:nvPr/>
      </p:nvGrpSpPr>
      <p:grpSpPr>
        <a:xfrm>
          <a:off y="0" x="0"/>
          <a:ext cy="0" cx="0"/>
          <a:chOff y="0" x="0"/>
          <a:chExt cy="0" cx="0"/>
        </a:xfrm>
      </p:grpSpPr>
      <p:sp>
        <p:nvSpPr>
          <p:cNvPr id="81" name="Shape 81"/>
          <p:cNvSpPr/>
          <p:nvPr/>
        </p:nvSpPr>
        <p:spPr>
          <a:xfrm>
            <a:off y="275150" x="0"/>
            <a:ext cy="7344825" cx="10160000"/>
          </a:xfrm>
          <a:prstGeom prst="rect">
            <a:avLst/>
          </a:prstGeom>
          <a:blipFill>
            <a:blip r:embed="rId4"/>
            <a:stretch>
              <a:fillRect/>
            </a:stretch>
          </a:blipFill>
        </p:spPr>
      </p:sp>
      <p:sp>
        <p:nvSpPr>
          <p:cNvPr id="82" name="Shape 82"/>
          <p:cNvSpPr txBox="1"/>
          <p:nvPr/>
        </p:nvSpPr>
        <p:spPr>
          <a:xfrm>
            <a:off y="677325" x="1270000"/>
            <a:ext cy="6864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Servant Leader</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6" name="Shape 86"/>
        <p:cNvGrpSpPr/>
        <p:nvPr/>
      </p:nvGrpSpPr>
      <p:grpSpPr>
        <a:xfrm>
          <a:off y="0" x="0"/>
          <a:ext cy="0" cx="0"/>
          <a:chOff y="0" x="0"/>
          <a:chExt cy="0" cx="0"/>
        </a:xfrm>
      </p:grpSpPr>
      <p:sp>
        <p:nvSpPr>
          <p:cNvPr id="87" name="Shape 87"/>
          <p:cNvSpPr/>
          <p:nvPr/>
        </p:nvSpPr>
        <p:spPr>
          <a:xfrm>
            <a:off y="275150" x="0"/>
            <a:ext cy="7344825" cx="10160000"/>
          </a:xfrm>
          <a:prstGeom prst="rect">
            <a:avLst/>
          </a:prstGeom>
          <a:blipFill>
            <a:blip r:embed="rId4"/>
            <a:stretch>
              <a:fillRect/>
            </a:stretch>
          </a:blipFill>
        </p:spPr>
      </p:sp>
      <p:sp>
        <p:nvSpPr>
          <p:cNvPr id="88" name="Shape 88"/>
          <p:cNvSpPr txBox="1"/>
          <p:nvPr/>
        </p:nvSpPr>
        <p:spPr>
          <a:xfrm>
            <a:off y="2794000" x="1270000"/>
            <a:ext cy="3014825" cx="3716850"/>
          </a:xfrm>
          <a:prstGeom prst="rect">
            <a:avLst/>
          </a:prstGeom>
        </p:spPr>
        <p:txBody>
          <a:bodyPr bIns="38100" rIns="38100" lIns="38100" tIns="38100" anchor="t" anchorCtr="0">
            <a:noAutofit/>
          </a:bodyPr>
          <a:lstStyle/>
          <a:p>
            <a:pPr algn="l" marR="0" indent="0" marL="0">
              <a:lnSpc>
                <a:spcPct val="126190"/>
              </a:lnSpc>
              <a:spcBef>
                <a:spcPts val="0"/>
              </a:spcBef>
              <a:spcAft>
                <a:spcPts val="0"/>
              </a:spcAft>
              <a:buNone/>
            </a:pPr>
            <a:r>
              <a:rPr baseline="30000" sz="2333" lang="en-US">
                <a:solidFill>
                  <a:srgbClr val="000000"/>
                </a:solidFill>
                <a:latin typeface="Arial"/>
                <a:ea typeface="Arial"/>
                <a:cs typeface="Arial"/>
                <a:sym typeface="Arial"/>
              </a:rPr>
              <a:t>34</a:t>
            </a:r>
            <a:r>
              <a:rPr sz="2333" lang="en-US">
                <a:solidFill>
                  <a:srgbClr val="000000"/>
                </a:solidFill>
                <a:latin typeface="Arial"/>
                <a:ea typeface="Arial"/>
                <a:cs typeface="Arial"/>
                <a:sym typeface="Arial"/>
              </a:rPr>
              <a:t>"A new command I give you: Love one another. </a:t>
            </a:r>
            <a:r>
              <a:rPr b="1" sz="2333" lang="en-US">
                <a:solidFill>
                  <a:srgbClr val="000000"/>
                </a:solidFill>
                <a:latin typeface="Arial"/>
                <a:ea typeface="Arial"/>
                <a:cs typeface="Arial"/>
                <a:sym typeface="Arial"/>
              </a:rPr>
              <a:t>As I have loved you, so you must love one another</a:t>
            </a:r>
            <a:r>
              <a:rPr sz="2333" lang="en-US">
                <a:solidFill>
                  <a:srgbClr val="000000"/>
                </a:solidFill>
                <a:latin typeface="Arial"/>
                <a:ea typeface="Arial"/>
                <a:cs typeface="Arial"/>
                <a:sym typeface="Arial"/>
              </a:rPr>
              <a:t>. </a:t>
            </a:r>
            <a:r>
              <a:rPr baseline="30000" sz="2333" lang="en-US">
                <a:solidFill>
                  <a:srgbClr val="000000"/>
                </a:solidFill>
                <a:latin typeface="Arial"/>
                <a:ea typeface="Arial"/>
                <a:cs typeface="Arial"/>
                <a:sym typeface="Arial"/>
              </a:rPr>
              <a:t>35 </a:t>
            </a:r>
            <a:r>
              <a:rPr sz="2333" lang="en-US">
                <a:solidFill>
                  <a:srgbClr val="000000"/>
                </a:solidFill>
                <a:latin typeface="Arial"/>
                <a:ea typeface="Arial"/>
                <a:cs typeface="Arial"/>
                <a:sym typeface="Arial"/>
              </a:rPr>
              <a:t>. . .All men will know that you are my disciples, if you love one another.“ </a:t>
            </a:r>
            <a:r>
              <a:rPr sz="2000" lang="en-US" i="1">
                <a:solidFill>
                  <a:srgbClr val="000000"/>
                </a:solidFill>
                <a:latin typeface="Arial"/>
                <a:ea typeface="Arial"/>
                <a:cs typeface="Arial"/>
                <a:sym typeface="Arial"/>
              </a:rPr>
              <a:t>John 13:34-35 (NIV)</a:t>
            </a:r>
          </a:p>
        </p:txBody>
      </p:sp>
      <p:sp>
        <p:nvSpPr>
          <p:cNvPr id="89" name="Shape 89"/>
          <p:cNvSpPr txBox="1"/>
          <p:nvPr/>
        </p:nvSpPr>
        <p:spPr>
          <a:xfrm>
            <a:off y="507975" x="1270000"/>
            <a:ext cy="1700725" cx="7696199"/>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He is the Motivation for daily work.</a:t>
            </a:r>
          </a:p>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He is the Means to accomplish all He calls us to be and do.</a:t>
            </a:r>
          </a:p>
        </p:txBody>
      </p:sp>
      <p:sp>
        <p:nvSpPr>
          <p:cNvPr id="90" name="Shape 90"/>
          <p:cNvSpPr txBox="1"/>
          <p:nvPr/>
        </p:nvSpPr>
        <p:spPr>
          <a:xfrm>
            <a:off y="2794000" x="5334000"/>
            <a:ext cy="4090800" cx="3716850"/>
          </a:xfrm>
          <a:prstGeom prst="rect">
            <a:avLst/>
          </a:prstGeom>
        </p:spPr>
        <p:txBody>
          <a:bodyPr bIns="38100" rIns="38100" lIns="38100" tIns="38100" anchor="t" anchorCtr="0">
            <a:noAutofit/>
          </a:bodyPr>
          <a:lstStyle/>
          <a:p>
            <a:pPr algn="l" marR="0" indent="0" marL="0">
              <a:lnSpc>
                <a:spcPct val="114285"/>
              </a:lnSpc>
              <a:spcBef>
                <a:spcPts val="0"/>
              </a:spcBef>
              <a:spcAft>
                <a:spcPts val="0"/>
              </a:spcAft>
              <a:buNone/>
            </a:pPr>
            <a:r>
              <a:rPr baseline="30000" sz="2333" lang="en-US">
                <a:solidFill>
                  <a:srgbClr val="000000"/>
                </a:solidFill>
                <a:latin typeface="Arial"/>
                <a:ea typeface="Arial"/>
                <a:cs typeface="Arial"/>
                <a:sym typeface="Arial"/>
              </a:rPr>
              <a:t>12</a:t>
            </a:r>
            <a:r>
              <a:rPr sz="2333" lang="en-US">
                <a:solidFill>
                  <a:srgbClr val="000000"/>
                </a:solidFill>
                <a:latin typeface="Arial"/>
                <a:ea typeface="Arial"/>
                <a:cs typeface="Arial"/>
                <a:sym typeface="Arial"/>
              </a:rPr>
              <a:t>I know what it is to be in need, and I know what it is to have plenty. I have learned the secret of being content in any and every situation, whether well fed or hungry, whether living in plenty or in want.</a:t>
            </a:r>
          </a:p>
          <a:p>
            <a:pPr algn="l" marR="0" indent="0" marL="0">
              <a:lnSpc>
                <a:spcPct val="114285"/>
              </a:lnSpc>
              <a:spcBef>
                <a:spcPts val="0"/>
              </a:spcBef>
              <a:spcAft>
                <a:spcPts val="0"/>
              </a:spcAft>
              <a:buNone/>
            </a:pPr>
            <a:r>
              <a:rPr b="1" baseline="30000" sz="2333" lang="en-US">
                <a:solidFill>
                  <a:srgbClr val="000000"/>
                </a:solidFill>
                <a:latin typeface="Arial"/>
                <a:ea typeface="Arial"/>
                <a:cs typeface="Arial"/>
                <a:sym typeface="Arial"/>
              </a:rPr>
              <a:t>13</a:t>
            </a:r>
            <a:r>
              <a:rPr b="1" sz="2333" lang="en-US">
                <a:solidFill>
                  <a:srgbClr val="000000"/>
                </a:solidFill>
                <a:latin typeface="Arial"/>
                <a:ea typeface="Arial"/>
                <a:cs typeface="Arial"/>
                <a:sym typeface="Arial"/>
              </a:rPr>
              <a:t>I can do everything through him who gives me strength.</a:t>
            </a:r>
            <a:r>
              <a:rPr sz="2000" lang="en-US" i="1">
                <a:solidFill>
                  <a:srgbClr val="000000"/>
                </a:solidFill>
                <a:latin typeface="Arial"/>
                <a:ea typeface="Arial"/>
                <a:cs typeface="Arial"/>
                <a:sym typeface="Arial"/>
              </a:rPr>
              <a:t>Phil 4:12,13 (NIV)</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B Lyn Behrens</TermName>
          <TermId xmlns="http://schemas.microsoft.com/office/infopath/2007/PartnerControls">0f30443a-89b9-45f3-82e2-922182be52cb</TermId>
        </TermInfo>
      </Terms>
    </gc564d6ebf4248c7833a610fa17582d5>
    <j2a840a341ce45988eab089c2d811663 xmlns="708c96bb-742e-4249-8e2b-6d89ee2a2a12">
      <Terms xmlns="http://schemas.microsoft.com/office/infopath/2007/PartnerControls">
        <TermInfo xmlns="http://schemas.microsoft.com/office/infopath/2007/PartnerControls">
          <TermName xmlns="http://schemas.microsoft.com/office/infopath/2007/PartnerControls">Imperative Character</TermName>
          <TermId xmlns="http://schemas.microsoft.com/office/infopath/2007/PartnerControls">363e1bb4-101e-4d80-b964-673123e6b91f</TermId>
        </TermInfo>
      </Terms>
    </j2a840a341ce45988eab089c2d811663>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6E36C1-1F41-4986-9B65-F38FCAA9627F}"/>
</file>

<file path=customXml/itemProps2.xml><?xml version="1.0" encoding="utf-8"?>
<ds:datastoreItem xmlns:ds="http://schemas.openxmlformats.org/officeDocument/2006/customXml" ds:itemID="{05E773B6-4D57-43B3-A042-4C53DD9E74F5}"/>
</file>

<file path=customXml/itemProps3.xml><?xml version="1.0" encoding="utf-8"?>
<ds:datastoreItem xmlns:ds="http://schemas.openxmlformats.org/officeDocument/2006/customXml" ds:itemID="{A04EB6C6-BA30-4F56-8642-2D3D140C9CC0}"/>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Integrity-- A 21st Century Imperative - Part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8;#B Lyn Behrens|0f30443a-89b9-45f3-82e2-922182be52cb</vt:lpwstr>
  </property>
  <property fmtid="{D5CDD505-2E9C-101B-9397-08002B2CF9AE}" pid="4" name="CurriculumCategories">
    <vt:lpwstr>19;#Imperative Character|363e1bb4-101e-4d80-b964-673123e6b91f</vt:lpwstr>
  </property>
  <property fmtid="{D5CDD505-2E9C-101B-9397-08002B2CF9AE}" pid="5" name="TaxCatchAll">
    <vt:lpwstr>8;#;#6;#</vt:lpwstr>
  </property>
</Properties>
</file>