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34" Type="http://schemas.openxmlformats.org/officeDocument/2006/relationships/slide" Target="slides/slide29.xml"/><Relationship Id="rId47" Type="http://schemas.openxmlformats.org/officeDocument/2006/relationships/slide" Target="slides/slide42.xml"/><Relationship Id="rId42" Type="http://schemas.openxmlformats.org/officeDocument/2006/relationships/slide" Target="slides/slide37.xml"/><Relationship Id="rId55" Type="http://schemas.openxmlformats.org/officeDocument/2006/relationships/slide" Target="slides/slide50.xml"/><Relationship Id="rId50" Type="http://schemas.openxmlformats.org/officeDocument/2006/relationships/slide" Target="slides/slide45.xml"/><Relationship Id="rId21" Type="http://schemas.openxmlformats.org/officeDocument/2006/relationships/slide" Target="slides/slide16.xml"/><Relationship Id="rId63" Type="http://schemas.openxmlformats.org/officeDocument/2006/relationships/slide" Target="slides/slide58.xml"/><Relationship Id="rId7" Type="http://schemas.openxmlformats.org/officeDocument/2006/relationships/slide" Target="slides/slide2.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slide" Target="slides/slide24.xml"/><Relationship Id="rId37" Type="http://schemas.openxmlformats.org/officeDocument/2006/relationships/slide" Target="slides/slide32.xml"/><Relationship Id="rId32" Type="http://schemas.openxmlformats.org/officeDocument/2006/relationships/slide" Target="slides/slide27.xml"/><Relationship Id="rId40" Type="http://schemas.openxmlformats.org/officeDocument/2006/relationships/slide" Target="slides/slide35.xml"/><Relationship Id="rId45" Type="http://schemas.openxmlformats.org/officeDocument/2006/relationships/slide" Target="slides/slide40.xml"/><Relationship Id="rId58" Type="http://schemas.openxmlformats.org/officeDocument/2006/relationships/slide" Target="slides/slide53.xml"/><Relationship Id="rId11" Type="http://schemas.openxmlformats.org/officeDocument/2006/relationships/slide" Target="slides/slide6.xml"/><Relationship Id="rId53" Type="http://schemas.openxmlformats.org/officeDocument/2006/relationships/slide" Target="slides/slide48.xml"/><Relationship Id="rId24" Type="http://schemas.openxmlformats.org/officeDocument/2006/relationships/slide" Target="slides/slide19.xml"/><Relationship Id="rId66" Type="http://schemas.openxmlformats.org/officeDocument/2006/relationships/customXml" Target="../customXml/item3.xml"/><Relationship Id="rId5" Type="http://schemas.openxmlformats.org/officeDocument/2006/relationships/notesMaster" Target="notesMasters/notesMaster1.xml"/><Relationship Id="rId61" Type="http://schemas.openxmlformats.org/officeDocument/2006/relationships/slide" Target="slides/slide56.xml"/><Relationship Id="rId19" Type="http://schemas.openxmlformats.org/officeDocument/2006/relationships/slide" Target="slides/slide14.xml"/><Relationship Id="rId30" Type="http://schemas.openxmlformats.org/officeDocument/2006/relationships/slide" Target="slides/slide25.xml"/><Relationship Id="rId35" Type="http://schemas.openxmlformats.org/officeDocument/2006/relationships/slide" Target="slides/slide30.xml"/><Relationship Id="rId48" Type="http://schemas.openxmlformats.org/officeDocument/2006/relationships/slide" Target="slides/slide43.xml"/><Relationship Id="rId43" Type="http://schemas.openxmlformats.org/officeDocument/2006/relationships/slide" Target="slides/slide38.xml"/><Relationship Id="rId14" Type="http://schemas.openxmlformats.org/officeDocument/2006/relationships/slide" Target="slides/slide9.xml"/><Relationship Id="rId56" Type="http://schemas.openxmlformats.org/officeDocument/2006/relationships/slide" Target="slides/slide51.xml"/><Relationship Id="rId27" Type="http://schemas.openxmlformats.org/officeDocument/2006/relationships/slide" Target="slides/slide22.xml"/><Relationship Id="rId22" Type="http://schemas.openxmlformats.org/officeDocument/2006/relationships/slide" Target="slides/slide17.xml"/><Relationship Id="rId64" Type="http://schemas.openxmlformats.org/officeDocument/2006/relationships/customXml" Target="../customXml/item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tableStyles" Target="tableStyles.xml"/><Relationship Id="rId38" Type="http://schemas.openxmlformats.org/officeDocument/2006/relationships/slide" Target="slides/slide33.xml"/><Relationship Id="rId33" Type="http://schemas.openxmlformats.org/officeDocument/2006/relationships/slide" Target="slides/slide28.xml"/><Relationship Id="rId46" Type="http://schemas.openxmlformats.org/officeDocument/2006/relationships/slide" Target="slides/slide41.xml"/><Relationship Id="rId59" Type="http://schemas.openxmlformats.org/officeDocument/2006/relationships/slide" Target="slides/slide54.xml"/><Relationship Id="rId17" Type="http://schemas.openxmlformats.org/officeDocument/2006/relationships/slide" Target="slides/slide12.xml"/><Relationship Id="rId12" Type="http://schemas.openxmlformats.org/officeDocument/2006/relationships/slide" Target="slides/slide7.xml"/><Relationship Id="rId25" Type="http://schemas.openxmlformats.org/officeDocument/2006/relationships/slide" Target="slides/slide20.xml"/><Relationship Id="rId41" Type="http://schemas.openxmlformats.org/officeDocument/2006/relationships/slide" Target="slides/slide36.xml"/><Relationship Id="rId54" Type="http://schemas.openxmlformats.org/officeDocument/2006/relationships/slide" Target="slides/slide49.xml"/><Relationship Id="rId20" Type="http://schemas.openxmlformats.org/officeDocument/2006/relationships/slide" Target="slides/slide15.xml"/><Relationship Id="rId62" Type="http://schemas.openxmlformats.org/officeDocument/2006/relationships/slide" Target="slides/slide57.xml"/><Relationship Id="rId1" Type="http://schemas.openxmlformats.org/officeDocument/2006/relationships/theme" Target="theme/theme3.xml"/><Relationship Id="rId6" Type="http://schemas.openxmlformats.org/officeDocument/2006/relationships/slide" Target="slides/slide1.xml"/><Relationship Id="rId36" Type="http://schemas.openxmlformats.org/officeDocument/2006/relationships/slide" Target="slides/slide31.xml"/><Relationship Id="rId49" Type="http://schemas.openxmlformats.org/officeDocument/2006/relationships/slide" Target="slides/slide44.xml"/><Relationship Id="rId15" Type="http://schemas.openxmlformats.org/officeDocument/2006/relationships/slide" Target="slides/slide10.xml"/><Relationship Id="rId57" Type="http://schemas.openxmlformats.org/officeDocument/2006/relationships/slide" Target="slides/slide52.xml"/><Relationship Id="rId28" Type="http://schemas.openxmlformats.org/officeDocument/2006/relationships/slide" Target="slides/slide23.xml"/><Relationship Id="rId23" Type="http://schemas.openxmlformats.org/officeDocument/2006/relationships/slide" Target="slides/slide18.xml"/><Relationship Id="rId31" Type="http://schemas.openxmlformats.org/officeDocument/2006/relationships/slide" Target="slides/slide26.xml"/><Relationship Id="rId44" Type="http://schemas.openxmlformats.org/officeDocument/2006/relationships/slide" Target="slides/slide39.xml"/><Relationship Id="rId10" Type="http://schemas.openxmlformats.org/officeDocument/2006/relationships/slide" Target="slides/slide5.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ustomXml" Target="../customXml/item2.xml"/><Relationship Id="rId4" Type="http://schemas.openxmlformats.org/officeDocument/2006/relationships/slideMaster" Target="slideMasters/slideMaster1.xml"/><Relationship Id="rId9" Type="http://schemas.openxmlformats.org/officeDocument/2006/relationships/slide" Target="slides/slide4.xml"/><Relationship Id="rId39" Type="http://schemas.openxmlformats.org/officeDocument/2006/relationships/slide" Target="slides/slide34.xml"/><Relationship Id="rId18" Type="http://schemas.openxmlformats.org/officeDocument/2006/relationships/slide" Target="slides/slide13.xml"/><Relationship Id="rId13"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 name="Shape 22"/>
        <p:cNvGrpSpPr/>
        <p:nvPr/>
      </p:nvGrpSpPr>
      <p:grpSpPr>
        <a:xfrm>
          <a:off y="0" x="0"/>
          <a:ext cy="0" cx="0"/>
          <a:chOff y="0" x="0"/>
          <a:chExt cy="0" cx="0"/>
        </a:xfrm>
      </p:grpSpPr>
      <p:sp>
        <p:nvSpPr>
          <p:cNvPr id="23" name="Shape 2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 name="Shape 2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3" name="Shape 13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9" name="Shape 14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6" name="Shape 15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6" name="Shape 1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5" name="Shape 17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5" name="Shape 18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0" name="Shape 20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6" name="Shape 206"/>
        <p:cNvGrpSpPr/>
        <p:nvPr/>
      </p:nvGrpSpPr>
      <p:grpSpPr>
        <a:xfrm>
          <a:off y="0" x="0"/>
          <a:ext cy="0" cx="0"/>
          <a:chOff y="0" x="0"/>
          <a:chExt cy="0" cx="0"/>
        </a:xfrm>
      </p:grpSpPr>
      <p:sp>
        <p:nvSpPr>
          <p:cNvPr id="207" name="Shape 20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8" name="Shape 20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3" name="Shape 213"/>
        <p:cNvGrpSpPr/>
        <p:nvPr/>
      </p:nvGrpSpPr>
      <p:grpSpPr>
        <a:xfrm>
          <a:off y="0" x="0"/>
          <a:ext cy="0" cx="0"/>
          <a:chOff y="0" x="0"/>
          <a:chExt cy="0" cx="0"/>
        </a:xfrm>
      </p:grpSpPr>
      <p:sp>
        <p:nvSpPr>
          <p:cNvPr id="214" name="Shape 21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5" name="Shape 21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8" name="Shape 22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 name="Shape 3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6" name="Shape 236"/>
        <p:cNvGrpSpPr/>
        <p:nvPr/>
      </p:nvGrpSpPr>
      <p:grpSpPr>
        <a:xfrm>
          <a:off y="0" x="0"/>
          <a:ext cy="0" cx="0"/>
          <a:chOff y="0" x="0"/>
          <a:chExt cy="0" cx="0"/>
        </a:xfrm>
      </p:grpSpPr>
      <p:sp>
        <p:nvSpPr>
          <p:cNvPr id="237" name="Shape 23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8" name="Shape 23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3" name="Shape 243"/>
        <p:cNvGrpSpPr/>
        <p:nvPr/>
      </p:nvGrpSpPr>
      <p:grpSpPr>
        <a:xfrm>
          <a:off y="0" x="0"/>
          <a:ext cy="0" cx="0"/>
          <a:chOff y="0" x="0"/>
          <a:chExt cy="0" cx="0"/>
        </a:xfrm>
      </p:grpSpPr>
      <p:sp>
        <p:nvSpPr>
          <p:cNvPr id="244" name="Shape 24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5" name="Shape 24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0" name="Shape 250"/>
        <p:cNvGrpSpPr/>
        <p:nvPr/>
      </p:nvGrpSpPr>
      <p:grpSpPr>
        <a:xfrm>
          <a:off y="0" x="0"/>
          <a:ext cy="0" cx="0"/>
          <a:chOff y="0" x="0"/>
          <a:chExt cy="0" cx="0"/>
        </a:xfrm>
      </p:grpSpPr>
      <p:sp>
        <p:nvSpPr>
          <p:cNvPr id="251" name="Shape 25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2" name="Shape 25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0" name="Shape 260"/>
        <p:cNvGrpSpPr/>
        <p:nvPr/>
      </p:nvGrpSpPr>
      <p:grpSpPr>
        <a:xfrm>
          <a:off y="0" x="0"/>
          <a:ext cy="0" cx="0"/>
          <a:chOff y="0" x="0"/>
          <a:chExt cy="0" cx="0"/>
        </a:xfrm>
      </p:grpSpPr>
      <p:sp>
        <p:nvSpPr>
          <p:cNvPr id="261" name="Shape 26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2" name="Shape 26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0" name="Shape 270"/>
        <p:cNvGrpSpPr/>
        <p:nvPr/>
      </p:nvGrpSpPr>
      <p:grpSpPr>
        <a:xfrm>
          <a:off y="0" x="0"/>
          <a:ext cy="0" cx="0"/>
          <a:chOff y="0" x="0"/>
          <a:chExt cy="0" cx="0"/>
        </a:xfrm>
      </p:grpSpPr>
      <p:sp>
        <p:nvSpPr>
          <p:cNvPr id="271" name="Shape 27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2" name="Shape 27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8" name="Shape 278"/>
        <p:cNvGrpSpPr/>
        <p:nvPr/>
      </p:nvGrpSpPr>
      <p:grpSpPr>
        <a:xfrm>
          <a:off y="0" x="0"/>
          <a:ext cy="0" cx="0"/>
          <a:chOff y="0" x="0"/>
          <a:chExt cy="0" cx="0"/>
        </a:xfrm>
      </p:grpSpPr>
      <p:sp>
        <p:nvSpPr>
          <p:cNvPr id="279" name="Shape 2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0" name="Shape 28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6" name="Shape 286"/>
        <p:cNvGrpSpPr/>
        <p:nvPr/>
      </p:nvGrpSpPr>
      <p:grpSpPr>
        <a:xfrm>
          <a:off y="0" x="0"/>
          <a:ext cy="0" cx="0"/>
          <a:chOff y="0" x="0"/>
          <a:chExt cy="0" cx="0"/>
        </a:xfrm>
      </p:grpSpPr>
      <p:sp>
        <p:nvSpPr>
          <p:cNvPr id="287" name="Shape 28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8" name="Shape 28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4" name="Shape 294"/>
        <p:cNvGrpSpPr/>
        <p:nvPr/>
      </p:nvGrpSpPr>
      <p:grpSpPr>
        <a:xfrm>
          <a:off y="0" x="0"/>
          <a:ext cy="0" cx="0"/>
          <a:chOff y="0" x="0"/>
          <a:chExt cy="0" cx="0"/>
        </a:xfrm>
      </p:grpSpPr>
      <p:sp>
        <p:nvSpPr>
          <p:cNvPr id="295" name="Shape 29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6" name="Shape 29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1" name="Shape 301"/>
        <p:cNvGrpSpPr/>
        <p:nvPr/>
      </p:nvGrpSpPr>
      <p:grpSpPr>
        <a:xfrm>
          <a:off y="0" x="0"/>
          <a:ext cy="0" cx="0"/>
          <a:chOff y="0" x="0"/>
          <a:chExt cy="0" cx="0"/>
        </a:xfrm>
      </p:grpSpPr>
      <p:sp>
        <p:nvSpPr>
          <p:cNvPr id="302" name="Shape 30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3" name="Shape 30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9" name="Shape 309"/>
        <p:cNvGrpSpPr/>
        <p:nvPr/>
      </p:nvGrpSpPr>
      <p:grpSpPr>
        <a:xfrm>
          <a:off y="0" x="0"/>
          <a:ext cy="0" cx="0"/>
          <a:chOff y="0" x="0"/>
          <a:chExt cy="0" cx="0"/>
        </a:xfrm>
      </p:grpSpPr>
      <p:sp>
        <p:nvSpPr>
          <p:cNvPr id="310" name="Shape 31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1" name="Shape 31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8" name="Shape 4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6" name="Shape 316"/>
        <p:cNvGrpSpPr/>
        <p:nvPr/>
      </p:nvGrpSpPr>
      <p:grpSpPr>
        <a:xfrm>
          <a:off y="0" x="0"/>
          <a:ext cy="0" cx="0"/>
          <a:chOff y="0" x="0"/>
          <a:chExt cy="0" cx="0"/>
        </a:xfrm>
      </p:grpSpPr>
      <p:sp>
        <p:nvSpPr>
          <p:cNvPr id="317" name="Shape 31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8" name="Shape 31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4" name="Shape 324"/>
        <p:cNvGrpSpPr/>
        <p:nvPr/>
      </p:nvGrpSpPr>
      <p:grpSpPr>
        <a:xfrm>
          <a:off y="0" x="0"/>
          <a:ext cy="0" cx="0"/>
          <a:chOff y="0" x="0"/>
          <a:chExt cy="0" cx="0"/>
        </a:xfrm>
      </p:grpSpPr>
      <p:sp>
        <p:nvSpPr>
          <p:cNvPr id="325" name="Shape 32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6" name="Shape 32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2" name="Shape 332"/>
        <p:cNvGrpSpPr/>
        <p:nvPr/>
      </p:nvGrpSpPr>
      <p:grpSpPr>
        <a:xfrm>
          <a:off y="0" x="0"/>
          <a:ext cy="0" cx="0"/>
          <a:chOff y="0" x="0"/>
          <a:chExt cy="0" cx="0"/>
        </a:xfrm>
      </p:grpSpPr>
      <p:sp>
        <p:nvSpPr>
          <p:cNvPr id="333" name="Shape 33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4" name="Shape 33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0" name="Shape 340"/>
        <p:cNvGrpSpPr/>
        <p:nvPr/>
      </p:nvGrpSpPr>
      <p:grpSpPr>
        <a:xfrm>
          <a:off y="0" x="0"/>
          <a:ext cy="0" cx="0"/>
          <a:chOff y="0" x="0"/>
          <a:chExt cy="0" cx="0"/>
        </a:xfrm>
      </p:grpSpPr>
      <p:sp>
        <p:nvSpPr>
          <p:cNvPr id="341" name="Shape 34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2" name="Shape 34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8" name="Shape 348"/>
        <p:cNvGrpSpPr/>
        <p:nvPr/>
      </p:nvGrpSpPr>
      <p:grpSpPr>
        <a:xfrm>
          <a:off y="0" x="0"/>
          <a:ext cy="0" cx="0"/>
          <a:chOff y="0" x="0"/>
          <a:chExt cy="0" cx="0"/>
        </a:xfrm>
      </p:grpSpPr>
      <p:sp>
        <p:nvSpPr>
          <p:cNvPr id="349" name="Shape 34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0" name="Shape 35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6" name="Shape 356"/>
        <p:cNvGrpSpPr/>
        <p:nvPr/>
      </p:nvGrpSpPr>
      <p:grpSpPr>
        <a:xfrm>
          <a:off y="0" x="0"/>
          <a:ext cy="0" cx="0"/>
          <a:chOff y="0" x="0"/>
          <a:chExt cy="0" cx="0"/>
        </a:xfrm>
      </p:grpSpPr>
      <p:sp>
        <p:nvSpPr>
          <p:cNvPr id="357" name="Shape 35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8" name="Shape 35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4" name="Shape 364"/>
        <p:cNvGrpSpPr/>
        <p:nvPr/>
      </p:nvGrpSpPr>
      <p:grpSpPr>
        <a:xfrm>
          <a:off y="0" x="0"/>
          <a:ext cy="0" cx="0"/>
          <a:chOff y="0" x="0"/>
          <a:chExt cy="0" cx="0"/>
        </a:xfrm>
      </p:grpSpPr>
      <p:sp>
        <p:nvSpPr>
          <p:cNvPr id="365" name="Shape 3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6" name="Shape 3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2" name="Shape 372"/>
        <p:cNvGrpSpPr/>
        <p:nvPr/>
      </p:nvGrpSpPr>
      <p:grpSpPr>
        <a:xfrm>
          <a:off y="0" x="0"/>
          <a:ext cy="0" cx="0"/>
          <a:chOff y="0" x="0"/>
          <a:chExt cy="0" cx="0"/>
        </a:xfrm>
      </p:grpSpPr>
      <p:sp>
        <p:nvSpPr>
          <p:cNvPr id="373" name="Shape 37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74" name="Shape 37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0" name="Shape 380"/>
        <p:cNvGrpSpPr/>
        <p:nvPr/>
      </p:nvGrpSpPr>
      <p:grpSpPr>
        <a:xfrm>
          <a:off y="0" x="0"/>
          <a:ext cy="0" cx="0"/>
          <a:chOff y="0" x="0"/>
          <a:chExt cy="0" cx="0"/>
        </a:xfrm>
      </p:grpSpPr>
      <p:sp>
        <p:nvSpPr>
          <p:cNvPr id="381" name="Shape 38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82" name="Shape 38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8" name="Shape 388"/>
        <p:cNvGrpSpPr/>
        <p:nvPr/>
      </p:nvGrpSpPr>
      <p:grpSpPr>
        <a:xfrm>
          <a:off y="0" x="0"/>
          <a:ext cy="0" cx="0"/>
          <a:chOff y="0" x="0"/>
          <a:chExt cy="0" cx="0"/>
        </a:xfrm>
      </p:grpSpPr>
      <p:sp>
        <p:nvSpPr>
          <p:cNvPr id="389" name="Shape 38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90" name="Shape 39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 name="Shape 66"/>
        <p:cNvGrpSpPr/>
        <p:nvPr/>
      </p:nvGrpSpPr>
      <p:grpSpPr>
        <a:xfrm>
          <a:off y="0" x="0"/>
          <a:ext cy="0" cx="0"/>
          <a:chOff y="0" x="0"/>
          <a:chExt cy="0" cx="0"/>
        </a:xfrm>
      </p:grpSpPr>
      <p:sp>
        <p:nvSpPr>
          <p:cNvPr id="67" name="Shape 6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8" name="Shape 6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8" name="Shape 398"/>
        <p:cNvGrpSpPr/>
        <p:nvPr/>
      </p:nvGrpSpPr>
      <p:grpSpPr>
        <a:xfrm>
          <a:off y="0" x="0"/>
          <a:ext cy="0" cx="0"/>
          <a:chOff y="0" x="0"/>
          <a:chExt cy="0" cx="0"/>
        </a:xfrm>
      </p:grpSpPr>
      <p:sp>
        <p:nvSpPr>
          <p:cNvPr id="399" name="Shape 39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00" name="Shape 40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0" name="Shape 410"/>
        <p:cNvGrpSpPr/>
        <p:nvPr/>
      </p:nvGrpSpPr>
      <p:grpSpPr>
        <a:xfrm>
          <a:off y="0" x="0"/>
          <a:ext cy="0" cx="0"/>
          <a:chOff y="0" x="0"/>
          <a:chExt cy="0" cx="0"/>
        </a:xfrm>
      </p:grpSpPr>
      <p:sp>
        <p:nvSpPr>
          <p:cNvPr id="411" name="Shape 41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12" name="Shape 41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8" name="Shape 418"/>
        <p:cNvGrpSpPr/>
        <p:nvPr/>
      </p:nvGrpSpPr>
      <p:grpSpPr>
        <a:xfrm>
          <a:off y="0" x="0"/>
          <a:ext cy="0" cx="0"/>
          <a:chOff y="0" x="0"/>
          <a:chExt cy="0" cx="0"/>
        </a:xfrm>
      </p:grpSpPr>
      <p:sp>
        <p:nvSpPr>
          <p:cNvPr id="419" name="Shape 41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20" name="Shape 42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5" name="Shape 425"/>
        <p:cNvGrpSpPr/>
        <p:nvPr/>
      </p:nvGrpSpPr>
      <p:grpSpPr>
        <a:xfrm>
          <a:off y="0" x="0"/>
          <a:ext cy="0" cx="0"/>
          <a:chOff y="0" x="0"/>
          <a:chExt cy="0" cx="0"/>
        </a:xfrm>
      </p:grpSpPr>
      <p:sp>
        <p:nvSpPr>
          <p:cNvPr id="426" name="Shape 42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27" name="Shape 42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4" name="Shape 434"/>
        <p:cNvGrpSpPr/>
        <p:nvPr/>
      </p:nvGrpSpPr>
      <p:grpSpPr>
        <a:xfrm>
          <a:off y="0" x="0"/>
          <a:ext cy="0" cx="0"/>
          <a:chOff y="0" x="0"/>
          <a:chExt cy="0" cx="0"/>
        </a:xfrm>
      </p:grpSpPr>
      <p:sp>
        <p:nvSpPr>
          <p:cNvPr id="435" name="Shape 43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36" name="Shape 43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1" name="Shape 441"/>
        <p:cNvGrpSpPr/>
        <p:nvPr/>
      </p:nvGrpSpPr>
      <p:grpSpPr>
        <a:xfrm>
          <a:off y="0" x="0"/>
          <a:ext cy="0" cx="0"/>
          <a:chOff y="0" x="0"/>
          <a:chExt cy="0" cx="0"/>
        </a:xfrm>
      </p:grpSpPr>
      <p:sp>
        <p:nvSpPr>
          <p:cNvPr id="442" name="Shape 44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43" name="Shape 44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3" name="Shape 453"/>
        <p:cNvGrpSpPr/>
        <p:nvPr/>
      </p:nvGrpSpPr>
      <p:grpSpPr>
        <a:xfrm>
          <a:off y="0" x="0"/>
          <a:ext cy="0" cx="0"/>
          <a:chOff y="0" x="0"/>
          <a:chExt cy="0" cx="0"/>
        </a:xfrm>
      </p:grpSpPr>
      <p:sp>
        <p:nvSpPr>
          <p:cNvPr id="454" name="Shape 45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55" name="Shape 45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1" name="Shape 461"/>
        <p:cNvGrpSpPr/>
        <p:nvPr/>
      </p:nvGrpSpPr>
      <p:grpSpPr>
        <a:xfrm>
          <a:off y="0" x="0"/>
          <a:ext cy="0" cx="0"/>
          <a:chOff y="0" x="0"/>
          <a:chExt cy="0" cx="0"/>
        </a:xfrm>
      </p:grpSpPr>
      <p:sp>
        <p:nvSpPr>
          <p:cNvPr id="462" name="Shape 46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63" name="Shape 46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0" name="Shape 470"/>
        <p:cNvGrpSpPr/>
        <p:nvPr/>
      </p:nvGrpSpPr>
      <p:grpSpPr>
        <a:xfrm>
          <a:off y="0" x="0"/>
          <a:ext cy="0" cx="0"/>
          <a:chOff y="0" x="0"/>
          <a:chExt cy="0" cx="0"/>
        </a:xfrm>
      </p:grpSpPr>
      <p:sp>
        <p:nvSpPr>
          <p:cNvPr id="471" name="Shape 47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72" name="Shape 47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9" name="Shape 479"/>
        <p:cNvGrpSpPr/>
        <p:nvPr/>
      </p:nvGrpSpPr>
      <p:grpSpPr>
        <a:xfrm>
          <a:off y="0" x="0"/>
          <a:ext cy="0" cx="0"/>
          <a:chOff y="0" x="0"/>
          <a:chExt cy="0" cx="0"/>
        </a:xfrm>
      </p:grpSpPr>
      <p:sp>
        <p:nvSpPr>
          <p:cNvPr id="480" name="Shape 48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81" name="Shape 48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4" name="Shape 8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6" name="Shape 486"/>
        <p:cNvGrpSpPr/>
        <p:nvPr/>
      </p:nvGrpSpPr>
      <p:grpSpPr>
        <a:xfrm>
          <a:off y="0" x="0"/>
          <a:ext cy="0" cx="0"/>
          <a:chOff y="0" x="0"/>
          <a:chExt cy="0" cx="0"/>
        </a:xfrm>
      </p:grpSpPr>
      <p:sp>
        <p:nvSpPr>
          <p:cNvPr id="487" name="Shape 48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88" name="Shape 48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3" name="Shape 493"/>
        <p:cNvGrpSpPr/>
        <p:nvPr/>
      </p:nvGrpSpPr>
      <p:grpSpPr>
        <a:xfrm>
          <a:off y="0" x="0"/>
          <a:ext cy="0" cx="0"/>
          <a:chOff y="0" x="0"/>
          <a:chExt cy="0" cx="0"/>
        </a:xfrm>
      </p:grpSpPr>
      <p:sp>
        <p:nvSpPr>
          <p:cNvPr id="494" name="Shape 4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95" name="Shape 4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0" name="Shape 500"/>
        <p:cNvGrpSpPr/>
        <p:nvPr/>
      </p:nvGrpSpPr>
      <p:grpSpPr>
        <a:xfrm>
          <a:off y="0" x="0"/>
          <a:ext cy="0" cx="0"/>
          <a:chOff y="0" x="0"/>
          <a:chExt cy="0" cx="0"/>
        </a:xfrm>
      </p:grpSpPr>
      <p:sp>
        <p:nvSpPr>
          <p:cNvPr id="501" name="Shape 50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02" name="Shape 50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9" name="Shape 509"/>
        <p:cNvGrpSpPr/>
        <p:nvPr/>
      </p:nvGrpSpPr>
      <p:grpSpPr>
        <a:xfrm>
          <a:off y="0" x="0"/>
          <a:ext cy="0" cx="0"/>
          <a:chOff y="0" x="0"/>
          <a:chExt cy="0" cx="0"/>
        </a:xfrm>
      </p:grpSpPr>
      <p:sp>
        <p:nvSpPr>
          <p:cNvPr id="510" name="Shape 51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11" name="Shape 51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8" name="Shape 518"/>
        <p:cNvGrpSpPr/>
        <p:nvPr/>
      </p:nvGrpSpPr>
      <p:grpSpPr>
        <a:xfrm>
          <a:off y="0" x="0"/>
          <a:ext cy="0" cx="0"/>
          <a:chOff y="0" x="0"/>
          <a:chExt cy="0" cx="0"/>
        </a:xfrm>
      </p:grpSpPr>
      <p:sp>
        <p:nvSpPr>
          <p:cNvPr id="519" name="Shape 51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20" name="Shape 52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7" name="Shape 527"/>
        <p:cNvGrpSpPr/>
        <p:nvPr/>
      </p:nvGrpSpPr>
      <p:grpSpPr>
        <a:xfrm>
          <a:off y="0" x="0"/>
          <a:ext cy="0" cx="0"/>
          <a:chOff y="0" x="0"/>
          <a:chExt cy="0" cx="0"/>
        </a:xfrm>
      </p:grpSpPr>
      <p:sp>
        <p:nvSpPr>
          <p:cNvPr id="528" name="Shape 52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29" name="Shape 52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7" name="Shape 537"/>
        <p:cNvGrpSpPr/>
        <p:nvPr/>
      </p:nvGrpSpPr>
      <p:grpSpPr>
        <a:xfrm>
          <a:off y="0" x="0"/>
          <a:ext cy="0" cx="0"/>
          <a:chOff y="0" x="0"/>
          <a:chExt cy="0" cx="0"/>
        </a:xfrm>
      </p:grpSpPr>
      <p:sp>
        <p:nvSpPr>
          <p:cNvPr id="538" name="Shape 53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39" name="Shape 53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6" name="Shape 546"/>
        <p:cNvGrpSpPr/>
        <p:nvPr/>
      </p:nvGrpSpPr>
      <p:grpSpPr>
        <a:xfrm>
          <a:off y="0" x="0"/>
          <a:ext cy="0" cx="0"/>
          <a:chOff y="0" x="0"/>
          <a:chExt cy="0" cx="0"/>
        </a:xfrm>
      </p:grpSpPr>
      <p:sp>
        <p:nvSpPr>
          <p:cNvPr id="547" name="Shape 54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48" name="Shape 54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5" name="Shape 555"/>
        <p:cNvGrpSpPr/>
        <p:nvPr/>
      </p:nvGrpSpPr>
      <p:grpSpPr>
        <a:xfrm>
          <a:off y="0" x="0"/>
          <a:ext cy="0" cx="0"/>
          <a:chOff y="0" x="0"/>
          <a:chExt cy="0" cx="0"/>
        </a:xfrm>
      </p:grpSpPr>
      <p:sp>
        <p:nvSpPr>
          <p:cNvPr id="556" name="Shape 55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57" name="Shape 55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2" name="Shape 9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1" name="Shape 101"/>
        <p:cNvGrpSpPr/>
        <p:nvPr/>
      </p:nvGrpSpPr>
      <p:grpSpPr>
        <a:xfrm>
          <a:off y="0" x="0"/>
          <a:ext cy="0" cx="0"/>
          <a:chOff y="0" x="0"/>
          <a:chExt cy="0" cx="0"/>
        </a:xfrm>
      </p:grpSpPr>
      <p:sp>
        <p:nvSpPr>
          <p:cNvPr id="102" name="Shape 10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3" name="Shape 10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2" name="Shape 11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5" name="Shape 12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2.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jpg" Type="http://schemas.openxmlformats.org/officeDocument/2006/relationships/image" Id="rId4"/><Relationship Target="../media/image05.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20.jpg" Type="http://schemas.openxmlformats.org/officeDocument/2006/relationships/image" Id="rId4"/><Relationship Target="../media/image05.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05.png" Type="http://schemas.openxmlformats.org/officeDocument/2006/relationships/image" Id="rId3"/><Relationship Target="../media/image09.png" Type="http://schemas.openxmlformats.org/officeDocument/2006/relationships/image" Id="rId6"/><Relationship Target="../media/image10.pn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18.jpg" Type="http://schemas.openxmlformats.org/officeDocument/2006/relationships/image" Id="rId4"/><Relationship Target="../media/image05.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17.jpg" Type="http://schemas.openxmlformats.org/officeDocument/2006/relationships/image" Id="rId4"/><Relationship Target="../media/image05.png" Type="http://schemas.openxmlformats.org/officeDocument/2006/relationships/image" Id="rId3"/><Relationship Target="../media/image12.png" Type="http://schemas.openxmlformats.org/officeDocument/2006/relationships/image" Id="rId5"/></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21.jpg" Type="http://schemas.openxmlformats.org/officeDocument/2006/relationships/image" Id="rId4"/><Relationship Target="../media/image05.png" Type="http://schemas.openxmlformats.org/officeDocument/2006/relationships/image" Id="rId3"/><Relationship Target="../media/image27.png" Type="http://schemas.openxmlformats.org/officeDocument/2006/relationships/image" Id="rId5"/></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05.png" Type="http://schemas.openxmlformats.org/officeDocument/2006/relationships/image" Id="rId3"/><Relationship Target="../media/image23.pn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30.jpg" Type="http://schemas.openxmlformats.org/officeDocument/2006/relationships/image" Id="rId4"/><Relationship Target="../media/image05.png" Type="http://schemas.openxmlformats.org/officeDocument/2006/relationships/image" Id="rId3"/><Relationship Target="../media/image22.png" Type="http://schemas.openxmlformats.org/officeDocument/2006/relationships/image" Id="rId6"/><Relationship Target="../media/image24.png" Type="http://schemas.openxmlformats.org/officeDocument/2006/relationships/image" Id="rId5"/><Relationship Target="../media/image25.png" Type="http://schemas.openxmlformats.org/officeDocument/2006/relationships/image" Id="rId7"/></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29.jpg" Type="http://schemas.openxmlformats.org/officeDocument/2006/relationships/image" Id="rId4"/><Relationship Target="../media/image05.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33.jpg" Type="http://schemas.openxmlformats.org/officeDocument/2006/relationships/image" Id="rId4"/><Relationship Target="../media/image05.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32.jpg" Type="http://schemas.openxmlformats.org/officeDocument/2006/relationships/image" Id="rId4"/><Relationship Target="../media/image05.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2.jpg" Type="http://schemas.openxmlformats.org/officeDocument/2006/relationships/image" Id="rId4"/><Relationship Target="../media/image05.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34.jpg" Type="http://schemas.openxmlformats.org/officeDocument/2006/relationships/image" Id="rId4"/><Relationship Target="../media/image05.png" Type="http://schemas.openxmlformats.org/officeDocument/2006/relationships/image" Id="rId3"/><Relationship Target="../media/image35.png" Type="http://schemas.openxmlformats.org/officeDocument/2006/relationships/image" Id="rId5"/></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36.jpg" Type="http://schemas.openxmlformats.org/officeDocument/2006/relationships/image" Id="rId4"/><Relationship Target="../media/image05.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4"/><Relationship Target="../media/image05.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38.jpg" Type="http://schemas.openxmlformats.org/officeDocument/2006/relationships/image" Id="rId4"/><Relationship Target="../media/image05.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37.jpg" Type="http://schemas.openxmlformats.org/officeDocument/2006/relationships/image" Id="rId4"/><Relationship Target="../media/image05.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42.jpg" Type="http://schemas.openxmlformats.org/officeDocument/2006/relationships/image" Id="rId4"/><Relationship Target="../media/image05.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38.jpg" Type="http://schemas.openxmlformats.org/officeDocument/2006/relationships/image" Id="rId4"/><Relationship Target="../media/image05.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39.jpg" Type="http://schemas.openxmlformats.org/officeDocument/2006/relationships/image" Id="rId4"/><Relationship Target="../media/image05.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41.jpg" Type="http://schemas.openxmlformats.org/officeDocument/2006/relationships/image" Id="rId4"/><Relationship Target="../media/image05.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43.jpg" Type="http://schemas.openxmlformats.org/officeDocument/2006/relationships/image" Id="rId4"/><Relationship Target="../media/image05.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11.jpg" Type="http://schemas.openxmlformats.org/officeDocument/2006/relationships/image" Id="rId4"/><Relationship Target="../media/image05.png" Type="http://schemas.openxmlformats.org/officeDocument/2006/relationships/image" Id="rId3"/><Relationship Target="../media/image00.png" Type="http://schemas.openxmlformats.org/officeDocument/2006/relationships/image" Id="rId5"/></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46.jpg" Type="http://schemas.openxmlformats.org/officeDocument/2006/relationships/image" Id="rId4"/><Relationship Target="../media/image05.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44.jpg" Type="http://schemas.openxmlformats.org/officeDocument/2006/relationships/image" Id="rId4"/><Relationship Target="../media/image40.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47.jpg" Type="http://schemas.openxmlformats.org/officeDocument/2006/relationships/image" Id="rId4"/><Relationship Target="../media/image05.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media/image49.jpg" Type="http://schemas.openxmlformats.org/officeDocument/2006/relationships/image" Id="rId4"/><Relationship Target="../media/image05.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48.jpg" Type="http://schemas.openxmlformats.org/officeDocument/2006/relationships/image" Id="rId4"/><Relationship Target="../media/image05.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45.jpg" Type="http://schemas.openxmlformats.org/officeDocument/2006/relationships/image" Id="rId4"/><Relationship Target="../media/image05.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45.jpg" Type="http://schemas.openxmlformats.org/officeDocument/2006/relationships/image" Id="rId4"/><Relationship Target="../media/image05.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media/image50.jpg" Type="http://schemas.openxmlformats.org/officeDocument/2006/relationships/image" Id="rId4"/><Relationship Target="../media/image05.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50.jpg" Type="http://schemas.openxmlformats.org/officeDocument/2006/relationships/image" Id="rId4"/><Relationship Target="../media/image05.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xml" Type="http://schemas.openxmlformats.org/officeDocument/2006/relationships/slideLayout" Id="rId1"/><Relationship Target="../media/image50.jpg" Type="http://schemas.openxmlformats.org/officeDocument/2006/relationships/image" Id="rId4"/><Relationship Target="../media/image05.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8.jpg" Type="http://schemas.openxmlformats.org/officeDocument/2006/relationships/image" Id="rId4"/><Relationship Target="../media/image05.png" Type="http://schemas.openxmlformats.org/officeDocument/2006/relationships/image" Id="rId3"/><Relationship Target="../media/image00.png" Type="http://schemas.openxmlformats.org/officeDocument/2006/relationships/image" Id="rId5"/></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media/image51.jpg" Type="http://schemas.openxmlformats.org/officeDocument/2006/relationships/image" Id="rId4"/><Relationship Target="../media/image05.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 Target="../media/image58.jpg" Type="http://schemas.openxmlformats.org/officeDocument/2006/relationships/image" Id="rId4"/><Relationship Target="../media/image05.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 Target="../media/image52.jpg" Type="http://schemas.openxmlformats.org/officeDocument/2006/relationships/image" Id="rId4"/><Relationship Target="../media/image05.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 Target="../media/image57.jpg" Type="http://schemas.openxmlformats.org/officeDocument/2006/relationships/image" Id="rId4"/><Relationship Target="../media/image05.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 Target="../media/image54.jpg" Type="http://schemas.openxmlformats.org/officeDocument/2006/relationships/image" Id="rId4"/><Relationship Target="../media/image05.pn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xml" Type="http://schemas.openxmlformats.org/officeDocument/2006/relationships/slideLayout" Id="rId1"/><Relationship Target="../media/image53.jpg" Type="http://schemas.openxmlformats.org/officeDocument/2006/relationships/image" Id="rId4"/><Relationship Target="../media/image05.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xml" Type="http://schemas.openxmlformats.org/officeDocument/2006/relationships/slideLayout" Id="rId1"/><Relationship Target="../media/image56.jpg" Type="http://schemas.openxmlformats.org/officeDocument/2006/relationships/image" Id="rId4"/><Relationship Target="../media/image05.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xml" Type="http://schemas.openxmlformats.org/officeDocument/2006/relationships/slideLayout" Id="rId1"/><Relationship Target="../media/image55.jpg" Type="http://schemas.openxmlformats.org/officeDocument/2006/relationships/image" Id="rId4"/><Relationship Target="../media/image05.pn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1.xml" Type="http://schemas.openxmlformats.org/officeDocument/2006/relationships/slideLayout" Id="rId1"/><Relationship Target="../media/image61.jpg" Type="http://schemas.openxmlformats.org/officeDocument/2006/relationships/image" Id="rId4"/><Relationship Target="../media/image05.pn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1.xml" Type="http://schemas.openxmlformats.org/officeDocument/2006/relationships/slideLayout" Id="rId1"/><Relationship Target="../media/image59.jpg" Type="http://schemas.openxmlformats.org/officeDocument/2006/relationships/image" Id="rId4"/><Relationship Target="../media/image05.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6.jpg" Type="http://schemas.openxmlformats.org/officeDocument/2006/relationships/image" Id="rId4"/><Relationship Target="../media/image05.png" Type="http://schemas.openxmlformats.org/officeDocument/2006/relationships/image" Id="rId3"/><Relationship Target="../media/image03.png" Type="http://schemas.openxmlformats.org/officeDocument/2006/relationships/image" Id="rId6"/><Relationship Target="../media/image00.png" Type="http://schemas.openxmlformats.org/officeDocument/2006/relationships/image" Id="rId5"/><Relationship Target="../media/image04.png" Type="http://schemas.openxmlformats.org/officeDocument/2006/relationships/image" Id="rId7"/></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1.xml" Type="http://schemas.openxmlformats.org/officeDocument/2006/relationships/slideLayout" Id="rId1"/><Relationship Target="../media/image62.jpg" Type="http://schemas.openxmlformats.org/officeDocument/2006/relationships/image" Id="rId4"/><Relationship Target="../media/image05.png" Type="http://schemas.openxmlformats.org/officeDocument/2006/relationships/image" Id="rId3"/></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1.xml" Type="http://schemas.openxmlformats.org/officeDocument/2006/relationships/slideLayout" Id="rId1"/><Relationship Target="../media/image66.jpg" Type="http://schemas.openxmlformats.org/officeDocument/2006/relationships/image" Id="rId4"/><Relationship Target="../media/image05.png" Type="http://schemas.openxmlformats.org/officeDocument/2006/relationships/image" Id="rId3"/></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1.xml" Type="http://schemas.openxmlformats.org/officeDocument/2006/relationships/slideLayout" Id="rId1"/><Relationship Target="../media/image64.jpg" Type="http://schemas.openxmlformats.org/officeDocument/2006/relationships/image" Id="rId4"/><Relationship Target="../media/image05.png" Type="http://schemas.openxmlformats.org/officeDocument/2006/relationships/image" Id="rId3"/></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1.xml" Type="http://schemas.openxmlformats.org/officeDocument/2006/relationships/slideLayout" Id="rId1"/><Relationship Target="../media/image60.jpg" Type="http://schemas.openxmlformats.org/officeDocument/2006/relationships/image" Id="rId4"/><Relationship Target="../media/image05.png" Type="http://schemas.openxmlformats.org/officeDocument/2006/relationships/image" Id="rId3"/><Relationship Target="../media/image67.jpg" Type="http://schemas.openxmlformats.org/officeDocument/2006/relationships/image" Id="rId5"/></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1.xml" Type="http://schemas.openxmlformats.org/officeDocument/2006/relationships/slideLayout" Id="rId1"/><Relationship Target="../media/image63.jpg" Type="http://schemas.openxmlformats.org/officeDocument/2006/relationships/image" Id="rId4"/><Relationship Target="../media/image05.png" Type="http://schemas.openxmlformats.org/officeDocument/2006/relationships/image" Id="rId3"/><Relationship Target="../media/image00.png" Type="http://schemas.openxmlformats.org/officeDocument/2006/relationships/image" Id="rId5"/></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1.xml" Type="http://schemas.openxmlformats.org/officeDocument/2006/relationships/slideLayout" Id="rId1"/><Relationship Target="../media/image69.jpg" Type="http://schemas.openxmlformats.org/officeDocument/2006/relationships/image" Id="rId4"/><Relationship Target="../media/image05.png" Type="http://schemas.openxmlformats.org/officeDocument/2006/relationships/image" Id="rId3"/><Relationship Target="../media/image00.png" Type="http://schemas.openxmlformats.org/officeDocument/2006/relationships/image" Id="rId5"/></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1.xml" Type="http://schemas.openxmlformats.org/officeDocument/2006/relationships/slideLayout" Id="rId1"/><Relationship Target="../media/image65.jpg" Type="http://schemas.openxmlformats.org/officeDocument/2006/relationships/image" Id="rId4"/><Relationship Target="../media/image05.png" Type="http://schemas.openxmlformats.org/officeDocument/2006/relationships/image" Id="rId3"/><Relationship Target="../media/image00.png" Type="http://schemas.openxmlformats.org/officeDocument/2006/relationships/image" Id="rId5"/></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1.xml" Type="http://schemas.openxmlformats.org/officeDocument/2006/relationships/slideLayout" Id="rId1"/><Relationship Target="../media/image68.jpg" Type="http://schemas.openxmlformats.org/officeDocument/2006/relationships/image" Id="rId4"/><Relationship Target="../media/image05.png" Type="http://schemas.openxmlformats.org/officeDocument/2006/relationships/image" Id="rId3"/></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1.xml" Type="http://schemas.openxmlformats.org/officeDocument/2006/relationships/slideLayout" Id="rId1"/><Relationship Target="../media/image70.jpg" Type="http://schemas.openxmlformats.org/officeDocument/2006/relationships/image" Id="rId4"/><Relationship Target="../media/image05.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13.jpg" Type="http://schemas.openxmlformats.org/officeDocument/2006/relationships/image" Id="rId4"/><Relationship Target="../media/image05.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16.jpg" Type="http://schemas.openxmlformats.org/officeDocument/2006/relationships/image" Id="rId4"/><Relationship Target="../media/image05.png" Type="http://schemas.openxmlformats.org/officeDocument/2006/relationships/image" Id="rId3"/><Relationship Target="../media/image07.png" Type="http://schemas.openxmlformats.org/officeDocument/2006/relationships/image"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19.jpg" Type="http://schemas.openxmlformats.org/officeDocument/2006/relationships/image" Id="rId4"/><Relationship Target="../media/image05.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4"/><Relationship Target="../media/image05.png" Type="http://schemas.openxmlformats.org/officeDocument/2006/relationships/image" Id="rId3"/><Relationship Target="../media/image26.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0" name="Shape 20"/>
          <p:cNvSpPr/>
          <p:nvPr/>
        </p:nvSpPr>
        <p:spPr>
          <a:xfrm>
            <a:off y="0" x="0"/>
            <a:ext cy="7620000" cx="10160000"/>
          </a:xfrm>
          <a:prstGeom prst="rect">
            <a:avLst/>
          </a:prstGeom>
          <a:blipFill>
            <a:blip r:embed="rId4"/>
            <a:stretch>
              <a:fillRect/>
            </a:stretch>
          </a:blipFill>
        </p:spPr>
      </p:sp>
      <p:sp>
        <p:nvSpPr>
          <p:cNvPr id="21" name="Shape 21"/>
          <p:cNvSpPr txBox="1"/>
          <p:nvPr/>
        </p:nvSpPr>
        <p:spPr>
          <a:xfrm>
            <a:off y="5385150" x="1541625"/>
            <a:ext cy="1892999" cx="7406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FFFFFF"/>
                </a:solidFill>
                <a:latin typeface="Arial"/>
                <a:ea typeface="Arial"/>
                <a:cs typeface="Arial"/>
                <a:sym typeface="Arial"/>
              </a:rPr>
              <a:t>A LEADERSHIP WORKSHOP</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Based on the Collected Papers</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from the Leadership Symposium</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General Conference Session</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July 3-7, 2005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6" name="Shape 126"/>
        <p:cNvGrpSpPr/>
        <p:nvPr/>
      </p:nvGrpSpPr>
      <p:grpSpPr>
        <a:xfrm>
          <a:off y="0" x="0"/>
          <a:ext cy="0" cx="0"/>
          <a:chOff y="0" x="0"/>
          <a:chExt cy="0" cx="0"/>
        </a:xfrm>
      </p:grpSpPr>
      <p:sp>
        <p:nvSpPr>
          <p:cNvPr id="127" name="Shape 127"/>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128" name="Shape 128"/>
          <p:cNvSpPr/>
          <p:nvPr/>
        </p:nvSpPr>
        <p:spPr>
          <a:xfrm>
            <a:off y="275150" x="0"/>
            <a:ext cy="7344825" cx="10160000"/>
          </a:xfrm>
          <a:prstGeom prst="rect">
            <a:avLst/>
          </a:prstGeom>
          <a:blipFill>
            <a:blip r:embed="rId4"/>
            <a:stretch>
              <a:fillRect/>
            </a:stretch>
          </a:blipFill>
        </p:spPr>
      </p:sp>
      <p:sp>
        <p:nvSpPr>
          <p:cNvPr id="129" name="Shape 129"/>
          <p:cNvSpPr txBox="1"/>
          <p:nvPr/>
        </p:nvSpPr>
        <p:spPr>
          <a:xfrm>
            <a:off y="813150" x="3471325"/>
            <a:ext cy="1499649" cx="5494849"/>
          </a:xfrm>
          <a:prstGeom prst="rect">
            <a:avLst/>
          </a:prstGeom>
        </p:spPr>
        <p:txBody>
          <a:bodyPr bIns="38100" rIns="38100" lIns="38100" tIns="38100" anchor="t" anchorCtr="0">
            <a:noAutofit/>
          </a:bodyPr>
          <a:lstStyle/>
          <a:p>
            <a:pPr algn="r" marR="0" indent="0" marL="0">
              <a:lnSpc>
                <a:spcPct val="120089"/>
              </a:lnSpc>
              <a:spcBef>
                <a:spcPts val="0"/>
              </a:spcBef>
              <a:spcAft>
                <a:spcPts val="0"/>
              </a:spcAft>
              <a:buNone/>
            </a:pPr>
            <a:r>
              <a:rPr sz="3111" lang="en-US">
                <a:solidFill>
                  <a:srgbClr val="000000"/>
                </a:solidFill>
                <a:latin typeface="Arial"/>
                <a:ea typeface="Arial"/>
                <a:cs typeface="Arial"/>
                <a:sym typeface="Arial"/>
              </a:rPr>
              <a:t>There will be about 31.5 million baptized Adventist members by the year 2020.</a:t>
            </a:r>
          </a:p>
        </p:txBody>
      </p:sp>
      <p:sp>
        <p:nvSpPr>
          <p:cNvPr id="130" name="Shape 130"/>
          <p:cNvSpPr txBox="1"/>
          <p:nvPr/>
        </p:nvSpPr>
        <p:spPr>
          <a:xfrm>
            <a:off y="2760475" x="4910650"/>
            <a:ext cy="3872074" cx="4055525"/>
          </a:xfrm>
          <a:prstGeom prst="rect">
            <a:avLst/>
          </a:prstGeom>
        </p:spPr>
        <p:txBody>
          <a:bodyPr bIns="38100" rIns="38100" lIns="38100" tIns="38100" anchor="t" anchorCtr="0">
            <a:noAutofit/>
          </a:bodyPr>
          <a:lstStyle/>
          <a:p>
            <a:pPr algn="r" marR="0" indent="0" marL="0">
              <a:lnSpc>
                <a:spcPct val="120089"/>
              </a:lnSpc>
              <a:spcBef>
                <a:spcPts val="0"/>
              </a:spcBef>
              <a:spcAft>
                <a:spcPts val="0"/>
              </a:spcAft>
              <a:buNone/>
            </a:pPr>
            <a:r>
              <a:rPr sz="3111" lang="en-US">
                <a:solidFill>
                  <a:srgbClr val="000000"/>
                </a:solidFill>
                <a:latin typeface="Arial"/>
                <a:ea typeface="Arial"/>
                <a:cs typeface="Arial"/>
                <a:sym typeface="Arial"/>
              </a:rPr>
              <a:t>These members, together with their children and </a:t>
            </a:r>
          </a:p>
          <a:p>
            <a:pPr algn="r" marR="0" indent="0" marL="0">
              <a:lnSpc>
                <a:spcPct val="120089"/>
              </a:lnSpc>
              <a:spcBef>
                <a:spcPts val="0"/>
              </a:spcBef>
              <a:spcAft>
                <a:spcPts val="0"/>
              </a:spcAft>
              <a:buNone/>
            </a:pPr>
            <a:r>
              <a:rPr sz="3111" lang="en-US">
                <a:solidFill>
                  <a:srgbClr val="000000"/>
                </a:solidFill>
                <a:latin typeface="Arial"/>
                <a:ea typeface="Arial"/>
                <a:cs typeface="Arial"/>
                <a:sym typeface="Arial"/>
              </a:rPr>
              <a:t>other unbaptized </a:t>
            </a:r>
          </a:p>
          <a:p>
            <a:pPr algn="r" marR="0" indent="0" marL="0">
              <a:lnSpc>
                <a:spcPct val="120089"/>
              </a:lnSpc>
              <a:spcBef>
                <a:spcPts val="0"/>
              </a:spcBef>
              <a:spcAft>
                <a:spcPts val="0"/>
              </a:spcAft>
              <a:buNone/>
            </a:pPr>
            <a:r>
              <a:rPr sz="3111" lang="en-US">
                <a:solidFill>
                  <a:srgbClr val="000000"/>
                </a:solidFill>
                <a:latin typeface="Arial"/>
                <a:ea typeface="Arial"/>
                <a:cs typeface="Arial"/>
                <a:sym typeface="Arial"/>
              </a:rPr>
              <a:t>church attendees, </a:t>
            </a:r>
          </a:p>
          <a:p>
            <a:pPr algn="r" marR="0" indent="0" marL="0">
              <a:lnSpc>
                <a:spcPct val="120089"/>
              </a:lnSpc>
              <a:spcBef>
                <a:spcPts val="0"/>
              </a:spcBef>
              <a:spcAft>
                <a:spcPts val="0"/>
              </a:spcAft>
              <a:buNone/>
            </a:pPr>
            <a:r>
              <a:rPr sz="3111" lang="en-US">
                <a:solidFill>
                  <a:srgbClr val="000000"/>
                </a:solidFill>
                <a:latin typeface="Arial"/>
                <a:ea typeface="Arial"/>
                <a:cs typeface="Arial"/>
                <a:sym typeface="Arial"/>
              </a:rPr>
              <a:t>will total nearly </a:t>
            </a:r>
          </a:p>
          <a:p>
            <a:pPr algn="r" marR="0" indent="0" marL="0">
              <a:lnSpc>
                <a:spcPct val="120089"/>
              </a:lnSpc>
              <a:spcBef>
                <a:spcPts val="0"/>
              </a:spcBef>
              <a:spcAft>
                <a:spcPts val="0"/>
              </a:spcAft>
              <a:buNone/>
            </a:pPr>
            <a:r>
              <a:rPr sz="3111" lang="en-US">
                <a:solidFill>
                  <a:srgbClr val="000000"/>
                </a:solidFill>
                <a:latin typeface="Arial"/>
                <a:ea typeface="Arial"/>
                <a:cs typeface="Arial"/>
                <a:sym typeface="Arial"/>
              </a:rPr>
              <a:t>50 million by </a:t>
            </a:r>
          </a:p>
          <a:p>
            <a:pPr algn="r" marR="0" indent="0" marL="0">
              <a:lnSpc>
                <a:spcPct val="120089"/>
              </a:lnSpc>
              <a:spcBef>
                <a:spcPts val="0"/>
              </a:spcBef>
              <a:spcAft>
                <a:spcPts val="0"/>
              </a:spcAft>
              <a:buNone/>
            </a:pPr>
            <a:r>
              <a:rPr sz="3111" lang="en-US">
                <a:solidFill>
                  <a:srgbClr val="000000"/>
                </a:solidFill>
                <a:latin typeface="Arial"/>
                <a:ea typeface="Arial"/>
                <a:cs typeface="Arial"/>
                <a:sym typeface="Arial"/>
              </a:rPr>
              <a:t>that time.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4" name="Shape 134"/>
        <p:cNvGrpSpPr/>
        <p:nvPr/>
      </p:nvGrpSpPr>
      <p:grpSpPr>
        <a:xfrm>
          <a:off y="0" x="0"/>
          <a:ext cy="0" cx="0"/>
          <a:chOff y="0" x="0"/>
          <a:chExt cy="0" cx="0"/>
        </a:xfrm>
      </p:grpSpPr>
      <p:sp>
        <p:nvSpPr>
          <p:cNvPr id="135" name="Shape 135"/>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136" name="Shape 136"/>
          <p:cNvSpPr/>
          <p:nvPr/>
        </p:nvSpPr>
        <p:spPr>
          <a:xfrm>
            <a:off y="275150" x="0"/>
            <a:ext cy="7344825" cx="10160000"/>
          </a:xfrm>
          <a:prstGeom prst="rect">
            <a:avLst/>
          </a:prstGeom>
          <a:blipFill>
            <a:blip r:embed="rId4"/>
            <a:stretch>
              <a:fillRect/>
            </a:stretch>
          </a:blipFill>
        </p:spPr>
      </p:sp>
      <p:sp>
        <p:nvSpPr>
          <p:cNvPr id="137" name="Shape 137"/>
          <p:cNvSpPr txBox="1"/>
          <p:nvPr/>
        </p:nvSpPr>
        <p:spPr>
          <a:xfrm>
            <a:off y="3099150" x="1118300"/>
            <a:ext cy="347824" cx="7999574"/>
          </a:xfrm>
          <a:prstGeom prst="rect">
            <a:avLst/>
          </a:prstGeom>
        </p:spPr>
        <p:txBody>
          <a:bodyPr bIns="38100" rIns="38100" lIns="38100" tIns="38100" anchor="t" anchorCtr="0">
            <a:noAutofit/>
          </a:bodyPr>
          <a:lstStyle/>
          <a:p>
            <a:pPr algn="ctr" marR="0" indent="0" marL="0">
              <a:lnSpc>
                <a:spcPct val="120312"/>
              </a:lnSpc>
              <a:spcBef>
                <a:spcPts val="0"/>
              </a:spcBef>
              <a:spcAft>
                <a:spcPts val="0"/>
              </a:spcAft>
              <a:buNone/>
            </a:pPr>
            <a:r>
              <a:rPr b="1" sz="1777" lang="en-US">
                <a:solidFill>
                  <a:srgbClr val="000000"/>
                </a:solidFill>
                <a:latin typeface="Arial"/>
                <a:ea typeface="Arial"/>
                <a:cs typeface="Arial"/>
                <a:sym typeface="Arial"/>
              </a:rPr>
              <a:t>FIGURE 2. Projected Distribution of Adventist Church Members in 2020</a:t>
            </a:r>
          </a:p>
        </p:txBody>
      </p:sp>
      <p:sp>
        <p:nvSpPr>
          <p:cNvPr id="138" name="Shape 138"/>
          <p:cNvSpPr/>
          <p:nvPr/>
        </p:nvSpPr>
        <p:spPr>
          <a:xfrm>
            <a:off y="4381500" x="1248825"/>
            <a:ext cy="984250" cx="1651000"/>
          </a:xfrm>
          <a:prstGeom prst="rect">
            <a:avLst/>
          </a:prstGeom>
          <a:blipFill>
            <a:blip r:embed="rId5"/>
            <a:stretch>
              <a:fillRect/>
            </a:stretch>
          </a:blipFill>
        </p:spPr>
      </p:sp>
      <p:sp>
        <p:nvSpPr>
          <p:cNvPr id="139" name="Shape 139"/>
          <p:cNvSpPr txBox="1"/>
          <p:nvPr/>
        </p:nvSpPr>
        <p:spPr>
          <a:xfrm>
            <a:off y="4467925" x="1335250"/>
            <a:ext cy="887574" cx="1554324"/>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Members in 2000</a:t>
            </a:r>
          </a:p>
        </p:txBody>
      </p:sp>
      <p:sp>
        <p:nvSpPr>
          <p:cNvPr id="140" name="Shape 140"/>
          <p:cNvSpPr/>
          <p:nvPr/>
        </p:nvSpPr>
        <p:spPr>
          <a:xfrm>
            <a:off y="4878900" x="2878650"/>
            <a:ext cy="42325" cx="423325"/>
          </a:xfrm>
          <a:prstGeom prst="rect">
            <a:avLst/>
          </a:prstGeom>
          <a:blipFill>
            <a:blip r:embed="rId6"/>
            <a:stretch>
              <a:fillRect/>
            </a:stretch>
          </a:blipFill>
        </p:spPr>
      </p:sp>
      <p:sp>
        <p:nvSpPr>
          <p:cNvPr id="141" name="Shape 141"/>
          <p:cNvSpPr/>
          <p:nvPr/>
        </p:nvSpPr>
        <p:spPr>
          <a:xfrm>
            <a:off y="4381500" x="7260150"/>
            <a:ext cy="984250" cx="1651000"/>
          </a:xfrm>
          <a:prstGeom prst="rect">
            <a:avLst/>
          </a:prstGeom>
          <a:blipFill>
            <a:blip r:embed="rId5"/>
            <a:stretch>
              <a:fillRect/>
            </a:stretch>
          </a:blipFill>
        </p:spPr>
      </p:sp>
      <p:sp>
        <p:nvSpPr>
          <p:cNvPr id="142" name="Shape 142"/>
          <p:cNvSpPr txBox="1"/>
          <p:nvPr/>
        </p:nvSpPr>
        <p:spPr>
          <a:xfrm>
            <a:off y="4467925" x="7346575"/>
            <a:ext cy="887574" cx="1554324"/>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New Members</a:t>
            </a:r>
          </a:p>
        </p:txBody>
      </p:sp>
      <p:sp>
        <p:nvSpPr>
          <p:cNvPr id="143" name="Shape 143"/>
          <p:cNvSpPr/>
          <p:nvPr/>
        </p:nvSpPr>
        <p:spPr>
          <a:xfrm>
            <a:off y="4878900" x="6858000"/>
            <a:ext cy="42325" cx="423325"/>
          </a:xfrm>
          <a:prstGeom prst="rect">
            <a:avLst/>
          </a:prstGeom>
          <a:blipFill>
            <a:blip r:embed="rId6"/>
            <a:stretch>
              <a:fillRect/>
            </a:stretch>
          </a:blipFill>
        </p:spPr>
      </p:sp>
      <p:sp>
        <p:nvSpPr>
          <p:cNvPr id="144" name="Shape 144"/>
          <p:cNvSpPr txBox="1"/>
          <p:nvPr/>
        </p:nvSpPr>
        <p:spPr>
          <a:xfrm>
            <a:off y="559150" x="1118300"/>
            <a:ext cy="1700725" cx="7999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By 2020, the Adventist Church will be a “young church;” most will have been members for 20 years or less.</a:t>
            </a:r>
          </a:p>
        </p:txBody>
      </p:sp>
      <p:sp>
        <p:nvSpPr>
          <p:cNvPr id="145" name="Shape 145"/>
          <p:cNvSpPr txBox="1"/>
          <p:nvPr/>
        </p:nvSpPr>
        <p:spPr>
          <a:xfrm>
            <a:off y="4707800" x="5977800"/>
            <a:ext cy="481874" cx="735874"/>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FFFFFF"/>
                </a:solidFill>
                <a:latin typeface="Arial"/>
                <a:ea typeface="Arial"/>
                <a:cs typeface="Arial"/>
                <a:sym typeface="Arial"/>
              </a:rPr>
              <a:t>88</a:t>
            </a:r>
            <a:r>
              <a:rPr b="1" baseline="30000" sz="2666" lang="en-US">
                <a:solidFill>
                  <a:srgbClr val="FFFFFF"/>
                </a:solidFill>
                <a:latin typeface="Arial"/>
                <a:ea typeface="Arial"/>
                <a:cs typeface="Arial"/>
                <a:sym typeface="Arial"/>
              </a:rPr>
              <a:t>%</a:t>
            </a:r>
          </a:p>
        </p:txBody>
      </p:sp>
      <p:sp>
        <p:nvSpPr>
          <p:cNvPr id="146" name="Shape 146"/>
          <p:cNvSpPr txBox="1"/>
          <p:nvPr/>
        </p:nvSpPr>
        <p:spPr>
          <a:xfrm>
            <a:off y="4369150" x="3691800"/>
            <a:ext cy="481874" cx="735874"/>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FFFFFF"/>
                </a:solidFill>
                <a:latin typeface="Arial"/>
                <a:ea typeface="Arial"/>
                <a:cs typeface="Arial"/>
                <a:sym typeface="Arial"/>
              </a:rPr>
              <a:t>12</a:t>
            </a:r>
            <a:r>
              <a:rPr b="1" baseline="30000" sz="2666" lang="en-US">
                <a:solidFill>
                  <a:srgbClr val="FFFFFF"/>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0" name="Shape 150"/>
        <p:cNvGrpSpPr/>
        <p:nvPr/>
      </p:nvGrpSpPr>
      <p:grpSpPr>
        <a:xfrm>
          <a:off y="0" x="0"/>
          <a:ext cy="0" cx="0"/>
          <a:chOff y="0" x="0"/>
          <a:chExt cy="0" cx="0"/>
        </a:xfrm>
      </p:grpSpPr>
      <p:sp>
        <p:nvSpPr>
          <p:cNvPr id="151" name="Shape 151"/>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152" name="Shape 152"/>
          <p:cNvSpPr/>
          <p:nvPr/>
        </p:nvSpPr>
        <p:spPr>
          <a:xfrm>
            <a:off y="275150" x="0"/>
            <a:ext cy="7344825" cx="10160000"/>
          </a:xfrm>
          <a:prstGeom prst="rect">
            <a:avLst/>
          </a:prstGeom>
          <a:blipFill>
            <a:blip r:embed="rId4"/>
            <a:stretch>
              <a:fillRect/>
            </a:stretch>
          </a:blipFill>
        </p:spPr>
      </p:sp>
      <p:sp>
        <p:nvSpPr>
          <p:cNvPr id="153" name="Shape 153"/>
          <p:cNvSpPr txBox="1"/>
          <p:nvPr/>
        </p:nvSpPr>
        <p:spPr>
          <a:xfrm>
            <a:off y="643800" x="1118300"/>
            <a:ext cy="3127725" cx="799957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Since the expanding church will be a “young” church, we must consider how we pass on identity and values from one generation of believers to the next.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7" name="Shape 157"/>
        <p:cNvGrpSpPr/>
        <p:nvPr/>
      </p:nvGrpSpPr>
      <p:grpSpPr>
        <a:xfrm>
          <a:off y="0" x="0"/>
          <a:ext cy="0" cx="0"/>
          <a:chOff y="0" x="0"/>
          <a:chExt cy="0" cx="0"/>
        </a:xfrm>
      </p:grpSpPr>
      <p:sp>
        <p:nvSpPr>
          <p:cNvPr id="158" name="Shape 158"/>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159" name="Shape 159"/>
          <p:cNvSpPr/>
          <p:nvPr/>
        </p:nvSpPr>
        <p:spPr>
          <a:xfrm>
            <a:off y="275150" x="0"/>
            <a:ext cy="7344825" cx="10160000"/>
          </a:xfrm>
          <a:prstGeom prst="rect">
            <a:avLst/>
          </a:prstGeom>
          <a:blipFill>
            <a:blip r:embed="rId4"/>
            <a:stretch>
              <a:fillRect/>
            </a:stretch>
          </a:blipFill>
        </p:spPr>
      </p:sp>
      <p:sp>
        <p:nvSpPr>
          <p:cNvPr id="160" name="Shape 160"/>
          <p:cNvSpPr txBox="1"/>
          <p:nvPr/>
        </p:nvSpPr>
        <p:spPr>
          <a:xfrm>
            <a:off y="3268475" x="1270000"/>
            <a:ext cy="4196624" cx="7950199"/>
          </a:xfrm>
          <a:prstGeom prst="rect">
            <a:avLst/>
          </a:prstGeom>
        </p:spPr>
        <p:txBody>
          <a:bodyPr bIns="38100" rIns="38100" lIns="38100" tIns="38100" anchor="t" anchorCtr="0">
            <a:noAutofit/>
          </a:bodyPr>
          <a:lstStyle/>
          <a:p>
            <a:pPr algn="l" marR="0" indent="0" marL="0">
              <a:lnSpc>
                <a:spcPct val="114062"/>
              </a:lnSpc>
              <a:spcBef>
                <a:spcPts val="0"/>
              </a:spcBef>
              <a:spcAft>
                <a:spcPts val="0"/>
              </a:spcAft>
              <a:buNone/>
            </a:pPr>
            <a:r>
              <a:rPr sz="3555" lang="en-US">
                <a:solidFill>
                  <a:srgbClr val="000000"/>
                </a:solidFill>
                <a:latin typeface="Arial"/>
                <a:ea typeface="Arial"/>
                <a:cs typeface="Arial"/>
                <a:sym typeface="Arial"/>
              </a:rPr>
              <a:t>These values transcend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time and culture.</a:t>
            </a:r>
          </a:p>
          <a:p>
            <a:r>
              <a:t/>
            </a:r>
          </a:p>
          <a:p>
            <a:pPr algn="l" marR="0" indent="0" marL="0">
              <a:lnSpc>
                <a:spcPct val="114062"/>
              </a:lnSpc>
              <a:spcBef>
                <a:spcPts val="0"/>
              </a:spcBef>
              <a:spcAft>
                <a:spcPts val="0"/>
              </a:spcAft>
              <a:buNone/>
            </a:pPr>
            <a:r>
              <a:rPr sz="3555" lang="en-US">
                <a:solidFill>
                  <a:srgbClr val="000000"/>
                </a:solidFill>
                <a:latin typeface="Arial"/>
                <a:ea typeface="Arial"/>
                <a:cs typeface="Arial"/>
                <a:sym typeface="Arial"/>
              </a:rPr>
              <a:t>Leadership must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give priority to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asserting and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nurturing these</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values.</a:t>
            </a:r>
          </a:p>
        </p:txBody>
      </p:sp>
      <p:sp>
        <p:nvSpPr>
          <p:cNvPr id="161" name="Shape 161"/>
          <p:cNvSpPr/>
          <p:nvPr/>
        </p:nvSpPr>
        <p:spPr>
          <a:xfrm>
            <a:off y="2952750" x="1270000"/>
            <a:ext cy="42325" cx="4677825"/>
          </a:xfrm>
          <a:prstGeom prst="rect">
            <a:avLst/>
          </a:prstGeom>
          <a:blipFill>
            <a:blip r:embed="rId5"/>
            <a:stretch>
              <a:fillRect/>
            </a:stretch>
          </a:blipFill>
        </p:spPr>
      </p:sp>
      <p:sp>
        <p:nvSpPr>
          <p:cNvPr id="162" name="Shape 162"/>
          <p:cNvSpPr/>
          <p:nvPr/>
        </p:nvSpPr>
        <p:spPr>
          <a:xfrm>
            <a:off y="4476750" x="1270000"/>
            <a:ext cy="42325" cx="4677825"/>
          </a:xfrm>
          <a:prstGeom prst="rect">
            <a:avLst/>
          </a:prstGeom>
          <a:blipFill>
            <a:blip r:embed="rId5"/>
            <a:stretch>
              <a:fillRect/>
            </a:stretch>
          </a:blipFill>
        </p:spPr>
      </p:sp>
      <p:sp>
        <p:nvSpPr>
          <p:cNvPr id="163" name="Shape 163"/>
          <p:cNvSpPr txBox="1"/>
          <p:nvPr/>
        </p:nvSpPr>
        <p:spPr>
          <a:xfrm>
            <a:off y="643800" x="1270000"/>
            <a:ext cy="2242250" cx="7950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Leadership must identify the faith identity and range of values that are integral to being a Seventh-day Adventist anywhere.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7" name="Shape 167"/>
        <p:cNvGrpSpPr/>
        <p:nvPr/>
      </p:nvGrpSpPr>
      <p:grpSpPr>
        <a:xfrm>
          <a:off y="0" x="0"/>
          <a:ext cy="0" cx="0"/>
          <a:chOff y="0" x="0"/>
          <a:chExt cy="0" cx="0"/>
        </a:xfrm>
      </p:grpSpPr>
      <p:sp>
        <p:nvSpPr>
          <p:cNvPr id="168" name="Shape 168"/>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169" name="Shape 169"/>
          <p:cNvSpPr/>
          <p:nvPr/>
        </p:nvSpPr>
        <p:spPr>
          <a:xfrm>
            <a:off y="275150" x="0"/>
            <a:ext cy="7344825" cx="10160000"/>
          </a:xfrm>
          <a:prstGeom prst="rect">
            <a:avLst/>
          </a:prstGeom>
          <a:blipFill>
            <a:blip r:embed="rId4"/>
            <a:stretch>
              <a:fillRect/>
            </a:stretch>
          </a:blipFill>
        </p:spPr>
      </p:sp>
      <p:sp>
        <p:nvSpPr>
          <p:cNvPr id="170" name="Shape 170"/>
          <p:cNvSpPr txBox="1"/>
          <p:nvPr/>
        </p:nvSpPr>
        <p:spPr>
          <a:xfrm>
            <a:off y="389800" x="1033625"/>
            <a:ext cy="617699" cx="7999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211C4B"/>
                </a:solidFill>
                <a:latin typeface="Arial"/>
                <a:ea typeface="Arial"/>
                <a:cs typeface="Arial"/>
                <a:sym typeface="Arial"/>
              </a:rPr>
              <a:t>II. The Inevitability </a:t>
            </a:r>
            <a:r>
              <a:rPr sz="3555" lang="en-US" i="1">
                <a:solidFill>
                  <a:srgbClr val="211C4B"/>
                </a:solidFill>
                <a:latin typeface="Arial"/>
                <a:ea typeface="Arial"/>
                <a:cs typeface="Arial"/>
                <a:sym typeface="Arial"/>
              </a:rPr>
              <a:t>of</a:t>
            </a:r>
            <a:r>
              <a:rPr b="1" sz="3555" lang="en-US">
                <a:solidFill>
                  <a:srgbClr val="211C4B"/>
                </a:solidFill>
                <a:latin typeface="Arial"/>
                <a:ea typeface="Arial"/>
                <a:cs typeface="Arial"/>
                <a:sym typeface="Arial"/>
              </a:rPr>
              <a:t> Change</a:t>
            </a:r>
          </a:p>
        </p:txBody>
      </p:sp>
      <p:sp>
        <p:nvSpPr>
          <p:cNvPr id="171" name="Shape 171"/>
          <p:cNvSpPr txBox="1"/>
          <p:nvPr/>
        </p:nvSpPr>
        <p:spPr>
          <a:xfrm>
            <a:off y="5300475" x="1118300"/>
            <a:ext cy="1296799" cx="799957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Change cannot be resisted and should not be feared.</a:t>
            </a:r>
          </a:p>
        </p:txBody>
      </p:sp>
      <p:sp>
        <p:nvSpPr>
          <p:cNvPr id="172" name="Shape 172"/>
          <p:cNvSpPr/>
          <p:nvPr/>
        </p:nvSpPr>
        <p:spPr>
          <a:xfrm>
            <a:off y="1449900" x="0"/>
            <a:ext cy="3725325" cx="10160000"/>
          </a:xfrm>
          <a:prstGeom prst="rect">
            <a:avLst/>
          </a:prstGeom>
          <a:blipFill>
            <a:blip r:embed="rId5"/>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6" name="Shape 176"/>
        <p:cNvGrpSpPr/>
        <p:nvPr/>
      </p:nvGrpSpPr>
      <p:grpSpPr>
        <a:xfrm>
          <a:off y="0" x="0"/>
          <a:ext cy="0" cx="0"/>
          <a:chOff y="0" x="0"/>
          <a:chExt cy="0" cx="0"/>
        </a:xfrm>
      </p:grpSpPr>
      <p:sp>
        <p:nvSpPr>
          <p:cNvPr id="177" name="Shape 177"/>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178" name="Shape 178"/>
          <p:cNvSpPr/>
          <p:nvPr/>
        </p:nvSpPr>
        <p:spPr>
          <a:xfrm>
            <a:off y="275150" x="0"/>
            <a:ext cy="7344825" cx="10160000"/>
          </a:xfrm>
          <a:prstGeom prst="rect">
            <a:avLst/>
          </a:prstGeom>
          <a:blipFill>
            <a:blip r:embed="rId4"/>
            <a:stretch>
              <a:fillRect/>
            </a:stretch>
          </a:blipFill>
        </p:spPr>
      </p:sp>
      <p:sp>
        <p:nvSpPr>
          <p:cNvPr id="179" name="Shape 179"/>
          <p:cNvSpPr txBox="1"/>
          <p:nvPr/>
        </p:nvSpPr>
        <p:spPr>
          <a:xfrm>
            <a:off y="2929800" x="1270000"/>
            <a:ext cy="4346575" cx="6747224"/>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This spiritual DNA transcends</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cultures and traditions.</a:t>
            </a:r>
          </a:p>
          <a:p>
            <a:r>
              <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Leadership must retain, treasure,</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nurture, and pass it on to our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children and to the next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generation of church members.</a:t>
            </a:r>
          </a:p>
          <a:p>
            <a:r>
              <a:t/>
            </a:r>
          </a:p>
          <a:p>
            <a:r>
              <a:t/>
            </a:r>
          </a:p>
        </p:txBody>
      </p:sp>
      <p:sp>
        <p:nvSpPr>
          <p:cNvPr id="180" name="Shape 180"/>
          <p:cNvSpPr/>
          <p:nvPr/>
        </p:nvSpPr>
        <p:spPr>
          <a:xfrm>
            <a:off y="2614075" x="1270000"/>
            <a:ext cy="42325" cx="5863149"/>
          </a:xfrm>
          <a:prstGeom prst="rect">
            <a:avLst/>
          </a:prstGeom>
          <a:blipFill>
            <a:blip r:embed="rId5"/>
            <a:stretch>
              <a:fillRect/>
            </a:stretch>
          </a:blipFill>
        </p:spPr>
      </p:sp>
      <p:sp>
        <p:nvSpPr>
          <p:cNvPr id="181" name="Shape 181"/>
          <p:cNvSpPr/>
          <p:nvPr/>
        </p:nvSpPr>
        <p:spPr>
          <a:xfrm>
            <a:off y="4053400" x="1270000"/>
            <a:ext cy="42325" cx="5863149"/>
          </a:xfrm>
          <a:prstGeom prst="rect">
            <a:avLst/>
          </a:prstGeom>
          <a:blipFill>
            <a:blip r:embed="rId5"/>
            <a:stretch>
              <a:fillRect/>
            </a:stretch>
          </a:blipFill>
        </p:spPr>
      </p:sp>
      <p:sp>
        <p:nvSpPr>
          <p:cNvPr id="182" name="Shape 182"/>
          <p:cNvSpPr txBox="1"/>
          <p:nvPr/>
        </p:nvSpPr>
        <p:spPr>
          <a:xfrm>
            <a:off y="897800" x="1270000"/>
            <a:ext cy="1499649" cx="6747224"/>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It is critical that leadership clearly identify the spiritual DNA of Seventh-day Adventism.</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6" name="Shape 186"/>
        <p:cNvGrpSpPr/>
        <p:nvPr/>
      </p:nvGrpSpPr>
      <p:grpSpPr>
        <a:xfrm>
          <a:off y="0" x="0"/>
          <a:ext cy="0" cx="0"/>
          <a:chOff y="0" x="0"/>
          <a:chExt cy="0" cx="0"/>
        </a:xfrm>
      </p:grpSpPr>
      <p:sp>
        <p:nvSpPr>
          <p:cNvPr id="187" name="Shape 187"/>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188" name="Shape 188"/>
          <p:cNvSpPr/>
          <p:nvPr/>
        </p:nvSpPr>
        <p:spPr>
          <a:xfrm>
            <a:off y="275150" x="0"/>
            <a:ext cy="7344825" cx="10160000"/>
          </a:xfrm>
          <a:prstGeom prst="rect">
            <a:avLst/>
          </a:prstGeom>
          <a:blipFill>
            <a:blip r:embed="rId4"/>
            <a:stretch>
              <a:fillRect/>
            </a:stretch>
          </a:blipFill>
        </p:spPr>
      </p:sp>
      <p:sp>
        <p:nvSpPr>
          <p:cNvPr id="189" name="Shape 189"/>
          <p:cNvSpPr txBox="1"/>
          <p:nvPr/>
        </p:nvSpPr>
        <p:spPr>
          <a:xfrm>
            <a:off y="7209000" x="4497900"/>
            <a:ext cy="347824" cx="1302100"/>
          </a:xfrm>
          <a:prstGeom prst="rect">
            <a:avLst/>
          </a:prstGeom>
        </p:spPr>
        <p:txBody>
          <a:bodyPr bIns="38100" rIns="38100" lIns="38100" tIns="38100" anchor="t" anchorCtr="0">
            <a:noAutofit/>
          </a:bodyPr>
          <a:lstStyle/>
          <a:p>
            <a:pPr algn="l" marR="0" indent="0" marL="0">
              <a:lnSpc>
                <a:spcPct val="120312"/>
              </a:lnSpc>
              <a:spcBef>
                <a:spcPts val="0"/>
              </a:spcBef>
              <a:spcAft>
                <a:spcPts val="0"/>
              </a:spcAft>
              <a:buNone/>
            </a:pPr>
            <a:r>
              <a:rPr sz="1777" lang="en-US">
                <a:solidFill>
                  <a:srgbClr val="FFFFFF"/>
                </a:solidFill>
                <a:latin typeface="Arial"/>
                <a:ea typeface="Arial"/>
                <a:cs typeface="Arial"/>
                <a:sym typeface="Arial"/>
              </a:rPr>
              <a:t>Permanence</a:t>
            </a:r>
          </a:p>
        </p:txBody>
      </p:sp>
      <p:sp>
        <p:nvSpPr>
          <p:cNvPr id="190" name="Shape 190"/>
          <p:cNvSpPr txBox="1"/>
          <p:nvPr/>
        </p:nvSpPr>
        <p:spPr>
          <a:xfrm>
            <a:off y="4961800" x="7186075"/>
            <a:ext cy="347824" cx="1649574"/>
          </a:xfrm>
          <a:prstGeom prst="rect">
            <a:avLst/>
          </a:prstGeom>
        </p:spPr>
        <p:txBody>
          <a:bodyPr bIns="38100" rIns="38100" lIns="38100" tIns="38100" anchor="t" anchorCtr="0">
            <a:noAutofit/>
          </a:bodyPr>
          <a:lstStyle/>
          <a:p>
            <a:pPr algn="l" marR="0" indent="0" marL="0">
              <a:lnSpc>
                <a:spcPct val="120312"/>
              </a:lnSpc>
              <a:spcBef>
                <a:spcPts val="0"/>
              </a:spcBef>
              <a:spcAft>
                <a:spcPts val="0"/>
              </a:spcAft>
              <a:buNone/>
            </a:pPr>
            <a:r>
              <a:rPr sz="1777" lang="en-US">
                <a:solidFill>
                  <a:srgbClr val="FFFFFF"/>
                </a:solidFill>
                <a:latin typeface="Arial"/>
                <a:ea typeface="Arial"/>
                <a:cs typeface="Arial"/>
                <a:sym typeface="Arial"/>
              </a:rPr>
              <a:t>Change</a:t>
            </a:r>
          </a:p>
        </p:txBody>
      </p:sp>
      <p:sp>
        <p:nvSpPr>
          <p:cNvPr id="191" name="Shape 191"/>
          <p:cNvSpPr txBox="1"/>
          <p:nvPr/>
        </p:nvSpPr>
        <p:spPr>
          <a:xfrm>
            <a:off y="5871975" x="5873750"/>
            <a:ext cy="347824" cx="869949"/>
          </a:xfrm>
          <a:prstGeom prst="rect">
            <a:avLst/>
          </a:prstGeom>
        </p:spPr>
        <p:txBody>
          <a:bodyPr bIns="38100" rIns="38100" lIns="38100" tIns="38100" anchor="t" anchorCtr="0">
            <a:noAutofit/>
          </a:bodyPr>
          <a:lstStyle/>
          <a:p>
            <a:pPr algn="l" marR="0" indent="0" marL="0">
              <a:lnSpc>
                <a:spcPct val="120312"/>
              </a:lnSpc>
              <a:spcBef>
                <a:spcPts val="0"/>
              </a:spcBef>
              <a:spcAft>
                <a:spcPts val="0"/>
              </a:spcAft>
              <a:buNone/>
            </a:pPr>
            <a:r>
              <a:rPr sz="1777" lang="en-US">
                <a:solidFill>
                  <a:srgbClr val="FFFFFF"/>
                </a:solidFill>
                <a:latin typeface="Arial"/>
                <a:ea typeface="Arial"/>
                <a:cs typeface="Arial"/>
                <a:sym typeface="Arial"/>
              </a:rPr>
              <a:t>Tension</a:t>
            </a:r>
          </a:p>
        </p:txBody>
      </p:sp>
      <p:sp>
        <p:nvSpPr>
          <p:cNvPr id="192" name="Shape 192"/>
          <p:cNvSpPr txBox="1"/>
          <p:nvPr/>
        </p:nvSpPr>
        <p:spPr>
          <a:xfrm>
            <a:off y="1659800" x="2726950"/>
            <a:ext cy="1700725" cx="6239225"/>
          </a:xfrm>
          <a:prstGeom prst="rect">
            <a:avLst/>
          </a:prstGeom>
        </p:spPr>
        <p:txBody>
          <a:bodyPr bIns="38100" rIns="38100" lIns="38100" tIns="38100" anchor="t" anchorCtr="0">
            <a:noAutofit/>
          </a:bodyPr>
          <a:lstStyle/>
          <a:p>
            <a:pPr algn="r" marR="0" indent="0" marL="0">
              <a:lnSpc>
                <a:spcPct val="119921"/>
              </a:lnSpc>
              <a:spcBef>
                <a:spcPts val="0"/>
              </a:spcBef>
              <a:spcAft>
                <a:spcPts val="0"/>
              </a:spcAft>
              <a:buNone/>
            </a:pPr>
            <a:r>
              <a:rPr sz="3555" lang="en-US">
                <a:solidFill>
                  <a:srgbClr val="000000"/>
                </a:solidFill>
                <a:latin typeface="Arial"/>
                <a:ea typeface="Arial"/>
                <a:cs typeface="Arial"/>
                <a:sym typeface="Arial"/>
              </a:rPr>
              <a:t>Leadership must guide the church in living creatively with both.</a:t>
            </a:r>
          </a:p>
        </p:txBody>
      </p:sp>
      <p:sp>
        <p:nvSpPr>
          <p:cNvPr id="193" name="Shape 193"/>
          <p:cNvSpPr txBox="1"/>
          <p:nvPr/>
        </p:nvSpPr>
        <p:spPr>
          <a:xfrm>
            <a:off y="3607150" x="1270000"/>
            <a:ext cy="2783749" cx="3275874"/>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Change will be anchored to the church’s specific landmarks.</a:t>
            </a:r>
          </a:p>
        </p:txBody>
      </p:sp>
      <p:sp>
        <p:nvSpPr>
          <p:cNvPr id="194" name="Shape 194"/>
          <p:cNvSpPr txBox="1"/>
          <p:nvPr/>
        </p:nvSpPr>
        <p:spPr>
          <a:xfrm>
            <a:off y="389800" x="1033625"/>
            <a:ext cy="651225" cx="7999574"/>
          </a:xfrm>
          <a:prstGeom prst="rect">
            <a:avLst/>
          </a:prstGeom>
        </p:spPr>
        <p:txBody>
          <a:bodyPr bIns="38100" rIns="38100" lIns="38100" tIns="38100" anchor="t" anchorCtr="0">
            <a:noAutofit/>
          </a:bodyPr>
          <a:lstStyle/>
          <a:p>
            <a:pPr algn="ctr" marR="0" indent="0" marL="0">
              <a:lnSpc>
                <a:spcPct val="119852"/>
              </a:lnSpc>
              <a:spcBef>
                <a:spcPts val="0"/>
              </a:spcBef>
              <a:spcAft>
                <a:spcPts val="0"/>
              </a:spcAft>
              <a:buNone/>
            </a:pPr>
            <a:r>
              <a:rPr b="1" sz="3777" lang="en-US">
                <a:solidFill>
                  <a:srgbClr val="211C4B"/>
                </a:solidFill>
                <a:latin typeface="Arial"/>
                <a:ea typeface="Arial"/>
                <a:cs typeface="Arial"/>
                <a:sym typeface="Arial"/>
              </a:rPr>
              <a:t>III. The Strength </a:t>
            </a:r>
            <a:r>
              <a:rPr sz="3777" lang="en-US" i="1">
                <a:solidFill>
                  <a:srgbClr val="211C4B"/>
                </a:solidFill>
                <a:latin typeface="Arial"/>
                <a:ea typeface="Arial"/>
                <a:cs typeface="Arial"/>
                <a:sym typeface="Arial"/>
              </a:rPr>
              <a:t>of</a:t>
            </a:r>
            <a:r>
              <a:rPr b="1" sz="3777" lang="en-US">
                <a:solidFill>
                  <a:srgbClr val="211C4B"/>
                </a:solidFill>
                <a:latin typeface="Arial"/>
                <a:ea typeface="Arial"/>
                <a:cs typeface="Arial"/>
                <a:sym typeface="Arial"/>
              </a:rPr>
              <a:t> Permanence</a:t>
            </a:r>
          </a:p>
        </p:txBody>
      </p:sp>
      <p:sp>
        <p:nvSpPr>
          <p:cNvPr id="195" name="Shape 195"/>
          <p:cNvSpPr/>
          <p:nvPr/>
        </p:nvSpPr>
        <p:spPr>
          <a:xfrm>
            <a:off y="7048500" x="4148650"/>
            <a:ext cy="560899" cx="1957900"/>
          </a:xfrm>
          <a:prstGeom prst="rect">
            <a:avLst/>
          </a:prstGeom>
          <a:blipFill>
            <a:blip r:embed="rId5"/>
            <a:stretch>
              <a:fillRect/>
            </a:stretch>
          </a:blipFill>
        </p:spPr>
      </p:sp>
      <p:sp>
        <p:nvSpPr>
          <p:cNvPr id="196" name="Shape 196"/>
          <p:cNvSpPr/>
          <p:nvPr/>
        </p:nvSpPr>
        <p:spPr>
          <a:xfrm>
            <a:off y="4804825" x="6932075"/>
            <a:ext cy="582074" cx="1227649"/>
          </a:xfrm>
          <a:prstGeom prst="rect">
            <a:avLst/>
          </a:prstGeom>
          <a:blipFill>
            <a:blip r:embed="rId6"/>
            <a:stretch>
              <a:fillRect/>
            </a:stretch>
          </a:blipFill>
        </p:spPr>
      </p:sp>
      <p:sp>
        <p:nvSpPr>
          <p:cNvPr id="197" name="Shape 197"/>
          <p:cNvSpPr/>
          <p:nvPr/>
        </p:nvSpPr>
        <p:spPr>
          <a:xfrm>
            <a:off y="5736150" x="5588000"/>
            <a:ext cy="486824" cx="1333500"/>
          </a:xfrm>
          <a:prstGeom prst="rect">
            <a:avLst/>
          </a:prstGeom>
          <a:blipFill>
            <a:blip r:embed="rId7"/>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1" name="Shape 201"/>
        <p:cNvGrpSpPr/>
        <p:nvPr/>
      </p:nvGrpSpPr>
      <p:grpSpPr>
        <a:xfrm>
          <a:off y="0" x="0"/>
          <a:ext cy="0" cx="0"/>
          <a:chOff y="0" x="0"/>
          <a:chExt cy="0" cx="0"/>
        </a:xfrm>
      </p:grpSpPr>
      <p:sp>
        <p:nvSpPr>
          <p:cNvPr id="202" name="Shape 202"/>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03" name="Shape 203"/>
          <p:cNvSpPr/>
          <p:nvPr/>
        </p:nvSpPr>
        <p:spPr>
          <a:xfrm>
            <a:off y="275150" x="0"/>
            <a:ext cy="7344825" cx="10160000"/>
          </a:xfrm>
          <a:prstGeom prst="rect">
            <a:avLst/>
          </a:prstGeom>
          <a:blipFill>
            <a:blip r:embed="rId4"/>
            <a:stretch>
              <a:fillRect/>
            </a:stretch>
          </a:blipFill>
        </p:spPr>
      </p:sp>
      <p:sp>
        <p:nvSpPr>
          <p:cNvPr id="204" name="Shape 204"/>
          <p:cNvSpPr txBox="1"/>
          <p:nvPr/>
        </p:nvSpPr>
        <p:spPr>
          <a:xfrm>
            <a:off y="1321150" x="1270000"/>
            <a:ext cy="6032850" cx="7593875"/>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Adventist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Church is a global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community with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constant interaction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among cultures.</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Leadership must clearly identify those values that</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we will continue to hold</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transcend time and culture</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identify us as a church community</a:t>
            </a:r>
          </a:p>
        </p:txBody>
      </p:sp>
      <p:sp>
        <p:nvSpPr>
          <p:cNvPr id="205" name="Shape 205"/>
          <p:cNvSpPr txBox="1"/>
          <p:nvPr/>
        </p:nvSpPr>
        <p:spPr>
          <a:xfrm>
            <a:off y="389800" x="1033625"/>
            <a:ext cy="617699" cx="7999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211C4B"/>
                </a:solidFill>
                <a:latin typeface="Arial"/>
                <a:ea typeface="Arial"/>
                <a:cs typeface="Arial"/>
                <a:sym typeface="Arial"/>
              </a:rPr>
              <a:t>IV. Living Creatively </a:t>
            </a:r>
            <a:r>
              <a:rPr sz="3555" lang="en-US" i="1">
                <a:solidFill>
                  <a:srgbClr val="211C4B"/>
                </a:solidFill>
                <a:latin typeface="Arial"/>
                <a:ea typeface="Arial"/>
                <a:cs typeface="Arial"/>
                <a:sym typeface="Arial"/>
              </a:rPr>
              <a:t>with</a:t>
            </a:r>
            <a:r>
              <a:rPr b="1" sz="3555" lang="en-US">
                <a:solidFill>
                  <a:srgbClr val="211C4B"/>
                </a:solidFill>
                <a:latin typeface="Arial"/>
                <a:ea typeface="Arial"/>
                <a:cs typeface="Arial"/>
                <a:sym typeface="Arial"/>
              </a:rPr>
              <a:t> Diversity</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9" name="Shape 209"/>
        <p:cNvGrpSpPr/>
        <p:nvPr/>
      </p:nvGrpSpPr>
      <p:grpSpPr>
        <a:xfrm>
          <a:off y="0" x="0"/>
          <a:ext cy="0" cx="0"/>
          <a:chOff y="0" x="0"/>
          <a:chExt cy="0" cx="0"/>
        </a:xfrm>
      </p:grpSpPr>
      <p:sp>
        <p:nvSpPr>
          <p:cNvPr id="210" name="Shape 210"/>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11" name="Shape 211"/>
          <p:cNvSpPr/>
          <p:nvPr/>
        </p:nvSpPr>
        <p:spPr>
          <a:xfrm>
            <a:off y="275150" x="0"/>
            <a:ext cy="7344825" cx="10160000"/>
          </a:xfrm>
          <a:prstGeom prst="rect">
            <a:avLst/>
          </a:prstGeom>
          <a:blipFill>
            <a:blip r:embed="rId4"/>
            <a:stretch>
              <a:fillRect/>
            </a:stretch>
          </a:blipFill>
        </p:spPr>
      </p:sp>
      <p:sp>
        <p:nvSpPr>
          <p:cNvPr id="212" name="Shape 212"/>
          <p:cNvSpPr txBox="1"/>
          <p:nvPr/>
        </p:nvSpPr>
        <p:spPr>
          <a:xfrm>
            <a:off y="389800" x="1033625"/>
            <a:ext cy="1159224" cx="7999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211C4B"/>
                </a:solidFill>
                <a:latin typeface="Arial"/>
                <a:ea typeface="Arial"/>
                <a:cs typeface="Arial"/>
                <a:sym typeface="Arial"/>
              </a:rPr>
              <a:t>V. Celebrating Diversity While Maintaining Our Values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6" name="Shape 216"/>
        <p:cNvGrpSpPr/>
        <p:nvPr/>
      </p:nvGrpSpPr>
      <p:grpSpPr>
        <a:xfrm>
          <a:off y="0" x="0"/>
          <a:ext cy="0" cx="0"/>
          <a:chOff y="0" x="0"/>
          <a:chExt cy="0" cx="0"/>
        </a:xfrm>
      </p:grpSpPr>
      <p:sp>
        <p:nvSpPr>
          <p:cNvPr id="217" name="Shape 217"/>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18" name="Shape 218"/>
          <p:cNvSpPr/>
          <p:nvPr/>
        </p:nvSpPr>
        <p:spPr>
          <a:xfrm>
            <a:off y="275150" x="0"/>
            <a:ext cy="7344825" cx="10160000"/>
          </a:xfrm>
          <a:prstGeom prst="rect">
            <a:avLst/>
          </a:prstGeom>
          <a:blipFill>
            <a:blip r:embed="rId4"/>
            <a:stretch>
              <a:fillRect/>
            </a:stretch>
          </a:blipFill>
        </p:spPr>
      </p:sp>
      <p:sp>
        <p:nvSpPr>
          <p:cNvPr id="219" name="Shape 219"/>
          <p:cNvSpPr txBox="1"/>
          <p:nvPr/>
        </p:nvSpPr>
        <p:spPr>
          <a:xfrm>
            <a:off y="5723800" x="1270000"/>
            <a:ext cy="1700725" cx="8373524"/>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Local traditions can only do us harm if we are uncertain about our faith and moral values.</a:t>
            </a:r>
          </a:p>
        </p:txBody>
      </p:sp>
      <p:sp>
        <p:nvSpPr>
          <p:cNvPr id="220" name="Shape 220"/>
          <p:cNvSpPr txBox="1"/>
          <p:nvPr/>
        </p:nvSpPr>
        <p:spPr>
          <a:xfrm>
            <a:off y="4164525" x="6649850"/>
            <a:ext cy="347824" cx="2750250"/>
          </a:xfrm>
          <a:prstGeom prst="rect">
            <a:avLst/>
          </a:prstGeom>
        </p:spPr>
        <p:txBody>
          <a:bodyPr bIns="38100" rIns="38100" lIns="38100" tIns="38100" anchor="t" anchorCtr="0">
            <a:noAutofit/>
          </a:bodyPr>
          <a:lstStyle/>
          <a:p>
            <a:pPr algn="ctr" marR="0" indent="0" marL="0">
              <a:lnSpc>
                <a:spcPct val="120312"/>
              </a:lnSpc>
              <a:spcBef>
                <a:spcPts val="0"/>
              </a:spcBef>
              <a:spcAft>
                <a:spcPts val="0"/>
              </a:spcAft>
              <a:buNone/>
            </a:pPr>
            <a:r>
              <a:rPr b="1" sz="1777" lang="en-US">
                <a:solidFill>
                  <a:srgbClr val="FFFFFF"/>
                </a:solidFill>
                <a:latin typeface="Arial"/>
                <a:ea typeface="Arial"/>
                <a:cs typeface="Arial"/>
                <a:sym typeface="Arial"/>
              </a:rPr>
              <a:t>Adventist non-variables</a:t>
            </a:r>
          </a:p>
        </p:txBody>
      </p:sp>
      <p:sp>
        <p:nvSpPr>
          <p:cNvPr id="221" name="Shape 221"/>
          <p:cNvSpPr txBox="1"/>
          <p:nvPr/>
        </p:nvSpPr>
        <p:spPr>
          <a:xfrm>
            <a:off y="1321150" x="1270000"/>
            <a:ext cy="4408299" cx="4969224"/>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identify the basket of Adventist non-variables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not be threatened by local cultural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expression</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place values above culture</a:t>
            </a:r>
          </a:p>
          <a:p>
            <a:r>
              <a:t/>
            </a:r>
          </a:p>
        </p:txBody>
      </p:sp>
      <p:sp>
        <p:nvSpPr>
          <p:cNvPr id="222" name="Shape 222"/>
          <p:cNvSpPr txBox="1"/>
          <p:nvPr/>
        </p:nvSpPr>
        <p:spPr>
          <a:xfrm>
            <a:off y="1744475" x="6452300"/>
            <a:ext cy="347824" cx="875225"/>
          </a:xfrm>
          <a:prstGeom prst="rect">
            <a:avLst/>
          </a:prstGeom>
        </p:spPr>
        <p:txBody>
          <a:bodyPr bIns="38100" rIns="38100" lIns="38100" tIns="38100" anchor="t" anchorCtr="0">
            <a:noAutofit/>
          </a:bodyPr>
          <a:lstStyle/>
          <a:p>
            <a:pPr algn="l" marR="0" indent="0" marL="0">
              <a:lnSpc>
                <a:spcPct val="120312"/>
              </a:lnSpc>
              <a:spcBef>
                <a:spcPts val="0"/>
              </a:spcBef>
              <a:spcAft>
                <a:spcPts val="0"/>
              </a:spcAft>
              <a:buNone/>
            </a:pPr>
            <a:r>
              <a:rPr sz="1777" lang="en-US">
                <a:solidFill>
                  <a:srgbClr val="000000"/>
                </a:solidFill>
                <a:latin typeface="Arial"/>
                <a:ea typeface="Arial"/>
                <a:cs typeface="Arial"/>
                <a:sym typeface="Arial"/>
              </a:rPr>
              <a:t>Sabbath</a:t>
            </a:r>
          </a:p>
        </p:txBody>
      </p:sp>
      <p:sp>
        <p:nvSpPr>
          <p:cNvPr id="223" name="Shape 223"/>
          <p:cNvSpPr txBox="1"/>
          <p:nvPr/>
        </p:nvSpPr>
        <p:spPr>
          <a:xfrm>
            <a:off y="2531175" x="7806950"/>
            <a:ext cy="510100" cx="8822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1777" lang="en-US">
                <a:solidFill>
                  <a:srgbClr val="000000"/>
                </a:solidFill>
                <a:latin typeface="Arial"/>
                <a:ea typeface="Arial"/>
                <a:cs typeface="Arial"/>
                <a:sym typeface="Arial"/>
              </a:rPr>
              <a:t>Second</a:t>
            </a:r>
          </a:p>
          <a:p>
            <a:pPr algn="ctr" marR="0" indent="0" marL="0">
              <a:lnSpc>
                <a:spcPct val="100000"/>
              </a:lnSpc>
              <a:spcBef>
                <a:spcPts val="0"/>
              </a:spcBef>
              <a:spcAft>
                <a:spcPts val="0"/>
              </a:spcAft>
              <a:buNone/>
            </a:pPr>
            <a:r>
              <a:rPr sz="1777" lang="en-US">
                <a:solidFill>
                  <a:srgbClr val="000000"/>
                </a:solidFill>
                <a:latin typeface="Arial"/>
                <a:ea typeface="Arial"/>
                <a:cs typeface="Arial"/>
                <a:sym typeface="Arial"/>
              </a:rPr>
              <a:t>Coming</a:t>
            </a:r>
          </a:p>
        </p:txBody>
      </p:sp>
      <p:sp>
        <p:nvSpPr>
          <p:cNvPr id="224" name="Shape 224"/>
          <p:cNvSpPr txBox="1"/>
          <p:nvPr/>
        </p:nvSpPr>
        <p:spPr>
          <a:xfrm>
            <a:off y="3014475" x="6741575"/>
            <a:ext cy="510100" cx="1044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1777" lang="en-US">
                <a:solidFill>
                  <a:srgbClr val="000000"/>
                </a:solidFill>
                <a:latin typeface="Arial"/>
                <a:ea typeface="Arial"/>
                <a:cs typeface="Arial"/>
                <a:sym typeface="Arial"/>
              </a:rPr>
              <a:t>State of </a:t>
            </a:r>
          </a:p>
          <a:p>
            <a:pPr algn="ctr" marR="0" indent="0" marL="0">
              <a:lnSpc>
                <a:spcPct val="100000"/>
              </a:lnSpc>
              <a:spcBef>
                <a:spcPts val="0"/>
              </a:spcBef>
              <a:spcAft>
                <a:spcPts val="0"/>
              </a:spcAft>
              <a:buNone/>
            </a:pPr>
            <a:r>
              <a:rPr sz="1777" lang="en-US">
                <a:solidFill>
                  <a:srgbClr val="000000"/>
                </a:solidFill>
                <a:latin typeface="Arial"/>
                <a:ea typeface="Arial"/>
                <a:cs typeface="Arial"/>
                <a:sym typeface="Arial"/>
              </a:rPr>
              <a:t>The Dead</a:t>
            </a:r>
          </a:p>
        </p:txBody>
      </p:sp>
      <p:sp>
        <p:nvSpPr>
          <p:cNvPr id="225" name="Shape 225"/>
          <p:cNvSpPr txBox="1"/>
          <p:nvPr/>
        </p:nvSpPr>
        <p:spPr>
          <a:xfrm>
            <a:off y="728475" x="1270000"/>
            <a:ext cy="617699" cx="4969224"/>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Leadership must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 name="Shape 25"/>
        <p:cNvGrpSpPr/>
        <p:nvPr/>
      </p:nvGrpSpPr>
      <p:grpSpPr>
        <a:xfrm>
          <a:off y="0" x="0"/>
          <a:ext cy="0" cx="0"/>
          <a:chOff y="0" x="0"/>
          <a:chExt cy="0" cx="0"/>
        </a:xfrm>
      </p:grpSpPr>
      <p:sp>
        <p:nvSpPr>
          <p:cNvPr id="26" name="Shape 26"/>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7" name="Shape 27"/>
          <p:cNvSpPr/>
          <p:nvPr/>
        </p:nvSpPr>
        <p:spPr>
          <a:xfrm>
            <a:off y="0" x="0"/>
            <a:ext cy="7620000" cx="10160000"/>
          </a:xfrm>
          <a:prstGeom prst="rect">
            <a:avLst/>
          </a:prstGeom>
          <a:blipFill>
            <a:blip r:embed="rId4"/>
            <a:stretch>
              <a:fillRect/>
            </a:stretch>
          </a:blipFill>
        </p:spPr>
      </p:sp>
      <p:sp>
        <p:nvSpPr>
          <p:cNvPr id="28" name="Shape 28"/>
          <p:cNvSpPr txBox="1"/>
          <p:nvPr/>
        </p:nvSpPr>
        <p:spPr>
          <a:xfrm>
            <a:off y="220475" x="345700"/>
            <a:ext cy="1769983" cx="3522825"/>
          </a:xfrm>
          <a:prstGeom prst="rect">
            <a:avLst/>
          </a:prstGeom>
        </p:spPr>
        <p:txBody>
          <a:bodyPr bIns="38100" rIns="38100" lIns="38100" tIns="38100" anchor="ctr" anchorCtr="0">
            <a:noAutofit/>
          </a:bodyPr>
          <a:lstStyle/>
          <a:p>
            <a:pPr algn="l" marR="0" indent="0" marL="0">
              <a:lnSpc>
                <a:spcPct val="120000"/>
              </a:lnSpc>
              <a:spcBef>
                <a:spcPts val="0"/>
              </a:spcBef>
              <a:spcAft>
                <a:spcPts val="0"/>
              </a:spcAft>
              <a:buNone/>
            </a:pPr>
            <a:r>
              <a:rPr sz="3888" lang="en-US">
                <a:solidFill>
                  <a:srgbClr val="FFFFFF"/>
                </a:solidFill>
                <a:latin typeface="Arial"/>
                <a:ea typeface="Arial"/>
                <a:cs typeface="Arial"/>
                <a:sym typeface="Arial"/>
              </a:rPr>
              <a:t>SESSION</a:t>
            </a:r>
            <a:r>
              <a:rPr b="1" sz="3777" lang="en-US">
                <a:solidFill>
                  <a:srgbClr val="FFFFFF"/>
                </a:solidFill>
                <a:latin typeface="Arial"/>
                <a:ea typeface="Arial"/>
                <a:cs typeface="Arial"/>
                <a:sym typeface="Arial"/>
              </a:rPr>
              <a:t> </a:t>
            </a:r>
            <a:r>
              <a:rPr b="1" sz="5777" lang="en-US" i="1">
                <a:solidFill>
                  <a:srgbClr val="FFFFFF"/>
                </a:solidFill>
                <a:latin typeface="Arial"/>
                <a:ea typeface="Arial"/>
                <a:cs typeface="Arial"/>
                <a:sym typeface="Arial"/>
              </a:rPr>
              <a:t>one</a:t>
            </a:r>
          </a:p>
        </p:txBody>
      </p:sp>
      <p:sp>
        <p:nvSpPr>
          <p:cNvPr id="29" name="Shape 29"/>
          <p:cNvSpPr txBox="1"/>
          <p:nvPr/>
        </p:nvSpPr>
        <p:spPr>
          <a:xfrm>
            <a:off y="5215800" x="4335625"/>
            <a:ext cy="1903575" cx="402025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Based on the Keynote</a:t>
            </a:r>
          </a:p>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Presentation by General Conference President</a:t>
            </a:r>
          </a:p>
          <a:p>
            <a:pPr algn="l" marR="0" indent="0" marL="0">
              <a:lnSpc>
                <a:spcPct val="120138"/>
              </a:lnSpc>
              <a:spcBef>
                <a:spcPts val="0"/>
              </a:spcBef>
              <a:spcAft>
                <a:spcPts val="0"/>
              </a:spcAft>
              <a:buNone/>
            </a:pPr>
            <a:r>
              <a:rPr b="1" sz="4000" lang="en-US" i="1">
                <a:solidFill>
                  <a:srgbClr val="211C4B"/>
                </a:solidFill>
                <a:latin typeface="Arial"/>
                <a:ea typeface="Arial"/>
                <a:cs typeface="Arial"/>
                <a:sym typeface="Arial"/>
              </a:rPr>
              <a:t>Jan Paulsen</a:t>
            </a:r>
          </a:p>
        </p:txBody>
      </p:sp>
      <p:sp>
        <p:nvSpPr>
          <p:cNvPr id="30" name="Shape 30"/>
          <p:cNvSpPr txBox="1"/>
          <p:nvPr/>
        </p:nvSpPr>
        <p:spPr>
          <a:xfrm>
            <a:off y="982475" x="4335625"/>
            <a:ext cy="3929630" cx="5374900"/>
          </a:xfrm>
          <a:prstGeom prst="rect">
            <a:avLst/>
          </a:prstGeom>
        </p:spPr>
        <p:txBody>
          <a:bodyPr bIns="38100" rIns="38100" lIns="38100" tIns="38100" anchor="ctr" anchorCtr="0">
            <a:noAutofit/>
          </a:bodyPr>
          <a:lstStyle/>
          <a:p>
            <a:pPr algn="l" marR="0" indent="0" marL="0">
              <a:lnSpc>
                <a:spcPct val="107954"/>
              </a:lnSpc>
              <a:spcBef>
                <a:spcPts val="0"/>
              </a:spcBef>
              <a:spcAft>
                <a:spcPts val="0"/>
              </a:spcAft>
              <a:buNone/>
            </a:pPr>
            <a:r>
              <a:rPr sz="6111" lang="en-US">
                <a:solidFill>
                  <a:srgbClr val="000000"/>
                </a:solidFill>
                <a:latin typeface="Arial"/>
                <a:ea typeface="Arial"/>
                <a:cs typeface="Arial"/>
                <a:sym typeface="Arial"/>
              </a:rPr>
              <a:t>Character </a:t>
            </a:r>
            <a:r>
              <a:rPr sz="6111" lang="en-US" i="1">
                <a:solidFill>
                  <a:srgbClr val="000000"/>
                </a:solidFill>
                <a:latin typeface="Arial"/>
                <a:ea typeface="Arial"/>
                <a:cs typeface="Arial"/>
                <a:sym typeface="Arial"/>
              </a:rPr>
              <a:t>and</a:t>
            </a:r>
            <a:r>
              <a:rPr sz="6111" lang="en-US">
                <a:solidFill>
                  <a:srgbClr val="000000"/>
                </a:solidFill>
                <a:latin typeface="Arial"/>
                <a:ea typeface="Arial"/>
                <a:cs typeface="Arial"/>
                <a:sym typeface="Arial"/>
              </a:rPr>
              <a:t> Personality </a:t>
            </a:r>
            <a:r>
              <a:rPr sz="6111" lang="en-US" i="1">
                <a:solidFill>
                  <a:srgbClr val="000000"/>
                </a:solidFill>
                <a:latin typeface="Arial"/>
                <a:ea typeface="Arial"/>
                <a:cs typeface="Arial"/>
                <a:sym typeface="Arial"/>
              </a:rPr>
              <a:t>of</a:t>
            </a:r>
            <a:r>
              <a:rPr sz="6111" lang="en-US">
                <a:solidFill>
                  <a:srgbClr val="000000"/>
                </a:solidFill>
                <a:latin typeface="Arial"/>
                <a:ea typeface="Arial"/>
                <a:cs typeface="Arial"/>
                <a:sym typeface="Arial"/>
              </a:rPr>
              <a:t> Adventist Leadership</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9" name="Shape 229"/>
        <p:cNvGrpSpPr/>
        <p:nvPr/>
      </p:nvGrpSpPr>
      <p:grpSpPr>
        <a:xfrm>
          <a:off y="0" x="0"/>
          <a:ext cy="0" cx="0"/>
          <a:chOff y="0" x="0"/>
          <a:chExt cy="0" cx="0"/>
        </a:xfrm>
      </p:grpSpPr>
      <p:sp>
        <p:nvSpPr>
          <p:cNvPr id="230" name="Shape 230"/>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31" name="Shape 231"/>
          <p:cNvSpPr/>
          <p:nvPr/>
        </p:nvSpPr>
        <p:spPr>
          <a:xfrm>
            <a:off y="275150" x="0"/>
            <a:ext cy="7344825" cx="10160000"/>
          </a:xfrm>
          <a:prstGeom prst="rect">
            <a:avLst/>
          </a:prstGeom>
          <a:blipFill>
            <a:blip r:embed="rId4"/>
            <a:stretch>
              <a:fillRect/>
            </a:stretch>
          </a:blipFill>
        </p:spPr>
      </p:sp>
      <p:sp>
        <p:nvSpPr>
          <p:cNvPr id="232" name="Shape 232"/>
          <p:cNvSpPr txBox="1"/>
          <p:nvPr/>
        </p:nvSpPr>
        <p:spPr>
          <a:xfrm>
            <a:off y="559150" x="779625"/>
            <a:ext cy="1907099" cx="86768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Leadership must react proactively to bring out the appropriate richness in our global family.</a:t>
            </a:r>
          </a:p>
        </p:txBody>
      </p:sp>
      <p:sp>
        <p:nvSpPr>
          <p:cNvPr id="233" name="Shape 233"/>
          <p:cNvSpPr txBox="1"/>
          <p:nvPr/>
        </p:nvSpPr>
        <p:spPr>
          <a:xfrm>
            <a:off y="6372925" x="6974400"/>
            <a:ext cy="550674" cx="1459075"/>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b="1" sz="3111" lang="en-US">
                <a:solidFill>
                  <a:srgbClr val="FFFFFF"/>
                </a:solidFill>
                <a:latin typeface="Arial"/>
                <a:ea typeface="Arial"/>
                <a:cs typeface="Arial"/>
                <a:sym typeface="Arial"/>
              </a:rPr>
              <a:t>Culture</a:t>
            </a:r>
          </a:p>
        </p:txBody>
      </p:sp>
      <p:sp>
        <p:nvSpPr>
          <p:cNvPr id="234" name="Shape 234"/>
          <p:cNvSpPr txBox="1"/>
          <p:nvPr/>
        </p:nvSpPr>
        <p:spPr>
          <a:xfrm>
            <a:off y="6372925" x="2120175"/>
            <a:ext cy="550674" cx="1326774"/>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b="1" sz="3111" lang="en-US">
                <a:solidFill>
                  <a:srgbClr val="FFFFFF"/>
                </a:solidFill>
                <a:latin typeface="Arial"/>
                <a:ea typeface="Arial"/>
                <a:cs typeface="Arial"/>
                <a:sym typeface="Arial"/>
              </a:rPr>
              <a:t>Values</a:t>
            </a:r>
          </a:p>
        </p:txBody>
      </p:sp>
      <p:sp>
        <p:nvSpPr>
          <p:cNvPr id="235" name="Shape 235"/>
          <p:cNvSpPr/>
          <p:nvPr/>
        </p:nvSpPr>
        <p:spPr>
          <a:xfrm>
            <a:off y="5175225" x="0"/>
            <a:ext cy="2444725" cx="10160000"/>
          </a:xfrm>
          <a:prstGeom prst="rect">
            <a:avLst/>
          </a:prstGeom>
          <a:blipFill>
            <a:blip r:embed="rId5"/>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9" name="Shape 239"/>
        <p:cNvGrpSpPr/>
        <p:nvPr/>
      </p:nvGrpSpPr>
      <p:grpSpPr>
        <a:xfrm>
          <a:off y="0" x="0"/>
          <a:ext cy="0" cx="0"/>
          <a:chOff y="0" x="0"/>
          <a:chExt cy="0" cx="0"/>
        </a:xfrm>
      </p:grpSpPr>
      <p:sp>
        <p:nvSpPr>
          <p:cNvPr id="240" name="Shape 240"/>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41" name="Shape 241"/>
          <p:cNvSpPr/>
          <p:nvPr/>
        </p:nvSpPr>
        <p:spPr>
          <a:xfrm>
            <a:off y="275150" x="0"/>
            <a:ext cy="7344825" cx="10160000"/>
          </a:xfrm>
          <a:prstGeom prst="rect">
            <a:avLst/>
          </a:prstGeom>
          <a:blipFill>
            <a:blip r:embed="rId4"/>
            <a:stretch>
              <a:fillRect/>
            </a:stretch>
          </a:blipFill>
        </p:spPr>
      </p:sp>
      <p:sp>
        <p:nvSpPr>
          <p:cNvPr id="242" name="Shape 242"/>
          <p:cNvSpPr txBox="1"/>
          <p:nvPr/>
        </p:nvSpPr>
        <p:spPr>
          <a:xfrm>
            <a:off y="389800" x="1118300"/>
            <a:ext cy="1296799" cx="799957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The Church </a:t>
            </a:r>
            <a:r>
              <a:rPr sz="4000" lang="en-US" i="1">
                <a:solidFill>
                  <a:srgbClr val="211C4B"/>
                </a:solidFill>
                <a:latin typeface="Arial"/>
                <a:ea typeface="Arial"/>
                <a:cs typeface="Arial"/>
                <a:sym typeface="Arial"/>
              </a:rPr>
              <a:t>as a</a:t>
            </a:r>
            <a:r>
              <a:rPr b="1" sz="4000" lang="en-US">
                <a:solidFill>
                  <a:srgbClr val="000000"/>
                </a:solidFill>
                <a:latin typeface="Arial"/>
                <a:ea typeface="Arial"/>
                <a:cs typeface="Arial"/>
                <a:sym typeface="Arial"/>
              </a:rPr>
              <a:t> </a:t>
            </a:r>
          </a:p>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Global Community</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6" name="Shape 246"/>
        <p:cNvGrpSpPr/>
        <p:nvPr/>
      </p:nvGrpSpPr>
      <p:grpSpPr>
        <a:xfrm>
          <a:off y="0" x="0"/>
          <a:ext cy="0" cx="0"/>
          <a:chOff y="0" x="0"/>
          <a:chExt cy="0" cx="0"/>
        </a:xfrm>
      </p:grpSpPr>
      <p:sp>
        <p:nvSpPr>
          <p:cNvPr id="247" name="Shape 247"/>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48" name="Shape 248"/>
          <p:cNvSpPr/>
          <p:nvPr/>
        </p:nvSpPr>
        <p:spPr>
          <a:xfrm>
            <a:off y="275150" x="0"/>
            <a:ext cy="7344825" cx="10160000"/>
          </a:xfrm>
          <a:prstGeom prst="rect">
            <a:avLst/>
          </a:prstGeom>
          <a:blipFill>
            <a:blip r:embed="rId4"/>
            <a:stretch>
              <a:fillRect/>
            </a:stretch>
          </a:blipFill>
        </p:spPr>
      </p:sp>
      <p:sp>
        <p:nvSpPr>
          <p:cNvPr id="249" name="Shape 249"/>
          <p:cNvSpPr txBox="1"/>
          <p:nvPr/>
        </p:nvSpPr>
        <p:spPr>
          <a:xfrm>
            <a:off y="813150" x="1118300"/>
            <a:ext cy="1907099" cx="799957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Our unity as a global church is based on the strong foundation of God’s Word.</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3" name="Shape 253"/>
        <p:cNvGrpSpPr/>
        <p:nvPr/>
      </p:nvGrpSpPr>
      <p:grpSpPr>
        <a:xfrm>
          <a:off y="0" x="0"/>
          <a:ext cy="0" cx="0"/>
          <a:chOff y="0" x="0"/>
          <a:chExt cy="0" cx="0"/>
        </a:xfrm>
      </p:grpSpPr>
      <p:sp>
        <p:nvSpPr>
          <p:cNvPr id="254" name="Shape 254"/>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55" name="Shape 255"/>
          <p:cNvSpPr/>
          <p:nvPr/>
        </p:nvSpPr>
        <p:spPr>
          <a:xfrm>
            <a:off y="275150" x="0"/>
            <a:ext cy="7344825" cx="10160000"/>
          </a:xfrm>
          <a:prstGeom prst="rect">
            <a:avLst/>
          </a:prstGeom>
          <a:blipFill>
            <a:blip r:embed="rId4"/>
            <a:stretch>
              <a:fillRect/>
            </a:stretch>
          </a:blipFill>
        </p:spPr>
      </p:sp>
      <p:sp>
        <p:nvSpPr>
          <p:cNvPr id="256" name="Shape 256"/>
          <p:cNvSpPr txBox="1"/>
          <p:nvPr/>
        </p:nvSpPr>
        <p:spPr>
          <a:xfrm>
            <a:off y="2167800" x="5690300"/>
            <a:ext cy="3187674" cx="308889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aseline="30000" sz="2666" lang="en-US">
                <a:solidFill>
                  <a:srgbClr val="000000"/>
                </a:solidFill>
                <a:latin typeface="Arial"/>
                <a:ea typeface="Arial"/>
                <a:cs typeface="Arial"/>
                <a:sym typeface="Arial"/>
              </a:rPr>
              <a:t>5</a:t>
            </a:r>
            <a:r>
              <a:rPr sz="2666" lang="en-US">
                <a:solidFill>
                  <a:srgbClr val="000000"/>
                </a:solidFill>
                <a:latin typeface="Arial"/>
                <a:ea typeface="Arial"/>
                <a:cs typeface="Arial"/>
                <a:sym typeface="Arial"/>
              </a:rPr>
              <a:t>one Lord, </a:t>
            </a:r>
            <a:r>
              <a:rPr b="1" sz="2666" lang="en-US">
                <a:solidFill>
                  <a:srgbClr val="000000"/>
                </a:solidFill>
                <a:latin typeface="Arial"/>
                <a:ea typeface="Arial"/>
                <a:cs typeface="Arial"/>
                <a:sym typeface="Arial"/>
              </a:rPr>
              <a:t>one faith, one baptism</a:t>
            </a:r>
            <a:r>
              <a:rPr sz="2666" lang="en-US">
                <a:solidFill>
                  <a:srgbClr val="000000"/>
                </a:solidFill>
                <a:latin typeface="Arial"/>
                <a:ea typeface="Arial"/>
                <a:cs typeface="Arial"/>
                <a:sym typeface="Arial"/>
              </a:rPr>
              <a:t>;</a:t>
            </a:r>
          </a:p>
          <a:p>
            <a:pPr algn="l" marR="0" indent="0" marL="0">
              <a:lnSpc>
                <a:spcPct val="119791"/>
              </a:lnSpc>
              <a:spcBef>
                <a:spcPts val="0"/>
              </a:spcBef>
              <a:spcAft>
                <a:spcPts val="0"/>
              </a:spcAft>
              <a:buNone/>
            </a:pPr>
            <a:r>
              <a:rPr baseline="30000" sz="2666" lang="en-US">
                <a:solidFill>
                  <a:srgbClr val="000000"/>
                </a:solidFill>
                <a:latin typeface="Arial"/>
                <a:ea typeface="Arial"/>
                <a:cs typeface="Arial"/>
                <a:sym typeface="Arial"/>
              </a:rPr>
              <a:t>6</a:t>
            </a:r>
            <a:r>
              <a:rPr sz="2666" lang="en-US">
                <a:solidFill>
                  <a:srgbClr val="000000"/>
                </a:solidFill>
                <a:latin typeface="Arial"/>
                <a:ea typeface="Arial"/>
                <a:cs typeface="Arial"/>
                <a:sym typeface="Arial"/>
              </a:rPr>
              <a:t>one God and Father of all, who is over all, and through all and </a:t>
            </a:r>
          </a:p>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in all. </a:t>
            </a:r>
          </a:p>
          <a:p>
            <a:pPr algn="l" marR="0" indent="0" marL="0">
              <a:lnSpc>
                <a:spcPct val="120312"/>
              </a:lnSpc>
              <a:spcBef>
                <a:spcPts val="0"/>
              </a:spcBef>
              <a:spcAft>
                <a:spcPts val="0"/>
              </a:spcAft>
              <a:buNone/>
            </a:pPr>
            <a:r>
              <a:rPr sz="1777" lang="en-US" i="1">
                <a:solidFill>
                  <a:srgbClr val="000000"/>
                </a:solidFill>
                <a:latin typeface="Arial"/>
                <a:ea typeface="Arial"/>
                <a:cs typeface="Arial"/>
                <a:sym typeface="Arial"/>
              </a:rPr>
              <a:t>Eph 4:3-6 (NIV)</a:t>
            </a:r>
          </a:p>
        </p:txBody>
      </p:sp>
      <p:sp>
        <p:nvSpPr>
          <p:cNvPr id="257" name="Shape 257"/>
          <p:cNvSpPr txBox="1"/>
          <p:nvPr/>
        </p:nvSpPr>
        <p:spPr>
          <a:xfrm>
            <a:off y="2167800" x="1795625"/>
            <a:ext cy="3727450" cx="308889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aseline="30000" sz="2666" lang="en-US">
                <a:solidFill>
                  <a:srgbClr val="000000"/>
                </a:solidFill>
                <a:latin typeface="Arial"/>
                <a:ea typeface="Arial"/>
                <a:cs typeface="Arial"/>
                <a:sym typeface="Arial"/>
              </a:rPr>
              <a:t>3</a:t>
            </a:r>
            <a:r>
              <a:rPr sz="2666" lang="en-US">
                <a:solidFill>
                  <a:srgbClr val="000000"/>
                </a:solidFill>
                <a:latin typeface="Arial"/>
                <a:ea typeface="Arial"/>
                <a:cs typeface="Arial"/>
                <a:sym typeface="Arial"/>
              </a:rPr>
              <a:t>Make every effort to keep the </a:t>
            </a:r>
            <a:r>
              <a:rPr b="1" sz="2666" lang="en-US">
                <a:solidFill>
                  <a:srgbClr val="000000"/>
                </a:solidFill>
                <a:latin typeface="Arial"/>
                <a:ea typeface="Arial"/>
                <a:cs typeface="Arial"/>
                <a:sym typeface="Arial"/>
              </a:rPr>
              <a:t>unity</a:t>
            </a:r>
            <a:r>
              <a:rPr sz="2666" lang="en-US">
                <a:solidFill>
                  <a:srgbClr val="000000"/>
                </a:solidFill>
                <a:latin typeface="Arial"/>
                <a:ea typeface="Arial"/>
                <a:cs typeface="Arial"/>
                <a:sym typeface="Arial"/>
              </a:rPr>
              <a:t> of the Spirit through the bond of peace.</a:t>
            </a:r>
          </a:p>
          <a:p>
            <a:pPr algn="l" marR="0" indent="0" marL="0">
              <a:lnSpc>
                <a:spcPct val="119791"/>
              </a:lnSpc>
              <a:spcBef>
                <a:spcPts val="0"/>
              </a:spcBef>
              <a:spcAft>
                <a:spcPts val="0"/>
              </a:spcAft>
              <a:buNone/>
            </a:pPr>
            <a:r>
              <a:rPr baseline="30000" sz="2666" lang="en-US">
                <a:solidFill>
                  <a:srgbClr val="000000"/>
                </a:solidFill>
                <a:latin typeface="Arial"/>
                <a:ea typeface="Arial"/>
                <a:cs typeface="Arial"/>
                <a:sym typeface="Arial"/>
              </a:rPr>
              <a:t>4</a:t>
            </a:r>
            <a:r>
              <a:rPr sz="2666" lang="en-US">
                <a:solidFill>
                  <a:srgbClr val="000000"/>
                </a:solidFill>
                <a:latin typeface="Arial"/>
                <a:ea typeface="Arial"/>
                <a:cs typeface="Arial"/>
                <a:sym typeface="Arial"/>
              </a:rPr>
              <a:t>There is </a:t>
            </a:r>
            <a:r>
              <a:rPr b="1" sz="2666" lang="en-US">
                <a:solidFill>
                  <a:srgbClr val="000000"/>
                </a:solidFill>
                <a:latin typeface="Arial"/>
                <a:ea typeface="Arial"/>
                <a:cs typeface="Arial"/>
                <a:sym typeface="Arial"/>
              </a:rPr>
              <a:t>one body</a:t>
            </a:r>
            <a:r>
              <a:rPr sz="2666" lang="en-US">
                <a:solidFill>
                  <a:srgbClr val="000000"/>
                </a:solidFill>
                <a:latin typeface="Arial"/>
                <a:ea typeface="Arial"/>
                <a:cs typeface="Arial"/>
                <a:sym typeface="Arial"/>
              </a:rPr>
              <a:t> and one Spirit—just as you were called to one hope when you were called—</a:t>
            </a:r>
          </a:p>
        </p:txBody>
      </p:sp>
      <p:sp>
        <p:nvSpPr>
          <p:cNvPr id="258" name="Shape 258"/>
          <p:cNvSpPr txBox="1"/>
          <p:nvPr/>
        </p:nvSpPr>
        <p:spPr>
          <a:xfrm>
            <a:off y="1321150" x="2303625"/>
            <a:ext cy="381349" cx="20200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E P H E S I A N S</a:t>
            </a:r>
          </a:p>
        </p:txBody>
      </p:sp>
      <p:sp>
        <p:nvSpPr>
          <p:cNvPr id="259" name="Shape 259"/>
          <p:cNvSpPr txBox="1"/>
          <p:nvPr/>
        </p:nvSpPr>
        <p:spPr>
          <a:xfrm>
            <a:off y="1321150" x="6113625"/>
            <a:ext cy="381349" cx="20200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E P H E S I A N 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3" name="Shape 263"/>
        <p:cNvGrpSpPr/>
        <p:nvPr/>
      </p:nvGrpSpPr>
      <p:grpSpPr>
        <a:xfrm>
          <a:off y="0" x="0"/>
          <a:ext cy="0" cx="0"/>
          <a:chOff y="0" x="0"/>
          <a:chExt cy="0" cx="0"/>
        </a:xfrm>
      </p:grpSpPr>
      <p:sp>
        <p:nvSpPr>
          <p:cNvPr id="264" name="Shape 264"/>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65" name="Shape 265"/>
          <p:cNvSpPr/>
          <p:nvPr/>
        </p:nvSpPr>
        <p:spPr>
          <a:xfrm>
            <a:off y="275150" x="0"/>
            <a:ext cy="7344825" cx="10160000"/>
          </a:xfrm>
          <a:prstGeom prst="rect">
            <a:avLst/>
          </a:prstGeom>
          <a:blipFill>
            <a:blip r:embed="rId4"/>
            <a:stretch>
              <a:fillRect/>
            </a:stretch>
          </a:blipFill>
        </p:spPr>
      </p:sp>
      <p:sp>
        <p:nvSpPr>
          <p:cNvPr id="266" name="Shape 266"/>
          <p:cNvSpPr txBox="1"/>
          <p:nvPr/>
        </p:nvSpPr>
        <p:spPr>
          <a:xfrm>
            <a:off y="559150" x="1270000"/>
            <a:ext cy="1173325" cx="7593875"/>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sz="4000" lang="en-US">
                <a:solidFill>
                  <a:srgbClr val="000000"/>
                </a:solidFill>
                <a:latin typeface="Arial"/>
                <a:ea typeface="Arial"/>
                <a:cs typeface="Arial"/>
                <a:sym typeface="Arial"/>
              </a:rPr>
              <a:t>As a global community,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we have in common</a:t>
            </a:r>
            <a:r>
              <a:rPr sz="3555" lang="en-US">
                <a:solidFill>
                  <a:srgbClr val="000000"/>
                </a:solidFill>
                <a:latin typeface="Arial"/>
                <a:ea typeface="Arial"/>
                <a:cs typeface="Arial"/>
                <a:sym typeface="Arial"/>
              </a:rPr>
              <a:t> </a:t>
            </a:r>
          </a:p>
        </p:txBody>
      </p:sp>
      <p:sp>
        <p:nvSpPr>
          <p:cNvPr id="267" name="Shape 267"/>
          <p:cNvSpPr txBox="1"/>
          <p:nvPr/>
        </p:nvSpPr>
        <p:spPr>
          <a:xfrm>
            <a:off y="5385150" x="1270000"/>
            <a:ext cy="617699" cx="793255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These foster our commitment to unity.</a:t>
            </a:r>
          </a:p>
        </p:txBody>
      </p:sp>
      <p:sp>
        <p:nvSpPr>
          <p:cNvPr id="268" name="Shape 268"/>
          <p:cNvSpPr txBox="1"/>
          <p:nvPr/>
        </p:nvSpPr>
        <p:spPr>
          <a:xfrm>
            <a:off y="6316475" x="1270000"/>
            <a:ext cy="617699" cx="8863874"/>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unity we share is primarily spiritual.</a:t>
            </a:r>
          </a:p>
        </p:txBody>
      </p:sp>
      <p:sp>
        <p:nvSpPr>
          <p:cNvPr id="269" name="Shape 269"/>
          <p:cNvSpPr txBox="1"/>
          <p:nvPr/>
        </p:nvSpPr>
        <p:spPr>
          <a:xfrm>
            <a:off y="1659800" x="1372300"/>
            <a:ext cy="3325275" cx="5036250"/>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 model constitution</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 set of policies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 church manual</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28 fundamental beliefs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an integrated financial resource support system</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3" name="Shape 273"/>
        <p:cNvGrpSpPr/>
        <p:nvPr/>
      </p:nvGrpSpPr>
      <p:grpSpPr>
        <a:xfrm>
          <a:off y="0" x="0"/>
          <a:ext cy="0" cx="0"/>
          <a:chOff y="0" x="0"/>
          <a:chExt cy="0" cx="0"/>
        </a:xfrm>
      </p:grpSpPr>
      <p:sp>
        <p:nvSpPr>
          <p:cNvPr id="274" name="Shape 274"/>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75" name="Shape 275"/>
          <p:cNvSpPr/>
          <p:nvPr/>
        </p:nvSpPr>
        <p:spPr>
          <a:xfrm>
            <a:off y="275150" x="0"/>
            <a:ext cy="7344825" cx="10160000"/>
          </a:xfrm>
          <a:prstGeom prst="rect">
            <a:avLst/>
          </a:prstGeom>
          <a:blipFill>
            <a:blip r:embed="rId4"/>
            <a:stretch>
              <a:fillRect/>
            </a:stretch>
          </a:blipFill>
        </p:spPr>
      </p:sp>
      <p:sp>
        <p:nvSpPr>
          <p:cNvPr id="276" name="Shape 276"/>
          <p:cNvSpPr txBox="1"/>
          <p:nvPr/>
        </p:nvSpPr>
        <p:spPr>
          <a:xfrm>
            <a:off y="1405800" x="1270000"/>
            <a:ext cy="1235049" cx="7593875"/>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Jesus wants His church </a:t>
            </a:r>
          </a:p>
          <a:p>
            <a:pPr algn="l" marR="0" indent="0" marL="0">
              <a:lnSpc>
                <a:spcPct val="100000"/>
              </a:lnSpc>
              <a:spcBef>
                <a:spcPts val="1802"/>
              </a:spcBef>
              <a:spcAft>
                <a:spcPts val="0"/>
              </a:spcAft>
              <a:buNone/>
            </a:pPr>
            <a:r>
              <a:rPr sz="4000" lang="en-US">
                <a:solidFill>
                  <a:srgbClr val="000000"/>
                </a:solidFill>
                <a:latin typeface="Arial"/>
                <a:ea typeface="Arial"/>
                <a:cs typeface="Arial"/>
                <a:sym typeface="Arial"/>
              </a:rPr>
              <a:t>to be united.</a:t>
            </a:r>
          </a:p>
        </p:txBody>
      </p:sp>
      <p:sp>
        <p:nvSpPr>
          <p:cNvPr id="277" name="Shape 277"/>
          <p:cNvSpPr txBox="1"/>
          <p:nvPr/>
        </p:nvSpPr>
        <p:spPr>
          <a:xfrm>
            <a:off y="3522475" x="1270000"/>
            <a:ext cy="1864775" cx="5307874"/>
          </a:xfrm>
          <a:prstGeom prst="rect">
            <a:avLst/>
          </a:prstGeom>
        </p:spPr>
        <p:txBody>
          <a:bodyPr bIns="38100" rIns="38100" lIns="38100" tIns="38100" anchor="t" anchorCtr="0">
            <a:noAutofit/>
          </a:bodyPr>
          <a:lstStyle/>
          <a:p>
            <a:pPr algn="l" marR="0" indent="0" marL="0">
              <a:lnSpc>
                <a:spcPct val="132031"/>
              </a:lnSpc>
              <a:spcBef>
                <a:spcPts val="0"/>
              </a:spcBef>
              <a:spcAft>
                <a:spcPts val="0"/>
              </a:spcAft>
              <a:buNone/>
            </a:pPr>
            <a:r>
              <a:rPr sz="3555" lang="en-US">
                <a:solidFill>
                  <a:srgbClr val="000000"/>
                </a:solidFill>
                <a:latin typeface="Arial"/>
                <a:ea typeface="Arial"/>
                <a:cs typeface="Arial"/>
                <a:sym typeface="Arial"/>
              </a:rPr>
              <a:t>Just before His crucifixion He prayed the prayer in John 17.</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1" name="Shape 281"/>
        <p:cNvGrpSpPr/>
        <p:nvPr/>
      </p:nvGrpSpPr>
      <p:grpSpPr>
        <a:xfrm>
          <a:off y="0" x="0"/>
          <a:ext cy="0" cx="0"/>
          <a:chOff y="0" x="0"/>
          <a:chExt cy="0" cx="0"/>
        </a:xfrm>
      </p:grpSpPr>
      <p:sp>
        <p:nvSpPr>
          <p:cNvPr id="282" name="Shape 282"/>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83" name="Shape 283"/>
          <p:cNvSpPr/>
          <p:nvPr/>
        </p:nvSpPr>
        <p:spPr>
          <a:xfrm>
            <a:off y="275150" x="0"/>
            <a:ext cy="7344825" cx="10160000"/>
          </a:xfrm>
          <a:prstGeom prst="rect">
            <a:avLst/>
          </a:prstGeom>
          <a:blipFill>
            <a:blip r:embed="rId4"/>
            <a:stretch>
              <a:fillRect/>
            </a:stretch>
          </a:blipFill>
        </p:spPr>
      </p:sp>
      <p:sp>
        <p:nvSpPr>
          <p:cNvPr id="284" name="Shape 284"/>
          <p:cNvSpPr txBox="1"/>
          <p:nvPr/>
        </p:nvSpPr>
        <p:spPr>
          <a:xfrm>
            <a:off y="1405800" x="1710950"/>
            <a:ext cy="5286725" cx="3427574"/>
          </a:xfrm>
          <a:prstGeom prst="rect">
            <a:avLst/>
          </a:prstGeom>
        </p:spPr>
        <p:txBody>
          <a:bodyPr bIns="38100" rIns="38100" lIns="38100" tIns="38100" anchor="t" anchorCtr="0">
            <a:noAutofit/>
          </a:bodyPr>
          <a:lstStyle/>
          <a:p>
            <a:pPr algn="l" marR="0" indent="0" marL="0">
              <a:lnSpc>
                <a:spcPct val="119886"/>
              </a:lnSpc>
              <a:spcBef>
                <a:spcPts val="0"/>
              </a:spcBef>
              <a:spcAft>
                <a:spcPts val="0"/>
              </a:spcAft>
              <a:buNone/>
            </a:pPr>
            <a:r>
              <a:rPr baseline="30000" sz="2444" lang="en-US">
                <a:solidFill>
                  <a:srgbClr val="000000"/>
                </a:solidFill>
                <a:latin typeface="Arial"/>
                <a:ea typeface="Arial"/>
                <a:cs typeface="Arial"/>
                <a:sym typeface="Arial"/>
              </a:rPr>
              <a:t>11</a:t>
            </a:r>
            <a:r>
              <a:rPr sz="2444" lang="en-US">
                <a:solidFill>
                  <a:srgbClr val="000000"/>
                </a:solidFill>
                <a:latin typeface="Arial"/>
                <a:ea typeface="Arial"/>
                <a:cs typeface="Arial"/>
                <a:sym typeface="Arial"/>
              </a:rPr>
              <a:t>“. . . I am coming to you. Holy Father, protect them by the power of your name— the name you gave me—so that they may be one as we are one. . .</a:t>
            </a:r>
          </a:p>
          <a:p>
            <a:pPr algn="l" marR="0" indent="0" marL="0">
              <a:lnSpc>
                <a:spcPct val="119886"/>
              </a:lnSpc>
              <a:spcBef>
                <a:spcPts val="0"/>
              </a:spcBef>
              <a:spcAft>
                <a:spcPts val="0"/>
              </a:spcAft>
              <a:buNone/>
            </a:pPr>
            <a:r>
              <a:rPr baseline="30000" sz="2444" lang="en-US">
                <a:solidFill>
                  <a:srgbClr val="000000"/>
                </a:solidFill>
                <a:latin typeface="Arial"/>
                <a:ea typeface="Arial"/>
                <a:cs typeface="Arial"/>
                <a:sym typeface="Arial"/>
              </a:rPr>
              <a:t>21</a:t>
            </a:r>
            <a:r>
              <a:rPr sz="2444" lang="en-US">
                <a:solidFill>
                  <a:srgbClr val="000000"/>
                </a:solidFill>
                <a:latin typeface="Arial"/>
                <a:ea typeface="Arial"/>
                <a:cs typeface="Arial"/>
                <a:sym typeface="Arial"/>
              </a:rPr>
              <a:t>“that all of them may be one, Father, just as you are in me and I am in you. May they also be in us so that the world may believe that you have sent me.</a:t>
            </a:r>
          </a:p>
        </p:txBody>
      </p:sp>
      <p:sp>
        <p:nvSpPr>
          <p:cNvPr id="285" name="Shape 285"/>
          <p:cNvSpPr txBox="1"/>
          <p:nvPr/>
        </p:nvSpPr>
        <p:spPr>
          <a:xfrm>
            <a:off y="1405800" x="5520950"/>
            <a:ext cy="4814000" cx="3342900"/>
          </a:xfrm>
          <a:prstGeom prst="rect">
            <a:avLst/>
          </a:prstGeom>
        </p:spPr>
        <p:txBody>
          <a:bodyPr bIns="38100" rIns="38100" lIns="38100" tIns="38100" anchor="t" anchorCtr="0">
            <a:noAutofit/>
          </a:bodyPr>
          <a:lstStyle/>
          <a:p>
            <a:pPr algn="l" marR="0" indent="0" marL="0">
              <a:lnSpc>
                <a:spcPct val="119886"/>
              </a:lnSpc>
              <a:spcBef>
                <a:spcPts val="0"/>
              </a:spcBef>
              <a:spcAft>
                <a:spcPts val="0"/>
              </a:spcAft>
              <a:buNone/>
            </a:pPr>
            <a:r>
              <a:rPr baseline="30000" sz="2444" lang="en-US">
                <a:solidFill>
                  <a:srgbClr val="000000"/>
                </a:solidFill>
                <a:latin typeface="Arial"/>
                <a:ea typeface="Arial"/>
                <a:cs typeface="Arial"/>
                <a:sym typeface="Arial"/>
              </a:rPr>
              <a:t>22</a:t>
            </a:r>
            <a:r>
              <a:rPr sz="2444" lang="en-US">
                <a:solidFill>
                  <a:srgbClr val="000000"/>
                </a:solidFill>
                <a:latin typeface="Arial"/>
                <a:ea typeface="Arial"/>
                <a:cs typeface="Arial"/>
                <a:sym typeface="Arial"/>
              </a:rPr>
              <a:t>“I have given them the glory that you gave me, that they may be one as we are one:</a:t>
            </a:r>
          </a:p>
          <a:p>
            <a:pPr algn="l" marR="0" indent="0" marL="0">
              <a:lnSpc>
                <a:spcPct val="119886"/>
              </a:lnSpc>
              <a:spcBef>
                <a:spcPts val="0"/>
              </a:spcBef>
              <a:spcAft>
                <a:spcPts val="0"/>
              </a:spcAft>
              <a:buNone/>
            </a:pPr>
            <a:r>
              <a:rPr baseline="30000" sz="2444" lang="en-US">
                <a:solidFill>
                  <a:srgbClr val="000000"/>
                </a:solidFill>
                <a:latin typeface="Arial"/>
                <a:ea typeface="Arial"/>
                <a:cs typeface="Arial"/>
                <a:sym typeface="Arial"/>
              </a:rPr>
              <a:t>23</a:t>
            </a:r>
            <a:r>
              <a:rPr sz="2444" lang="en-US">
                <a:solidFill>
                  <a:srgbClr val="000000"/>
                </a:solidFill>
                <a:latin typeface="Arial"/>
                <a:ea typeface="Arial"/>
                <a:cs typeface="Arial"/>
                <a:sym typeface="Arial"/>
              </a:rPr>
              <a:t>“I in them and you in me. May they be brought to complete unity to let the world know that you sent me and have loved them even as you have </a:t>
            </a:r>
            <a:br>
              <a:rPr sz="2444" lang="en-US">
                <a:solidFill>
                  <a:srgbClr val="000000"/>
                </a:solidFill>
                <a:latin typeface="Arial"/>
                <a:ea typeface="Arial"/>
                <a:cs typeface="Arial"/>
                <a:sym typeface="Arial"/>
              </a:rPr>
            </a:br>
            <a:r>
              <a:rPr sz="2444" lang="en-US">
                <a:solidFill>
                  <a:srgbClr val="000000"/>
                </a:solidFill>
                <a:latin typeface="Arial"/>
                <a:ea typeface="Arial"/>
                <a:cs typeface="Arial"/>
                <a:sym typeface="Arial"/>
              </a:rPr>
              <a:t>loved me.” </a:t>
            </a:r>
            <a:r>
              <a:rPr sz="1777" lang="en-US" i="1">
                <a:solidFill>
                  <a:srgbClr val="000000"/>
                </a:solidFill>
                <a:latin typeface="Arial"/>
                <a:ea typeface="Arial"/>
                <a:cs typeface="Arial"/>
                <a:sym typeface="Arial"/>
              </a:rPr>
              <a:t>John 17:11, 21-23 (NIV)</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9" name="Shape 289"/>
        <p:cNvGrpSpPr/>
        <p:nvPr/>
      </p:nvGrpSpPr>
      <p:grpSpPr>
        <a:xfrm>
          <a:off y="0" x="0"/>
          <a:ext cy="0" cx="0"/>
          <a:chOff y="0" x="0"/>
          <a:chExt cy="0" cx="0"/>
        </a:xfrm>
      </p:grpSpPr>
      <p:sp>
        <p:nvSpPr>
          <p:cNvPr id="290" name="Shape 290"/>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91" name="Shape 291"/>
          <p:cNvSpPr/>
          <p:nvPr/>
        </p:nvSpPr>
        <p:spPr>
          <a:xfrm>
            <a:off y="275150" x="0"/>
            <a:ext cy="7344825" cx="10160000"/>
          </a:xfrm>
          <a:prstGeom prst="rect">
            <a:avLst/>
          </a:prstGeom>
          <a:blipFill>
            <a:blip r:embed="rId4"/>
            <a:stretch>
              <a:fillRect/>
            </a:stretch>
          </a:blipFill>
        </p:spPr>
      </p:sp>
      <p:sp>
        <p:nvSpPr>
          <p:cNvPr id="292" name="Shape 292"/>
          <p:cNvSpPr txBox="1"/>
          <p:nvPr/>
        </p:nvSpPr>
        <p:spPr>
          <a:xfrm>
            <a:off y="3353150" x="1270000"/>
            <a:ext cy="3325275" cx="4545875"/>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A fractured church is a church in denial.</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church is God’s preferred instrument of mission.</a:t>
            </a:r>
          </a:p>
        </p:txBody>
      </p:sp>
      <p:sp>
        <p:nvSpPr>
          <p:cNvPr id="293" name="Shape 293"/>
          <p:cNvSpPr txBox="1"/>
          <p:nvPr/>
        </p:nvSpPr>
        <p:spPr>
          <a:xfrm>
            <a:off y="1151800" x="1270000"/>
            <a:ext cy="1700725" cx="4545875"/>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church is Christ’s mystical body in the world today.</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7" name="Shape 297"/>
        <p:cNvGrpSpPr/>
        <p:nvPr/>
      </p:nvGrpSpPr>
      <p:grpSpPr>
        <a:xfrm>
          <a:off y="0" x="0"/>
          <a:ext cy="0" cx="0"/>
          <a:chOff y="0" x="0"/>
          <a:chExt cy="0" cx="0"/>
        </a:xfrm>
      </p:grpSpPr>
      <p:sp>
        <p:nvSpPr>
          <p:cNvPr id="298" name="Shape 298"/>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299" name="Shape 299"/>
          <p:cNvSpPr/>
          <p:nvPr/>
        </p:nvSpPr>
        <p:spPr>
          <a:xfrm>
            <a:off y="275150" x="0"/>
            <a:ext cy="7344825" cx="10160000"/>
          </a:xfrm>
          <a:prstGeom prst="rect">
            <a:avLst/>
          </a:prstGeom>
          <a:blipFill>
            <a:blip r:embed="rId4"/>
            <a:stretch>
              <a:fillRect/>
            </a:stretch>
          </a:blipFill>
        </p:spPr>
      </p:sp>
      <p:sp>
        <p:nvSpPr>
          <p:cNvPr id="300" name="Shape 300"/>
          <p:cNvSpPr txBox="1"/>
          <p:nvPr/>
        </p:nvSpPr>
        <p:spPr>
          <a:xfrm>
            <a:off y="1575150" x="1270000"/>
            <a:ext cy="4468274" cx="7847875"/>
          </a:xfrm>
          <a:prstGeom prst="rect">
            <a:avLst/>
          </a:prstGeom>
        </p:spPr>
        <p:txBody>
          <a:bodyPr bIns="38100" rIns="38100" lIns="38100" tIns="38100" anchor="t" anchorCtr="0">
            <a:noAutofit/>
          </a:bodyPr>
          <a:lstStyle/>
          <a:p>
            <a:pPr algn="l" marR="0" indent="0" marL="0">
              <a:lnSpc>
                <a:spcPct val="144097"/>
              </a:lnSpc>
              <a:spcBef>
                <a:spcPts val="0"/>
              </a:spcBef>
              <a:spcAft>
                <a:spcPts val="0"/>
              </a:spcAft>
              <a:buNone/>
            </a:pPr>
            <a:r>
              <a:rPr sz="4000" lang="en-US">
                <a:solidFill>
                  <a:srgbClr val="000000"/>
                </a:solidFill>
                <a:latin typeface="Arial"/>
                <a:ea typeface="Arial"/>
                <a:cs typeface="Arial"/>
                <a:sym typeface="Arial"/>
              </a:rPr>
              <a:t>“Enfeebled and defective </a:t>
            </a:r>
          </a:p>
          <a:p>
            <a:pPr algn="l" marR="0" indent="0" marL="0">
              <a:lnSpc>
                <a:spcPct val="144097"/>
              </a:lnSpc>
              <a:spcBef>
                <a:spcPts val="0"/>
              </a:spcBef>
              <a:spcAft>
                <a:spcPts val="0"/>
              </a:spcAft>
              <a:buNone/>
            </a:pPr>
            <a:r>
              <a:rPr sz="4000" lang="en-US">
                <a:solidFill>
                  <a:srgbClr val="000000"/>
                </a:solidFill>
                <a:latin typeface="Arial"/>
                <a:ea typeface="Arial"/>
                <a:cs typeface="Arial"/>
                <a:sym typeface="Arial"/>
              </a:rPr>
              <a:t>as it may appear, the </a:t>
            </a:r>
          </a:p>
          <a:p>
            <a:pPr algn="l" marR="0" indent="0" marL="0">
              <a:lnSpc>
                <a:spcPct val="144097"/>
              </a:lnSpc>
              <a:spcBef>
                <a:spcPts val="0"/>
              </a:spcBef>
              <a:spcAft>
                <a:spcPts val="0"/>
              </a:spcAft>
              <a:buNone/>
            </a:pPr>
            <a:r>
              <a:rPr sz="4000" lang="en-US">
                <a:solidFill>
                  <a:srgbClr val="000000"/>
                </a:solidFill>
                <a:latin typeface="Arial"/>
                <a:ea typeface="Arial"/>
                <a:cs typeface="Arial"/>
                <a:sym typeface="Arial"/>
              </a:rPr>
              <a:t>church is the one object </a:t>
            </a:r>
          </a:p>
          <a:p>
            <a:pPr algn="l" marR="0" indent="0" marL="0">
              <a:lnSpc>
                <a:spcPct val="144097"/>
              </a:lnSpc>
              <a:spcBef>
                <a:spcPts val="0"/>
              </a:spcBef>
              <a:spcAft>
                <a:spcPts val="0"/>
              </a:spcAft>
              <a:buNone/>
            </a:pPr>
            <a:r>
              <a:rPr sz="4000" lang="en-US">
                <a:solidFill>
                  <a:srgbClr val="000000"/>
                </a:solidFill>
                <a:latin typeface="Arial"/>
                <a:ea typeface="Arial"/>
                <a:cs typeface="Arial"/>
                <a:sym typeface="Arial"/>
              </a:rPr>
              <a:t>upon which God bestows in </a:t>
            </a:r>
          </a:p>
          <a:p>
            <a:pPr algn="l" marR="0" indent="0" marL="0">
              <a:lnSpc>
                <a:spcPct val="144097"/>
              </a:lnSpc>
              <a:spcBef>
                <a:spcPts val="0"/>
              </a:spcBef>
              <a:spcAft>
                <a:spcPts val="0"/>
              </a:spcAft>
              <a:buNone/>
            </a:pPr>
            <a:r>
              <a:rPr sz="4000" lang="en-US">
                <a:solidFill>
                  <a:srgbClr val="000000"/>
                </a:solidFill>
                <a:latin typeface="Arial"/>
                <a:ea typeface="Arial"/>
                <a:cs typeface="Arial"/>
                <a:sym typeface="Arial"/>
              </a:rPr>
              <a:t>a special sense His supreme regard.” </a:t>
            </a:r>
            <a:r>
              <a:rPr sz="2000" lang="en-US">
                <a:solidFill>
                  <a:srgbClr val="000000"/>
                </a:solidFill>
                <a:latin typeface="Arial"/>
                <a:ea typeface="Arial"/>
                <a:cs typeface="Arial"/>
                <a:sym typeface="Arial"/>
              </a:rPr>
              <a:t>(</a:t>
            </a:r>
            <a:r>
              <a:rPr sz="2000" lang="en-US" i="1">
                <a:solidFill>
                  <a:srgbClr val="000000"/>
                </a:solidFill>
                <a:latin typeface="Arial"/>
                <a:ea typeface="Arial"/>
                <a:cs typeface="Arial"/>
                <a:sym typeface="Arial"/>
              </a:rPr>
              <a:t>Acts of the Apostles</a:t>
            </a:r>
            <a:r>
              <a:rPr sz="2000" lang="en-US">
                <a:solidFill>
                  <a:srgbClr val="000000"/>
                </a:solidFill>
                <a:latin typeface="Arial"/>
                <a:ea typeface="Arial"/>
                <a:cs typeface="Arial"/>
                <a:sym typeface="Arial"/>
              </a:rPr>
              <a:t>, p. 12)</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4" name="Shape 304"/>
        <p:cNvGrpSpPr/>
        <p:nvPr/>
      </p:nvGrpSpPr>
      <p:grpSpPr>
        <a:xfrm>
          <a:off y="0" x="0"/>
          <a:ext cy="0" cx="0"/>
          <a:chOff y="0" x="0"/>
          <a:chExt cy="0" cx="0"/>
        </a:xfrm>
      </p:grpSpPr>
      <p:sp>
        <p:nvSpPr>
          <p:cNvPr id="305" name="Shape 305"/>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306" name="Shape 306"/>
          <p:cNvSpPr/>
          <p:nvPr/>
        </p:nvSpPr>
        <p:spPr>
          <a:xfrm>
            <a:off y="275150" x="0"/>
            <a:ext cy="7344825" cx="10160000"/>
          </a:xfrm>
          <a:prstGeom prst="rect">
            <a:avLst/>
          </a:prstGeom>
          <a:blipFill>
            <a:blip r:embed="rId4"/>
            <a:stretch>
              <a:fillRect/>
            </a:stretch>
          </a:blipFill>
        </p:spPr>
      </p:sp>
      <p:sp>
        <p:nvSpPr>
          <p:cNvPr id="307" name="Shape 307"/>
          <p:cNvSpPr txBox="1"/>
          <p:nvPr/>
        </p:nvSpPr>
        <p:spPr>
          <a:xfrm>
            <a:off y="2506475" x="1270000"/>
            <a:ext cy="5018600" cx="386855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Leadership must</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give undivided allegiance to the Lord and to His Body</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tenderly care for the needs of the church</a:t>
            </a:r>
            <a:r>
              <a:rPr sz="3555" lang="en-US">
                <a:solidFill>
                  <a:srgbClr val="000000"/>
                </a:solidFill>
                <a:latin typeface="Arial"/>
                <a:ea typeface="Arial"/>
                <a:cs typeface="Arial"/>
                <a:sym typeface="Arial"/>
              </a:rPr>
              <a:t> </a:t>
            </a:r>
          </a:p>
          <a:p>
            <a:r>
              <a:t/>
            </a:r>
          </a:p>
        </p:txBody>
      </p:sp>
      <p:sp>
        <p:nvSpPr>
          <p:cNvPr id="308" name="Shape 308"/>
          <p:cNvSpPr txBox="1"/>
          <p:nvPr/>
        </p:nvSpPr>
        <p:spPr>
          <a:xfrm>
            <a:off y="389800" x="1118300"/>
            <a:ext cy="1296799" cx="799957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Imperatives </a:t>
            </a:r>
            <a:r>
              <a:rPr sz="4000" lang="en-US" i="1">
                <a:solidFill>
                  <a:srgbClr val="211C4B"/>
                </a:solidFill>
                <a:latin typeface="Arial"/>
                <a:ea typeface="Arial"/>
                <a:cs typeface="Arial"/>
                <a:sym typeface="Arial"/>
              </a:rPr>
              <a:t>for</a:t>
            </a:r>
            <a:r>
              <a:rPr b="1" sz="4000" lang="en-US">
                <a:solidFill>
                  <a:srgbClr val="000000"/>
                </a:solidFill>
                <a:latin typeface="Arial"/>
                <a:ea typeface="Arial"/>
                <a:cs typeface="Arial"/>
                <a:sym typeface="Arial"/>
              </a:rPr>
              <a:t> Adventist </a:t>
            </a:r>
          </a:p>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Church Leadership</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4" name="Shape 34"/>
        <p:cNvGrpSpPr/>
        <p:nvPr/>
      </p:nvGrpSpPr>
      <p:grpSpPr>
        <a:xfrm>
          <a:off y="0" x="0"/>
          <a:ext cy="0" cx="0"/>
          <a:chOff y="0" x="0"/>
          <a:chExt cy="0" cx="0"/>
        </a:xfrm>
      </p:grpSpPr>
      <p:sp>
        <p:nvSpPr>
          <p:cNvPr id="35" name="Shape 35"/>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36" name="Shape 36"/>
          <p:cNvSpPr/>
          <p:nvPr/>
        </p:nvSpPr>
        <p:spPr>
          <a:xfrm>
            <a:off y="275150" x="0"/>
            <a:ext cy="7344825" cx="10160000"/>
          </a:xfrm>
          <a:prstGeom prst="rect">
            <a:avLst/>
          </a:prstGeom>
          <a:blipFill>
            <a:blip r:embed="rId4"/>
            <a:stretch>
              <a:fillRect/>
            </a:stretch>
          </a:blipFill>
        </p:spPr>
      </p:sp>
      <p:sp>
        <p:nvSpPr>
          <p:cNvPr id="37" name="Shape 37"/>
          <p:cNvSpPr txBox="1"/>
          <p:nvPr/>
        </p:nvSpPr>
        <p:spPr>
          <a:xfrm>
            <a:off y="3691800" x="610300"/>
            <a:ext cy="3445224" cx="9015574"/>
          </a:xfrm>
          <a:prstGeom prst="rect">
            <a:avLst/>
          </a:prstGeom>
        </p:spPr>
        <p:txBody>
          <a:bodyPr bIns="38100" rIns="38100" lIns="38100" tIns="38100" anchor="t" anchorCtr="0">
            <a:noAutofit/>
          </a:bodyPr>
          <a:lstStyle/>
          <a:p>
            <a:pPr algn="ctr" marR="0" indent="0" marL="0">
              <a:lnSpc>
                <a:spcPct val="100000"/>
              </a:lnSpc>
              <a:spcBef>
                <a:spcPts val="0"/>
              </a:spcBef>
              <a:spcAft>
                <a:spcPts val="1302"/>
              </a:spcAft>
              <a:buNone/>
            </a:pPr>
            <a:r>
              <a:rPr b="1" sz="2888" lang="en-US">
                <a:solidFill>
                  <a:srgbClr val="211C4B"/>
                </a:solidFill>
                <a:latin typeface="Arial"/>
                <a:ea typeface="Arial"/>
                <a:cs typeface="Arial"/>
                <a:sym typeface="Arial"/>
              </a:rPr>
              <a:t>1</a:t>
            </a:r>
            <a:r>
              <a:rPr sz="2888" lang="en-US">
                <a:solidFill>
                  <a:srgbClr val="000000"/>
                </a:solidFill>
                <a:latin typeface="Arial"/>
                <a:ea typeface="Arial"/>
                <a:cs typeface="Arial"/>
                <a:sym typeface="Arial"/>
              </a:rPr>
              <a:t>Why the subject of Adventist leadership is especially important now.</a:t>
            </a:r>
          </a:p>
          <a:p>
            <a:pPr algn="ctr" marR="0" indent="0" marL="0">
              <a:lnSpc>
                <a:spcPct val="100000"/>
              </a:lnSpc>
              <a:spcBef>
                <a:spcPts val="0"/>
              </a:spcBef>
              <a:spcAft>
                <a:spcPts val="1302"/>
              </a:spcAft>
              <a:buNone/>
            </a:pPr>
            <a:r>
              <a:rPr b="1" sz="2888" lang="en-US">
                <a:solidFill>
                  <a:srgbClr val="211C4B"/>
                </a:solidFill>
                <a:latin typeface="Arial"/>
                <a:ea typeface="Arial"/>
                <a:cs typeface="Arial"/>
                <a:sym typeface="Arial"/>
              </a:rPr>
              <a:t>2 </a:t>
            </a:r>
            <a:r>
              <a:rPr sz="2888" lang="en-US">
                <a:solidFill>
                  <a:srgbClr val="000000"/>
                </a:solidFill>
                <a:latin typeface="Arial"/>
                <a:ea typeface="Arial"/>
                <a:cs typeface="Arial"/>
                <a:sym typeface="Arial"/>
              </a:rPr>
              <a:t>What makes </a:t>
            </a:r>
            <a:r>
              <a:rPr sz="2888" lang="en-US" i="1">
                <a:solidFill>
                  <a:srgbClr val="000000"/>
                </a:solidFill>
                <a:latin typeface="Arial"/>
                <a:ea typeface="Arial"/>
                <a:cs typeface="Arial"/>
                <a:sym typeface="Arial"/>
              </a:rPr>
              <a:t>Adventist </a:t>
            </a:r>
            <a:r>
              <a:rPr sz="2888" lang="en-US">
                <a:solidFill>
                  <a:srgbClr val="000000"/>
                </a:solidFill>
                <a:latin typeface="Arial"/>
                <a:ea typeface="Arial"/>
                <a:cs typeface="Arial"/>
                <a:sym typeface="Arial"/>
              </a:rPr>
              <a:t>leadership so special.</a:t>
            </a:r>
          </a:p>
          <a:p>
            <a:pPr algn="ctr" marR="0" indent="0" marL="0">
              <a:lnSpc>
                <a:spcPct val="100000"/>
              </a:lnSpc>
              <a:spcBef>
                <a:spcPts val="0"/>
              </a:spcBef>
              <a:spcAft>
                <a:spcPts val="0"/>
              </a:spcAft>
              <a:buNone/>
            </a:pPr>
            <a:r>
              <a:rPr b="1" sz="2888" lang="en-US">
                <a:solidFill>
                  <a:srgbClr val="211C4B"/>
                </a:solidFill>
                <a:latin typeface="Arial"/>
                <a:ea typeface="Arial"/>
                <a:cs typeface="Arial"/>
                <a:sym typeface="Arial"/>
              </a:rPr>
              <a:t>3 </a:t>
            </a:r>
            <a:r>
              <a:rPr sz="2888" lang="en-US">
                <a:solidFill>
                  <a:srgbClr val="000000"/>
                </a:solidFill>
                <a:latin typeface="Arial"/>
                <a:ea typeface="Arial"/>
                <a:cs typeface="Arial"/>
                <a:sym typeface="Arial"/>
              </a:rPr>
              <a:t>Where we go and what we look for when we seek to profile the leadership character of our church.</a:t>
            </a:r>
          </a:p>
        </p:txBody>
      </p:sp>
      <p:sp>
        <p:nvSpPr>
          <p:cNvPr id="38" name="Shape 38"/>
          <p:cNvSpPr txBox="1"/>
          <p:nvPr/>
        </p:nvSpPr>
        <p:spPr>
          <a:xfrm>
            <a:off y="2760475" x="610300"/>
            <a:ext cy="473075" cx="9015574"/>
          </a:xfrm>
          <a:prstGeom prst="rect">
            <a:avLst/>
          </a:prstGeom>
        </p:spPr>
        <p:txBody>
          <a:bodyPr bIns="38100" rIns="38100" lIns="38100" tIns="38100" anchor="t" anchorCtr="0">
            <a:noAutofit/>
          </a:bodyPr>
          <a:lstStyle/>
          <a:p>
            <a:pPr algn="ctr" marR="0" indent="0" marL="0">
              <a:lnSpc>
                <a:spcPct val="108173"/>
              </a:lnSpc>
              <a:spcBef>
                <a:spcPts val="0"/>
              </a:spcBef>
              <a:spcAft>
                <a:spcPts val="0"/>
              </a:spcAft>
              <a:buNone/>
            </a:pPr>
            <a:r>
              <a:rPr b="1" sz="2888" lang="en-US" i="1">
                <a:solidFill>
                  <a:srgbClr val="211C4B"/>
                </a:solidFill>
                <a:latin typeface="Arial"/>
                <a:ea typeface="Arial"/>
                <a:cs typeface="Arial"/>
                <a:sym typeface="Arial"/>
              </a:rPr>
              <a:t>These workshop sessions on leadership will explore</a:t>
            </a:r>
          </a:p>
        </p:txBody>
      </p:sp>
      <p:sp>
        <p:nvSpPr>
          <p:cNvPr id="39" name="Shape 39"/>
          <p:cNvSpPr txBox="1"/>
          <p:nvPr/>
        </p:nvSpPr>
        <p:spPr>
          <a:xfrm>
            <a:off y="305150" x="1626300"/>
            <a:ext cy="1605475" cx="6983575"/>
          </a:xfrm>
          <a:prstGeom prst="rect">
            <a:avLst/>
          </a:prstGeom>
        </p:spPr>
        <p:txBody>
          <a:bodyPr bIns="38100" rIns="38100" lIns="38100" tIns="38100" anchor="t" anchorCtr="0">
            <a:noAutofit/>
          </a:bodyPr>
          <a:lstStyle/>
          <a:p>
            <a:pPr algn="ctr" marR="0" indent="0" marL="0">
              <a:lnSpc>
                <a:spcPct val="126041"/>
              </a:lnSpc>
              <a:spcBef>
                <a:spcPts val="0"/>
              </a:spcBef>
              <a:spcAft>
                <a:spcPts val="0"/>
              </a:spcAft>
              <a:buNone/>
            </a:pPr>
            <a:r>
              <a:rPr sz="4000" lang="en-US">
                <a:solidFill>
                  <a:srgbClr val="211C4B"/>
                </a:solidFill>
                <a:latin typeface="Arial"/>
                <a:ea typeface="Arial"/>
                <a:cs typeface="Arial"/>
                <a:sym typeface="Arial"/>
              </a:rPr>
              <a:t>ADVENTIST LEADERSHIP</a:t>
            </a:r>
          </a:p>
          <a:p>
            <a:pPr algn="ctr" marR="0" indent="0" marL="0">
              <a:lnSpc>
                <a:spcPct val="126000"/>
              </a:lnSpc>
              <a:spcBef>
                <a:spcPts val="0"/>
              </a:spcBef>
              <a:spcAft>
                <a:spcPts val="0"/>
              </a:spcAft>
              <a:buNone/>
            </a:pPr>
            <a:r>
              <a:rPr b="1" sz="5555" lang="en-US">
                <a:solidFill>
                  <a:srgbClr val="000000"/>
                </a:solidFill>
                <a:latin typeface="Arial"/>
                <a:ea typeface="Arial"/>
                <a:cs typeface="Arial"/>
                <a:sym typeface="Arial"/>
              </a:rPr>
              <a:t>A SACRED TRUST</a:t>
            </a:r>
          </a:p>
        </p:txBody>
      </p:sp>
      <p:sp>
        <p:nvSpPr>
          <p:cNvPr id="40" name="Shape 40"/>
          <p:cNvSpPr/>
          <p:nvPr/>
        </p:nvSpPr>
        <p:spPr>
          <a:xfrm>
            <a:off y="3799400" x="1524000"/>
            <a:ext cy="42325" cx="3407825"/>
          </a:xfrm>
          <a:prstGeom prst="rect">
            <a:avLst/>
          </a:prstGeom>
          <a:blipFill>
            <a:blip r:embed="rId5"/>
            <a:stretch>
              <a:fillRect/>
            </a:stretch>
          </a:blipFill>
        </p:spPr>
      </p:sp>
      <p:sp>
        <p:nvSpPr>
          <p:cNvPr id="41" name="Shape 41"/>
          <p:cNvSpPr/>
          <p:nvPr/>
        </p:nvSpPr>
        <p:spPr>
          <a:xfrm>
            <a:off y="3799400" x="5249325"/>
            <a:ext cy="42325" cx="3407825"/>
          </a:xfrm>
          <a:prstGeom prst="rect">
            <a:avLst/>
          </a:prstGeom>
          <a:blipFill>
            <a:blip r:embed="rId5"/>
            <a:stretch>
              <a:fillRect/>
            </a:stretch>
          </a:blipFill>
        </p:spPr>
      </p:sp>
      <p:sp>
        <p:nvSpPr>
          <p:cNvPr id="42" name="Shape 42"/>
          <p:cNvSpPr/>
          <p:nvPr/>
        </p:nvSpPr>
        <p:spPr>
          <a:xfrm>
            <a:off y="5069400" x="1524000"/>
            <a:ext cy="42325" cx="3407825"/>
          </a:xfrm>
          <a:prstGeom prst="rect">
            <a:avLst/>
          </a:prstGeom>
          <a:blipFill>
            <a:blip r:embed="rId5"/>
            <a:stretch>
              <a:fillRect/>
            </a:stretch>
          </a:blipFill>
        </p:spPr>
      </p:sp>
      <p:sp>
        <p:nvSpPr>
          <p:cNvPr id="43" name="Shape 43"/>
          <p:cNvSpPr/>
          <p:nvPr/>
        </p:nvSpPr>
        <p:spPr>
          <a:xfrm>
            <a:off y="5069400" x="5249325"/>
            <a:ext cy="42325" cx="3407825"/>
          </a:xfrm>
          <a:prstGeom prst="rect">
            <a:avLst/>
          </a:prstGeom>
          <a:blipFill>
            <a:blip r:embed="rId5"/>
            <a:stretch>
              <a:fillRect/>
            </a:stretch>
          </a:blipFill>
        </p:spPr>
      </p:sp>
      <p:sp>
        <p:nvSpPr>
          <p:cNvPr id="44" name="Shape 44"/>
          <p:cNvSpPr/>
          <p:nvPr/>
        </p:nvSpPr>
        <p:spPr>
          <a:xfrm>
            <a:off y="6000750" x="1524000"/>
            <a:ext cy="42325" cx="3407825"/>
          </a:xfrm>
          <a:prstGeom prst="rect">
            <a:avLst/>
          </a:prstGeom>
          <a:blipFill>
            <a:blip r:embed="rId5"/>
            <a:stretch>
              <a:fillRect/>
            </a:stretch>
          </a:blipFill>
        </p:spPr>
      </p:sp>
      <p:sp>
        <p:nvSpPr>
          <p:cNvPr id="45" name="Shape 45"/>
          <p:cNvSpPr/>
          <p:nvPr/>
        </p:nvSpPr>
        <p:spPr>
          <a:xfrm>
            <a:off y="6000750" x="5249325"/>
            <a:ext cy="42325" cx="3407825"/>
          </a:xfrm>
          <a:prstGeom prst="rect">
            <a:avLst/>
          </a:prstGeom>
          <a:blipFill>
            <a:blip r:embed="rId5"/>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12" name="Shape 312"/>
        <p:cNvGrpSpPr/>
        <p:nvPr/>
      </p:nvGrpSpPr>
      <p:grpSpPr>
        <a:xfrm>
          <a:off y="0" x="0"/>
          <a:ext cy="0" cx="0"/>
          <a:chOff y="0" x="0"/>
          <a:chExt cy="0" cx="0"/>
        </a:xfrm>
      </p:grpSpPr>
      <p:sp>
        <p:nvSpPr>
          <p:cNvPr id="313" name="Shape 313"/>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314" name="Shape 314"/>
          <p:cNvSpPr/>
          <p:nvPr/>
        </p:nvSpPr>
        <p:spPr>
          <a:xfrm>
            <a:off y="275150" x="0"/>
            <a:ext cy="7344825" cx="10160000"/>
          </a:xfrm>
          <a:prstGeom prst="rect">
            <a:avLst/>
          </a:prstGeom>
          <a:blipFill>
            <a:blip r:embed="rId4"/>
            <a:stretch>
              <a:fillRect/>
            </a:stretch>
          </a:blipFill>
        </p:spPr>
      </p:sp>
      <p:sp>
        <p:nvSpPr>
          <p:cNvPr id="315" name="Shape 315"/>
          <p:cNvSpPr txBox="1"/>
          <p:nvPr/>
        </p:nvSpPr>
        <p:spPr>
          <a:xfrm>
            <a:off y="1151800" x="1270000"/>
            <a:ext cy="5826475" cx="3275874"/>
          </a:xfrm>
          <a:prstGeom prst="rect">
            <a:avLst/>
          </a:prstGeom>
        </p:spPr>
        <p:txBody>
          <a:bodyPr bIns="38100" rIns="38100" lIns="38100" tIns="38100" anchor="t" anchorCtr="0">
            <a:noAutofit/>
          </a:bodyPr>
          <a:lstStyle/>
          <a:p>
            <a:pPr algn="l" marR="0" indent="0" marL="0">
              <a:lnSpc>
                <a:spcPct val="119852"/>
              </a:lnSpc>
              <a:spcBef>
                <a:spcPts val="0"/>
              </a:spcBef>
              <a:spcAft>
                <a:spcPts val="0"/>
              </a:spcAft>
              <a:buNone/>
            </a:pPr>
            <a:r>
              <a:rPr b="1" sz="3777" lang="en-US">
                <a:solidFill>
                  <a:srgbClr val="000000"/>
                </a:solidFill>
                <a:latin typeface="Arial"/>
                <a:ea typeface="Arial"/>
                <a:cs typeface="Arial"/>
                <a:sym typeface="Arial"/>
              </a:rPr>
              <a:t>“Love”</a:t>
            </a:r>
            <a:r>
              <a:rPr sz="3777" lang="en-US">
                <a:solidFill>
                  <a:srgbClr val="000000"/>
                </a:solidFill>
                <a:latin typeface="Arial"/>
                <a:ea typeface="Arial"/>
                <a:cs typeface="Arial"/>
                <a:sym typeface="Arial"/>
              </a:rPr>
              <a:t> is Christ’s favored word to describe </a:t>
            </a:r>
          </a:p>
          <a:p>
            <a:pPr algn="l" marR="0" indent="0" marL="0">
              <a:lnSpc>
                <a:spcPct val="119852"/>
              </a:lnSpc>
              <a:spcBef>
                <a:spcPts val="0"/>
              </a:spcBef>
              <a:spcAft>
                <a:spcPts val="0"/>
              </a:spcAft>
              <a:buNone/>
            </a:pPr>
            <a:r>
              <a:rPr sz="3777" lang="en-US">
                <a:solidFill>
                  <a:srgbClr val="000000"/>
                </a:solidFill>
                <a:latin typeface="Arial"/>
                <a:ea typeface="Arial"/>
                <a:cs typeface="Arial"/>
                <a:sym typeface="Arial"/>
              </a:rPr>
              <a:t>the bonding relationship between members of the family </a:t>
            </a:r>
          </a:p>
          <a:p>
            <a:pPr algn="l" marR="0" indent="0" marL="0">
              <a:lnSpc>
                <a:spcPct val="119852"/>
              </a:lnSpc>
              <a:spcBef>
                <a:spcPts val="0"/>
              </a:spcBef>
              <a:spcAft>
                <a:spcPts val="0"/>
              </a:spcAft>
              <a:buNone/>
            </a:pPr>
            <a:r>
              <a:rPr sz="3777" lang="en-US">
                <a:solidFill>
                  <a:srgbClr val="000000"/>
                </a:solidFill>
                <a:latin typeface="Arial"/>
                <a:ea typeface="Arial"/>
                <a:cs typeface="Arial"/>
                <a:sym typeface="Arial"/>
              </a:rPr>
              <a:t>of faith.</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19" name="Shape 319"/>
        <p:cNvGrpSpPr/>
        <p:nvPr/>
      </p:nvGrpSpPr>
      <p:grpSpPr>
        <a:xfrm>
          <a:off y="0" x="0"/>
          <a:ext cy="0" cx="0"/>
          <a:chOff y="0" x="0"/>
          <a:chExt cy="0" cx="0"/>
        </a:xfrm>
      </p:grpSpPr>
      <p:sp>
        <p:nvSpPr>
          <p:cNvPr id="320" name="Shape 320"/>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321" name="Shape 321"/>
          <p:cNvSpPr/>
          <p:nvPr/>
        </p:nvSpPr>
        <p:spPr>
          <a:xfrm>
            <a:off y="275150" x="0"/>
            <a:ext cy="7344825" cx="10160000"/>
          </a:xfrm>
          <a:prstGeom prst="rect">
            <a:avLst/>
          </a:prstGeom>
          <a:blipFill>
            <a:blip r:embed="rId4"/>
            <a:stretch>
              <a:fillRect/>
            </a:stretch>
          </a:blipFill>
        </p:spPr>
      </p:sp>
      <p:sp>
        <p:nvSpPr>
          <p:cNvPr id="322" name="Shape 322"/>
          <p:cNvSpPr txBox="1"/>
          <p:nvPr/>
        </p:nvSpPr>
        <p:spPr>
          <a:xfrm>
            <a:off y="982475" x="1270000"/>
            <a:ext cy="1907099" cx="4799874"/>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Church leaders must love the church enough </a:t>
            </a:r>
          </a:p>
        </p:txBody>
      </p:sp>
      <p:sp>
        <p:nvSpPr>
          <p:cNvPr id="323" name="Shape 323"/>
          <p:cNvSpPr txBox="1"/>
          <p:nvPr/>
        </p:nvSpPr>
        <p:spPr>
          <a:xfrm>
            <a:off y="3169700" x="1270000"/>
            <a:ext cy="1700725" cx="3699225"/>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to suffer for it</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to give themselves for it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7" name="Shape 327"/>
        <p:cNvGrpSpPr/>
        <p:nvPr/>
      </p:nvGrpSpPr>
      <p:grpSpPr>
        <a:xfrm>
          <a:off y="0" x="0"/>
          <a:ext cy="0" cx="0"/>
          <a:chOff y="0" x="0"/>
          <a:chExt cy="0" cx="0"/>
        </a:xfrm>
      </p:grpSpPr>
      <p:sp>
        <p:nvSpPr>
          <p:cNvPr id="328" name="Shape 328"/>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329" name="Shape 329"/>
          <p:cNvSpPr/>
          <p:nvPr/>
        </p:nvSpPr>
        <p:spPr>
          <a:xfrm>
            <a:off y="275150" x="0"/>
            <a:ext cy="7344825" cx="10160000"/>
          </a:xfrm>
          <a:prstGeom prst="rect">
            <a:avLst/>
          </a:prstGeom>
          <a:blipFill>
            <a:blip r:embed="rId4"/>
            <a:stretch>
              <a:fillRect/>
            </a:stretch>
          </a:blipFill>
        </p:spPr>
      </p:sp>
      <p:sp>
        <p:nvSpPr>
          <p:cNvPr id="330" name="Shape 330"/>
          <p:cNvSpPr txBox="1"/>
          <p:nvPr/>
        </p:nvSpPr>
        <p:spPr>
          <a:xfrm>
            <a:off y="1321150" x="1270000"/>
            <a:ext cy="5560124" cx="3953224"/>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be self-serving</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be casual or frivolous with the life and well-being of the church</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impose their own independent “wisdom” on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the church</a:t>
            </a:r>
          </a:p>
          <a:p>
            <a:r>
              <a:t/>
            </a:r>
          </a:p>
        </p:txBody>
      </p:sp>
      <p:sp>
        <p:nvSpPr>
          <p:cNvPr id="331" name="Shape 331"/>
          <p:cNvSpPr txBox="1"/>
          <p:nvPr/>
        </p:nvSpPr>
        <p:spPr>
          <a:xfrm>
            <a:off y="643800" x="1270000"/>
            <a:ext cy="686499" cx="3953224"/>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Leaders will </a:t>
            </a:r>
            <a:r>
              <a:rPr b="1" sz="4000" lang="en-US">
                <a:solidFill>
                  <a:srgbClr val="000000"/>
                </a:solidFill>
                <a:latin typeface="Arial"/>
                <a:ea typeface="Arial"/>
                <a:cs typeface="Arial"/>
                <a:sym typeface="Arial"/>
              </a:rPr>
              <a:t>not</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35" name="Shape 335"/>
        <p:cNvGrpSpPr/>
        <p:nvPr/>
      </p:nvGrpSpPr>
      <p:grpSpPr>
        <a:xfrm>
          <a:off y="0" x="0"/>
          <a:ext cy="0" cx="0"/>
          <a:chOff y="0" x="0"/>
          <a:chExt cy="0" cx="0"/>
        </a:xfrm>
      </p:grpSpPr>
      <p:sp>
        <p:nvSpPr>
          <p:cNvPr id="336" name="Shape 336"/>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337" name="Shape 337"/>
          <p:cNvSpPr/>
          <p:nvPr/>
        </p:nvSpPr>
        <p:spPr>
          <a:xfrm>
            <a:off y="275150" x="0"/>
            <a:ext cy="7344825" cx="10160000"/>
          </a:xfrm>
          <a:prstGeom prst="rect">
            <a:avLst/>
          </a:prstGeom>
          <a:blipFill>
            <a:blip r:embed="rId4"/>
            <a:stretch>
              <a:fillRect/>
            </a:stretch>
          </a:blipFill>
        </p:spPr>
      </p:sp>
      <p:sp>
        <p:nvSpPr>
          <p:cNvPr id="338" name="Shape 338"/>
          <p:cNvSpPr txBox="1"/>
          <p:nvPr/>
        </p:nvSpPr>
        <p:spPr>
          <a:xfrm>
            <a:off y="3353150" x="1354650"/>
            <a:ext cy="2517399" cx="5223225"/>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church has only one Lord, Jesus Christ, </a:t>
            </a:r>
            <a:r>
              <a:rPr u="sng" sz="4000" lang="en-US">
                <a:solidFill>
                  <a:srgbClr val="000000"/>
                </a:solidFill>
                <a:latin typeface="Arial"/>
                <a:ea typeface="Arial"/>
                <a:cs typeface="Arial"/>
                <a:sym typeface="Arial"/>
              </a:rPr>
              <a:t>not</a:t>
            </a:r>
            <a:r>
              <a:rPr sz="4000" lang="en-US" i="1">
                <a:solidFill>
                  <a:srgbClr val="000000"/>
                </a:solidFill>
                <a:latin typeface="Arial"/>
                <a:ea typeface="Arial"/>
                <a:cs typeface="Arial"/>
                <a:sym typeface="Arial"/>
              </a:rPr>
              <a:t> </a:t>
            </a:r>
            <a:r>
              <a:rPr sz="4000" lang="en-US">
                <a:solidFill>
                  <a:srgbClr val="000000"/>
                </a:solidFill>
                <a:latin typeface="Arial"/>
                <a:ea typeface="Arial"/>
                <a:cs typeface="Arial"/>
                <a:sym typeface="Arial"/>
              </a:rPr>
              <a:t>the elected church leader.</a:t>
            </a:r>
          </a:p>
        </p:txBody>
      </p:sp>
      <p:sp>
        <p:nvSpPr>
          <p:cNvPr id="339" name="Shape 339"/>
          <p:cNvSpPr txBox="1"/>
          <p:nvPr/>
        </p:nvSpPr>
        <p:spPr>
          <a:xfrm>
            <a:off y="1659800" x="1354650"/>
            <a:ext cy="1296799" cx="5223225"/>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Christ is the model for Adventist leaders.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43" name="Shape 343"/>
        <p:cNvGrpSpPr/>
        <p:nvPr/>
      </p:nvGrpSpPr>
      <p:grpSpPr>
        <a:xfrm>
          <a:off y="0" x="0"/>
          <a:ext cy="0" cx="0"/>
          <a:chOff y="0" x="0"/>
          <a:chExt cy="0" cx="0"/>
        </a:xfrm>
      </p:grpSpPr>
      <p:sp>
        <p:nvSpPr>
          <p:cNvPr id="344" name="Shape 344"/>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345" name="Shape 345"/>
          <p:cNvSpPr/>
          <p:nvPr/>
        </p:nvSpPr>
        <p:spPr>
          <a:xfrm>
            <a:off y="275150" x="0"/>
            <a:ext cy="7344825" cx="10160000"/>
          </a:xfrm>
          <a:prstGeom prst="rect">
            <a:avLst/>
          </a:prstGeom>
          <a:blipFill>
            <a:blip r:embed="rId4"/>
            <a:stretch>
              <a:fillRect/>
            </a:stretch>
          </a:blipFill>
        </p:spPr>
      </p:sp>
      <p:sp>
        <p:nvSpPr>
          <p:cNvPr id="346" name="Shape 346"/>
          <p:cNvSpPr txBox="1"/>
          <p:nvPr/>
        </p:nvSpPr>
        <p:spPr>
          <a:xfrm>
            <a:off y="728475" x="1270000"/>
            <a:ext cy="686499" cx="361454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Leaders will</a:t>
            </a:r>
          </a:p>
        </p:txBody>
      </p:sp>
      <p:sp>
        <p:nvSpPr>
          <p:cNvPr id="347" name="Shape 347"/>
          <p:cNvSpPr txBox="1"/>
          <p:nvPr/>
        </p:nvSpPr>
        <p:spPr>
          <a:xfrm>
            <a:off y="1575150" x="1270000"/>
            <a:ext cy="3325275" cx="7593875"/>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remember that they are servants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love and respect members of the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church family</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reflect this in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their style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of leadership</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1" name="Shape 351"/>
        <p:cNvGrpSpPr/>
        <p:nvPr/>
      </p:nvGrpSpPr>
      <p:grpSpPr>
        <a:xfrm>
          <a:off y="0" x="0"/>
          <a:ext cy="0" cx="0"/>
          <a:chOff y="0" x="0"/>
          <a:chExt cy="0" cx="0"/>
        </a:xfrm>
      </p:grpSpPr>
      <p:sp>
        <p:nvSpPr>
          <p:cNvPr id="352" name="Shape 352"/>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353" name="Shape 353"/>
          <p:cNvSpPr/>
          <p:nvPr/>
        </p:nvSpPr>
        <p:spPr>
          <a:xfrm>
            <a:off y="275150" x="0"/>
            <a:ext cy="7344825" cx="10160000"/>
          </a:xfrm>
          <a:prstGeom prst="rect">
            <a:avLst/>
          </a:prstGeom>
          <a:blipFill>
            <a:blip r:embed="rId4"/>
            <a:stretch>
              <a:fillRect/>
            </a:stretch>
          </a:blipFill>
        </p:spPr>
      </p:sp>
      <p:sp>
        <p:nvSpPr>
          <p:cNvPr id="354" name="Shape 354"/>
          <p:cNvSpPr txBox="1"/>
          <p:nvPr/>
        </p:nvSpPr>
        <p:spPr>
          <a:xfrm>
            <a:off y="897800" x="1270000"/>
            <a:ext cy="686499" cx="67577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Adventist leadership</a:t>
            </a:r>
          </a:p>
        </p:txBody>
      </p:sp>
      <p:sp>
        <p:nvSpPr>
          <p:cNvPr id="355" name="Shape 355"/>
          <p:cNvSpPr txBox="1"/>
          <p:nvPr/>
        </p:nvSpPr>
        <p:spPr>
          <a:xfrm>
            <a:off y="1744475" x="1270000"/>
            <a:ext cy="3325275" cx="8458200"/>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always defers to what is understood and agreed upon by the larger church body</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agrees as a global family on how we shall act and what we shall do</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works on the basis of consultation and consensus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9" name="Shape 359"/>
        <p:cNvGrpSpPr/>
        <p:nvPr/>
      </p:nvGrpSpPr>
      <p:grpSpPr>
        <a:xfrm>
          <a:off y="0" x="0"/>
          <a:ext cy="0" cx="0"/>
          <a:chOff y="0" x="0"/>
          <a:chExt cy="0" cx="0"/>
        </a:xfrm>
      </p:grpSpPr>
      <p:sp>
        <p:nvSpPr>
          <p:cNvPr id="360" name="Shape 360"/>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361" name="Shape 361"/>
          <p:cNvSpPr/>
          <p:nvPr/>
        </p:nvSpPr>
        <p:spPr>
          <a:xfrm>
            <a:off y="275150" x="0"/>
            <a:ext cy="7344825" cx="10160000"/>
          </a:xfrm>
          <a:prstGeom prst="rect">
            <a:avLst/>
          </a:prstGeom>
          <a:blipFill>
            <a:blip r:embed="rId4"/>
            <a:stretch>
              <a:fillRect/>
            </a:stretch>
          </a:blipFill>
        </p:spPr>
      </p:sp>
      <p:sp>
        <p:nvSpPr>
          <p:cNvPr id="362" name="Shape 362"/>
          <p:cNvSpPr txBox="1"/>
          <p:nvPr/>
        </p:nvSpPr>
        <p:spPr>
          <a:xfrm>
            <a:off y="897800" x="1270000"/>
            <a:ext cy="686499" cx="67577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Adventist leadership</a:t>
            </a:r>
          </a:p>
        </p:txBody>
      </p:sp>
      <p:sp>
        <p:nvSpPr>
          <p:cNvPr id="363" name="Shape 363"/>
          <p:cNvSpPr txBox="1"/>
          <p:nvPr/>
        </p:nvSpPr>
        <p:spPr>
          <a:xfrm>
            <a:off y="1744475" x="1270000"/>
            <a:ext cy="2242250" cx="844054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will be sensitive to what the church can accept at any given time</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will not outpace the community it serves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will not show a spirit of independence</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7" name="Shape 367"/>
        <p:cNvGrpSpPr/>
        <p:nvPr/>
      </p:nvGrpSpPr>
      <p:grpSpPr>
        <a:xfrm>
          <a:off y="0" x="0"/>
          <a:ext cy="0" cx="0"/>
          <a:chOff y="0" x="0"/>
          <a:chExt cy="0" cx="0"/>
        </a:xfrm>
      </p:grpSpPr>
      <p:sp>
        <p:nvSpPr>
          <p:cNvPr id="368" name="Shape 368"/>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369" name="Shape 369"/>
          <p:cNvSpPr/>
          <p:nvPr/>
        </p:nvSpPr>
        <p:spPr>
          <a:xfrm>
            <a:off y="275150" x="0"/>
            <a:ext cy="7344825" cx="10160000"/>
          </a:xfrm>
          <a:prstGeom prst="rect">
            <a:avLst/>
          </a:prstGeom>
          <a:blipFill>
            <a:blip r:embed="rId4"/>
            <a:stretch>
              <a:fillRect/>
            </a:stretch>
          </a:blipFill>
        </p:spPr>
      </p:sp>
      <p:sp>
        <p:nvSpPr>
          <p:cNvPr id="370" name="Shape 370"/>
          <p:cNvSpPr txBox="1"/>
          <p:nvPr/>
        </p:nvSpPr>
        <p:spPr>
          <a:xfrm>
            <a:off y="1321150" x="1270000"/>
            <a:ext cy="5754150" cx="7696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“There have ever been in the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church those who are constantly inclined toward individual independence. They seem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unable to realize that indepen-</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dence of spirit is liable to lead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the human agent to have too much confidence in himself and to trust in his own judgment rather than to respect the counsel and highly esteem the judgment of his brethren.” </a:t>
            </a:r>
            <a:r>
              <a:rPr sz="2333" lang="en-US">
                <a:solidFill>
                  <a:srgbClr val="000000"/>
                </a:solidFill>
                <a:latin typeface="Arial"/>
                <a:ea typeface="Arial"/>
                <a:cs typeface="Arial"/>
                <a:sym typeface="Arial"/>
              </a:rPr>
              <a:t>(</a:t>
            </a:r>
            <a:r>
              <a:rPr sz="2333" lang="en-US" i="1">
                <a:solidFill>
                  <a:srgbClr val="000000"/>
                </a:solidFill>
                <a:latin typeface="Arial"/>
                <a:ea typeface="Arial"/>
                <a:cs typeface="Arial"/>
                <a:sym typeface="Arial"/>
              </a:rPr>
              <a:t>Testimonies for the Church</a:t>
            </a:r>
            <a:r>
              <a:rPr sz="2333" lang="en-US">
                <a:solidFill>
                  <a:srgbClr val="000000"/>
                </a:solidFill>
                <a:latin typeface="Arial"/>
                <a:ea typeface="Arial"/>
                <a:cs typeface="Arial"/>
                <a:sym typeface="Arial"/>
              </a:rPr>
              <a:t>, Vol 3, p. 431)</a:t>
            </a:r>
          </a:p>
        </p:txBody>
      </p:sp>
      <p:sp>
        <p:nvSpPr>
          <p:cNvPr id="371" name="Shape 371"/>
          <p:cNvSpPr txBox="1"/>
          <p:nvPr/>
        </p:nvSpPr>
        <p:spPr>
          <a:xfrm>
            <a:off y="3522475" x="8399625"/>
            <a:ext cy="245525" cx="1734250"/>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1111" lang="en-US">
                <a:solidFill>
                  <a:srgbClr val="FFFFFF"/>
                </a:solidFill>
                <a:latin typeface="Arial"/>
                <a:ea typeface="Arial"/>
                <a:cs typeface="Arial"/>
                <a:sym typeface="Arial"/>
              </a:rPr>
              <a:t>© Ellen G. White Estate</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75" name="Shape 375"/>
        <p:cNvGrpSpPr/>
        <p:nvPr/>
      </p:nvGrpSpPr>
      <p:grpSpPr>
        <a:xfrm>
          <a:off y="0" x="0"/>
          <a:ext cy="0" cx="0"/>
          <a:chOff y="0" x="0"/>
          <a:chExt cy="0" cx="0"/>
        </a:xfrm>
      </p:grpSpPr>
      <p:sp>
        <p:nvSpPr>
          <p:cNvPr id="376" name="Shape 376"/>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377" name="Shape 377"/>
          <p:cNvSpPr/>
          <p:nvPr/>
        </p:nvSpPr>
        <p:spPr>
          <a:xfrm>
            <a:off y="275150" x="0"/>
            <a:ext cy="7344825" cx="10160000"/>
          </a:xfrm>
          <a:prstGeom prst="rect">
            <a:avLst/>
          </a:prstGeom>
          <a:blipFill>
            <a:blip r:embed="rId4"/>
            <a:stretch>
              <a:fillRect/>
            </a:stretch>
          </a:blipFill>
        </p:spPr>
      </p:sp>
      <p:sp>
        <p:nvSpPr>
          <p:cNvPr id="378" name="Shape 378"/>
          <p:cNvSpPr txBox="1"/>
          <p:nvPr/>
        </p:nvSpPr>
        <p:spPr>
          <a:xfrm>
            <a:off y="1321150" x="1270000"/>
            <a:ext cy="4951574" cx="7593875"/>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“Sometimes a man who has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been placed in responsibility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as a leader gains the idea that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he is in a position of supreme authority, and that all his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brethren, before making advance moves, must first come to him for permission to do that which they feel should be done. </a:t>
            </a:r>
          </a:p>
        </p:txBody>
      </p:sp>
      <p:sp>
        <p:nvSpPr>
          <p:cNvPr id="379" name="Shape 379"/>
          <p:cNvSpPr txBox="1"/>
          <p:nvPr/>
        </p:nvSpPr>
        <p:spPr>
          <a:xfrm>
            <a:off y="3522475" x="8399625"/>
            <a:ext cy="245525" cx="1734250"/>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1111" lang="en-US">
                <a:solidFill>
                  <a:srgbClr val="FFFFFF"/>
                </a:solidFill>
                <a:latin typeface="Arial"/>
                <a:ea typeface="Arial"/>
                <a:cs typeface="Arial"/>
                <a:sym typeface="Arial"/>
              </a:rPr>
              <a:t>© Ellen G. White Estate</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83" name="Shape 383"/>
        <p:cNvGrpSpPr/>
        <p:nvPr/>
      </p:nvGrpSpPr>
      <p:grpSpPr>
        <a:xfrm>
          <a:off y="0" x="0"/>
          <a:ext cy="0" cx="0"/>
          <a:chOff y="0" x="0"/>
          <a:chExt cy="0" cx="0"/>
        </a:xfrm>
      </p:grpSpPr>
      <p:sp>
        <p:nvSpPr>
          <p:cNvPr id="384" name="Shape 384"/>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385" name="Shape 385"/>
          <p:cNvSpPr/>
          <p:nvPr/>
        </p:nvSpPr>
        <p:spPr>
          <a:xfrm>
            <a:off y="275150" x="0"/>
            <a:ext cy="7344825" cx="10160000"/>
          </a:xfrm>
          <a:prstGeom prst="rect">
            <a:avLst/>
          </a:prstGeom>
          <a:blipFill>
            <a:blip r:embed="rId4"/>
            <a:stretch>
              <a:fillRect/>
            </a:stretch>
          </a:blipFill>
        </p:spPr>
      </p:sp>
      <p:sp>
        <p:nvSpPr>
          <p:cNvPr id="386" name="Shape 386"/>
          <p:cNvSpPr txBox="1"/>
          <p:nvPr/>
        </p:nvSpPr>
        <p:spPr>
          <a:xfrm>
            <a:off y="1321150" x="1270000"/>
            <a:ext cy="5306125"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Such a man is in a dangerous position. He has lost sight of the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work of a true leader among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God’s people. Instead of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acting as a wise counselor, he assumes the prerogatives of an exacting ruler. God is dishonored by every such display of authority and self-exaltation.” </a:t>
            </a:r>
          </a:p>
          <a:p>
            <a:pPr algn="l" marR="0" indent="0" marL="0">
              <a:lnSpc>
                <a:spcPct val="120238"/>
              </a:lnSpc>
              <a:spcBef>
                <a:spcPts val="0"/>
              </a:spcBef>
              <a:spcAft>
                <a:spcPts val="0"/>
              </a:spcAft>
              <a:buNone/>
            </a:pPr>
            <a:r>
              <a:rPr sz="2333" lang="en-US">
                <a:solidFill>
                  <a:srgbClr val="000000"/>
                </a:solidFill>
                <a:latin typeface="Arial"/>
                <a:ea typeface="Arial"/>
                <a:cs typeface="Arial"/>
                <a:sym typeface="Arial"/>
              </a:rPr>
              <a:t>(</a:t>
            </a:r>
            <a:r>
              <a:rPr sz="2333" lang="en-US" i="1">
                <a:solidFill>
                  <a:srgbClr val="000000"/>
                </a:solidFill>
                <a:latin typeface="Arial"/>
                <a:ea typeface="Arial"/>
                <a:cs typeface="Arial"/>
                <a:sym typeface="Arial"/>
              </a:rPr>
              <a:t>Testimonies for the Church</a:t>
            </a:r>
            <a:r>
              <a:rPr sz="2333" lang="en-US">
                <a:solidFill>
                  <a:srgbClr val="000000"/>
                </a:solidFill>
                <a:latin typeface="Arial"/>
                <a:ea typeface="Arial"/>
                <a:cs typeface="Arial"/>
                <a:sym typeface="Arial"/>
              </a:rPr>
              <a:t>, Vol 3, p. 493)</a:t>
            </a:r>
          </a:p>
        </p:txBody>
      </p:sp>
      <p:sp>
        <p:nvSpPr>
          <p:cNvPr id="387" name="Shape 387"/>
          <p:cNvSpPr txBox="1"/>
          <p:nvPr/>
        </p:nvSpPr>
        <p:spPr>
          <a:xfrm>
            <a:off y="3522475" x="8399625"/>
            <a:ext cy="245525" cx="1734250"/>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1111" lang="en-US">
                <a:solidFill>
                  <a:srgbClr val="FFFFFF"/>
                </a:solidFill>
                <a:latin typeface="Arial"/>
                <a:ea typeface="Arial"/>
                <a:cs typeface="Arial"/>
                <a:sym typeface="Arial"/>
              </a:rPr>
              <a:t>© Ellen G. White Estate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9" name="Shape 49"/>
        <p:cNvGrpSpPr/>
        <p:nvPr/>
      </p:nvGrpSpPr>
      <p:grpSpPr>
        <a:xfrm>
          <a:off y="0" x="0"/>
          <a:ext cy="0" cx="0"/>
          <a:chOff y="0" x="0"/>
          <a:chExt cy="0" cx="0"/>
        </a:xfrm>
      </p:grpSpPr>
      <p:sp>
        <p:nvSpPr>
          <p:cNvPr id="50" name="Shape 50"/>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51" name="Shape 51"/>
          <p:cNvSpPr/>
          <p:nvPr/>
        </p:nvSpPr>
        <p:spPr>
          <a:xfrm>
            <a:off y="275150" x="0"/>
            <a:ext cy="7344825" cx="10160000"/>
          </a:xfrm>
          <a:prstGeom prst="rect">
            <a:avLst/>
          </a:prstGeom>
          <a:blipFill>
            <a:blip r:embed="rId4"/>
            <a:stretch>
              <a:fillRect/>
            </a:stretch>
          </a:blipFill>
        </p:spPr>
      </p:sp>
      <p:sp>
        <p:nvSpPr>
          <p:cNvPr id="52" name="Shape 52"/>
          <p:cNvSpPr txBox="1"/>
          <p:nvPr/>
        </p:nvSpPr>
        <p:spPr>
          <a:xfrm>
            <a:off y="1710950" x="1118300"/>
            <a:ext cy="5764724" cx="7999574"/>
          </a:xfrm>
          <a:prstGeom prst="rect">
            <a:avLst/>
          </a:prstGeom>
        </p:spPr>
        <p:txBody>
          <a:bodyPr bIns="38100" rIns="38100" lIns="38100" tIns="38100" anchor="t" anchorCtr="0">
            <a:noAutofit/>
          </a:bodyPr>
          <a:lstStyle/>
          <a:p>
            <a:pPr algn="ctr" marR="0" indent="0" marL="0">
              <a:lnSpc>
                <a:spcPct val="100000"/>
              </a:lnSpc>
              <a:spcBef>
                <a:spcPts val="0"/>
              </a:spcBef>
              <a:spcAft>
                <a:spcPts val="1302"/>
              </a:spcAft>
              <a:buNone/>
            </a:pPr>
            <a:r>
              <a:rPr b="1" sz="2888" lang="en-US">
                <a:solidFill>
                  <a:srgbClr val="211C4B"/>
                </a:solidFill>
                <a:latin typeface="Arial"/>
                <a:ea typeface="Arial"/>
                <a:cs typeface="Arial"/>
                <a:sym typeface="Arial"/>
              </a:rPr>
              <a:t>5</a:t>
            </a:r>
            <a:r>
              <a:rPr sz="2888" lang="en-US">
                <a:solidFill>
                  <a:srgbClr val="000000"/>
                </a:solidFill>
                <a:latin typeface="Arial"/>
                <a:ea typeface="Arial"/>
                <a:cs typeface="Arial"/>
                <a:sym typeface="Arial"/>
              </a:rPr>
              <a:t>What is expected globally of leadership in the Adventist Church.</a:t>
            </a:r>
          </a:p>
          <a:p>
            <a:pPr algn="ctr" marR="0" indent="0" marL="0">
              <a:lnSpc>
                <a:spcPct val="100000"/>
              </a:lnSpc>
              <a:spcBef>
                <a:spcPts val="0"/>
              </a:spcBef>
              <a:spcAft>
                <a:spcPts val="1302"/>
              </a:spcAft>
              <a:buNone/>
            </a:pPr>
            <a:r>
              <a:rPr b="1" sz="2888" lang="en-US">
                <a:solidFill>
                  <a:srgbClr val="211C4B"/>
                </a:solidFill>
                <a:latin typeface="Arial"/>
                <a:ea typeface="Arial"/>
                <a:cs typeface="Arial"/>
                <a:sym typeface="Arial"/>
              </a:rPr>
              <a:t>6</a:t>
            </a:r>
            <a:r>
              <a:rPr sz="2888" lang="en-US">
                <a:solidFill>
                  <a:srgbClr val="000000"/>
                </a:solidFill>
                <a:latin typeface="Arial"/>
                <a:ea typeface="Arial"/>
                <a:cs typeface="Arial"/>
                <a:sym typeface="Arial"/>
              </a:rPr>
              <a:t>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How leadership functions.</a:t>
            </a:r>
          </a:p>
          <a:p>
            <a:pPr algn="ctr" marR="0" indent="0" marL="0">
              <a:lnSpc>
                <a:spcPct val="100000"/>
              </a:lnSpc>
              <a:spcBef>
                <a:spcPts val="0"/>
              </a:spcBef>
              <a:spcAft>
                <a:spcPts val="1302"/>
              </a:spcAft>
              <a:buNone/>
            </a:pPr>
            <a:r>
              <a:rPr b="1" sz="2888" lang="en-US">
                <a:solidFill>
                  <a:srgbClr val="211C4B"/>
                </a:solidFill>
                <a:latin typeface="Arial"/>
                <a:ea typeface="Arial"/>
                <a:cs typeface="Arial"/>
                <a:sym typeface="Arial"/>
              </a:rPr>
              <a:t>7</a:t>
            </a:r>
            <a:r>
              <a:rPr sz="2888" lang="en-US">
                <a:solidFill>
                  <a:srgbClr val="000000"/>
                </a:solidFill>
                <a:latin typeface="Arial"/>
                <a:ea typeface="Arial"/>
                <a:cs typeface="Arial"/>
                <a:sym typeface="Arial"/>
              </a:rPr>
              <a:t>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The best climate or mode for Adventist leadership to express itself.</a:t>
            </a:r>
          </a:p>
          <a:p>
            <a:pPr algn="ctr" marR="0" indent="0" marL="0">
              <a:lnSpc>
                <a:spcPct val="100000"/>
              </a:lnSpc>
              <a:spcBef>
                <a:spcPts val="0"/>
              </a:spcBef>
              <a:spcAft>
                <a:spcPts val="1302"/>
              </a:spcAft>
              <a:buNone/>
            </a:pPr>
            <a:r>
              <a:rPr b="1" sz="2888" lang="en-US">
                <a:solidFill>
                  <a:srgbClr val="211C4B"/>
                </a:solidFill>
                <a:latin typeface="Arial"/>
                <a:ea typeface="Arial"/>
                <a:cs typeface="Arial"/>
                <a:sym typeface="Arial"/>
              </a:rPr>
              <a:t>8</a:t>
            </a:r>
            <a:r>
              <a:rPr sz="2888" lang="en-US">
                <a:solidFill>
                  <a:srgbClr val="000000"/>
                </a:solidFill>
                <a:latin typeface="Arial"/>
                <a:ea typeface="Arial"/>
                <a:cs typeface="Arial"/>
                <a:sym typeface="Arial"/>
              </a:rPr>
              <a:t>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What is acceptable in leadership. What is not acceptable.</a:t>
            </a:r>
          </a:p>
          <a:p>
            <a:pPr algn="ctr" marR="0" indent="0" marL="0">
              <a:lnSpc>
                <a:spcPct val="100000"/>
              </a:lnSpc>
              <a:spcBef>
                <a:spcPts val="0"/>
              </a:spcBef>
              <a:spcAft>
                <a:spcPts val="0"/>
              </a:spcAft>
              <a:buNone/>
            </a:pPr>
            <a:r>
              <a:rPr b="1" sz="2888" lang="en-US">
                <a:solidFill>
                  <a:srgbClr val="211C4B"/>
                </a:solidFill>
                <a:latin typeface="Arial"/>
                <a:ea typeface="Arial"/>
                <a:cs typeface="Arial"/>
                <a:sym typeface="Arial"/>
              </a:rPr>
              <a:t>9</a:t>
            </a:r>
            <a:r>
              <a:rPr sz="2888" lang="en-US">
                <a:solidFill>
                  <a:srgbClr val="000000"/>
                </a:solidFill>
                <a:latin typeface="Arial"/>
                <a:ea typeface="Arial"/>
                <a:cs typeface="Arial"/>
                <a:sym typeface="Arial"/>
              </a:rPr>
              <a:t>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What the boundaries of leadership are.</a:t>
            </a:r>
          </a:p>
        </p:txBody>
      </p:sp>
      <p:sp>
        <p:nvSpPr>
          <p:cNvPr id="53" name="Shape 53"/>
          <p:cNvSpPr/>
          <p:nvPr/>
        </p:nvSpPr>
        <p:spPr>
          <a:xfrm>
            <a:off y="582075" x="1524000"/>
            <a:ext cy="42325" cx="3407825"/>
          </a:xfrm>
          <a:prstGeom prst="rect">
            <a:avLst/>
          </a:prstGeom>
          <a:blipFill>
            <a:blip r:embed="rId5"/>
            <a:stretch>
              <a:fillRect/>
            </a:stretch>
          </a:blipFill>
        </p:spPr>
      </p:sp>
      <p:sp>
        <p:nvSpPr>
          <p:cNvPr id="54" name="Shape 54"/>
          <p:cNvSpPr/>
          <p:nvPr/>
        </p:nvSpPr>
        <p:spPr>
          <a:xfrm>
            <a:off y="582075" x="5249325"/>
            <a:ext cy="42325" cx="3407825"/>
          </a:xfrm>
          <a:prstGeom prst="rect">
            <a:avLst/>
          </a:prstGeom>
          <a:blipFill>
            <a:blip r:embed="rId5"/>
            <a:stretch>
              <a:fillRect/>
            </a:stretch>
          </a:blipFill>
        </p:spPr>
      </p:sp>
      <p:sp>
        <p:nvSpPr>
          <p:cNvPr id="55" name="Shape 55"/>
          <p:cNvSpPr/>
          <p:nvPr/>
        </p:nvSpPr>
        <p:spPr>
          <a:xfrm>
            <a:off y="1852075" x="1524000"/>
            <a:ext cy="42325" cx="3407825"/>
          </a:xfrm>
          <a:prstGeom prst="rect">
            <a:avLst/>
          </a:prstGeom>
          <a:blipFill>
            <a:blip r:embed="rId5"/>
            <a:stretch>
              <a:fillRect/>
            </a:stretch>
          </a:blipFill>
        </p:spPr>
      </p:sp>
      <p:sp>
        <p:nvSpPr>
          <p:cNvPr id="56" name="Shape 56"/>
          <p:cNvSpPr/>
          <p:nvPr/>
        </p:nvSpPr>
        <p:spPr>
          <a:xfrm>
            <a:off y="1852075" x="5249325"/>
            <a:ext cy="42325" cx="3407825"/>
          </a:xfrm>
          <a:prstGeom prst="rect">
            <a:avLst/>
          </a:prstGeom>
          <a:blipFill>
            <a:blip r:embed="rId5"/>
            <a:stretch>
              <a:fillRect/>
            </a:stretch>
          </a:blipFill>
        </p:spPr>
      </p:sp>
      <p:sp>
        <p:nvSpPr>
          <p:cNvPr id="57" name="Shape 57"/>
          <p:cNvSpPr/>
          <p:nvPr/>
        </p:nvSpPr>
        <p:spPr>
          <a:xfrm>
            <a:off y="3122075" x="1524000"/>
            <a:ext cy="42325" cx="3407825"/>
          </a:xfrm>
          <a:prstGeom prst="rect">
            <a:avLst/>
          </a:prstGeom>
          <a:blipFill>
            <a:blip r:embed="rId5"/>
            <a:stretch>
              <a:fillRect/>
            </a:stretch>
          </a:blipFill>
        </p:spPr>
      </p:sp>
      <p:sp>
        <p:nvSpPr>
          <p:cNvPr id="58" name="Shape 58"/>
          <p:cNvSpPr/>
          <p:nvPr/>
        </p:nvSpPr>
        <p:spPr>
          <a:xfrm>
            <a:off y="3122075" x="5249325"/>
            <a:ext cy="42325" cx="3407825"/>
          </a:xfrm>
          <a:prstGeom prst="rect">
            <a:avLst/>
          </a:prstGeom>
          <a:blipFill>
            <a:blip r:embed="rId5"/>
            <a:stretch>
              <a:fillRect/>
            </a:stretch>
          </a:blipFill>
        </p:spPr>
      </p:sp>
      <p:sp>
        <p:nvSpPr>
          <p:cNvPr id="59" name="Shape 59"/>
          <p:cNvSpPr/>
          <p:nvPr/>
        </p:nvSpPr>
        <p:spPr>
          <a:xfrm>
            <a:off y="4053400" x="1524000"/>
            <a:ext cy="42325" cx="3407825"/>
          </a:xfrm>
          <a:prstGeom prst="rect">
            <a:avLst/>
          </a:prstGeom>
          <a:blipFill>
            <a:blip r:embed="rId5"/>
            <a:stretch>
              <a:fillRect/>
            </a:stretch>
          </a:blipFill>
        </p:spPr>
      </p:sp>
      <p:sp>
        <p:nvSpPr>
          <p:cNvPr id="60" name="Shape 60"/>
          <p:cNvSpPr/>
          <p:nvPr/>
        </p:nvSpPr>
        <p:spPr>
          <a:xfrm>
            <a:off y="4053400" x="5249325"/>
            <a:ext cy="42325" cx="3407825"/>
          </a:xfrm>
          <a:prstGeom prst="rect">
            <a:avLst/>
          </a:prstGeom>
          <a:blipFill>
            <a:blip r:embed="rId5"/>
            <a:stretch>
              <a:fillRect/>
            </a:stretch>
          </a:blipFill>
        </p:spPr>
      </p:sp>
      <p:sp>
        <p:nvSpPr>
          <p:cNvPr id="61" name="Shape 61"/>
          <p:cNvSpPr/>
          <p:nvPr/>
        </p:nvSpPr>
        <p:spPr>
          <a:xfrm>
            <a:off y="5323400" x="1524000"/>
            <a:ext cy="42325" cx="3407825"/>
          </a:xfrm>
          <a:prstGeom prst="rect">
            <a:avLst/>
          </a:prstGeom>
          <a:blipFill>
            <a:blip r:embed="rId5"/>
            <a:stretch>
              <a:fillRect/>
            </a:stretch>
          </a:blipFill>
        </p:spPr>
      </p:sp>
      <p:sp>
        <p:nvSpPr>
          <p:cNvPr id="62" name="Shape 62"/>
          <p:cNvSpPr/>
          <p:nvPr/>
        </p:nvSpPr>
        <p:spPr>
          <a:xfrm>
            <a:off y="5323400" x="5249325"/>
            <a:ext cy="42325" cx="3407825"/>
          </a:xfrm>
          <a:prstGeom prst="rect">
            <a:avLst/>
          </a:prstGeom>
          <a:blipFill>
            <a:blip r:embed="rId5"/>
            <a:stretch>
              <a:fillRect/>
            </a:stretch>
          </a:blipFill>
        </p:spPr>
      </p:sp>
      <p:sp>
        <p:nvSpPr>
          <p:cNvPr id="63" name="Shape 63"/>
          <p:cNvSpPr/>
          <p:nvPr/>
        </p:nvSpPr>
        <p:spPr>
          <a:xfrm>
            <a:off y="6593400" x="1524000"/>
            <a:ext cy="42325" cx="3407825"/>
          </a:xfrm>
          <a:prstGeom prst="rect">
            <a:avLst/>
          </a:prstGeom>
          <a:blipFill>
            <a:blip r:embed="rId5"/>
            <a:stretch>
              <a:fillRect/>
            </a:stretch>
          </a:blipFill>
        </p:spPr>
      </p:sp>
      <p:sp>
        <p:nvSpPr>
          <p:cNvPr id="64" name="Shape 64"/>
          <p:cNvSpPr/>
          <p:nvPr/>
        </p:nvSpPr>
        <p:spPr>
          <a:xfrm>
            <a:off y="6593400" x="5249325"/>
            <a:ext cy="42325" cx="3407825"/>
          </a:xfrm>
          <a:prstGeom prst="rect">
            <a:avLst/>
          </a:prstGeom>
          <a:blipFill>
            <a:blip r:embed="rId5"/>
            <a:stretch>
              <a:fillRect/>
            </a:stretch>
          </a:blipFill>
        </p:spPr>
      </p:sp>
      <p:sp>
        <p:nvSpPr>
          <p:cNvPr id="65" name="Shape 65"/>
          <p:cNvSpPr txBox="1"/>
          <p:nvPr/>
        </p:nvSpPr>
        <p:spPr>
          <a:xfrm>
            <a:off y="474475" x="1118300"/>
            <a:ext cy="1134524" cx="7999574"/>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2888" lang="en-US">
                <a:solidFill>
                  <a:srgbClr val="211C4B"/>
                </a:solidFill>
                <a:latin typeface="Arial"/>
                <a:ea typeface="Arial"/>
                <a:cs typeface="Arial"/>
                <a:sym typeface="Arial"/>
              </a:rPr>
              <a:t>4</a:t>
            </a:r>
            <a:r>
              <a:rPr sz="2888" lang="en-US">
                <a:solidFill>
                  <a:srgbClr val="000000"/>
                </a:solidFill>
                <a:latin typeface="Arial"/>
                <a:ea typeface="Arial"/>
                <a:cs typeface="Arial"/>
                <a:sym typeface="Arial"/>
              </a:rPr>
              <a:t>Where the leadership models are. What we are to look at.</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91" name="Shape 391"/>
        <p:cNvGrpSpPr/>
        <p:nvPr/>
      </p:nvGrpSpPr>
      <p:grpSpPr>
        <a:xfrm>
          <a:off y="0" x="0"/>
          <a:ext cy="0" cx="0"/>
          <a:chOff y="0" x="0"/>
          <a:chExt cy="0" cx="0"/>
        </a:xfrm>
      </p:grpSpPr>
      <p:sp>
        <p:nvSpPr>
          <p:cNvPr id="392" name="Shape 392"/>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393" name="Shape 393"/>
          <p:cNvSpPr/>
          <p:nvPr/>
        </p:nvSpPr>
        <p:spPr>
          <a:xfrm>
            <a:off y="275150" x="0"/>
            <a:ext cy="7344825" cx="10160000"/>
          </a:xfrm>
          <a:prstGeom prst="rect">
            <a:avLst/>
          </a:prstGeom>
          <a:blipFill>
            <a:blip r:embed="rId4"/>
            <a:stretch>
              <a:fillRect/>
            </a:stretch>
          </a:blipFill>
        </p:spPr>
      </p:sp>
      <p:sp>
        <p:nvSpPr>
          <p:cNvPr id="394" name="Shape 394"/>
          <p:cNvSpPr txBox="1"/>
          <p:nvPr/>
        </p:nvSpPr>
        <p:spPr>
          <a:xfrm>
            <a:off y="1067150" x="1270000"/>
            <a:ext cy="624750" cx="6916550"/>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sz="4000" lang="en-US">
                <a:solidFill>
                  <a:srgbClr val="000000"/>
                </a:solidFill>
                <a:latin typeface="Arial"/>
                <a:ea typeface="Arial"/>
                <a:cs typeface="Arial"/>
                <a:sym typeface="Arial"/>
              </a:rPr>
              <a:t>Leaders in the church</a:t>
            </a:r>
          </a:p>
        </p:txBody>
      </p:sp>
      <p:sp>
        <p:nvSpPr>
          <p:cNvPr id="395" name="Shape 395"/>
          <p:cNvSpPr txBox="1"/>
          <p:nvPr/>
        </p:nvSpPr>
        <p:spPr>
          <a:xfrm>
            <a:off y="3607150" x="1270000"/>
            <a:ext cy="1049849" cx="7593875"/>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If this is compromised, the unity of the whole church is undermined.</a:t>
            </a:r>
          </a:p>
        </p:txBody>
      </p:sp>
      <p:sp>
        <p:nvSpPr>
          <p:cNvPr id="396" name="Shape 396"/>
          <p:cNvSpPr txBox="1"/>
          <p:nvPr/>
        </p:nvSpPr>
        <p:spPr>
          <a:xfrm>
            <a:off y="5215800" x="1270000"/>
            <a:ext cy="1536674" cx="7696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One who cannot see this or will not abide by it should not accept a leader-</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ship appointment in the church.</a:t>
            </a:r>
          </a:p>
        </p:txBody>
      </p:sp>
      <p:sp>
        <p:nvSpPr>
          <p:cNvPr id="397" name="Shape 397"/>
          <p:cNvSpPr txBox="1"/>
          <p:nvPr/>
        </p:nvSpPr>
        <p:spPr>
          <a:xfrm>
            <a:off y="1744475" x="1270000"/>
            <a:ext cy="1092175" cx="8355875"/>
          </a:xfrm>
          <a:prstGeom prst="rect">
            <a:avLst/>
          </a:prstGeom>
        </p:spPr>
        <p:txBody>
          <a:bodyPr bIns="38100" rIns="38100" lIns="38100" tIns="38100" anchor="t" anchorCtr="0">
            <a:noAutofit/>
          </a:bodyPr>
          <a:lstStyle/>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will seek that which is good for the whole body</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function in the interest of the whole church</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01" name="Shape 401"/>
        <p:cNvGrpSpPr/>
        <p:nvPr/>
      </p:nvGrpSpPr>
      <p:grpSpPr>
        <a:xfrm>
          <a:off y="0" x="0"/>
          <a:ext cy="0" cx="0"/>
          <a:chOff y="0" x="0"/>
          <a:chExt cy="0" cx="0"/>
        </a:xfrm>
      </p:grpSpPr>
      <p:sp>
        <p:nvSpPr>
          <p:cNvPr id="402" name="Shape 402"/>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403" name="Shape 403"/>
          <p:cNvSpPr/>
          <p:nvPr/>
        </p:nvSpPr>
        <p:spPr>
          <a:xfrm>
            <a:off y="275150" x="0"/>
            <a:ext cy="7344825" cx="10160000"/>
          </a:xfrm>
          <a:prstGeom prst="rect">
            <a:avLst/>
          </a:prstGeom>
          <a:blipFill>
            <a:blip r:embed="rId4"/>
            <a:stretch>
              <a:fillRect/>
            </a:stretch>
          </a:blipFill>
        </p:spPr>
      </p:sp>
      <p:sp>
        <p:nvSpPr>
          <p:cNvPr id="404" name="Shape 404"/>
          <p:cNvSpPr txBox="1"/>
          <p:nvPr/>
        </p:nvSpPr>
        <p:spPr>
          <a:xfrm>
            <a:off y="1026575" x="1270000"/>
            <a:ext cy="2660274" cx="7593875"/>
          </a:xfrm>
          <a:prstGeom prst="rect">
            <a:avLst/>
          </a:prstGeom>
        </p:spPr>
        <p:txBody>
          <a:bodyPr bIns="38100" rIns="38100" lIns="38100" tIns="38100" anchor="t" anchorCtr="0">
            <a:noAutofit/>
          </a:bodyPr>
          <a:lstStyle/>
          <a:p>
            <a:pPr algn="l" marR="0" indent="0" marL="0">
              <a:lnSpc>
                <a:spcPct val="107720"/>
              </a:lnSpc>
              <a:spcBef>
                <a:spcPts val="0"/>
              </a:spcBef>
              <a:spcAft>
                <a:spcPts val="0"/>
              </a:spcAft>
              <a:buNone/>
            </a:pPr>
            <a:r>
              <a:rPr sz="3777" lang="en-US">
                <a:solidFill>
                  <a:srgbClr val="000000"/>
                </a:solidFill>
                <a:latin typeface="Arial"/>
                <a:ea typeface="Arial"/>
                <a:cs typeface="Arial"/>
                <a:sym typeface="Arial"/>
              </a:rPr>
              <a:t>A conference organization is as bonded to the whole body of the church as it is to the local congregation under its supervision.</a:t>
            </a:r>
          </a:p>
        </p:txBody>
      </p:sp>
      <p:sp>
        <p:nvSpPr>
          <p:cNvPr id="405" name="Shape 405"/>
          <p:cNvSpPr txBox="1"/>
          <p:nvPr/>
        </p:nvSpPr>
        <p:spPr>
          <a:xfrm>
            <a:off y="4658425" x="1800925"/>
            <a:ext cy="1039274" cx="1079850"/>
          </a:xfrm>
          <a:prstGeom prst="rect">
            <a:avLst/>
          </a:prstGeom>
        </p:spPr>
        <p:txBody>
          <a:bodyPr bIns="38100" rIns="38100" lIns="38100" tIns="38100" anchor="t" anchorCtr="0">
            <a:noAutofit/>
          </a:bodyPr>
          <a:lstStyle/>
          <a:p>
            <a:pPr algn="ctr" marR="0" indent="0" marL="0">
              <a:lnSpc>
                <a:spcPct val="108333"/>
              </a:lnSpc>
              <a:spcBef>
                <a:spcPts val="0"/>
              </a:spcBef>
              <a:spcAft>
                <a:spcPts val="0"/>
              </a:spcAft>
              <a:buNone/>
            </a:pPr>
            <a:r>
              <a:rPr b="1" sz="2333" lang="en-US">
                <a:solidFill>
                  <a:srgbClr val="000000"/>
                </a:solidFill>
                <a:latin typeface="Arial"/>
                <a:ea typeface="Arial"/>
                <a:cs typeface="Arial"/>
                <a:sym typeface="Arial"/>
              </a:rPr>
              <a:t>Whole</a:t>
            </a:r>
          </a:p>
          <a:p>
            <a:pPr algn="ctr" marR="0" indent="0" marL="0">
              <a:lnSpc>
                <a:spcPct val="108333"/>
              </a:lnSpc>
              <a:spcBef>
                <a:spcPts val="0"/>
              </a:spcBef>
              <a:spcAft>
                <a:spcPts val="0"/>
              </a:spcAft>
              <a:buNone/>
            </a:pPr>
            <a:r>
              <a:rPr b="1" sz="2333" lang="en-US">
                <a:solidFill>
                  <a:srgbClr val="000000"/>
                </a:solidFill>
                <a:latin typeface="Arial"/>
                <a:ea typeface="Arial"/>
                <a:cs typeface="Arial"/>
                <a:sym typeface="Arial"/>
              </a:rPr>
              <a:t>Church</a:t>
            </a:r>
          </a:p>
          <a:p>
            <a:pPr algn="ctr" marR="0" indent="0" marL="0">
              <a:lnSpc>
                <a:spcPct val="108333"/>
              </a:lnSpc>
              <a:spcBef>
                <a:spcPts val="0"/>
              </a:spcBef>
              <a:spcAft>
                <a:spcPts val="0"/>
              </a:spcAft>
              <a:buNone/>
            </a:pPr>
            <a:r>
              <a:rPr b="1" sz="2333" lang="en-US">
                <a:solidFill>
                  <a:srgbClr val="000000"/>
                </a:solidFill>
                <a:latin typeface="Arial"/>
                <a:ea typeface="Arial"/>
                <a:cs typeface="Arial"/>
                <a:sym typeface="Arial"/>
              </a:rPr>
              <a:t>Body</a:t>
            </a:r>
          </a:p>
        </p:txBody>
      </p:sp>
      <p:sp>
        <p:nvSpPr>
          <p:cNvPr id="406" name="Shape 406"/>
          <p:cNvSpPr txBox="1"/>
          <p:nvPr/>
        </p:nvSpPr>
        <p:spPr>
          <a:xfrm>
            <a:off y="4880675" x="4296825"/>
            <a:ext cy="647700" cx="162312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2333" lang="en-US">
                <a:solidFill>
                  <a:srgbClr val="000000"/>
                </a:solidFill>
                <a:latin typeface="Arial"/>
                <a:ea typeface="Arial"/>
                <a:cs typeface="Arial"/>
                <a:sym typeface="Arial"/>
              </a:rPr>
              <a:t>Local</a:t>
            </a:r>
          </a:p>
          <a:p>
            <a:pPr algn="ctr" marR="0" indent="0" marL="0">
              <a:lnSpc>
                <a:spcPct val="100000"/>
              </a:lnSpc>
              <a:spcBef>
                <a:spcPts val="0"/>
              </a:spcBef>
              <a:spcAft>
                <a:spcPts val="0"/>
              </a:spcAft>
              <a:buNone/>
            </a:pPr>
            <a:r>
              <a:rPr b="1" sz="2333" lang="en-US">
                <a:solidFill>
                  <a:srgbClr val="000000"/>
                </a:solidFill>
                <a:latin typeface="Arial"/>
                <a:ea typeface="Arial"/>
                <a:cs typeface="Arial"/>
                <a:sym typeface="Arial"/>
              </a:rPr>
              <a:t>Conference</a:t>
            </a:r>
          </a:p>
        </p:txBody>
      </p:sp>
      <p:sp>
        <p:nvSpPr>
          <p:cNvPr id="407" name="Shape 407"/>
          <p:cNvSpPr txBox="1"/>
          <p:nvPr/>
        </p:nvSpPr>
        <p:spPr>
          <a:xfrm>
            <a:off y="4877150" x="6898550"/>
            <a:ext cy="647700" cx="191944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2333" lang="en-US">
                <a:solidFill>
                  <a:srgbClr val="000000"/>
                </a:solidFill>
                <a:latin typeface="Arial"/>
                <a:ea typeface="Arial"/>
                <a:cs typeface="Arial"/>
                <a:sym typeface="Arial"/>
              </a:rPr>
              <a:t>Local</a:t>
            </a:r>
          </a:p>
          <a:p>
            <a:pPr algn="ctr" marR="0" indent="0" marL="0">
              <a:lnSpc>
                <a:spcPct val="100000"/>
              </a:lnSpc>
              <a:spcBef>
                <a:spcPts val="0"/>
              </a:spcBef>
              <a:spcAft>
                <a:spcPts val="0"/>
              </a:spcAft>
              <a:buNone/>
            </a:pPr>
            <a:r>
              <a:rPr b="1" sz="2333" lang="en-US">
                <a:solidFill>
                  <a:srgbClr val="000000"/>
                </a:solidFill>
                <a:latin typeface="Arial"/>
                <a:ea typeface="Arial"/>
                <a:cs typeface="Arial"/>
                <a:sym typeface="Arial"/>
              </a:rPr>
              <a:t>Congregation</a:t>
            </a:r>
          </a:p>
        </p:txBody>
      </p:sp>
      <p:sp>
        <p:nvSpPr>
          <p:cNvPr id="408" name="Shape 408"/>
          <p:cNvSpPr txBox="1"/>
          <p:nvPr/>
        </p:nvSpPr>
        <p:spPr>
          <a:xfrm>
            <a:off y="5012950" x="3490725"/>
            <a:ext cy="312549" cx="548899"/>
          </a:xfrm>
          <a:prstGeom prst="rect">
            <a:avLst/>
          </a:prstGeom>
        </p:spPr>
        <p:txBody>
          <a:bodyPr bIns="38100" rIns="38100" lIns="38100" tIns="38100" anchor="t" anchorCtr="0">
            <a:noAutofit/>
          </a:bodyPr>
          <a:lstStyle/>
          <a:p>
            <a:pPr algn="ctr" marR="0" indent="0" marL="0">
              <a:lnSpc>
                <a:spcPct val="119642"/>
              </a:lnSpc>
              <a:spcBef>
                <a:spcPts val="0"/>
              </a:spcBef>
              <a:spcAft>
                <a:spcPts val="0"/>
              </a:spcAft>
              <a:buNone/>
            </a:pPr>
            <a:r>
              <a:rPr b="1" sz="1555" lang="en-US">
                <a:solidFill>
                  <a:srgbClr val="000000"/>
                </a:solidFill>
                <a:latin typeface="Arial"/>
                <a:ea typeface="Arial"/>
                <a:cs typeface="Arial"/>
                <a:sym typeface="Arial"/>
              </a:rPr>
              <a:t>bond</a:t>
            </a:r>
          </a:p>
        </p:txBody>
      </p:sp>
      <p:sp>
        <p:nvSpPr>
          <p:cNvPr id="409" name="Shape 409"/>
          <p:cNvSpPr txBox="1"/>
          <p:nvPr/>
        </p:nvSpPr>
        <p:spPr>
          <a:xfrm>
            <a:off y="5012950" x="6212400"/>
            <a:ext cy="312549" cx="548899"/>
          </a:xfrm>
          <a:prstGeom prst="rect">
            <a:avLst/>
          </a:prstGeom>
        </p:spPr>
        <p:txBody>
          <a:bodyPr bIns="38100" rIns="38100" lIns="38100" tIns="38100" anchor="t" anchorCtr="0">
            <a:noAutofit/>
          </a:bodyPr>
          <a:lstStyle/>
          <a:p>
            <a:pPr algn="l" marR="0" indent="0" marL="0">
              <a:lnSpc>
                <a:spcPct val="119642"/>
              </a:lnSpc>
              <a:spcBef>
                <a:spcPts val="0"/>
              </a:spcBef>
              <a:spcAft>
                <a:spcPts val="0"/>
              </a:spcAft>
              <a:buNone/>
            </a:pPr>
            <a:r>
              <a:rPr b="1" sz="1555" lang="en-US">
                <a:solidFill>
                  <a:srgbClr val="000000"/>
                </a:solidFill>
                <a:latin typeface="Arial"/>
                <a:ea typeface="Arial"/>
                <a:cs typeface="Arial"/>
                <a:sym typeface="Arial"/>
              </a:rPr>
              <a:t>bond</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13" name="Shape 413"/>
        <p:cNvGrpSpPr/>
        <p:nvPr/>
      </p:nvGrpSpPr>
      <p:grpSpPr>
        <a:xfrm>
          <a:off y="0" x="0"/>
          <a:ext cy="0" cx="0"/>
          <a:chOff y="0" x="0"/>
          <a:chExt cy="0" cx="0"/>
        </a:xfrm>
      </p:grpSpPr>
      <p:sp>
        <p:nvSpPr>
          <p:cNvPr id="414" name="Shape 414"/>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415" name="Shape 415"/>
          <p:cNvSpPr/>
          <p:nvPr/>
        </p:nvSpPr>
        <p:spPr>
          <a:xfrm>
            <a:off y="275150" x="0"/>
            <a:ext cy="7344825" cx="10160000"/>
          </a:xfrm>
          <a:prstGeom prst="rect">
            <a:avLst/>
          </a:prstGeom>
          <a:blipFill>
            <a:blip r:embed="rId4"/>
            <a:stretch>
              <a:fillRect/>
            </a:stretch>
          </a:blipFill>
        </p:spPr>
      </p:sp>
      <p:sp>
        <p:nvSpPr>
          <p:cNvPr id="416" name="Shape 416"/>
          <p:cNvSpPr txBox="1"/>
          <p:nvPr/>
        </p:nvSpPr>
        <p:spPr>
          <a:xfrm>
            <a:off y="389800" x="1372300"/>
            <a:ext cy="6864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Election </a:t>
            </a:r>
            <a:r>
              <a:rPr sz="4000" lang="en-US" i="1">
                <a:solidFill>
                  <a:srgbClr val="211C4B"/>
                </a:solidFill>
                <a:latin typeface="Arial"/>
                <a:ea typeface="Arial"/>
                <a:cs typeface="Arial"/>
                <a:sym typeface="Arial"/>
              </a:rPr>
              <a:t>to</a:t>
            </a:r>
            <a:r>
              <a:rPr b="1" sz="4000" lang="en-US">
                <a:solidFill>
                  <a:srgbClr val="000000"/>
                </a:solidFill>
                <a:latin typeface="Arial"/>
                <a:ea typeface="Arial"/>
                <a:cs typeface="Arial"/>
                <a:sym typeface="Arial"/>
              </a:rPr>
              <a:t> Church Office</a:t>
            </a:r>
          </a:p>
        </p:txBody>
      </p:sp>
      <p:sp>
        <p:nvSpPr>
          <p:cNvPr id="417" name="Shape 417"/>
          <p:cNvSpPr txBox="1"/>
          <p:nvPr/>
        </p:nvSpPr>
        <p:spPr>
          <a:xfrm>
            <a:off y="1744475" x="1270000"/>
            <a:ext cy="2820800" cx="717055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Church leaders</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serve at the pleasure of the community</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should not take service for granted</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should not become bitter if not reelected</a:t>
            </a:r>
          </a:p>
          <a:p>
            <a:r>
              <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21" name="Shape 421"/>
        <p:cNvGrpSpPr/>
        <p:nvPr/>
      </p:nvGrpSpPr>
      <p:grpSpPr>
        <a:xfrm>
          <a:off y="0" x="0"/>
          <a:ext cy="0" cx="0"/>
          <a:chOff y="0" x="0"/>
          <a:chExt cy="0" cx="0"/>
        </a:xfrm>
      </p:grpSpPr>
      <p:sp>
        <p:nvSpPr>
          <p:cNvPr id="422" name="Shape 422"/>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423" name="Shape 423"/>
          <p:cNvSpPr/>
          <p:nvPr/>
        </p:nvSpPr>
        <p:spPr>
          <a:xfrm>
            <a:off y="275150" x="0"/>
            <a:ext cy="7344825" cx="10160000"/>
          </a:xfrm>
          <a:prstGeom prst="rect">
            <a:avLst/>
          </a:prstGeom>
          <a:blipFill>
            <a:blip r:embed="rId4"/>
            <a:stretch>
              <a:fillRect/>
            </a:stretch>
          </a:blipFill>
        </p:spPr>
      </p:sp>
      <p:sp>
        <p:nvSpPr>
          <p:cNvPr id="424" name="Shape 424"/>
          <p:cNvSpPr txBox="1"/>
          <p:nvPr/>
        </p:nvSpPr>
        <p:spPr>
          <a:xfrm>
            <a:off y="1321150" x="1270000"/>
            <a:ext cy="3436400" cx="5138549"/>
          </a:xfrm>
          <a:prstGeom prst="rect">
            <a:avLst/>
          </a:prstGeom>
        </p:spPr>
        <p:txBody>
          <a:bodyPr bIns="38100" rIns="38100" lIns="38100" tIns="38100" anchor="t" anchorCtr="0">
            <a:noAutofit/>
          </a:bodyPr>
          <a:lstStyle/>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“If you cannot accept being elected out, </a:t>
            </a:r>
          </a:p>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you should not </a:t>
            </a:r>
          </a:p>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accept being </a:t>
            </a:r>
          </a:p>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elected in!”</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28" name="Shape 428"/>
        <p:cNvGrpSpPr/>
        <p:nvPr/>
      </p:nvGrpSpPr>
      <p:grpSpPr>
        <a:xfrm>
          <a:off y="0" x="0"/>
          <a:ext cy="0" cx="0"/>
          <a:chOff y="0" x="0"/>
          <a:chExt cy="0" cx="0"/>
        </a:xfrm>
      </p:grpSpPr>
      <p:sp>
        <p:nvSpPr>
          <p:cNvPr id="429" name="Shape 429"/>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430" name="Shape 430"/>
          <p:cNvSpPr/>
          <p:nvPr/>
        </p:nvSpPr>
        <p:spPr>
          <a:xfrm>
            <a:off y="275150" x="0"/>
            <a:ext cy="7344825" cx="10160000"/>
          </a:xfrm>
          <a:prstGeom prst="rect">
            <a:avLst/>
          </a:prstGeom>
          <a:blipFill>
            <a:blip r:embed="rId4"/>
            <a:stretch>
              <a:fillRect/>
            </a:stretch>
          </a:blipFill>
        </p:spPr>
      </p:sp>
      <p:sp>
        <p:nvSpPr>
          <p:cNvPr id="431" name="Shape 431"/>
          <p:cNvSpPr txBox="1"/>
          <p:nvPr/>
        </p:nvSpPr>
        <p:spPr>
          <a:xfrm>
            <a:off y="389800" x="1372300"/>
            <a:ext cy="12967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Qualities Needed </a:t>
            </a:r>
            <a:r>
              <a:rPr sz="4000" lang="en-US" i="1">
                <a:solidFill>
                  <a:srgbClr val="211C4B"/>
                </a:solidFill>
                <a:latin typeface="Arial"/>
                <a:ea typeface="Arial"/>
                <a:cs typeface="Arial"/>
                <a:sym typeface="Arial"/>
              </a:rPr>
              <a:t>for</a:t>
            </a:r>
            <a:r>
              <a:rPr b="1" sz="4000" lang="en-US">
                <a:solidFill>
                  <a:srgbClr val="000000"/>
                </a:solidFill>
                <a:latin typeface="Arial"/>
                <a:ea typeface="Arial"/>
                <a:cs typeface="Arial"/>
                <a:sym typeface="Arial"/>
              </a:rPr>
              <a:t> Election </a:t>
            </a:r>
            <a:r>
              <a:rPr sz="4000" lang="en-US" i="1">
                <a:solidFill>
                  <a:srgbClr val="211C4B"/>
                </a:solidFill>
                <a:latin typeface="Arial"/>
                <a:ea typeface="Arial"/>
                <a:cs typeface="Arial"/>
                <a:sym typeface="Arial"/>
              </a:rPr>
              <a:t>to</a:t>
            </a:r>
            <a:r>
              <a:rPr b="1" sz="4000" lang="en-US">
                <a:solidFill>
                  <a:srgbClr val="000000"/>
                </a:solidFill>
                <a:latin typeface="Arial"/>
                <a:ea typeface="Arial"/>
                <a:cs typeface="Arial"/>
                <a:sym typeface="Arial"/>
              </a:rPr>
              <a:t> Church Leadership</a:t>
            </a:r>
          </a:p>
        </p:txBody>
      </p:sp>
      <p:sp>
        <p:nvSpPr>
          <p:cNvPr id="432" name="Shape 432"/>
          <p:cNvSpPr txBox="1"/>
          <p:nvPr/>
        </p:nvSpPr>
        <p:spPr>
          <a:xfrm>
            <a:off y="3691800" x="1270000"/>
            <a:ext cy="3124199" cx="7593875"/>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 church leader</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must be driven by spiritual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qualities and concerns</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must demonstrate </a:t>
            </a:r>
            <a:br>
              <a:rPr sz="3333" lang="en-US" i="1">
                <a:solidFill>
                  <a:srgbClr val="000000"/>
                </a:solidFill>
                <a:latin typeface="Arial"/>
                <a:ea typeface="Arial"/>
                <a:cs typeface="Arial"/>
                <a:sym typeface="Arial"/>
              </a:rPr>
            </a:br>
            <a:r>
              <a:rPr sz="3333" lang="en-US" i="1">
                <a:solidFill>
                  <a:srgbClr val="000000"/>
                </a:solidFill>
                <a:latin typeface="Arial"/>
                <a:ea typeface="Arial"/>
                <a:cs typeface="Arial"/>
                <a:sym typeface="Arial"/>
              </a:rPr>
              <a:t>spiritual leadership</a:t>
            </a:r>
          </a:p>
          <a:p>
            <a:r>
              <a:t/>
            </a:r>
          </a:p>
        </p:txBody>
      </p:sp>
      <p:sp>
        <p:nvSpPr>
          <p:cNvPr id="433" name="Shape 433"/>
          <p:cNvSpPr txBox="1"/>
          <p:nvPr/>
        </p:nvSpPr>
        <p:spPr>
          <a:xfrm>
            <a:off y="2083150" x="2642300"/>
            <a:ext cy="617699" cx="4951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211C4B"/>
                </a:solidFill>
                <a:latin typeface="Arial"/>
                <a:ea typeface="Arial"/>
                <a:cs typeface="Arial"/>
                <a:sym typeface="Arial"/>
              </a:rPr>
              <a:t>Spirituality</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37" name="Shape 437"/>
        <p:cNvGrpSpPr/>
        <p:nvPr/>
      </p:nvGrpSpPr>
      <p:grpSpPr>
        <a:xfrm>
          <a:off y="0" x="0"/>
          <a:ext cy="0" cx="0"/>
          <a:chOff y="0" x="0"/>
          <a:chExt cy="0" cx="0"/>
        </a:xfrm>
      </p:grpSpPr>
      <p:sp>
        <p:nvSpPr>
          <p:cNvPr id="438" name="Shape 438"/>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439" name="Shape 439"/>
          <p:cNvSpPr/>
          <p:nvPr/>
        </p:nvSpPr>
        <p:spPr>
          <a:xfrm>
            <a:off y="275150" x="0"/>
            <a:ext cy="7344825" cx="10160000"/>
          </a:xfrm>
          <a:prstGeom prst="rect">
            <a:avLst/>
          </a:prstGeom>
          <a:blipFill>
            <a:blip r:embed="rId4"/>
            <a:stretch>
              <a:fillRect/>
            </a:stretch>
          </a:blipFill>
        </p:spPr>
      </p:sp>
      <p:sp>
        <p:nvSpPr>
          <p:cNvPr id="440" name="Shape 440"/>
          <p:cNvSpPr txBox="1"/>
          <p:nvPr/>
        </p:nvSpPr>
        <p:spPr>
          <a:xfrm>
            <a:off y="559150" x="1185325"/>
            <a:ext cy="7094700" cx="7593875"/>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After spirituality, </a:t>
            </a:r>
            <a:r>
              <a:rPr b="1" sz="4000" lang="en-US">
                <a:solidFill>
                  <a:srgbClr val="000000"/>
                </a:solidFill>
                <a:latin typeface="Arial"/>
                <a:ea typeface="Arial"/>
                <a:cs typeface="Arial"/>
                <a:sym typeface="Arial"/>
              </a:rPr>
              <a:t>humility</a:t>
            </a:r>
            <a:r>
              <a:rPr sz="4000" lang="en-US">
                <a:solidFill>
                  <a:srgbClr val="000000"/>
                </a:solidFill>
                <a:latin typeface="Arial"/>
                <a:ea typeface="Arial"/>
                <a:cs typeface="Arial"/>
                <a:sym typeface="Arial"/>
              </a:rPr>
              <a:t> and</a:t>
            </a:r>
            <a:r>
              <a:rPr b="1" sz="4000" lang="en-US">
                <a:solidFill>
                  <a:srgbClr val="000000"/>
                </a:solidFill>
                <a:latin typeface="Arial"/>
                <a:ea typeface="Arial"/>
                <a:cs typeface="Arial"/>
                <a:sym typeface="Arial"/>
              </a:rPr>
              <a:t>integrity </a:t>
            </a:r>
            <a:r>
              <a:rPr sz="4000" lang="en-US">
                <a:solidFill>
                  <a:srgbClr val="000000"/>
                </a:solidFill>
                <a:latin typeface="Arial"/>
                <a:ea typeface="Arial"/>
                <a:cs typeface="Arial"/>
                <a:sym typeface="Arial"/>
              </a:rPr>
              <a:t>are the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highest qualities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needed in Adventist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leadership.</a:t>
            </a:r>
          </a:p>
          <a:p>
            <a:r>
              <a:t/>
            </a:r>
          </a:p>
          <a:p>
            <a:pPr algn="l" marR="0" indent="0" marL="0">
              <a:lnSpc>
                <a:spcPct val="120138"/>
              </a:lnSpc>
              <a:spcBef>
                <a:spcPts val="0"/>
              </a:spcBef>
              <a:spcAft>
                <a:spcPts val="0"/>
              </a:spcAft>
              <a:buNone/>
            </a:pPr>
            <a:r>
              <a:rPr sz="4000" lang="en-US" i="1">
                <a:solidFill>
                  <a:srgbClr val="000000"/>
                </a:solidFill>
                <a:latin typeface="Arial"/>
                <a:ea typeface="Arial"/>
                <a:cs typeface="Arial"/>
                <a:sym typeface="Arial"/>
              </a:rPr>
              <a:t>Transparency</a:t>
            </a:r>
            <a:r>
              <a:rPr sz="4000" lang="en-US">
                <a:solidFill>
                  <a:srgbClr val="000000"/>
                </a:solidFill>
                <a:latin typeface="Arial"/>
                <a:ea typeface="Arial"/>
                <a:cs typeface="Arial"/>
                <a:sym typeface="Arial"/>
              </a:rPr>
              <a:t> is the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filter through which humility and integrity are seen.</a:t>
            </a:r>
          </a:p>
          <a:p>
            <a:r>
              <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44" name="Shape 444"/>
        <p:cNvGrpSpPr/>
        <p:nvPr/>
      </p:nvGrpSpPr>
      <p:grpSpPr>
        <a:xfrm>
          <a:off y="0" x="0"/>
          <a:ext cy="0" cx="0"/>
          <a:chOff y="0" x="0"/>
          <a:chExt cy="0" cx="0"/>
        </a:xfrm>
      </p:grpSpPr>
      <p:sp>
        <p:nvSpPr>
          <p:cNvPr id="445" name="Shape 445"/>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446" name="Shape 446"/>
          <p:cNvSpPr/>
          <p:nvPr/>
        </p:nvSpPr>
        <p:spPr>
          <a:xfrm>
            <a:off y="275150" x="0"/>
            <a:ext cy="7344825" cx="10160000"/>
          </a:xfrm>
          <a:prstGeom prst="rect">
            <a:avLst/>
          </a:prstGeom>
          <a:blipFill>
            <a:blip r:embed="rId4"/>
            <a:stretch>
              <a:fillRect/>
            </a:stretch>
          </a:blipFill>
        </p:spPr>
      </p:sp>
      <p:sp>
        <p:nvSpPr>
          <p:cNvPr id="447" name="Shape 447"/>
          <p:cNvSpPr txBox="1"/>
          <p:nvPr/>
        </p:nvSpPr>
        <p:spPr>
          <a:xfrm>
            <a:off y="1294675" x="1372300"/>
            <a:ext cy="584175" cx="7491575"/>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3333" lang="en-US">
                <a:solidFill>
                  <a:srgbClr val="000000"/>
                </a:solidFill>
                <a:latin typeface="Arial"/>
                <a:ea typeface="Arial"/>
                <a:cs typeface="Arial"/>
                <a:sym typeface="Arial"/>
              </a:rPr>
              <a:t>Not being proud, haughty, or arrogant</a:t>
            </a:r>
          </a:p>
        </p:txBody>
      </p:sp>
      <p:sp>
        <p:nvSpPr>
          <p:cNvPr id="448" name="Shape 448"/>
          <p:cNvSpPr txBox="1"/>
          <p:nvPr/>
        </p:nvSpPr>
        <p:spPr>
          <a:xfrm>
            <a:off y="2929800" x="5436300"/>
            <a:ext cy="3027175" cx="3342900"/>
          </a:xfrm>
          <a:prstGeom prst="rect">
            <a:avLst/>
          </a:prstGeom>
        </p:spPr>
        <p:txBody>
          <a:bodyPr bIns="38100" rIns="38100" lIns="38100" tIns="38100" anchor="t" anchorCtr="0">
            <a:noAutofit/>
          </a:bodyPr>
          <a:lstStyle/>
          <a:p>
            <a:pPr algn="l" marR="0" indent="0" marL="0">
              <a:lnSpc>
                <a:spcPct val="120192"/>
              </a:lnSpc>
              <a:spcBef>
                <a:spcPts val="0"/>
              </a:spcBef>
              <a:spcAft>
                <a:spcPts val="0"/>
              </a:spcAft>
              <a:buNone/>
            </a:pPr>
            <a:r>
              <a:rPr baseline="30000" sz="2888" lang="en-US">
                <a:solidFill>
                  <a:srgbClr val="000000"/>
                </a:solidFill>
                <a:latin typeface="Arial"/>
                <a:ea typeface="Arial"/>
                <a:cs typeface="Arial"/>
                <a:sym typeface="Arial"/>
              </a:rPr>
              <a:t>4</a:t>
            </a:r>
            <a:r>
              <a:rPr sz="2888" lang="en-US">
                <a:solidFill>
                  <a:srgbClr val="000000"/>
                </a:solidFill>
                <a:latin typeface="Arial"/>
                <a:ea typeface="Arial"/>
                <a:cs typeface="Arial"/>
                <a:sym typeface="Arial"/>
              </a:rPr>
              <a:t>"Therefore, </a:t>
            </a:r>
          </a:p>
          <a:p>
            <a:pPr algn="l" marR="0" indent="0" marL="0">
              <a:lnSpc>
                <a:spcPct val="120192"/>
              </a:lnSpc>
              <a:spcBef>
                <a:spcPts val="0"/>
              </a:spcBef>
              <a:spcAft>
                <a:spcPts val="0"/>
              </a:spcAft>
              <a:buNone/>
            </a:pPr>
            <a:r>
              <a:rPr sz="2888" lang="en-US">
                <a:solidFill>
                  <a:srgbClr val="000000"/>
                </a:solidFill>
                <a:latin typeface="Arial"/>
                <a:ea typeface="Arial"/>
                <a:cs typeface="Arial"/>
                <a:sym typeface="Arial"/>
              </a:rPr>
              <a:t>whoever </a:t>
            </a:r>
            <a:r>
              <a:rPr b="1" sz="2888" lang="en-US">
                <a:solidFill>
                  <a:srgbClr val="000000"/>
                </a:solidFill>
                <a:latin typeface="Arial"/>
                <a:ea typeface="Arial"/>
                <a:cs typeface="Arial"/>
                <a:sym typeface="Arial"/>
              </a:rPr>
              <a:t>humbles</a:t>
            </a:r>
            <a:r>
              <a:rPr sz="2888" lang="en-US">
                <a:solidFill>
                  <a:srgbClr val="000000"/>
                </a:solidFill>
                <a:latin typeface="Arial"/>
                <a:ea typeface="Arial"/>
                <a:cs typeface="Arial"/>
                <a:sym typeface="Arial"/>
              </a:rPr>
              <a:t> himself like this child is the greatest in the kingdom of heaven.”</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Matt 18:4 (NIV)</a:t>
            </a:r>
          </a:p>
        </p:txBody>
      </p:sp>
      <p:sp>
        <p:nvSpPr>
          <p:cNvPr id="449" name="Shape 449"/>
          <p:cNvSpPr txBox="1"/>
          <p:nvPr/>
        </p:nvSpPr>
        <p:spPr>
          <a:xfrm>
            <a:off y="2929800" x="1541625"/>
            <a:ext cy="3923224" cx="3258249"/>
          </a:xfrm>
          <a:prstGeom prst="rect">
            <a:avLst/>
          </a:prstGeom>
        </p:spPr>
        <p:txBody>
          <a:bodyPr bIns="38100" rIns="38100" lIns="38100" tIns="38100" anchor="t" anchorCtr="0">
            <a:noAutofit/>
          </a:bodyPr>
          <a:lstStyle/>
          <a:p>
            <a:pPr algn="l" marR="0" indent="0" marL="0">
              <a:lnSpc>
                <a:spcPct val="108173"/>
              </a:lnSpc>
              <a:spcBef>
                <a:spcPts val="0"/>
              </a:spcBef>
              <a:spcAft>
                <a:spcPts val="0"/>
              </a:spcAft>
              <a:buNone/>
            </a:pPr>
            <a:r>
              <a:rPr baseline="30000" sz="2888" lang="en-US">
                <a:solidFill>
                  <a:srgbClr val="000000"/>
                </a:solidFill>
                <a:latin typeface="Arial"/>
                <a:ea typeface="Arial"/>
                <a:cs typeface="Arial"/>
                <a:sym typeface="Arial"/>
              </a:rPr>
              <a:t>8</a:t>
            </a:r>
            <a:r>
              <a:rPr sz="2888" lang="en-US">
                <a:solidFill>
                  <a:srgbClr val="000000"/>
                </a:solidFill>
                <a:latin typeface="Arial"/>
                <a:ea typeface="Arial"/>
                <a:cs typeface="Arial"/>
                <a:sym typeface="Arial"/>
              </a:rPr>
              <a:t>He has showed you, O man, what is good. And what does the LORD re-quire of you? To act justly and to love mercy and to walk </a:t>
            </a:r>
            <a:r>
              <a:rPr b="1" sz="2888" lang="en-US">
                <a:solidFill>
                  <a:srgbClr val="000000"/>
                </a:solidFill>
                <a:latin typeface="Arial"/>
                <a:ea typeface="Arial"/>
                <a:cs typeface="Arial"/>
                <a:sym typeface="Arial"/>
              </a:rPr>
              <a:t>humbly</a:t>
            </a:r>
            <a:r>
              <a:rPr sz="2888" lang="en-US">
                <a:solidFill>
                  <a:srgbClr val="000000"/>
                </a:solidFill>
                <a:latin typeface="Arial"/>
                <a:ea typeface="Arial"/>
                <a:cs typeface="Arial"/>
                <a:sym typeface="Arial"/>
              </a:rPr>
              <a:t> with your God. </a:t>
            </a:r>
          </a:p>
          <a:p>
            <a:pPr algn="l" marR="0" indent="0" marL="0">
              <a:lnSpc>
                <a:spcPct val="108333"/>
              </a:lnSpc>
              <a:spcBef>
                <a:spcPts val="0"/>
              </a:spcBef>
              <a:spcAft>
                <a:spcPts val="0"/>
              </a:spcAft>
              <a:buNone/>
            </a:pPr>
            <a:r>
              <a:rPr sz="2000" lang="en-US" i="1">
                <a:solidFill>
                  <a:srgbClr val="000000"/>
                </a:solidFill>
                <a:latin typeface="Arial"/>
                <a:ea typeface="Arial"/>
                <a:cs typeface="Arial"/>
                <a:sym typeface="Arial"/>
              </a:rPr>
              <a:t>Mic 6:8 (NIV)</a:t>
            </a:r>
          </a:p>
        </p:txBody>
      </p:sp>
      <p:sp>
        <p:nvSpPr>
          <p:cNvPr id="450" name="Shape 450"/>
          <p:cNvSpPr txBox="1"/>
          <p:nvPr/>
        </p:nvSpPr>
        <p:spPr>
          <a:xfrm>
            <a:off y="389800" x="2642300"/>
            <a:ext cy="617699" cx="4951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211C4B"/>
                </a:solidFill>
                <a:latin typeface="Arial"/>
                <a:ea typeface="Arial"/>
                <a:cs typeface="Arial"/>
                <a:sym typeface="Arial"/>
              </a:rPr>
              <a:t>Humility</a:t>
            </a:r>
          </a:p>
        </p:txBody>
      </p:sp>
      <p:sp>
        <p:nvSpPr>
          <p:cNvPr id="451" name="Shape 451"/>
          <p:cNvSpPr txBox="1"/>
          <p:nvPr/>
        </p:nvSpPr>
        <p:spPr>
          <a:xfrm>
            <a:off y="2252475" x="1541625"/>
            <a:ext cy="381349" cx="2949575"/>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O L D T E S T A M E N T</a:t>
            </a:r>
          </a:p>
        </p:txBody>
      </p:sp>
      <p:sp>
        <p:nvSpPr>
          <p:cNvPr id="452" name="Shape 452"/>
          <p:cNvSpPr txBox="1"/>
          <p:nvPr/>
        </p:nvSpPr>
        <p:spPr>
          <a:xfrm>
            <a:off y="2252475" x="5436300"/>
            <a:ext cy="381349" cx="308184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N E W T E S T A M E N T</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56" name="Shape 456"/>
        <p:cNvGrpSpPr/>
        <p:nvPr/>
      </p:nvGrpSpPr>
      <p:grpSpPr>
        <a:xfrm>
          <a:off y="0" x="0"/>
          <a:ext cy="0" cx="0"/>
          <a:chOff y="0" x="0"/>
          <a:chExt cy="0" cx="0"/>
        </a:xfrm>
      </p:grpSpPr>
      <p:sp>
        <p:nvSpPr>
          <p:cNvPr id="457" name="Shape 457"/>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458" name="Shape 458"/>
          <p:cNvSpPr/>
          <p:nvPr/>
        </p:nvSpPr>
        <p:spPr>
          <a:xfrm>
            <a:off y="275150" x="0"/>
            <a:ext cy="7344825" cx="10160000"/>
          </a:xfrm>
          <a:prstGeom prst="rect">
            <a:avLst/>
          </a:prstGeom>
          <a:blipFill>
            <a:blip r:embed="rId4"/>
            <a:stretch>
              <a:fillRect/>
            </a:stretch>
          </a:blipFill>
        </p:spPr>
      </p:sp>
      <p:sp>
        <p:nvSpPr>
          <p:cNvPr id="459" name="Shape 459"/>
          <p:cNvSpPr txBox="1"/>
          <p:nvPr/>
        </p:nvSpPr>
        <p:spPr>
          <a:xfrm>
            <a:off y="389800" x="2642300"/>
            <a:ext cy="617699" cx="4951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211C4B"/>
                </a:solidFill>
                <a:latin typeface="Arial"/>
                <a:ea typeface="Arial"/>
                <a:cs typeface="Arial"/>
                <a:sym typeface="Arial"/>
              </a:rPr>
              <a:t>Integrity</a:t>
            </a:r>
          </a:p>
        </p:txBody>
      </p:sp>
      <p:sp>
        <p:nvSpPr>
          <p:cNvPr id="460" name="Shape 460"/>
          <p:cNvSpPr txBox="1"/>
          <p:nvPr/>
        </p:nvSpPr>
        <p:spPr>
          <a:xfrm>
            <a:off y="1490475" x="1270000"/>
            <a:ext cy="2764350" cx="7593875"/>
          </a:xfrm>
          <a:prstGeom prst="rect">
            <a:avLst/>
          </a:prstGeom>
        </p:spPr>
        <p:txBody>
          <a:bodyPr bIns="38100" rIns="38100" lIns="38100" tIns="38100" anchor="t" anchorCtr="0">
            <a:noAutofit/>
          </a:bodyPr>
          <a:lstStyle/>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When one stands at the helm of leadership, it is critical that one not sell his soul or get caught </a:t>
            </a:r>
          </a:p>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in a conflict of interest.</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64" name="Shape 464"/>
        <p:cNvGrpSpPr/>
        <p:nvPr/>
      </p:nvGrpSpPr>
      <p:grpSpPr>
        <a:xfrm>
          <a:off y="0" x="0"/>
          <a:ext cy="0" cx="0"/>
          <a:chOff y="0" x="0"/>
          <a:chExt cy="0" cx="0"/>
        </a:xfrm>
      </p:grpSpPr>
      <p:sp>
        <p:nvSpPr>
          <p:cNvPr id="465" name="Shape 465"/>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466" name="Shape 466"/>
          <p:cNvSpPr/>
          <p:nvPr/>
        </p:nvSpPr>
        <p:spPr>
          <a:xfrm>
            <a:off y="275150" x="0"/>
            <a:ext cy="7344825" cx="10160000"/>
          </a:xfrm>
          <a:prstGeom prst="rect">
            <a:avLst/>
          </a:prstGeom>
          <a:blipFill>
            <a:blip r:embed="rId4"/>
            <a:stretch>
              <a:fillRect/>
            </a:stretch>
          </a:blipFill>
        </p:spPr>
      </p:sp>
      <p:sp>
        <p:nvSpPr>
          <p:cNvPr id="467" name="Shape 467"/>
          <p:cNvSpPr txBox="1"/>
          <p:nvPr/>
        </p:nvSpPr>
        <p:spPr>
          <a:xfrm>
            <a:off y="3353150" x="1270000"/>
            <a:ext cy="2852550" cx="7593875"/>
          </a:xfrm>
          <a:prstGeom prst="rect">
            <a:avLst/>
          </a:prstGeom>
        </p:spPr>
        <p:txBody>
          <a:bodyPr bIns="38100" rIns="38100" lIns="38100" tIns="38100" anchor="t" anchorCtr="0">
            <a:noAutofit/>
          </a:bodyPr>
          <a:lstStyle/>
          <a:p>
            <a:pPr algn="l" marR="0" indent="0" marL="0">
              <a:lnSpc>
                <a:spcPct val="132031"/>
              </a:lnSpc>
              <a:spcBef>
                <a:spcPts val="0"/>
              </a:spcBef>
              <a:spcAft>
                <a:spcPts val="0"/>
              </a:spcAft>
              <a:buNone/>
            </a:pPr>
            <a:r>
              <a:rPr sz="3555" lang="en-US">
                <a:solidFill>
                  <a:srgbClr val="000000"/>
                </a:solidFill>
                <a:latin typeface="Arial"/>
                <a:ea typeface="Arial"/>
                <a:cs typeface="Arial"/>
                <a:sym typeface="Arial"/>
              </a:rPr>
              <a:t>“If self is woven into the work, it is as the offering of strange fire in the place of the sacred. Such workers incur the displeasure of the Lord.” </a:t>
            </a:r>
            <a:r>
              <a:rPr sz="2333" lang="en-US">
                <a:solidFill>
                  <a:srgbClr val="000000"/>
                </a:solidFill>
                <a:latin typeface="Arial"/>
                <a:ea typeface="Arial"/>
                <a:cs typeface="Arial"/>
                <a:sym typeface="Arial"/>
              </a:rPr>
              <a:t>(</a:t>
            </a:r>
            <a:r>
              <a:rPr sz="2333" lang="en-US" i="1">
                <a:solidFill>
                  <a:srgbClr val="000000"/>
                </a:solidFill>
                <a:latin typeface="Arial"/>
                <a:ea typeface="Arial"/>
                <a:cs typeface="Arial"/>
                <a:sym typeface="Arial"/>
              </a:rPr>
              <a:t>Testimonies to Ministers</a:t>
            </a:r>
            <a:r>
              <a:rPr sz="2333" lang="en-US">
                <a:solidFill>
                  <a:srgbClr val="000000"/>
                </a:solidFill>
                <a:latin typeface="Arial"/>
                <a:ea typeface="Arial"/>
                <a:cs typeface="Arial"/>
                <a:sym typeface="Arial"/>
              </a:rPr>
              <a:t>, p. 260.1)</a:t>
            </a:r>
          </a:p>
        </p:txBody>
      </p:sp>
      <p:sp>
        <p:nvSpPr>
          <p:cNvPr id="468" name="Shape 468"/>
          <p:cNvSpPr txBox="1"/>
          <p:nvPr/>
        </p:nvSpPr>
        <p:spPr>
          <a:xfrm>
            <a:off y="813150" x="1270000"/>
            <a:ext cy="2092324" cx="7593875"/>
          </a:xfrm>
          <a:prstGeom prst="rect">
            <a:avLst/>
          </a:prstGeom>
        </p:spPr>
        <p:txBody>
          <a:bodyPr bIns="38100" rIns="38100" lIns="38100" tIns="38100" anchor="t" anchorCtr="0">
            <a:noAutofit/>
          </a:bodyPr>
          <a:lstStyle/>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Greed and self-seeking do not belong in any leadership assignment in our church.</a:t>
            </a:r>
          </a:p>
        </p:txBody>
      </p:sp>
      <p:sp>
        <p:nvSpPr>
          <p:cNvPr id="469" name="Shape 469"/>
          <p:cNvSpPr txBox="1"/>
          <p:nvPr/>
        </p:nvSpPr>
        <p:spPr>
          <a:xfrm>
            <a:off y="6993800" x="8399625"/>
            <a:ext cy="245525" cx="1734250"/>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1111" lang="en-US">
                <a:solidFill>
                  <a:srgbClr val="FFFFFF"/>
                </a:solidFill>
                <a:latin typeface="Arial"/>
                <a:ea typeface="Arial"/>
                <a:cs typeface="Arial"/>
                <a:sym typeface="Arial"/>
              </a:rPr>
              <a:t>© Ellen G. White Estate</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73" name="Shape 473"/>
        <p:cNvGrpSpPr/>
        <p:nvPr/>
      </p:nvGrpSpPr>
      <p:grpSpPr>
        <a:xfrm>
          <a:off y="0" x="0"/>
          <a:ext cy="0" cx="0"/>
          <a:chOff y="0" x="0"/>
          <a:chExt cy="0" cx="0"/>
        </a:xfrm>
      </p:grpSpPr>
      <p:sp>
        <p:nvSpPr>
          <p:cNvPr id="474" name="Shape 474"/>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475" name="Shape 475"/>
          <p:cNvSpPr/>
          <p:nvPr/>
        </p:nvSpPr>
        <p:spPr>
          <a:xfrm>
            <a:off y="275150" x="0"/>
            <a:ext cy="7344825" cx="10160000"/>
          </a:xfrm>
          <a:prstGeom prst="rect">
            <a:avLst/>
          </a:prstGeom>
          <a:blipFill>
            <a:blip r:embed="rId4"/>
            <a:stretch>
              <a:fillRect/>
            </a:stretch>
          </a:blipFill>
        </p:spPr>
      </p:sp>
      <p:sp>
        <p:nvSpPr>
          <p:cNvPr id="476" name="Shape 476"/>
          <p:cNvSpPr txBox="1"/>
          <p:nvPr/>
        </p:nvSpPr>
        <p:spPr>
          <a:xfrm>
            <a:off y="1659800" x="1270000"/>
            <a:ext cy="748225" cx="3529875"/>
          </a:xfrm>
          <a:prstGeom prst="rect">
            <a:avLst/>
          </a:prstGeom>
        </p:spPr>
        <p:txBody>
          <a:bodyPr bIns="38100" rIns="38100" lIns="38100" tIns="38100" anchor="t" anchorCtr="0">
            <a:noAutofit/>
          </a:bodyPr>
          <a:lstStyle/>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The capacity</a:t>
            </a:r>
          </a:p>
        </p:txBody>
      </p:sp>
      <p:sp>
        <p:nvSpPr>
          <p:cNvPr id="477" name="Shape 477"/>
          <p:cNvSpPr txBox="1"/>
          <p:nvPr/>
        </p:nvSpPr>
        <p:spPr>
          <a:xfrm>
            <a:off y="2421800" x="1270000"/>
            <a:ext cy="2517399" cx="4799874"/>
          </a:xfrm>
          <a:prstGeom prst="rect">
            <a:avLst/>
          </a:prstGeom>
        </p:spPr>
        <p:txBody>
          <a:bodyPr bIns="38100" rIns="38100" lIns="38100" tIns="38100" anchor="t" anchorCtr="0">
            <a:noAutofit/>
          </a:bodyPr>
          <a:lstStyle/>
          <a:p>
            <a:pPr algn="l" lvl="0" marR="0" indent="-262466" marL="381000">
              <a:lnSpc>
                <a:spcPct val="14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to see beyond where you are presently standing</a:t>
            </a:r>
          </a:p>
          <a:p>
            <a:pPr algn="l" lvl="0" marR="0" indent="-262466" marL="381000">
              <a:lnSpc>
                <a:spcPct val="14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to see opportunities</a:t>
            </a:r>
          </a:p>
          <a:p>
            <a:pPr algn="l" lvl="0" marR="0" indent="-262466" marL="381000">
              <a:lnSpc>
                <a:spcPct val="14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to define their values</a:t>
            </a:r>
          </a:p>
        </p:txBody>
      </p:sp>
      <p:sp>
        <p:nvSpPr>
          <p:cNvPr id="478" name="Shape 478"/>
          <p:cNvSpPr txBox="1"/>
          <p:nvPr/>
        </p:nvSpPr>
        <p:spPr>
          <a:xfrm>
            <a:off y="389800" x="2642300"/>
            <a:ext cy="617699" cx="4951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211C4B"/>
                </a:solidFill>
                <a:latin typeface="Arial"/>
                <a:ea typeface="Arial"/>
                <a:cs typeface="Arial"/>
                <a:sym typeface="Arial"/>
              </a:rPr>
              <a:t>Vision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9" name="Shape 69"/>
        <p:cNvGrpSpPr/>
        <p:nvPr/>
      </p:nvGrpSpPr>
      <p:grpSpPr>
        <a:xfrm>
          <a:off y="0" x="0"/>
          <a:ext cy="0" cx="0"/>
          <a:chOff y="0" x="0"/>
          <a:chExt cy="0" cx="0"/>
        </a:xfrm>
      </p:grpSpPr>
      <p:sp>
        <p:nvSpPr>
          <p:cNvPr id="70" name="Shape 70"/>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71" name="Shape 71"/>
          <p:cNvSpPr/>
          <p:nvPr/>
        </p:nvSpPr>
        <p:spPr>
          <a:xfrm>
            <a:off y="275150" x="0"/>
            <a:ext cy="7344825" cx="10160000"/>
          </a:xfrm>
          <a:prstGeom prst="rect">
            <a:avLst/>
          </a:prstGeom>
          <a:blipFill>
            <a:blip r:embed="rId4"/>
            <a:stretch>
              <a:fillRect/>
            </a:stretch>
          </a:blipFill>
        </p:spPr>
      </p:sp>
      <p:sp>
        <p:nvSpPr>
          <p:cNvPr id="72" name="Shape 72"/>
          <p:cNvSpPr txBox="1"/>
          <p:nvPr/>
        </p:nvSpPr>
        <p:spPr>
          <a:xfrm>
            <a:off y="2393575" x="762000"/>
            <a:ext cy="5112100" cx="8712199"/>
          </a:xfrm>
          <a:prstGeom prst="rect">
            <a:avLst/>
          </a:prstGeom>
        </p:spPr>
        <p:txBody>
          <a:bodyPr bIns="38100" rIns="38100" lIns="38100" tIns="38100" anchor="t" anchorCtr="0">
            <a:noAutofit/>
          </a:bodyPr>
          <a:lstStyle/>
          <a:p>
            <a:pPr algn="ctr" marR="0" indent="0" marL="0">
              <a:lnSpc>
                <a:spcPct val="108035"/>
              </a:lnSpc>
              <a:spcBef>
                <a:spcPts val="0"/>
              </a:spcBef>
              <a:spcAft>
                <a:spcPts val="1406"/>
              </a:spcAft>
              <a:buNone/>
            </a:pPr>
            <a:r>
              <a:rPr b="1" sz="3111" lang="en-US">
                <a:solidFill>
                  <a:srgbClr val="211C4B"/>
                </a:solidFill>
                <a:latin typeface="Arial"/>
                <a:ea typeface="Arial"/>
                <a:cs typeface="Arial"/>
                <a:sym typeface="Arial"/>
              </a:rPr>
              <a:t>1</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Why is it important that we focus on Adventist leadership at this time?</a:t>
            </a:r>
          </a:p>
          <a:p>
            <a:pPr algn="ctr" marR="0" indent="0" marL="0">
              <a:lnSpc>
                <a:spcPct val="107812"/>
              </a:lnSpc>
              <a:spcBef>
                <a:spcPts val="0"/>
              </a:spcBef>
              <a:spcAft>
                <a:spcPts val="1406"/>
              </a:spcAft>
              <a:buNone/>
            </a:pPr>
            <a:r>
              <a:rPr b="1" sz="2666" lang="en-US">
                <a:solidFill>
                  <a:srgbClr val="211C4B"/>
                </a:solidFill>
                <a:latin typeface="Arial"/>
                <a:ea typeface="Arial"/>
                <a:cs typeface="Arial"/>
                <a:sym typeface="Arial"/>
              </a:rPr>
              <a:t>2</a:t>
            </a:r>
            <a:r>
              <a:rPr sz="3111" lang="en-US">
                <a:solidFill>
                  <a:srgbClr val="000000"/>
                </a:solidFill>
                <a:latin typeface="Arial"/>
                <a:ea typeface="Arial"/>
                <a:cs typeface="Arial"/>
                <a:sym typeface="Arial"/>
              </a:rPr>
              <a:t>What are the major qualities that Adventist leaders should demonstrate?</a:t>
            </a:r>
          </a:p>
          <a:p>
            <a:pPr algn="ctr" marR="0" indent="0" marL="0">
              <a:lnSpc>
                <a:spcPct val="107812"/>
              </a:lnSpc>
              <a:spcBef>
                <a:spcPts val="0"/>
              </a:spcBef>
              <a:spcAft>
                <a:spcPts val="1406"/>
              </a:spcAft>
              <a:buNone/>
            </a:pPr>
            <a:r>
              <a:rPr b="1" sz="2666" lang="en-US">
                <a:solidFill>
                  <a:srgbClr val="211C4B"/>
                </a:solidFill>
                <a:latin typeface="Arial"/>
                <a:ea typeface="Arial"/>
                <a:cs typeface="Arial"/>
                <a:sym typeface="Arial"/>
              </a:rPr>
              <a:t>3</a:t>
            </a:r>
            <a:r>
              <a:rPr sz="3111" lang="en-US">
                <a:solidFill>
                  <a:srgbClr val="000000"/>
                </a:solidFill>
                <a:latin typeface="Arial"/>
                <a:ea typeface="Arial"/>
                <a:cs typeface="Arial"/>
                <a:sym typeface="Arial"/>
              </a:rPr>
              <a:t>How can leaders develop these characteristics?</a:t>
            </a:r>
          </a:p>
          <a:p>
            <a:pPr algn="ctr" marR="0" indent="0" marL="0">
              <a:lnSpc>
                <a:spcPct val="107812"/>
              </a:lnSpc>
              <a:spcBef>
                <a:spcPts val="0"/>
              </a:spcBef>
              <a:spcAft>
                <a:spcPts val="0"/>
              </a:spcAft>
              <a:buNone/>
            </a:pPr>
            <a:r>
              <a:rPr b="1" sz="2666" lang="en-US">
                <a:solidFill>
                  <a:srgbClr val="211C4B"/>
                </a:solidFill>
                <a:latin typeface="Arial"/>
                <a:ea typeface="Arial"/>
                <a:cs typeface="Arial"/>
                <a:sym typeface="Arial"/>
              </a:rPr>
              <a:t>4</a:t>
            </a:r>
            <a:r>
              <a:rPr sz="3111" lang="en-US">
                <a:solidFill>
                  <a:srgbClr val="000000"/>
                </a:solidFill>
                <a:latin typeface="Arial"/>
                <a:ea typeface="Arial"/>
                <a:cs typeface="Arial"/>
                <a:sym typeface="Arial"/>
              </a:rPr>
              <a:t>What characteristics should leaders avoid?</a:t>
            </a:r>
          </a:p>
        </p:txBody>
      </p:sp>
      <p:sp>
        <p:nvSpPr>
          <p:cNvPr id="73" name="Shape 73"/>
          <p:cNvSpPr txBox="1"/>
          <p:nvPr/>
        </p:nvSpPr>
        <p:spPr>
          <a:xfrm>
            <a:off y="389800" x="1626300"/>
            <a:ext cy="1236824" cx="6983575"/>
          </a:xfrm>
          <a:prstGeom prst="rect">
            <a:avLst/>
          </a:prstGeom>
        </p:spPr>
        <p:txBody>
          <a:bodyPr bIns="38100" rIns="38100" lIns="38100" tIns="38100" anchor="t" anchorCtr="0">
            <a:noAutofit/>
          </a:bodyPr>
          <a:lstStyle/>
          <a:p>
            <a:pPr algn="ctr" marR="0" indent="0" marL="0">
              <a:lnSpc>
                <a:spcPct val="114236"/>
              </a:lnSpc>
              <a:spcBef>
                <a:spcPts val="0"/>
              </a:spcBef>
              <a:spcAft>
                <a:spcPts val="0"/>
              </a:spcAft>
              <a:buNone/>
            </a:pPr>
            <a:r>
              <a:rPr sz="4000" lang="en-US">
                <a:solidFill>
                  <a:srgbClr val="211C4B"/>
                </a:solidFill>
                <a:latin typeface="Arial"/>
                <a:ea typeface="Arial"/>
                <a:cs typeface="Arial"/>
                <a:sym typeface="Arial"/>
              </a:rPr>
              <a:t>Session 1 will address the</a:t>
            </a:r>
          </a:p>
          <a:p>
            <a:pPr algn="ctr" marR="0" indent="0" marL="0">
              <a:lnSpc>
                <a:spcPct val="114236"/>
              </a:lnSpc>
              <a:spcBef>
                <a:spcPts val="0"/>
              </a:spcBef>
              <a:spcAft>
                <a:spcPts val="0"/>
              </a:spcAft>
              <a:buNone/>
            </a:pPr>
            <a:r>
              <a:rPr sz="4000" lang="en-US">
                <a:solidFill>
                  <a:srgbClr val="211C4B"/>
                </a:solidFill>
                <a:latin typeface="Arial"/>
                <a:ea typeface="Arial"/>
                <a:cs typeface="Arial"/>
                <a:sym typeface="Arial"/>
              </a:rPr>
              <a:t>following questions:</a:t>
            </a:r>
          </a:p>
        </p:txBody>
      </p:sp>
      <p:sp>
        <p:nvSpPr>
          <p:cNvPr id="74" name="Shape 74"/>
          <p:cNvSpPr/>
          <p:nvPr/>
        </p:nvSpPr>
        <p:spPr>
          <a:xfrm>
            <a:off y="2529400" x="1524000"/>
            <a:ext cy="42325" cx="3407825"/>
          </a:xfrm>
          <a:prstGeom prst="rect">
            <a:avLst/>
          </a:prstGeom>
          <a:blipFill>
            <a:blip r:embed="rId5"/>
            <a:stretch>
              <a:fillRect/>
            </a:stretch>
          </a:blipFill>
        </p:spPr>
      </p:sp>
      <p:sp>
        <p:nvSpPr>
          <p:cNvPr id="75" name="Shape 75"/>
          <p:cNvSpPr/>
          <p:nvPr/>
        </p:nvSpPr>
        <p:spPr>
          <a:xfrm>
            <a:off y="2529400" x="5249325"/>
            <a:ext cy="42325" cx="3407825"/>
          </a:xfrm>
          <a:prstGeom prst="rect">
            <a:avLst/>
          </a:prstGeom>
          <a:blipFill>
            <a:blip r:embed="rId5"/>
            <a:stretch>
              <a:fillRect/>
            </a:stretch>
          </a:blipFill>
        </p:spPr>
      </p:sp>
      <p:sp>
        <p:nvSpPr>
          <p:cNvPr id="76" name="Shape 76"/>
          <p:cNvSpPr/>
          <p:nvPr/>
        </p:nvSpPr>
        <p:spPr>
          <a:xfrm>
            <a:off y="4053400" x="1524000"/>
            <a:ext cy="42325" cx="3407825"/>
          </a:xfrm>
          <a:prstGeom prst="rect">
            <a:avLst/>
          </a:prstGeom>
          <a:blipFill>
            <a:blip r:embed="rId5"/>
            <a:stretch>
              <a:fillRect/>
            </a:stretch>
          </a:blipFill>
        </p:spPr>
      </p:sp>
      <p:sp>
        <p:nvSpPr>
          <p:cNvPr id="77" name="Shape 77"/>
          <p:cNvSpPr/>
          <p:nvPr/>
        </p:nvSpPr>
        <p:spPr>
          <a:xfrm>
            <a:off y="4053400" x="5249325"/>
            <a:ext cy="42325" cx="3407825"/>
          </a:xfrm>
          <a:prstGeom prst="rect">
            <a:avLst/>
          </a:prstGeom>
          <a:blipFill>
            <a:blip r:embed="rId5"/>
            <a:stretch>
              <a:fillRect/>
            </a:stretch>
          </a:blipFill>
        </p:spPr>
      </p:sp>
      <p:sp>
        <p:nvSpPr>
          <p:cNvPr id="78" name="Shape 78"/>
          <p:cNvSpPr/>
          <p:nvPr/>
        </p:nvSpPr>
        <p:spPr>
          <a:xfrm>
            <a:off y="5503325" x="1524000"/>
            <a:ext cy="42325" cx="3407825"/>
          </a:xfrm>
          <a:prstGeom prst="rect">
            <a:avLst/>
          </a:prstGeom>
          <a:blipFill>
            <a:blip r:embed="rId6"/>
            <a:stretch>
              <a:fillRect/>
            </a:stretch>
          </a:blipFill>
        </p:spPr>
      </p:sp>
      <p:sp>
        <p:nvSpPr>
          <p:cNvPr id="79" name="Shape 79"/>
          <p:cNvSpPr/>
          <p:nvPr/>
        </p:nvSpPr>
        <p:spPr>
          <a:xfrm>
            <a:off y="5503325" x="5249325"/>
            <a:ext cy="42325" cx="3407825"/>
          </a:xfrm>
          <a:prstGeom prst="rect">
            <a:avLst/>
          </a:prstGeom>
          <a:blipFill>
            <a:blip r:embed="rId6"/>
            <a:stretch>
              <a:fillRect/>
            </a:stretch>
          </a:blipFill>
        </p:spPr>
      </p:sp>
      <p:sp>
        <p:nvSpPr>
          <p:cNvPr id="80" name="Shape 80"/>
          <p:cNvSpPr/>
          <p:nvPr/>
        </p:nvSpPr>
        <p:spPr>
          <a:xfrm>
            <a:off y="6519325" x="1524000"/>
            <a:ext cy="52900" cx="3407825"/>
          </a:xfrm>
          <a:prstGeom prst="rect">
            <a:avLst/>
          </a:prstGeom>
          <a:blipFill>
            <a:blip r:embed="rId7"/>
            <a:stretch>
              <a:fillRect/>
            </a:stretch>
          </a:blipFill>
        </p:spPr>
      </p:sp>
      <p:sp>
        <p:nvSpPr>
          <p:cNvPr id="81" name="Shape 81"/>
          <p:cNvSpPr/>
          <p:nvPr/>
        </p:nvSpPr>
        <p:spPr>
          <a:xfrm>
            <a:off y="6519325" x="5249325"/>
            <a:ext cy="52900" cx="3407825"/>
          </a:xfrm>
          <a:prstGeom prst="rect">
            <a:avLst/>
          </a:prstGeom>
          <a:blipFill>
            <a:blip r:embed="rId7"/>
            <a:stretch>
              <a:fillRect/>
            </a:stretch>
          </a:blipFill>
        </p:spPr>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82" name="Shape 482"/>
        <p:cNvGrpSpPr/>
        <p:nvPr/>
      </p:nvGrpSpPr>
      <p:grpSpPr>
        <a:xfrm>
          <a:off y="0" x="0"/>
          <a:ext cy="0" cx="0"/>
          <a:chOff y="0" x="0"/>
          <a:chExt cy="0" cx="0"/>
        </a:xfrm>
      </p:grpSpPr>
      <p:sp>
        <p:nvSpPr>
          <p:cNvPr id="483" name="Shape 483"/>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484" name="Shape 484"/>
          <p:cNvSpPr/>
          <p:nvPr/>
        </p:nvSpPr>
        <p:spPr>
          <a:xfrm>
            <a:off y="275150" x="0"/>
            <a:ext cy="7344825" cx="10160000"/>
          </a:xfrm>
          <a:prstGeom prst="rect">
            <a:avLst/>
          </a:prstGeom>
          <a:blipFill>
            <a:blip r:embed="rId4"/>
            <a:stretch>
              <a:fillRect/>
            </a:stretch>
          </a:blipFill>
        </p:spPr>
      </p:sp>
      <p:sp>
        <p:nvSpPr>
          <p:cNvPr id="485" name="Shape 485"/>
          <p:cNvSpPr txBox="1"/>
          <p:nvPr/>
        </p:nvSpPr>
        <p:spPr>
          <a:xfrm>
            <a:off y="1321150" x="2709325"/>
            <a:ext cy="3436400" cx="6256849"/>
          </a:xfrm>
          <a:prstGeom prst="rect">
            <a:avLst/>
          </a:prstGeom>
        </p:spPr>
        <p:txBody>
          <a:bodyPr bIns="38100" rIns="38100" lIns="38100" tIns="38100" anchor="t" anchorCtr="0">
            <a:noAutofit/>
          </a:bodyPr>
          <a:lstStyle/>
          <a:p>
            <a:pPr algn="r" marR="0" indent="0" marL="0">
              <a:lnSpc>
                <a:spcPct val="132291"/>
              </a:lnSpc>
              <a:spcBef>
                <a:spcPts val="0"/>
              </a:spcBef>
              <a:spcAft>
                <a:spcPts val="0"/>
              </a:spcAft>
              <a:buNone/>
            </a:pPr>
            <a:r>
              <a:rPr sz="4000" lang="en-US">
                <a:solidFill>
                  <a:srgbClr val="000000"/>
                </a:solidFill>
                <a:latin typeface="Arial"/>
                <a:ea typeface="Arial"/>
                <a:cs typeface="Arial"/>
                <a:sym typeface="Arial"/>
              </a:rPr>
              <a:t>The Adventist community wants to know where </a:t>
            </a:r>
          </a:p>
          <a:p>
            <a:pPr algn="r" marR="0" indent="0" marL="0">
              <a:lnSpc>
                <a:spcPct val="132291"/>
              </a:lnSpc>
              <a:spcBef>
                <a:spcPts val="0"/>
              </a:spcBef>
              <a:spcAft>
                <a:spcPts val="0"/>
              </a:spcAft>
              <a:buNone/>
            </a:pPr>
            <a:r>
              <a:rPr sz="4000" lang="en-US">
                <a:solidFill>
                  <a:srgbClr val="000000"/>
                </a:solidFill>
                <a:latin typeface="Arial"/>
                <a:ea typeface="Arial"/>
                <a:cs typeface="Arial"/>
                <a:sym typeface="Arial"/>
              </a:rPr>
              <a:t>their leaders are going, </a:t>
            </a:r>
          </a:p>
          <a:p>
            <a:pPr algn="r" marR="0" indent="0" marL="0">
              <a:lnSpc>
                <a:spcPct val="132291"/>
              </a:lnSpc>
              <a:spcBef>
                <a:spcPts val="0"/>
              </a:spcBef>
              <a:spcAft>
                <a:spcPts val="0"/>
              </a:spcAft>
              <a:buNone/>
            </a:pPr>
            <a:r>
              <a:rPr sz="4000" lang="en-US">
                <a:solidFill>
                  <a:srgbClr val="000000"/>
                </a:solidFill>
                <a:latin typeface="Arial"/>
                <a:ea typeface="Arial"/>
                <a:cs typeface="Arial"/>
                <a:sym typeface="Arial"/>
              </a:rPr>
              <a:t>not just what they </a:t>
            </a:r>
          </a:p>
          <a:p>
            <a:pPr algn="r" marR="0" indent="0" marL="0">
              <a:lnSpc>
                <a:spcPct val="132291"/>
              </a:lnSpc>
              <a:spcBef>
                <a:spcPts val="0"/>
              </a:spcBef>
              <a:spcAft>
                <a:spcPts val="0"/>
              </a:spcAft>
              <a:buNone/>
            </a:pPr>
            <a:r>
              <a:rPr sz="4000" lang="en-US">
                <a:solidFill>
                  <a:srgbClr val="000000"/>
                </a:solidFill>
                <a:latin typeface="Arial"/>
                <a:ea typeface="Arial"/>
                <a:cs typeface="Arial"/>
                <a:sym typeface="Arial"/>
              </a:rPr>
              <a:t>hold in their hands.</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89" name="Shape 489"/>
        <p:cNvGrpSpPr/>
        <p:nvPr/>
      </p:nvGrpSpPr>
      <p:grpSpPr>
        <a:xfrm>
          <a:off y="0" x="0"/>
          <a:ext cy="0" cx="0"/>
          <a:chOff y="0" x="0"/>
          <a:chExt cy="0" cx="0"/>
        </a:xfrm>
      </p:grpSpPr>
      <p:sp>
        <p:nvSpPr>
          <p:cNvPr id="490" name="Shape 490"/>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491" name="Shape 491"/>
          <p:cNvSpPr/>
          <p:nvPr/>
        </p:nvSpPr>
        <p:spPr>
          <a:xfrm>
            <a:off y="275150" x="0"/>
            <a:ext cy="7344825" cx="10160000"/>
          </a:xfrm>
          <a:prstGeom prst="rect">
            <a:avLst/>
          </a:prstGeom>
          <a:blipFill>
            <a:blip r:embed="rId4"/>
            <a:stretch>
              <a:fillRect/>
            </a:stretch>
          </a:blipFill>
        </p:spPr>
      </p:sp>
      <p:sp>
        <p:nvSpPr>
          <p:cNvPr id="492" name="Shape 492"/>
          <p:cNvSpPr txBox="1"/>
          <p:nvPr/>
        </p:nvSpPr>
        <p:spPr>
          <a:xfrm>
            <a:off y="1151800" x="1270000"/>
            <a:ext cy="3436400" cx="7593875"/>
          </a:xfrm>
          <a:prstGeom prst="rect">
            <a:avLst/>
          </a:prstGeom>
        </p:spPr>
        <p:txBody>
          <a:bodyPr bIns="38100" rIns="38100" lIns="38100" tIns="38100" anchor="t" anchorCtr="0">
            <a:noAutofit/>
          </a:bodyPr>
          <a:lstStyle/>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The honor to serve the church and the Lord in a leadership capacity should be accepted only after prayerful consideration by the individual and his family.</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96" name="Shape 496"/>
        <p:cNvGrpSpPr/>
        <p:nvPr/>
      </p:nvGrpSpPr>
      <p:grpSpPr>
        <a:xfrm>
          <a:off y="0" x="0"/>
          <a:ext cy="0" cx="0"/>
          <a:chOff y="0" x="0"/>
          <a:chExt cy="0" cx="0"/>
        </a:xfrm>
      </p:grpSpPr>
      <p:sp>
        <p:nvSpPr>
          <p:cNvPr id="497" name="Shape 497"/>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498" name="Shape 498"/>
          <p:cNvSpPr/>
          <p:nvPr/>
        </p:nvSpPr>
        <p:spPr>
          <a:xfrm>
            <a:off y="275150" x="0"/>
            <a:ext cy="7344825" cx="10160000"/>
          </a:xfrm>
          <a:prstGeom prst="rect">
            <a:avLst/>
          </a:prstGeom>
          <a:blipFill>
            <a:blip r:embed="rId4"/>
            <a:stretch>
              <a:fillRect/>
            </a:stretch>
          </a:blipFill>
        </p:spPr>
      </p:sp>
      <p:sp>
        <p:nvSpPr>
          <p:cNvPr id="499" name="Shape 499"/>
          <p:cNvSpPr txBox="1"/>
          <p:nvPr/>
        </p:nvSpPr>
        <p:spPr>
          <a:xfrm>
            <a:off y="1236475" x="1270000"/>
            <a:ext cy="4780475" cx="8246525"/>
          </a:xfrm>
          <a:prstGeom prst="rect">
            <a:avLst/>
          </a:prstGeom>
        </p:spPr>
        <p:txBody>
          <a:bodyPr bIns="38100" rIns="38100" lIns="38100" tIns="38100" anchor="t" anchorCtr="0">
            <a:noAutofit/>
          </a:bodyPr>
          <a:lstStyle/>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Leadership should be an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experience of joy and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fulfillment.</a:t>
            </a:r>
          </a:p>
          <a:p>
            <a:r>
              <a:t/>
            </a:r>
          </a:p>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When it ceases to be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that, the leader should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step aside.</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03" name="Shape 503"/>
        <p:cNvGrpSpPr/>
        <p:nvPr/>
      </p:nvGrpSpPr>
      <p:grpSpPr>
        <a:xfrm>
          <a:off y="0" x="0"/>
          <a:ext cy="0" cx="0"/>
          <a:chOff y="0" x="0"/>
          <a:chExt cy="0" cx="0"/>
        </a:xfrm>
      </p:grpSpPr>
      <p:sp>
        <p:nvSpPr>
          <p:cNvPr id="504" name="Shape 504"/>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505" name="Shape 505"/>
          <p:cNvSpPr/>
          <p:nvPr/>
        </p:nvSpPr>
        <p:spPr>
          <a:xfrm>
            <a:off y="275150" x="0"/>
            <a:ext cy="7344825" cx="10160000"/>
          </a:xfrm>
          <a:prstGeom prst="rect">
            <a:avLst/>
          </a:prstGeom>
          <a:blipFill>
            <a:blip r:embed="rId4"/>
            <a:stretch>
              <a:fillRect/>
            </a:stretch>
          </a:blipFill>
        </p:spPr>
      </p:sp>
      <p:sp>
        <p:nvSpPr>
          <p:cNvPr id="506" name="Shape 506"/>
          <p:cNvSpPr txBox="1"/>
          <p:nvPr/>
        </p:nvSpPr>
        <p:spPr>
          <a:xfrm>
            <a:off y="474475" x="1270000"/>
            <a:ext cy="1541974" cx="75938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000000"/>
                </a:solidFill>
                <a:latin typeface="Arial"/>
                <a:ea typeface="Arial"/>
                <a:cs typeface="Arial"/>
                <a:sym typeface="Arial"/>
              </a:rPr>
              <a:t>Adventist Church leaders always operate with an awareness of certain fundamental truths.</a:t>
            </a:r>
          </a:p>
        </p:txBody>
      </p:sp>
      <p:sp>
        <p:nvSpPr>
          <p:cNvPr id="507" name="Shape 507"/>
          <p:cNvSpPr txBox="1"/>
          <p:nvPr/>
        </p:nvSpPr>
        <p:spPr>
          <a:xfrm>
            <a:off y="6230050" x="2134300"/>
            <a:ext cy="1316200" cx="596757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FFFFFF"/>
                </a:solidFill>
                <a:latin typeface="Arial"/>
                <a:ea typeface="Arial"/>
                <a:cs typeface="Arial"/>
                <a:sym typeface="Arial"/>
              </a:rPr>
              <a:t>World Division Presidents</a:t>
            </a:r>
          </a:p>
          <a:p>
            <a:pPr algn="ctr" marR="0" indent="0" marL="0">
              <a:lnSpc>
                <a:spcPct val="120454"/>
              </a:lnSpc>
              <a:spcBef>
                <a:spcPts val="0"/>
              </a:spcBef>
              <a:spcAft>
                <a:spcPts val="0"/>
              </a:spcAft>
              <a:buNone/>
            </a:pPr>
            <a:r>
              <a:rPr b="1" sz="1222" lang="en-US">
                <a:solidFill>
                  <a:srgbClr val="FFFFFF"/>
                </a:solidFill>
                <a:latin typeface="Arial"/>
                <a:ea typeface="Arial"/>
                <a:cs typeface="Arial"/>
                <a:sym typeface="Arial"/>
              </a:rPr>
              <a:t>(L-R) Top Row: Ruy H. Nagel–SAD, Ulrich W. Frikart–ESD, Israel Leito–IAD, Bertil A. Wiklander–TED, Geoffrey G. Mbwana–ECD. Second Row: Luka T. Daniel–WAD, Don C. Schneider–NAD, Laurie J. Evans–SPD, Paul S. Ratsara–SID</a:t>
            </a:r>
          </a:p>
          <a:p>
            <a:pPr algn="ctr" marR="0" indent="0" marL="0">
              <a:lnSpc>
                <a:spcPct val="120454"/>
              </a:lnSpc>
              <a:spcBef>
                <a:spcPts val="0"/>
              </a:spcBef>
              <a:spcAft>
                <a:spcPts val="0"/>
              </a:spcAft>
              <a:buNone/>
            </a:pPr>
            <a:r>
              <a:rPr b="1" sz="1222" lang="en-US">
                <a:solidFill>
                  <a:srgbClr val="FFFFFF"/>
                </a:solidFill>
                <a:latin typeface="Arial"/>
                <a:ea typeface="Arial"/>
                <a:cs typeface="Arial"/>
                <a:sym typeface="Arial"/>
              </a:rPr>
              <a:t>Bottom Row: Jairyong Lee–NSD, Artur A. Stele–EUD, D. Ronald Watts–SUD, Alberto C. Gulfan Jr.–SSD</a:t>
            </a:r>
          </a:p>
        </p:txBody>
      </p:sp>
      <p:sp>
        <p:nvSpPr>
          <p:cNvPr id="508" name="Shape 508"/>
          <p:cNvSpPr/>
          <p:nvPr/>
        </p:nvSpPr>
        <p:spPr>
          <a:xfrm>
            <a:off y="2010825" x="0"/>
            <a:ext cy="5609149" cx="10160000"/>
          </a:xfrm>
          <a:prstGeom prst="rect">
            <a:avLst/>
          </a:prstGeom>
          <a:blipFill>
            <a:blip r:embed="rId5"/>
            <a:stretch>
              <a:fillRect/>
            </a:stretch>
          </a:blipFill>
        </p:spPr>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12" name="Shape 512"/>
        <p:cNvGrpSpPr/>
        <p:nvPr/>
      </p:nvGrpSpPr>
      <p:grpSpPr>
        <a:xfrm>
          <a:off y="0" x="0"/>
          <a:ext cy="0" cx="0"/>
          <a:chOff y="0" x="0"/>
          <a:chExt cy="0" cx="0"/>
        </a:xfrm>
      </p:grpSpPr>
      <p:sp>
        <p:nvSpPr>
          <p:cNvPr id="513" name="Shape 513"/>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514" name="Shape 514"/>
          <p:cNvSpPr/>
          <p:nvPr/>
        </p:nvSpPr>
        <p:spPr>
          <a:xfrm>
            <a:off y="275150" x="0"/>
            <a:ext cy="7344825" cx="10160000"/>
          </a:xfrm>
          <a:prstGeom prst="rect">
            <a:avLst/>
          </a:prstGeom>
          <a:blipFill>
            <a:blip r:embed="rId4"/>
            <a:stretch>
              <a:fillRect/>
            </a:stretch>
          </a:blipFill>
        </p:spPr>
      </p:sp>
      <p:sp>
        <p:nvSpPr>
          <p:cNvPr id="515" name="Shape 515"/>
          <p:cNvSpPr txBox="1"/>
          <p:nvPr/>
        </p:nvSpPr>
        <p:spPr>
          <a:xfrm>
            <a:off y="474475" x="1372300"/>
            <a:ext cy="19070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213059"/>
                </a:solidFill>
                <a:latin typeface="Arial"/>
                <a:ea typeface="Arial"/>
                <a:cs typeface="Arial"/>
                <a:sym typeface="Arial"/>
              </a:rPr>
              <a:t>1</a:t>
            </a:r>
            <a:r>
              <a:rPr sz="4000" lang="en-US">
                <a:solidFill>
                  <a:srgbClr val="000000"/>
                </a:solidFill>
                <a:latin typeface="Arial"/>
                <a:ea typeface="Arial"/>
                <a:cs typeface="Arial"/>
                <a:sym typeface="Arial"/>
              </a:rPr>
              <a:t>They always live in anticipation of our Lord’s return.</a:t>
            </a:r>
          </a:p>
        </p:txBody>
      </p:sp>
      <p:sp>
        <p:nvSpPr>
          <p:cNvPr id="516" name="Shape 516"/>
          <p:cNvSpPr/>
          <p:nvPr/>
        </p:nvSpPr>
        <p:spPr>
          <a:xfrm>
            <a:off y="751400" x="1524000"/>
            <a:ext cy="42325" cx="3407825"/>
          </a:xfrm>
          <a:prstGeom prst="rect">
            <a:avLst/>
          </a:prstGeom>
          <a:blipFill>
            <a:blip r:embed="rId5"/>
            <a:stretch>
              <a:fillRect/>
            </a:stretch>
          </a:blipFill>
        </p:spPr>
      </p:sp>
      <p:sp>
        <p:nvSpPr>
          <p:cNvPr id="517" name="Shape 517"/>
          <p:cNvSpPr/>
          <p:nvPr/>
        </p:nvSpPr>
        <p:spPr>
          <a:xfrm>
            <a:off y="751400" x="5249325"/>
            <a:ext cy="42325" cx="3407825"/>
          </a:xfrm>
          <a:prstGeom prst="rect">
            <a:avLst/>
          </a:prstGeom>
          <a:blipFill>
            <a:blip r:embed="rId5"/>
            <a:stretch>
              <a:fillRect/>
            </a:stretch>
          </a:blipFill>
        </p:spPr>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21" name="Shape 521"/>
        <p:cNvGrpSpPr/>
        <p:nvPr/>
      </p:nvGrpSpPr>
      <p:grpSpPr>
        <a:xfrm>
          <a:off y="0" x="0"/>
          <a:ext cy="0" cx="0"/>
          <a:chOff y="0" x="0"/>
          <a:chExt cy="0" cx="0"/>
        </a:xfrm>
      </p:grpSpPr>
      <p:sp>
        <p:nvSpPr>
          <p:cNvPr id="522" name="Shape 522"/>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523" name="Shape 523"/>
          <p:cNvSpPr/>
          <p:nvPr/>
        </p:nvSpPr>
        <p:spPr>
          <a:xfrm>
            <a:off y="275150" x="0"/>
            <a:ext cy="7344825" cx="10160000"/>
          </a:xfrm>
          <a:prstGeom prst="rect">
            <a:avLst/>
          </a:prstGeom>
          <a:blipFill>
            <a:blip r:embed="rId4"/>
            <a:stretch>
              <a:fillRect/>
            </a:stretch>
          </a:blipFill>
        </p:spPr>
      </p:sp>
      <p:sp>
        <p:nvSpPr>
          <p:cNvPr id="524" name="Shape 524"/>
          <p:cNvSpPr txBox="1"/>
          <p:nvPr/>
        </p:nvSpPr>
        <p:spPr>
          <a:xfrm>
            <a:off y="474475" x="1372300"/>
            <a:ext cy="25173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213059"/>
                </a:solidFill>
                <a:latin typeface="Arial"/>
                <a:ea typeface="Arial"/>
                <a:cs typeface="Arial"/>
                <a:sym typeface="Arial"/>
              </a:rPr>
              <a:t>2</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They are conscious that we live with the unfinished assignment of being Christ’s witnesses.</a:t>
            </a:r>
          </a:p>
        </p:txBody>
      </p:sp>
      <p:sp>
        <p:nvSpPr>
          <p:cNvPr id="525" name="Shape 525"/>
          <p:cNvSpPr/>
          <p:nvPr/>
        </p:nvSpPr>
        <p:spPr>
          <a:xfrm>
            <a:off y="751400" x="1524000"/>
            <a:ext cy="42325" cx="3407825"/>
          </a:xfrm>
          <a:prstGeom prst="rect">
            <a:avLst/>
          </a:prstGeom>
          <a:blipFill>
            <a:blip r:embed="rId5"/>
            <a:stretch>
              <a:fillRect/>
            </a:stretch>
          </a:blipFill>
        </p:spPr>
      </p:sp>
      <p:sp>
        <p:nvSpPr>
          <p:cNvPr id="526" name="Shape 526"/>
          <p:cNvSpPr/>
          <p:nvPr/>
        </p:nvSpPr>
        <p:spPr>
          <a:xfrm>
            <a:off y="751400" x="5249325"/>
            <a:ext cy="42325" cx="3407825"/>
          </a:xfrm>
          <a:prstGeom prst="rect">
            <a:avLst/>
          </a:prstGeom>
          <a:blipFill>
            <a:blip r:embed="rId5"/>
            <a:stretch>
              <a:fillRect/>
            </a:stretch>
          </a:blipFill>
        </p:spPr>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30" name="Shape 530"/>
        <p:cNvGrpSpPr/>
        <p:nvPr/>
      </p:nvGrpSpPr>
      <p:grpSpPr>
        <a:xfrm>
          <a:off y="0" x="0"/>
          <a:ext cy="0" cx="0"/>
          <a:chOff y="0" x="0"/>
          <a:chExt cy="0" cx="0"/>
        </a:xfrm>
      </p:grpSpPr>
      <p:sp>
        <p:nvSpPr>
          <p:cNvPr id="531" name="Shape 531"/>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532" name="Shape 532"/>
          <p:cNvSpPr/>
          <p:nvPr/>
        </p:nvSpPr>
        <p:spPr>
          <a:xfrm>
            <a:off y="275150" x="0"/>
            <a:ext cy="7344825" cx="10160000"/>
          </a:xfrm>
          <a:prstGeom prst="rect">
            <a:avLst/>
          </a:prstGeom>
          <a:blipFill>
            <a:blip r:embed="rId4"/>
            <a:stretch>
              <a:fillRect/>
            </a:stretch>
          </a:blipFill>
        </p:spPr>
      </p:sp>
      <p:sp>
        <p:nvSpPr>
          <p:cNvPr id="533" name="Shape 533"/>
          <p:cNvSpPr txBox="1"/>
          <p:nvPr/>
        </p:nvSpPr>
        <p:spPr>
          <a:xfrm>
            <a:off y="474475" x="1372300"/>
            <a:ext cy="19070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213059"/>
                </a:solidFill>
                <a:latin typeface="Arial"/>
                <a:ea typeface="Arial"/>
                <a:cs typeface="Arial"/>
                <a:sym typeface="Arial"/>
              </a:rPr>
              <a:t>3</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They are ever deliberate in focusing the church on mission.</a:t>
            </a:r>
          </a:p>
        </p:txBody>
      </p:sp>
      <p:sp>
        <p:nvSpPr>
          <p:cNvPr id="534" name="Shape 534"/>
          <p:cNvSpPr/>
          <p:nvPr/>
        </p:nvSpPr>
        <p:spPr>
          <a:xfrm>
            <a:off y="751400" x="1524000"/>
            <a:ext cy="42325" cx="3407825"/>
          </a:xfrm>
          <a:prstGeom prst="rect">
            <a:avLst/>
          </a:prstGeom>
          <a:blipFill>
            <a:blip r:embed="rId5"/>
            <a:stretch>
              <a:fillRect/>
            </a:stretch>
          </a:blipFill>
        </p:spPr>
      </p:sp>
      <p:sp>
        <p:nvSpPr>
          <p:cNvPr id="535" name="Shape 535"/>
          <p:cNvSpPr/>
          <p:nvPr/>
        </p:nvSpPr>
        <p:spPr>
          <a:xfrm>
            <a:off y="751400" x="5249325"/>
            <a:ext cy="42325" cx="3407825"/>
          </a:xfrm>
          <a:prstGeom prst="rect">
            <a:avLst/>
          </a:prstGeom>
          <a:blipFill>
            <a:blip r:embed="rId5"/>
            <a:stretch>
              <a:fillRect/>
            </a:stretch>
          </a:blipFill>
        </p:spPr>
      </p:sp>
      <p:sp>
        <p:nvSpPr>
          <p:cNvPr id="536" name="Shape 536"/>
          <p:cNvSpPr txBox="1"/>
          <p:nvPr/>
        </p:nvSpPr>
        <p:spPr>
          <a:xfrm>
            <a:off y="2421800" x="1372300"/>
            <a:ext cy="12967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Mission is </a:t>
            </a:r>
            <a:r>
              <a:rPr b="1" sz="4000" lang="en-US">
                <a:solidFill>
                  <a:srgbClr val="000000"/>
                </a:solidFill>
                <a:latin typeface="Arial"/>
                <a:ea typeface="Arial"/>
                <a:cs typeface="Arial"/>
                <a:sym typeface="Arial"/>
              </a:rPr>
              <a:t>THE</a:t>
            </a:r>
            <a:r>
              <a:rPr sz="4000" lang="en-US">
                <a:solidFill>
                  <a:srgbClr val="000000"/>
                </a:solidFill>
                <a:latin typeface="Arial"/>
                <a:ea typeface="Arial"/>
                <a:cs typeface="Arial"/>
                <a:sym typeface="Arial"/>
              </a:rPr>
              <a:t> primary reason for our being as a church.</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40" name="Shape 540"/>
        <p:cNvGrpSpPr/>
        <p:nvPr/>
      </p:nvGrpSpPr>
      <p:grpSpPr>
        <a:xfrm>
          <a:off y="0" x="0"/>
          <a:ext cy="0" cx="0"/>
          <a:chOff y="0" x="0"/>
          <a:chExt cy="0" cx="0"/>
        </a:xfrm>
      </p:grpSpPr>
      <p:sp>
        <p:nvSpPr>
          <p:cNvPr id="541" name="Shape 541"/>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542" name="Shape 542"/>
          <p:cNvSpPr/>
          <p:nvPr/>
        </p:nvSpPr>
        <p:spPr>
          <a:xfrm>
            <a:off y="275150" x="0"/>
            <a:ext cy="7344825" cx="10160000"/>
          </a:xfrm>
          <a:prstGeom prst="rect">
            <a:avLst/>
          </a:prstGeom>
          <a:blipFill>
            <a:blip r:embed="rId4"/>
            <a:stretch>
              <a:fillRect/>
            </a:stretch>
          </a:blipFill>
        </p:spPr>
      </p:sp>
      <p:sp>
        <p:nvSpPr>
          <p:cNvPr id="543" name="Shape 543"/>
          <p:cNvSpPr txBox="1"/>
          <p:nvPr/>
        </p:nvSpPr>
        <p:spPr>
          <a:xfrm>
            <a:off y="643800" x="1372300"/>
            <a:ext cy="6864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This is our Mission:</a:t>
            </a:r>
          </a:p>
        </p:txBody>
      </p:sp>
      <p:sp>
        <p:nvSpPr>
          <p:cNvPr id="544" name="Shape 544"/>
          <p:cNvSpPr txBox="1"/>
          <p:nvPr/>
        </p:nvSpPr>
        <p:spPr>
          <a:xfrm>
            <a:off y="2083150" x="1778000"/>
            <a:ext cy="3956750" cx="3208850"/>
          </a:xfrm>
          <a:prstGeom prst="rect">
            <a:avLst/>
          </a:prstGeom>
        </p:spPr>
        <p:txBody>
          <a:bodyPr bIns="38100" rIns="38100" lIns="38100" tIns="38100" anchor="t" anchorCtr="0">
            <a:noAutofit/>
          </a:bodyPr>
          <a:lstStyle/>
          <a:p>
            <a:pPr algn="l" marR="0" indent="0" marL="0">
              <a:lnSpc>
                <a:spcPct val="132211"/>
              </a:lnSpc>
              <a:spcBef>
                <a:spcPts val="0"/>
              </a:spcBef>
              <a:spcAft>
                <a:spcPts val="0"/>
              </a:spcAft>
              <a:buNone/>
            </a:pPr>
            <a:r>
              <a:rPr baseline="30000" sz="2888" lang="en-US">
                <a:solidFill>
                  <a:srgbClr val="000000"/>
                </a:solidFill>
                <a:latin typeface="Arial"/>
                <a:ea typeface="Arial"/>
                <a:cs typeface="Arial"/>
                <a:sym typeface="Arial"/>
              </a:rPr>
              <a:t>19</a:t>
            </a:r>
            <a:r>
              <a:rPr sz="2888" lang="en-US">
                <a:solidFill>
                  <a:srgbClr val="000000"/>
                </a:solidFill>
                <a:latin typeface="Arial"/>
                <a:ea typeface="Arial"/>
                <a:cs typeface="Arial"/>
                <a:sym typeface="Arial"/>
              </a:rPr>
              <a:t>“Therefore go and make disciples of all nations, baptizing them in the name of the Father and of the Son and of the Holy Spirit,</a:t>
            </a:r>
          </a:p>
        </p:txBody>
      </p:sp>
      <p:sp>
        <p:nvSpPr>
          <p:cNvPr id="545" name="Shape 545"/>
          <p:cNvSpPr txBox="1"/>
          <p:nvPr/>
        </p:nvSpPr>
        <p:spPr>
          <a:xfrm>
            <a:off y="2083150" x="5672650"/>
            <a:ext cy="2836674" cx="3124199"/>
          </a:xfrm>
          <a:prstGeom prst="rect">
            <a:avLst/>
          </a:prstGeom>
        </p:spPr>
        <p:txBody>
          <a:bodyPr bIns="38100" rIns="38100" lIns="38100" tIns="38100" anchor="t" anchorCtr="0">
            <a:noAutofit/>
          </a:bodyPr>
          <a:lstStyle/>
          <a:p>
            <a:pPr algn="l" marR="0" indent="0" marL="0">
              <a:lnSpc>
                <a:spcPct val="132211"/>
              </a:lnSpc>
              <a:spcBef>
                <a:spcPts val="0"/>
              </a:spcBef>
              <a:spcAft>
                <a:spcPts val="0"/>
              </a:spcAft>
              <a:buNone/>
            </a:pPr>
            <a:r>
              <a:rPr baseline="30000" sz="2888" lang="en-US">
                <a:solidFill>
                  <a:srgbClr val="000000"/>
                </a:solidFill>
                <a:latin typeface="Arial"/>
                <a:ea typeface="Arial"/>
                <a:cs typeface="Arial"/>
                <a:sym typeface="Arial"/>
              </a:rPr>
              <a:t>20</a:t>
            </a:r>
            <a:r>
              <a:rPr sz="2888" lang="en-US">
                <a:solidFill>
                  <a:srgbClr val="000000"/>
                </a:solidFill>
                <a:latin typeface="Arial"/>
                <a:ea typeface="Arial"/>
                <a:cs typeface="Arial"/>
                <a:sym typeface="Arial"/>
              </a:rPr>
              <a:t>and teaching them to obey everything I have commanded </a:t>
            </a:r>
          </a:p>
          <a:p>
            <a:pPr algn="l" marR="0" indent="0" marL="0">
              <a:lnSpc>
                <a:spcPct val="132211"/>
              </a:lnSpc>
              <a:spcBef>
                <a:spcPts val="0"/>
              </a:spcBef>
              <a:spcAft>
                <a:spcPts val="0"/>
              </a:spcAft>
              <a:buNone/>
            </a:pPr>
            <a:r>
              <a:rPr sz="2888" lang="en-US">
                <a:solidFill>
                  <a:srgbClr val="000000"/>
                </a:solidFill>
                <a:latin typeface="Arial"/>
                <a:ea typeface="Arial"/>
                <a:cs typeface="Arial"/>
                <a:sym typeface="Arial"/>
              </a:rPr>
              <a:t>you. . . .”</a:t>
            </a:r>
          </a:p>
          <a:p>
            <a:pPr algn="l" marR="0" indent="0" marL="0">
              <a:lnSpc>
                <a:spcPct val="131944"/>
              </a:lnSpc>
              <a:spcBef>
                <a:spcPts val="0"/>
              </a:spcBef>
              <a:spcAft>
                <a:spcPts val="0"/>
              </a:spcAft>
              <a:buNone/>
            </a:pPr>
            <a:r>
              <a:rPr sz="2000" lang="en-US" i="1">
                <a:solidFill>
                  <a:srgbClr val="000000"/>
                </a:solidFill>
                <a:latin typeface="Arial"/>
                <a:ea typeface="Arial"/>
                <a:cs typeface="Arial"/>
                <a:sym typeface="Arial"/>
              </a:rPr>
              <a:t>Matt 28:19,20 (NIV)</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49" name="Shape 549"/>
        <p:cNvGrpSpPr/>
        <p:nvPr/>
      </p:nvGrpSpPr>
      <p:grpSpPr>
        <a:xfrm>
          <a:off y="0" x="0"/>
          <a:ext cy="0" cx="0"/>
          <a:chOff y="0" x="0"/>
          <a:chExt cy="0" cx="0"/>
        </a:xfrm>
      </p:grpSpPr>
      <p:sp>
        <p:nvSpPr>
          <p:cNvPr id="550" name="Shape 550"/>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551" name="Shape 551"/>
          <p:cNvSpPr/>
          <p:nvPr/>
        </p:nvSpPr>
        <p:spPr>
          <a:xfrm>
            <a:off y="275150" x="0"/>
            <a:ext cy="7344825" cx="10160000"/>
          </a:xfrm>
          <a:prstGeom prst="rect">
            <a:avLst/>
          </a:prstGeom>
          <a:blipFill>
            <a:blip r:embed="rId4"/>
            <a:stretch>
              <a:fillRect/>
            </a:stretch>
          </a:blipFill>
        </p:spPr>
      </p:sp>
      <p:sp>
        <p:nvSpPr>
          <p:cNvPr id="552" name="Shape 552"/>
          <p:cNvSpPr txBox="1"/>
          <p:nvPr/>
        </p:nvSpPr>
        <p:spPr>
          <a:xfrm>
            <a:off y="389800" x="1372300"/>
            <a:ext cy="6864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IN SUMMARY</a:t>
            </a:r>
          </a:p>
        </p:txBody>
      </p:sp>
      <p:sp>
        <p:nvSpPr>
          <p:cNvPr id="553" name="Shape 553"/>
          <p:cNvSpPr txBox="1"/>
          <p:nvPr/>
        </p:nvSpPr>
        <p:spPr>
          <a:xfrm>
            <a:off y="1744475" x="1372300"/>
            <a:ext cy="4468274" cx="7491575"/>
          </a:xfrm>
          <a:prstGeom prst="rect">
            <a:avLst/>
          </a:prstGeom>
        </p:spPr>
        <p:txBody>
          <a:bodyPr bIns="38100" rIns="38100" lIns="38100" tIns="38100" anchor="t" anchorCtr="0">
            <a:noAutofit/>
          </a:bodyPr>
          <a:lstStyle/>
          <a:p>
            <a:pPr algn="ctr" marR="0" indent="0" marL="0">
              <a:lnSpc>
                <a:spcPct val="144097"/>
              </a:lnSpc>
              <a:spcBef>
                <a:spcPts val="0"/>
              </a:spcBef>
              <a:spcAft>
                <a:spcPts val="0"/>
              </a:spcAft>
              <a:buNone/>
            </a:pPr>
            <a:r>
              <a:rPr sz="4000" lang="en-US">
                <a:solidFill>
                  <a:srgbClr val="000000"/>
                </a:solidFill>
                <a:latin typeface="Arial"/>
                <a:ea typeface="Arial"/>
                <a:cs typeface="Arial"/>
                <a:sym typeface="Arial"/>
              </a:rPr>
              <a:t>Leadership in the Adventist Church is an assignment of </a:t>
            </a:r>
          </a:p>
          <a:p>
            <a:pPr algn="ctr" marR="0" indent="0" marL="0">
              <a:lnSpc>
                <a:spcPct val="144097"/>
              </a:lnSpc>
              <a:spcBef>
                <a:spcPts val="0"/>
              </a:spcBef>
              <a:spcAft>
                <a:spcPts val="0"/>
              </a:spcAft>
              <a:buNone/>
            </a:pPr>
            <a:r>
              <a:rPr b="1" sz="4000" lang="en-US">
                <a:solidFill>
                  <a:srgbClr val="213059"/>
                </a:solidFill>
                <a:latin typeface="Arial"/>
                <a:ea typeface="Arial"/>
                <a:cs typeface="Arial"/>
                <a:sym typeface="Arial"/>
              </a:rPr>
              <a:t>love, </a:t>
            </a:r>
          </a:p>
          <a:p>
            <a:pPr algn="ctr" marR="0" indent="0" marL="0">
              <a:lnSpc>
                <a:spcPct val="144097"/>
              </a:lnSpc>
              <a:spcBef>
                <a:spcPts val="0"/>
              </a:spcBef>
              <a:spcAft>
                <a:spcPts val="0"/>
              </a:spcAft>
              <a:buNone/>
            </a:pPr>
            <a:r>
              <a:rPr b="1" sz="4000" lang="en-US">
                <a:solidFill>
                  <a:srgbClr val="213059"/>
                </a:solidFill>
                <a:latin typeface="Arial"/>
                <a:ea typeface="Arial"/>
                <a:cs typeface="Arial"/>
                <a:sym typeface="Arial"/>
              </a:rPr>
              <a:t>loyalty, </a:t>
            </a:r>
          </a:p>
          <a:p>
            <a:pPr algn="ctr" marR="0" indent="0" marL="0">
              <a:lnSpc>
                <a:spcPct val="144097"/>
              </a:lnSpc>
              <a:spcBef>
                <a:spcPts val="0"/>
              </a:spcBef>
              <a:spcAft>
                <a:spcPts val="0"/>
              </a:spcAft>
              <a:buNone/>
            </a:pPr>
            <a:r>
              <a:rPr b="1" sz="4000" lang="en-US">
                <a:solidFill>
                  <a:srgbClr val="213059"/>
                </a:solidFill>
                <a:latin typeface="Arial"/>
                <a:ea typeface="Arial"/>
                <a:cs typeface="Arial"/>
                <a:sym typeface="Arial"/>
              </a:rPr>
              <a:t>and devotion</a:t>
            </a:r>
          </a:p>
          <a:p>
            <a:pPr algn="ctr" marR="0" indent="0" marL="0">
              <a:lnSpc>
                <a:spcPct val="144097"/>
              </a:lnSpc>
              <a:spcBef>
                <a:spcPts val="0"/>
              </a:spcBef>
              <a:spcAft>
                <a:spcPts val="0"/>
              </a:spcAft>
              <a:buNone/>
            </a:pPr>
            <a:r>
              <a:rPr sz="4000" lang="en-US">
                <a:solidFill>
                  <a:srgbClr val="000000"/>
                </a:solidFill>
                <a:latin typeface="Arial"/>
                <a:ea typeface="Arial"/>
                <a:cs typeface="Arial"/>
                <a:sym typeface="Arial"/>
              </a:rPr>
              <a:t>to the Lord and to His church.</a:t>
            </a:r>
          </a:p>
        </p:txBody>
      </p:sp>
      <p:sp>
        <p:nvSpPr>
          <p:cNvPr id="554" name="Shape 554"/>
          <p:cNvSpPr txBox="1"/>
          <p:nvPr>
            <p:ph type="title"/>
          </p:nvPr>
        </p:nvSpPr>
        <p:spPr>
          <a:xfrm>
            <a:off y="6993800" x="610300"/>
            <a:ext cy="651225" cx="9015574"/>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000000"/>
                </a:solidFill>
                <a:latin typeface="Arial"/>
                <a:ea typeface="Arial"/>
                <a:cs typeface="Arial"/>
                <a:sym typeface="Arial"/>
              </a:rPr>
              <a:t>WARNING: while you are free to copy and translate the text of the content of this DVD for training purposes within the Seventh-day Adventist Church, illustrations are owned by various entities that have provided us limited use rights. DO NOT COPY OR USE THE ILLUSTRATIONS WITHOUT OBTAINING LICENSES AND PERMISSION TO DO SO IN ADVANCE.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5" name="Shape 85"/>
        <p:cNvGrpSpPr/>
        <p:nvPr/>
      </p:nvGrpSpPr>
      <p:grpSpPr>
        <a:xfrm>
          <a:off y="0" x="0"/>
          <a:ext cy="0" cx="0"/>
          <a:chOff y="0" x="0"/>
          <a:chExt cy="0" cx="0"/>
        </a:xfrm>
      </p:grpSpPr>
      <p:sp>
        <p:nvSpPr>
          <p:cNvPr id="86" name="Shape 86"/>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87" name="Shape 87"/>
          <p:cNvSpPr/>
          <p:nvPr/>
        </p:nvSpPr>
        <p:spPr>
          <a:xfrm>
            <a:off y="275150" x="0"/>
            <a:ext cy="7344825" cx="10160000"/>
          </a:xfrm>
          <a:prstGeom prst="rect">
            <a:avLst/>
          </a:prstGeom>
          <a:blipFill>
            <a:blip r:embed="rId4"/>
            <a:stretch>
              <a:fillRect/>
            </a:stretch>
          </a:blipFill>
        </p:spPr>
      </p:sp>
      <p:sp>
        <p:nvSpPr>
          <p:cNvPr id="88" name="Shape 88"/>
          <p:cNvSpPr txBox="1"/>
          <p:nvPr/>
        </p:nvSpPr>
        <p:spPr>
          <a:xfrm>
            <a:off y="4721925" x="4250950"/>
            <a:ext cy="2517399" cx="4866900"/>
          </a:xfrm>
          <a:prstGeom prst="rect">
            <a:avLst/>
          </a:prstGeom>
        </p:spPr>
        <p:txBody>
          <a:bodyPr bIns="38100" rIns="38100" lIns="38100" tIns="38100" anchor="t" anchorCtr="0">
            <a:noAutofit/>
          </a:bodyPr>
          <a:lstStyle/>
          <a:p>
            <a:pPr algn="r" marR="0" indent="0" marL="0">
              <a:lnSpc>
                <a:spcPct val="120138"/>
              </a:lnSpc>
              <a:spcBef>
                <a:spcPts val="0"/>
              </a:spcBef>
              <a:spcAft>
                <a:spcPts val="0"/>
              </a:spcAft>
              <a:buNone/>
            </a:pPr>
            <a:r>
              <a:rPr sz="4000" lang="en-US">
                <a:solidFill>
                  <a:srgbClr val="000000"/>
                </a:solidFill>
                <a:latin typeface="Arial"/>
                <a:ea typeface="Arial"/>
                <a:cs typeface="Arial"/>
                <a:sym typeface="Arial"/>
              </a:rPr>
              <a:t>from leadership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in business</a:t>
            </a:r>
          </a:p>
          <a:p>
            <a:pPr algn="r" marR="0" indent="0" marL="0">
              <a:lnSpc>
                <a:spcPct val="120138"/>
              </a:lnSpc>
              <a:spcBef>
                <a:spcPts val="0"/>
              </a:spcBef>
              <a:spcAft>
                <a:spcPts val="0"/>
              </a:spcAft>
              <a:buNone/>
            </a:pPr>
            <a:r>
              <a:rPr sz="4000" lang="en-US">
                <a:solidFill>
                  <a:srgbClr val="000000"/>
                </a:solidFill>
                <a:latin typeface="Arial"/>
                <a:ea typeface="Arial"/>
                <a:cs typeface="Arial"/>
                <a:sym typeface="Arial"/>
              </a:rPr>
              <a:t>or leadership in</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politics.</a:t>
            </a:r>
          </a:p>
        </p:txBody>
      </p:sp>
      <p:sp>
        <p:nvSpPr>
          <p:cNvPr id="89" name="Shape 89"/>
          <p:cNvSpPr txBox="1"/>
          <p:nvPr/>
        </p:nvSpPr>
        <p:spPr>
          <a:xfrm>
            <a:off y="897800" x="1270000"/>
            <a:ext cy="1907099" cx="549484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Leadership in</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Adventist Church</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is different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3" name="Shape 93"/>
        <p:cNvGrpSpPr/>
        <p:nvPr/>
      </p:nvGrpSpPr>
      <p:grpSpPr>
        <a:xfrm>
          <a:off y="0" x="0"/>
          <a:ext cy="0" cx="0"/>
          <a:chOff y="0" x="0"/>
          <a:chExt cy="0" cx="0"/>
        </a:xfrm>
      </p:grpSpPr>
      <p:sp>
        <p:nvSpPr>
          <p:cNvPr id="94" name="Shape 94"/>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95" name="Shape 95"/>
          <p:cNvSpPr/>
          <p:nvPr/>
        </p:nvSpPr>
        <p:spPr>
          <a:xfrm>
            <a:off y="275150" x="0"/>
            <a:ext cy="7344825" cx="10160000"/>
          </a:xfrm>
          <a:prstGeom prst="rect">
            <a:avLst/>
          </a:prstGeom>
          <a:blipFill>
            <a:blip r:embed="rId4"/>
            <a:stretch>
              <a:fillRect/>
            </a:stretch>
          </a:blipFill>
        </p:spPr>
      </p:sp>
      <p:sp>
        <p:nvSpPr>
          <p:cNvPr id="96" name="Shape 96"/>
          <p:cNvSpPr txBox="1"/>
          <p:nvPr/>
        </p:nvSpPr>
        <p:spPr>
          <a:xfrm>
            <a:off y="3014475" x="1118300"/>
            <a:ext cy="686499" cx="799957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is critical in church leadership.</a:t>
            </a:r>
          </a:p>
        </p:txBody>
      </p:sp>
      <p:sp>
        <p:nvSpPr>
          <p:cNvPr id="97" name="Shape 97"/>
          <p:cNvSpPr txBox="1"/>
          <p:nvPr/>
        </p:nvSpPr>
        <p:spPr>
          <a:xfrm>
            <a:off y="4369150" x="1118300"/>
            <a:ext cy="1907099" cx="799957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A leader cannot command or demand </a:t>
            </a:r>
            <a:r>
              <a:rPr sz="4000" lang="en-US" i="1">
                <a:solidFill>
                  <a:srgbClr val="000000"/>
                </a:solidFill>
                <a:latin typeface="Arial"/>
                <a:ea typeface="Arial"/>
                <a:cs typeface="Arial"/>
                <a:sym typeface="Arial"/>
              </a:rPr>
              <a:t>trust</a:t>
            </a:r>
            <a:r>
              <a:rPr sz="4000" lang="en-US">
                <a:solidFill>
                  <a:srgbClr val="000000"/>
                </a:solidFill>
                <a:latin typeface="Arial"/>
                <a:ea typeface="Arial"/>
                <a:cs typeface="Arial"/>
                <a:sym typeface="Arial"/>
              </a:rPr>
              <a:t>; he/she must earn </a:t>
            </a:r>
            <a:r>
              <a:rPr sz="4000" lang="en-US" i="1">
                <a:solidFill>
                  <a:srgbClr val="000000"/>
                </a:solidFill>
                <a:latin typeface="Arial"/>
                <a:ea typeface="Arial"/>
                <a:cs typeface="Arial"/>
                <a:sym typeface="Arial"/>
              </a:rPr>
              <a:t>trust</a:t>
            </a:r>
            <a:r>
              <a:rPr sz="4000" lang="en-US">
                <a:solidFill>
                  <a:srgbClr val="000000"/>
                </a:solidFill>
                <a:latin typeface="Arial"/>
                <a:ea typeface="Arial"/>
                <a:cs typeface="Arial"/>
                <a:sym typeface="Arial"/>
              </a:rPr>
              <a:t> by being </a:t>
            </a:r>
            <a:r>
              <a:rPr sz="4000" lang="en-US" i="1">
                <a:solidFill>
                  <a:srgbClr val="000000"/>
                </a:solidFill>
                <a:latin typeface="Arial"/>
                <a:ea typeface="Arial"/>
                <a:cs typeface="Arial"/>
                <a:sym typeface="Arial"/>
              </a:rPr>
              <a:t>trustworthy</a:t>
            </a:r>
            <a:r>
              <a:rPr sz="4000" lang="en-US">
                <a:solidFill>
                  <a:srgbClr val="000000"/>
                </a:solidFill>
                <a:latin typeface="Arial"/>
                <a:ea typeface="Arial"/>
                <a:cs typeface="Arial"/>
                <a:sym typeface="Arial"/>
              </a:rPr>
              <a:t>.</a:t>
            </a:r>
          </a:p>
        </p:txBody>
      </p:sp>
      <p:sp>
        <p:nvSpPr>
          <p:cNvPr id="98" name="Shape 98"/>
          <p:cNvSpPr txBox="1"/>
          <p:nvPr/>
        </p:nvSpPr>
        <p:spPr>
          <a:xfrm>
            <a:off y="1236475" x="2134300"/>
            <a:ext cy="1702499" cx="5967574"/>
          </a:xfrm>
          <a:prstGeom prst="rect">
            <a:avLst/>
          </a:prstGeom>
        </p:spPr>
        <p:txBody>
          <a:bodyPr bIns="38100" rIns="38100" lIns="38100" tIns="38100" anchor="t" anchorCtr="0">
            <a:noAutofit/>
          </a:bodyPr>
          <a:lstStyle/>
          <a:p>
            <a:pPr algn="ctr" marR="0" indent="0" marL="0">
              <a:lnSpc>
                <a:spcPct val="120052"/>
              </a:lnSpc>
              <a:spcBef>
                <a:spcPts val="0"/>
              </a:spcBef>
              <a:spcAft>
                <a:spcPts val="0"/>
              </a:spcAft>
              <a:buNone/>
            </a:pPr>
            <a:r>
              <a:rPr b="1" sz="10666" lang="en-US">
                <a:solidFill>
                  <a:srgbClr val="211C4B"/>
                </a:solidFill>
                <a:latin typeface="Arial"/>
                <a:ea typeface="Arial"/>
                <a:cs typeface="Arial"/>
                <a:sym typeface="Arial"/>
              </a:rPr>
              <a:t>TRUST</a:t>
            </a:r>
          </a:p>
        </p:txBody>
      </p:sp>
      <p:sp>
        <p:nvSpPr>
          <p:cNvPr id="99" name="Shape 99"/>
          <p:cNvSpPr/>
          <p:nvPr/>
        </p:nvSpPr>
        <p:spPr>
          <a:xfrm>
            <a:off y="1259400" x="2709325"/>
            <a:ext cy="42325" cx="4762500"/>
          </a:xfrm>
          <a:prstGeom prst="rect">
            <a:avLst/>
          </a:prstGeom>
          <a:blipFill>
            <a:blip r:embed="rId5"/>
            <a:stretch>
              <a:fillRect/>
            </a:stretch>
          </a:blipFill>
        </p:spPr>
      </p:sp>
      <p:sp>
        <p:nvSpPr>
          <p:cNvPr id="100" name="Shape 100"/>
          <p:cNvSpPr/>
          <p:nvPr/>
        </p:nvSpPr>
        <p:spPr>
          <a:xfrm>
            <a:off y="2614075" x="2709325"/>
            <a:ext cy="42325" cx="4762500"/>
          </a:xfrm>
          <a:prstGeom prst="rect">
            <a:avLst/>
          </a:prstGeom>
          <a:blipFill>
            <a:blip r:embed="rId5"/>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4" name="Shape 104"/>
        <p:cNvGrpSpPr/>
        <p:nvPr/>
      </p:nvGrpSpPr>
      <p:grpSpPr>
        <a:xfrm>
          <a:off y="0" x="0"/>
          <a:ext cy="0" cx="0"/>
          <a:chOff y="0" x="0"/>
          <a:chExt cy="0" cx="0"/>
        </a:xfrm>
      </p:grpSpPr>
      <p:sp>
        <p:nvSpPr>
          <p:cNvPr id="105" name="Shape 105"/>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106" name="Shape 106"/>
          <p:cNvSpPr/>
          <p:nvPr/>
        </p:nvSpPr>
        <p:spPr>
          <a:xfrm>
            <a:off y="275150" x="0"/>
            <a:ext cy="7344825" cx="10160000"/>
          </a:xfrm>
          <a:prstGeom prst="rect">
            <a:avLst/>
          </a:prstGeom>
          <a:blipFill>
            <a:blip r:embed="rId4"/>
            <a:stretch>
              <a:fillRect/>
            </a:stretch>
          </a:blipFill>
        </p:spPr>
      </p:sp>
      <p:sp>
        <p:nvSpPr>
          <p:cNvPr id="107" name="Shape 107"/>
          <p:cNvSpPr txBox="1"/>
          <p:nvPr/>
        </p:nvSpPr>
        <p:spPr>
          <a:xfrm>
            <a:off y="1829150" x="6028950"/>
            <a:ext cy="481874" cx="90344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Trust</a:t>
            </a:r>
          </a:p>
        </p:txBody>
      </p:sp>
      <p:sp>
        <p:nvSpPr>
          <p:cNvPr id="108" name="Shape 108"/>
          <p:cNvSpPr txBox="1"/>
          <p:nvPr/>
        </p:nvSpPr>
        <p:spPr>
          <a:xfrm>
            <a:off y="5723800" x="4928300"/>
            <a:ext cy="481874" cx="3263524"/>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FFFFFF"/>
                </a:solidFill>
                <a:latin typeface="Arial"/>
                <a:ea typeface="Arial"/>
                <a:cs typeface="Arial"/>
                <a:sym typeface="Arial"/>
              </a:rPr>
              <a:t>Obsession for control</a:t>
            </a:r>
          </a:p>
        </p:txBody>
      </p:sp>
      <p:sp>
        <p:nvSpPr>
          <p:cNvPr id="109" name="Shape 109"/>
          <p:cNvSpPr txBox="1"/>
          <p:nvPr/>
        </p:nvSpPr>
        <p:spPr>
          <a:xfrm>
            <a:off y="1067150" x="1270000"/>
            <a:ext cy="5932299" cx="3039525"/>
          </a:xfrm>
          <a:prstGeom prst="rect">
            <a:avLst/>
          </a:prstGeom>
        </p:spPr>
        <p:txBody>
          <a:bodyPr bIns="38100" rIns="38100" lIns="38100" tIns="38100" anchor="t" anchorCtr="0">
            <a:noAutofit/>
          </a:bodyPr>
          <a:lstStyle/>
          <a:p>
            <a:pPr algn="l" marR="0" indent="0" marL="0">
              <a:lnSpc>
                <a:spcPct val="144097"/>
              </a:lnSpc>
              <a:spcBef>
                <a:spcPts val="0"/>
              </a:spcBef>
              <a:spcAft>
                <a:spcPts val="0"/>
              </a:spcAft>
              <a:buNone/>
            </a:pPr>
            <a:r>
              <a:rPr sz="4000" lang="en-US">
                <a:solidFill>
                  <a:srgbClr val="000000"/>
                </a:solidFill>
                <a:latin typeface="Arial"/>
                <a:ea typeface="Arial"/>
                <a:cs typeface="Arial"/>
                <a:sym typeface="Arial"/>
              </a:rPr>
              <a:t>It is vitally important that </a:t>
            </a:r>
            <a:r>
              <a:rPr b="1" sz="4000" lang="en-US" i="1">
                <a:solidFill>
                  <a:srgbClr val="000000"/>
                </a:solidFill>
                <a:latin typeface="Arial"/>
                <a:ea typeface="Arial"/>
                <a:cs typeface="Arial"/>
                <a:sym typeface="Arial"/>
              </a:rPr>
              <a:t>trust</a:t>
            </a:r>
            <a:r>
              <a:rPr sz="4000" lang="en-US">
                <a:solidFill>
                  <a:srgbClr val="000000"/>
                </a:solidFill>
                <a:latin typeface="Arial"/>
                <a:ea typeface="Arial"/>
                <a:cs typeface="Arial"/>
                <a:sym typeface="Arial"/>
              </a:rPr>
              <a:t> </a:t>
            </a:r>
            <a:r>
              <a:rPr b="1" sz="4000" lang="en-US">
                <a:solidFill>
                  <a:srgbClr val="000000"/>
                </a:solidFill>
                <a:latin typeface="Arial"/>
                <a:ea typeface="Arial"/>
                <a:cs typeface="Arial"/>
                <a:sym typeface="Arial"/>
              </a:rPr>
              <a:t>NOT</a:t>
            </a:r>
            <a:r>
              <a:rPr sz="4000" lang="en-US">
                <a:solidFill>
                  <a:srgbClr val="000000"/>
                </a:solidFill>
                <a:latin typeface="Arial"/>
                <a:ea typeface="Arial"/>
                <a:cs typeface="Arial"/>
                <a:sym typeface="Arial"/>
              </a:rPr>
              <a:t> be swallowed up by</a:t>
            </a:r>
          </a:p>
          <a:p>
            <a:pPr algn="l" marR="0" indent="0" marL="0">
              <a:lnSpc>
                <a:spcPct val="144097"/>
              </a:lnSpc>
              <a:spcBef>
                <a:spcPts val="0"/>
              </a:spcBef>
              <a:spcAft>
                <a:spcPts val="0"/>
              </a:spcAft>
              <a:buNone/>
            </a:pPr>
            <a:r>
              <a:rPr b="1" sz="4000" lang="en-US" i="1">
                <a:solidFill>
                  <a:srgbClr val="000000"/>
                </a:solidFill>
                <a:latin typeface="Arial"/>
                <a:ea typeface="Arial"/>
                <a:cs typeface="Arial"/>
                <a:sym typeface="Arial"/>
              </a:rPr>
              <a:t>obsession for control</a:t>
            </a:r>
            <a:r>
              <a:rPr sz="4000" lang="en-US">
                <a:solidFill>
                  <a:srgbClr val="000000"/>
                </a:solidFill>
                <a:latin typeface="Arial"/>
                <a:ea typeface="Arial"/>
                <a:cs typeface="Arial"/>
                <a:sym typeface="Arial"/>
              </a:rPr>
              <a:t>.</a:t>
            </a:r>
            <a:r>
              <a:rPr sz="2000" lang="en-US">
                <a:solidFill>
                  <a:srgbClr val="000000"/>
                </a:solidFill>
                <a:latin typeface="Arial"/>
                <a:ea typeface="Arial"/>
                <a:cs typeface="Arial"/>
                <a:sym typeface="Arial"/>
              </a:rPr>
              <a:t>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3" name="Shape 113"/>
        <p:cNvGrpSpPr/>
        <p:nvPr/>
      </p:nvGrpSpPr>
      <p:grpSpPr>
        <a:xfrm>
          <a:off y="0" x="0"/>
          <a:ext cy="0" cx="0"/>
          <a:chOff y="0" x="0"/>
          <a:chExt cy="0" cx="0"/>
        </a:xfrm>
      </p:grpSpPr>
      <p:sp>
        <p:nvSpPr>
          <p:cNvPr id="114" name="Shape 114"/>
          <p:cNvSpPr txBox="1"/>
          <p:nvPr/>
        </p:nvSpPr>
        <p:spPr>
          <a:xfrm>
            <a:off y="51150" x="0"/>
            <a:ext cy="245525" cx="101038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FFFFFF"/>
                </a:solidFill>
                <a:latin typeface="Arial"/>
                <a:ea typeface="Arial"/>
                <a:cs typeface="Arial"/>
                <a:sym typeface="Arial"/>
              </a:rPr>
              <a:t>S E S S I O N O N E : C h a r a c t e r </a:t>
            </a:r>
            <a:r>
              <a:rPr sz="1111" lang="en-US" i="1">
                <a:solidFill>
                  <a:srgbClr val="FFFFFF"/>
                </a:solidFill>
                <a:latin typeface="Arial"/>
                <a:ea typeface="Arial"/>
                <a:cs typeface="Arial"/>
                <a:sym typeface="Arial"/>
              </a:rPr>
              <a:t>a n d </a:t>
            </a:r>
            <a:r>
              <a:rPr sz="1111" lang="en-US">
                <a:solidFill>
                  <a:srgbClr val="FFFFFF"/>
                </a:solidFill>
                <a:latin typeface="Arial"/>
                <a:ea typeface="Arial"/>
                <a:cs typeface="Arial"/>
                <a:sym typeface="Arial"/>
              </a:rPr>
              <a:t>P e r s o n a l i t y </a:t>
            </a:r>
            <a:r>
              <a:rPr sz="1111" lang="en-US" i="1">
                <a:solidFill>
                  <a:srgbClr val="FFFFFF"/>
                </a:solidFill>
                <a:latin typeface="Arial"/>
                <a:ea typeface="Arial"/>
                <a:cs typeface="Arial"/>
                <a:sym typeface="Arial"/>
              </a:rPr>
              <a:t>o f </a:t>
            </a:r>
            <a:r>
              <a:rPr sz="1111" lang="en-US">
                <a:solidFill>
                  <a:srgbClr val="FFFFFF"/>
                </a:solidFill>
                <a:latin typeface="Arial"/>
                <a:ea typeface="Arial"/>
                <a:cs typeface="Arial"/>
                <a:sym typeface="Arial"/>
              </a:rPr>
              <a:t>A d v e n t i s t L e a d e r s h i p </a:t>
            </a:r>
            <a:r>
              <a:rPr b="1" sz="1111" lang="en-US">
                <a:solidFill>
                  <a:srgbClr val="FFFFFF"/>
                </a:solidFill>
                <a:latin typeface="Arial"/>
                <a:ea typeface="Arial"/>
                <a:cs typeface="Arial"/>
                <a:sym typeface="Arial"/>
              </a:rPr>
              <a:t>• SLIDE </a:t>
            </a:r>
          </a:p>
        </p:txBody>
      </p:sp>
      <p:sp>
        <p:nvSpPr>
          <p:cNvPr id="115" name="Shape 115"/>
          <p:cNvSpPr/>
          <p:nvPr/>
        </p:nvSpPr>
        <p:spPr>
          <a:xfrm>
            <a:off y="275150" x="0"/>
            <a:ext cy="7344825" cx="10160000"/>
          </a:xfrm>
          <a:prstGeom prst="rect">
            <a:avLst/>
          </a:prstGeom>
          <a:blipFill>
            <a:blip r:embed="rId4"/>
            <a:stretch>
              <a:fillRect/>
            </a:stretch>
          </a:blipFill>
        </p:spPr>
      </p:sp>
      <p:sp>
        <p:nvSpPr>
          <p:cNvPr id="116" name="Shape 116"/>
          <p:cNvSpPr txBox="1"/>
          <p:nvPr/>
        </p:nvSpPr>
        <p:spPr>
          <a:xfrm>
            <a:off y="474475" x="1118300"/>
            <a:ext cy="1159224" cx="7999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000000"/>
                </a:solidFill>
                <a:latin typeface="Arial"/>
                <a:ea typeface="Arial"/>
                <a:cs typeface="Arial"/>
                <a:sym typeface="Arial"/>
              </a:rPr>
              <a:t>Realities </a:t>
            </a:r>
            <a:r>
              <a:rPr sz="3555" lang="en-US" i="1">
                <a:solidFill>
                  <a:srgbClr val="211C4B"/>
                </a:solidFill>
                <a:latin typeface="Arial"/>
                <a:ea typeface="Arial"/>
                <a:cs typeface="Arial"/>
                <a:sym typeface="Arial"/>
              </a:rPr>
              <a:t>that</a:t>
            </a:r>
            <a:r>
              <a:rPr b="1" sz="3555" lang="en-US">
                <a:solidFill>
                  <a:srgbClr val="000000"/>
                </a:solidFill>
                <a:latin typeface="Arial"/>
                <a:ea typeface="Arial"/>
                <a:cs typeface="Arial"/>
                <a:sym typeface="Arial"/>
              </a:rPr>
              <a:t> Compel Us </a:t>
            </a:r>
            <a:r>
              <a:rPr sz="3555" lang="en-US" i="1">
                <a:solidFill>
                  <a:srgbClr val="211C4B"/>
                </a:solidFill>
                <a:latin typeface="Arial"/>
                <a:ea typeface="Arial"/>
                <a:cs typeface="Arial"/>
                <a:sym typeface="Arial"/>
              </a:rPr>
              <a:t>to</a:t>
            </a:r>
            <a:r>
              <a:rPr b="1" sz="3555" lang="en-US">
                <a:solidFill>
                  <a:srgbClr val="000000"/>
                </a:solidFill>
                <a:latin typeface="Arial"/>
                <a:ea typeface="Arial"/>
                <a:cs typeface="Arial"/>
                <a:sym typeface="Arial"/>
              </a:rPr>
              <a:t> </a:t>
            </a:r>
            <a:br>
              <a:rPr b="1" sz="3555" lang="en-US">
                <a:solidFill>
                  <a:srgbClr val="000000"/>
                </a:solidFill>
                <a:latin typeface="Arial"/>
                <a:ea typeface="Arial"/>
                <a:cs typeface="Arial"/>
                <a:sym typeface="Arial"/>
              </a:rPr>
            </a:br>
            <a:r>
              <a:rPr b="1" sz="3555" lang="en-US">
                <a:solidFill>
                  <a:srgbClr val="000000"/>
                </a:solidFill>
                <a:latin typeface="Arial"/>
                <a:ea typeface="Arial"/>
                <a:cs typeface="Arial"/>
                <a:sym typeface="Arial"/>
              </a:rPr>
              <a:t>Consider </a:t>
            </a:r>
            <a:r>
              <a:rPr sz="3555" lang="en-US" i="1">
                <a:solidFill>
                  <a:srgbClr val="211C4B"/>
                </a:solidFill>
                <a:latin typeface="Arial"/>
                <a:ea typeface="Arial"/>
                <a:cs typeface="Arial"/>
                <a:sym typeface="Arial"/>
              </a:rPr>
              <a:t>the</a:t>
            </a:r>
            <a:r>
              <a:rPr b="1" sz="3555" lang="en-US">
                <a:solidFill>
                  <a:srgbClr val="000000"/>
                </a:solidFill>
                <a:latin typeface="Arial"/>
                <a:ea typeface="Arial"/>
                <a:cs typeface="Arial"/>
                <a:sym typeface="Arial"/>
              </a:rPr>
              <a:t> Matter </a:t>
            </a:r>
            <a:r>
              <a:rPr sz="3555" lang="en-US" i="1">
                <a:solidFill>
                  <a:srgbClr val="211C4B"/>
                </a:solidFill>
                <a:latin typeface="Arial"/>
                <a:ea typeface="Arial"/>
                <a:cs typeface="Arial"/>
                <a:sym typeface="Arial"/>
              </a:rPr>
              <a:t>of</a:t>
            </a:r>
            <a:r>
              <a:rPr b="1" sz="3555" lang="en-US">
                <a:solidFill>
                  <a:srgbClr val="000000"/>
                </a:solidFill>
                <a:latin typeface="Arial"/>
                <a:ea typeface="Arial"/>
                <a:cs typeface="Arial"/>
                <a:sym typeface="Arial"/>
              </a:rPr>
              <a:t> Leadership</a:t>
            </a:r>
          </a:p>
        </p:txBody>
      </p:sp>
      <p:sp>
        <p:nvSpPr>
          <p:cNvPr id="117" name="Shape 117"/>
          <p:cNvSpPr txBox="1"/>
          <p:nvPr/>
        </p:nvSpPr>
        <p:spPr>
          <a:xfrm>
            <a:off y="2083150" x="1033625"/>
            <a:ext cy="617699" cx="7999574"/>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211C4B"/>
                </a:solidFill>
                <a:latin typeface="Arial"/>
                <a:ea typeface="Arial"/>
                <a:cs typeface="Arial"/>
                <a:sym typeface="Arial"/>
              </a:rPr>
              <a:t>I. The Expanding Church</a:t>
            </a:r>
          </a:p>
        </p:txBody>
      </p:sp>
      <p:sp>
        <p:nvSpPr>
          <p:cNvPr id="118" name="Shape 118"/>
          <p:cNvSpPr txBox="1"/>
          <p:nvPr/>
        </p:nvSpPr>
        <p:spPr>
          <a:xfrm>
            <a:off y="3099150" x="2049625"/>
            <a:ext cy="347824" cx="6290375"/>
          </a:xfrm>
          <a:prstGeom prst="rect">
            <a:avLst/>
          </a:prstGeom>
        </p:spPr>
        <p:txBody>
          <a:bodyPr bIns="38100" rIns="38100" lIns="38100" tIns="38100" anchor="t" anchorCtr="0">
            <a:noAutofit/>
          </a:bodyPr>
          <a:lstStyle/>
          <a:p>
            <a:pPr algn="l" marR="0" indent="0" marL="0">
              <a:lnSpc>
                <a:spcPct val="120312"/>
              </a:lnSpc>
              <a:spcBef>
                <a:spcPts val="0"/>
              </a:spcBef>
              <a:spcAft>
                <a:spcPts val="0"/>
              </a:spcAft>
              <a:buNone/>
            </a:pPr>
            <a:r>
              <a:rPr b="1" sz="1777" lang="en-US">
                <a:solidFill>
                  <a:srgbClr val="000000"/>
                </a:solidFill>
                <a:latin typeface="Arial"/>
                <a:ea typeface="Arial"/>
                <a:cs typeface="Arial"/>
                <a:sym typeface="Arial"/>
              </a:rPr>
              <a:t>FIGURE 1. Actual &amp; Projected Church Growth — 1995 - 2020</a:t>
            </a:r>
          </a:p>
        </p:txBody>
      </p:sp>
      <p:sp>
        <p:nvSpPr>
          <p:cNvPr id="119" name="Shape 119"/>
          <p:cNvSpPr txBox="1"/>
          <p:nvPr/>
        </p:nvSpPr>
        <p:spPr>
          <a:xfrm>
            <a:off y="5009425" x="54675"/>
            <a:ext cy="312549" cx="2845499"/>
          </a:xfrm>
          <a:prstGeom prst="rect">
            <a:avLst/>
          </a:prstGeom>
        </p:spPr>
        <p:txBody>
          <a:bodyPr bIns="38100" rIns="38100" lIns="38100" tIns="38100" anchor="t" anchorCtr="0">
            <a:noAutofit/>
          </a:bodyPr>
          <a:lstStyle/>
          <a:p>
            <a:pPr algn="l" marR="0" indent="0" marL="0">
              <a:lnSpc>
                <a:spcPct val="119642"/>
              </a:lnSpc>
              <a:spcBef>
                <a:spcPts val="0"/>
              </a:spcBef>
              <a:spcAft>
                <a:spcPts val="0"/>
              </a:spcAft>
              <a:buNone/>
            </a:pPr>
            <a:r>
              <a:rPr sz="1555" lang="en-US">
                <a:solidFill>
                  <a:srgbClr val="000000"/>
                </a:solidFill>
                <a:latin typeface="Arial"/>
                <a:ea typeface="Arial"/>
                <a:cs typeface="Arial"/>
                <a:sym typeface="Arial"/>
              </a:rPr>
              <a:t>Growth in Millions of Members</a:t>
            </a:r>
          </a:p>
        </p:txBody>
      </p:sp>
      <p:sp>
        <p:nvSpPr>
          <p:cNvPr id="120" name="Shape 120"/>
          <p:cNvSpPr txBox="1"/>
          <p:nvPr/>
        </p:nvSpPr>
        <p:spPr>
          <a:xfrm>
            <a:off y="7018500" x="2557625"/>
            <a:ext cy="312549" cx="1420275"/>
          </a:xfrm>
          <a:prstGeom prst="rect">
            <a:avLst/>
          </a:prstGeom>
        </p:spPr>
        <p:txBody>
          <a:bodyPr bIns="38100" rIns="38100" lIns="38100" tIns="38100" anchor="t" anchorCtr="0">
            <a:noAutofit/>
          </a:bodyPr>
          <a:lstStyle/>
          <a:p>
            <a:pPr algn="l" marR="0" indent="0" marL="0">
              <a:lnSpc>
                <a:spcPct val="119642"/>
              </a:lnSpc>
              <a:spcBef>
                <a:spcPts val="0"/>
              </a:spcBef>
              <a:spcAft>
                <a:spcPts val="0"/>
              </a:spcAft>
              <a:buNone/>
            </a:pPr>
            <a:r>
              <a:rPr b="1" sz="1555" lang="en-US">
                <a:solidFill>
                  <a:srgbClr val="000000"/>
                </a:solidFill>
                <a:latin typeface="Arial"/>
                <a:ea typeface="Arial"/>
                <a:cs typeface="Arial"/>
                <a:sym typeface="Arial"/>
              </a:rPr>
              <a:t>Actual Growth</a:t>
            </a:r>
          </a:p>
        </p:txBody>
      </p:sp>
      <p:sp>
        <p:nvSpPr>
          <p:cNvPr id="121" name="Shape 121"/>
          <p:cNvSpPr txBox="1"/>
          <p:nvPr/>
        </p:nvSpPr>
        <p:spPr>
          <a:xfrm>
            <a:off y="7018500" x="5605625"/>
            <a:ext cy="312549" cx="1672500"/>
          </a:xfrm>
          <a:prstGeom prst="rect">
            <a:avLst/>
          </a:prstGeom>
        </p:spPr>
        <p:txBody>
          <a:bodyPr bIns="38100" rIns="38100" lIns="38100" tIns="38100" anchor="t" anchorCtr="0">
            <a:noAutofit/>
          </a:bodyPr>
          <a:lstStyle/>
          <a:p>
            <a:pPr algn="l" marR="0" indent="0" marL="0">
              <a:lnSpc>
                <a:spcPct val="119642"/>
              </a:lnSpc>
              <a:spcBef>
                <a:spcPts val="0"/>
              </a:spcBef>
              <a:spcAft>
                <a:spcPts val="0"/>
              </a:spcAft>
              <a:buNone/>
            </a:pPr>
            <a:r>
              <a:rPr b="1" sz="1555" lang="en-US">
                <a:solidFill>
                  <a:srgbClr val="000000"/>
                </a:solidFill>
                <a:latin typeface="Arial"/>
                <a:ea typeface="Arial"/>
                <a:cs typeface="Arial"/>
                <a:sym typeface="Arial"/>
              </a:rPr>
              <a:t>Projected Growth</a:t>
            </a:r>
          </a:p>
        </p:txBody>
      </p:sp>
      <p:sp>
        <p:nvSpPr>
          <p:cNvPr id="122" name="Shape 122"/>
          <p:cNvSpPr/>
          <p:nvPr/>
        </p:nvSpPr>
        <p:spPr>
          <a:xfrm>
            <a:off y="2878650" x="0"/>
            <a:ext cy="4741324" cx="10160000"/>
          </a:xfrm>
          <a:prstGeom prst="rect">
            <a:avLst/>
          </a:prstGeom>
          <a:blipFill>
            <a:blip r:embed="rId5"/>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Jan Paulsen</TermName>
          <TermId xmlns="http://schemas.microsoft.com/office/infopath/2007/PartnerControls">15961324-1332-47b3-a9fd-ca0e76cf4a2b</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A Sacred Trust</TermName>
          <TermId xmlns="http://schemas.microsoft.com/office/infopath/2007/PartnerControls">0f65c2ec-0149-4776-9e36-b7672860a62e</TermId>
        </TermInfo>
      </Terms>
    </j2a840a341ce45988eab089c2d811663>
  </documentManagement>
</p:properties>
</file>

<file path=customXml/itemProps1.xml><?xml version="1.0" encoding="utf-8"?>
<ds:datastoreItem xmlns:ds="http://schemas.openxmlformats.org/officeDocument/2006/customXml" ds:itemID="{FFD27B53-DB38-4247-9C27-8D31107B2F82}"/>
</file>

<file path=customXml/itemProps2.xml><?xml version="1.0" encoding="utf-8"?>
<ds:datastoreItem xmlns:ds="http://schemas.openxmlformats.org/officeDocument/2006/customXml" ds:itemID="{874460A3-71EE-4BEC-9FDE-8A88BFA3C197}"/>
</file>

<file path=customXml/itemProps3.xml><?xml version="1.0" encoding="utf-8"?>
<ds:datastoreItem xmlns:ds="http://schemas.openxmlformats.org/officeDocument/2006/customXml" ds:itemID="{396B0E37-4081-40AC-99CA-1330D13B35C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Sacred Trust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13;#Jan Paulsen|15961324-1332-47b3-a9fd-ca0e76cf4a2b</vt:lpwstr>
  </property>
  <property fmtid="{D5CDD505-2E9C-101B-9397-08002B2CF9AE}" pid="4" name="CurriculumCategories">
    <vt:lpwstr>20;#A Sacred Trust|0f65c2ec-0149-4776-9e36-b7672860a62e</vt:lpwstr>
  </property>
</Properties>
</file>