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63" r:id="rId3"/>
    <p:sldId id="257" r:id="rId4"/>
    <p:sldId id="278" r:id="rId5"/>
    <p:sldId id="279" r:id="rId6"/>
    <p:sldId id="280" r:id="rId7"/>
    <p:sldId id="281" r:id="rId8"/>
    <p:sldId id="282" r:id="rId9"/>
    <p:sldId id="283" r:id="rId10"/>
    <p:sldId id="258" r:id="rId11"/>
    <p:sldId id="265" r:id="rId12"/>
    <p:sldId id="268" r:id="rId13"/>
    <p:sldId id="264" r:id="rId14"/>
    <p:sldId id="261" r:id="rId15"/>
    <p:sldId id="277" r:id="rId16"/>
    <p:sldId id="266" r:id="rId17"/>
    <p:sldId id="260" r:id="rId18"/>
    <p:sldId id="267" r:id="rId19"/>
    <p:sldId id="273" r:id="rId20"/>
    <p:sldId id="274" r:id="rId21"/>
    <p:sldId id="275" r:id="rId22"/>
    <p:sldId id="272" r:id="rId23"/>
    <p:sldId id="276" r:id="rId24"/>
    <p:sldId id="284" r:id="rId25"/>
    <p:sldId id="288" r:id="rId26"/>
    <p:sldId id="289" r:id="rId27"/>
    <p:sldId id="285" r:id="rId28"/>
    <p:sldId id="287"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0"/>
  </p:normalViewPr>
  <p:slideViewPr>
    <p:cSldViewPr snapToGrid="0" snapToObjects="1">
      <p:cViewPr varScale="1">
        <p:scale>
          <a:sx n="154" d="100"/>
          <a:sy n="154" d="100"/>
        </p:scale>
        <p:origin x="27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B19F1-0413-144A-9657-F6BE25963FFD}"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F2EE3-D235-1245-9620-46BDE8EBFC87}" type="slidenum">
              <a:rPr lang="en-US" smtClean="0"/>
              <a:t>‹#›</a:t>
            </a:fld>
            <a:endParaRPr lang="en-US"/>
          </a:p>
        </p:txBody>
      </p:sp>
    </p:spTree>
    <p:extLst>
      <p:ext uri="{BB962C8B-B14F-4D97-AF65-F5344CB8AC3E}">
        <p14:creationId xmlns:p14="http://schemas.microsoft.com/office/powerpoint/2010/main" val="68200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1</a:t>
            </a:fld>
            <a:endParaRPr lang="en-US"/>
          </a:p>
        </p:txBody>
      </p:sp>
    </p:spTree>
    <p:extLst>
      <p:ext uri="{BB962C8B-B14F-4D97-AF65-F5344CB8AC3E}">
        <p14:creationId xmlns:p14="http://schemas.microsoft.com/office/powerpoint/2010/main" val="347981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22</a:t>
            </a:fld>
            <a:endParaRPr lang="en-US"/>
          </a:p>
        </p:txBody>
      </p:sp>
    </p:spTree>
    <p:extLst>
      <p:ext uri="{BB962C8B-B14F-4D97-AF65-F5344CB8AC3E}">
        <p14:creationId xmlns:p14="http://schemas.microsoft.com/office/powerpoint/2010/main" val="3226699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23</a:t>
            </a:fld>
            <a:endParaRPr lang="en-US"/>
          </a:p>
        </p:txBody>
      </p:sp>
    </p:spTree>
    <p:extLst>
      <p:ext uri="{BB962C8B-B14F-4D97-AF65-F5344CB8AC3E}">
        <p14:creationId xmlns:p14="http://schemas.microsoft.com/office/powerpoint/2010/main" val="91287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24</a:t>
            </a:fld>
            <a:endParaRPr lang="en-US"/>
          </a:p>
        </p:txBody>
      </p:sp>
    </p:spTree>
    <p:extLst>
      <p:ext uri="{BB962C8B-B14F-4D97-AF65-F5344CB8AC3E}">
        <p14:creationId xmlns:p14="http://schemas.microsoft.com/office/powerpoint/2010/main" val="2624394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25</a:t>
            </a:fld>
            <a:endParaRPr lang="en-US"/>
          </a:p>
        </p:txBody>
      </p:sp>
    </p:spTree>
    <p:extLst>
      <p:ext uri="{BB962C8B-B14F-4D97-AF65-F5344CB8AC3E}">
        <p14:creationId xmlns:p14="http://schemas.microsoft.com/office/powerpoint/2010/main" val="1526883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26</a:t>
            </a:fld>
            <a:endParaRPr lang="en-US"/>
          </a:p>
        </p:txBody>
      </p:sp>
    </p:spTree>
    <p:extLst>
      <p:ext uri="{BB962C8B-B14F-4D97-AF65-F5344CB8AC3E}">
        <p14:creationId xmlns:p14="http://schemas.microsoft.com/office/powerpoint/2010/main" val="1169195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27</a:t>
            </a:fld>
            <a:endParaRPr lang="en-US"/>
          </a:p>
        </p:txBody>
      </p:sp>
    </p:spTree>
    <p:extLst>
      <p:ext uri="{BB962C8B-B14F-4D97-AF65-F5344CB8AC3E}">
        <p14:creationId xmlns:p14="http://schemas.microsoft.com/office/powerpoint/2010/main" val="3048173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28</a:t>
            </a:fld>
            <a:endParaRPr lang="en-US"/>
          </a:p>
        </p:txBody>
      </p:sp>
    </p:spTree>
    <p:extLst>
      <p:ext uri="{BB962C8B-B14F-4D97-AF65-F5344CB8AC3E}">
        <p14:creationId xmlns:p14="http://schemas.microsoft.com/office/powerpoint/2010/main" val="202232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8</a:t>
            </a:fld>
            <a:endParaRPr lang="en-US"/>
          </a:p>
        </p:txBody>
      </p:sp>
    </p:spTree>
    <p:extLst>
      <p:ext uri="{BB962C8B-B14F-4D97-AF65-F5344CB8AC3E}">
        <p14:creationId xmlns:p14="http://schemas.microsoft.com/office/powerpoint/2010/main" val="369243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15</a:t>
            </a:fld>
            <a:endParaRPr lang="en-US"/>
          </a:p>
        </p:txBody>
      </p:sp>
    </p:spTree>
    <p:extLst>
      <p:ext uri="{BB962C8B-B14F-4D97-AF65-F5344CB8AC3E}">
        <p14:creationId xmlns:p14="http://schemas.microsoft.com/office/powerpoint/2010/main" val="79650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16</a:t>
            </a:fld>
            <a:endParaRPr lang="en-US"/>
          </a:p>
        </p:txBody>
      </p:sp>
    </p:spTree>
    <p:extLst>
      <p:ext uri="{BB962C8B-B14F-4D97-AF65-F5344CB8AC3E}">
        <p14:creationId xmlns:p14="http://schemas.microsoft.com/office/powerpoint/2010/main" val="297160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17</a:t>
            </a:fld>
            <a:endParaRPr lang="en-US"/>
          </a:p>
        </p:txBody>
      </p:sp>
    </p:spTree>
    <p:extLst>
      <p:ext uri="{BB962C8B-B14F-4D97-AF65-F5344CB8AC3E}">
        <p14:creationId xmlns:p14="http://schemas.microsoft.com/office/powerpoint/2010/main" val="4150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18</a:t>
            </a:fld>
            <a:endParaRPr lang="en-US"/>
          </a:p>
        </p:txBody>
      </p:sp>
    </p:spTree>
    <p:extLst>
      <p:ext uri="{BB962C8B-B14F-4D97-AF65-F5344CB8AC3E}">
        <p14:creationId xmlns:p14="http://schemas.microsoft.com/office/powerpoint/2010/main" val="420381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19</a:t>
            </a:fld>
            <a:endParaRPr lang="en-US"/>
          </a:p>
        </p:txBody>
      </p:sp>
    </p:spTree>
    <p:extLst>
      <p:ext uri="{BB962C8B-B14F-4D97-AF65-F5344CB8AC3E}">
        <p14:creationId xmlns:p14="http://schemas.microsoft.com/office/powerpoint/2010/main" val="294563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20</a:t>
            </a:fld>
            <a:endParaRPr lang="en-US"/>
          </a:p>
        </p:txBody>
      </p:sp>
    </p:spTree>
    <p:extLst>
      <p:ext uri="{BB962C8B-B14F-4D97-AF65-F5344CB8AC3E}">
        <p14:creationId xmlns:p14="http://schemas.microsoft.com/office/powerpoint/2010/main" val="346190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F2EE3-D235-1245-9620-46BDE8EBFC87}" type="slidenum">
              <a:rPr lang="en-US" smtClean="0"/>
              <a:t>21</a:t>
            </a:fld>
            <a:endParaRPr lang="en-US"/>
          </a:p>
        </p:txBody>
      </p:sp>
    </p:spTree>
    <p:extLst>
      <p:ext uri="{BB962C8B-B14F-4D97-AF65-F5344CB8AC3E}">
        <p14:creationId xmlns:p14="http://schemas.microsoft.com/office/powerpoint/2010/main" val="172588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787D-0BC2-7B40-945A-41FDE22607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F8DCD-592D-B646-BE77-8A1454A7D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6E1F20-DC11-2A4D-99C0-351EABD923EC}"/>
              </a:ext>
            </a:extLst>
          </p:cNvPr>
          <p:cNvSpPr>
            <a:spLocks noGrp="1"/>
          </p:cNvSpPr>
          <p:nvPr>
            <p:ph type="dt" sz="half" idx="10"/>
          </p:nvPr>
        </p:nvSpPr>
        <p:spPr/>
        <p:txBody>
          <a:bodyPr/>
          <a:lstStyle/>
          <a:p>
            <a:fld id="{3E4500FA-F294-BE47-A84B-B031F0EC31D1}" type="datetimeFigureOut">
              <a:rPr lang="en-US" smtClean="0"/>
              <a:t>1/12/2022</a:t>
            </a:fld>
            <a:endParaRPr lang="en-US"/>
          </a:p>
        </p:txBody>
      </p:sp>
      <p:sp>
        <p:nvSpPr>
          <p:cNvPr id="5" name="Footer Placeholder 4">
            <a:extLst>
              <a:ext uri="{FF2B5EF4-FFF2-40B4-BE49-F238E27FC236}">
                <a16:creationId xmlns:a16="http://schemas.microsoft.com/office/drawing/2014/main" id="{A94D62A6-B028-7D4B-BBFD-47B2DF4A8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020CF-5921-C043-AFD9-5EBDC2C2A146}"/>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404330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6F98-2492-D74E-AC02-2DF892E186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7E78AA-F0E2-944A-8939-6343170E76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02FE9-C6E6-8B47-94A6-0AA013F76131}"/>
              </a:ext>
            </a:extLst>
          </p:cNvPr>
          <p:cNvSpPr>
            <a:spLocks noGrp="1"/>
          </p:cNvSpPr>
          <p:nvPr>
            <p:ph type="dt" sz="half" idx="10"/>
          </p:nvPr>
        </p:nvSpPr>
        <p:spPr/>
        <p:txBody>
          <a:bodyPr/>
          <a:lstStyle/>
          <a:p>
            <a:fld id="{3E4500FA-F294-BE47-A84B-B031F0EC31D1}" type="datetimeFigureOut">
              <a:rPr lang="en-US" smtClean="0"/>
              <a:t>1/12/2022</a:t>
            </a:fld>
            <a:endParaRPr lang="en-US"/>
          </a:p>
        </p:txBody>
      </p:sp>
      <p:sp>
        <p:nvSpPr>
          <p:cNvPr id="5" name="Footer Placeholder 4">
            <a:extLst>
              <a:ext uri="{FF2B5EF4-FFF2-40B4-BE49-F238E27FC236}">
                <a16:creationId xmlns:a16="http://schemas.microsoft.com/office/drawing/2014/main" id="{835CDC00-8D4B-B040-910E-ABDAA0064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BECC3-70AE-1C4D-B969-5B7EB923415B}"/>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04701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DA513-8C64-1F4D-BD3F-558F8C9852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42E8F1-2AAD-C548-A24D-2FD36BE29B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EE6BE-F6FF-D648-961D-AFEC9AE637B8}"/>
              </a:ext>
            </a:extLst>
          </p:cNvPr>
          <p:cNvSpPr>
            <a:spLocks noGrp="1"/>
          </p:cNvSpPr>
          <p:nvPr>
            <p:ph type="dt" sz="half" idx="10"/>
          </p:nvPr>
        </p:nvSpPr>
        <p:spPr/>
        <p:txBody>
          <a:bodyPr/>
          <a:lstStyle/>
          <a:p>
            <a:fld id="{3E4500FA-F294-BE47-A84B-B031F0EC31D1}" type="datetimeFigureOut">
              <a:rPr lang="en-US" smtClean="0"/>
              <a:t>1/12/2022</a:t>
            </a:fld>
            <a:endParaRPr lang="en-US"/>
          </a:p>
        </p:txBody>
      </p:sp>
      <p:sp>
        <p:nvSpPr>
          <p:cNvPr id="5" name="Footer Placeholder 4">
            <a:extLst>
              <a:ext uri="{FF2B5EF4-FFF2-40B4-BE49-F238E27FC236}">
                <a16:creationId xmlns:a16="http://schemas.microsoft.com/office/drawing/2014/main" id="{C1B077C4-4C15-964E-9E14-AE30B4663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A3A00-4CFC-6F4D-ABEB-ED3165661990}"/>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3993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512A-DE77-FC45-9BC6-009357D39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A746F-944E-8A47-859A-0EFB039A6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D41AC-BF7B-5846-AF6F-63CA3ED1E8CD}"/>
              </a:ext>
            </a:extLst>
          </p:cNvPr>
          <p:cNvSpPr>
            <a:spLocks noGrp="1"/>
          </p:cNvSpPr>
          <p:nvPr>
            <p:ph type="dt" sz="half" idx="10"/>
          </p:nvPr>
        </p:nvSpPr>
        <p:spPr/>
        <p:txBody>
          <a:bodyPr/>
          <a:lstStyle/>
          <a:p>
            <a:fld id="{3E4500FA-F294-BE47-A84B-B031F0EC31D1}" type="datetimeFigureOut">
              <a:rPr lang="en-US" smtClean="0"/>
              <a:t>1/12/2022</a:t>
            </a:fld>
            <a:endParaRPr lang="en-US"/>
          </a:p>
        </p:txBody>
      </p:sp>
      <p:sp>
        <p:nvSpPr>
          <p:cNvPr id="5" name="Footer Placeholder 4">
            <a:extLst>
              <a:ext uri="{FF2B5EF4-FFF2-40B4-BE49-F238E27FC236}">
                <a16:creationId xmlns:a16="http://schemas.microsoft.com/office/drawing/2014/main" id="{20167CC3-54EB-CC4F-BCFE-A4D7F61FC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157F6-3EC3-3548-8112-8733B9696D28}"/>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66572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B762-43A1-E640-BAF6-0D8088251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35D260-6BA4-B94D-8F90-D396D3C71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6BF49-1CEE-EB4D-9CA1-0C84773D6C06}"/>
              </a:ext>
            </a:extLst>
          </p:cNvPr>
          <p:cNvSpPr>
            <a:spLocks noGrp="1"/>
          </p:cNvSpPr>
          <p:nvPr>
            <p:ph type="dt" sz="half" idx="10"/>
          </p:nvPr>
        </p:nvSpPr>
        <p:spPr/>
        <p:txBody>
          <a:bodyPr/>
          <a:lstStyle/>
          <a:p>
            <a:fld id="{3E4500FA-F294-BE47-A84B-B031F0EC31D1}" type="datetimeFigureOut">
              <a:rPr lang="en-US" smtClean="0"/>
              <a:t>1/12/2022</a:t>
            </a:fld>
            <a:endParaRPr lang="en-US"/>
          </a:p>
        </p:txBody>
      </p:sp>
      <p:sp>
        <p:nvSpPr>
          <p:cNvPr id="5" name="Footer Placeholder 4">
            <a:extLst>
              <a:ext uri="{FF2B5EF4-FFF2-40B4-BE49-F238E27FC236}">
                <a16:creationId xmlns:a16="http://schemas.microsoft.com/office/drawing/2014/main" id="{3A1B9A55-3BEA-3446-BECB-6AD15BBA9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AE7E4-C4E4-A149-8CF1-2504CEB2A7D0}"/>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191638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6EE3-09B7-E742-9EE7-F448EA75E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FBCDC-9CA1-9D4E-8774-594B798C5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0F1222-8E8D-0A42-AFE1-DB8B3E6C1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EDEDBC-F77A-BC42-A7C5-F8260777F287}"/>
              </a:ext>
            </a:extLst>
          </p:cNvPr>
          <p:cNvSpPr>
            <a:spLocks noGrp="1"/>
          </p:cNvSpPr>
          <p:nvPr>
            <p:ph type="dt" sz="half" idx="10"/>
          </p:nvPr>
        </p:nvSpPr>
        <p:spPr/>
        <p:txBody>
          <a:bodyPr/>
          <a:lstStyle/>
          <a:p>
            <a:fld id="{3E4500FA-F294-BE47-A84B-B031F0EC31D1}" type="datetimeFigureOut">
              <a:rPr lang="en-US" smtClean="0"/>
              <a:t>1/12/2022</a:t>
            </a:fld>
            <a:endParaRPr lang="en-US"/>
          </a:p>
        </p:txBody>
      </p:sp>
      <p:sp>
        <p:nvSpPr>
          <p:cNvPr id="6" name="Footer Placeholder 5">
            <a:extLst>
              <a:ext uri="{FF2B5EF4-FFF2-40B4-BE49-F238E27FC236}">
                <a16:creationId xmlns:a16="http://schemas.microsoft.com/office/drawing/2014/main" id="{A36238CA-D5E7-084B-883D-5CC03219C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DDE1E-0AF5-084D-B9EC-F38F88F34177}"/>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1425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F378-7010-7B46-8245-543D3004F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02451D-6AD4-F44E-979F-282889727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855FA-F5B2-554B-8F73-457CD4DB21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82F202-50EF-1B48-BBAD-EA8069CDB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1A22F-F5F8-574B-9573-459F1FFE0E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4220D-68BB-2342-9642-EBC88C92C170}"/>
              </a:ext>
            </a:extLst>
          </p:cNvPr>
          <p:cNvSpPr>
            <a:spLocks noGrp="1"/>
          </p:cNvSpPr>
          <p:nvPr>
            <p:ph type="dt" sz="half" idx="10"/>
          </p:nvPr>
        </p:nvSpPr>
        <p:spPr/>
        <p:txBody>
          <a:bodyPr/>
          <a:lstStyle/>
          <a:p>
            <a:fld id="{3E4500FA-F294-BE47-A84B-B031F0EC31D1}" type="datetimeFigureOut">
              <a:rPr lang="en-US" smtClean="0"/>
              <a:t>1/12/2022</a:t>
            </a:fld>
            <a:endParaRPr lang="en-US"/>
          </a:p>
        </p:txBody>
      </p:sp>
      <p:sp>
        <p:nvSpPr>
          <p:cNvPr id="8" name="Footer Placeholder 7">
            <a:extLst>
              <a:ext uri="{FF2B5EF4-FFF2-40B4-BE49-F238E27FC236}">
                <a16:creationId xmlns:a16="http://schemas.microsoft.com/office/drawing/2014/main" id="{CFA526CB-B460-6346-82F4-4ACBDC2D1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0FEB88-BCA1-5840-BF3A-66768AF3015F}"/>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0570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22F3-A792-1F4D-B4A4-376FDC68E0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07A07-4E6B-5341-B3B1-C91138A56DC4}"/>
              </a:ext>
            </a:extLst>
          </p:cNvPr>
          <p:cNvSpPr>
            <a:spLocks noGrp="1"/>
          </p:cNvSpPr>
          <p:nvPr>
            <p:ph type="dt" sz="half" idx="10"/>
          </p:nvPr>
        </p:nvSpPr>
        <p:spPr/>
        <p:txBody>
          <a:bodyPr/>
          <a:lstStyle/>
          <a:p>
            <a:fld id="{3E4500FA-F294-BE47-A84B-B031F0EC31D1}" type="datetimeFigureOut">
              <a:rPr lang="en-US" smtClean="0"/>
              <a:t>1/12/2022</a:t>
            </a:fld>
            <a:endParaRPr lang="en-US"/>
          </a:p>
        </p:txBody>
      </p:sp>
      <p:sp>
        <p:nvSpPr>
          <p:cNvPr id="4" name="Footer Placeholder 3">
            <a:extLst>
              <a:ext uri="{FF2B5EF4-FFF2-40B4-BE49-F238E27FC236}">
                <a16:creationId xmlns:a16="http://schemas.microsoft.com/office/drawing/2014/main" id="{DB074C4B-3895-8C42-8BC9-862A8976B2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BD066-8704-994F-9742-2E2EB5916A6E}"/>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105076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6DDE1-1941-4440-AEC3-6F0DC44A1B90}"/>
              </a:ext>
            </a:extLst>
          </p:cNvPr>
          <p:cNvSpPr>
            <a:spLocks noGrp="1"/>
          </p:cNvSpPr>
          <p:nvPr>
            <p:ph type="dt" sz="half" idx="10"/>
          </p:nvPr>
        </p:nvSpPr>
        <p:spPr/>
        <p:txBody>
          <a:bodyPr/>
          <a:lstStyle/>
          <a:p>
            <a:fld id="{3E4500FA-F294-BE47-A84B-B031F0EC31D1}" type="datetimeFigureOut">
              <a:rPr lang="en-US" smtClean="0"/>
              <a:t>1/12/2022</a:t>
            </a:fld>
            <a:endParaRPr lang="en-US"/>
          </a:p>
        </p:txBody>
      </p:sp>
      <p:sp>
        <p:nvSpPr>
          <p:cNvPr id="3" name="Footer Placeholder 2">
            <a:extLst>
              <a:ext uri="{FF2B5EF4-FFF2-40B4-BE49-F238E27FC236}">
                <a16:creationId xmlns:a16="http://schemas.microsoft.com/office/drawing/2014/main" id="{D4039E7A-4EE6-7A45-A8D1-52D4477494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F00857-6BA3-F24E-B8C3-21FB4AFABEBE}"/>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89825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6C67-6E2A-8840-B6BA-79A970642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851C9F-807A-8945-8F50-FB9F1850A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314134-546F-7E48-B342-35FADEBB8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980B4-D6C9-2C47-8203-303FE438D293}"/>
              </a:ext>
            </a:extLst>
          </p:cNvPr>
          <p:cNvSpPr>
            <a:spLocks noGrp="1"/>
          </p:cNvSpPr>
          <p:nvPr>
            <p:ph type="dt" sz="half" idx="10"/>
          </p:nvPr>
        </p:nvSpPr>
        <p:spPr/>
        <p:txBody>
          <a:bodyPr/>
          <a:lstStyle/>
          <a:p>
            <a:fld id="{3E4500FA-F294-BE47-A84B-B031F0EC31D1}" type="datetimeFigureOut">
              <a:rPr lang="en-US" smtClean="0"/>
              <a:t>1/12/2022</a:t>
            </a:fld>
            <a:endParaRPr lang="en-US"/>
          </a:p>
        </p:txBody>
      </p:sp>
      <p:sp>
        <p:nvSpPr>
          <p:cNvPr id="6" name="Footer Placeholder 5">
            <a:extLst>
              <a:ext uri="{FF2B5EF4-FFF2-40B4-BE49-F238E27FC236}">
                <a16:creationId xmlns:a16="http://schemas.microsoft.com/office/drawing/2014/main" id="{C5BC6B38-6C10-8848-A224-D6A76F5815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5A89A-4F4B-1E4E-8839-D3E13D6154D4}"/>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12404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46FC-259A-7A46-A385-AA489F64C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14923D-BAB1-D544-9DD2-322BA7DB7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FA136D-4106-2E46-8B5B-721070578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97A7C-F1F6-6D4E-B9BD-29A20EEACA51}"/>
              </a:ext>
            </a:extLst>
          </p:cNvPr>
          <p:cNvSpPr>
            <a:spLocks noGrp="1"/>
          </p:cNvSpPr>
          <p:nvPr>
            <p:ph type="dt" sz="half" idx="10"/>
          </p:nvPr>
        </p:nvSpPr>
        <p:spPr/>
        <p:txBody>
          <a:bodyPr/>
          <a:lstStyle/>
          <a:p>
            <a:fld id="{3E4500FA-F294-BE47-A84B-B031F0EC31D1}" type="datetimeFigureOut">
              <a:rPr lang="en-US" smtClean="0"/>
              <a:t>1/12/2022</a:t>
            </a:fld>
            <a:endParaRPr lang="en-US"/>
          </a:p>
        </p:txBody>
      </p:sp>
      <p:sp>
        <p:nvSpPr>
          <p:cNvPr id="6" name="Footer Placeholder 5">
            <a:extLst>
              <a:ext uri="{FF2B5EF4-FFF2-40B4-BE49-F238E27FC236}">
                <a16:creationId xmlns:a16="http://schemas.microsoft.com/office/drawing/2014/main" id="{5F5D2291-6F5E-8544-8287-1CE7C02D4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84B99-BEF3-F749-921D-9B14B4CE0AF3}"/>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41981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67884-8718-7D41-B6D5-0C20204FA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568194-4444-6544-A0D7-DF6CEA850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40987-D34B-DF45-8F7A-5996178F6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500FA-F294-BE47-A84B-B031F0EC31D1}" type="datetimeFigureOut">
              <a:rPr lang="en-US" smtClean="0"/>
              <a:t>1/12/2022</a:t>
            </a:fld>
            <a:endParaRPr lang="en-US"/>
          </a:p>
        </p:txBody>
      </p:sp>
      <p:sp>
        <p:nvSpPr>
          <p:cNvPr id="5" name="Footer Placeholder 4">
            <a:extLst>
              <a:ext uri="{FF2B5EF4-FFF2-40B4-BE49-F238E27FC236}">
                <a16:creationId xmlns:a16="http://schemas.microsoft.com/office/drawing/2014/main" id="{B81F84B3-FDAE-924C-8DEA-C2941C44D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1325E4-0116-EF40-8D28-08ED99BBE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1E321-7572-3B4F-B6B5-12FDB5CDFAD2}" type="slidenum">
              <a:rPr lang="en-US" smtClean="0"/>
              <a:t>‹#›</a:t>
            </a:fld>
            <a:endParaRPr lang="en-US"/>
          </a:p>
        </p:txBody>
      </p:sp>
    </p:spTree>
    <p:extLst>
      <p:ext uri="{BB962C8B-B14F-4D97-AF65-F5344CB8AC3E}">
        <p14:creationId xmlns:p14="http://schemas.microsoft.com/office/powerpoint/2010/main" val="23668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 people&#10;&#10;Description automatically generated">
            <a:extLst>
              <a:ext uri="{FF2B5EF4-FFF2-40B4-BE49-F238E27FC236}">
                <a16:creationId xmlns:a16="http://schemas.microsoft.com/office/drawing/2014/main" id="{6EECD2BB-63A8-FE40-A517-2361D0F77304}"/>
              </a:ext>
            </a:extLst>
          </p:cNvPr>
          <p:cNvPicPr>
            <a:picLocks noChangeAspect="1"/>
          </p:cNvPicPr>
          <p:nvPr/>
        </p:nvPicPr>
        <p:blipFill rotWithShape="1">
          <a:blip r:embed="rId3"/>
          <a:srcRect t="9091" r="35364"/>
          <a:stretch/>
        </p:blipFill>
        <p:spPr>
          <a:xfrm>
            <a:off x="3523488" y="10"/>
            <a:ext cx="8668512" cy="6857990"/>
          </a:xfrm>
          <a:prstGeom prst="rect">
            <a:avLst/>
          </a:prstGeom>
        </p:spPr>
      </p:pic>
      <p:sp>
        <p:nvSpPr>
          <p:cNvPr id="34" name="Rectangle 3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C59D50-4409-2E43-BBF9-E3AB5B42F41B}"/>
              </a:ext>
            </a:extLst>
          </p:cNvPr>
          <p:cNvSpPr>
            <a:spLocks noGrp="1"/>
          </p:cNvSpPr>
          <p:nvPr>
            <p:ph type="ctrTitle"/>
          </p:nvPr>
        </p:nvSpPr>
        <p:spPr>
          <a:xfrm>
            <a:off x="477981" y="1122363"/>
            <a:ext cx="4023360" cy="3204134"/>
          </a:xfrm>
        </p:spPr>
        <p:txBody>
          <a:bodyPr anchor="b">
            <a:normAutofit/>
          </a:bodyPr>
          <a:lstStyle/>
          <a:p>
            <a:pPr algn="l"/>
            <a:r>
              <a:rPr lang="en-US" sz="3700" b="1"/>
              <a:t>Use of Internet, Social Media in Presenting the Three Angels’ Messages To the Whole World</a:t>
            </a:r>
          </a:p>
        </p:txBody>
      </p:sp>
      <p:sp>
        <p:nvSpPr>
          <p:cNvPr id="3" name="Subtitle 2">
            <a:extLst>
              <a:ext uri="{FF2B5EF4-FFF2-40B4-BE49-F238E27FC236}">
                <a16:creationId xmlns:a16="http://schemas.microsoft.com/office/drawing/2014/main" id="{8003B715-C04A-3243-B9EB-B698D1231E2D}"/>
              </a:ext>
            </a:extLst>
          </p:cNvPr>
          <p:cNvSpPr>
            <a:spLocks noGrp="1"/>
          </p:cNvSpPr>
          <p:nvPr>
            <p:ph type="subTitle" idx="1"/>
          </p:nvPr>
        </p:nvSpPr>
        <p:spPr>
          <a:xfrm>
            <a:off x="477980" y="4872922"/>
            <a:ext cx="4023359" cy="1208141"/>
          </a:xfrm>
        </p:spPr>
        <p:txBody>
          <a:bodyPr>
            <a:normAutofit/>
          </a:bodyPr>
          <a:lstStyle/>
          <a:p>
            <a:pPr algn="l"/>
            <a:r>
              <a:rPr lang="en-US" sz="2000" dirty="0"/>
              <a:t>By</a:t>
            </a:r>
            <a:endParaRPr lang="en-US" sz="2000"/>
          </a:p>
          <a:p>
            <a:pPr algn="l"/>
            <a:r>
              <a:rPr lang="en-US" sz="2000" dirty="0"/>
              <a:t>Artur Stele</a:t>
            </a:r>
            <a:endParaRPr lang="en-US" sz="2000"/>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7808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065477" y="3231930"/>
            <a:ext cx="3808585" cy="2758561"/>
          </a:xfrm>
        </p:spPr>
        <p:txBody>
          <a:bodyPr vert="horz" lIns="91440" tIns="45720" rIns="91440" bIns="45720" rtlCol="0" anchor="b">
            <a:noAutofit/>
          </a:bodyPr>
          <a:lstStyle/>
          <a:p>
            <a:pPr algn="ctr"/>
            <a:r>
              <a:rPr lang="en-US" sz="4800" b="1" dirty="0"/>
              <a:t>Writings of Ellen G. White </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4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27">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1"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2"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3"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10649" r="-1" b="6272"/>
          <a:stretch/>
        </p:blipFill>
        <p:spPr>
          <a:xfrm>
            <a:off x="5822" y="211959"/>
            <a:ext cx="12186830" cy="2494675"/>
          </a:xfrm>
          <a:custGeom>
            <a:avLst/>
            <a:gdLst/>
            <a:ahLst/>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0" y="2435298"/>
            <a:ext cx="12186175" cy="4409969"/>
          </a:xfrm>
        </p:spPr>
        <p:txBody>
          <a:bodyPr vert="horz" lIns="91440" tIns="45720" rIns="91440" bIns="45720" rtlCol="0" anchor="ctr">
            <a:normAutofit fontScale="90000"/>
          </a:bodyPr>
          <a:lstStyle/>
          <a:p>
            <a:pPr algn="ctr"/>
            <a:r>
              <a:rPr lang="en-US" sz="4000" b="1" dirty="0">
                <a:solidFill>
                  <a:srgbClr val="FF0000"/>
                </a:solidFill>
              </a:rPr>
              <a:t>Extraordinary Methods</a:t>
            </a:r>
            <a:br>
              <a:rPr lang="en-US" sz="3200" dirty="0">
                <a:solidFill>
                  <a:schemeClr val="bg1"/>
                </a:solidFill>
              </a:rPr>
            </a:br>
            <a:r>
              <a:rPr lang="en-US" sz="3200" dirty="0">
                <a:solidFill>
                  <a:schemeClr val="bg1"/>
                </a:solidFill>
              </a:rPr>
              <a:t>--</a:t>
            </a:r>
            <a:r>
              <a:rPr lang="en-US" sz="3200" b="1" dirty="0">
                <a:solidFill>
                  <a:schemeClr val="bg1"/>
                </a:solidFill>
              </a:rPr>
              <a:t>In the cities of today, where there is so much to attract and please, the </a:t>
            </a:r>
            <a:r>
              <a:rPr lang="en-US" sz="3200" b="1" u="sng" dirty="0">
                <a:solidFill>
                  <a:schemeClr val="bg1"/>
                </a:solidFill>
              </a:rPr>
              <a:t>people can be interested by no ordinary efforts</a:t>
            </a:r>
            <a:r>
              <a:rPr lang="en-US" sz="3200" b="1" dirty="0">
                <a:solidFill>
                  <a:schemeClr val="bg1"/>
                </a:solidFill>
              </a:rPr>
              <a:t>. Ministers of God's appointment will find it necessary to put forth extraordinary efforts in order to arrest the attention of the multitudes. And when they succeed in bringing together a large number of people, they must bear </a:t>
            </a:r>
            <a:r>
              <a:rPr lang="en-US" sz="3200" b="1" u="sng" dirty="0">
                <a:solidFill>
                  <a:schemeClr val="bg1"/>
                </a:solidFill>
              </a:rPr>
              <a:t>messages of a character so out of the usual order that the people will be aroused and warned.</a:t>
            </a:r>
            <a:r>
              <a:rPr lang="en-US" sz="3200" b="1" dirty="0">
                <a:solidFill>
                  <a:schemeClr val="bg1"/>
                </a:solidFill>
              </a:rPr>
              <a:t> </a:t>
            </a:r>
            <a:r>
              <a:rPr lang="en-US" sz="3200" b="1" u="sng" dirty="0">
                <a:solidFill>
                  <a:schemeClr val="bg1"/>
                </a:solidFill>
              </a:rPr>
              <a:t>They must make use of every means that can possibly be devised for causing the truth to stand out clearly and distinctly</a:t>
            </a:r>
            <a:r>
              <a:rPr lang="en-US" sz="3200" u="sng" dirty="0">
                <a:solidFill>
                  <a:schemeClr val="bg1"/>
                </a:solidFill>
              </a:rPr>
              <a:t>.</a:t>
            </a:r>
            <a:r>
              <a:rPr lang="en-US" sz="3200" dirty="0">
                <a:solidFill>
                  <a:schemeClr val="bg1"/>
                </a:solidFill>
              </a:rPr>
              <a:t>-- Testimonies, vol. 9, p. 109. (1909) </a:t>
            </a:r>
          </a:p>
        </p:txBody>
      </p:sp>
    </p:spTree>
    <p:extLst>
      <p:ext uri="{BB962C8B-B14F-4D97-AF65-F5344CB8AC3E}">
        <p14:creationId xmlns:p14="http://schemas.microsoft.com/office/powerpoint/2010/main" val="420587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5708" t="4384" r="15994" b="-1"/>
          <a:stretch/>
        </p:blipFill>
        <p:spPr>
          <a:xfrm>
            <a:off x="21" y="1"/>
            <a:ext cx="4499790" cy="6857999"/>
          </a:xfrm>
          <a:prstGeom prst="rect">
            <a:avLst/>
          </a:prstGeom>
        </p:spPr>
      </p:pic>
      <p:sp>
        <p:nvSpPr>
          <p:cNvPr id="17" name="Freeform: Shape 16">
            <a:extLst>
              <a:ext uri="{FF2B5EF4-FFF2-40B4-BE49-F238E27FC236}">
                <a16:creationId xmlns:a16="http://schemas.microsoft.com/office/drawing/2014/main" id="{63174CE2-EAFC-4544-8CF9-23DDE077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4499810" y="-478"/>
            <a:ext cx="7692189" cy="6858478"/>
          </a:xfrm>
          <a:custGeom>
            <a:avLst/>
            <a:gdLst>
              <a:gd name="connsiteX0" fmla="*/ 7590845 w 7590845"/>
              <a:gd name="connsiteY0" fmla="*/ 6858478 h 6858478"/>
              <a:gd name="connsiteX1" fmla="*/ 166290 w 7590845"/>
              <a:gd name="connsiteY1" fmla="*/ 6858478 h 6858478"/>
              <a:gd name="connsiteX2" fmla="*/ 166550 w 7590845"/>
              <a:gd name="connsiteY2" fmla="*/ 6857915 h 6858478"/>
              <a:gd name="connsiteX3" fmla="*/ 0 w 7590845"/>
              <a:gd name="connsiteY3" fmla="*/ 6857915 h 6858478"/>
              <a:gd name="connsiteX4" fmla="*/ 0 w 7590845"/>
              <a:gd name="connsiteY4" fmla="*/ 0 h 6858478"/>
              <a:gd name="connsiteX5" fmla="*/ 3342665 w 7590845"/>
              <a:gd name="connsiteY5" fmla="*/ 0 h 6858478"/>
              <a:gd name="connsiteX6" fmla="*/ 4408893 w 7590845"/>
              <a:gd name="connsiteY6" fmla="*/ 0 h 6858478"/>
              <a:gd name="connsiteX7" fmla="*/ 4414470 w 7590845"/>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0845" h="6858478">
                <a:moveTo>
                  <a:pt x="7590845" y="6858478"/>
                </a:moveTo>
                <a:lnTo>
                  <a:pt x="166290" y="6858478"/>
                </a:lnTo>
                <a:lnTo>
                  <a:pt x="166550" y="6857915"/>
                </a:lnTo>
                <a:lnTo>
                  <a:pt x="0" y="6857915"/>
                </a:lnTo>
                <a:lnTo>
                  <a:pt x="0" y="0"/>
                </a:lnTo>
                <a:lnTo>
                  <a:pt x="3342665" y="0"/>
                </a:lnTo>
                <a:lnTo>
                  <a:pt x="4408893" y="0"/>
                </a:lnTo>
                <a:lnTo>
                  <a:pt x="441447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550A4F0-C697-42F7-8FAD-3108DDF7B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311035" y="-479"/>
            <a:ext cx="6880964" cy="6858479"/>
          </a:xfrm>
          <a:custGeom>
            <a:avLst/>
            <a:gdLst>
              <a:gd name="connsiteX0" fmla="*/ 824356 w 6790308"/>
              <a:gd name="connsiteY0" fmla="*/ 6858479 h 6858479"/>
              <a:gd name="connsiteX1" fmla="*/ 0 w 6790308"/>
              <a:gd name="connsiteY1" fmla="*/ 6858479 h 6858479"/>
              <a:gd name="connsiteX2" fmla="*/ 0 w 6790308"/>
              <a:gd name="connsiteY2" fmla="*/ 0 h 6858479"/>
              <a:gd name="connsiteX3" fmla="*/ 2542128 w 6790308"/>
              <a:gd name="connsiteY3" fmla="*/ 0 h 6858479"/>
              <a:gd name="connsiteX4" fmla="*/ 3608356 w 6790308"/>
              <a:gd name="connsiteY4" fmla="*/ 0 h 6858479"/>
              <a:gd name="connsiteX5" fmla="*/ 3613933 w 6790308"/>
              <a:gd name="connsiteY5" fmla="*/ 0 h 6858479"/>
              <a:gd name="connsiteX6" fmla="*/ 6790308 w 6790308"/>
              <a:gd name="connsiteY6" fmla="*/ 6858478 h 6858479"/>
              <a:gd name="connsiteX7" fmla="*/ 824356 w 6790308"/>
              <a:gd name="connsiteY7" fmla="*/ 6858478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308" h="6858479">
                <a:moveTo>
                  <a:pt x="824356" y="6858479"/>
                </a:moveTo>
                <a:lnTo>
                  <a:pt x="0" y="6858479"/>
                </a:lnTo>
                <a:lnTo>
                  <a:pt x="0" y="0"/>
                </a:lnTo>
                <a:lnTo>
                  <a:pt x="2542128" y="0"/>
                </a:lnTo>
                <a:lnTo>
                  <a:pt x="3608356" y="0"/>
                </a:lnTo>
                <a:lnTo>
                  <a:pt x="3613933" y="0"/>
                </a:lnTo>
                <a:lnTo>
                  <a:pt x="6790308" y="6858478"/>
                </a:lnTo>
                <a:lnTo>
                  <a:pt x="824356"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45BC8C2-4ED7-D043-B946-3FDEF0887E5E}"/>
              </a:ext>
            </a:extLst>
          </p:cNvPr>
          <p:cNvSpPr txBox="1"/>
          <p:nvPr/>
        </p:nvSpPr>
        <p:spPr>
          <a:xfrm>
            <a:off x="4806462" y="246185"/>
            <a:ext cx="7022123" cy="6247864"/>
          </a:xfrm>
          <a:prstGeom prst="rect">
            <a:avLst/>
          </a:prstGeom>
          <a:noFill/>
        </p:spPr>
        <p:txBody>
          <a:bodyPr wrap="square" rtlCol="0">
            <a:spAutoFit/>
          </a:bodyPr>
          <a:lstStyle/>
          <a:p>
            <a:pPr algn="ctr"/>
            <a:r>
              <a:rPr lang="en-US" sz="4000" dirty="0">
                <a:solidFill>
                  <a:srgbClr val="FF0000"/>
                </a:solidFill>
              </a:rPr>
              <a:t>Christ Used Various Methods</a:t>
            </a:r>
          </a:p>
          <a:p>
            <a:r>
              <a:rPr lang="en-US" sz="4000" dirty="0"/>
              <a:t>--From Christ's methods of labor we may learn many valuable lessons. </a:t>
            </a:r>
            <a:r>
              <a:rPr lang="en-US" sz="4000" u="sng" dirty="0"/>
              <a:t>He did not follow merely one method</a:t>
            </a:r>
            <a:r>
              <a:rPr lang="en-US" sz="4000" dirty="0"/>
              <a:t>; in various ways He sought to gain the attention of the multitude; and then He proclaimed to them the truths of the gospel.--Review and Herald, Jan. 17, 1907. </a:t>
            </a:r>
          </a:p>
        </p:txBody>
      </p:sp>
    </p:spTree>
    <p:extLst>
      <p:ext uri="{BB962C8B-B14F-4D97-AF65-F5344CB8AC3E}">
        <p14:creationId xmlns:p14="http://schemas.microsoft.com/office/powerpoint/2010/main" val="82504096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alphaModFix/>
          </a:blip>
          <a:srcRect l="4629" r="25200"/>
          <a:stretch/>
        </p:blipFill>
        <p:spPr>
          <a:xfrm>
            <a:off x="51283" y="251247"/>
            <a:ext cx="3461056" cy="6531792"/>
          </a:xfrm>
          <a:prstGeom prst="rect">
            <a:avLst/>
          </a:prstGeom>
        </p:spPr>
      </p:pic>
      <p:sp>
        <p:nvSpPr>
          <p:cNvPr id="21" name="Rectangle 2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0BDFE7-8AD6-3347-98C1-2608DD00867B}"/>
              </a:ext>
            </a:extLst>
          </p:cNvPr>
          <p:cNvSpPr txBox="1"/>
          <p:nvPr/>
        </p:nvSpPr>
        <p:spPr>
          <a:xfrm>
            <a:off x="3638545" y="490515"/>
            <a:ext cx="8352326" cy="5632311"/>
          </a:xfrm>
          <a:prstGeom prst="rect">
            <a:avLst/>
          </a:prstGeom>
          <a:noFill/>
        </p:spPr>
        <p:txBody>
          <a:bodyPr wrap="square" rtlCol="0">
            <a:spAutoFit/>
          </a:bodyPr>
          <a:lstStyle/>
          <a:p>
            <a:pPr algn="ctr"/>
            <a:r>
              <a:rPr lang="en-US" sz="3600" dirty="0">
                <a:solidFill>
                  <a:srgbClr val="FF0000"/>
                </a:solidFill>
              </a:rPr>
              <a:t>Devise New and Unusual Plans</a:t>
            </a:r>
          </a:p>
          <a:p>
            <a:r>
              <a:rPr lang="en-US" sz="3600" dirty="0">
                <a:solidFill>
                  <a:srgbClr val="FF0000"/>
                </a:solidFill>
              </a:rPr>
              <a:t> </a:t>
            </a:r>
            <a:r>
              <a:rPr lang="en-US" sz="3600" dirty="0">
                <a:solidFill>
                  <a:schemeClr val="bg1"/>
                </a:solidFill>
              </a:rPr>
              <a:t>--Let every worker in the Master's vineyard, study, plan, devise methods, to reach the people </a:t>
            </a:r>
            <a:r>
              <a:rPr lang="en-US" sz="3600" dirty="0">
                <a:solidFill>
                  <a:srgbClr val="FF0000"/>
                </a:solidFill>
              </a:rPr>
              <a:t>where they are</a:t>
            </a:r>
            <a:r>
              <a:rPr lang="en-US" sz="3600" dirty="0">
                <a:solidFill>
                  <a:schemeClr val="bg1"/>
                </a:solidFill>
              </a:rPr>
              <a:t>. </a:t>
            </a:r>
            <a:r>
              <a:rPr lang="en-US" sz="3600" u="sng" dirty="0">
                <a:solidFill>
                  <a:schemeClr val="bg1"/>
                </a:solidFill>
              </a:rPr>
              <a:t>We must do something out of the common course of things. </a:t>
            </a:r>
            <a:r>
              <a:rPr lang="en-US" sz="3600" dirty="0">
                <a:solidFill>
                  <a:schemeClr val="bg1"/>
                </a:solidFill>
              </a:rPr>
              <a:t>We must arrest the attention. We must be deadly in earnest. We are on the very verge of times of trouble and perplexities that are scarcely dreamed of.--Letter 20, 1893. </a:t>
            </a:r>
          </a:p>
        </p:txBody>
      </p:sp>
    </p:spTree>
    <p:extLst>
      <p:ext uri="{BB962C8B-B14F-4D97-AF65-F5344CB8AC3E}">
        <p14:creationId xmlns:p14="http://schemas.microsoft.com/office/powerpoint/2010/main" val="3429523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894286" y="1122363"/>
            <a:ext cx="4977674" cy="2399674"/>
          </a:xfrm>
        </p:spPr>
        <p:txBody>
          <a:bodyPr vert="horz" lIns="91440" tIns="45720" rIns="91440" bIns="45720" rtlCol="0" anchor="b">
            <a:normAutofit/>
          </a:bodyPr>
          <a:lstStyle/>
          <a:p>
            <a:r>
              <a:rPr lang="en-US" sz="4800" b="1" dirty="0"/>
              <a:t>Where are the masses of people today?</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68891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894286" y="1122363"/>
            <a:ext cx="4977674" cy="2399674"/>
          </a:xfrm>
        </p:spPr>
        <p:txBody>
          <a:bodyPr vert="horz" lIns="91440" tIns="45720" rIns="91440" bIns="45720" rtlCol="0" anchor="b">
            <a:normAutofit fontScale="90000"/>
          </a:bodyPr>
          <a:lstStyle/>
          <a:p>
            <a:r>
              <a:rPr lang="en-US" sz="8000" b="1" dirty="0"/>
              <a:t>They are</a:t>
            </a:r>
            <a:br>
              <a:rPr lang="en-US" sz="8000" b="1" dirty="0"/>
            </a:br>
            <a:r>
              <a:rPr lang="en-US" sz="8000" b="1" dirty="0"/>
              <a:t> </a:t>
            </a:r>
            <a:r>
              <a:rPr lang="en-US" sz="9600" b="1" dirty="0"/>
              <a:t>ONLINE</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90387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dirty="0"/>
              <a:t>Statistics:</a:t>
            </a:r>
            <a:br>
              <a:rPr lang="en-US" sz="4000" dirty="0"/>
            </a:br>
            <a:r>
              <a:rPr lang="en-US" sz="1800" dirty="0"/>
              <a:t>https://</a:t>
            </a:r>
            <a:r>
              <a:rPr lang="en-US" sz="1800" dirty="0" err="1"/>
              <a:t>datareportal.com</a:t>
            </a:r>
            <a:r>
              <a:rPr lang="en-US" sz="1800" dirty="0"/>
              <a:t>/global-digital-overview#:~:text=The%20number%20of%20internet%20users,875%2C000%20new%20users%20each%20day.</a:t>
            </a:r>
          </a:p>
        </p:txBody>
      </p:sp>
      <p:sp>
        <p:nvSpPr>
          <p:cNvPr id="7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Shape 8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r="18285"/>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24746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10890" r="31461"/>
          <a:stretch/>
        </p:blipFill>
        <p:spPr>
          <a:xfrm>
            <a:off x="2" y="10"/>
            <a:ext cx="5089584"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Title 3">
            <a:extLst>
              <a:ext uri="{FF2B5EF4-FFF2-40B4-BE49-F238E27FC236}">
                <a16:creationId xmlns:a16="http://schemas.microsoft.com/office/drawing/2014/main" id="{9C8911DB-A56C-6B4A-B399-84E5CB0B7E69}"/>
              </a:ext>
            </a:extLst>
          </p:cNvPr>
          <p:cNvSpPr>
            <a:spLocks noGrp="1"/>
          </p:cNvSpPr>
          <p:nvPr>
            <p:ph type="title"/>
          </p:nvPr>
        </p:nvSpPr>
        <p:spPr>
          <a:xfrm>
            <a:off x="6814868" y="534838"/>
            <a:ext cx="5377130" cy="1104092"/>
          </a:xfrm>
        </p:spPr>
        <p:txBody>
          <a:bodyPr>
            <a:normAutofit fontScale="90000"/>
          </a:bodyPr>
          <a:lstStyle/>
          <a:p>
            <a:r>
              <a:rPr lang="en-US" dirty="0"/>
              <a:t>        </a:t>
            </a:r>
            <a:br>
              <a:rPr lang="en-US" dirty="0"/>
            </a:br>
            <a:br>
              <a:rPr lang="en-US" dirty="0"/>
            </a:br>
            <a:br>
              <a:rPr lang="en-US" dirty="0"/>
            </a:br>
            <a:br>
              <a:rPr lang="en-US" dirty="0"/>
            </a:br>
            <a:br>
              <a:rPr lang="en-US" dirty="0"/>
            </a:br>
            <a:r>
              <a:rPr lang="en-US" dirty="0"/>
              <a:t>        </a:t>
            </a:r>
            <a:br>
              <a:rPr lang="en-US" dirty="0"/>
            </a:br>
            <a:br>
              <a:rPr lang="en-US" dirty="0"/>
            </a:br>
            <a:br>
              <a:rPr lang="en-US" dirty="0"/>
            </a:br>
            <a:r>
              <a:rPr lang="en-US" dirty="0"/>
              <a:t>     </a:t>
            </a:r>
            <a:r>
              <a:rPr lang="en-US" sz="6000" b="1" dirty="0">
                <a:solidFill>
                  <a:srgbClr val="FFFF00"/>
                </a:solidFill>
              </a:rPr>
              <a:t>Internet Users:</a:t>
            </a:r>
            <a:br>
              <a:rPr lang="en-US" sz="6000" b="1" dirty="0">
                <a:solidFill>
                  <a:srgbClr val="FFFF00"/>
                </a:solidFill>
              </a:rPr>
            </a:br>
            <a:br>
              <a:rPr lang="en-US" dirty="0"/>
            </a:br>
            <a:br>
              <a:rPr lang="en-US" dirty="0"/>
            </a:br>
            <a:r>
              <a:rPr lang="en-US" dirty="0"/>
              <a:t>   </a:t>
            </a:r>
            <a:r>
              <a:rPr lang="en-US" sz="6700" b="1" dirty="0">
                <a:solidFill>
                  <a:srgbClr val="FF0000"/>
                </a:solidFill>
              </a:rPr>
              <a:t>2010-1.7 billion</a:t>
            </a:r>
            <a:br>
              <a:rPr lang="en-US" sz="6700" b="1" dirty="0">
                <a:solidFill>
                  <a:srgbClr val="FF0000"/>
                </a:solidFill>
              </a:rPr>
            </a:br>
            <a:br>
              <a:rPr lang="en-US" sz="6700" b="1" dirty="0">
                <a:solidFill>
                  <a:srgbClr val="FF0000"/>
                </a:solidFill>
              </a:rPr>
            </a:br>
            <a:br>
              <a:rPr lang="en-US" dirty="0"/>
            </a:br>
            <a:r>
              <a:rPr lang="en-US" sz="6700" b="1" dirty="0">
                <a:solidFill>
                  <a:srgbClr val="FF0000"/>
                </a:solidFill>
              </a:rPr>
              <a:t>2020-4.66 billion</a:t>
            </a:r>
          </a:p>
        </p:txBody>
      </p:sp>
    </p:spTree>
    <p:extLst>
      <p:ext uri="{BB962C8B-B14F-4D97-AF65-F5344CB8AC3E}">
        <p14:creationId xmlns:p14="http://schemas.microsoft.com/office/powerpoint/2010/main" val="116036409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20145" b="15769"/>
          <a:stretch/>
        </p:blipFill>
        <p:spPr>
          <a:xfrm>
            <a:off x="20" y="-1"/>
            <a:ext cx="12191980" cy="4394997"/>
          </a:xfrm>
          <a:prstGeom prst="rect">
            <a:avLst/>
          </a:prstGeom>
        </p:spPr>
      </p:pic>
      <p:sp>
        <p:nvSpPr>
          <p:cNvPr id="10" name="Freeform: Shape 9">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595087" y="5355771"/>
            <a:ext cx="7228996" cy="1117600"/>
          </a:xfrm>
        </p:spPr>
        <p:txBody>
          <a:bodyPr vert="horz" lIns="91440" tIns="45720" rIns="91440" bIns="45720" rtlCol="0" anchor="b">
            <a:noAutofit/>
          </a:bodyPr>
          <a:lstStyle/>
          <a:p>
            <a:pPr algn="ct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r>
              <a:rPr lang="en-US" sz="6000" b="1" dirty="0">
                <a:solidFill>
                  <a:srgbClr val="FF0000"/>
                </a:solidFill>
              </a:rPr>
              <a:t>875000 new users added each day</a:t>
            </a:r>
          </a:p>
        </p:txBody>
      </p:sp>
    </p:spTree>
    <p:extLst>
      <p:ext uri="{BB962C8B-B14F-4D97-AF65-F5344CB8AC3E}">
        <p14:creationId xmlns:p14="http://schemas.microsoft.com/office/powerpoint/2010/main" val="273191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10890" r="31461"/>
          <a:stretch/>
        </p:blipFill>
        <p:spPr>
          <a:xfrm>
            <a:off x="2" y="10"/>
            <a:ext cx="5089584"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Title 3">
            <a:extLst>
              <a:ext uri="{FF2B5EF4-FFF2-40B4-BE49-F238E27FC236}">
                <a16:creationId xmlns:a16="http://schemas.microsoft.com/office/drawing/2014/main" id="{9C8911DB-A56C-6B4A-B399-84E5CB0B7E69}"/>
              </a:ext>
            </a:extLst>
          </p:cNvPr>
          <p:cNvSpPr>
            <a:spLocks noGrp="1"/>
          </p:cNvSpPr>
          <p:nvPr>
            <p:ph type="title"/>
          </p:nvPr>
        </p:nvSpPr>
        <p:spPr>
          <a:xfrm>
            <a:off x="6943725" y="215524"/>
            <a:ext cx="5535821" cy="1104092"/>
          </a:xfrm>
        </p:spPr>
        <p:txBody>
          <a:bodyPr>
            <a:normAutofit fontScale="90000"/>
          </a:bodyPr>
          <a:lstStyle/>
          <a:p>
            <a:pPr algn="ctr"/>
            <a:r>
              <a:rPr lang="en-US" dirty="0"/>
              <a:t>        </a:t>
            </a:r>
            <a:br>
              <a:rPr lang="en-US" dirty="0"/>
            </a:br>
            <a:br>
              <a:rPr lang="en-US" dirty="0"/>
            </a:br>
            <a:br>
              <a:rPr lang="en-US" dirty="0"/>
            </a:br>
            <a:br>
              <a:rPr lang="en-US" dirty="0"/>
            </a:br>
            <a:br>
              <a:rPr lang="en-US" dirty="0"/>
            </a:br>
            <a:r>
              <a:rPr lang="en-US" dirty="0"/>
              <a:t>        </a:t>
            </a:r>
            <a:br>
              <a:rPr lang="en-US" dirty="0"/>
            </a:br>
            <a:br>
              <a:rPr lang="en-US" dirty="0"/>
            </a:br>
            <a:br>
              <a:rPr lang="en-US" dirty="0"/>
            </a:br>
            <a:r>
              <a:rPr lang="en-US" dirty="0"/>
              <a:t>     </a:t>
            </a:r>
            <a:r>
              <a:rPr lang="en-US" sz="6000" b="1" dirty="0"/>
              <a:t>Each User</a:t>
            </a:r>
            <a:br>
              <a:rPr lang="en-US" sz="6000" b="1" dirty="0"/>
            </a:br>
            <a:r>
              <a:rPr lang="en-US" sz="6000" b="1" dirty="0"/>
              <a:t>spends on average</a:t>
            </a:r>
            <a:br>
              <a:rPr lang="en-US" sz="6000" b="1" dirty="0"/>
            </a:br>
            <a:r>
              <a:rPr lang="en-US" sz="6000" b="1" dirty="0"/>
              <a:t>daily :</a:t>
            </a:r>
            <a:br>
              <a:rPr lang="en-US" sz="6000" b="1" dirty="0"/>
            </a:br>
            <a:br>
              <a:rPr lang="en-US" dirty="0"/>
            </a:br>
            <a:br>
              <a:rPr lang="en-US" dirty="0"/>
            </a:br>
            <a:r>
              <a:rPr lang="en-US" dirty="0"/>
              <a:t>   </a:t>
            </a:r>
            <a:r>
              <a:rPr lang="en-US" sz="6700" b="1" dirty="0">
                <a:solidFill>
                  <a:srgbClr val="FF0000"/>
                </a:solidFill>
              </a:rPr>
              <a:t>6 hours 55minutes</a:t>
            </a:r>
          </a:p>
        </p:txBody>
      </p:sp>
    </p:spTree>
    <p:extLst>
      <p:ext uri="{BB962C8B-B14F-4D97-AF65-F5344CB8AC3E}">
        <p14:creationId xmlns:p14="http://schemas.microsoft.com/office/powerpoint/2010/main" val="20513518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9091" r="9091"/>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8000" b="1" i="1"/>
              <a:t>Biblical Foundation</a:t>
            </a:r>
            <a:endParaRPr lang="en-US" sz="8000" b="1" i="1" dirty="0"/>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98336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10890" r="31461"/>
          <a:stretch/>
        </p:blipFill>
        <p:spPr>
          <a:xfrm>
            <a:off x="2" y="10"/>
            <a:ext cx="5089584"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Title 3">
            <a:extLst>
              <a:ext uri="{FF2B5EF4-FFF2-40B4-BE49-F238E27FC236}">
                <a16:creationId xmlns:a16="http://schemas.microsoft.com/office/drawing/2014/main" id="{9C8911DB-A56C-6B4A-B399-84E5CB0B7E69}"/>
              </a:ext>
            </a:extLst>
          </p:cNvPr>
          <p:cNvSpPr>
            <a:spLocks noGrp="1"/>
          </p:cNvSpPr>
          <p:nvPr>
            <p:ph type="title"/>
          </p:nvPr>
        </p:nvSpPr>
        <p:spPr>
          <a:xfrm>
            <a:off x="7102416" y="215524"/>
            <a:ext cx="5377130" cy="1104092"/>
          </a:xfrm>
        </p:spPr>
        <p:txBody>
          <a:bodyPr>
            <a:normAutofit fontScale="90000"/>
          </a:bodyPr>
          <a:lstStyle/>
          <a:p>
            <a:pPr algn="ctr"/>
            <a:r>
              <a:rPr lang="en-US" dirty="0"/>
              <a:t>        </a:t>
            </a:r>
            <a:br>
              <a:rPr lang="en-US" dirty="0"/>
            </a:br>
            <a:br>
              <a:rPr lang="en-US" dirty="0"/>
            </a:br>
            <a:br>
              <a:rPr lang="en-US" dirty="0"/>
            </a:br>
            <a:br>
              <a:rPr lang="en-US" dirty="0"/>
            </a:br>
            <a:br>
              <a:rPr lang="en-US" dirty="0"/>
            </a:br>
            <a:r>
              <a:rPr lang="en-US" dirty="0"/>
              <a:t>        </a:t>
            </a:r>
            <a:br>
              <a:rPr lang="en-US" dirty="0"/>
            </a:br>
            <a:br>
              <a:rPr lang="en-US" dirty="0"/>
            </a:br>
            <a:r>
              <a:rPr lang="en-US" sz="6700" b="1" dirty="0"/>
              <a:t>social media users:</a:t>
            </a:r>
            <a:br>
              <a:rPr lang="en-US" b="1" dirty="0"/>
            </a:br>
            <a:br>
              <a:rPr lang="en-US" dirty="0"/>
            </a:br>
            <a:br>
              <a:rPr lang="en-US" dirty="0"/>
            </a:br>
            <a:r>
              <a:rPr lang="en-US" dirty="0"/>
              <a:t>   </a:t>
            </a:r>
            <a:r>
              <a:rPr lang="en-US" sz="6700" b="1" dirty="0">
                <a:solidFill>
                  <a:srgbClr val="FF0000"/>
                </a:solidFill>
              </a:rPr>
              <a:t>4.14 billion</a:t>
            </a:r>
          </a:p>
        </p:txBody>
      </p:sp>
    </p:spTree>
    <p:extLst>
      <p:ext uri="{BB962C8B-B14F-4D97-AF65-F5344CB8AC3E}">
        <p14:creationId xmlns:p14="http://schemas.microsoft.com/office/powerpoint/2010/main" val="372063627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10890" r="31461"/>
          <a:stretch/>
        </p:blipFill>
        <p:spPr>
          <a:xfrm>
            <a:off x="2" y="10"/>
            <a:ext cx="5089584"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Title 3">
            <a:extLst>
              <a:ext uri="{FF2B5EF4-FFF2-40B4-BE49-F238E27FC236}">
                <a16:creationId xmlns:a16="http://schemas.microsoft.com/office/drawing/2014/main" id="{9C8911DB-A56C-6B4A-B399-84E5CB0B7E69}"/>
              </a:ext>
            </a:extLst>
          </p:cNvPr>
          <p:cNvSpPr>
            <a:spLocks noGrp="1"/>
          </p:cNvSpPr>
          <p:nvPr>
            <p:ph type="title"/>
          </p:nvPr>
        </p:nvSpPr>
        <p:spPr>
          <a:xfrm>
            <a:off x="7102416" y="215524"/>
            <a:ext cx="5377130" cy="1104092"/>
          </a:xfrm>
        </p:spPr>
        <p:txBody>
          <a:bodyPr>
            <a:normAutofit fontScale="90000"/>
          </a:bodyPr>
          <a:lstStyle/>
          <a:p>
            <a:pPr algn="ctr"/>
            <a:r>
              <a:rPr lang="en-US" dirty="0"/>
              <a:t>        </a:t>
            </a:r>
            <a:br>
              <a:rPr lang="en-US" dirty="0"/>
            </a:br>
            <a:br>
              <a:rPr lang="en-US" dirty="0"/>
            </a:br>
            <a:br>
              <a:rPr lang="en-US" dirty="0"/>
            </a:br>
            <a:br>
              <a:rPr lang="en-US" dirty="0"/>
            </a:br>
            <a:br>
              <a:rPr lang="en-US" dirty="0"/>
            </a:br>
            <a:r>
              <a:rPr lang="en-US" dirty="0"/>
              <a:t>        </a:t>
            </a:r>
            <a:br>
              <a:rPr lang="en-US" dirty="0"/>
            </a:br>
            <a:br>
              <a:rPr lang="en-US" dirty="0"/>
            </a:br>
            <a:br>
              <a:rPr lang="en-US" dirty="0"/>
            </a:br>
            <a:r>
              <a:rPr lang="en-US" dirty="0"/>
              <a:t>     </a:t>
            </a:r>
            <a:r>
              <a:rPr lang="en-US" sz="4900" b="1" dirty="0"/>
              <a:t>Each social media user</a:t>
            </a:r>
            <a:br>
              <a:rPr lang="en-US" sz="4900" b="1" dirty="0"/>
            </a:br>
            <a:r>
              <a:rPr lang="en-US" sz="4900" b="1" dirty="0"/>
              <a:t>spends on average</a:t>
            </a:r>
            <a:br>
              <a:rPr lang="en-US" sz="4900" b="1" dirty="0"/>
            </a:br>
            <a:r>
              <a:rPr lang="en-US" sz="4900" b="1" dirty="0"/>
              <a:t>daily :</a:t>
            </a:r>
            <a:br>
              <a:rPr lang="en-US" sz="4900" b="1" dirty="0"/>
            </a:br>
            <a:br>
              <a:rPr lang="en-US" dirty="0"/>
            </a:br>
            <a:br>
              <a:rPr lang="en-US" dirty="0"/>
            </a:br>
            <a:r>
              <a:rPr lang="en-US" dirty="0"/>
              <a:t>   </a:t>
            </a:r>
            <a:r>
              <a:rPr lang="en-US" sz="6700" b="1" dirty="0">
                <a:solidFill>
                  <a:srgbClr val="FF0000"/>
                </a:solidFill>
              </a:rPr>
              <a:t>2 hours 29 minutes</a:t>
            </a:r>
          </a:p>
        </p:txBody>
      </p:sp>
    </p:spTree>
    <p:extLst>
      <p:ext uri="{BB962C8B-B14F-4D97-AF65-F5344CB8AC3E}">
        <p14:creationId xmlns:p14="http://schemas.microsoft.com/office/powerpoint/2010/main" val="326542910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20145" b="15769"/>
          <a:stretch/>
        </p:blipFill>
        <p:spPr>
          <a:xfrm>
            <a:off x="20" y="-1"/>
            <a:ext cx="12191980" cy="4394997"/>
          </a:xfrm>
          <a:prstGeom prst="rect">
            <a:avLst/>
          </a:prstGeom>
        </p:spPr>
      </p:pic>
      <p:sp>
        <p:nvSpPr>
          <p:cNvPr id="10" name="Freeform: Shape 9">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595087" y="5355771"/>
            <a:ext cx="7228996" cy="1117600"/>
          </a:xfrm>
        </p:spPr>
        <p:txBody>
          <a:bodyPr vert="horz" lIns="91440" tIns="45720" rIns="91440" bIns="45720" rtlCol="0" anchor="b">
            <a:noAutofit/>
          </a:bodyPr>
          <a:lstStyle/>
          <a:p>
            <a:pPr algn="ct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r>
              <a:rPr lang="en-US" dirty="0">
                <a:solidFill>
                  <a:srgbClr val="FF0000"/>
                </a:solidFill>
              </a:rPr>
              <a:t>average social media user has an account on 8.3 different platforms</a:t>
            </a:r>
            <a:endParaRPr lang="en-US" sz="6000" b="1" dirty="0">
              <a:solidFill>
                <a:srgbClr val="FF0000"/>
              </a:solidFill>
            </a:endParaRPr>
          </a:p>
        </p:txBody>
      </p:sp>
    </p:spTree>
    <p:extLst>
      <p:ext uri="{BB962C8B-B14F-4D97-AF65-F5344CB8AC3E}">
        <p14:creationId xmlns:p14="http://schemas.microsoft.com/office/powerpoint/2010/main" val="528290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20145" b="15769"/>
          <a:stretch/>
        </p:blipFill>
        <p:spPr>
          <a:xfrm>
            <a:off x="20" y="-1"/>
            <a:ext cx="12191980" cy="4394997"/>
          </a:xfrm>
          <a:prstGeom prst="rect">
            <a:avLst/>
          </a:prstGeom>
        </p:spPr>
      </p:pic>
      <p:sp>
        <p:nvSpPr>
          <p:cNvPr id="10" name="Freeform: Shape 9">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595087" y="5355771"/>
            <a:ext cx="7228996" cy="1117600"/>
          </a:xfrm>
        </p:spPr>
        <p:txBody>
          <a:bodyPr vert="horz" lIns="91440" tIns="45720" rIns="91440" bIns="45720" rtlCol="0" anchor="b">
            <a:noAutofit/>
          </a:bodyPr>
          <a:lstStyle/>
          <a:p>
            <a:pPr algn="ct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br>
              <a:rPr lang="en-US" sz="6000" b="1" dirty="0">
                <a:solidFill>
                  <a:srgbClr val="FF0000"/>
                </a:solidFill>
              </a:rPr>
            </a:br>
            <a:r>
              <a:rPr lang="en-US" b="1" dirty="0">
                <a:solidFill>
                  <a:srgbClr val="FF0000"/>
                </a:solidFill>
              </a:rPr>
              <a:t>from the 4.14 billion social media users 4.08 billion  access social media via cell phones</a:t>
            </a:r>
          </a:p>
        </p:txBody>
      </p:sp>
    </p:spTree>
    <p:extLst>
      <p:ext uri="{BB962C8B-B14F-4D97-AF65-F5344CB8AC3E}">
        <p14:creationId xmlns:p14="http://schemas.microsoft.com/office/powerpoint/2010/main" val="3904683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20145" b="15769"/>
          <a:stretch/>
        </p:blipFill>
        <p:spPr>
          <a:xfrm>
            <a:off x="20" y="557211"/>
            <a:ext cx="12191980" cy="4394997"/>
          </a:xfrm>
          <a:prstGeom prst="rect">
            <a:avLst/>
          </a:prstGeom>
        </p:spPr>
      </p:pic>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595087" y="5355771"/>
            <a:ext cx="12191980" cy="1117600"/>
          </a:xfrm>
        </p:spPr>
        <p:txBody>
          <a:bodyPr vert="horz" lIns="91440" tIns="45720" rIns="91440" bIns="45720" rtlCol="0" anchor="b">
            <a:noAutofit/>
          </a:bodyPr>
          <a:lstStyle/>
          <a:p>
            <a:br>
              <a:rPr lang="en-US" sz="6000" b="1" dirty="0">
                <a:solidFill>
                  <a:srgbClr val="FF0000"/>
                </a:solidFill>
              </a:rPr>
            </a:br>
            <a:br>
              <a:rPr lang="en-US" sz="6000" b="1" dirty="0">
                <a:solidFill>
                  <a:srgbClr val="FF0000"/>
                </a:solidFill>
              </a:rPr>
            </a:br>
            <a:br>
              <a:rPr lang="en-US" sz="6000" b="1" dirty="0">
                <a:solidFill>
                  <a:srgbClr val="FF0000"/>
                </a:solidFill>
              </a:rPr>
            </a:br>
            <a:r>
              <a:rPr lang="en-US" sz="6000" b="1" dirty="0">
                <a:solidFill>
                  <a:schemeClr val="accent1"/>
                </a:solidFill>
              </a:rPr>
              <a:t>Examples:</a:t>
            </a:r>
            <a:br>
              <a:rPr lang="en-US" sz="6000" b="1" dirty="0">
                <a:solidFill>
                  <a:schemeClr val="accent1"/>
                </a:solidFill>
              </a:rPr>
            </a:br>
            <a:r>
              <a:rPr lang="en-US" sz="4000" b="1" dirty="0">
                <a:solidFill>
                  <a:schemeClr val="accent1"/>
                </a:solidFill>
              </a:rPr>
              <a:t>AWR, Hope Channel, IBMC, Division Experiences…</a:t>
            </a:r>
          </a:p>
        </p:txBody>
      </p:sp>
    </p:spTree>
    <p:extLst>
      <p:ext uri="{BB962C8B-B14F-4D97-AF65-F5344CB8AC3E}">
        <p14:creationId xmlns:p14="http://schemas.microsoft.com/office/powerpoint/2010/main" val="3027786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9091" r="35364"/>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A0BF94-7354-884A-8AD4-748C32E44F1A}"/>
              </a:ext>
            </a:extLst>
          </p:cNvPr>
          <p:cNvSpPr>
            <a:spLocks noGrp="1"/>
          </p:cNvSpPr>
          <p:nvPr>
            <p:ph type="title"/>
          </p:nvPr>
        </p:nvSpPr>
        <p:spPr>
          <a:xfrm>
            <a:off x="0" y="1397670"/>
            <a:ext cx="5697415" cy="5167253"/>
          </a:xfrm>
        </p:spPr>
        <p:txBody>
          <a:bodyPr vert="horz" lIns="91440" tIns="45720" rIns="91440" bIns="45720" rtlCol="0" anchor="b">
            <a:noAutofit/>
          </a:bodyPr>
          <a:lstStyle/>
          <a:p>
            <a:r>
              <a:rPr lang="en-US" sz="2800"/>
              <a:t>*information available 24/7</a:t>
            </a:r>
            <a:br>
              <a:rPr lang="en-US" sz="2800"/>
            </a:br>
            <a:r>
              <a:rPr lang="en-US" sz="2800"/>
              <a:t>* an instantaneous reach across time zones </a:t>
            </a:r>
            <a:br>
              <a:rPr lang="en-US" sz="2800"/>
            </a:br>
            <a:r>
              <a:rPr lang="en-US" sz="2800"/>
              <a:t>*Reach across national boundaries, including 10/40 window</a:t>
            </a:r>
            <a:br>
              <a:rPr lang="en-US" sz="2800"/>
            </a:br>
            <a:r>
              <a:rPr lang="en-US" sz="2800"/>
              <a:t>*Sharing and reaching in the privacy and comfort of a home</a:t>
            </a:r>
            <a:br>
              <a:rPr lang="en-US" sz="2800"/>
            </a:br>
            <a:r>
              <a:rPr lang="en-US" sz="2800"/>
              <a:t>*Reduces need and expenses for travel</a:t>
            </a:r>
            <a:br>
              <a:rPr lang="en-US" sz="2800"/>
            </a:br>
            <a:r>
              <a:rPr lang="en-US" sz="2800"/>
              <a:t>*Eliminates the toll on the speaker to adjust to the time zones</a:t>
            </a:r>
            <a:br>
              <a:rPr lang="en-US" sz="2800"/>
            </a:br>
            <a:r>
              <a:rPr lang="en-US" sz="2800"/>
              <a:t>*Eliminates  jet luck</a:t>
            </a:r>
            <a:endParaRPr lang="en-US" sz="2800" b="1"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25D9E4B-9415-0549-A264-6CCD7E670614}"/>
              </a:ext>
            </a:extLst>
          </p:cNvPr>
          <p:cNvSpPr txBox="1"/>
          <p:nvPr/>
        </p:nvSpPr>
        <p:spPr>
          <a:xfrm>
            <a:off x="614363" y="885825"/>
            <a:ext cx="2136290" cy="707886"/>
          </a:xfrm>
          <a:prstGeom prst="rect">
            <a:avLst/>
          </a:prstGeom>
          <a:noFill/>
        </p:spPr>
        <p:txBody>
          <a:bodyPr wrap="none" rtlCol="0">
            <a:spAutoFit/>
          </a:bodyPr>
          <a:lstStyle/>
          <a:p>
            <a:r>
              <a:rPr lang="en-US" sz="4000" dirty="0"/>
              <a:t>Positives:</a:t>
            </a:r>
          </a:p>
        </p:txBody>
      </p:sp>
    </p:spTree>
    <p:extLst>
      <p:ext uri="{BB962C8B-B14F-4D97-AF65-F5344CB8AC3E}">
        <p14:creationId xmlns:p14="http://schemas.microsoft.com/office/powerpoint/2010/main" val="137102619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9091" r="35364"/>
          <a:stretch/>
        </p:blipFill>
        <p:spPr>
          <a:xfrm>
            <a:off x="3523488" y="10"/>
            <a:ext cx="8668512" cy="6857990"/>
          </a:xfrm>
          <a:prstGeom prst="rect">
            <a:avLst/>
          </a:prstGeom>
        </p:spPr>
      </p:pic>
      <p:sp>
        <p:nvSpPr>
          <p:cNvPr id="4" name="Title 3">
            <a:extLst>
              <a:ext uri="{FF2B5EF4-FFF2-40B4-BE49-F238E27FC236}">
                <a16:creationId xmlns:a16="http://schemas.microsoft.com/office/drawing/2014/main" id="{CAA0BF94-7354-884A-8AD4-748C32E44F1A}"/>
              </a:ext>
            </a:extLst>
          </p:cNvPr>
          <p:cNvSpPr>
            <a:spLocks noGrp="1"/>
          </p:cNvSpPr>
          <p:nvPr>
            <p:ph type="title"/>
          </p:nvPr>
        </p:nvSpPr>
        <p:spPr>
          <a:xfrm>
            <a:off x="0" y="1593711"/>
            <a:ext cx="3523489" cy="2427304"/>
          </a:xfrm>
        </p:spPr>
        <p:txBody>
          <a:bodyPr vert="horz" lIns="91440" tIns="45720" rIns="91440" bIns="45720" rtlCol="0" anchor="b">
            <a:normAutofit fontScale="90000"/>
          </a:bodyPr>
          <a:lstStyle/>
          <a:p>
            <a:br>
              <a:rPr lang="en-US" sz="2300" b="1" dirty="0"/>
            </a:br>
            <a:br>
              <a:rPr lang="en-US" sz="2300" b="1" dirty="0"/>
            </a:br>
            <a:r>
              <a:rPr lang="en-US" sz="2300" b="1" dirty="0"/>
              <a:t>*</a:t>
            </a:r>
            <a:r>
              <a:rPr lang="en-US" sz="2700" b="1" dirty="0"/>
              <a:t>Provides Possibility to Return Back and Explore More the Message at Any Time </a:t>
            </a:r>
            <a:br>
              <a:rPr lang="en-US" sz="2700" b="1" dirty="0"/>
            </a:br>
            <a:br>
              <a:rPr lang="en-US" sz="2700" b="1" dirty="0"/>
            </a:br>
            <a:r>
              <a:rPr lang="en-US" sz="2700" b="1" dirty="0"/>
              <a:t>* Provides Anonymity, if Desired …</a:t>
            </a:r>
            <a:br>
              <a:rPr lang="en-US" sz="2700" b="1" dirty="0"/>
            </a:br>
            <a:endParaRPr lang="en-US" sz="2700" b="1" dirty="0"/>
          </a:p>
        </p:txBody>
      </p:sp>
      <p:sp>
        <p:nvSpPr>
          <p:cNvPr id="3" name="TextBox 2">
            <a:extLst>
              <a:ext uri="{FF2B5EF4-FFF2-40B4-BE49-F238E27FC236}">
                <a16:creationId xmlns:a16="http://schemas.microsoft.com/office/drawing/2014/main" id="{925D9E4B-9415-0549-A264-6CCD7E670614}"/>
              </a:ext>
            </a:extLst>
          </p:cNvPr>
          <p:cNvSpPr txBox="1"/>
          <p:nvPr/>
        </p:nvSpPr>
        <p:spPr>
          <a:xfrm>
            <a:off x="445477" y="422031"/>
            <a:ext cx="2305176" cy="1323439"/>
          </a:xfrm>
          <a:prstGeom prst="rect">
            <a:avLst/>
          </a:prstGeom>
          <a:noFill/>
        </p:spPr>
        <p:txBody>
          <a:bodyPr wrap="square" rtlCol="0">
            <a:spAutoFit/>
          </a:bodyPr>
          <a:lstStyle/>
          <a:p>
            <a:r>
              <a:rPr lang="en-US" sz="4000" dirty="0"/>
              <a:t>Positives:</a:t>
            </a:r>
          </a:p>
          <a:p>
            <a:endParaRPr lang="en-US" sz="4000" dirty="0"/>
          </a:p>
        </p:txBody>
      </p:sp>
    </p:spTree>
    <p:extLst>
      <p:ext uri="{BB962C8B-B14F-4D97-AF65-F5344CB8AC3E}">
        <p14:creationId xmlns:p14="http://schemas.microsoft.com/office/powerpoint/2010/main" val="2644644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t="7744" b="3367"/>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2"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4" name="Group 13">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5" name="Freeform: Shape 14">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3">
            <a:extLst>
              <a:ext uri="{FF2B5EF4-FFF2-40B4-BE49-F238E27FC236}">
                <a16:creationId xmlns:a16="http://schemas.microsoft.com/office/drawing/2014/main" id="{CAA0BF94-7354-884A-8AD4-748C32E44F1A}"/>
              </a:ext>
            </a:extLst>
          </p:cNvPr>
          <p:cNvSpPr>
            <a:spLocks noGrp="1"/>
          </p:cNvSpPr>
          <p:nvPr>
            <p:ph type="title"/>
          </p:nvPr>
        </p:nvSpPr>
        <p:spPr/>
        <p:txBody>
          <a:bodyPr/>
          <a:lstStyle/>
          <a:p>
            <a:r>
              <a:rPr lang="en-US" b="1" dirty="0">
                <a:solidFill>
                  <a:schemeClr val="bg1"/>
                </a:solidFill>
              </a:rPr>
              <a:t>Positives:</a:t>
            </a:r>
          </a:p>
        </p:txBody>
      </p:sp>
      <p:sp>
        <p:nvSpPr>
          <p:cNvPr id="6" name="TextBox 5">
            <a:extLst>
              <a:ext uri="{FF2B5EF4-FFF2-40B4-BE49-F238E27FC236}">
                <a16:creationId xmlns:a16="http://schemas.microsoft.com/office/drawing/2014/main" id="{6B20F30D-6966-E147-963E-18438C3F2FC4}"/>
              </a:ext>
            </a:extLst>
          </p:cNvPr>
          <p:cNvSpPr txBox="1"/>
          <p:nvPr/>
        </p:nvSpPr>
        <p:spPr>
          <a:xfrm>
            <a:off x="0" y="6145985"/>
            <a:ext cx="12511779" cy="523220"/>
          </a:xfrm>
          <a:prstGeom prst="rect">
            <a:avLst/>
          </a:prstGeom>
          <a:noFill/>
        </p:spPr>
        <p:txBody>
          <a:bodyPr wrap="square" rtlCol="0">
            <a:spAutoFit/>
          </a:bodyPr>
          <a:lstStyle/>
          <a:p>
            <a:r>
              <a:rPr lang="en-US" sz="2800" b="1" u="sng" dirty="0">
                <a:solidFill>
                  <a:schemeClr val="bg1"/>
                </a:solidFill>
              </a:rPr>
              <a:t>Preacher works 24 hours a day, 7 days a week even while sleeping or after death…</a:t>
            </a:r>
          </a:p>
        </p:txBody>
      </p:sp>
    </p:spTree>
    <p:extLst>
      <p:ext uri="{BB962C8B-B14F-4D97-AF65-F5344CB8AC3E}">
        <p14:creationId xmlns:p14="http://schemas.microsoft.com/office/powerpoint/2010/main" val="1152406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F4E5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AA0BF94-7354-884A-8AD4-748C32E44F1A}"/>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b="1" i="1" u="sng" dirty="0">
                <a:solidFill>
                  <a:srgbClr val="FFFFFF"/>
                </a:solidFill>
              </a:rPr>
              <a:t>Some of the Disadvantages:</a:t>
            </a: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r="3337"/>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94B5AD9-377A-8B41-9D5C-844594A0394D}"/>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a:lnSpc>
                <a:spcPct val="90000"/>
              </a:lnSpc>
              <a:spcAft>
                <a:spcPts val="600"/>
              </a:spcAft>
            </a:pPr>
            <a:r>
              <a:rPr lang="en-US" sz="2000" b="1" dirty="0">
                <a:solidFill>
                  <a:srgbClr val="FFFFFF"/>
                </a:solidFill>
              </a:rPr>
              <a:t>*Church Members become observers, disconnected from a local Church, for Worship they travel the world to find a preacher</a:t>
            </a:r>
          </a:p>
          <a:p>
            <a:r>
              <a:rPr lang="en-US" i="1" dirty="0">
                <a:solidFill>
                  <a:schemeClr val="bg1"/>
                </a:solidFill>
              </a:rPr>
              <a:t>*</a:t>
            </a:r>
            <a:r>
              <a:rPr lang="en-US" sz="2000" b="1" dirty="0">
                <a:solidFill>
                  <a:schemeClr val="bg1"/>
                </a:solidFill>
              </a:rPr>
              <a:t>Declining Attendance</a:t>
            </a:r>
          </a:p>
          <a:p>
            <a:r>
              <a:rPr lang="en-US" sz="2000" b="1" dirty="0">
                <a:solidFill>
                  <a:schemeClr val="bg1"/>
                </a:solidFill>
              </a:rPr>
              <a:t>*Declining Mission Offerings and Donations</a:t>
            </a:r>
          </a:p>
          <a:p>
            <a:r>
              <a:rPr lang="en-US" sz="2000" b="1" dirty="0">
                <a:solidFill>
                  <a:schemeClr val="bg1"/>
                </a:solidFill>
              </a:rPr>
              <a:t>*Lack  of real/deep human interaction and relationship</a:t>
            </a:r>
          </a:p>
          <a:p>
            <a:r>
              <a:rPr lang="en-US" sz="2000" b="1" dirty="0">
                <a:solidFill>
                  <a:schemeClr val="bg1"/>
                </a:solidFill>
              </a:rPr>
              <a:t>*Lack of Interdependence and Increase  of Independence</a:t>
            </a:r>
            <a:endParaRPr lang="en-US" sz="2000" b="1" dirty="0">
              <a:solidFill>
                <a:srgbClr val="FFFFFF"/>
              </a:solidFill>
            </a:endParaRPr>
          </a:p>
        </p:txBody>
      </p:sp>
    </p:spTree>
    <p:extLst>
      <p:ext uri="{BB962C8B-B14F-4D97-AF65-F5344CB8AC3E}">
        <p14:creationId xmlns:p14="http://schemas.microsoft.com/office/powerpoint/2010/main" val="263611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9091" r="35364"/>
          <a:stretch/>
        </p:blipFill>
        <p:spPr>
          <a:xfrm>
            <a:off x="3523488" y="316533"/>
            <a:ext cx="8668512" cy="6857990"/>
          </a:xfrm>
          <a:prstGeom prst="rect">
            <a:avLst/>
          </a:prstGeom>
        </p:spPr>
      </p:pic>
      <p:sp>
        <p:nvSpPr>
          <p:cNvPr id="39" name="Rectangle 3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81029" y="1122362"/>
            <a:ext cx="4665402" cy="3188917"/>
          </a:xfrm>
        </p:spPr>
        <p:txBody>
          <a:bodyPr vert="horz" lIns="91440" tIns="45720" rIns="91440" bIns="45720" rtlCol="0" anchor="b">
            <a:normAutofit/>
          </a:bodyPr>
          <a:lstStyle/>
          <a:p>
            <a:r>
              <a:rPr lang="en-US" sz="4800" b="1" dirty="0"/>
              <a:t>Use Technology </a:t>
            </a:r>
            <a:r>
              <a:rPr lang="en-US" sz="4800" b="1" i="1" dirty="0"/>
              <a:t>but  </a:t>
            </a:r>
            <a:br>
              <a:rPr lang="en-US" sz="4800" b="1" dirty="0"/>
            </a:br>
            <a:r>
              <a:rPr lang="en-US" sz="6000" b="1" dirty="0"/>
              <a:t>Trust In God!</a:t>
            </a:r>
          </a:p>
        </p:txBody>
      </p:sp>
      <p:sp>
        <p:nvSpPr>
          <p:cNvPr id="41" name="Rectangle 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20294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a:stretch/>
        </p:blipFill>
        <p:spPr>
          <a:xfrm>
            <a:off x="20" y="10"/>
            <a:ext cx="12191979" cy="6857989"/>
          </a:xfrm>
          <a:prstGeom prst="rect">
            <a:avLst/>
          </a:prstGeom>
        </p:spPr>
      </p:pic>
      <p:sp useBgFill="1">
        <p:nvSpPr>
          <p:cNvPr id="10" name="Freeform: Shape 9">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903B0D71-6F1B-D440-A7C9-46EBBBE54DA6}"/>
              </a:ext>
            </a:extLst>
          </p:cNvPr>
          <p:cNvSpPr txBox="1"/>
          <p:nvPr/>
        </p:nvSpPr>
        <p:spPr>
          <a:xfrm>
            <a:off x="827087" y="1643063"/>
            <a:ext cx="5260975" cy="4909036"/>
          </a:xfrm>
          <a:prstGeom prst="rect">
            <a:avLst/>
          </a:prstGeom>
          <a:noFill/>
        </p:spPr>
        <p:txBody>
          <a:bodyPr wrap="square" rtlCol="0">
            <a:spAutoFit/>
          </a:bodyPr>
          <a:lstStyle/>
          <a:p>
            <a:pPr>
              <a:spcAft>
                <a:spcPts val="600"/>
              </a:spcAft>
            </a:pPr>
            <a:r>
              <a:rPr lang="en-US" sz="3600" b="1" u="sng" dirty="0">
                <a:solidFill>
                  <a:schemeClr val="bg1"/>
                </a:solidFill>
              </a:rPr>
              <a:t>Writings-Different Genres</a:t>
            </a:r>
            <a:r>
              <a:rPr lang="en-US" sz="3600" b="1" dirty="0">
                <a:solidFill>
                  <a:schemeClr val="bg1"/>
                </a:solidFill>
              </a:rPr>
              <a:t>:</a:t>
            </a:r>
          </a:p>
          <a:p>
            <a:pPr>
              <a:spcAft>
                <a:spcPts val="600"/>
              </a:spcAft>
            </a:pPr>
            <a:r>
              <a:rPr lang="en-US" sz="3600" b="1" dirty="0">
                <a:solidFill>
                  <a:schemeClr val="bg1"/>
                </a:solidFill>
              </a:rPr>
              <a:t>Historical Narrative, Law, Poetry, Prophesy, Apocalyptical Prophesy,</a:t>
            </a:r>
          </a:p>
          <a:p>
            <a:pPr>
              <a:spcAft>
                <a:spcPts val="600"/>
              </a:spcAft>
            </a:pPr>
            <a:r>
              <a:rPr lang="en-US" sz="3600" b="1" dirty="0">
                <a:solidFill>
                  <a:schemeClr val="bg1"/>
                </a:solidFill>
              </a:rPr>
              <a:t>Wisdom Literature, Parables,</a:t>
            </a:r>
          </a:p>
          <a:p>
            <a:pPr>
              <a:spcAft>
                <a:spcPts val="600"/>
              </a:spcAft>
            </a:pPr>
            <a:r>
              <a:rPr lang="en-US" sz="3600" b="1" dirty="0">
                <a:solidFill>
                  <a:schemeClr val="bg1"/>
                </a:solidFill>
              </a:rPr>
              <a:t>Gospels, Epistles..</a:t>
            </a:r>
          </a:p>
          <a:p>
            <a:pPr>
              <a:spcAft>
                <a:spcPts val="600"/>
              </a:spcAft>
            </a:pPr>
            <a:endParaRPr lang="en-US" dirty="0"/>
          </a:p>
          <a:p>
            <a:pPr>
              <a:spcAft>
                <a:spcPts val="600"/>
              </a:spcAft>
            </a:pPr>
            <a:endParaRPr lang="en-US" dirty="0"/>
          </a:p>
        </p:txBody>
      </p:sp>
      <p:sp>
        <p:nvSpPr>
          <p:cNvPr id="4" name="TextBox 3">
            <a:extLst>
              <a:ext uri="{FF2B5EF4-FFF2-40B4-BE49-F238E27FC236}">
                <a16:creationId xmlns:a16="http://schemas.microsoft.com/office/drawing/2014/main" id="{EC55A415-2EE2-324E-A98E-451F27810549}"/>
              </a:ext>
            </a:extLst>
          </p:cNvPr>
          <p:cNvSpPr txBox="1"/>
          <p:nvPr/>
        </p:nvSpPr>
        <p:spPr>
          <a:xfrm>
            <a:off x="4457700" y="314325"/>
            <a:ext cx="4054893" cy="523220"/>
          </a:xfrm>
          <a:prstGeom prst="rect">
            <a:avLst/>
          </a:prstGeom>
          <a:noFill/>
        </p:spPr>
        <p:txBody>
          <a:bodyPr wrap="none" rtlCol="0">
            <a:spAutoFit/>
          </a:bodyPr>
          <a:lstStyle/>
          <a:p>
            <a:r>
              <a:rPr lang="en-US" sz="2800" b="1" dirty="0">
                <a:solidFill>
                  <a:schemeClr val="bg1"/>
                </a:solidFill>
              </a:rPr>
              <a:t>Original goal: Face to Face</a:t>
            </a:r>
          </a:p>
        </p:txBody>
      </p:sp>
    </p:spTree>
    <p:extLst>
      <p:ext uri="{BB962C8B-B14F-4D97-AF65-F5344CB8AC3E}">
        <p14:creationId xmlns:p14="http://schemas.microsoft.com/office/powerpoint/2010/main" val="1025531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3013" r="23584"/>
          <a:stretch/>
        </p:blipFill>
        <p:spPr>
          <a:xfrm>
            <a:off x="3270819"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A559FEA4-42E8-8144-809A-9EEACBD2A264}"/>
              </a:ext>
            </a:extLst>
          </p:cNvPr>
          <p:cNvSpPr txBox="1"/>
          <p:nvPr/>
        </p:nvSpPr>
        <p:spPr>
          <a:xfrm>
            <a:off x="326897" y="1172973"/>
            <a:ext cx="4034088" cy="3185487"/>
          </a:xfrm>
          <a:prstGeom prst="rect">
            <a:avLst/>
          </a:prstGeom>
          <a:noFill/>
        </p:spPr>
        <p:txBody>
          <a:bodyPr wrap="square" rtlCol="0">
            <a:spAutoFit/>
          </a:bodyPr>
          <a:lstStyle/>
          <a:p>
            <a:pPr>
              <a:spcAft>
                <a:spcPts val="600"/>
              </a:spcAft>
            </a:pPr>
            <a:r>
              <a:rPr lang="en-US" sz="3600" b="1" i="1" dirty="0"/>
              <a:t>The Book of Acts:</a:t>
            </a:r>
          </a:p>
          <a:p>
            <a:pPr>
              <a:spcAft>
                <a:spcPts val="600"/>
              </a:spcAft>
            </a:pPr>
            <a:endParaRPr lang="en-US" dirty="0"/>
          </a:p>
          <a:p>
            <a:pPr>
              <a:spcAft>
                <a:spcPts val="600"/>
              </a:spcAft>
            </a:pPr>
            <a:endParaRPr lang="en-US" sz="4400" b="1" dirty="0">
              <a:solidFill>
                <a:srgbClr val="C00000"/>
              </a:solidFill>
            </a:endParaRPr>
          </a:p>
          <a:p>
            <a:pPr>
              <a:spcAft>
                <a:spcPts val="600"/>
              </a:spcAft>
            </a:pPr>
            <a:r>
              <a:rPr lang="en-US" sz="4400" b="1" dirty="0">
                <a:solidFill>
                  <a:srgbClr val="C00000"/>
                </a:solidFill>
              </a:rPr>
              <a:t>Fill the World with the Word</a:t>
            </a:r>
          </a:p>
        </p:txBody>
      </p:sp>
    </p:spTree>
    <p:extLst>
      <p:ext uri="{BB962C8B-B14F-4D97-AF65-F5344CB8AC3E}">
        <p14:creationId xmlns:p14="http://schemas.microsoft.com/office/powerpoint/2010/main" val="90852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3013" r="23584"/>
          <a:stretch/>
        </p:blipFill>
        <p:spPr>
          <a:xfrm>
            <a:off x="3270819"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3" name="TextBox 2">
            <a:extLst>
              <a:ext uri="{FF2B5EF4-FFF2-40B4-BE49-F238E27FC236}">
                <a16:creationId xmlns:a16="http://schemas.microsoft.com/office/drawing/2014/main" id="{A559FEA4-42E8-8144-809A-9EEACBD2A264}"/>
              </a:ext>
            </a:extLst>
          </p:cNvPr>
          <p:cNvSpPr txBox="1"/>
          <p:nvPr/>
        </p:nvSpPr>
        <p:spPr>
          <a:xfrm>
            <a:off x="100013" y="328613"/>
            <a:ext cx="4260972" cy="6294031"/>
          </a:xfrm>
          <a:prstGeom prst="rect">
            <a:avLst/>
          </a:prstGeom>
          <a:noFill/>
        </p:spPr>
        <p:txBody>
          <a:bodyPr wrap="square" rtlCol="0">
            <a:spAutoFit/>
          </a:bodyPr>
          <a:lstStyle/>
          <a:p>
            <a:pPr>
              <a:spcAft>
                <a:spcPts val="600"/>
              </a:spcAft>
            </a:pPr>
            <a:r>
              <a:rPr lang="en-US" sz="3600" b="1" i="1" dirty="0"/>
              <a:t>Luke uses several</a:t>
            </a:r>
          </a:p>
          <a:p>
            <a:pPr>
              <a:spcAft>
                <a:spcPts val="600"/>
              </a:spcAft>
            </a:pPr>
            <a:r>
              <a:rPr lang="en-US" sz="3600" b="1" i="1" dirty="0"/>
              <a:t>dozens of verbs to describe the process of proclamation:</a:t>
            </a:r>
          </a:p>
          <a:p>
            <a:pPr>
              <a:spcAft>
                <a:spcPts val="600"/>
              </a:spcAft>
            </a:pPr>
            <a:r>
              <a:rPr lang="en-US" sz="2800" b="1" i="1" dirty="0"/>
              <a:t>Speak, say, announce the good news, instruct, publicly proclaim, reason, solemnly testify, herald, speak boldly, exhort, encourage, comfort, persuade, place it into the ears… … …</a:t>
            </a:r>
          </a:p>
          <a:p>
            <a:pPr>
              <a:spcAft>
                <a:spcPts val="600"/>
              </a:spcAft>
            </a:pPr>
            <a:r>
              <a:rPr lang="en-US" sz="2000" b="1" dirty="0">
                <a:solidFill>
                  <a:srgbClr val="C00000"/>
                </a:solidFill>
              </a:rPr>
              <a:t>Fill the World with the Word</a:t>
            </a:r>
          </a:p>
        </p:txBody>
      </p:sp>
    </p:spTree>
    <p:extLst>
      <p:ext uri="{BB962C8B-B14F-4D97-AF65-F5344CB8AC3E}">
        <p14:creationId xmlns:p14="http://schemas.microsoft.com/office/powerpoint/2010/main" val="204923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3013" r="23584"/>
          <a:stretch/>
        </p:blipFill>
        <p:spPr>
          <a:xfrm>
            <a:off x="3270819"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3" name="TextBox 2">
            <a:extLst>
              <a:ext uri="{FF2B5EF4-FFF2-40B4-BE49-F238E27FC236}">
                <a16:creationId xmlns:a16="http://schemas.microsoft.com/office/drawing/2014/main" id="{A559FEA4-42E8-8144-809A-9EEACBD2A264}"/>
              </a:ext>
            </a:extLst>
          </p:cNvPr>
          <p:cNvSpPr txBox="1"/>
          <p:nvPr/>
        </p:nvSpPr>
        <p:spPr>
          <a:xfrm>
            <a:off x="128587" y="0"/>
            <a:ext cx="4232397" cy="6278642"/>
          </a:xfrm>
          <a:prstGeom prst="rect">
            <a:avLst/>
          </a:prstGeom>
          <a:noFill/>
        </p:spPr>
        <p:txBody>
          <a:bodyPr wrap="square" rtlCol="0">
            <a:spAutoFit/>
          </a:bodyPr>
          <a:lstStyle/>
          <a:p>
            <a:pPr>
              <a:spcAft>
                <a:spcPts val="600"/>
              </a:spcAft>
            </a:pPr>
            <a:r>
              <a:rPr lang="en-US" sz="3600" b="1" i="1" u="sng" dirty="0"/>
              <a:t>Where the Word</a:t>
            </a:r>
          </a:p>
          <a:p>
            <a:pPr>
              <a:spcAft>
                <a:spcPts val="600"/>
              </a:spcAft>
            </a:pPr>
            <a:r>
              <a:rPr lang="en-US" sz="3600" b="1" i="1" u="sng" dirty="0"/>
              <a:t> Was Proclaimed:</a:t>
            </a:r>
          </a:p>
          <a:p>
            <a:pPr>
              <a:spcAft>
                <a:spcPts val="600"/>
              </a:spcAft>
            </a:pPr>
            <a:r>
              <a:rPr lang="en-US" sz="2000" b="1" dirty="0"/>
              <a:t>At the Temple</a:t>
            </a:r>
          </a:p>
          <a:p>
            <a:pPr>
              <a:spcAft>
                <a:spcPts val="600"/>
              </a:spcAft>
            </a:pPr>
            <a:r>
              <a:rPr lang="en-US" sz="2000" b="1" dirty="0"/>
              <a:t>In the Synagogues</a:t>
            </a:r>
          </a:p>
          <a:p>
            <a:pPr>
              <a:spcAft>
                <a:spcPts val="600"/>
              </a:spcAft>
            </a:pPr>
            <a:r>
              <a:rPr lang="en-US" sz="2000" b="1" dirty="0"/>
              <a:t>In Marketplaces</a:t>
            </a:r>
          </a:p>
          <a:p>
            <a:pPr>
              <a:spcAft>
                <a:spcPts val="600"/>
              </a:spcAft>
            </a:pPr>
            <a:r>
              <a:rPr lang="en-US" sz="2000" b="1" dirty="0"/>
              <a:t>In Jails</a:t>
            </a:r>
          </a:p>
          <a:p>
            <a:pPr>
              <a:spcAft>
                <a:spcPts val="600"/>
              </a:spcAft>
            </a:pPr>
            <a:r>
              <a:rPr lang="en-US" sz="2000" b="1" dirty="0"/>
              <a:t>In Courtrooms</a:t>
            </a:r>
          </a:p>
          <a:p>
            <a:pPr>
              <a:spcAft>
                <a:spcPts val="600"/>
              </a:spcAft>
            </a:pPr>
            <a:r>
              <a:rPr lang="en-US" sz="2000" b="1" dirty="0"/>
              <a:t>On Ships</a:t>
            </a:r>
          </a:p>
          <a:p>
            <a:pPr>
              <a:spcAft>
                <a:spcPts val="600"/>
              </a:spcAft>
            </a:pPr>
            <a:r>
              <a:rPr lang="en-US" sz="2000" b="1" dirty="0"/>
              <a:t>On Street Corners</a:t>
            </a:r>
          </a:p>
          <a:p>
            <a:pPr>
              <a:spcAft>
                <a:spcPts val="600"/>
              </a:spcAft>
            </a:pPr>
            <a:r>
              <a:rPr lang="en-US" sz="2000" b="1" dirty="0"/>
              <a:t>In Halls of Philosophy</a:t>
            </a:r>
          </a:p>
          <a:p>
            <a:pPr>
              <a:spcAft>
                <a:spcPts val="600"/>
              </a:spcAft>
            </a:pPr>
            <a:r>
              <a:rPr lang="en-US" sz="2000" b="1" dirty="0"/>
              <a:t>In Schools</a:t>
            </a:r>
          </a:p>
          <a:p>
            <a:pPr>
              <a:spcAft>
                <a:spcPts val="600"/>
              </a:spcAft>
            </a:pPr>
            <a:r>
              <a:rPr lang="en-US" sz="2000" b="1" dirty="0"/>
              <a:t>On Desert Roads</a:t>
            </a:r>
          </a:p>
          <a:p>
            <a:pPr>
              <a:spcAft>
                <a:spcPts val="600"/>
              </a:spcAft>
            </a:pPr>
            <a:r>
              <a:rPr lang="en-US" sz="2000" b="1" dirty="0"/>
              <a:t>In Private Homes</a:t>
            </a:r>
          </a:p>
          <a:p>
            <a:pPr>
              <a:spcAft>
                <a:spcPts val="600"/>
              </a:spcAft>
            </a:pPr>
            <a:r>
              <a:rPr lang="en-US" sz="2000" b="1" dirty="0"/>
              <a:t>In Government Buildings</a:t>
            </a:r>
          </a:p>
          <a:p>
            <a:pPr>
              <a:spcAft>
                <a:spcPts val="600"/>
              </a:spcAft>
            </a:pPr>
            <a:r>
              <a:rPr lang="en-US" sz="2000" b="1" dirty="0">
                <a:solidFill>
                  <a:srgbClr val="C00000"/>
                </a:solidFill>
              </a:rPr>
              <a:t>Fill the World with the Word</a:t>
            </a:r>
          </a:p>
        </p:txBody>
      </p:sp>
    </p:spTree>
    <p:extLst>
      <p:ext uri="{BB962C8B-B14F-4D97-AF65-F5344CB8AC3E}">
        <p14:creationId xmlns:p14="http://schemas.microsoft.com/office/powerpoint/2010/main" val="161644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3013" r="23584"/>
          <a:stretch/>
        </p:blipFill>
        <p:spPr>
          <a:xfrm>
            <a:off x="3270819"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3" name="TextBox 2">
            <a:extLst>
              <a:ext uri="{FF2B5EF4-FFF2-40B4-BE49-F238E27FC236}">
                <a16:creationId xmlns:a16="http://schemas.microsoft.com/office/drawing/2014/main" id="{A559FEA4-42E8-8144-809A-9EEACBD2A264}"/>
              </a:ext>
            </a:extLst>
          </p:cNvPr>
          <p:cNvSpPr txBox="1"/>
          <p:nvPr/>
        </p:nvSpPr>
        <p:spPr>
          <a:xfrm>
            <a:off x="128587" y="0"/>
            <a:ext cx="4232397" cy="6509474"/>
          </a:xfrm>
          <a:prstGeom prst="rect">
            <a:avLst/>
          </a:prstGeom>
          <a:noFill/>
        </p:spPr>
        <p:txBody>
          <a:bodyPr wrap="square" rtlCol="0">
            <a:spAutoFit/>
          </a:bodyPr>
          <a:lstStyle/>
          <a:p>
            <a:pPr>
              <a:spcAft>
                <a:spcPts val="600"/>
              </a:spcAft>
            </a:pPr>
            <a:endParaRPr lang="en-US" sz="3600" b="1" dirty="0"/>
          </a:p>
          <a:p>
            <a:pPr>
              <a:spcAft>
                <a:spcPts val="600"/>
              </a:spcAft>
            </a:pPr>
            <a:r>
              <a:rPr lang="en-US" sz="3600" b="1" i="1" u="sng" dirty="0"/>
              <a:t>To Whom It Was  Proclaimed:</a:t>
            </a:r>
          </a:p>
          <a:p>
            <a:pPr>
              <a:spcAft>
                <a:spcPts val="600"/>
              </a:spcAft>
            </a:pPr>
            <a:r>
              <a:rPr lang="en-US" sz="3200" b="1" dirty="0"/>
              <a:t>To Jews</a:t>
            </a:r>
          </a:p>
          <a:p>
            <a:pPr>
              <a:spcAft>
                <a:spcPts val="600"/>
              </a:spcAft>
            </a:pPr>
            <a:r>
              <a:rPr lang="en-US" sz="3200" b="1" dirty="0"/>
              <a:t>To Gentiles</a:t>
            </a:r>
          </a:p>
          <a:p>
            <a:pPr>
              <a:spcAft>
                <a:spcPts val="600"/>
              </a:spcAft>
            </a:pPr>
            <a:r>
              <a:rPr lang="en-US" sz="3200" b="1" dirty="0"/>
              <a:t>To Authorities</a:t>
            </a:r>
          </a:p>
          <a:p>
            <a:pPr>
              <a:spcAft>
                <a:spcPts val="600"/>
              </a:spcAft>
            </a:pPr>
            <a:r>
              <a:rPr lang="en-US" sz="3200" b="1" dirty="0"/>
              <a:t>To Prison Guards</a:t>
            </a:r>
          </a:p>
          <a:p>
            <a:pPr>
              <a:spcAft>
                <a:spcPts val="600"/>
              </a:spcAft>
            </a:pPr>
            <a:r>
              <a:rPr lang="en-US" sz="3200" b="1" dirty="0"/>
              <a:t>To Massive Crowds and Multitudes</a:t>
            </a:r>
          </a:p>
          <a:p>
            <a:pPr>
              <a:spcAft>
                <a:spcPts val="600"/>
              </a:spcAft>
            </a:pPr>
            <a:r>
              <a:rPr lang="en-US" sz="3200" b="1" dirty="0"/>
              <a:t>To Individuals</a:t>
            </a:r>
          </a:p>
          <a:p>
            <a:pPr>
              <a:spcAft>
                <a:spcPts val="600"/>
              </a:spcAft>
            </a:pPr>
            <a:endParaRPr lang="en-US" sz="2000" b="1" dirty="0"/>
          </a:p>
          <a:p>
            <a:pPr>
              <a:spcAft>
                <a:spcPts val="600"/>
              </a:spcAft>
            </a:pPr>
            <a:r>
              <a:rPr lang="en-US" sz="2000" b="1" dirty="0">
                <a:solidFill>
                  <a:srgbClr val="C00000"/>
                </a:solidFill>
              </a:rPr>
              <a:t>Fill the World with the Word</a:t>
            </a:r>
          </a:p>
        </p:txBody>
      </p:sp>
    </p:spTree>
    <p:extLst>
      <p:ext uri="{BB962C8B-B14F-4D97-AF65-F5344CB8AC3E}">
        <p14:creationId xmlns:p14="http://schemas.microsoft.com/office/powerpoint/2010/main" val="19805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3013" r="23584"/>
          <a:stretch/>
        </p:blipFill>
        <p:spPr>
          <a:xfrm>
            <a:off x="3270819"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3" name="TextBox 2">
            <a:extLst>
              <a:ext uri="{FF2B5EF4-FFF2-40B4-BE49-F238E27FC236}">
                <a16:creationId xmlns:a16="http://schemas.microsoft.com/office/drawing/2014/main" id="{A559FEA4-42E8-8144-809A-9EEACBD2A264}"/>
              </a:ext>
            </a:extLst>
          </p:cNvPr>
          <p:cNvSpPr txBox="1"/>
          <p:nvPr/>
        </p:nvSpPr>
        <p:spPr>
          <a:xfrm>
            <a:off x="128587" y="0"/>
            <a:ext cx="4232397" cy="6447919"/>
          </a:xfrm>
          <a:prstGeom prst="rect">
            <a:avLst/>
          </a:prstGeom>
          <a:noFill/>
        </p:spPr>
        <p:txBody>
          <a:bodyPr wrap="square" rtlCol="0">
            <a:spAutoFit/>
          </a:bodyPr>
          <a:lstStyle/>
          <a:p>
            <a:pPr>
              <a:spcAft>
                <a:spcPts val="600"/>
              </a:spcAft>
            </a:pPr>
            <a:r>
              <a:rPr lang="en-US" sz="3600" b="1" i="1" u="sng" dirty="0"/>
              <a:t>When Was it Proclaimed:</a:t>
            </a:r>
          </a:p>
          <a:p>
            <a:pPr>
              <a:spcAft>
                <a:spcPts val="600"/>
              </a:spcAft>
            </a:pPr>
            <a:br>
              <a:rPr lang="en-US" sz="3200" b="1" dirty="0"/>
            </a:br>
            <a:r>
              <a:rPr lang="en-US" sz="3200" b="1" dirty="0"/>
              <a:t>On Sabbath</a:t>
            </a:r>
          </a:p>
          <a:p>
            <a:pPr>
              <a:spcAft>
                <a:spcPts val="600"/>
              </a:spcAft>
            </a:pPr>
            <a:r>
              <a:rPr lang="en-US" sz="3200" b="1" dirty="0"/>
              <a:t>During the Week</a:t>
            </a:r>
          </a:p>
          <a:p>
            <a:pPr>
              <a:spcAft>
                <a:spcPts val="600"/>
              </a:spcAft>
            </a:pPr>
            <a:r>
              <a:rPr lang="en-US" sz="3200" b="1" dirty="0"/>
              <a:t>In the Morning</a:t>
            </a:r>
          </a:p>
          <a:p>
            <a:pPr>
              <a:spcAft>
                <a:spcPts val="600"/>
              </a:spcAft>
            </a:pPr>
            <a:r>
              <a:rPr lang="en-US" sz="3200" b="1" dirty="0"/>
              <a:t>At Midday</a:t>
            </a:r>
          </a:p>
          <a:p>
            <a:pPr>
              <a:spcAft>
                <a:spcPts val="600"/>
              </a:spcAft>
            </a:pPr>
            <a:r>
              <a:rPr lang="en-US" sz="3200" b="1" dirty="0"/>
              <a:t>In the Evening</a:t>
            </a:r>
          </a:p>
          <a:p>
            <a:pPr>
              <a:spcAft>
                <a:spcPts val="600"/>
              </a:spcAft>
            </a:pPr>
            <a:r>
              <a:rPr lang="en-US" sz="3200" b="1" dirty="0"/>
              <a:t>During the Night</a:t>
            </a:r>
          </a:p>
          <a:p>
            <a:pPr>
              <a:spcAft>
                <a:spcPts val="600"/>
              </a:spcAft>
            </a:pPr>
            <a:r>
              <a:rPr lang="en-US" sz="3200" b="1" dirty="0"/>
              <a:t>ALL THE TIME</a:t>
            </a:r>
          </a:p>
          <a:p>
            <a:pPr>
              <a:spcAft>
                <a:spcPts val="600"/>
              </a:spcAft>
            </a:pPr>
            <a:endParaRPr lang="en-US" sz="2000" b="1" dirty="0">
              <a:solidFill>
                <a:srgbClr val="C00000"/>
              </a:solidFill>
            </a:endParaRPr>
          </a:p>
          <a:p>
            <a:pPr>
              <a:spcAft>
                <a:spcPts val="600"/>
              </a:spcAft>
            </a:pPr>
            <a:r>
              <a:rPr lang="en-US" sz="2000" b="1" dirty="0">
                <a:solidFill>
                  <a:srgbClr val="C00000"/>
                </a:solidFill>
              </a:rPr>
              <a:t>Fill the World with the Word</a:t>
            </a:r>
          </a:p>
        </p:txBody>
      </p:sp>
    </p:spTree>
    <p:extLst>
      <p:ext uri="{BB962C8B-B14F-4D97-AF65-F5344CB8AC3E}">
        <p14:creationId xmlns:p14="http://schemas.microsoft.com/office/powerpoint/2010/main" val="307958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19066" r="-1" b="14688"/>
          <a:stretch/>
        </p:blipFill>
        <p:spPr>
          <a:xfrm>
            <a:off x="320040" y="320040"/>
            <a:ext cx="11548872" cy="4303462"/>
          </a:xfrm>
          <a:prstGeom prst="rect">
            <a:avLst/>
          </a:prstGeom>
        </p:spPr>
      </p:pic>
      <p:sp>
        <p:nvSpPr>
          <p:cNvPr id="12" name="Rectangle 11">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EEF7211-76BD-6A4E-B429-C21F36BC21CF}"/>
              </a:ext>
            </a:extLst>
          </p:cNvPr>
          <p:cNvSpPr txBox="1"/>
          <p:nvPr/>
        </p:nvSpPr>
        <p:spPr>
          <a:xfrm>
            <a:off x="2300287" y="4943542"/>
            <a:ext cx="9085135" cy="1401628"/>
          </a:xfrm>
          <a:prstGeom prst="rect">
            <a:avLst/>
          </a:prstGeom>
        </p:spPr>
        <p:txBody>
          <a:bodyPr vert="horz" lIns="91440" tIns="45720" rIns="91440" bIns="45720" rtlCol="0" anchor="ctr">
            <a:noAutofit/>
          </a:bodyPr>
          <a:lstStyle/>
          <a:p>
            <a:pPr lvl="4" indent="-228600">
              <a:lnSpc>
                <a:spcPct val="90000"/>
              </a:lnSpc>
              <a:spcAft>
                <a:spcPts val="600"/>
              </a:spcAft>
              <a:buFont typeface="Arial" panose="020B0604020202020204" pitchFamily="34" charset="0"/>
              <a:buChar char="•"/>
            </a:pPr>
            <a:r>
              <a:rPr lang="en-US" sz="3600" b="1" i="1" u="sng" dirty="0">
                <a:solidFill>
                  <a:srgbClr val="FF0000"/>
                </a:solidFill>
              </a:rPr>
              <a:t>Spired led, Power filled, Creative    Proclamation Everywhere, To All People, All The Time</a:t>
            </a:r>
          </a:p>
        </p:txBody>
      </p:sp>
    </p:spTree>
    <p:extLst>
      <p:ext uri="{BB962C8B-B14F-4D97-AF65-F5344CB8AC3E}">
        <p14:creationId xmlns:p14="http://schemas.microsoft.com/office/powerpoint/2010/main" val="331973041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Artur Stele</TermName>
          <TermId xmlns="http://schemas.microsoft.com/office/infopath/2007/PartnerControls">27f3922d-96ad-4bb6-b709-ce839ba465aa</TermId>
        </TermInfo>
      </Terms>
    </gc564d6ebf4248c7833a610fa17582d5>
    <j2a840a341ce45988eab089c2d811663 xmlns="708c96bb-742e-4249-8e2b-6d89ee2a2a12">
      <Terms xmlns="http://schemas.microsoft.com/office/infopath/2007/PartnerControls"/>
    </j2a840a341ce45988eab089c2d811663>
  </documentManagement>
</p:properties>
</file>

<file path=customXml/itemProps1.xml><?xml version="1.0" encoding="utf-8"?>
<ds:datastoreItem xmlns:ds="http://schemas.openxmlformats.org/officeDocument/2006/customXml" ds:itemID="{21B903EF-31C5-4FD2-A9A0-9027D4A7F3A4}"/>
</file>

<file path=customXml/itemProps2.xml><?xml version="1.0" encoding="utf-8"?>
<ds:datastoreItem xmlns:ds="http://schemas.openxmlformats.org/officeDocument/2006/customXml" ds:itemID="{2E565802-B6EF-46A9-9DB6-2B6D623EC796}"/>
</file>

<file path=customXml/itemProps3.xml><?xml version="1.0" encoding="utf-8"?>
<ds:datastoreItem xmlns:ds="http://schemas.openxmlformats.org/officeDocument/2006/customXml" ds:itemID="{C867B48C-917E-4E7A-8FD7-3C2DB2ADCD28}"/>
</file>

<file path=docProps/app.xml><?xml version="1.0" encoding="utf-8"?>
<Properties xmlns="http://schemas.openxmlformats.org/officeDocument/2006/extended-properties" xmlns:vt="http://schemas.openxmlformats.org/officeDocument/2006/docPropsVTypes">
  <TotalTime>6</TotalTime>
  <Words>930</Words>
  <Application>Microsoft Office PowerPoint</Application>
  <PresentationFormat>Widescreen</PresentationFormat>
  <Paragraphs>99</Paragraphs>
  <Slides>29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Rockwell</vt:lpstr>
      <vt:lpstr>Office Theme</vt:lpstr>
      <vt:lpstr>Use of Internet, Social Media in Presenting the Three Angels’ Messages To the Whole World</vt:lpstr>
      <vt:lpstr>Biblical Foundation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Writings of Ellen G. White </vt:lpstr>
      <vt:lpstr>Extraordinary Methods --In the cities of today, where there is so much to attract and please, the people can be interested by no ordinary efforts. Ministers of God's appointment will find it necessary to put forth extraordinary efforts in order to arrest the attention of the multitudes. And when they succeed in bringing together a large number of people, they must bear messages of a character so out of the usual order that the people will be aroused and warned. They must make use of every means that can possibly be devised for causing the truth to stand out clearly and distinctly.-- Testimonies, vol. 9, p. 109. (1909) </vt:lpstr>
      <vt:lpstr>PowerPoint Presentation</vt:lpstr>
      <vt:lpstr>PowerPoint Presentation</vt:lpstr>
      <vt:lpstr>Where are the masses of people today?</vt:lpstr>
      <vt:lpstr>They are  ONLINE</vt:lpstr>
      <vt:lpstr>Statistics: https://datareportal.com/global-digital-overview#:~:text=The%20number%20of%20internet%20users,875%2C000%20new%20users%20each%20day.</vt:lpstr>
      <vt:lpstr>                             Internet Users:      2010-1.7 billion   2020-4.66 billion</vt:lpstr>
      <vt:lpstr>            875000 new users added each day</vt:lpstr>
      <vt:lpstr>                             Each User spends on average daily :      6 hours 55minutes</vt:lpstr>
      <vt:lpstr>                       social media users:      4.14 billion</vt:lpstr>
      <vt:lpstr>                             Each social media user spends on average daily :      2 hours 29 minutes</vt:lpstr>
      <vt:lpstr>            average social media user has an account on 8.3 different platforms</vt:lpstr>
      <vt:lpstr>            from the 4.14 billion social media users 4.08 billion  access social media via cell phones</vt:lpstr>
      <vt:lpstr>   Examples: AWR, Hope Channel, IBMC, Division Experiences…</vt:lpstr>
      <vt:lpstr>*information available 24/7 * an instantaneous reach across time zones  *Reach across national boundaries, including 10/40 window *Sharing and reaching in the privacy and comfort of a home *Reduces need and expenses for travel *Eliminates the toll on the speaker to adjust to the time zones *Eliminates  jet luck</vt:lpstr>
      <vt:lpstr>  *Provides Possibility to Return Back and Explore More the Message at Any Time   * Provides Anonymity, if Desired … </vt:lpstr>
      <vt:lpstr>Positives:</vt:lpstr>
      <vt:lpstr>Some of the Disadvantages:</vt:lpstr>
      <vt:lpstr>Use Technology but   Trust In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Internet, Social Media in Presenting the Three Angels’ Messages To the Whole World</dc:title>
  <dc:creator>Stele, Artur</dc:creator>
  <cp:lastModifiedBy>Missah, Ellen S.</cp:lastModifiedBy>
  <cp:revision>1</cp:revision>
  <dcterms:created xsi:type="dcterms:W3CDTF">2021-02-10T12:41:40Z</dcterms:created>
  <dcterms:modified xsi:type="dcterms:W3CDTF">2022-01-12T14:19:30Z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73;#Artur Stele|27f3922d-96ad-4bb6-b709-ce839ba465aa</vt:lpwstr>
  </property>
  <property fmtid="{D5CDD505-2E9C-101B-9397-08002B2CF9AE}" pid="4" name="CurriculumCategories">
    <vt:lpwstr/>
  </property>
</Properties>
</file>