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6" r:id="rId2"/>
    <p:sldId id="275" r:id="rId3"/>
    <p:sldId id="278" r:id="rId4"/>
    <p:sldId id="274" r:id="rId5"/>
    <p:sldId id="276" r:id="rId6"/>
    <p:sldId id="277" r:id="rId7"/>
    <p:sldId id="284" r:id="rId8"/>
    <p:sldId id="279" r:id="rId9"/>
    <p:sldId id="280" r:id="rId10"/>
    <p:sldId id="285" r:id="rId11"/>
    <p:sldId id="286" r:id="rId12"/>
    <p:sldId id="287" r:id="rId13"/>
    <p:sldId id="288" r:id="rId14"/>
    <p:sldId id="290" r:id="rId15"/>
    <p:sldId id="289" r:id="rId16"/>
    <p:sldId id="291" r:id="rId17"/>
    <p:sldId id="281" r:id="rId18"/>
    <p:sldId id="296" r:id="rId19"/>
    <p:sldId id="292" r:id="rId20"/>
    <p:sldId id="293" r:id="rId21"/>
    <p:sldId id="294" r:id="rId22"/>
    <p:sldId id="295" r:id="rId23"/>
    <p:sldId id="297" r:id="rId24"/>
    <p:sldId id="282" r:id="rId25"/>
    <p:sldId id="2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8"/>
    <p:restoredTop sz="94694"/>
  </p:normalViewPr>
  <p:slideViewPr>
    <p:cSldViewPr snapToGrid="0" snapToObjects="1">
      <p:cViewPr varScale="1">
        <p:scale>
          <a:sx n="154" d="100"/>
          <a:sy n="154" d="100"/>
        </p:scale>
        <p:origin x="271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F7197-BDEC-144C-855B-94470B645E72}"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466BB-F9CE-4C48-AA9F-111966C98CA4}" type="slidenum">
              <a:rPr lang="en-US" smtClean="0"/>
              <a:t>‹#›</a:t>
            </a:fld>
            <a:endParaRPr lang="en-US"/>
          </a:p>
        </p:txBody>
      </p:sp>
    </p:spTree>
    <p:extLst>
      <p:ext uri="{BB962C8B-B14F-4D97-AF65-F5344CB8AC3E}">
        <p14:creationId xmlns:p14="http://schemas.microsoft.com/office/powerpoint/2010/main" val="288328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787D-0BC2-7B40-945A-41FDE22607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1F8DCD-592D-B646-BE77-8A1454A7D0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6E1F20-DC11-2A4D-99C0-351EABD923EC}"/>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5" name="Footer Placeholder 4">
            <a:extLst>
              <a:ext uri="{FF2B5EF4-FFF2-40B4-BE49-F238E27FC236}">
                <a16:creationId xmlns:a16="http://schemas.microsoft.com/office/drawing/2014/main" id="{A94D62A6-B028-7D4B-BBFD-47B2DF4A8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020CF-5921-C043-AFD9-5EBDC2C2A146}"/>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4043303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66F98-2492-D74E-AC02-2DF892E186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7E78AA-F0E2-944A-8939-6343170E76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02FE9-C6E6-8B47-94A6-0AA013F76131}"/>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5" name="Footer Placeholder 4">
            <a:extLst>
              <a:ext uri="{FF2B5EF4-FFF2-40B4-BE49-F238E27FC236}">
                <a16:creationId xmlns:a16="http://schemas.microsoft.com/office/drawing/2014/main" id="{835CDC00-8D4B-B040-910E-ABDAA0064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BECC3-70AE-1C4D-B969-5B7EB923415B}"/>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304701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ADA513-8C64-1F4D-BD3F-558F8C9852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42E8F1-2AAD-C548-A24D-2FD36BE29B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EE6BE-F6FF-D648-961D-AFEC9AE637B8}"/>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5" name="Footer Placeholder 4">
            <a:extLst>
              <a:ext uri="{FF2B5EF4-FFF2-40B4-BE49-F238E27FC236}">
                <a16:creationId xmlns:a16="http://schemas.microsoft.com/office/drawing/2014/main" id="{C1B077C4-4C15-964E-9E14-AE30B4663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A3A00-4CFC-6F4D-ABEB-ED3165661990}"/>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3993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F512A-DE77-FC45-9BC6-009357D39E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A746F-944E-8A47-859A-0EFB039A6C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D41AC-BF7B-5846-AF6F-63CA3ED1E8CD}"/>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5" name="Footer Placeholder 4">
            <a:extLst>
              <a:ext uri="{FF2B5EF4-FFF2-40B4-BE49-F238E27FC236}">
                <a16:creationId xmlns:a16="http://schemas.microsoft.com/office/drawing/2014/main" id="{20167CC3-54EB-CC4F-BCFE-A4D7F61FC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157F6-3EC3-3548-8112-8733B9696D28}"/>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366572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B762-43A1-E640-BAF6-0D80882512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35D260-6BA4-B94D-8F90-D396D3C712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6BF49-1CEE-EB4D-9CA1-0C84773D6C06}"/>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5" name="Footer Placeholder 4">
            <a:extLst>
              <a:ext uri="{FF2B5EF4-FFF2-40B4-BE49-F238E27FC236}">
                <a16:creationId xmlns:a16="http://schemas.microsoft.com/office/drawing/2014/main" id="{3A1B9A55-3BEA-3446-BECB-6AD15BBA9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AE7E4-C4E4-A149-8CF1-2504CEB2A7D0}"/>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191638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6EE3-09B7-E742-9EE7-F448EA75ED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1FBCDC-9CA1-9D4E-8774-594B798C5F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0F1222-8E8D-0A42-AFE1-DB8B3E6C1F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EDEDBC-F77A-BC42-A7C5-F8260777F287}"/>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6" name="Footer Placeholder 5">
            <a:extLst>
              <a:ext uri="{FF2B5EF4-FFF2-40B4-BE49-F238E27FC236}">
                <a16:creationId xmlns:a16="http://schemas.microsoft.com/office/drawing/2014/main" id="{A36238CA-D5E7-084B-883D-5CC03219C8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6DDE1E-0AF5-084D-B9EC-F38F88F34177}"/>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1425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F378-7010-7B46-8245-543D3004F0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02451D-6AD4-F44E-979F-282889727E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5855FA-F5B2-554B-8F73-457CD4DB21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82F202-50EF-1B48-BBAD-EA8069CDB2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21A22F-F5F8-574B-9573-459F1FFE0E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C4220D-68BB-2342-9642-EBC88C92C170}"/>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8" name="Footer Placeholder 7">
            <a:extLst>
              <a:ext uri="{FF2B5EF4-FFF2-40B4-BE49-F238E27FC236}">
                <a16:creationId xmlns:a16="http://schemas.microsoft.com/office/drawing/2014/main" id="{CFA526CB-B460-6346-82F4-4ACBDC2D1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0FEB88-BCA1-5840-BF3A-66768AF3015F}"/>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0570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322F3-A792-1F4D-B4A4-376FDC68E0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707A07-4E6B-5341-B3B1-C91138A56DC4}"/>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4" name="Footer Placeholder 3">
            <a:extLst>
              <a:ext uri="{FF2B5EF4-FFF2-40B4-BE49-F238E27FC236}">
                <a16:creationId xmlns:a16="http://schemas.microsoft.com/office/drawing/2014/main" id="{DB074C4B-3895-8C42-8BC9-862A8976B2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2BD066-8704-994F-9742-2E2EB5916A6E}"/>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105076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76DDE1-1941-4440-AEC3-6F0DC44A1B90}"/>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3" name="Footer Placeholder 2">
            <a:extLst>
              <a:ext uri="{FF2B5EF4-FFF2-40B4-BE49-F238E27FC236}">
                <a16:creationId xmlns:a16="http://schemas.microsoft.com/office/drawing/2014/main" id="{D4039E7A-4EE6-7A45-A8D1-52D4477494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F00857-6BA3-F24E-B8C3-21FB4AFABEBE}"/>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389825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26C67-6E2A-8840-B6BA-79A9706427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851C9F-807A-8945-8F50-FB9F1850A0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314134-546F-7E48-B342-35FADEBB8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980B4-D6C9-2C47-8203-303FE438D293}"/>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6" name="Footer Placeholder 5">
            <a:extLst>
              <a:ext uri="{FF2B5EF4-FFF2-40B4-BE49-F238E27FC236}">
                <a16:creationId xmlns:a16="http://schemas.microsoft.com/office/drawing/2014/main" id="{C5BC6B38-6C10-8848-A224-D6A76F5815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5A89A-4F4B-1E4E-8839-D3E13D6154D4}"/>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212404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46FC-259A-7A46-A385-AA489F64C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14923D-BAB1-D544-9DD2-322BA7DB75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FA136D-4106-2E46-8B5B-721070578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97A7C-F1F6-6D4E-B9BD-29A20EEACA51}"/>
              </a:ext>
            </a:extLst>
          </p:cNvPr>
          <p:cNvSpPr>
            <a:spLocks noGrp="1"/>
          </p:cNvSpPr>
          <p:nvPr>
            <p:ph type="dt" sz="half" idx="10"/>
          </p:nvPr>
        </p:nvSpPr>
        <p:spPr/>
        <p:txBody>
          <a:bodyPr/>
          <a:lstStyle/>
          <a:p>
            <a:fld id="{3E4500FA-F294-BE47-A84B-B031F0EC31D1}" type="datetimeFigureOut">
              <a:rPr lang="en-US" smtClean="0"/>
              <a:t>1/11/2022</a:t>
            </a:fld>
            <a:endParaRPr lang="en-US"/>
          </a:p>
        </p:txBody>
      </p:sp>
      <p:sp>
        <p:nvSpPr>
          <p:cNvPr id="6" name="Footer Placeholder 5">
            <a:extLst>
              <a:ext uri="{FF2B5EF4-FFF2-40B4-BE49-F238E27FC236}">
                <a16:creationId xmlns:a16="http://schemas.microsoft.com/office/drawing/2014/main" id="{5F5D2291-6F5E-8544-8287-1CE7C02D4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984B99-BEF3-F749-921D-9B14B4CE0AF3}"/>
              </a:ext>
            </a:extLst>
          </p:cNvPr>
          <p:cNvSpPr>
            <a:spLocks noGrp="1"/>
          </p:cNvSpPr>
          <p:nvPr>
            <p:ph type="sldNum" sz="quarter" idx="12"/>
          </p:nvPr>
        </p:nvSpPr>
        <p:spPr/>
        <p:txBody>
          <a:bodyPr/>
          <a:lstStyle/>
          <a:p>
            <a:fld id="{26D1E321-7572-3B4F-B6B5-12FDB5CDFAD2}" type="slidenum">
              <a:rPr lang="en-US" smtClean="0"/>
              <a:t>‹#›</a:t>
            </a:fld>
            <a:endParaRPr lang="en-US"/>
          </a:p>
        </p:txBody>
      </p:sp>
    </p:spTree>
    <p:extLst>
      <p:ext uri="{BB962C8B-B14F-4D97-AF65-F5344CB8AC3E}">
        <p14:creationId xmlns:p14="http://schemas.microsoft.com/office/powerpoint/2010/main" val="419816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267884-8718-7D41-B6D5-0C20204FA9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568194-4444-6544-A0D7-DF6CEA850D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40987-D34B-DF45-8F7A-5996178F6A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500FA-F294-BE47-A84B-B031F0EC31D1}" type="datetimeFigureOut">
              <a:rPr lang="en-US" smtClean="0"/>
              <a:t>1/11/2022</a:t>
            </a:fld>
            <a:endParaRPr lang="en-US"/>
          </a:p>
        </p:txBody>
      </p:sp>
      <p:sp>
        <p:nvSpPr>
          <p:cNvPr id="5" name="Footer Placeholder 4">
            <a:extLst>
              <a:ext uri="{FF2B5EF4-FFF2-40B4-BE49-F238E27FC236}">
                <a16:creationId xmlns:a16="http://schemas.microsoft.com/office/drawing/2014/main" id="{B81F84B3-FDAE-924C-8DEA-C2941C44D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1325E4-0116-EF40-8D28-08ED99BBE0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1E321-7572-3B4F-B6B5-12FDB5CDFAD2}" type="slidenum">
              <a:rPr lang="en-US" smtClean="0"/>
              <a:t>‹#›</a:t>
            </a:fld>
            <a:endParaRPr lang="en-US"/>
          </a:p>
        </p:txBody>
      </p:sp>
    </p:spTree>
    <p:extLst>
      <p:ext uri="{BB962C8B-B14F-4D97-AF65-F5344CB8AC3E}">
        <p14:creationId xmlns:p14="http://schemas.microsoft.com/office/powerpoint/2010/main" val="236689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ref.ly/logosres/nkjv?ref=BibleNKJV.1Sa10.9&amp;off=2&amp;ctx=t+you+should+do.%E2%80%9D%0a9%C2%A0~So+it+was%2c+when+he+h"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7353148" y="255192"/>
            <a:ext cx="4660625" cy="6040550"/>
          </a:xfrm>
        </p:spPr>
        <p:txBody>
          <a:bodyPr vert="horz" lIns="91440" tIns="45720" rIns="91440" bIns="45720" rtlCol="0" anchor="b">
            <a:normAutofit fontScale="90000"/>
          </a:bodyPr>
          <a:lstStyle/>
          <a:p>
            <a:pPr algn="r"/>
            <a:br>
              <a:rPr lang="en-US" sz="8900" dirty="0">
                <a:solidFill>
                  <a:schemeClr val="accent2"/>
                </a:solidFill>
                <a:latin typeface="Cooper Black" panose="0208090404030B020404" pitchFamily="18" charset="77"/>
              </a:rPr>
            </a:br>
            <a:br>
              <a:rPr lang="en-US" sz="8900" dirty="0">
                <a:solidFill>
                  <a:schemeClr val="accent2"/>
                </a:solidFill>
                <a:latin typeface="Cooper Black" panose="0208090404030B020404" pitchFamily="18" charset="77"/>
              </a:rPr>
            </a:br>
            <a:br>
              <a:rPr lang="en-US" sz="8900" dirty="0">
                <a:solidFill>
                  <a:schemeClr val="accent2"/>
                </a:solidFill>
                <a:latin typeface="Cooper Black" panose="0208090404030B020404" pitchFamily="18" charset="77"/>
              </a:rPr>
            </a:br>
            <a:r>
              <a:rPr lang="en-US" sz="8900" dirty="0">
                <a:solidFill>
                  <a:schemeClr val="accent2"/>
                </a:solidFill>
                <a:latin typeface="Cooper Black" panose="0208090404030B020404" pitchFamily="18" charset="77"/>
              </a:rPr>
              <a:t>HOLY</a:t>
            </a:r>
            <a:br>
              <a:rPr lang="en-US" sz="8900" dirty="0">
                <a:solidFill>
                  <a:srgbClr val="0070C0"/>
                </a:solidFill>
                <a:latin typeface="Cooper Black" panose="0208090404030B020404" pitchFamily="18" charset="77"/>
              </a:rPr>
            </a:br>
            <a:r>
              <a:rPr lang="en-US" sz="8900" dirty="0">
                <a:solidFill>
                  <a:schemeClr val="accent2"/>
                </a:solidFill>
                <a:latin typeface="Cooper Black" panose="0208090404030B020404" pitchFamily="18" charset="77"/>
              </a:rPr>
              <a:t>SPIRIT</a:t>
            </a:r>
            <a:br>
              <a:rPr lang="en-US" sz="8900" dirty="0">
                <a:solidFill>
                  <a:srgbClr val="0070C0"/>
                </a:solidFill>
                <a:latin typeface="Cooper Black" panose="0208090404030B020404" pitchFamily="18" charset="77"/>
              </a:rPr>
            </a:br>
            <a:br>
              <a:rPr lang="en-US" sz="3600" dirty="0">
                <a:solidFill>
                  <a:srgbClr val="0070C0"/>
                </a:solidFill>
                <a:latin typeface="Cooper Black" panose="0208090404030B020404" pitchFamily="18" charset="77"/>
              </a:rPr>
            </a:br>
            <a:br>
              <a:rPr lang="en-US" sz="8900" dirty="0">
                <a:solidFill>
                  <a:srgbClr val="0070C0"/>
                </a:solidFill>
                <a:latin typeface="Cooper Black" panose="0208090404030B020404" pitchFamily="18" charset="77"/>
              </a:rPr>
            </a:br>
            <a:br>
              <a:rPr lang="en-US" sz="4000" dirty="0">
                <a:solidFill>
                  <a:srgbClr val="0070C0"/>
                </a:solidFill>
              </a:rPr>
            </a:br>
            <a:r>
              <a:rPr lang="en-US" sz="4000" b="1" dirty="0">
                <a:solidFill>
                  <a:srgbClr val="0070C0"/>
                </a:solidFill>
                <a:latin typeface="Arial Rounded MT Bold" panose="020F0704030504030204" pitchFamily="34" charset="77"/>
              </a:rPr>
              <a:t>THE ENABLING POWER FOR </a:t>
            </a:r>
            <a:r>
              <a:rPr lang="en-US" sz="4900" b="1" dirty="0">
                <a:solidFill>
                  <a:srgbClr val="0070C0"/>
                </a:solidFill>
                <a:latin typeface="Arial Rounded MT Bold" panose="020F0704030504030204" pitchFamily="34" charset="77"/>
              </a:rPr>
              <a:t>MISSION</a:t>
            </a:r>
          </a:p>
        </p:txBody>
      </p:sp>
      <p:sp>
        <p:nvSpPr>
          <p:cNvPr id="77"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Shape 80">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idx="1"/>
          </p:nvPr>
        </p:nvPicPr>
        <p:blipFill rotWithShape="1">
          <a:blip r:embed="rId2"/>
          <a:srcRect r="18285"/>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4247469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8006085" y="1129084"/>
            <a:ext cx="3689091" cy="1960157"/>
          </a:xfrm>
        </p:spPr>
        <p:txBody>
          <a:bodyPr vert="horz" lIns="91440" tIns="45720" rIns="91440" bIns="45720" rtlCol="0">
            <a:normAutofit/>
          </a:bodyPr>
          <a:lstStyle/>
          <a:p>
            <a:br>
              <a:rPr lang="en-US" sz="3400">
                <a:latin typeface="Cooper Black" panose="0208090404030B020404" pitchFamily="18" charset="77"/>
              </a:rPr>
            </a:br>
            <a:br>
              <a:rPr lang="en-US" sz="3400">
                <a:latin typeface="Cooper Black" panose="0208090404030B020404" pitchFamily="18" charset="77"/>
              </a:rPr>
            </a:br>
            <a:br>
              <a:rPr lang="en-US" sz="3400">
                <a:latin typeface="Cooper Black" panose="0208090404030B020404" pitchFamily="18" charset="77"/>
              </a:rPr>
            </a:br>
            <a:r>
              <a:rPr lang="en-US" sz="3400">
                <a:latin typeface="Cooper Black" panose="0208090404030B020404" pitchFamily="18" charset="77"/>
              </a:rPr>
              <a:t> </a:t>
            </a:r>
            <a:endParaRPr lang="en-US" sz="3400">
              <a:latin typeface="Arial Rounded MT Bold" panose="020F0704030504030204" pitchFamily="34" charset="77"/>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9098" r="27385"/>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Content Placeholder 2">
            <a:extLst>
              <a:ext uri="{FF2B5EF4-FFF2-40B4-BE49-F238E27FC236}">
                <a16:creationId xmlns:a16="http://schemas.microsoft.com/office/drawing/2014/main" id="{979D5B51-C211-3841-B203-0721AC83C4B0}"/>
              </a:ext>
            </a:extLst>
          </p:cNvPr>
          <p:cNvSpPr>
            <a:spLocks noGrp="1"/>
          </p:cNvSpPr>
          <p:nvPr>
            <p:ph idx="1"/>
          </p:nvPr>
        </p:nvSpPr>
        <p:spPr>
          <a:xfrm>
            <a:off x="7389341" y="123568"/>
            <a:ext cx="4596713" cy="6524367"/>
          </a:xfrm>
        </p:spPr>
        <p:txBody>
          <a:bodyPr>
            <a:normAutofit fontScale="85000" lnSpcReduction="20000"/>
          </a:bodyPr>
          <a:lstStyle/>
          <a:p>
            <a:pPr marL="0" indent="0">
              <a:buNone/>
            </a:pPr>
            <a:r>
              <a:rPr lang="en-US" sz="2400" u="sng" dirty="0" err="1"/>
              <a:t>Samwel</a:t>
            </a:r>
            <a:r>
              <a:rPr lang="en-US" sz="2400" u="sng" dirty="0"/>
              <a:t> hints Saul to be King</a:t>
            </a:r>
          </a:p>
          <a:p>
            <a:pPr marL="0" indent="0">
              <a:buNone/>
            </a:pPr>
            <a:endParaRPr lang="en-US" sz="2400" u="sng" dirty="0"/>
          </a:p>
          <a:p>
            <a:pPr marL="0" indent="0">
              <a:buNone/>
            </a:pPr>
            <a:r>
              <a:rPr lang="en-US" b="1" i="1" dirty="0"/>
              <a:t>And Saul answered and said, “Am I not a Benjamite, of the smallest of the tribes of Israel, and my family the least of all the families of the tribe of Benjamin? Why then do you speak like this to me?”</a:t>
            </a:r>
            <a:endParaRPr lang="en-US" b="1" dirty="0"/>
          </a:p>
          <a:p>
            <a:pPr marL="0" indent="0">
              <a:buNone/>
            </a:pPr>
            <a:r>
              <a:rPr lang="en-US" b="1" dirty="0"/>
              <a:t> </a:t>
            </a:r>
          </a:p>
          <a:p>
            <a:pPr marL="0" indent="0">
              <a:buNone/>
            </a:pPr>
            <a:r>
              <a:rPr lang="en-US" b="1" i="1" baseline="30000" dirty="0"/>
              <a:t> </a:t>
            </a:r>
            <a:r>
              <a:rPr lang="en-US" b="1" i="1" dirty="0">
                <a:solidFill>
                  <a:srgbClr val="7030A0"/>
                </a:solidFill>
              </a:rPr>
              <a:t>Then the Spirit of the </a:t>
            </a:r>
            <a:r>
              <a:rPr lang="en-US" b="1" i="1" cap="small" dirty="0">
                <a:solidFill>
                  <a:srgbClr val="7030A0"/>
                </a:solidFill>
              </a:rPr>
              <a:t>Lord</a:t>
            </a:r>
            <a:r>
              <a:rPr lang="en-US" b="1" i="1" dirty="0">
                <a:solidFill>
                  <a:srgbClr val="7030A0"/>
                </a:solidFill>
              </a:rPr>
              <a:t> will come upon you, and you will prophesy with them and be turned into another man</a:t>
            </a:r>
            <a:r>
              <a:rPr lang="en-US" b="1" i="1" dirty="0"/>
              <a:t>. </a:t>
            </a:r>
            <a:r>
              <a:rPr lang="en-US" b="1" dirty="0"/>
              <a:t>(literally the Spirit of God will </a:t>
            </a:r>
            <a:r>
              <a:rPr lang="en-US" b="1" i="1" dirty="0"/>
              <a:t>“</a:t>
            </a:r>
            <a:r>
              <a:rPr lang="en-US" b="1" i="1" dirty="0">
                <a:solidFill>
                  <a:srgbClr val="C00000"/>
                </a:solidFill>
              </a:rPr>
              <a:t>rush upon you</a:t>
            </a:r>
            <a:r>
              <a:rPr lang="en-US" b="1" i="1" dirty="0"/>
              <a:t>”</a:t>
            </a:r>
            <a:r>
              <a:rPr lang="en-US" b="1" dirty="0"/>
              <a:t>).</a:t>
            </a:r>
          </a:p>
          <a:p>
            <a:pPr marL="0" indent="0">
              <a:buNone/>
            </a:pPr>
            <a:r>
              <a:rPr lang="en-US" b="1" dirty="0"/>
              <a:t> </a:t>
            </a:r>
          </a:p>
          <a:p>
            <a:pPr marL="0" indent="0">
              <a:buNone/>
            </a:pPr>
            <a:r>
              <a:rPr lang="en-US" b="1" i="1" dirty="0"/>
              <a:t>So it was, when he had turned his back to go from Samuel, </a:t>
            </a:r>
            <a:r>
              <a:rPr lang="en-US" b="1" i="1" u="sng" dirty="0"/>
              <a:t>that God gave him another heart; </a:t>
            </a:r>
            <a:r>
              <a:rPr lang="en-US" b="1" i="1" dirty="0"/>
              <a:t>and all those signs came to pass that day.</a:t>
            </a:r>
            <a:endParaRPr lang="en-US" b="1" dirty="0"/>
          </a:p>
          <a:p>
            <a:pPr marL="0" indent="0">
              <a:buNone/>
            </a:pPr>
            <a:r>
              <a:rPr lang="en-US" sz="2400" i="1" dirty="0">
                <a:hlinkClick r:id="rId3"/>
              </a:rPr>
              <a:t>The New King James Version</a:t>
            </a:r>
            <a:r>
              <a:rPr lang="en-US" sz="2400" dirty="0"/>
              <a:t>. (1982). (1 Sa 9:21; 10: 6, 9). Nashville: Thomas Nelson</a:t>
            </a:r>
            <a:r>
              <a:rPr lang="en-US" dirty="0"/>
              <a:t>.</a:t>
            </a:r>
          </a:p>
        </p:txBody>
      </p:sp>
    </p:spTree>
    <p:extLst>
      <p:ext uri="{BB962C8B-B14F-4D97-AF65-F5344CB8AC3E}">
        <p14:creationId xmlns:p14="http://schemas.microsoft.com/office/powerpoint/2010/main" val="185230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8006085" y="1129084"/>
            <a:ext cx="3689091" cy="1960157"/>
          </a:xfrm>
        </p:spPr>
        <p:txBody>
          <a:bodyPr vert="horz" lIns="91440" tIns="45720" rIns="91440" bIns="45720" rtlCol="0">
            <a:normAutofit/>
          </a:bodyPr>
          <a:lstStyle/>
          <a:p>
            <a:br>
              <a:rPr lang="en-US" sz="3400">
                <a:latin typeface="Cooper Black" panose="0208090404030B020404" pitchFamily="18" charset="77"/>
              </a:rPr>
            </a:br>
            <a:br>
              <a:rPr lang="en-US" sz="3400">
                <a:latin typeface="Cooper Black" panose="0208090404030B020404" pitchFamily="18" charset="77"/>
              </a:rPr>
            </a:br>
            <a:br>
              <a:rPr lang="en-US" sz="3400">
                <a:latin typeface="Cooper Black" panose="0208090404030B020404" pitchFamily="18" charset="77"/>
              </a:rPr>
            </a:br>
            <a:r>
              <a:rPr lang="en-US" sz="3400">
                <a:latin typeface="Cooper Black" panose="0208090404030B020404" pitchFamily="18" charset="77"/>
              </a:rPr>
              <a:t> </a:t>
            </a:r>
            <a:endParaRPr lang="en-US" sz="3400">
              <a:latin typeface="Arial Rounded MT Bold" panose="020F0704030504030204" pitchFamily="34" charset="77"/>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9098" r="27385"/>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Content Placeholder 2">
            <a:extLst>
              <a:ext uri="{FF2B5EF4-FFF2-40B4-BE49-F238E27FC236}">
                <a16:creationId xmlns:a16="http://schemas.microsoft.com/office/drawing/2014/main" id="{979D5B51-C211-3841-B203-0721AC83C4B0}"/>
              </a:ext>
            </a:extLst>
          </p:cNvPr>
          <p:cNvSpPr>
            <a:spLocks noGrp="1"/>
          </p:cNvSpPr>
          <p:nvPr>
            <p:ph idx="1"/>
          </p:nvPr>
        </p:nvSpPr>
        <p:spPr>
          <a:xfrm>
            <a:off x="7520956" y="222433"/>
            <a:ext cx="4596713" cy="6635567"/>
          </a:xfrm>
        </p:spPr>
        <p:txBody>
          <a:bodyPr>
            <a:normAutofit fontScale="85000" lnSpcReduction="10000"/>
          </a:bodyPr>
          <a:lstStyle/>
          <a:p>
            <a:endParaRPr lang="en-US" sz="2400" dirty="0"/>
          </a:p>
          <a:p>
            <a:r>
              <a:rPr lang="en-US" sz="3400" u="sng" dirty="0"/>
              <a:t>Isaiah 63:11 </a:t>
            </a:r>
            <a:r>
              <a:rPr lang="en-US" sz="3400" dirty="0"/>
              <a:t>alludes to the fact that God </a:t>
            </a:r>
            <a:r>
              <a:rPr lang="en-US" sz="3400" b="1" i="1" dirty="0">
                <a:solidFill>
                  <a:srgbClr val="0070C0"/>
                </a:solidFill>
              </a:rPr>
              <a:t>“put His holy spirit within”</a:t>
            </a:r>
            <a:r>
              <a:rPr lang="en-US" sz="3400" b="1" dirty="0">
                <a:solidFill>
                  <a:srgbClr val="0070C0"/>
                </a:solidFill>
              </a:rPr>
              <a:t> </a:t>
            </a:r>
            <a:r>
              <a:rPr lang="en-US" sz="3400" dirty="0"/>
              <a:t>(Israel).”</a:t>
            </a:r>
          </a:p>
          <a:p>
            <a:pPr marL="0" indent="0">
              <a:buNone/>
            </a:pPr>
            <a:r>
              <a:rPr lang="en-US" sz="3400" dirty="0"/>
              <a:t> </a:t>
            </a:r>
          </a:p>
          <a:p>
            <a:r>
              <a:rPr lang="en-US" sz="3400" dirty="0"/>
              <a:t>God says through </a:t>
            </a:r>
            <a:r>
              <a:rPr lang="en-US" sz="3400" u="sng" dirty="0"/>
              <a:t>Haggai 2:5</a:t>
            </a:r>
            <a:r>
              <a:rPr lang="en-US" sz="3400" dirty="0"/>
              <a:t> </a:t>
            </a:r>
            <a:r>
              <a:rPr lang="en-US" sz="3400" b="1" i="1" dirty="0">
                <a:solidFill>
                  <a:srgbClr val="0070C0"/>
                </a:solidFill>
              </a:rPr>
              <a:t>“My spirit is abiding in your midst; do not fear.”</a:t>
            </a:r>
            <a:endParaRPr lang="en-US" sz="3400" b="1" dirty="0">
              <a:solidFill>
                <a:srgbClr val="0070C0"/>
              </a:solidFill>
            </a:endParaRPr>
          </a:p>
          <a:p>
            <a:pPr marL="0" indent="0">
              <a:buNone/>
            </a:pPr>
            <a:endParaRPr lang="en-US" sz="3400" b="1" dirty="0">
              <a:solidFill>
                <a:srgbClr val="0070C0"/>
              </a:solidFill>
            </a:endParaRPr>
          </a:p>
          <a:p>
            <a:r>
              <a:rPr lang="en-US" sz="3400" u="sng" dirty="0"/>
              <a:t>Ezekiel 36:27 </a:t>
            </a:r>
            <a:r>
              <a:rPr lang="en-US" sz="3400" b="1" i="1" dirty="0">
                <a:solidFill>
                  <a:srgbClr val="0070C0"/>
                </a:solidFill>
              </a:rPr>
              <a:t>“And I will put my spirit within you, and cause you to walk in my statutes, and you shall keep my judgements, and do them.”</a:t>
            </a:r>
            <a:r>
              <a:rPr lang="en-US" sz="3400" b="1" dirty="0">
                <a:solidFill>
                  <a:srgbClr val="0070C0"/>
                </a:solidFill>
              </a:rPr>
              <a:t> </a:t>
            </a:r>
          </a:p>
          <a:p>
            <a:pPr marL="0" indent="0">
              <a:buNone/>
            </a:pPr>
            <a:r>
              <a:rPr lang="en-US" sz="3400" dirty="0"/>
              <a:t> </a:t>
            </a:r>
          </a:p>
        </p:txBody>
      </p:sp>
    </p:spTree>
    <p:extLst>
      <p:ext uri="{BB962C8B-B14F-4D97-AF65-F5344CB8AC3E}">
        <p14:creationId xmlns:p14="http://schemas.microsoft.com/office/powerpoint/2010/main" val="707761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8006085" y="1129084"/>
            <a:ext cx="3689091" cy="1960157"/>
          </a:xfrm>
        </p:spPr>
        <p:txBody>
          <a:bodyPr vert="horz" lIns="91440" tIns="45720" rIns="91440" bIns="45720" rtlCol="0">
            <a:normAutofit/>
          </a:bodyPr>
          <a:lstStyle/>
          <a:p>
            <a:br>
              <a:rPr lang="en-US" sz="3400">
                <a:latin typeface="Cooper Black" panose="0208090404030B020404" pitchFamily="18" charset="77"/>
              </a:rPr>
            </a:br>
            <a:br>
              <a:rPr lang="en-US" sz="3400">
                <a:latin typeface="Cooper Black" panose="0208090404030B020404" pitchFamily="18" charset="77"/>
              </a:rPr>
            </a:br>
            <a:br>
              <a:rPr lang="en-US" sz="3400">
                <a:latin typeface="Cooper Black" panose="0208090404030B020404" pitchFamily="18" charset="77"/>
              </a:rPr>
            </a:br>
            <a:r>
              <a:rPr lang="en-US" sz="3400">
                <a:latin typeface="Cooper Black" panose="0208090404030B020404" pitchFamily="18" charset="77"/>
              </a:rPr>
              <a:t> </a:t>
            </a:r>
            <a:endParaRPr lang="en-US" sz="3400">
              <a:latin typeface="Arial Rounded MT Bold" panose="020F0704030504030204" pitchFamily="34" charset="77"/>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9098" r="27385"/>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Content Placeholder 2">
            <a:extLst>
              <a:ext uri="{FF2B5EF4-FFF2-40B4-BE49-F238E27FC236}">
                <a16:creationId xmlns:a16="http://schemas.microsoft.com/office/drawing/2014/main" id="{979D5B51-C211-3841-B203-0721AC83C4B0}"/>
              </a:ext>
            </a:extLst>
          </p:cNvPr>
          <p:cNvSpPr>
            <a:spLocks noGrp="1"/>
          </p:cNvSpPr>
          <p:nvPr>
            <p:ph idx="1"/>
          </p:nvPr>
        </p:nvSpPr>
        <p:spPr>
          <a:xfrm>
            <a:off x="7389341" y="135924"/>
            <a:ext cx="4596713" cy="6722066"/>
          </a:xfrm>
        </p:spPr>
        <p:txBody>
          <a:bodyPr>
            <a:normAutofit fontScale="92500" lnSpcReduction="10000"/>
          </a:bodyPr>
          <a:lstStyle/>
          <a:p>
            <a:endParaRPr lang="en-US" sz="2400" dirty="0"/>
          </a:p>
          <a:p>
            <a:r>
              <a:rPr lang="en-US" u="sng" dirty="0"/>
              <a:t>Numbers 11:25 </a:t>
            </a:r>
            <a:r>
              <a:rPr lang="en-US" dirty="0"/>
              <a:t>Spirit of the Lord descended upon </a:t>
            </a:r>
            <a:r>
              <a:rPr lang="en-US" b="1" dirty="0"/>
              <a:t>the 70 elders</a:t>
            </a:r>
            <a:r>
              <a:rPr lang="en-US" dirty="0"/>
              <a:t> and they prophesied</a:t>
            </a:r>
          </a:p>
          <a:p>
            <a:r>
              <a:rPr lang="en-US" u="sng" dirty="0"/>
              <a:t>Numbers 24:2-4 </a:t>
            </a:r>
            <a:r>
              <a:rPr lang="en-US" b="1" dirty="0"/>
              <a:t>Balaam</a:t>
            </a:r>
            <a:r>
              <a:rPr lang="en-US" dirty="0"/>
              <a:t> </a:t>
            </a:r>
            <a:r>
              <a:rPr lang="en-US" b="1" i="1" dirty="0">
                <a:solidFill>
                  <a:srgbClr val="0070C0"/>
                </a:solidFill>
              </a:rPr>
              <a:t>“.. the Spirit of God came upon him.”</a:t>
            </a:r>
            <a:r>
              <a:rPr lang="en-US" b="1" dirty="0">
                <a:solidFill>
                  <a:srgbClr val="0070C0"/>
                </a:solidFill>
              </a:rPr>
              <a:t> </a:t>
            </a:r>
            <a:r>
              <a:rPr lang="en-US" dirty="0"/>
              <a:t>He then gave prophecy by </a:t>
            </a:r>
            <a:r>
              <a:rPr lang="en-US" b="1" i="1" dirty="0">
                <a:solidFill>
                  <a:srgbClr val="0070C0"/>
                </a:solidFill>
              </a:rPr>
              <a:t>“one whose eyes see clearly…, who hears the words of God,… who sees a vision from the Almighty, … who falls prostate, and whose eyes are opened:”</a:t>
            </a:r>
            <a:endParaRPr lang="en-US" b="1" dirty="0">
              <a:solidFill>
                <a:srgbClr val="0070C0"/>
              </a:solidFill>
            </a:endParaRPr>
          </a:p>
          <a:p>
            <a:r>
              <a:rPr lang="en-US" b="1" dirty="0" err="1"/>
              <a:t>Othiniel</a:t>
            </a:r>
            <a:r>
              <a:rPr lang="en-US" b="1" dirty="0"/>
              <a:t>  </a:t>
            </a:r>
            <a:r>
              <a:rPr lang="en-US" u="sng" dirty="0"/>
              <a:t>Judges</a:t>
            </a:r>
            <a:r>
              <a:rPr lang="en-US" b="1" u="sng" dirty="0"/>
              <a:t> </a:t>
            </a:r>
            <a:r>
              <a:rPr lang="en-US" u="sng" dirty="0"/>
              <a:t>3:10 </a:t>
            </a:r>
            <a:r>
              <a:rPr lang="en-US" dirty="0"/>
              <a:t>led Israel as the </a:t>
            </a:r>
            <a:r>
              <a:rPr lang="en-US" b="1" i="1" dirty="0">
                <a:solidFill>
                  <a:srgbClr val="0070C0"/>
                </a:solidFill>
              </a:rPr>
              <a:t>“Spirit of God came upon him.”</a:t>
            </a:r>
            <a:endParaRPr lang="en-US" b="1" dirty="0">
              <a:solidFill>
                <a:srgbClr val="0070C0"/>
              </a:solidFill>
            </a:endParaRPr>
          </a:p>
          <a:p>
            <a:r>
              <a:rPr lang="en-US" b="1" dirty="0"/>
              <a:t>Gideon</a:t>
            </a:r>
            <a:r>
              <a:rPr lang="en-US" dirty="0"/>
              <a:t> </a:t>
            </a:r>
            <a:r>
              <a:rPr lang="en-US" u="sng" dirty="0"/>
              <a:t>Judges 6:34</a:t>
            </a:r>
            <a:r>
              <a:rPr lang="en-US" dirty="0"/>
              <a:t>: led Israel when </a:t>
            </a:r>
            <a:r>
              <a:rPr lang="en-US" i="1" dirty="0">
                <a:solidFill>
                  <a:srgbClr val="0070C0"/>
                </a:solidFill>
              </a:rPr>
              <a:t>“the Spirit of the Lord came upon him.”</a:t>
            </a:r>
            <a:endParaRPr lang="en-US" dirty="0">
              <a:solidFill>
                <a:srgbClr val="0070C0"/>
              </a:solidFill>
            </a:endParaRPr>
          </a:p>
        </p:txBody>
      </p:sp>
    </p:spTree>
    <p:extLst>
      <p:ext uri="{BB962C8B-B14F-4D97-AF65-F5344CB8AC3E}">
        <p14:creationId xmlns:p14="http://schemas.microsoft.com/office/powerpoint/2010/main" val="52984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8006085" y="1129084"/>
            <a:ext cx="3689091" cy="1960157"/>
          </a:xfrm>
        </p:spPr>
        <p:txBody>
          <a:bodyPr vert="horz" lIns="91440" tIns="45720" rIns="91440" bIns="45720" rtlCol="0">
            <a:normAutofit/>
          </a:bodyPr>
          <a:lstStyle/>
          <a:p>
            <a:br>
              <a:rPr lang="en-US" sz="3400">
                <a:latin typeface="Cooper Black" panose="0208090404030B020404" pitchFamily="18" charset="77"/>
              </a:rPr>
            </a:br>
            <a:br>
              <a:rPr lang="en-US" sz="3400">
                <a:latin typeface="Cooper Black" panose="0208090404030B020404" pitchFamily="18" charset="77"/>
              </a:rPr>
            </a:br>
            <a:br>
              <a:rPr lang="en-US" sz="3400">
                <a:latin typeface="Cooper Black" panose="0208090404030B020404" pitchFamily="18" charset="77"/>
              </a:rPr>
            </a:br>
            <a:r>
              <a:rPr lang="en-US" sz="3400">
                <a:latin typeface="Cooper Black" panose="0208090404030B020404" pitchFamily="18" charset="77"/>
              </a:rPr>
              <a:t> </a:t>
            </a:r>
            <a:endParaRPr lang="en-US" sz="3400">
              <a:latin typeface="Arial Rounded MT Bold" panose="020F0704030504030204" pitchFamily="34" charset="77"/>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9098" r="27385"/>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Content Placeholder 2">
            <a:extLst>
              <a:ext uri="{FF2B5EF4-FFF2-40B4-BE49-F238E27FC236}">
                <a16:creationId xmlns:a16="http://schemas.microsoft.com/office/drawing/2014/main" id="{979D5B51-C211-3841-B203-0721AC83C4B0}"/>
              </a:ext>
            </a:extLst>
          </p:cNvPr>
          <p:cNvSpPr>
            <a:spLocks noGrp="1"/>
          </p:cNvSpPr>
          <p:nvPr>
            <p:ph idx="1"/>
          </p:nvPr>
        </p:nvSpPr>
        <p:spPr>
          <a:xfrm>
            <a:off x="7389341" y="1952369"/>
            <a:ext cx="4596713" cy="3479328"/>
          </a:xfrm>
        </p:spPr>
        <p:txBody>
          <a:bodyPr>
            <a:normAutofit/>
          </a:bodyPr>
          <a:lstStyle/>
          <a:p>
            <a:endParaRPr lang="en-US" sz="2400" dirty="0"/>
          </a:p>
          <a:p>
            <a:pPr marL="0" indent="0" algn="ctr">
              <a:buNone/>
            </a:pPr>
            <a:r>
              <a:rPr lang="en-US" b="1" dirty="0"/>
              <a:t>David</a:t>
            </a:r>
            <a:r>
              <a:rPr lang="en-US" dirty="0"/>
              <a:t> -at the time of his anointing – </a:t>
            </a:r>
            <a:r>
              <a:rPr lang="en-US" u="sng" dirty="0"/>
              <a:t>1 Sam 16:13 </a:t>
            </a:r>
            <a:r>
              <a:rPr lang="en-US" dirty="0"/>
              <a:t>– </a:t>
            </a:r>
            <a:r>
              <a:rPr lang="en-US" i="1" dirty="0">
                <a:solidFill>
                  <a:srgbClr val="0070C0"/>
                </a:solidFill>
              </a:rPr>
              <a:t>“…the Spirit of the Lord came upon David from that day.”</a:t>
            </a:r>
            <a:r>
              <a:rPr lang="en-US" sz="2400" i="1" dirty="0">
                <a:solidFill>
                  <a:srgbClr val="0070C0"/>
                </a:solidFill>
              </a:rPr>
              <a:t> </a:t>
            </a:r>
            <a:endParaRPr lang="en-US" sz="6000" i="1" dirty="0">
              <a:solidFill>
                <a:srgbClr val="0070C0"/>
              </a:solidFill>
              <a:latin typeface="Cooper Black" panose="0208090404030B020404" pitchFamily="18" charset="77"/>
            </a:endParaRPr>
          </a:p>
        </p:txBody>
      </p:sp>
    </p:spTree>
    <p:extLst>
      <p:ext uri="{BB962C8B-B14F-4D97-AF65-F5344CB8AC3E}">
        <p14:creationId xmlns:p14="http://schemas.microsoft.com/office/powerpoint/2010/main" val="3628150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8006085" y="1129084"/>
            <a:ext cx="3689091" cy="1960157"/>
          </a:xfrm>
        </p:spPr>
        <p:txBody>
          <a:bodyPr vert="horz" lIns="91440" tIns="45720" rIns="91440" bIns="45720" rtlCol="0">
            <a:normAutofit/>
          </a:bodyPr>
          <a:lstStyle/>
          <a:p>
            <a:br>
              <a:rPr lang="en-US" sz="3400">
                <a:latin typeface="Cooper Black" panose="0208090404030B020404" pitchFamily="18" charset="77"/>
              </a:rPr>
            </a:br>
            <a:br>
              <a:rPr lang="en-US" sz="3400">
                <a:latin typeface="Cooper Black" panose="0208090404030B020404" pitchFamily="18" charset="77"/>
              </a:rPr>
            </a:br>
            <a:br>
              <a:rPr lang="en-US" sz="3400">
                <a:latin typeface="Cooper Black" panose="0208090404030B020404" pitchFamily="18" charset="77"/>
              </a:rPr>
            </a:br>
            <a:r>
              <a:rPr lang="en-US" sz="3400">
                <a:latin typeface="Cooper Black" panose="0208090404030B020404" pitchFamily="18" charset="77"/>
              </a:rPr>
              <a:t> </a:t>
            </a:r>
            <a:endParaRPr lang="en-US" sz="3400">
              <a:latin typeface="Arial Rounded MT Bold" panose="020F0704030504030204" pitchFamily="34" charset="77"/>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9098" r="27385"/>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Content Placeholder 2">
            <a:extLst>
              <a:ext uri="{FF2B5EF4-FFF2-40B4-BE49-F238E27FC236}">
                <a16:creationId xmlns:a16="http://schemas.microsoft.com/office/drawing/2014/main" id="{979D5B51-C211-3841-B203-0721AC83C4B0}"/>
              </a:ext>
            </a:extLst>
          </p:cNvPr>
          <p:cNvSpPr>
            <a:spLocks noGrp="1"/>
          </p:cNvSpPr>
          <p:nvPr>
            <p:ph idx="1"/>
          </p:nvPr>
        </p:nvSpPr>
        <p:spPr>
          <a:xfrm>
            <a:off x="7389341" y="642550"/>
            <a:ext cx="4596713" cy="5795319"/>
          </a:xfrm>
        </p:spPr>
        <p:txBody>
          <a:bodyPr>
            <a:normAutofit fontScale="70000" lnSpcReduction="20000"/>
          </a:bodyPr>
          <a:lstStyle/>
          <a:p>
            <a:endParaRPr lang="en-US" sz="2400" dirty="0"/>
          </a:p>
          <a:p>
            <a:r>
              <a:rPr lang="en-US" b="1" u="sng" dirty="0"/>
              <a:t>Isaiah 11:2;</a:t>
            </a:r>
            <a:r>
              <a:rPr lang="en-US" u="sng" dirty="0"/>
              <a:t> </a:t>
            </a:r>
            <a:r>
              <a:rPr lang="en-US" dirty="0"/>
              <a:t>It is this same Spirit that guided Jesus in his ministry:</a:t>
            </a:r>
          </a:p>
          <a:p>
            <a:pPr marL="0" indent="0">
              <a:buNone/>
            </a:pPr>
            <a:r>
              <a:rPr lang="en-US" dirty="0"/>
              <a:t>The Spirit of the Lord will rest on Him,</a:t>
            </a:r>
          </a:p>
          <a:p>
            <a:pPr marL="0" indent="0">
              <a:buNone/>
            </a:pPr>
            <a:r>
              <a:rPr lang="en-US" dirty="0"/>
              <a:t>The spirit of wisdom and understanding,</a:t>
            </a:r>
          </a:p>
          <a:p>
            <a:pPr marL="0" indent="0">
              <a:buNone/>
            </a:pPr>
            <a:r>
              <a:rPr lang="en-US" dirty="0"/>
              <a:t>The spirit of counsel and strength,</a:t>
            </a:r>
          </a:p>
          <a:p>
            <a:pPr marL="0" indent="0">
              <a:buNone/>
            </a:pPr>
            <a:r>
              <a:rPr lang="en-US" dirty="0"/>
              <a:t>The spirit of knowledge and the fear of the Lord.</a:t>
            </a:r>
          </a:p>
          <a:p>
            <a:pPr marL="0" indent="0">
              <a:buNone/>
            </a:pPr>
            <a:r>
              <a:rPr lang="en-US" dirty="0"/>
              <a:t> </a:t>
            </a:r>
          </a:p>
          <a:p>
            <a:r>
              <a:rPr lang="en-US" b="1" u="sng" dirty="0"/>
              <a:t>Luke 4:18-19</a:t>
            </a:r>
            <a:endParaRPr lang="en-US" u="sng" dirty="0"/>
          </a:p>
          <a:p>
            <a:pPr marL="0" indent="0">
              <a:buNone/>
            </a:pPr>
            <a:r>
              <a:rPr lang="en-US" dirty="0"/>
              <a:t>“The Spirit of the Lord is upon Me, Because He anointed Me to preach the gospel to the poor.</a:t>
            </a:r>
          </a:p>
          <a:p>
            <a:pPr marL="0" indent="0">
              <a:buNone/>
            </a:pPr>
            <a:r>
              <a:rPr lang="en-US" dirty="0"/>
              <a:t>He has sent Me to proclaim release to the captives,</a:t>
            </a:r>
          </a:p>
          <a:p>
            <a:pPr marL="0" indent="0">
              <a:buNone/>
            </a:pPr>
            <a:r>
              <a:rPr lang="en-US" dirty="0"/>
              <a:t>And recovery of sight to the blind,</a:t>
            </a:r>
          </a:p>
          <a:p>
            <a:pPr marL="0" indent="0">
              <a:buNone/>
            </a:pPr>
            <a:r>
              <a:rPr lang="en-US" dirty="0"/>
              <a:t>To set free those who are oppressed,</a:t>
            </a:r>
          </a:p>
          <a:p>
            <a:pPr marL="0" indent="0">
              <a:buNone/>
            </a:pPr>
            <a:r>
              <a:rPr lang="en-US" dirty="0"/>
              <a:t>To proclaim the favorable year of the Lord.”</a:t>
            </a:r>
          </a:p>
          <a:p>
            <a:endParaRPr lang="en-US" dirty="0"/>
          </a:p>
        </p:txBody>
      </p:sp>
    </p:spTree>
    <p:extLst>
      <p:ext uri="{BB962C8B-B14F-4D97-AF65-F5344CB8AC3E}">
        <p14:creationId xmlns:p14="http://schemas.microsoft.com/office/powerpoint/2010/main" val="2599836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8006085" y="1129084"/>
            <a:ext cx="3689091" cy="1960157"/>
          </a:xfrm>
        </p:spPr>
        <p:txBody>
          <a:bodyPr vert="horz" lIns="91440" tIns="45720" rIns="91440" bIns="45720" rtlCol="0">
            <a:normAutofit/>
          </a:bodyPr>
          <a:lstStyle/>
          <a:p>
            <a:br>
              <a:rPr lang="en-US" sz="3400">
                <a:latin typeface="Cooper Black" panose="0208090404030B020404" pitchFamily="18" charset="77"/>
              </a:rPr>
            </a:br>
            <a:br>
              <a:rPr lang="en-US" sz="3400">
                <a:latin typeface="Cooper Black" panose="0208090404030B020404" pitchFamily="18" charset="77"/>
              </a:rPr>
            </a:br>
            <a:br>
              <a:rPr lang="en-US" sz="3400">
                <a:latin typeface="Cooper Black" panose="0208090404030B020404" pitchFamily="18" charset="77"/>
              </a:rPr>
            </a:br>
            <a:r>
              <a:rPr lang="en-US" sz="3400">
                <a:latin typeface="Cooper Black" panose="0208090404030B020404" pitchFamily="18" charset="77"/>
              </a:rPr>
              <a:t> </a:t>
            </a:r>
            <a:endParaRPr lang="en-US" sz="3400">
              <a:latin typeface="Arial Rounded MT Bold" panose="020F0704030504030204" pitchFamily="34" charset="77"/>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9098" r="27385"/>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Content Placeholder 2">
            <a:extLst>
              <a:ext uri="{FF2B5EF4-FFF2-40B4-BE49-F238E27FC236}">
                <a16:creationId xmlns:a16="http://schemas.microsoft.com/office/drawing/2014/main" id="{979D5B51-C211-3841-B203-0721AC83C4B0}"/>
              </a:ext>
            </a:extLst>
          </p:cNvPr>
          <p:cNvSpPr>
            <a:spLocks noGrp="1"/>
          </p:cNvSpPr>
          <p:nvPr>
            <p:ph idx="1"/>
          </p:nvPr>
        </p:nvSpPr>
        <p:spPr>
          <a:xfrm>
            <a:off x="7302844" y="1507525"/>
            <a:ext cx="4596713" cy="4764432"/>
          </a:xfrm>
        </p:spPr>
        <p:txBody>
          <a:bodyPr>
            <a:normAutofit/>
          </a:bodyPr>
          <a:lstStyle/>
          <a:p>
            <a:endParaRPr lang="en-US" sz="2400" dirty="0"/>
          </a:p>
          <a:p>
            <a:pPr marL="0" indent="0" algn="ctr">
              <a:buNone/>
            </a:pPr>
            <a:r>
              <a:rPr lang="en-US" b="1" u="sng" dirty="0"/>
              <a:t>Luke 24:49</a:t>
            </a:r>
          </a:p>
          <a:p>
            <a:pPr marL="0" indent="0" algn="ctr">
              <a:buNone/>
            </a:pPr>
            <a:r>
              <a:rPr lang="en-US" i="1" dirty="0"/>
              <a:t>“And behold, I am sending forth the promise of My Father upon you; but you are to stay in the city until you are clothed with power from on high.”</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224827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8006085" y="1129084"/>
            <a:ext cx="3689091" cy="1960157"/>
          </a:xfrm>
        </p:spPr>
        <p:txBody>
          <a:bodyPr vert="horz" lIns="91440" tIns="45720" rIns="91440" bIns="45720" rtlCol="0">
            <a:normAutofit/>
          </a:bodyPr>
          <a:lstStyle/>
          <a:p>
            <a:br>
              <a:rPr lang="en-US" sz="3400">
                <a:latin typeface="Cooper Black" panose="0208090404030B020404" pitchFamily="18" charset="77"/>
              </a:rPr>
            </a:br>
            <a:br>
              <a:rPr lang="en-US" sz="3400">
                <a:latin typeface="Cooper Black" panose="0208090404030B020404" pitchFamily="18" charset="77"/>
              </a:rPr>
            </a:br>
            <a:br>
              <a:rPr lang="en-US" sz="3400">
                <a:latin typeface="Cooper Black" panose="0208090404030B020404" pitchFamily="18" charset="77"/>
              </a:rPr>
            </a:br>
            <a:r>
              <a:rPr lang="en-US" sz="3400">
                <a:latin typeface="Cooper Black" panose="0208090404030B020404" pitchFamily="18" charset="77"/>
              </a:rPr>
              <a:t> </a:t>
            </a:r>
            <a:endParaRPr lang="en-US" sz="3400">
              <a:latin typeface="Arial Rounded MT Bold" panose="020F0704030504030204" pitchFamily="34" charset="77"/>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9098" r="27385"/>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Content Placeholder 2">
            <a:extLst>
              <a:ext uri="{FF2B5EF4-FFF2-40B4-BE49-F238E27FC236}">
                <a16:creationId xmlns:a16="http://schemas.microsoft.com/office/drawing/2014/main" id="{979D5B51-C211-3841-B203-0721AC83C4B0}"/>
              </a:ext>
            </a:extLst>
          </p:cNvPr>
          <p:cNvSpPr>
            <a:spLocks noGrp="1"/>
          </p:cNvSpPr>
          <p:nvPr>
            <p:ph idx="1"/>
          </p:nvPr>
        </p:nvSpPr>
        <p:spPr>
          <a:xfrm>
            <a:off x="7376984" y="1816444"/>
            <a:ext cx="4596713" cy="4547285"/>
          </a:xfrm>
        </p:spPr>
        <p:txBody>
          <a:bodyPr>
            <a:normAutofit/>
          </a:bodyPr>
          <a:lstStyle/>
          <a:p>
            <a:endParaRPr lang="en-US" sz="2400" dirty="0"/>
          </a:p>
          <a:p>
            <a:pPr marL="0" indent="0" algn="ctr">
              <a:buNone/>
            </a:pPr>
            <a:r>
              <a:rPr lang="en-US" b="1" u="sng" dirty="0"/>
              <a:t>John 15:26</a:t>
            </a:r>
          </a:p>
          <a:p>
            <a:pPr marL="0" indent="0">
              <a:buNone/>
            </a:pPr>
            <a:r>
              <a:rPr lang="en-US" i="1" dirty="0"/>
              <a:t>“When the Helper comes, whom I will send to you from the Father, that is the Spirit of truth who proceeds from the Father, He will testify about Me,”</a:t>
            </a:r>
          </a:p>
          <a:p>
            <a:pPr marL="0" indent="0">
              <a:buNone/>
            </a:pPr>
            <a:r>
              <a:rPr lang="en-US" i="1" dirty="0"/>
              <a:t> </a:t>
            </a:r>
          </a:p>
          <a:p>
            <a:endParaRPr lang="en-US" dirty="0"/>
          </a:p>
        </p:txBody>
      </p:sp>
    </p:spTree>
    <p:extLst>
      <p:ext uri="{BB962C8B-B14F-4D97-AF65-F5344CB8AC3E}">
        <p14:creationId xmlns:p14="http://schemas.microsoft.com/office/powerpoint/2010/main" val="2659853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4965430" y="629268"/>
            <a:ext cx="6586491" cy="1286160"/>
          </a:xfrm>
        </p:spPr>
        <p:txBody>
          <a:bodyPr vert="horz" lIns="91440" tIns="45720" rIns="91440" bIns="45720" rtlCol="0" anchor="b">
            <a:normAutofit/>
          </a:bodyPr>
          <a:lstStyle/>
          <a:p>
            <a:br>
              <a:rPr lang="en-US" sz="2100" dirty="0">
                <a:latin typeface="Cooper Black" panose="0208090404030B020404" pitchFamily="18" charset="77"/>
              </a:rPr>
            </a:br>
            <a:br>
              <a:rPr lang="en-US" sz="2100" dirty="0">
                <a:latin typeface="Cooper Black" panose="0208090404030B020404" pitchFamily="18" charset="77"/>
              </a:rPr>
            </a:br>
            <a:br>
              <a:rPr lang="en-US" sz="2100" dirty="0">
                <a:latin typeface="Cooper Black" panose="0208090404030B020404" pitchFamily="18" charset="77"/>
              </a:rPr>
            </a:br>
            <a:r>
              <a:rPr lang="en-US" sz="2100" dirty="0">
                <a:latin typeface="Cooper Black" panose="0208090404030B020404" pitchFamily="18" charset="77"/>
              </a:rPr>
              <a:t> </a:t>
            </a:r>
            <a:endParaRPr lang="en-US" sz="2100"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077C0F4A-BB4D-9B49-A3FF-74088E67E786}"/>
              </a:ext>
            </a:extLst>
          </p:cNvPr>
          <p:cNvSpPr>
            <a:spLocks noGrp="1"/>
          </p:cNvSpPr>
          <p:nvPr>
            <p:ph idx="1"/>
          </p:nvPr>
        </p:nvSpPr>
        <p:spPr>
          <a:xfrm>
            <a:off x="5080934" y="2115117"/>
            <a:ext cx="6586489" cy="4322860"/>
          </a:xfrm>
        </p:spPr>
        <p:txBody>
          <a:bodyPr>
            <a:normAutofit fontScale="85000" lnSpcReduction="10000"/>
          </a:bodyPr>
          <a:lstStyle/>
          <a:p>
            <a:pPr marL="0" indent="0" algn="ctr">
              <a:buNone/>
            </a:pPr>
            <a:r>
              <a:rPr lang="en-US" dirty="0">
                <a:latin typeface="Chalkboard SE" panose="03050602040202020205" pitchFamily="66" charset="77"/>
              </a:rPr>
              <a:t>If the fulfillment of the promise is not seen as it might be, it is because the promise is not appreciated as it should be. If all were willing, all would be filled with the Spirit. Wherever the need of the Holy Spirit is a matter little thought of, there is seen spiritual drought, spiritual darkness, spiritual declension and death. Whenever minor matters occupy the attention, the divine power which is necessary for the growth and prosperity of the church, and which would bring all other blessings in its train, is lacking, though offered in infinite plenitude. </a:t>
            </a:r>
          </a:p>
          <a:p>
            <a:pPr marL="0" indent="0" algn="ctr">
              <a:buNone/>
            </a:pPr>
            <a:r>
              <a:rPr lang="en-US" dirty="0"/>
              <a:t>– {AA 50.1}</a:t>
            </a:r>
            <a:endParaRPr lang="en-US" sz="2000" dirty="0"/>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22761" r="39217"/>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4CE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189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4965430" y="629268"/>
            <a:ext cx="6586491" cy="1286160"/>
          </a:xfrm>
        </p:spPr>
        <p:txBody>
          <a:bodyPr vert="horz" lIns="91440" tIns="45720" rIns="91440" bIns="45720" rtlCol="0" anchor="b">
            <a:normAutofit/>
          </a:bodyPr>
          <a:lstStyle/>
          <a:p>
            <a:br>
              <a:rPr lang="en-US" sz="2100">
                <a:latin typeface="Cooper Black" panose="0208090404030B020404" pitchFamily="18" charset="77"/>
              </a:rPr>
            </a:br>
            <a:br>
              <a:rPr lang="en-US" sz="2100">
                <a:latin typeface="Cooper Black" panose="0208090404030B020404" pitchFamily="18" charset="77"/>
              </a:rPr>
            </a:br>
            <a:br>
              <a:rPr lang="en-US" sz="2100">
                <a:latin typeface="Cooper Black" panose="0208090404030B020404" pitchFamily="18" charset="77"/>
              </a:rPr>
            </a:br>
            <a:r>
              <a:rPr lang="en-US" sz="2100">
                <a:latin typeface="Cooper Black" panose="0208090404030B020404" pitchFamily="18" charset="77"/>
              </a:rPr>
              <a:t> </a:t>
            </a:r>
            <a:endParaRPr lang="en-US" sz="210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077C0F4A-BB4D-9B49-A3FF-74088E67E786}"/>
              </a:ext>
            </a:extLst>
          </p:cNvPr>
          <p:cNvSpPr>
            <a:spLocks noGrp="1"/>
          </p:cNvSpPr>
          <p:nvPr>
            <p:ph idx="1"/>
          </p:nvPr>
        </p:nvSpPr>
        <p:spPr>
          <a:xfrm>
            <a:off x="5080934" y="2115117"/>
            <a:ext cx="6586489" cy="4322860"/>
          </a:xfrm>
        </p:spPr>
        <p:txBody>
          <a:bodyPr>
            <a:normAutofit/>
          </a:bodyPr>
          <a:lstStyle/>
          <a:p>
            <a:pPr marL="0" indent="0" algn="ctr">
              <a:buNone/>
            </a:pPr>
            <a:r>
              <a:rPr lang="en-US" sz="3200" dirty="0">
                <a:latin typeface="Chalkboard SE" panose="03050602040202020205" pitchFamily="66" charset="77"/>
              </a:rPr>
              <a:t>We must know our real condition, or we shall not feel our need of Christ’s help. We must understand our danger, or we shall not flee to the refuge. We must feel the pain of our wounds, or we should not desire healing. </a:t>
            </a:r>
          </a:p>
          <a:p>
            <a:pPr marL="0" indent="0" algn="ctr">
              <a:buNone/>
            </a:pPr>
            <a:r>
              <a:rPr lang="en-US" sz="3200" dirty="0">
                <a:latin typeface="Chalkboard SE" panose="03050602040202020205" pitchFamily="66" charset="77"/>
              </a:rPr>
              <a:t>– {COL 158.2}</a:t>
            </a:r>
            <a:br>
              <a:rPr lang="en-US" sz="3200" dirty="0">
                <a:latin typeface="Chalkboard SE" panose="03050602040202020205" pitchFamily="66" charset="77"/>
              </a:rPr>
            </a:br>
            <a:endParaRPr lang="en-US" sz="3200" dirty="0">
              <a:latin typeface="Chalkboard SE" panose="03050602040202020205" pitchFamily="66" charset="77"/>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22761" r="39217"/>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4CE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25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4965430" y="629268"/>
            <a:ext cx="6586491" cy="1286160"/>
          </a:xfrm>
        </p:spPr>
        <p:txBody>
          <a:bodyPr vert="horz" lIns="91440" tIns="45720" rIns="91440" bIns="45720" rtlCol="0" anchor="b">
            <a:normAutofit/>
          </a:bodyPr>
          <a:lstStyle/>
          <a:p>
            <a:br>
              <a:rPr lang="en-US" sz="2100">
                <a:latin typeface="Cooper Black" panose="0208090404030B020404" pitchFamily="18" charset="77"/>
              </a:rPr>
            </a:br>
            <a:br>
              <a:rPr lang="en-US" sz="2100">
                <a:latin typeface="Cooper Black" panose="0208090404030B020404" pitchFamily="18" charset="77"/>
              </a:rPr>
            </a:br>
            <a:br>
              <a:rPr lang="en-US" sz="2100">
                <a:latin typeface="Cooper Black" panose="0208090404030B020404" pitchFamily="18" charset="77"/>
              </a:rPr>
            </a:br>
            <a:r>
              <a:rPr lang="en-US" sz="2100">
                <a:latin typeface="Cooper Black" panose="0208090404030B020404" pitchFamily="18" charset="77"/>
              </a:rPr>
              <a:t> </a:t>
            </a:r>
            <a:endParaRPr lang="en-US" sz="210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077C0F4A-BB4D-9B49-A3FF-74088E67E786}"/>
              </a:ext>
            </a:extLst>
          </p:cNvPr>
          <p:cNvSpPr>
            <a:spLocks noGrp="1"/>
          </p:cNvSpPr>
          <p:nvPr>
            <p:ph idx="1"/>
          </p:nvPr>
        </p:nvSpPr>
        <p:spPr>
          <a:xfrm>
            <a:off x="5080934" y="2115117"/>
            <a:ext cx="6586489" cy="4322860"/>
          </a:xfrm>
        </p:spPr>
        <p:txBody>
          <a:bodyPr>
            <a:noAutofit/>
          </a:bodyPr>
          <a:lstStyle/>
          <a:p>
            <a:pPr marL="0" indent="0" algn="ctr">
              <a:buNone/>
            </a:pPr>
            <a:r>
              <a:rPr lang="en-US" sz="2400" dirty="0">
                <a:latin typeface="Chalkboard SE" panose="03050602040202020205" pitchFamily="66" charset="77"/>
              </a:rPr>
              <a:t>We should pray as earnestly for the descent of the Holy Spirit as the disciples prayed on the Day of Pentecost. If they needed it at that time, we need it more today. Moral darkness, like a funeral pall, covers the earth. All manner of false doctrines, heresies, and satanic deceptions are misleading the minds of men. Without the Spirit and power of God it will be in vain that we labor to present the truth.</a:t>
            </a:r>
          </a:p>
          <a:p>
            <a:pPr marL="0" indent="0" algn="ctr">
              <a:buNone/>
            </a:pPr>
            <a:r>
              <a:rPr lang="en-US" sz="2400" dirty="0">
                <a:latin typeface="Chalkboard SE" panose="03050602040202020205" pitchFamily="66" charset="77"/>
              </a:rPr>
              <a:t>—Testimonies for the Church 5:158 (1882). – {CM 104.4}</a:t>
            </a:r>
            <a:br>
              <a:rPr lang="en-US" sz="2400" dirty="0">
                <a:latin typeface="Chalkboard SE" panose="03050602040202020205" pitchFamily="66" charset="77"/>
              </a:rPr>
            </a:br>
            <a:endParaRPr lang="en-US" sz="2400" dirty="0">
              <a:latin typeface="Chalkboard SE" panose="03050602040202020205" pitchFamily="66" charset="77"/>
            </a:endParaRPr>
          </a:p>
          <a:p>
            <a:br>
              <a:rPr lang="en-US" sz="2400" dirty="0"/>
            </a:br>
            <a:endParaRPr lang="en-US" sz="2400" dirty="0"/>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22761" r="39217"/>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4CE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68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481013" y="3752849"/>
            <a:ext cx="3572003" cy="2452687"/>
          </a:xfrm>
        </p:spPr>
        <p:txBody>
          <a:bodyPr vert="horz" lIns="91440" tIns="45720" rIns="91440" bIns="45720" rtlCol="0" anchor="ctr">
            <a:normAutofit fontScale="90000"/>
          </a:bodyPr>
          <a:lstStyle/>
          <a:p>
            <a:pPr algn="ctr"/>
            <a:br>
              <a:rPr lang="en-US" sz="3300" dirty="0"/>
            </a:br>
            <a:r>
              <a:rPr lang="en-US" sz="4000" b="1" dirty="0">
                <a:solidFill>
                  <a:schemeClr val="accent6">
                    <a:lumMod val="75000"/>
                  </a:schemeClr>
                </a:solidFill>
                <a:latin typeface="Century Gothic" panose="020B0502020202020204" pitchFamily="34" charset="0"/>
                <a:ea typeface="Brush Script MT" panose="03060802040406070304" pitchFamily="66" charset="-122"/>
                <a:cs typeface="Brush Script MT" panose="03060802040406070304" pitchFamily="66" charset="-122"/>
              </a:rPr>
              <a:t>CHRISTIAN LEADERSHIP</a:t>
            </a:r>
            <a:br>
              <a:rPr lang="en-US" sz="3300" dirty="0"/>
            </a:br>
            <a:br>
              <a:rPr lang="en-US" sz="3300" dirty="0"/>
            </a:br>
            <a:r>
              <a:rPr lang="en-US" sz="3300" dirty="0"/>
              <a:t> </a:t>
            </a:r>
            <a:endParaRPr lang="en-US" sz="3300" b="1" dirty="0">
              <a:latin typeface="Forte" panose="03060902040502070203" pitchFamily="66" charset="77"/>
              <a:ea typeface="Brush Script MT" panose="03060802040406070304" pitchFamily="66" charset="-122"/>
              <a:cs typeface="Brush Script MT" panose="03060802040406070304" pitchFamily="66" charset="-122"/>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sz="half" idx="1"/>
          </p:nvPr>
        </p:nvPicPr>
        <p:blipFill rotWithShape="1">
          <a:blip r:embed="rId2"/>
          <a:srcRect t="27395" b="1849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3" name="Content Placeholder 6">
            <a:extLst>
              <a:ext uri="{FF2B5EF4-FFF2-40B4-BE49-F238E27FC236}">
                <a16:creationId xmlns:a16="http://schemas.microsoft.com/office/drawing/2014/main" id="{FCB26704-671D-E645-A8C9-584447E7217F}"/>
              </a:ext>
            </a:extLst>
          </p:cNvPr>
          <p:cNvSpPr>
            <a:spLocks noGrp="1"/>
          </p:cNvSpPr>
          <p:nvPr>
            <p:ph sz="half" idx="2"/>
          </p:nvPr>
        </p:nvSpPr>
        <p:spPr>
          <a:xfrm>
            <a:off x="4223982" y="3752850"/>
            <a:ext cx="7485413" cy="2452687"/>
          </a:xfrm>
        </p:spPr>
        <p:txBody>
          <a:bodyPr vert="horz" lIns="91440" tIns="45720" rIns="91440" bIns="45720" rtlCol="0" anchor="ctr">
            <a:normAutofit/>
          </a:bodyPr>
          <a:lstStyle/>
          <a:p>
            <a:pPr marL="0" indent="0" algn="ctr">
              <a:buNone/>
            </a:pPr>
            <a:r>
              <a:rPr lang="en-US" sz="1800" b="1" dirty="0"/>
              <a:t>NOT SO MUCH ABOUT WHAT WE DO, ARE ABLE TO DO </a:t>
            </a:r>
          </a:p>
          <a:p>
            <a:pPr marL="0" indent="0" algn="ctr">
              <a:buNone/>
            </a:pPr>
            <a:r>
              <a:rPr lang="en-US" sz="1800" dirty="0"/>
              <a:t>	(PROJECTS, INITIATIVES, PROGRAMS, ETC)</a:t>
            </a:r>
          </a:p>
          <a:p>
            <a:pPr algn="ctr"/>
            <a:endParaRPr lang="en-US" sz="1800" dirty="0"/>
          </a:p>
          <a:p>
            <a:pPr marL="0" indent="0" algn="ctr">
              <a:buNone/>
            </a:pPr>
            <a:r>
              <a:rPr lang="en-US" sz="4000" b="1" dirty="0">
                <a:solidFill>
                  <a:srgbClr val="002060"/>
                </a:solidFill>
              </a:rPr>
              <a:t>WHO WE ARE  </a:t>
            </a:r>
          </a:p>
          <a:p>
            <a:pPr marL="0" indent="0" algn="ctr">
              <a:buNone/>
            </a:pPr>
            <a:r>
              <a:rPr lang="en-US" sz="4000" b="1" dirty="0">
                <a:solidFill>
                  <a:srgbClr val="002060"/>
                </a:solidFill>
              </a:rPr>
              <a:t>WHAT WE ARE MADE OF.</a:t>
            </a:r>
          </a:p>
        </p:txBody>
      </p:sp>
    </p:spTree>
    <p:extLst>
      <p:ext uri="{BB962C8B-B14F-4D97-AF65-F5344CB8AC3E}">
        <p14:creationId xmlns:p14="http://schemas.microsoft.com/office/powerpoint/2010/main" val="3638032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4965430" y="629268"/>
            <a:ext cx="6586491" cy="1286160"/>
          </a:xfrm>
        </p:spPr>
        <p:txBody>
          <a:bodyPr vert="horz" lIns="91440" tIns="45720" rIns="91440" bIns="45720" rtlCol="0" anchor="b">
            <a:normAutofit/>
          </a:bodyPr>
          <a:lstStyle/>
          <a:p>
            <a:br>
              <a:rPr lang="en-US" sz="2100">
                <a:latin typeface="Cooper Black" panose="0208090404030B020404" pitchFamily="18" charset="77"/>
              </a:rPr>
            </a:br>
            <a:br>
              <a:rPr lang="en-US" sz="2100">
                <a:latin typeface="Cooper Black" panose="0208090404030B020404" pitchFamily="18" charset="77"/>
              </a:rPr>
            </a:br>
            <a:br>
              <a:rPr lang="en-US" sz="2100">
                <a:latin typeface="Cooper Black" panose="0208090404030B020404" pitchFamily="18" charset="77"/>
              </a:rPr>
            </a:br>
            <a:r>
              <a:rPr lang="en-US" sz="2100">
                <a:latin typeface="Cooper Black" panose="0208090404030B020404" pitchFamily="18" charset="77"/>
              </a:rPr>
              <a:t> </a:t>
            </a:r>
            <a:endParaRPr lang="en-US" sz="210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077C0F4A-BB4D-9B49-A3FF-74088E67E786}"/>
              </a:ext>
            </a:extLst>
          </p:cNvPr>
          <p:cNvSpPr>
            <a:spLocks noGrp="1"/>
          </p:cNvSpPr>
          <p:nvPr>
            <p:ph idx="1"/>
          </p:nvPr>
        </p:nvSpPr>
        <p:spPr>
          <a:xfrm>
            <a:off x="5080934" y="2115117"/>
            <a:ext cx="6586489" cy="4322860"/>
          </a:xfrm>
        </p:spPr>
        <p:txBody>
          <a:bodyPr>
            <a:normAutofit fontScale="92500" lnSpcReduction="20000"/>
          </a:bodyPr>
          <a:lstStyle/>
          <a:p>
            <a:pPr marL="0" indent="0" algn="ctr">
              <a:buNone/>
            </a:pPr>
            <a:r>
              <a:rPr lang="en-US" dirty="0">
                <a:latin typeface="Chalkboard SE" panose="03050602040202020205" pitchFamily="66" charset="77"/>
              </a:rPr>
              <a:t> We need the guidance of the Holy Spirit. We have followed man’s wisdom long enough. And we can avoid the consequences of following this wisdom, if we choose to follow the Lord now, just now. We need a wisdom greater than the wisdom of man to strengthen the things that remain, that are ready to die.—</a:t>
            </a:r>
            <a:r>
              <a:rPr lang="en-US" dirty="0"/>
              <a:t>Letter 208, 1902. – {PM 193.3}</a:t>
            </a:r>
          </a:p>
          <a:p>
            <a:pPr marL="0" indent="0" algn="ctr">
              <a:buNone/>
            </a:pPr>
            <a:r>
              <a:rPr lang="en-US" dirty="0">
                <a:latin typeface="Chalkboard SE" panose="03050602040202020205" pitchFamily="66" charset="77"/>
              </a:rPr>
              <a:t>Our great need today is for men who are baptized with the Holy Spirit of God—men who walk with God as did Enoch</a:t>
            </a:r>
          </a:p>
          <a:p>
            <a:pPr marL="0" indent="0" algn="ctr">
              <a:buNone/>
            </a:pPr>
            <a:r>
              <a:rPr lang="en-US" dirty="0"/>
              <a:t>Testimonies for the Church 5:555. – {PM 63.3}</a:t>
            </a:r>
            <a:endParaRPr lang="en-US" sz="2000" dirty="0"/>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22761" r="39217"/>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4CE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422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4965430" y="629268"/>
            <a:ext cx="6586491" cy="1286160"/>
          </a:xfrm>
        </p:spPr>
        <p:txBody>
          <a:bodyPr vert="horz" lIns="91440" tIns="45720" rIns="91440" bIns="45720" rtlCol="0" anchor="b">
            <a:normAutofit/>
          </a:bodyPr>
          <a:lstStyle/>
          <a:p>
            <a:br>
              <a:rPr lang="en-US" sz="2100">
                <a:latin typeface="Cooper Black" panose="0208090404030B020404" pitchFamily="18" charset="77"/>
              </a:rPr>
            </a:br>
            <a:br>
              <a:rPr lang="en-US" sz="2100">
                <a:latin typeface="Cooper Black" panose="0208090404030B020404" pitchFamily="18" charset="77"/>
              </a:rPr>
            </a:br>
            <a:br>
              <a:rPr lang="en-US" sz="2100">
                <a:latin typeface="Cooper Black" panose="0208090404030B020404" pitchFamily="18" charset="77"/>
              </a:rPr>
            </a:br>
            <a:r>
              <a:rPr lang="en-US" sz="2100">
                <a:latin typeface="Cooper Black" panose="0208090404030B020404" pitchFamily="18" charset="77"/>
              </a:rPr>
              <a:t> </a:t>
            </a:r>
            <a:endParaRPr lang="en-US" sz="210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077C0F4A-BB4D-9B49-A3FF-74088E67E786}"/>
              </a:ext>
            </a:extLst>
          </p:cNvPr>
          <p:cNvSpPr>
            <a:spLocks noGrp="1"/>
          </p:cNvSpPr>
          <p:nvPr>
            <p:ph idx="1"/>
          </p:nvPr>
        </p:nvSpPr>
        <p:spPr>
          <a:xfrm>
            <a:off x="5080934" y="2115117"/>
            <a:ext cx="6586489" cy="4322860"/>
          </a:xfrm>
        </p:spPr>
        <p:txBody>
          <a:bodyPr>
            <a:normAutofit/>
          </a:bodyPr>
          <a:lstStyle/>
          <a:p>
            <a:pPr marL="0" indent="0" algn="ctr">
              <a:buNone/>
            </a:pPr>
            <a:r>
              <a:rPr lang="en-US" dirty="0">
                <a:latin typeface="Chalkboard SE" panose="03050602040202020205" pitchFamily="66" charset="77"/>
              </a:rPr>
              <a:t> </a:t>
            </a:r>
            <a:r>
              <a:rPr lang="en-US" sz="3600" dirty="0">
                <a:latin typeface="Chalkboard SE" panose="03050602040202020205" pitchFamily="66" charset="77"/>
              </a:rPr>
              <a:t>Under the wise leadership of the apostles, who labored unitedly in the power of the Holy Spirit, the work committed to the gospel messengers was developing rapidly. </a:t>
            </a:r>
          </a:p>
          <a:p>
            <a:pPr marL="0" indent="0" algn="ctr">
              <a:buNone/>
            </a:pPr>
            <a:r>
              <a:rPr lang="en-US" dirty="0">
                <a:latin typeface="Chalkboard SE" panose="03050602040202020205" pitchFamily="66" charset="77"/>
              </a:rPr>
              <a:t>AA 88.</a:t>
            </a:r>
            <a:endParaRPr lang="en-US" sz="2000" dirty="0">
              <a:latin typeface="Chalkboard SE" panose="03050602040202020205" pitchFamily="66" charset="77"/>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22761" r="39217"/>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4CE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408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4965430" y="629268"/>
            <a:ext cx="6586491" cy="1286160"/>
          </a:xfrm>
        </p:spPr>
        <p:txBody>
          <a:bodyPr vert="horz" lIns="91440" tIns="45720" rIns="91440" bIns="45720" rtlCol="0" anchor="b">
            <a:normAutofit/>
          </a:bodyPr>
          <a:lstStyle/>
          <a:p>
            <a:br>
              <a:rPr lang="en-US" sz="2100">
                <a:latin typeface="Cooper Black" panose="0208090404030B020404" pitchFamily="18" charset="77"/>
              </a:rPr>
            </a:br>
            <a:br>
              <a:rPr lang="en-US" sz="2100">
                <a:latin typeface="Cooper Black" panose="0208090404030B020404" pitchFamily="18" charset="77"/>
              </a:rPr>
            </a:br>
            <a:br>
              <a:rPr lang="en-US" sz="2100">
                <a:latin typeface="Cooper Black" panose="0208090404030B020404" pitchFamily="18" charset="77"/>
              </a:rPr>
            </a:br>
            <a:r>
              <a:rPr lang="en-US" sz="2100">
                <a:latin typeface="Cooper Black" panose="0208090404030B020404" pitchFamily="18" charset="77"/>
              </a:rPr>
              <a:t> </a:t>
            </a:r>
            <a:endParaRPr lang="en-US" sz="210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077C0F4A-BB4D-9B49-A3FF-74088E67E786}"/>
              </a:ext>
            </a:extLst>
          </p:cNvPr>
          <p:cNvSpPr>
            <a:spLocks noGrp="1"/>
          </p:cNvSpPr>
          <p:nvPr>
            <p:ph idx="1"/>
          </p:nvPr>
        </p:nvSpPr>
        <p:spPr>
          <a:xfrm>
            <a:off x="5080934" y="2115117"/>
            <a:ext cx="6586489" cy="4322860"/>
          </a:xfrm>
        </p:spPr>
        <p:txBody>
          <a:bodyPr>
            <a:normAutofit fontScale="92500" lnSpcReduction="10000"/>
          </a:bodyPr>
          <a:lstStyle/>
          <a:p>
            <a:pPr marL="0" indent="0" algn="ctr">
              <a:buNone/>
            </a:pPr>
            <a:r>
              <a:rPr lang="en-US" dirty="0">
                <a:latin typeface="Chalkboard SE" panose="03050602040202020205" pitchFamily="66" charset="77"/>
              </a:rPr>
              <a:t>God would work mightily for His people today if they would place themselves wholly under His guidance. They need the constant abiding of the Holy Spirit. If there were more prayer in the councils of those bearing responsibilities, more humbling of the heart before God, we should see abundant evidence of divine leadership, and our work would make rapid progress.</a:t>
            </a:r>
          </a:p>
          <a:p>
            <a:pPr marL="0" indent="0" algn="ctr">
              <a:buNone/>
            </a:pPr>
            <a:r>
              <a:rPr lang="en-US" dirty="0">
                <a:latin typeface="Chalkboard SE" panose="03050602040202020205" pitchFamily="66" charset="77"/>
              </a:rPr>
              <a:t>—(Testimonies for the Church 8:238.) – {</a:t>
            </a:r>
            <a:r>
              <a:rPr lang="en-US" dirty="0" err="1">
                <a:latin typeface="Chalkboard SE" panose="03050602040202020205" pitchFamily="66" charset="77"/>
              </a:rPr>
              <a:t>Pr</a:t>
            </a:r>
            <a:r>
              <a:rPr lang="en-US" dirty="0">
                <a:latin typeface="Chalkboard SE" panose="03050602040202020205" pitchFamily="66" charset="77"/>
              </a:rPr>
              <a:t> 50.4} </a:t>
            </a:r>
            <a:endParaRPr lang="en-US" sz="2000" dirty="0"/>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22761" r="39217"/>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4CE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00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4965430" y="629268"/>
            <a:ext cx="6586491" cy="1286160"/>
          </a:xfrm>
        </p:spPr>
        <p:txBody>
          <a:bodyPr vert="horz" lIns="91440" tIns="45720" rIns="91440" bIns="45720" rtlCol="0" anchor="b">
            <a:normAutofit/>
          </a:bodyPr>
          <a:lstStyle/>
          <a:p>
            <a:br>
              <a:rPr lang="en-US" sz="2100">
                <a:latin typeface="Cooper Black" panose="0208090404030B020404" pitchFamily="18" charset="77"/>
              </a:rPr>
            </a:br>
            <a:br>
              <a:rPr lang="en-US" sz="2100">
                <a:latin typeface="Cooper Black" panose="0208090404030B020404" pitchFamily="18" charset="77"/>
              </a:rPr>
            </a:br>
            <a:br>
              <a:rPr lang="en-US" sz="2100">
                <a:latin typeface="Cooper Black" panose="0208090404030B020404" pitchFamily="18" charset="77"/>
              </a:rPr>
            </a:br>
            <a:r>
              <a:rPr lang="en-US" sz="2100">
                <a:latin typeface="Cooper Black" panose="0208090404030B020404" pitchFamily="18" charset="77"/>
              </a:rPr>
              <a:t> </a:t>
            </a:r>
            <a:endParaRPr lang="en-US" sz="210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077C0F4A-BB4D-9B49-A3FF-74088E67E786}"/>
              </a:ext>
            </a:extLst>
          </p:cNvPr>
          <p:cNvSpPr>
            <a:spLocks noGrp="1"/>
          </p:cNvSpPr>
          <p:nvPr>
            <p:ph idx="1"/>
          </p:nvPr>
        </p:nvSpPr>
        <p:spPr>
          <a:xfrm>
            <a:off x="5080934" y="2115117"/>
            <a:ext cx="6586489" cy="4322860"/>
          </a:xfrm>
        </p:spPr>
        <p:txBody>
          <a:bodyPr>
            <a:normAutofit fontScale="92500"/>
          </a:bodyPr>
          <a:lstStyle/>
          <a:p>
            <a:pPr marL="0" indent="0" algn="ctr">
              <a:buNone/>
            </a:pPr>
            <a:r>
              <a:rPr lang="en-US" sz="3600" dirty="0">
                <a:latin typeface="Chalkboard SE" panose="03050602040202020205" pitchFamily="66" charset="77"/>
              </a:rPr>
              <a:t>God wants to make us a peculiar people, a holy nation. He has separated us from the world, and He calls upon us </a:t>
            </a:r>
            <a:r>
              <a:rPr lang="en-US" sz="3600" b="1" dirty="0">
                <a:solidFill>
                  <a:srgbClr val="C00000"/>
                </a:solidFill>
                <a:latin typeface="Chalkboard SE" panose="03050602040202020205" pitchFamily="66" charset="77"/>
              </a:rPr>
              <a:t>to stand on vantage ground, </a:t>
            </a:r>
            <a:r>
              <a:rPr lang="en-US" sz="3600" dirty="0">
                <a:latin typeface="Chalkboard SE" panose="03050602040202020205" pitchFamily="66" charset="77"/>
              </a:rPr>
              <a:t>where He can bestow on us His Holy Spirit. </a:t>
            </a:r>
          </a:p>
          <a:p>
            <a:pPr marL="0" indent="0" algn="ctr">
              <a:buNone/>
            </a:pPr>
            <a:r>
              <a:rPr lang="en-US" dirty="0">
                <a:latin typeface="Chalkboard SE" panose="03050602040202020205" pitchFamily="66" charset="77"/>
              </a:rPr>
              <a:t>– {GCB April 1, 1903 Par. 42}</a:t>
            </a:r>
            <a:br>
              <a:rPr lang="en-US" dirty="0">
                <a:latin typeface="Chalkboard SE" panose="03050602040202020205" pitchFamily="66" charset="77"/>
              </a:rPr>
            </a:br>
            <a:endParaRPr lang="en-US" dirty="0">
              <a:latin typeface="Chalkboard SE" panose="03050602040202020205" pitchFamily="66" charset="77"/>
            </a:endParaRPr>
          </a:p>
          <a:p>
            <a:pPr marL="0" indent="0">
              <a:buNone/>
            </a:pPr>
            <a:br>
              <a:rPr lang="en-US" sz="2000" dirty="0"/>
            </a:br>
            <a:endParaRPr lang="en-US" sz="2000" dirty="0"/>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22761" r="39217"/>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4CE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298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pPr algn="ctr"/>
            <a:br>
              <a:rPr lang="en-US" sz="1600" dirty="0"/>
            </a:br>
            <a:br>
              <a:rPr lang="en-US" sz="1600" dirty="0"/>
            </a:br>
            <a:br>
              <a:rPr lang="en-US" sz="1600" dirty="0"/>
            </a:br>
            <a:r>
              <a:rPr lang="en-US" sz="4400" dirty="0">
                <a:latin typeface="Aharoni" panose="02010803020104030203" pitchFamily="2" charset="-79"/>
                <a:cs typeface="Aharoni" panose="02010803020104030203" pitchFamily="2" charset="-79"/>
              </a:rPr>
              <a:t> VANTAGE GROUND </a:t>
            </a:r>
            <a:br>
              <a:rPr lang="en-US" sz="1600" dirty="0"/>
            </a:br>
            <a:r>
              <a:rPr lang="en-US" sz="2200" b="1" dirty="0"/>
              <a:t>FOR RECEPTION</a:t>
            </a:r>
            <a:br>
              <a:rPr lang="en-US" sz="1600" dirty="0"/>
            </a:br>
            <a:br>
              <a:rPr lang="en-US" sz="1600" dirty="0"/>
            </a:br>
            <a:r>
              <a:rPr lang="en-US" sz="2700" b="1" u="sng" dirty="0">
                <a:solidFill>
                  <a:srgbClr val="0070C0"/>
                </a:solidFill>
                <a:latin typeface="Arial Rounded MT Bold" panose="020F0704030504030204" pitchFamily="34" charset="77"/>
              </a:rPr>
              <a:t>Acts 2:38-42</a:t>
            </a:r>
            <a:br>
              <a:rPr lang="en-US" sz="1600" dirty="0"/>
            </a:br>
            <a:br>
              <a:rPr lang="en-US" sz="1600" dirty="0"/>
            </a:br>
            <a:br>
              <a:rPr lang="en-US" sz="1600" dirty="0"/>
            </a:br>
            <a:br>
              <a:rPr lang="en-US" sz="1600" dirty="0"/>
            </a:br>
            <a:br>
              <a:rPr lang="en-US" sz="1600" dirty="0"/>
            </a:br>
            <a:endParaRPr lang="en-US" sz="1600" dirty="0"/>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8E03B50-B6FF-DE4F-8F75-C7DEEB7A4D31}"/>
              </a:ext>
            </a:extLst>
          </p:cNvPr>
          <p:cNvSpPr>
            <a:spLocks noGrp="1"/>
          </p:cNvSpPr>
          <p:nvPr>
            <p:ph type="body" sz="half" idx="2"/>
          </p:nvPr>
        </p:nvSpPr>
        <p:spPr>
          <a:xfrm>
            <a:off x="590719" y="2330505"/>
            <a:ext cx="4559425" cy="4089572"/>
          </a:xfrm>
        </p:spPr>
        <p:txBody>
          <a:bodyPr vert="horz" lIns="91440" tIns="45720" rIns="91440" bIns="45720" rtlCol="0" anchor="ctr">
            <a:normAutofit fontScale="92500" lnSpcReduction="10000"/>
          </a:bodyPr>
          <a:lstStyle/>
          <a:p>
            <a:pPr lvl="0"/>
            <a:r>
              <a:rPr lang="en-US" dirty="0"/>
              <a:t>V. 38 </a:t>
            </a:r>
            <a:r>
              <a:rPr lang="en-US" sz="2400" b="1" dirty="0">
                <a:solidFill>
                  <a:schemeClr val="accent2">
                    <a:lumMod val="75000"/>
                  </a:schemeClr>
                </a:solidFill>
              </a:rPr>
              <a:t>Repent for forgiveness </a:t>
            </a:r>
            <a:r>
              <a:rPr lang="en-US" b="1" dirty="0"/>
              <a:t>of sins </a:t>
            </a:r>
            <a:r>
              <a:rPr lang="en-US" dirty="0"/>
              <a:t>and you will receive the Holy Spirit.</a:t>
            </a:r>
          </a:p>
          <a:p>
            <a:pPr lvl="0"/>
            <a:r>
              <a:rPr lang="en-US" dirty="0"/>
              <a:t>V. </a:t>
            </a:r>
            <a:r>
              <a:rPr lang="en-US" dirty="0">
                <a:solidFill>
                  <a:schemeClr val="accent6">
                    <a:lumMod val="75000"/>
                  </a:schemeClr>
                </a:solidFill>
              </a:rPr>
              <a:t>39 </a:t>
            </a:r>
            <a:r>
              <a:rPr lang="en-US" sz="2400" b="1" dirty="0">
                <a:solidFill>
                  <a:schemeClr val="accent6">
                    <a:lumMod val="75000"/>
                  </a:schemeClr>
                </a:solidFill>
              </a:rPr>
              <a:t>Heed the call of God in your life </a:t>
            </a:r>
            <a:r>
              <a:rPr lang="en-US" dirty="0"/>
              <a:t>– because the promise is </a:t>
            </a:r>
            <a:r>
              <a:rPr lang="en-US" i="1" dirty="0"/>
              <a:t>“for all whom the Lord our God will call.”</a:t>
            </a:r>
            <a:endParaRPr lang="en-US" dirty="0"/>
          </a:p>
          <a:p>
            <a:pPr lvl="0"/>
            <a:r>
              <a:rPr lang="en-US" dirty="0"/>
              <a:t>V. 41 </a:t>
            </a:r>
            <a:r>
              <a:rPr lang="en-US" sz="2400" b="1" dirty="0">
                <a:solidFill>
                  <a:schemeClr val="accent4">
                    <a:lumMod val="50000"/>
                  </a:schemeClr>
                </a:solidFill>
              </a:rPr>
              <a:t>Receive the word of God </a:t>
            </a:r>
            <a:r>
              <a:rPr lang="en-US" dirty="0"/>
              <a:t>– those who accepted the message were baptized and received the Holy Spirit.</a:t>
            </a:r>
          </a:p>
          <a:p>
            <a:pPr lvl="0"/>
            <a:r>
              <a:rPr lang="en-US" dirty="0"/>
              <a:t>V. 42 </a:t>
            </a:r>
            <a:r>
              <a:rPr lang="en-US" sz="2400" b="1" dirty="0">
                <a:solidFill>
                  <a:srgbClr val="00B050"/>
                </a:solidFill>
              </a:rPr>
              <a:t>Continued prayer </a:t>
            </a:r>
            <a:r>
              <a:rPr lang="en-US" dirty="0"/>
              <a:t>– constant, earnest prayer for the presence of the HOLY SPIRIT IN OUR LIVES.</a:t>
            </a:r>
          </a:p>
          <a:p>
            <a:pPr lvl="0" algn="ctr"/>
            <a:r>
              <a:rPr lang="en-US" sz="2400" b="1" dirty="0">
                <a:solidFill>
                  <a:srgbClr val="FFC000"/>
                </a:solidFill>
              </a:rPr>
              <a:t>Carrying out our calling – the mission of Christ </a:t>
            </a:r>
          </a:p>
          <a:p>
            <a:pPr lvl="0" algn="ctr"/>
            <a:r>
              <a:rPr lang="en-US" sz="3900" b="1" dirty="0">
                <a:solidFill>
                  <a:srgbClr val="C00000"/>
                </a:solidFill>
              </a:rPr>
              <a:t>I WILL GO</a:t>
            </a:r>
          </a:p>
          <a:p>
            <a:pPr indent="-228600">
              <a:buFont typeface="Arial" panose="020B0604020202020204" pitchFamily="34" charset="0"/>
              <a:buChar char="•"/>
            </a:pPr>
            <a:endParaRPr lang="en-US" sz="2000" dirty="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12759" r="29216" b="2"/>
          <a:stretch/>
        </p:blipFill>
        <p:spPr>
          <a:xfrm>
            <a:off x="5977788" y="799352"/>
            <a:ext cx="5425410" cy="5259296"/>
          </a:xfrm>
          <a:prstGeom prst="rect">
            <a:avLst/>
          </a:prstGeom>
        </p:spPr>
      </p:pic>
    </p:spTree>
    <p:extLst>
      <p:ext uri="{BB962C8B-B14F-4D97-AF65-F5344CB8AC3E}">
        <p14:creationId xmlns:p14="http://schemas.microsoft.com/office/powerpoint/2010/main" val="4183848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4965430" y="629268"/>
            <a:ext cx="6586491" cy="1286160"/>
          </a:xfrm>
        </p:spPr>
        <p:txBody>
          <a:bodyPr vert="horz" lIns="91440" tIns="45720" rIns="91440" bIns="45720" rtlCol="0" anchor="b">
            <a:normAutofit/>
          </a:bodyPr>
          <a:lstStyle/>
          <a:p>
            <a:br>
              <a:rPr lang="en-US" sz="2100">
                <a:latin typeface="Cooper Black" panose="0208090404030B020404" pitchFamily="18" charset="77"/>
              </a:rPr>
            </a:br>
            <a:br>
              <a:rPr lang="en-US" sz="2100">
                <a:latin typeface="Cooper Black" panose="0208090404030B020404" pitchFamily="18" charset="77"/>
              </a:rPr>
            </a:br>
            <a:br>
              <a:rPr lang="en-US" sz="2100">
                <a:latin typeface="Cooper Black" panose="0208090404030B020404" pitchFamily="18" charset="77"/>
              </a:rPr>
            </a:br>
            <a:r>
              <a:rPr lang="en-US" sz="2100">
                <a:latin typeface="Cooper Black" panose="0208090404030B020404" pitchFamily="18" charset="77"/>
              </a:rPr>
              <a:t> </a:t>
            </a:r>
            <a:endParaRPr lang="en-US" sz="210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077C0F4A-BB4D-9B49-A3FF-74088E67E786}"/>
              </a:ext>
            </a:extLst>
          </p:cNvPr>
          <p:cNvSpPr>
            <a:spLocks noGrp="1"/>
          </p:cNvSpPr>
          <p:nvPr>
            <p:ph idx="1"/>
          </p:nvPr>
        </p:nvSpPr>
        <p:spPr>
          <a:xfrm>
            <a:off x="5080934" y="2115117"/>
            <a:ext cx="6586489" cy="4322860"/>
          </a:xfrm>
        </p:spPr>
        <p:txBody>
          <a:bodyPr>
            <a:normAutofit lnSpcReduction="10000"/>
          </a:bodyPr>
          <a:lstStyle/>
          <a:p>
            <a:pPr marL="0" indent="0" algn="ctr">
              <a:buNone/>
            </a:pPr>
            <a:r>
              <a:rPr lang="en-US" dirty="0">
                <a:latin typeface="Chalkboard SE" panose="03050602040202020205" pitchFamily="66" charset="77"/>
              </a:rPr>
              <a:t>Under the Holy Spirit’s working even the weakest, by exercising faith in God, learned to improve their entrusted powers and to become sanctified, refined, and ennobled. As in humility they submitted to the molding influence of the Holy Spirit, they received of the fullness of the Godhead and were fashioned in the likeness of the divine. </a:t>
            </a:r>
          </a:p>
          <a:p>
            <a:pPr marL="0" indent="0" algn="ctr">
              <a:buNone/>
            </a:pPr>
            <a:r>
              <a:rPr lang="en-US" dirty="0">
                <a:latin typeface="Chalkboard SE" panose="03050602040202020205" pitchFamily="66" charset="77"/>
              </a:rPr>
              <a:t>– {AA 49.3}</a:t>
            </a:r>
            <a:br>
              <a:rPr lang="en-US" dirty="0">
                <a:latin typeface="Chalkboard SE" panose="03050602040202020205" pitchFamily="66" charset="77"/>
              </a:rPr>
            </a:br>
            <a:endParaRPr lang="en-US" dirty="0">
              <a:latin typeface="Chalkboard SE" panose="03050602040202020205" pitchFamily="66" charset="77"/>
            </a:endParaRPr>
          </a:p>
          <a:p>
            <a:pPr marL="0" indent="0">
              <a:buNone/>
            </a:pPr>
            <a:endParaRPr lang="en-US" dirty="0"/>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22761" r="39217"/>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4CE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75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481013" y="3752850"/>
            <a:ext cx="3290887" cy="1288708"/>
          </a:xfrm>
        </p:spPr>
        <p:txBody>
          <a:bodyPr vert="horz" lIns="91440" tIns="45720" rIns="91440" bIns="45720" rtlCol="0" anchor="ctr">
            <a:normAutofit fontScale="90000"/>
          </a:bodyPr>
          <a:lstStyle/>
          <a:p>
            <a:br>
              <a:rPr lang="en-US" sz="3300" dirty="0"/>
            </a:br>
            <a:br>
              <a:rPr lang="en-US" sz="3300" dirty="0"/>
            </a:br>
            <a:br>
              <a:rPr lang="en-US" sz="3300" dirty="0"/>
            </a:br>
            <a:r>
              <a:rPr lang="en-US" sz="3300" dirty="0"/>
              <a:t> </a:t>
            </a:r>
            <a:r>
              <a:rPr lang="en-US" sz="3300" b="1" dirty="0">
                <a:solidFill>
                  <a:schemeClr val="accent6">
                    <a:lumMod val="75000"/>
                  </a:schemeClr>
                </a:solidFill>
              </a:rPr>
              <a:t>CHRISTIAN LEADERSHIP</a:t>
            </a: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Grp="1" noChangeAspect="1"/>
          </p:cNvPicPr>
          <p:nvPr>
            <p:ph sz="half" idx="1"/>
          </p:nvPr>
        </p:nvPicPr>
        <p:blipFill rotWithShape="1">
          <a:blip r:embed="rId2"/>
          <a:srcRect t="27395" b="1849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3" name="Content Placeholder 6">
            <a:extLst>
              <a:ext uri="{FF2B5EF4-FFF2-40B4-BE49-F238E27FC236}">
                <a16:creationId xmlns:a16="http://schemas.microsoft.com/office/drawing/2014/main" id="{FCB26704-671D-E645-A8C9-584447E7217F}"/>
              </a:ext>
            </a:extLst>
          </p:cNvPr>
          <p:cNvSpPr>
            <a:spLocks noGrp="1"/>
          </p:cNvSpPr>
          <p:nvPr>
            <p:ph sz="half" idx="2"/>
          </p:nvPr>
        </p:nvSpPr>
        <p:spPr>
          <a:xfrm>
            <a:off x="4223982" y="3752850"/>
            <a:ext cx="7485413" cy="2452687"/>
          </a:xfrm>
        </p:spPr>
        <p:txBody>
          <a:bodyPr vert="horz" lIns="91440" tIns="45720" rIns="91440" bIns="45720" rtlCol="0" anchor="ctr">
            <a:normAutofit/>
          </a:bodyPr>
          <a:lstStyle/>
          <a:p>
            <a:pPr marL="0" indent="0" algn="ctr">
              <a:buNone/>
            </a:pPr>
            <a:r>
              <a:rPr lang="en-US" sz="4000" b="1" dirty="0">
                <a:solidFill>
                  <a:srgbClr val="C00000"/>
                </a:solidFill>
              </a:rPr>
              <a:t>CHARACTER  </a:t>
            </a:r>
          </a:p>
          <a:p>
            <a:pPr marL="0" indent="0" algn="ctr">
              <a:buNone/>
            </a:pPr>
            <a:r>
              <a:rPr lang="en-US" sz="4000" b="1" dirty="0">
                <a:solidFill>
                  <a:srgbClr val="C00000"/>
                </a:solidFill>
              </a:rPr>
              <a:t>A TRANSFORMED LIFE</a:t>
            </a:r>
          </a:p>
          <a:p>
            <a:pPr marL="0" indent="0">
              <a:buNone/>
            </a:pPr>
            <a:endParaRPr lang="en-US" sz="1800" dirty="0">
              <a:solidFill>
                <a:srgbClr val="C00000"/>
              </a:solidFill>
            </a:endParaRPr>
          </a:p>
          <a:p>
            <a:pPr marL="0" indent="0" algn="ctr">
              <a:buNone/>
            </a:pPr>
            <a:r>
              <a:rPr lang="en-US" sz="2400" b="1" dirty="0">
                <a:solidFill>
                  <a:srgbClr val="7030A0"/>
                </a:solidFill>
                <a:latin typeface="Arial Rounded MT Bold" panose="020F0704030504030204" pitchFamily="34" charset="77"/>
              </a:rPr>
              <a:t>EQUIPS US TO LEAD BY INFLUENCE</a:t>
            </a:r>
          </a:p>
        </p:txBody>
      </p:sp>
    </p:spTree>
    <p:extLst>
      <p:ext uri="{BB962C8B-B14F-4D97-AF65-F5344CB8AC3E}">
        <p14:creationId xmlns:p14="http://schemas.microsoft.com/office/powerpoint/2010/main" val="3072565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8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6094105" y="802955"/>
            <a:ext cx="4977976" cy="1454051"/>
          </a:xfrm>
        </p:spPr>
        <p:txBody>
          <a:bodyPr vert="horz" lIns="91440" tIns="45720" rIns="91440" bIns="45720" rtlCol="0">
            <a:normAutofit/>
          </a:bodyPr>
          <a:lstStyle/>
          <a:p>
            <a:br>
              <a:rPr lang="en-US" sz="1100" dirty="0">
                <a:solidFill>
                  <a:srgbClr val="000000"/>
                </a:solidFill>
                <a:latin typeface="Cooper Black" panose="0208090404030B020404" pitchFamily="18" charset="77"/>
              </a:rPr>
            </a:br>
            <a:br>
              <a:rPr lang="en-US" sz="1100" dirty="0">
                <a:solidFill>
                  <a:srgbClr val="000000"/>
                </a:solidFill>
                <a:latin typeface="Cooper Black" panose="0208090404030B020404" pitchFamily="18" charset="77"/>
              </a:rPr>
            </a:br>
            <a:br>
              <a:rPr lang="en-US" sz="1100" dirty="0">
                <a:solidFill>
                  <a:srgbClr val="000000"/>
                </a:solidFill>
                <a:latin typeface="Cooper Black" panose="0208090404030B020404" pitchFamily="18" charset="77"/>
              </a:rPr>
            </a:br>
            <a:r>
              <a:rPr lang="en-US" sz="1100" dirty="0">
                <a:solidFill>
                  <a:srgbClr val="000000"/>
                </a:solidFill>
                <a:latin typeface="Cooper Black" panose="0208090404030B020404" pitchFamily="18" charset="77"/>
              </a:rPr>
              <a:t> </a:t>
            </a:r>
            <a:endParaRPr lang="en-US" sz="1100" dirty="0">
              <a:solidFill>
                <a:srgbClr val="000000"/>
              </a:solidFill>
              <a:latin typeface="Arial Rounded MT Bold" panose="020F0704030504030204" pitchFamily="34" charset="77"/>
            </a:endParaRPr>
          </a:p>
        </p:txBody>
      </p:sp>
      <p:sp>
        <p:nvSpPr>
          <p:cNvPr id="92"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3">
            <a:alphaModFix/>
          </a:blip>
          <a:srcRect l="13986" r="32273"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85" name="Content Placeholder 84">
            <a:extLst>
              <a:ext uri="{FF2B5EF4-FFF2-40B4-BE49-F238E27FC236}">
                <a16:creationId xmlns:a16="http://schemas.microsoft.com/office/drawing/2014/main" id="{EB71921D-84A0-44EA-8872-88F151CEDA66}"/>
              </a:ext>
            </a:extLst>
          </p:cNvPr>
          <p:cNvSpPr>
            <a:spLocks noGrp="1"/>
          </p:cNvSpPr>
          <p:nvPr>
            <p:ph idx="1"/>
          </p:nvPr>
        </p:nvSpPr>
        <p:spPr>
          <a:xfrm>
            <a:off x="5325762" y="1099752"/>
            <a:ext cx="6685006" cy="4961220"/>
          </a:xfrm>
        </p:spPr>
        <p:txBody>
          <a:bodyPr anchor="ctr">
            <a:normAutofit lnSpcReduction="10000"/>
          </a:bodyPr>
          <a:lstStyle/>
          <a:p>
            <a:pPr marL="0" indent="0" algn="ctr">
              <a:buNone/>
            </a:pPr>
            <a:r>
              <a:rPr lang="en-US" dirty="0">
                <a:latin typeface="Chalkboard SE" panose="03050602040202020205" pitchFamily="66" charset="77"/>
                <a:ea typeface="Advent Sans Logo" panose="020B0502040504020204" pitchFamily="34" charset="0"/>
                <a:cs typeface="Advent Sans Logo" panose="020B0502040504020204" pitchFamily="34" charset="0"/>
              </a:rPr>
              <a:t>We may perform all the outward acts of service, and yet be as destitute of the quickening influence of the Holy Spirit as the hills of Gilboa were destitute of dew and rain. We need spiritual moisture; and we need also the bright beams of the Sun of Righteousness to soften and subdue our hearts.</a:t>
            </a:r>
          </a:p>
          <a:p>
            <a:pPr marL="0" indent="0">
              <a:buNone/>
            </a:pPr>
            <a:r>
              <a:rPr lang="en-US" dirty="0">
                <a:latin typeface="Chalkboard SE" panose="03050602040202020205" pitchFamily="66" charset="77"/>
              </a:rPr>
              <a:t>—The Review and Herald, May 26, 1903. {</a:t>
            </a:r>
            <a:r>
              <a:rPr lang="en-US" dirty="0" err="1">
                <a:latin typeface="Chalkboard SE" panose="03050602040202020205" pitchFamily="66" charset="77"/>
              </a:rPr>
              <a:t>Ev</a:t>
            </a:r>
            <a:r>
              <a:rPr lang="en-US" dirty="0">
                <a:latin typeface="Chalkboard SE" panose="03050602040202020205" pitchFamily="66" charset="77"/>
              </a:rPr>
              <a:t> 169.5}</a:t>
            </a:r>
            <a:br>
              <a:rPr lang="en-US" dirty="0">
                <a:latin typeface="Chalkboard SE" panose="03050602040202020205" pitchFamily="66" charset="77"/>
              </a:rPr>
            </a:br>
            <a:endParaRPr lang="en-US" dirty="0">
              <a:latin typeface="Chalkboard SE" panose="03050602040202020205" pitchFamily="66" charset="77"/>
            </a:endParaRPr>
          </a:p>
          <a:p>
            <a:br>
              <a:rPr lang="en-US" sz="2000" dirty="0"/>
            </a:br>
            <a:endParaRPr lang="en-US" sz="2000" dirty="0">
              <a:solidFill>
                <a:srgbClr val="000000"/>
              </a:solidFill>
            </a:endParaRPr>
          </a:p>
        </p:txBody>
      </p:sp>
    </p:spTree>
    <p:extLst>
      <p:ext uri="{BB962C8B-B14F-4D97-AF65-F5344CB8AC3E}">
        <p14:creationId xmlns:p14="http://schemas.microsoft.com/office/powerpoint/2010/main" val="2879658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96">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8006085" y="1129084"/>
            <a:ext cx="3689091" cy="1960157"/>
          </a:xfrm>
        </p:spPr>
        <p:txBody>
          <a:bodyPr vert="horz" lIns="91440" tIns="45720" rIns="91440" bIns="45720" rtlCol="0">
            <a:normAutofit/>
          </a:bodyPr>
          <a:lstStyle/>
          <a:p>
            <a:br>
              <a:rPr lang="en-US" sz="3400">
                <a:latin typeface="Cooper Black" panose="0208090404030B020404" pitchFamily="18" charset="77"/>
              </a:rPr>
            </a:br>
            <a:br>
              <a:rPr lang="en-US" sz="3400">
                <a:latin typeface="Cooper Black" panose="0208090404030B020404" pitchFamily="18" charset="77"/>
              </a:rPr>
            </a:br>
            <a:br>
              <a:rPr lang="en-US" sz="3400">
                <a:latin typeface="Cooper Black" panose="0208090404030B020404" pitchFamily="18" charset="77"/>
              </a:rPr>
            </a:br>
            <a:r>
              <a:rPr lang="en-US" sz="3400">
                <a:latin typeface="Cooper Black" panose="0208090404030B020404" pitchFamily="18" charset="77"/>
              </a:rPr>
              <a:t> </a:t>
            </a:r>
            <a:endParaRPr lang="en-US" sz="3400">
              <a:latin typeface="Arial Rounded MT Bold" panose="020F0704030504030204" pitchFamily="34" charset="77"/>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9098" r="27385"/>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85" name="Content Placeholder 84">
            <a:extLst>
              <a:ext uri="{FF2B5EF4-FFF2-40B4-BE49-F238E27FC236}">
                <a16:creationId xmlns:a16="http://schemas.microsoft.com/office/drawing/2014/main" id="{EB71921D-84A0-44EA-8872-88F151CEDA66}"/>
              </a:ext>
            </a:extLst>
          </p:cNvPr>
          <p:cNvSpPr>
            <a:spLocks noGrp="1"/>
          </p:cNvSpPr>
          <p:nvPr>
            <p:ph idx="1"/>
          </p:nvPr>
        </p:nvSpPr>
        <p:spPr>
          <a:xfrm>
            <a:off x="7123191" y="2236573"/>
            <a:ext cx="4861890" cy="3973600"/>
          </a:xfrm>
        </p:spPr>
        <p:txBody>
          <a:bodyPr>
            <a:normAutofit fontScale="92500" lnSpcReduction="20000"/>
          </a:bodyPr>
          <a:lstStyle/>
          <a:p>
            <a:pPr marL="0" indent="0" algn="ctr">
              <a:buNone/>
            </a:pPr>
            <a:r>
              <a:rPr lang="en-US" u="sng" dirty="0"/>
              <a:t>Romans 8:14 </a:t>
            </a:r>
          </a:p>
          <a:p>
            <a:pPr marL="0" indent="0" algn="ctr">
              <a:buNone/>
            </a:pPr>
            <a:r>
              <a:rPr lang="en-US" sz="4000" i="1" dirty="0"/>
              <a:t>“For those who are led by the Spirit of God are the children of God</a:t>
            </a:r>
            <a:r>
              <a:rPr lang="en-US" sz="4000" dirty="0"/>
              <a:t>.”</a:t>
            </a:r>
          </a:p>
          <a:p>
            <a:pPr marL="0" indent="0" algn="ctr">
              <a:buNone/>
            </a:pPr>
            <a:endParaRPr lang="en-US" sz="4000" i="1" dirty="0"/>
          </a:p>
          <a:p>
            <a:pPr marL="0" indent="0" algn="ctr">
              <a:buNone/>
            </a:pPr>
            <a:r>
              <a:rPr lang="en-US" sz="4000" i="1" dirty="0"/>
              <a:t>(“</a:t>
            </a:r>
            <a:r>
              <a:rPr lang="en-US" sz="4000" i="1" dirty="0">
                <a:solidFill>
                  <a:srgbClr val="0070C0"/>
                </a:solidFill>
              </a:rPr>
              <a:t>these are the sons of God</a:t>
            </a:r>
            <a:r>
              <a:rPr lang="en-US" sz="4000" i="1" dirty="0"/>
              <a:t>.”) </a:t>
            </a:r>
            <a:r>
              <a:rPr lang="en-US" sz="4000" dirty="0"/>
              <a:t>  </a:t>
            </a:r>
          </a:p>
          <a:p>
            <a:pPr marL="0" indent="0" algn="ctr">
              <a:buNone/>
            </a:pPr>
            <a:r>
              <a:rPr lang="en-US" sz="4000" dirty="0"/>
              <a:t> </a:t>
            </a:r>
          </a:p>
          <a:p>
            <a:endParaRPr lang="en-US" sz="2400" dirty="0"/>
          </a:p>
        </p:txBody>
      </p:sp>
    </p:spTree>
    <p:extLst>
      <p:ext uri="{BB962C8B-B14F-4D97-AF65-F5344CB8AC3E}">
        <p14:creationId xmlns:p14="http://schemas.microsoft.com/office/powerpoint/2010/main" val="2165597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965199" y="851517"/>
            <a:ext cx="5130795" cy="1461778"/>
          </a:xfrm>
        </p:spPr>
        <p:txBody>
          <a:bodyPr vert="horz" lIns="91440" tIns="45720" rIns="91440" bIns="45720" rtlCol="0">
            <a:normAutofit/>
          </a:bodyPr>
          <a:lstStyle/>
          <a:p>
            <a:br>
              <a:rPr lang="en-US" sz="2200">
                <a:latin typeface="Cooper Black" panose="0208090404030B020404" pitchFamily="18" charset="77"/>
              </a:rPr>
            </a:br>
            <a:br>
              <a:rPr lang="en-US" sz="2200">
                <a:latin typeface="Cooper Black" panose="0208090404030B020404" pitchFamily="18" charset="77"/>
              </a:rPr>
            </a:br>
            <a:br>
              <a:rPr lang="en-US" sz="2200">
                <a:latin typeface="Cooper Black" panose="0208090404030B020404" pitchFamily="18" charset="77"/>
              </a:rPr>
            </a:br>
            <a:r>
              <a:rPr lang="en-US" sz="2200">
                <a:latin typeface="Cooper Black" panose="0208090404030B020404" pitchFamily="18" charset="77"/>
              </a:rPr>
              <a:t> </a:t>
            </a:r>
            <a:endParaRPr lang="en-US" sz="2200">
              <a:latin typeface="Arial Rounded MT Bold" panose="020F0704030504030204" pitchFamily="34" charset="77"/>
            </a:endParaRPr>
          </a:p>
        </p:txBody>
      </p:sp>
      <p:sp>
        <p:nvSpPr>
          <p:cNvPr id="12" name="Content Placeholder 11">
            <a:extLst>
              <a:ext uri="{FF2B5EF4-FFF2-40B4-BE49-F238E27FC236}">
                <a16:creationId xmlns:a16="http://schemas.microsoft.com/office/drawing/2014/main" id="{525A372F-F2D7-254C-95F3-177C3D46644C}"/>
              </a:ext>
            </a:extLst>
          </p:cNvPr>
          <p:cNvSpPr>
            <a:spLocks noGrp="1"/>
          </p:cNvSpPr>
          <p:nvPr>
            <p:ph idx="1"/>
          </p:nvPr>
        </p:nvSpPr>
        <p:spPr>
          <a:xfrm>
            <a:off x="68276" y="851516"/>
            <a:ext cx="6339016" cy="4573100"/>
          </a:xfrm>
        </p:spPr>
        <p:txBody>
          <a:bodyPr>
            <a:normAutofit/>
          </a:bodyPr>
          <a:lstStyle/>
          <a:p>
            <a:pPr marL="0" indent="0" algn="ctr">
              <a:buNone/>
            </a:pPr>
            <a:r>
              <a:rPr lang="en-US" i="1" dirty="0"/>
              <a:t>They are living examples of Christianity. </a:t>
            </a:r>
            <a:r>
              <a:rPr lang="en-US" b="1" i="1" dirty="0"/>
              <a:t>They are called Christians because they represent Christ in life and character. </a:t>
            </a:r>
            <a:r>
              <a:rPr lang="en-US" i="1" dirty="0"/>
              <a:t>They cannot follow the customs or practices of the world; for these are from beneath, and are of the wicked one. Those who follow Christ will have the principles of holy love in their hearts. They will cherish the faith that works by love and purifies the soul. </a:t>
            </a:r>
          </a:p>
          <a:p>
            <a:pPr marL="0" indent="0" algn="ctr">
              <a:buNone/>
            </a:pPr>
            <a:r>
              <a:rPr lang="en-US" dirty="0"/>
              <a:t>– {RH January 8, 1884 Par. 7}</a:t>
            </a:r>
          </a:p>
          <a:p>
            <a:endParaRPr lang="en-US" sz="2400" dirty="0"/>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7113" r="25400"/>
          <a:stretch/>
        </p:blipFill>
        <p:spPr>
          <a:xfrm>
            <a:off x="5510369" y="851517"/>
            <a:ext cx="6184807" cy="5154967"/>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p:spPr>
      </p:pic>
    </p:spTree>
    <p:extLst>
      <p:ext uri="{BB962C8B-B14F-4D97-AF65-F5344CB8AC3E}">
        <p14:creationId xmlns:p14="http://schemas.microsoft.com/office/powerpoint/2010/main" val="2212807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965199" y="851517"/>
            <a:ext cx="5130795" cy="1461778"/>
          </a:xfrm>
        </p:spPr>
        <p:txBody>
          <a:bodyPr vert="horz" lIns="91440" tIns="45720" rIns="91440" bIns="45720" rtlCol="0">
            <a:normAutofit/>
          </a:bodyPr>
          <a:lstStyle/>
          <a:p>
            <a:br>
              <a:rPr lang="en-US" sz="2200">
                <a:latin typeface="Cooper Black" panose="0208090404030B020404" pitchFamily="18" charset="77"/>
              </a:rPr>
            </a:br>
            <a:br>
              <a:rPr lang="en-US" sz="2200">
                <a:latin typeface="Cooper Black" panose="0208090404030B020404" pitchFamily="18" charset="77"/>
              </a:rPr>
            </a:br>
            <a:br>
              <a:rPr lang="en-US" sz="2200">
                <a:latin typeface="Cooper Black" panose="0208090404030B020404" pitchFamily="18" charset="77"/>
              </a:rPr>
            </a:br>
            <a:r>
              <a:rPr lang="en-US" sz="2200">
                <a:latin typeface="Cooper Black" panose="0208090404030B020404" pitchFamily="18" charset="77"/>
              </a:rPr>
              <a:t> </a:t>
            </a:r>
            <a:endParaRPr lang="en-US" sz="2200">
              <a:latin typeface="Arial Rounded MT Bold" panose="020F0704030504030204" pitchFamily="34" charset="77"/>
            </a:endParaRPr>
          </a:p>
        </p:txBody>
      </p:sp>
      <p:sp>
        <p:nvSpPr>
          <p:cNvPr id="12" name="Content Placeholder 11">
            <a:extLst>
              <a:ext uri="{FF2B5EF4-FFF2-40B4-BE49-F238E27FC236}">
                <a16:creationId xmlns:a16="http://schemas.microsoft.com/office/drawing/2014/main" id="{525A372F-F2D7-254C-95F3-177C3D46644C}"/>
              </a:ext>
            </a:extLst>
          </p:cNvPr>
          <p:cNvSpPr>
            <a:spLocks noGrp="1"/>
          </p:cNvSpPr>
          <p:nvPr>
            <p:ph idx="1"/>
          </p:nvPr>
        </p:nvSpPr>
        <p:spPr>
          <a:xfrm>
            <a:off x="51112" y="1582406"/>
            <a:ext cx="6373345" cy="4994330"/>
          </a:xfrm>
        </p:spPr>
        <p:txBody>
          <a:bodyPr>
            <a:normAutofit/>
          </a:bodyPr>
          <a:lstStyle/>
          <a:p>
            <a:pPr marL="0" indent="0" algn="ctr">
              <a:buNone/>
            </a:pPr>
            <a:r>
              <a:rPr lang="en-US" dirty="0"/>
              <a:t> </a:t>
            </a:r>
            <a:r>
              <a:rPr lang="en-US" b="1" i="1" dirty="0"/>
              <a:t>Those who consent to be led by the Spirit of God will be illuminated and sanctified. </a:t>
            </a:r>
            <a:r>
              <a:rPr lang="en-US" i="1" dirty="0"/>
              <a:t>They will discern the hatefulness of sin and the beauty of holiness. They will esteem it a great honor to be called the sons of God, knowing that they are wholly unworthy to be associated with Christ, the only begotten Son of the Father. </a:t>
            </a:r>
          </a:p>
          <a:p>
            <a:pPr marL="0" indent="0">
              <a:buNone/>
            </a:pPr>
            <a:r>
              <a:rPr lang="en-US" dirty="0"/>
              <a:t>– {YI December 8, 1892 Par. 1}</a:t>
            </a:r>
          </a:p>
          <a:p>
            <a:endParaRPr lang="en-US" dirty="0"/>
          </a:p>
          <a:p>
            <a:endParaRPr lang="en-US" sz="2400" dirty="0"/>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7113" r="25400"/>
          <a:stretch/>
        </p:blipFill>
        <p:spPr>
          <a:xfrm>
            <a:off x="5510369" y="851517"/>
            <a:ext cx="6184807" cy="5154967"/>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p:spPr>
      </p:pic>
    </p:spTree>
    <p:extLst>
      <p:ext uri="{BB962C8B-B14F-4D97-AF65-F5344CB8AC3E}">
        <p14:creationId xmlns:p14="http://schemas.microsoft.com/office/powerpoint/2010/main" val="407130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6229313" y="4819370"/>
            <a:ext cx="4977976" cy="1454051"/>
          </a:xfrm>
        </p:spPr>
        <p:txBody>
          <a:bodyPr vert="horz" lIns="91440" tIns="45720" rIns="91440" bIns="45720" rtlCol="0">
            <a:normAutofit fontScale="90000"/>
          </a:bodyPr>
          <a:lstStyle/>
          <a:p>
            <a:pPr algn="ctr"/>
            <a:br>
              <a:rPr lang="en-US" sz="2400" dirty="0">
                <a:solidFill>
                  <a:srgbClr val="000000"/>
                </a:solidFill>
                <a:latin typeface="Cooper Black" panose="0208090404030B020404" pitchFamily="18" charset="77"/>
              </a:rPr>
            </a:br>
            <a:r>
              <a:rPr lang="en-US" sz="7300" dirty="0">
                <a:solidFill>
                  <a:schemeClr val="accent4">
                    <a:lumMod val="75000"/>
                  </a:schemeClr>
                </a:solidFill>
                <a:latin typeface="Cooper Black" panose="0208090404030B020404" pitchFamily="18" charset="77"/>
              </a:rPr>
              <a:t>encounter</a:t>
            </a:r>
            <a:br>
              <a:rPr lang="en-US" sz="7300" dirty="0">
                <a:solidFill>
                  <a:schemeClr val="accent4">
                    <a:lumMod val="75000"/>
                  </a:schemeClr>
                </a:solidFill>
                <a:latin typeface="Cooper Black" panose="0208090404030B020404" pitchFamily="18" charset="77"/>
              </a:rPr>
            </a:br>
            <a:r>
              <a:rPr lang="en-US" sz="4000" dirty="0" err="1">
                <a:solidFill>
                  <a:srgbClr val="C00000"/>
                </a:solidFill>
                <a:latin typeface="Cooper Black" panose="0208090404030B020404" pitchFamily="18" charset="77"/>
              </a:rPr>
              <a:t>self-realisation</a:t>
            </a:r>
            <a:br>
              <a:rPr lang="en-US" sz="7300" dirty="0">
                <a:solidFill>
                  <a:schemeClr val="accent4">
                    <a:lumMod val="75000"/>
                  </a:schemeClr>
                </a:solidFill>
                <a:latin typeface="Cooper Black" panose="0208090404030B020404" pitchFamily="18" charset="77"/>
              </a:rPr>
            </a:br>
            <a:r>
              <a:rPr lang="en-US" sz="2400" dirty="0">
                <a:solidFill>
                  <a:srgbClr val="000000"/>
                </a:solidFill>
                <a:latin typeface="Cooper Black" panose="0208090404030B020404" pitchFamily="18" charset="77"/>
              </a:rPr>
              <a:t> </a:t>
            </a:r>
            <a:endParaRPr lang="en-US" sz="2400" dirty="0">
              <a:solidFill>
                <a:srgbClr val="000000"/>
              </a:solidFill>
              <a:latin typeface="Arial Rounded MT Bold" panose="020F0704030504030204" pitchFamily="34" charset="77"/>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3">
            <a:alphaModFix/>
          </a:blip>
          <a:srcRect l="13985" r="32274"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pic>
        <p:nvPicPr>
          <p:cNvPr id="6" name="Content Placeholder 5" descr="A person holding a book&#10;&#10;Description automatically generated with low confidence">
            <a:extLst>
              <a:ext uri="{FF2B5EF4-FFF2-40B4-BE49-F238E27FC236}">
                <a16:creationId xmlns:a16="http://schemas.microsoft.com/office/drawing/2014/main" id="{80B1D782-AB54-E144-BA23-6C28075D50A7}"/>
              </a:ext>
            </a:extLst>
          </p:cNvPr>
          <p:cNvPicPr>
            <a:picLocks noGrp="1" noChangeAspect="1"/>
          </p:cNvPicPr>
          <p:nvPr>
            <p:ph idx="1"/>
          </p:nvPr>
        </p:nvPicPr>
        <p:blipFill>
          <a:blip r:embed="rId4"/>
          <a:stretch>
            <a:fillRect/>
          </a:stretch>
        </p:blipFill>
        <p:spPr>
          <a:xfrm>
            <a:off x="5774027" y="160006"/>
            <a:ext cx="5888549" cy="4791244"/>
          </a:xfrm>
        </p:spPr>
      </p:pic>
    </p:spTree>
    <p:extLst>
      <p:ext uri="{BB962C8B-B14F-4D97-AF65-F5344CB8AC3E}">
        <p14:creationId xmlns:p14="http://schemas.microsoft.com/office/powerpoint/2010/main" val="2752809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6439C-8B89-1543-896B-7396730C4276}"/>
              </a:ext>
            </a:extLst>
          </p:cNvPr>
          <p:cNvSpPr>
            <a:spLocks noGrp="1"/>
          </p:cNvSpPr>
          <p:nvPr>
            <p:ph type="title"/>
          </p:nvPr>
        </p:nvSpPr>
        <p:spPr>
          <a:xfrm>
            <a:off x="8006085" y="1129084"/>
            <a:ext cx="3689091" cy="1960157"/>
          </a:xfrm>
        </p:spPr>
        <p:txBody>
          <a:bodyPr vert="horz" lIns="91440" tIns="45720" rIns="91440" bIns="45720" rtlCol="0">
            <a:normAutofit/>
          </a:bodyPr>
          <a:lstStyle/>
          <a:p>
            <a:br>
              <a:rPr lang="en-US" sz="3400">
                <a:latin typeface="Cooper Black" panose="0208090404030B020404" pitchFamily="18" charset="77"/>
              </a:rPr>
            </a:br>
            <a:br>
              <a:rPr lang="en-US" sz="3400">
                <a:latin typeface="Cooper Black" panose="0208090404030B020404" pitchFamily="18" charset="77"/>
              </a:rPr>
            </a:br>
            <a:br>
              <a:rPr lang="en-US" sz="3400">
                <a:latin typeface="Cooper Black" panose="0208090404030B020404" pitchFamily="18" charset="77"/>
              </a:rPr>
            </a:br>
            <a:r>
              <a:rPr lang="en-US" sz="3400">
                <a:latin typeface="Cooper Black" panose="0208090404030B020404" pitchFamily="18" charset="77"/>
              </a:rPr>
              <a:t> </a:t>
            </a:r>
            <a:endParaRPr lang="en-US" sz="3400">
              <a:latin typeface="Arial Rounded MT Bold" panose="020F0704030504030204" pitchFamily="34" charset="77"/>
            </a:endParaRPr>
          </a:p>
        </p:txBody>
      </p:sp>
      <p:pic>
        <p:nvPicPr>
          <p:cNvPr id="5" name="Content Placeholder 4" descr="A picture containing text, person, people&#10;&#10;Description automatically generated">
            <a:extLst>
              <a:ext uri="{FF2B5EF4-FFF2-40B4-BE49-F238E27FC236}">
                <a16:creationId xmlns:a16="http://schemas.microsoft.com/office/drawing/2014/main" id="{3254CD14-F650-6E4A-B9F9-002807CBB8C8}"/>
              </a:ext>
            </a:extLst>
          </p:cNvPr>
          <p:cNvPicPr>
            <a:picLocks noChangeAspect="1"/>
          </p:cNvPicPr>
          <p:nvPr/>
        </p:nvPicPr>
        <p:blipFill rotWithShape="1">
          <a:blip r:embed="rId2"/>
          <a:srcRect l="9098" r="27385"/>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Content Placeholder 2">
            <a:extLst>
              <a:ext uri="{FF2B5EF4-FFF2-40B4-BE49-F238E27FC236}">
                <a16:creationId xmlns:a16="http://schemas.microsoft.com/office/drawing/2014/main" id="{979D5B51-C211-3841-B203-0721AC83C4B0}"/>
              </a:ext>
            </a:extLst>
          </p:cNvPr>
          <p:cNvSpPr>
            <a:spLocks noGrp="1"/>
          </p:cNvSpPr>
          <p:nvPr>
            <p:ph idx="1"/>
          </p:nvPr>
        </p:nvSpPr>
        <p:spPr>
          <a:xfrm>
            <a:off x="7389341" y="1952369"/>
            <a:ext cx="4596713" cy="3479328"/>
          </a:xfrm>
        </p:spPr>
        <p:txBody>
          <a:bodyPr>
            <a:normAutofit/>
          </a:bodyPr>
          <a:lstStyle/>
          <a:p>
            <a:endParaRPr lang="en-US" sz="2400" dirty="0"/>
          </a:p>
          <a:p>
            <a:pPr marL="0" indent="0" algn="ctr">
              <a:buNone/>
            </a:pPr>
            <a:r>
              <a:rPr lang="en-US" sz="2400" b="1" u="sng" dirty="0">
                <a:latin typeface="Chalkboard SE" panose="03050602040202020205" pitchFamily="66" charset="77"/>
              </a:rPr>
              <a:t>DIVINE PROMISE</a:t>
            </a:r>
          </a:p>
          <a:p>
            <a:pPr marL="0" indent="0" algn="ctr">
              <a:buNone/>
            </a:pPr>
            <a:endParaRPr lang="en-US" sz="2400" dirty="0"/>
          </a:p>
          <a:p>
            <a:pPr marL="0" indent="0" algn="ctr">
              <a:buNone/>
            </a:pPr>
            <a:r>
              <a:rPr lang="en-US" sz="6000" dirty="0">
                <a:solidFill>
                  <a:schemeClr val="accent2">
                    <a:lumMod val="75000"/>
                  </a:schemeClr>
                </a:solidFill>
                <a:latin typeface="Cooper Black" panose="0208090404030B020404" pitchFamily="18" charset="77"/>
              </a:rPr>
              <a:t>HOLY SPIRIT</a:t>
            </a:r>
          </a:p>
        </p:txBody>
      </p:sp>
    </p:spTree>
    <p:extLst>
      <p:ext uri="{BB962C8B-B14F-4D97-AF65-F5344CB8AC3E}">
        <p14:creationId xmlns:p14="http://schemas.microsoft.com/office/powerpoint/2010/main" val="2009577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6931C23B4E154BA7E8104755D6A6CD" ma:contentTypeVersion="1" ma:contentTypeDescription="Create a new document." ma:contentTypeScope="" ma:versionID="c8eee80a9397e942757032f22530b6af">
  <xsd:schema xmlns:xsd="http://www.w3.org/2001/XMLSchema" xmlns:xs="http://www.w3.org/2001/XMLSchema" xmlns:p="http://schemas.microsoft.com/office/2006/metadata/properties" xmlns:ns2="708c96bb-742e-4249-8e2b-6d89ee2a2a12" targetNamespace="http://schemas.microsoft.com/office/2006/metadata/properties" ma:root="true" ma:fieldsID="ed20ab612628702c9de8aa0a98ebc27b" ns2:_="">
    <xsd:import namespace="708c96bb-742e-4249-8e2b-6d89ee2a2a12"/>
    <xsd:element name="properties">
      <xsd:complexType>
        <xsd:sequence>
          <xsd:element name="documentManagement">
            <xsd:complexType>
              <xsd:all>
                <xsd:element ref="ns2:j2a840a341ce45988eab089c2d811663" minOccurs="0"/>
                <xsd:element ref="ns2:gc564d6ebf4248c7833a610fa17582d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c96bb-742e-4249-8e2b-6d89ee2a2a12" elementFormDefault="qualified">
    <xsd:import namespace="http://schemas.microsoft.com/office/2006/documentManagement/types"/>
    <xsd:import namespace="http://schemas.microsoft.com/office/infopath/2007/PartnerControls"/>
    <xsd:element name="j2a840a341ce45988eab089c2d811663" ma:index="9" nillable="true" ma:taxonomy="true" ma:internalName="j2a840a341ce45988eab089c2d811663" ma:taxonomyFieldName="CurriculumCategories" ma:displayName="CurriculumCategories" ma:default="" ma:fieldId="{32a840a3-41ce-4598-8eab-089c2d811663}" ma:taxonomyMulti="true" ma:sspId="b5610599-cc4b-4dc8-9e5a-d998835b68b3" ma:termSetId="bf1c4c82-3a44-4d16-bb71-072355a7d518" ma:anchorId="00000000-0000-0000-0000-000000000000" ma:open="true" ma:isKeyword="false">
      <xsd:complexType>
        <xsd:sequence>
          <xsd:element ref="pc:Terms" minOccurs="0" maxOccurs="1"/>
        </xsd:sequence>
      </xsd:complexType>
    </xsd:element>
    <xsd:element name="gc564d6ebf4248c7833a610fa17582d5" ma:index="11" nillable="true" ma:taxonomy="true" ma:internalName="gc564d6ebf4248c7833a610fa17582d5" ma:taxonomyFieldName="Authors" ma:displayName="Authors" ma:default="" ma:fieldId="{0c564d6e-bf42-48c7-833a-610fa17582d5}" ma:taxonomyMulti="true" ma:sspId="b5610599-cc4b-4dc8-9e5a-d998835b68b3" ma:termSetId="f7ac89c2-ea02-468b-b02c-fe613d55204b"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c564d6ebf4248c7833a610fa17582d5 xmlns="708c96bb-742e-4249-8e2b-6d89ee2a2a12">
      <Terms xmlns="http://schemas.microsoft.com/office/infopath/2007/PartnerControls">
        <TermInfo xmlns="http://schemas.microsoft.com/office/infopath/2007/PartnerControls">
          <TermName xmlns="http://schemas.microsoft.com/office/infopath/2007/PartnerControls">Geoffrey Mbwana</TermName>
          <TermId xmlns="http://schemas.microsoft.com/office/infopath/2007/PartnerControls">6cb77a43-e51f-4ef4-9e13-714330b45491</TermId>
        </TermInfo>
      </Terms>
    </gc564d6ebf4248c7833a610fa17582d5>
    <j2a840a341ce45988eab089c2d811663 xmlns="708c96bb-742e-4249-8e2b-6d89ee2a2a12">
      <Terms xmlns="http://schemas.microsoft.com/office/infopath/2007/PartnerControls"/>
    </j2a840a341ce45988eab089c2d811663>
  </documentManagement>
</p:properties>
</file>

<file path=customXml/itemProps1.xml><?xml version="1.0" encoding="utf-8"?>
<ds:datastoreItem xmlns:ds="http://schemas.openxmlformats.org/officeDocument/2006/customXml" ds:itemID="{C1C57456-DC78-400C-8475-47BB2A8701E1}"/>
</file>

<file path=customXml/itemProps2.xml><?xml version="1.0" encoding="utf-8"?>
<ds:datastoreItem xmlns:ds="http://schemas.openxmlformats.org/officeDocument/2006/customXml" ds:itemID="{8A2F025D-65B1-4FCE-B14C-118A33173E11}"/>
</file>

<file path=customXml/itemProps3.xml><?xml version="1.0" encoding="utf-8"?>
<ds:datastoreItem xmlns:ds="http://schemas.openxmlformats.org/officeDocument/2006/customXml" ds:itemID="{8D8124B4-7BF5-4827-8DC8-80A34634464B}"/>
</file>

<file path=docProps/app.xml><?xml version="1.0" encoding="utf-8"?>
<Properties xmlns="http://schemas.openxmlformats.org/officeDocument/2006/extended-properties" xmlns:vt="http://schemas.openxmlformats.org/officeDocument/2006/docPropsVTypes">
  <TotalTime>673</TotalTime>
  <Words>1683</Words>
  <Application>Microsoft Office PowerPoint</Application>
  <PresentationFormat>Widescreen</PresentationFormat>
  <Paragraphs>118</Paragraphs>
  <Slides>25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Aharoni</vt:lpstr>
      <vt:lpstr>Arial</vt:lpstr>
      <vt:lpstr>Arial Rounded MT Bold</vt:lpstr>
      <vt:lpstr>Calibri</vt:lpstr>
      <vt:lpstr>Calibri Light</vt:lpstr>
      <vt:lpstr>Century Gothic</vt:lpstr>
      <vt:lpstr>Chalkboard SE</vt:lpstr>
      <vt:lpstr>Cooper Black</vt:lpstr>
      <vt:lpstr>Forte</vt:lpstr>
      <vt:lpstr>Rockwell</vt:lpstr>
      <vt:lpstr>Office Theme</vt:lpstr>
      <vt:lpstr>   HOLY SPIRIT    THE ENABLING POWER FOR MISSION</vt:lpstr>
      <vt:lpstr> CHRISTIAN LEADERSHIP   </vt:lpstr>
      <vt:lpstr>    CHRISTIAN LEADERSHIP</vt:lpstr>
      <vt:lpstr>    </vt:lpstr>
      <vt:lpstr>    </vt:lpstr>
      <vt:lpstr>    </vt:lpstr>
      <vt:lpstr>    </vt:lpstr>
      <vt:lpstr> encounter self-realisation  </vt:lpstr>
      <vt:lpstr>    </vt:lpstr>
      <vt:lpstr>    </vt:lpstr>
      <vt:lpstr>    </vt:lpstr>
      <vt:lpstr>    </vt:lpstr>
      <vt:lpstr>    </vt:lpstr>
      <vt:lpstr>    </vt:lpstr>
      <vt:lpstr>    </vt:lpstr>
      <vt:lpstr>    </vt:lpstr>
      <vt:lpstr>    </vt:lpstr>
      <vt:lpstr>    </vt:lpstr>
      <vt:lpstr>    </vt:lpstr>
      <vt:lpstr>    </vt:lpstr>
      <vt:lpstr>    </vt:lpstr>
      <vt:lpstr>    </vt:lpstr>
      <vt:lpstr>    </vt:lpstr>
      <vt:lpstr>    VANTAGE GROUND  FOR RECEPTION  Acts 2:38-42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Missah</dc:creator>
  <cp:lastModifiedBy>Missah, Ellen S.</cp:lastModifiedBy>
  <cp:revision>20</cp:revision>
  <dcterms:created xsi:type="dcterms:W3CDTF">2020-12-13T20:57:50Z</dcterms:created>
  <dcterms:modified xsi:type="dcterms:W3CDTF">2022-01-11T14:19:51Z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0x010100606931C23B4E154BA7E8104755D6A6CD</vt:lpwstr>
  </property>
  <property fmtid="{D5CDD505-2E9C-101B-9397-08002B2CF9AE}" pid="3" name="Authors">
    <vt:lpwstr>84;#Geoffrey Mbwana|6cb77a43-e51f-4ef4-9e13-714330b45491</vt:lpwstr>
  </property>
  <property fmtid="{D5CDD505-2E9C-101B-9397-08002B2CF9AE}" pid="4" name="CurriculumCategories">
    <vt:lpwstr/>
  </property>
</Properties>
</file>