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style8.xml" ContentType="application/vnd.ms-office.chartstyle+xml"/>
  <Override PartName="/ppt/charts/colors8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7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style7.xml" ContentType="application/vnd.ms-office.chartstyle+xml"/>
  <Override PartName="/ppt/charts/chart8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  <p:sldMasterId id="2147483710" r:id="rId2"/>
  </p:sldMasterIdLst>
  <p:notesMasterIdLst>
    <p:notesMasterId r:id="rId45"/>
  </p:notesMasterIdLst>
  <p:sldIdLst>
    <p:sldId id="260" r:id="rId3"/>
    <p:sldId id="264" r:id="rId4"/>
    <p:sldId id="298" r:id="rId5"/>
    <p:sldId id="262" r:id="rId6"/>
    <p:sldId id="266" r:id="rId7"/>
    <p:sldId id="267" r:id="rId8"/>
    <p:sldId id="297" r:id="rId9"/>
    <p:sldId id="291" r:id="rId10"/>
    <p:sldId id="312" r:id="rId11"/>
    <p:sldId id="263" r:id="rId12"/>
    <p:sldId id="284" r:id="rId13"/>
    <p:sldId id="271" r:id="rId14"/>
    <p:sldId id="283" r:id="rId15"/>
    <p:sldId id="280" r:id="rId16"/>
    <p:sldId id="274" r:id="rId17"/>
    <p:sldId id="278" r:id="rId18"/>
    <p:sldId id="279" r:id="rId19"/>
    <p:sldId id="315" r:id="rId20"/>
    <p:sldId id="281" r:id="rId21"/>
    <p:sldId id="316" r:id="rId22"/>
    <p:sldId id="317" r:id="rId23"/>
    <p:sldId id="318" r:id="rId24"/>
    <p:sldId id="319" r:id="rId25"/>
    <p:sldId id="321" r:id="rId26"/>
    <p:sldId id="313" r:id="rId27"/>
    <p:sldId id="273" r:id="rId28"/>
    <p:sldId id="303" r:id="rId29"/>
    <p:sldId id="302" r:id="rId30"/>
    <p:sldId id="304" r:id="rId31"/>
    <p:sldId id="305" r:id="rId32"/>
    <p:sldId id="307" r:id="rId33"/>
    <p:sldId id="306" r:id="rId34"/>
    <p:sldId id="314" r:id="rId35"/>
    <p:sldId id="320" r:id="rId36"/>
    <p:sldId id="310" r:id="rId37"/>
    <p:sldId id="276" r:id="rId38"/>
    <p:sldId id="277" r:id="rId39"/>
    <p:sldId id="294" r:id="rId40"/>
    <p:sldId id="295" r:id="rId41"/>
    <p:sldId id="299" r:id="rId42"/>
    <p:sldId id="309" r:id="rId43"/>
    <p:sldId id="31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59423" autoAdjust="0"/>
  </p:normalViewPr>
  <p:slideViewPr>
    <p:cSldViewPr snapToGrid="0">
      <p:cViewPr varScale="1">
        <p:scale>
          <a:sx n="96" d="100"/>
          <a:sy n="96" d="100"/>
        </p:scale>
        <p:origin x="49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4-4F4E-92CB-A6AB0B34C59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C4-4F4E-92CB-A6AB0B34C5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AA-4087-A0C7-10B955402A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AA-4087-A0C7-10B955402A53}"/>
              </c:ext>
            </c:extLst>
          </c:dPt>
          <c:dLbls>
            <c:dLbl>
              <c:idx val="0"/>
              <c:layout>
                <c:manualLayout>
                  <c:x val="-0.23392685703443697"/>
                  <c:y val="1.361038889470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4-4F4E-92CB-A6AB0B34C59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C4-4F4E-92CB-A6AB0B34C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F4E-92CB-A6AB0B34C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926800113841191"/>
          <c:y val="0.89163811045171781"/>
          <c:w val="0.28242785314486291"/>
          <c:h val="0.10836188954828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4-4F4E-92CB-A6AB0B34C59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C4-4F4E-92CB-A6AB0B34C5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ED-4080-855E-2C5928B980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ED-4080-855E-2C5928B98075}"/>
              </c:ext>
            </c:extLst>
          </c:dPt>
          <c:dLbls>
            <c:dLbl>
              <c:idx val="0"/>
              <c:layout>
                <c:manualLayout>
                  <c:x val="-0.23392685703443697"/>
                  <c:y val="1.361038889470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4-4F4E-92CB-A6AB0B34C59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C4-4F4E-92CB-A6AB0B34C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F4E-92CB-A6AB0B34C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926800113841191"/>
          <c:y val="0.89163811045171781"/>
          <c:w val="0.28242785314486291"/>
          <c:h val="0.10836188954828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4-4F4E-92CB-A6AB0B34C59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C4-4F4E-92CB-A6AB0B34C5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E7-4639-BA0B-790DA83870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E7-4639-BA0B-790DA838709F}"/>
              </c:ext>
            </c:extLst>
          </c:dPt>
          <c:dLbls>
            <c:dLbl>
              <c:idx val="0"/>
              <c:layout>
                <c:manualLayout>
                  <c:x val="-0.23392685703443697"/>
                  <c:y val="1.361038889470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4-4F4E-92CB-A6AB0B34C59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C4-4F4E-92CB-A6AB0B34C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F4E-92CB-A6AB0B34C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926800113841191"/>
          <c:y val="0.89163811045171781"/>
          <c:w val="0.28242785314486291"/>
          <c:h val="0.10836188954828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4-4F4E-92CB-A6AB0B34C59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C4-4F4E-92CB-A6AB0B34C5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0B-4E35-822F-4EED7DD7D2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0B-4E35-822F-4EED7DD7D2F2}"/>
              </c:ext>
            </c:extLst>
          </c:dPt>
          <c:dLbls>
            <c:dLbl>
              <c:idx val="0"/>
              <c:layout>
                <c:manualLayout>
                  <c:x val="-0.11344483445593397"/>
                  <c:y val="-0.25157542199610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4-4F4E-92CB-A6AB0B34C59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C4-4F4E-92CB-A6AB0B34C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F4E-92CB-A6AB0B34C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926800113841191"/>
          <c:y val="0.89163811045171781"/>
          <c:w val="0.28242785314486291"/>
          <c:h val="0.10836188954828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4-4F4E-92CB-A6AB0B34C59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C4-4F4E-92CB-A6AB0B34C5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3C-4DD8-B6DC-8E047099FF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3C-4DD8-B6DC-8E047099FF0D}"/>
              </c:ext>
            </c:extLst>
          </c:dPt>
          <c:dLbls>
            <c:dLbl>
              <c:idx val="0"/>
              <c:layout>
                <c:manualLayout>
                  <c:x val="-0.23392685703443697"/>
                  <c:y val="1.361038889470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4-4F4E-92CB-A6AB0B34C59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C4-4F4E-92CB-A6AB0B34C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F4E-92CB-A6AB0B34C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926800113841191"/>
          <c:y val="0.89163811045171781"/>
          <c:w val="0.28242785314486291"/>
          <c:h val="0.10836188954828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4-4F4E-92CB-A6AB0B34C59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C4-4F4E-92CB-A6AB0B34C5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F3-4FC1-AD13-C36F45E69B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F3-4FC1-AD13-C36F45E69B41}"/>
              </c:ext>
            </c:extLst>
          </c:dPt>
          <c:dLbls>
            <c:dLbl>
              <c:idx val="0"/>
              <c:layout>
                <c:manualLayout>
                  <c:x val="-0.21705929228725929"/>
                  <c:y val="-4.3800972225989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4-4F4E-92CB-A6AB0B34C59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C4-4F4E-92CB-A6AB0B34C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F4E-92CB-A6AB0B34C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926800113841191"/>
          <c:y val="0.89163811045171781"/>
          <c:w val="0.28242785314486291"/>
          <c:h val="0.10836188954828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4-4F4E-92CB-A6AB0B34C59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C4-4F4E-92CB-A6AB0B34C5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80-4022-8496-F05243C43E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80-4022-8496-F05243C43E3E}"/>
              </c:ext>
            </c:extLst>
          </c:dPt>
          <c:dLbls>
            <c:dLbl>
              <c:idx val="0"/>
              <c:layout>
                <c:manualLayout>
                  <c:x val="-0.15922796698605438"/>
                  <c:y val="0.11476373944067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4-4F4E-92CB-A6AB0B34C59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C4-4F4E-92CB-A6AB0B34C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F4E-92CB-A6AB0B34C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926800113841191"/>
          <c:y val="0.89163811045171781"/>
          <c:w val="0.28242785314486291"/>
          <c:h val="0.10836188954828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4-4F4E-92CB-A6AB0B34C59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C4-4F4E-92CB-A6AB0B34C5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6C-4642-8AB5-8C606946F0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6C-4642-8AB5-8C606946F03D}"/>
              </c:ext>
            </c:extLst>
          </c:dPt>
          <c:dLbls>
            <c:dLbl>
              <c:idx val="0"/>
              <c:layout>
                <c:manualLayout>
                  <c:x val="-0.23392685703443697"/>
                  <c:y val="1.361038889470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4-4F4E-92CB-A6AB0B34C59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C4-4F4E-92CB-A6AB0B34C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F4E-92CB-A6AB0B34C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926800113841191"/>
          <c:y val="0.89163811045171781"/>
          <c:w val="0.28242785314486291"/>
          <c:h val="0.10836188954828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03290-3095-4ED1-858F-5F4ED94FF8B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AD65A-E473-4574-B0D4-65A52D57E9BF}">
      <dgm:prSet/>
      <dgm:spPr/>
      <dgm:t>
        <a:bodyPr/>
        <a:lstStyle/>
        <a:p>
          <a:pPr algn="l"/>
          <a:r>
            <a:rPr lang="en-US" u="sng" dirty="0"/>
            <a:t>Creativity</a:t>
          </a:r>
          <a:r>
            <a:rPr lang="en-US" dirty="0"/>
            <a:t> - the ability to transcend traditional ideas, rules, patterns, relationships, or the like, and to create meaningful new ideas, forms, methods, interpretations, etc.; originality, progressiveness, or imagination</a:t>
          </a:r>
        </a:p>
      </dgm:t>
    </dgm:pt>
    <dgm:pt modelId="{CB51AEC1-AC5A-475C-AC82-D6E3B408216B}" type="parTrans" cxnId="{66723F52-D316-417A-A8CE-969139543C2E}">
      <dgm:prSet/>
      <dgm:spPr/>
      <dgm:t>
        <a:bodyPr/>
        <a:lstStyle/>
        <a:p>
          <a:endParaRPr lang="en-US"/>
        </a:p>
      </dgm:t>
    </dgm:pt>
    <dgm:pt modelId="{DD688140-A096-4BDA-84EB-083806F23E71}" type="sibTrans" cxnId="{66723F52-D316-417A-A8CE-969139543C2E}">
      <dgm:prSet/>
      <dgm:spPr/>
      <dgm:t>
        <a:bodyPr/>
        <a:lstStyle/>
        <a:p>
          <a:endParaRPr lang="en-US"/>
        </a:p>
      </dgm:t>
    </dgm:pt>
    <dgm:pt modelId="{13870EF2-CFCB-4C1E-8907-C1785A200CFA}">
      <dgm:prSet/>
      <dgm:spPr/>
      <dgm:t>
        <a:bodyPr/>
        <a:lstStyle/>
        <a:p>
          <a:pPr algn="l"/>
          <a:r>
            <a:rPr lang="en-US" u="sng" dirty="0"/>
            <a:t>Innovation</a:t>
          </a:r>
          <a:r>
            <a:rPr lang="en-US" dirty="0"/>
            <a:t> - </a:t>
          </a:r>
          <a:r>
            <a:rPr lang="en-US" b="0" i="0" dirty="0"/>
            <a:t>the act of innovating; introduction of new things or methods.</a:t>
          </a:r>
          <a:endParaRPr lang="en-US" dirty="0"/>
        </a:p>
      </dgm:t>
    </dgm:pt>
    <dgm:pt modelId="{ED57F440-A309-4664-BD67-4FDA99DFDCE2}" type="parTrans" cxnId="{5F75B22E-CAF8-4B67-858B-C1C09A551B1C}">
      <dgm:prSet/>
      <dgm:spPr/>
      <dgm:t>
        <a:bodyPr/>
        <a:lstStyle/>
        <a:p>
          <a:endParaRPr lang="en-US"/>
        </a:p>
      </dgm:t>
    </dgm:pt>
    <dgm:pt modelId="{21894ADC-03D0-499B-947B-63B21F240755}" type="sibTrans" cxnId="{5F75B22E-CAF8-4B67-858B-C1C09A551B1C}">
      <dgm:prSet/>
      <dgm:spPr/>
      <dgm:t>
        <a:bodyPr/>
        <a:lstStyle/>
        <a:p>
          <a:endParaRPr lang="en-US"/>
        </a:p>
      </dgm:t>
    </dgm:pt>
    <dgm:pt modelId="{D4B1683D-ADCE-45C5-8F31-37166C2BCDF6}" type="pres">
      <dgm:prSet presAssocID="{2A503290-3095-4ED1-858F-5F4ED94FF8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7C44CA-1600-44E8-8F57-091D6F82DBC6}" type="pres">
      <dgm:prSet presAssocID="{099AD65A-E473-4574-B0D4-65A52D57E9BF}" presName="hierRoot1" presStyleCnt="0"/>
      <dgm:spPr/>
    </dgm:pt>
    <dgm:pt modelId="{6E3EF1C3-948E-478C-882B-88AB2BCBD8D8}" type="pres">
      <dgm:prSet presAssocID="{099AD65A-E473-4574-B0D4-65A52D57E9BF}" presName="composite" presStyleCnt="0"/>
      <dgm:spPr/>
    </dgm:pt>
    <dgm:pt modelId="{8DB45EC1-9028-4A0D-A4E1-D3331B7D1416}" type="pres">
      <dgm:prSet presAssocID="{099AD65A-E473-4574-B0D4-65A52D57E9BF}" presName="background" presStyleLbl="node0" presStyleIdx="0" presStyleCnt="2"/>
      <dgm:spPr/>
    </dgm:pt>
    <dgm:pt modelId="{FAD590A2-AE0F-4FDC-A4DE-9B3AC56BEA74}" type="pres">
      <dgm:prSet presAssocID="{099AD65A-E473-4574-B0D4-65A52D57E9BF}" presName="text" presStyleLbl="fgAcc0" presStyleIdx="0" presStyleCnt="2">
        <dgm:presLayoutVars>
          <dgm:chPref val="3"/>
        </dgm:presLayoutVars>
      </dgm:prSet>
      <dgm:spPr/>
    </dgm:pt>
    <dgm:pt modelId="{1E504B27-74D8-4E60-970A-314438C572B7}" type="pres">
      <dgm:prSet presAssocID="{099AD65A-E473-4574-B0D4-65A52D57E9BF}" presName="hierChild2" presStyleCnt="0"/>
      <dgm:spPr/>
    </dgm:pt>
    <dgm:pt modelId="{88BB5F1C-0269-4272-8020-93CD842FD1E7}" type="pres">
      <dgm:prSet presAssocID="{13870EF2-CFCB-4C1E-8907-C1785A200CFA}" presName="hierRoot1" presStyleCnt="0"/>
      <dgm:spPr/>
    </dgm:pt>
    <dgm:pt modelId="{FA5EB68A-FC55-4A9B-9903-0ED8209976AD}" type="pres">
      <dgm:prSet presAssocID="{13870EF2-CFCB-4C1E-8907-C1785A200CFA}" presName="composite" presStyleCnt="0"/>
      <dgm:spPr/>
    </dgm:pt>
    <dgm:pt modelId="{A31498D9-0FD4-4C21-86B7-E93EC57F4316}" type="pres">
      <dgm:prSet presAssocID="{13870EF2-CFCB-4C1E-8907-C1785A200CFA}" presName="background" presStyleLbl="node0" presStyleIdx="1" presStyleCnt="2"/>
      <dgm:spPr/>
    </dgm:pt>
    <dgm:pt modelId="{8C25C5D4-9AC4-4F26-8D7E-FCD1BEB35D62}" type="pres">
      <dgm:prSet presAssocID="{13870EF2-CFCB-4C1E-8907-C1785A200CFA}" presName="text" presStyleLbl="fgAcc0" presStyleIdx="1" presStyleCnt="2">
        <dgm:presLayoutVars>
          <dgm:chPref val="3"/>
        </dgm:presLayoutVars>
      </dgm:prSet>
      <dgm:spPr/>
    </dgm:pt>
    <dgm:pt modelId="{C4BDEE46-BD2C-494B-98D5-FDA4E314206D}" type="pres">
      <dgm:prSet presAssocID="{13870EF2-CFCB-4C1E-8907-C1785A200CFA}" presName="hierChild2" presStyleCnt="0"/>
      <dgm:spPr/>
    </dgm:pt>
  </dgm:ptLst>
  <dgm:cxnLst>
    <dgm:cxn modelId="{7444B409-1BFE-4689-A425-27C3668EA954}" type="presOf" srcId="{099AD65A-E473-4574-B0D4-65A52D57E9BF}" destId="{FAD590A2-AE0F-4FDC-A4DE-9B3AC56BEA74}" srcOrd="0" destOrd="0" presId="urn:microsoft.com/office/officeart/2005/8/layout/hierarchy1"/>
    <dgm:cxn modelId="{5F75B22E-CAF8-4B67-858B-C1C09A551B1C}" srcId="{2A503290-3095-4ED1-858F-5F4ED94FF8B0}" destId="{13870EF2-CFCB-4C1E-8907-C1785A200CFA}" srcOrd="1" destOrd="0" parTransId="{ED57F440-A309-4664-BD67-4FDA99DFDCE2}" sibTransId="{21894ADC-03D0-499B-947B-63B21F240755}"/>
    <dgm:cxn modelId="{466B9D38-8805-4121-B020-D6F98ED1868F}" type="presOf" srcId="{13870EF2-CFCB-4C1E-8907-C1785A200CFA}" destId="{8C25C5D4-9AC4-4F26-8D7E-FCD1BEB35D62}" srcOrd="0" destOrd="0" presId="urn:microsoft.com/office/officeart/2005/8/layout/hierarchy1"/>
    <dgm:cxn modelId="{66723F52-D316-417A-A8CE-969139543C2E}" srcId="{2A503290-3095-4ED1-858F-5F4ED94FF8B0}" destId="{099AD65A-E473-4574-B0D4-65A52D57E9BF}" srcOrd="0" destOrd="0" parTransId="{CB51AEC1-AC5A-475C-AC82-D6E3B408216B}" sibTransId="{DD688140-A096-4BDA-84EB-083806F23E71}"/>
    <dgm:cxn modelId="{271B0474-3311-475A-91BB-9BAF8BD5723E}" type="presOf" srcId="{2A503290-3095-4ED1-858F-5F4ED94FF8B0}" destId="{D4B1683D-ADCE-45C5-8F31-37166C2BCDF6}" srcOrd="0" destOrd="0" presId="urn:microsoft.com/office/officeart/2005/8/layout/hierarchy1"/>
    <dgm:cxn modelId="{5C9538BE-506C-43E2-BD03-5F34E374F0CC}" type="presParOf" srcId="{D4B1683D-ADCE-45C5-8F31-37166C2BCDF6}" destId="{247C44CA-1600-44E8-8F57-091D6F82DBC6}" srcOrd="0" destOrd="0" presId="urn:microsoft.com/office/officeart/2005/8/layout/hierarchy1"/>
    <dgm:cxn modelId="{A490C827-7F92-4369-A897-2CF3983D063F}" type="presParOf" srcId="{247C44CA-1600-44E8-8F57-091D6F82DBC6}" destId="{6E3EF1C3-948E-478C-882B-88AB2BCBD8D8}" srcOrd="0" destOrd="0" presId="urn:microsoft.com/office/officeart/2005/8/layout/hierarchy1"/>
    <dgm:cxn modelId="{6B6E03E7-D151-45C8-9633-2611B691C0E5}" type="presParOf" srcId="{6E3EF1C3-948E-478C-882B-88AB2BCBD8D8}" destId="{8DB45EC1-9028-4A0D-A4E1-D3331B7D1416}" srcOrd="0" destOrd="0" presId="urn:microsoft.com/office/officeart/2005/8/layout/hierarchy1"/>
    <dgm:cxn modelId="{6F5F255B-94A6-4953-AEEF-5F788CDA183D}" type="presParOf" srcId="{6E3EF1C3-948E-478C-882B-88AB2BCBD8D8}" destId="{FAD590A2-AE0F-4FDC-A4DE-9B3AC56BEA74}" srcOrd="1" destOrd="0" presId="urn:microsoft.com/office/officeart/2005/8/layout/hierarchy1"/>
    <dgm:cxn modelId="{82264630-7FDF-4EF7-AA57-44933BEBBDB8}" type="presParOf" srcId="{247C44CA-1600-44E8-8F57-091D6F82DBC6}" destId="{1E504B27-74D8-4E60-970A-314438C572B7}" srcOrd="1" destOrd="0" presId="urn:microsoft.com/office/officeart/2005/8/layout/hierarchy1"/>
    <dgm:cxn modelId="{905BE83D-0A63-46BF-A552-1694EF6BFA3A}" type="presParOf" srcId="{D4B1683D-ADCE-45C5-8F31-37166C2BCDF6}" destId="{88BB5F1C-0269-4272-8020-93CD842FD1E7}" srcOrd="1" destOrd="0" presId="urn:microsoft.com/office/officeart/2005/8/layout/hierarchy1"/>
    <dgm:cxn modelId="{CAF35CB4-E579-4E0A-A2CC-FCBA132C894E}" type="presParOf" srcId="{88BB5F1C-0269-4272-8020-93CD842FD1E7}" destId="{FA5EB68A-FC55-4A9B-9903-0ED8209976AD}" srcOrd="0" destOrd="0" presId="urn:microsoft.com/office/officeart/2005/8/layout/hierarchy1"/>
    <dgm:cxn modelId="{754D44CE-DB67-4268-BC76-394FD5680B90}" type="presParOf" srcId="{FA5EB68A-FC55-4A9B-9903-0ED8209976AD}" destId="{A31498D9-0FD4-4C21-86B7-E93EC57F4316}" srcOrd="0" destOrd="0" presId="urn:microsoft.com/office/officeart/2005/8/layout/hierarchy1"/>
    <dgm:cxn modelId="{82723B9F-8342-4D45-83C0-BAD81C36C3A2}" type="presParOf" srcId="{FA5EB68A-FC55-4A9B-9903-0ED8209976AD}" destId="{8C25C5D4-9AC4-4F26-8D7E-FCD1BEB35D62}" srcOrd="1" destOrd="0" presId="urn:microsoft.com/office/officeart/2005/8/layout/hierarchy1"/>
    <dgm:cxn modelId="{4B8002CB-8935-492B-9C13-F933D6FF48F2}" type="presParOf" srcId="{88BB5F1C-0269-4272-8020-93CD842FD1E7}" destId="{C4BDEE46-BD2C-494B-98D5-FDA4E31420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5EC1-9028-4A0D-A4E1-D3331B7D1416}">
      <dsp:nvSpPr>
        <dsp:cNvPr id="0" name=""/>
        <dsp:cNvSpPr/>
      </dsp:nvSpPr>
      <dsp:spPr>
        <a:xfrm>
          <a:off x="12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D590A2-AE0F-4FDC-A4DE-9B3AC56BEA74}">
      <dsp:nvSpPr>
        <dsp:cNvPr id="0" name=""/>
        <dsp:cNvSpPr/>
      </dsp:nvSpPr>
      <dsp:spPr>
        <a:xfrm>
          <a:off x="480082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 dirty="0"/>
            <a:t>Creativity</a:t>
          </a:r>
          <a:r>
            <a:rPr lang="en-US" sz="2300" kern="1200" dirty="0"/>
            <a:t> - the ability to transcend traditional ideas, rules, patterns, relationships, or the like, and to create meaningful new ideas, forms, methods, interpretations, etc.; originality, progressiveness, or imagination</a:t>
          </a:r>
        </a:p>
      </dsp:txBody>
      <dsp:txXfrm>
        <a:off x="560236" y="802089"/>
        <a:ext cx="4149382" cy="2576345"/>
      </dsp:txXfrm>
    </dsp:sp>
    <dsp:sp modelId="{A31498D9-0FD4-4C21-86B7-E93EC57F4316}">
      <dsp:nvSpPr>
        <dsp:cNvPr id="0" name=""/>
        <dsp:cNvSpPr/>
      </dsp:nvSpPr>
      <dsp:spPr>
        <a:xfrm>
          <a:off x="52686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25C5D4-9AC4-4F26-8D7E-FCD1BEB35D62}">
      <dsp:nvSpPr>
        <dsp:cNvPr id="0" name=""/>
        <dsp:cNvSpPr/>
      </dsp:nvSpPr>
      <dsp:spPr>
        <a:xfrm>
          <a:off x="5747481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 dirty="0"/>
            <a:t>Innovation</a:t>
          </a:r>
          <a:r>
            <a:rPr lang="en-US" sz="2300" kern="1200" dirty="0"/>
            <a:t> - </a:t>
          </a:r>
          <a:r>
            <a:rPr lang="en-US" sz="2300" b="0" i="0" kern="1200" dirty="0"/>
            <a:t>the act of innovating; introduction of new things or methods.</a:t>
          </a:r>
          <a:endParaRPr lang="en-US" sz="2300" kern="1200" dirty="0"/>
        </a:p>
      </dsp:txBody>
      <dsp:txXfrm>
        <a:off x="5827635" y="802089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EAE40-3157-456E-8579-637CBA8F2665}" type="datetimeFigureOut">
              <a:rPr lang="en-US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BDD5A-F011-4A0C-8EF4-E534580B266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4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2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2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94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Consultant at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Price Waterhouse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 of Brands at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Airways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CEO 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Eurostar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CEO 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Sainsburys Bank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and Consultancy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http://www.hamishtaylor.com/biography/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3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99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84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81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11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98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9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59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6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79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7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54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9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94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2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8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1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2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08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62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8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60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1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3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9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620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81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9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DD5A-F011-4A0C-8EF4-E534580B26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3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4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2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7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1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37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9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3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68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31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90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7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4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3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1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2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67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7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24" r:id="rId7"/>
    <p:sldLayoutId id="2147483754" r:id="rId8"/>
    <p:sldLayoutId id="2147483753" r:id="rId9"/>
    <p:sldLayoutId id="2147483752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698" r:id="rId6"/>
    <p:sldLayoutId id="2147483704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allwhitebackground.com/colorful-background-image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m06.safelinks.protection.outlook.com/?url=https%3A%2F%2Fnews.microsoft.com%2Fapac%2F2020%2F09%2F10%2Fa-culture-of-innovation-fuels-business-resilience-and-economic-recovery%2F&amp;data=04%7C01%7Cjoannafr%40microsoft.com%7Cf7754a3c68cc497b9ff808d8cbd2d53c%7C72f988bf86f141af91ab2d7cd011db47%7C1%7C0%7C637483453689533537%7CUnknown%7CTWFpbGZsb3d8eyJWIjoiMC4wLjAwMDAiLCJQIjoiV2luMzIiLCJBTiI6Ik1haWwiLCJXVCI6Mn0%3D%7C1000&amp;sdata=1lmMDqpx04GOCAZVakQMItmQX0ZhT6fTz2gZSwsYCsg%3D&amp;reserved=0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809F-D44F-45CD-AA07-DA9985123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Blessing to Encourage Innovative and Creative Ways to Fulfill the Mission with One Unifying Strategy 'I Will Go'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5AEB4-02A8-41FD-81F9-C7AB92CAC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World Church Leadership Council, 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72116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4" descr="Person with idea outline">
            <a:extLst>
              <a:ext uri="{FF2B5EF4-FFF2-40B4-BE49-F238E27FC236}">
                <a16:creationId xmlns:a16="http://schemas.microsoft.com/office/drawing/2014/main" id="{27648A1B-8FA0-4499-9F0A-90D200040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3904" y="792480"/>
            <a:ext cx="4584192" cy="4584192"/>
          </a:xfrm>
        </p:spPr>
      </p:pic>
    </p:spTree>
    <p:extLst>
      <p:ext uri="{BB962C8B-B14F-4D97-AF65-F5344CB8AC3E}">
        <p14:creationId xmlns:p14="http://schemas.microsoft.com/office/powerpoint/2010/main" val="135306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ghtning bolt">
            <a:extLst>
              <a:ext uri="{FF2B5EF4-FFF2-40B4-BE49-F238E27FC236}">
                <a16:creationId xmlns:a16="http://schemas.microsoft.com/office/drawing/2014/main" id="{DE0E231C-8C35-44A8-886E-4924F9064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0635" y="2073635"/>
            <a:ext cx="2710729" cy="2710729"/>
          </a:xfrm>
          <a:prstGeom prst="rect">
            <a:avLst/>
          </a:prstGeom>
        </p:spPr>
      </p:pic>
      <p:pic>
        <p:nvPicPr>
          <p:cNvPr id="2" name="Graphic 2" descr="No sign with solid fill">
            <a:extLst>
              <a:ext uri="{FF2B5EF4-FFF2-40B4-BE49-F238E27FC236}">
                <a16:creationId xmlns:a16="http://schemas.microsoft.com/office/drawing/2014/main" id="{7944FEA8-53E5-41B7-AA29-02F4E955B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0635" y="2186620"/>
            <a:ext cx="2484758" cy="24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97DA-7833-4CB9-96DD-5F8EB55E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Thomas A Edison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D37C-24E0-4C6E-9454-4DF1F9F4E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Genius is 1% inspiration</a:t>
            </a:r>
            <a:endParaRPr lang="en-US" dirty="0"/>
          </a:p>
          <a:p>
            <a:pPr marL="0" indent="0" algn="ctr">
              <a:buNone/>
            </a:pPr>
            <a:r>
              <a:rPr lang="en-US" sz="3600" dirty="0"/>
              <a:t>and</a:t>
            </a:r>
            <a:endParaRPr lang="en-US" dirty="0"/>
          </a:p>
          <a:p>
            <a:pPr marL="0" indent="0" algn="ctr">
              <a:buNone/>
            </a:pPr>
            <a:r>
              <a:rPr lang="en-US" sz="3600" dirty="0"/>
              <a:t>99% perspiration!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F3796-6CA7-4816-A409-5D4BF8A54494}"/>
              </a:ext>
            </a:extLst>
          </p:cNvPr>
          <p:cNvSpPr txBox="1"/>
          <p:nvPr/>
        </p:nvSpPr>
        <p:spPr>
          <a:xfrm>
            <a:off x="7215352" y="6581001"/>
            <a:ext cx="466953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/>
              <a:t>https://en.wikiquote.org/wiki/Thomas_Edison</a:t>
            </a:r>
          </a:p>
        </p:txBody>
      </p:sp>
    </p:spTree>
    <p:extLst>
      <p:ext uri="{BB962C8B-B14F-4D97-AF65-F5344CB8AC3E}">
        <p14:creationId xmlns:p14="http://schemas.microsoft.com/office/powerpoint/2010/main" val="119796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BFAF-B65B-429E-A68A-6C07825F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Peter F. Drucker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23BE4-F7DC-4056-A9AB-4C701727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“What all the successful entrepreneurs I have met have in common is not a certain kind of personality but a commitment to the </a:t>
            </a:r>
            <a:r>
              <a:rPr lang="en-US" sz="3600" i="1" u="sng" dirty="0"/>
              <a:t>systematic practice of innovation.</a:t>
            </a:r>
            <a:r>
              <a:rPr lang="en-US" sz="3600" dirty="0"/>
              <a:t>” </a:t>
            </a:r>
            <a:r>
              <a:rPr lang="en-US" sz="2000" dirty="0"/>
              <a:t>(emphasis supplied)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“But when all is said and done, what innovation requires is </a:t>
            </a:r>
            <a:r>
              <a:rPr lang="en-US" sz="3600" i="1" u="sng" dirty="0"/>
              <a:t>hard, focused, purposeful work</a:t>
            </a:r>
            <a:r>
              <a:rPr lang="en-US" sz="3600" dirty="0"/>
              <a:t>.” </a:t>
            </a:r>
            <a:r>
              <a:rPr lang="en-US" sz="2000" dirty="0"/>
              <a:t>(emphasis supplied)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003DDB-A5D0-43BC-9E59-6FCBD9267340}"/>
              </a:ext>
            </a:extLst>
          </p:cNvPr>
          <p:cNvSpPr txBox="1"/>
          <p:nvPr/>
        </p:nvSpPr>
        <p:spPr>
          <a:xfrm>
            <a:off x="6006662" y="6581001"/>
            <a:ext cx="591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Drucker, Peter F., The Discipline of Innovation, May 1985, Harvard Business Review</a:t>
            </a:r>
          </a:p>
        </p:txBody>
      </p:sp>
    </p:spTree>
    <p:extLst>
      <p:ext uri="{BB962C8B-B14F-4D97-AF65-F5344CB8AC3E}">
        <p14:creationId xmlns:p14="http://schemas.microsoft.com/office/powerpoint/2010/main" val="5769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B15-5818-446C-B02C-6A741E9A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432300" cy="4894606"/>
          </a:xfrm>
        </p:spPr>
        <p:txBody>
          <a:bodyPr>
            <a:normAutofit/>
          </a:bodyPr>
          <a:lstStyle/>
          <a:p>
            <a:r>
              <a:rPr lang="en-US" sz="5400" dirty="0"/>
              <a:t>1. Does your organization have an innovation strategy?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E84AB0-07DD-4CC2-BDFA-F1CC1CEF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297838"/>
              </p:ext>
            </p:extLst>
          </p:nvPr>
        </p:nvGraphicFramePr>
        <p:xfrm>
          <a:off x="5854700" y="1158478"/>
          <a:ext cx="5270500" cy="46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16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71C9-DC57-4F85-A8A6-14F664E1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165834"/>
            <a:ext cx="8933688" cy="3201296"/>
          </a:xfrm>
        </p:spPr>
        <p:txBody>
          <a:bodyPr/>
          <a:lstStyle/>
          <a:p>
            <a:r>
              <a:rPr lang="en-US" dirty="0"/>
              <a:t>Approaches</a:t>
            </a:r>
            <a:br>
              <a:rPr lang="en-US" dirty="0"/>
            </a:b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Innovation</a:t>
            </a:r>
            <a:endParaRPr lang="en-US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40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2801-EB6E-4AD9-88AE-4D3881EA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Look Outside Your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015D-8A92-43C4-BF53-F839E6013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Hamish Taylor – “Master Thief”</a:t>
            </a:r>
          </a:p>
          <a:p>
            <a:r>
              <a:rPr lang="en-US" sz="3600" dirty="0"/>
              <a:t>British Airways</a:t>
            </a:r>
          </a:p>
          <a:p>
            <a:pPr lvl="1"/>
            <a:r>
              <a:rPr lang="en-US" sz="3200" dirty="0"/>
              <a:t>Beds – yacht designer</a:t>
            </a:r>
          </a:p>
          <a:p>
            <a:pPr lvl="1"/>
            <a:r>
              <a:rPr lang="en-US" sz="3200" dirty="0"/>
              <a:t>Queuing – Disney</a:t>
            </a:r>
          </a:p>
          <a:p>
            <a:r>
              <a:rPr lang="en-US" sz="3600" dirty="0"/>
              <a:t>Process</a:t>
            </a:r>
          </a:p>
          <a:p>
            <a:pPr lvl="1"/>
            <a:r>
              <a:rPr lang="en-US" sz="3200" dirty="0"/>
              <a:t>Lifeboat experts</a:t>
            </a:r>
          </a:p>
        </p:txBody>
      </p:sp>
    </p:spTree>
    <p:extLst>
      <p:ext uri="{BB962C8B-B14F-4D97-AF65-F5344CB8AC3E}">
        <p14:creationId xmlns:p14="http://schemas.microsoft.com/office/powerpoint/2010/main" val="25256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Filter">
            <a:extLst>
              <a:ext uri="{FF2B5EF4-FFF2-40B4-BE49-F238E27FC236}">
                <a16:creationId xmlns:a16="http://schemas.microsoft.com/office/drawing/2014/main" id="{CA69DE26-4631-48E0-A78F-B8D778FA7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353300" y="858982"/>
            <a:ext cx="5140036" cy="5140036"/>
          </a:xfrm>
          <a:prstGeom prst="rect">
            <a:avLst/>
          </a:prstGeom>
        </p:spPr>
      </p:pic>
      <p:pic>
        <p:nvPicPr>
          <p:cNvPr id="5" name="Graphic 4" descr="Group brainstorm">
            <a:extLst>
              <a:ext uri="{FF2B5EF4-FFF2-40B4-BE49-F238E27FC236}">
                <a16:creationId xmlns:a16="http://schemas.microsoft.com/office/drawing/2014/main" id="{F8D92100-6C2E-417A-9BEC-C7AE243D0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9341" y="1761260"/>
            <a:ext cx="914400" cy="914400"/>
          </a:xfrm>
          <a:prstGeom prst="rect">
            <a:avLst/>
          </a:prstGeom>
        </p:spPr>
      </p:pic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id="{EB8CE4A1-5B81-4795-AD2A-906514DE4F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0208" y="2842781"/>
            <a:ext cx="914400" cy="914400"/>
          </a:xfrm>
          <a:prstGeom prst="rect">
            <a:avLst/>
          </a:prstGeom>
        </p:spPr>
      </p:pic>
      <p:pic>
        <p:nvPicPr>
          <p:cNvPr id="8" name="Graphic 7" descr="Lightbulb and gear">
            <a:extLst>
              <a:ext uri="{FF2B5EF4-FFF2-40B4-BE49-F238E27FC236}">
                <a16:creationId xmlns:a16="http://schemas.microsoft.com/office/drawing/2014/main" id="{9888C93E-58CE-455F-AE07-0BB981500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4798" y="2152648"/>
            <a:ext cx="914400" cy="914400"/>
          </a:xfrm>
          <a:prstGeom prst="rect">
            <a:avLst/>
          </a:prstGeom>
        </p:spPr>
      </p:pic>
      <p:pic>
        <p:nvPicPr>
          <p:cNvPr id="9" name="Graphic 8" descr="Lightbulb and gear">
            <a:extLst>
              <a:ext uri="{FF2B5EF4-FFF2-40B4-BE49-F238E27FC236}">
                <a16:creationId xmlns:a16="http://schemas.microsoft.com/office/drawing/2014/main" id="{9E4FDABC-903C-442C-A894-C944FBFD3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298" y="3551097"/>
            <a:ext cx="914400" cy="914400"/>
          </a:xfrm>
          <a:prstGeom prst="rect">
            <a:avLst/>
          </a:prstGeom>
        </p:spPr>
      </p:pic>
      <p:pic>
        <p:nvPicPr>
          <p:cNvPr id="10" name="Graphic 9" descr="Group brainstorm">
            <a:extLst>
              <a:ext uri="{FF2B5EF4-FFF2-40B4-BE49-F238E27FC236}">
                <a16:creationId xmlns:a16="http://schemas.microsoft.com/office/drawing/2014/main" id="{E5D1312D-513C-474C-96D9-BB231FE47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9341" y="770659"/>
            <a:ext cx="914400" cy="914400"/>
          </a:xfrm>
          <a:prstGeom prst="rect">
            <a:avLst/>
          </a:prstGeom>
        </p:spPr>
      </p:pic>
      <p:pic>
        <p:nvPicPr>
          <p:cNvPr id="11" name="Graphic 10" descr="Group brainstorm">
            <a:extLst>
              <a:ext uri="{FF2B5EF4-FFF2-40B4-BE49-F238E27FC236}">
                <a16:creationId xmlns:a16="http://schemas.microsoft.com/office/drawing/2014/main" id="{F0690085-5353-4C44-AF9F-ADD90CFCC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9341" y="2751862"/>
            <a:ext cx="914400" cy="914400"/>
          </a:xfrm>
          <a:prstGeom prst="rect">
            <a:avLst/>
          </a:prstGeom>
        </p:spPr>
      </p:pic>
      <p:pic>
        <p:nvPicPr>
          <p:cNvPr id="12" name="Graphic 11" descr="Group brainstorm">
            <a:extLst>
              <a:ext uri="{FF2B5EF4-FFF2-40B4-BE49-F238E27FC236}">
                <a16:creationId xmlns:a16="http://schemas.microsoft.com/office/drawing/2014/main" id="{B282EFC8-D134-43A1-AA8F-E778A62BA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9341" y="3757181"/>
            <a:ext cx="914400" cy="914400"/>
          </a:xfrm>
          <a:prstGeom prst="rect">
            <a:avLst/>
          </a:prstGeom>
        </p:spPr>
      </p:pic>
      <p:pic>
        <p:nvPicPr>
          <p:cNvPr id="13" name="Graphic 12" descr="Group brainstorm">
            <a:extLst>
              <a:ext uri="{FF2B5EF4-FFF2-40B4-BE49-F238E27FC236}">
                <a16:creationId xmlns:a16="http://schemas.microsoft.com/office/drawing/2014/main" id="{83716428-6B35-4D02-A884-93E3DF1E6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9341" y="4719204"/>
            <a:ext cx="914400" cy="914400"/>
          </a:xfrm>
          <a:prstGeom prst="rect">
            <a:avLst/>
          </a:prstGeom>
        </p:spPr>
      </p:pic>
      <p:pic>
        <p:nvPicPr>
          <p:cNvPr id="14" name="Graphic 13" descr="Lightbulb and gear">
            <a:extLst>
              <a:ext uri="{FF2B5EF4-FFF2-40B4-BE49-F238E27FC236}">
                <a16:creationId xmlns:a16="http://schemas.microsoft.com/office/drawing/2014/main" id="{6653E6CA-0BE3-498F-9DD0-C13A5188C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29402" y="3234169"/>
            <a:ext cx="389659" cy="389659"/>
          </a:xfrm>
          <a:prstGeom prst="rect">
            <a:avLst/>
          </a:prstGeom>
        </p:spPr>
      </p:pic>
      <p:pic>
        <p:nvPicPr>
          <p:cNvPr id="15" name="Graphic 14" descr="Lightbulb and gear">
            <a:extLst>
              <a:ext uri="{FF2B5EF4-FFF2-40B4-BE49-F238E27FC236}">
                <a16:creationId xmlns:a16="http://schemas.microsoft.com/office/drawing/2014/main" id="{07A70B80-EE16-41DB-A02B-93FAC2329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44196" y="3228110"/>
            <a:ext cx="389659" cy="389659"/>
          </a:xfrm>
          <a:prstGeom prst="rect">
            <a:avLst/>
          </a:prstGeom>
        </p:spPr>
      </p:pic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0F330D82-E26E-4CC8-ACC1-7E22A5560B11}"/>
              </a:ext>
            </a:extLst>
          </p:cNvPr>
          <p:cNvSpPr/>
          <p:nvPr/>
        </p:nvSpPr>
        <p:spPr>
          <a:xfrm>
            <a:off x="9153898" y="2842781"/>
            <a:ext cx="1101437" cy="106160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6F50F2-4AF5-49D0-8ADF-D528CCDE01D4}"/>
              </a:ext>
            </a:extLst>
          </p:cNvPr>
          <p:cNvSpPr txBox="1"/>
          <p:nvPr/>
        </p:nvSpPr>
        <p:spPr>
          <a:xfrm>
            <a:off x="1561608" y="5814350"/>
            <a:ext cx="950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Envision	         Engage		Evolve		Evaluate		      Execute</a:t>
            </a:r>
          </a:p>
        </p:txBody>
      </p:sp>
      <p:pic>
        <p:nvPicPr>
          <p:cNvPr id="19" name="Graphic 18" descr="Playbook">
            <a:extLst>
              <a:ext uri="{FF2B5EF4-FFF2-40B4-BE49-F238E27FC236}">
                <a16:creationId xmlns:a16="http://schemas.microsoft.com/office/drawing/2014/main" id="{FCE4554B-97BD-4F50-9450-C233A9C378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1608" y="3551097"/>
            <a:ext cx="914400" cy="914400"/>
          </a:xfrm>
          <a:prstGeom prst="rect">
            <a:avLst/>
          </a:prstGeom>
        </p:spPr>
      </p:pic>
      <p:pic>
        <p:nvPicPr>
          <p:cNvPr id="21" name="Graphic 20" descr="Chess pieces">
            <a:extLst>
              <a:ext uri="{FF2B5EF4-FFF2-40B4-BE49-F238E27FC236}">
                <a16:creationId xmlns:a16="http://schemas.microsoft.com/office/drawing/2014/main" id="{2897C195-87B8-4135-B3DB-3DD7FCF309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04159" y="164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9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B15-5818-446C-B02C-6A741E9A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787900" cy="556770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2. Is there close alignment between your innovation strategy and the "I Will Go" strategic focus?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E84AB0-07DD-4CC2-BDFA-F1CC1CEF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941751"/>
              </p:ext>
            </p:extLst>
          </p:nvPr>
        </p:nvGraphicFramePr>
        <p:xfrm>
          <a:off x="5854700" y="1158478"/>
          <a:ext cx="5270500" cy="46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6858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B392-94AC-498E-9765-AE65D522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93" y="642594"/>
            <a:ext cx="11005851" cy="1371600"/>
          </a:xfrm>
        </p:spPr>
        <p:txBody>
          <a:bodyPr>
            <a:normAutofit/>
          </a:bodyPr>
          <a:lstStyle/>
          <a:p>
            <a:r>
              <a:rPr lang="en-US" sz="4800" dirty="0"/>
              <a:t>4 Elements of Corporate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392DA-E2F0-4525-BAE0-155572E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Innovation must be pushed from the top of the organization</a:t>
            </a:r>
          </a:p>
          <a:p>
            <a:r>
              <a:rPr lang="en-US" sz="3200" dirty="0"/>
              <a:t>Strategies and Plans throughout the organization should be permeated with Innovation</a:t>
            </a:r>
          </a:p>
          <a:p>
            <a:r>
              <a:rPr lang="en-US" sz="3200" dirty="0"/>
              <a:t>Organization’s culture should be strongly supportive of Innovation</a:t>
            </a:r>
          </a:p>
          <a:p>
            <a:r>
              <a:rPr lang="en-US" sz="3200" dirty="0"/>
              <a:t>Take advantage of external Innovation whenever practicable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C90AB-B94D-49C8-9420-E1F3C9C621E2}"/>
              </a:ext>
            </a:extLst>
          </p:cNvPr>
          <p:cNvSpPr txBox="1"/>
          <p:nvPr/>
        </p:nvSpPr>
        <p:spPr>
          <a:xfrm>
            <a:off x="1066800" y="6550223"/>
            <a:ext cx="10818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Corporate Innovation in the Fifth Era, by Matthew C. Le Merle and Alison Davis, 2017, Cartwright Publishing, Corte Madera, CA</a:t>
            </a:r>
          </a:p>
        </p:txBody>
      </p:sp>
    </p:spTree>
    <p:extLst>
      <p:ext uri="{BB962C8B-B14F-4D97-AF65-F5344CB8AC3E}">
        <p14:creationId xmlns:p14="http://schemas.microsoft.com/office/powerpoint/2010/main" val="336465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AC72CED-737F-40A8-9228-98FA3C5AE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0768" y="672465"/>
            <a:ext cx="10649712" cy="555574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BD243F1F-CE04-4682-9AAE-B5215F2BFCAA}"/>
              </a:ext>
            </a:extLst>
          </p:cNvPr>
          <p:cNvSpPr txBox="1"/>
          <p:nvPr/>
        </p:nvSpPr>
        <p:spPr>
          <a:xfrm>
            <a:off x="4397423" y="6551925"/>
            <a:ext cx="7540752" cy="30607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hlinkClick r:id="rId4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5"/>
              </a:rPr>
              <a:t>CC BY-NC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856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B15-5818-446C-B02C-6A741E9A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432300" cy="542800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3. Is your division's president also designated as the chief innovation officer?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E84AB0-07DD-4CC2-BDFA-F1CC1CEF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355750"/>
              </p:ext>
            </p:extLst>
          </p:nvPr>
        </p:nvGraphicFramePr>
        <p:xfrm>
          <a:off x="5854700" y="1158478"/>
          <a:ext cx="5270500" cy="46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283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B15-5818-446C-B02C-6A741E9A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787900" cy="551690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4. Is your executive officer team enthusiastic about urging your organization to be innovative?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E84AB0-07DD-4CC2-BDFA-F1CC1CEF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930845"/>
              </p:ext>
            </p:extLst>
          </p:nvPr>
        </p:nvGraphicFramePr>
        <p:xfrm>
          <a:off x="5854700" y="1158478"/>
          <a:ext cx="5270500" cy="46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035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B15-5818-446C-B02C-6A741E9A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673600" cy="551690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5. Is innovation a regular item on the agenda of your executive committee?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E84AB0-07DD-4CC2-BDFA-F1CC1CEF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198768"/>
              </p:ext>
            </p:extLst>
          </p:nvPr>
        </p:nvGraphicFramePr>
        <p:xfrm>
          <a:off x="5854700" y="1158478"/>
          <a:ext cx="5270500" cy="46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727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B15-5818-446C-B02C-6A741E9A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584700" cy="544070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6. Do your department/ministry directors feel they are full partners in the innovation strategy?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E84AB0-07DD-4CC2-BDFA-F1CC1CEF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719606"/>
              </p:ext>
            </p:extLst>
          </p:nvPr>
        </p:nvGraphicFramePr>
        <p:xfrm>
          <a:off x="5854700" y="1158478"/>
          <a:ext cx="5270500" cy="46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255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B15-5818-446C-B02C-6A741E9A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368800" cy="5732806"/>
          </a:xfrm>
        </p:spPr>
        <p:txBody>
          <a:bodyPr>
            <a:normAutofit/>
          </a:bodyPr>
          <a:lstStyle/>
          <a:p>
            <a:r>
              <a:rPr lang="en-US" sz="5400" dirty="0"/>
              <a:t>8. Does your organization have a strategy regarding</a:t>
            </a:r>
            <a:br>
              <a:rPr lang="en-US" sz="5400" dirty="0"/>
            </a:br>
            <a:r>
              <a:rPr lang="en-US" sz="5400" dirty="0"/>
              <a:t>external innovation?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E84AB0-07DD-4CC2-BDFA-F1CC1CEF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379636"/>
              </p:ext>
            </p:extLst>
          </p:nvPr>
        </p:nvGraphicFramePr>
        <p:xfrm>
          <a:off x="5854700" y="1158478"/>
          <a:ext cx="5270500" cy="46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042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08C9-0696-454B-BF29-22081ACD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754328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8981-418D-470D-96F8-11A2FB55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Ethical Foundations for the General Conference and Its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560C-4FE5-4337-B37D-F095526E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99373"/>
            <a:ext cx="10347157" cy="43709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i="1">
                <a:ea typeface="+mn-lt"/>
                <a:cs typeface="+mn-lt"/>
              </a:rPr>
              <a:t>Our Mission...</a:t>
            </a:r>
          </a:p>
          <a:p>
            <a:pPr>
              <a:buClr>
                <a:srgbClr val="262626"/>
              </a:buClr>
            </a:pPr>
            <a:r>
              <a:rPr lang="en-US" sz="2400" b="1" i="1">
                <a:ea typeface="+mn-lt"/>
                <a:cs typeface="+mn-lt"/>
              </a:rPr>
              <a:t>Our Responsibilities...</a:t>
            </a:r>
          </a:p>
          <a:p>
            <a:pPr>
              <a:buClr>
                <a:srgbClr val="262626"/>
              </a:buClr>
            </a:pPr>
            <a:r>
              <a:rPr lang="en-US" sz="2400" b="1" i="1">
                <a:ea typeface="+mn-lt"/>
                <a:cs typeface="+mn-lt"/>
              </a:rPr>
              <a:t>Our Values</a:t>
            </a:r>
            <a:endParaRPr lang="en-US" sz="2400">
              <a:ea typeface="+mn-lt"/>
              <a:cs typeface="+mn-lt"/>
            </a:endParaRPr>
          </a:p>
          <a:p>
            <a:pPr lvl="1">
              <a:buClr>
                <a:srgbClr val="262626"/>
              </a:buClr>
            </a:pPr>
            <a:r>
              <a:rPr lang="en-US" sz="2000">
                <a:ea typeface="+mn-lt"/>
                <a:cs typeface="+mn-lt"/>
              </a:rPr>
              <a:t>We value the </a:t>
            </a:r>
            <a:r>
              <a:rPr lang="en-US" sz="2000" i="1">
                <a:ea typeface="+mn-lt"/>
                <a:cs typeface="+mn-lt"/>
              </a:rPr>
              <a:t>Bible</a:t>
            </a:r>
            <a:r>
              <a:rPr lang="en-US" sz="2000">
                <a:ea typeface="+mn-lt"/>
                <a:cs typeface="+mn-lt"/>
              </a:rPr>
              <a:t> as the primary reference for life’s direction and qualities.</a:t>
            </a:r>
          </a:p>
          <a:p>
            <a:pPr lvl="1">
              <a:buClr>
                <a:srgbClr val="262626"/>
              </a:buClr>
            </a:pPr>
            <a:r>
              <a:rPr lang="en-US" sz="2000">
                <a:ea typeface="+mn-lt"/>
                <a:cs typeface="+mn-lt"/>
              </a:rPr>
              <a:t>We value </a:t>
            </a:r>
            <a:r>
              <a:rPr lang="en-US" sz="2000" i="1">
                <a:ea typeface="+mn-lt"/>
                <a:cs typeface="+mn-lt"/>
              </a:rPr>
              <a:t>excellence</a:t>
            </a:r>
            <a:r>
              <a:rPr lang="en-US" sz="2000">
                <a:ea typeface="+mn-lt"/>
                <a:cs typeface="+mn-lt"/>
              </a:rPr>
              <a:t> in all that we do.</a:t>
            </a:r>
          </a:p>
          <a:p>
            <a:pPr lvl="1">
              <a:buClr>
                <a:srgbClr val="262626"/>
              </a:buClr>
            </a:pPr>
            <a:r>
              <a:rPr lang="en-US" sz="2000">
                <a:ea typeface="+mn-lt"/>
                <a:cs typeface="+mn-lt"/>
              </a:rPr>
              <a:t>We value </a:t>
            </a:r>
            <a:r>
              <a:rPr lang="en-US" sz="2000" i="1">
                <a:ea typeface="+mn-lt"/>
                <a:cs typeface="+mn-lt"/>
              </a:rPr>
              <a:t>ethical and moral conduct</a:t>
            </a:r>
            <a:r>
              <a:rPr lang="en-US" sz="2000">
                <a:ea typeface="+mn-lt"/>
                <a:cs typeface="+mn-lt"/>
              </a:rPr>
              <a:t> at all times and in all relationships.</a:t>
            </a:r>
          </a:p>
          <a:p>
            <a:pPr lvl="1">
              <a:buClr>
                <a:srgbClr val="262626"/>
              </a:buClr>
            </a:pPr>
            <a:r>
              <a:rPr lang="en-US" sz="2400" b="1">
                <a:solidFill>
                  <a:srgbClr val="FF0000"/>
                </a:solidFill>
                <a:ea typeface="+mn-lt"/>
                <a:cs typeface="+mn-lt"/>
              </a:rPr>
              <a:t>We value </a:t>
            </a:r>
            <a:r>
              <a:rPr lang="en-US" sz="2400" b="1" i="1" u="sng">
                <a:solidFill>
                  <a:srgbClr val="FF0000"/>
                </a:solidFill>
                <a:ea typeface="+mn-lt"/>
                <a:cs typeface="+mn-lt"/>
              </a:rPr>
              <a:t>creativity </a:t>
            </a:r>
            <a:r>
              <a:rPr lang="en-US" sz="2400" b="1" i="1">
                <a:solidFill>
                  <a:srgbClr val="FF0000"/>
                </a:solidFill>
                <a:ea typeface="+mn-lt"/>
                <a:cs typeface="+mn-lt"/>
              </a:rPr>
              <a:t>and </a:t>
            </a:r>
            <a:r>
              <a:rPr lang="en-US" sz="2400" b="1" i="1" u="sng">
                <a:solidFill>
                  <a:srgbClr val="FF0000"/>
                </a:solidFill>
                <a:ea typeface="+mn-lt"/>
                <a:cs typeface="+mn-lt"/>
              </a:rPr>
              <a:t>innovation</a:t>
            </a:r>
            <a:r>
              <a:rPr lang="en-US" sz="2400" b="1" u="sng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2400" b="1">
                <a:solidFill>
                  <a:srgbClr val="FF0000"/>
                </a:solidFill>
                <a:ea typeface="+mn-lt"/>
                <a:cs typeface="+mn-lt"/>
              </a:rPr>
              <a:t>in the completion of our mission.</a:t>
            </a:r>
          </a:p>
          <a:p>
            <a:pPr lvl="1">
              <a:buClr>
                <a:srgbClr val="262626"/>
              </a:buClr>
            </a:pPr>
            <a:r>
              <a:rPr lang="en-US" sz="2000">
                <a:ea typeface="+mn-lt"/>
                <a:cs typeface="+mn-lt"/>
              </a:rPr>
              <a:t>We value </a:t>
            </a:r>
            <a:r>
              <a:rPr lang="en-US" sz="2000" i="1">
                <a:ea typeface="+mn-lt"/>
                <a:cs typeface="+mn-lt"/>
              </a:rPr>
              <a:t>honesty, integrity, and courage</a:t>
            </a:r>
            <a:r>
              <a:rPr lang="en-US" sz="2000">
                <a:ea typeface="+mn-lt"/>
                <a:cs typeface="+mn-lt"/>
              </a:rPr>
              <a:t> as the foundation of all our actions.</a:t>
            </a:r>
            <a:endParaRPr lang="en-US" sz="2000"/>
          </a:p>
          <a:p>
            <a:pPr lvl="1">
              <a:buClr>
                <a:srgbClr val="262626"/>
              </a:buClr>
            </a:pPr>
            <a:r>
              <a:rPr lang="en-US" sz="2000">
                <a:ea typeface="+mn-lt"/>
                <a:cs typeface="+mn-lt"/>
              </a:rPr>
              <a:t>We value the </a:t>
            </a:r>
            <a:r>
              <a:rPr lang="en-US" sz="2000" i="1">
                <a:ea typeface="+mn-lt"/>
                <a:cs typeface="+mn-lt"/>
              </a:rPr>
              <a:t>trust</a:t>
            </a:r>
            <a:r>
              <a:rPr lang="en-US" sz="2000">
                <a:ea typeface="+mn-lt"/>
                <a:cs typeface="+mn-lt"/>
              </a:rPr>
              <a:t> placed in us by colleagues and by the world church membership.</a:t>
            </a:r>
            <a:endParaRPr lang="en-US" sz="2000"/>
          </a:p>
          <a:p>
            <a:pPr lvl="1">
              <a:buClr>
                <a:srgbClr val="262626"/>
              </a:buClr>
            </a:pPr>
            <a:r>
              <a:rPr lang="en-US" sz="2000">
                <a:ea typeface="+mn-lt"/>
                <a:cs typeface="+mn-lt"/>
              </a:rPr>
              <a:t>We value </a:t>
            </a:r>
            <a:r>
              <a:rPr lang="en-US" sz="2000" i="1">
                <a:ea typeface="+mn-lt"/>
                <a:cs typeface="+mn-lt"/>
              </a:rPr>
              <a:t>people</a:t>
            </a:r>
            <a:r>
              <a:rPr lang="en-US" sz="2000">
                <a:ea typeface="+mn-lt"/>
                <a:cs typeface="+mn-lt"/>
              </a:rPr>
              <a:t> as children of God and therefore brothers and sisters of one family.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C0DD6-A659-4346-BF71-996E16BDE98E}"/>
              </a:ext>
            </a:extLst>
          </p:cNvPr>
          <p:cNvSpPr txBox="1"/>
          <p:nvPr/>
        </p:nvSpPr>
        <p:spPr>
          <a:xfrm>
            <a:off x="6096001" y="6601326"/>
            <a:ext cx="5823284" cy="2850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ea typeface="+mn-lt"/>
                <a:cs typeface="+mn-lt"/>
              </a:rPr>
              <a:t>Voted by the General Conference Executive Committee at Annual Council, September 29, 1999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3535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2A84-4DE5-40A2-9AE1-30D75943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+mn-lt"/>
              </a:rPr>
              <a:t>Innovat</a:t>
            </a:r>
            <a:r>
              <a:rPr lang="en-US" sz="5400" dirty="0">
                <a:latin typeface="+mn-lt"/>
              </a:rPr>
              <a:t>---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9DC1B-0685-4D3D-BB53-567D880C7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 10 30 Variations in Administrative Relationships --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2. </a:t>
            </a:r>
            <a:r>
              <a:rPr lang="en-US" sz="3200" dirty="0">
                <a:solidFill>
                  <a:srgbClr val="FF0000"/>
                </a:solidFill>
              </a:rPr>
              <a:t>Innovations</a:t>
            </a:r>
            <a:r>
              <a:rPr lang="en-US" sz="3200" dirty="0"/>
              <a:t> in organizational structure and administrative</a:t>
            </a:r>
          </a:p>
          <a:p>
            <a:pPr marL="0" indent="0">
              <a:buNone/>
            </a:pPr>
            <a:r>
              <a:rPr lang="en-US" sz="3200" dirty="0"/>
              <a:t>relationships must be approved by…</a:t>
            </a:r>
          </a:p>
        </p:txBody>
      </p:sp>
    </p:spTree>
    <p:extLst>
      <p:ext uri="{BB962C8B-B14F-4D97-AF65-F5344CB8AC3E}">
        <p14:creationId xmlns:p14="http://schemas.microsoft.com/office/powerpoint/2010/main" val="1282612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E575-C578-4F73-B214-F0F00E69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3AE0-38F8-4D2F-AE27-1209A953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444480" cy="43586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GC WP FE 10 10 -- Responsibilities and Outcomes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3. Tertiary Institutions --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	b. Outcomes –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		2) Exhibit proficiency in critical thinking, 			stewardship, </a:t>
            </a:r>
            <a:r>
              <a:rPr lang="en-US" sz="3200" dirty="0">
                <a:solidFill>
                  <a:srgbClr val="FF0000"/>
                </a:solidFill>
              </a:rPr>
              <a:t>creativity</a:t>
            </a:r>
            <a:r>
              <a:rPr lang="en-US" sz="3200" dirty="0"/>
              <a:t>, appreciation of beauty and the 	natural environment, communication, and other forms of 	academic scholarship toward fulfillment of their 	vocations and lifelong learning.</a:t>
            </a:r>
          </a:p>
        </p:txBody>
      </p:sp>
    </p:spTree>
    <p:extLst>
      <p:ext uri="{BB962C8B-B14F-4D97-AF65-F5344CB8AC3E}">
        <p14:creationId xmlns:p14="http://schemas.microsoft.com/office/powerpoint/2010/main" val="297257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E575-C578-4F73-B214-F0F00E69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+mn-lt"/>
              </a:rPr>
              <a:t>Creat</a:t>
            </a:r>
            <a:r>
              <a:rPr lang="en-US" sz="5400" dirty="0">
                <a:latin typeface="+mn-lt"/>
              </a:rPr>
              <a:t>---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3AE0-38F8-4D2F-AE27-1209A953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444480" cy="43586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Created	(21)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Creation	(21)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Creator	(16)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Create	(14)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Creative</a:t>
            </a:r>
            <a:r>
              <a:rPr lang="en-US" sz="3200" dirty="0"/>
              <a:t>	(6)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Creating</a:t>
            </a:r>
            <a:r>
              <a:rPr lang="en-US" sz="3200" dirty="0"/>
              <a:t>	(3)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Creatively</a:t>
            </a:r>
            <a:r>
              <a:rPr lang="en-US" sz="3200" dirty="0"/>
              <a:t>	(2)</a:t>
            </a:r>
          </a:p>
        </p:txBody>
      </p:sp>
    </p:spTree>
    <p:extLst>
      <p:ext uri="{BB962C8B-B14F-4D97-AF65-F5344CB8AC3E}">
        <p14:creationId xmlns:p14="http://schemas.microsoft.com/office/powerpoint/2010/main" val="49783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41A6-DFF3-4D42-8033-DA07C79C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2232E-913D-4CCF-B209-C4F51ABCA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few formalities</a:t>
            </a:r>
            <a:endParaRPr lang="en-US" sz="3000" dirty="0"/>
          </a:p>
          <a:p>
            <a:r>
              <a:rPr lang="en-US" sz="3200" dirty="0"/>
              <a:t>What is Innovation?</a:t>
            </a:r>
          </a:p>
          <a:p>
            <a:r>
              <a:rPr lang="en-US" sz="3200" dirty="0"/>
              <a:t>Approaches to Innovation</a:t>
            </a:r>
          </a:p>
          <a:p>
            <a:r>
              <a:rPr lang="en-US" sz="3200" dirty="0"/>
              <a:t>Culture and Innovation</a:t>
            </a:r>
          </a:p>
          <a:p>
            <a:r>
              <a:rPr lang="en-US" sz="3200" dirty="0"/>
              <a:t>Application</a:t>
            </a:r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30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4504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E575-C578-4F73-B214-F0F00E69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Creatively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3AE0-38F8-4D2F-AE27-1209A953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444480" cy="435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 15 20 -- What Total Commitment to God Involves for a Congregation</a:t>
            </a:r>
            <a:r>
              <a:rPr lang="en-US" sz="3200" dirty="0"/>
              <a:t>—A Seventh-day Adventist congregation </a:t>
            </a:r>
            <a:r>
              <a:rPr lang="en-US" sz="3200" dirty="0">
                <a:solidFill>
                  <a:srgbClr val="FF0000"/>
                </a:solidFill>
              </a:rPr>
              <a:t>creatively</a:t>
            </a:r>
            <a:r>
              <a:rPr lang="en-US" sz="3200" dirty="0"/>
              <a:t> and self-critically functions as a witnessing and nurturing community…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153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3D13-7EE7-45BA-89E4-B3559817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Creative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F26B8-E646-493D-949B-7865C48A5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HC 20 Mission Awareness</a:t>
            </a:r>
          </a:p>
          <a:p>
            <a:pPr marL="0" indent="0">
              <a:buNone/>
            </a:pPr>
            <a:r>
              <a:rPr lang="en-US" sz="3200" b="1" dirty="0"/>
              <a:t>HC 20 05 Principal Objectives</a:t>
            </a:r>
            <a:r>
              <a:rPr lang="en-US" sz="3200" dirty="0"/>
              <a:t>—1. To raise awareness of mission among members of the Seventh-day Adventist Church.</a:t>
            </a:r>
          </a:p>
          <a:p>
            <a:pPr marL="0" indent="0">
              <a:buNone/>
            </a:pPr>
            <a:r>
              <a:rPr lang="en-US" sz="3200" dirty="0"/>
              <a:t>2. To find </a:t>
            </a:r>
            <a:r>
              <a:rPr lang="en-US" sz="3200" dirty="0">
                <a:solidFill>
                  <a:srgbClr val="FF0000"/>
                </a:solidFill>
              </a:rPr>
              <a:t>creative</a:t>
            </a:r>
            <a:r>
              <a:rPr lang="en-US" sz="3200" dirty="0"/>
              <a:t> ways of promoting the World Mission Fund</a:t>
            </a:r>
          </a:p>
        </p:txBody>
      </p:sp>
    </p:spTree>
    <p:extLst>
      <p:ext uri="{BB962C8B-B14F-4D97-AF65-F5344CB8AC3E}">
        <p14:creationId xmlns:p14="http://schemas.microsoft.com/office/powerpoint/2010/main" val="3446303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042C-312E-4DE1-BF0F-7D40F73A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Creative &amp; Creating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4C15-314C-4D83-A589-C97EA41CD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5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FW 15 -- Objectives</a:t>
            </a:r>
          </a:p>
          <a:p>
            <a:pPr marL="0" indent="0">
              <a:buNone/>
            </a:pPr>
            <a:r>
              <a:rPr lang="en-US" sz="3200" dirty="0"/>
              <a:t>5. Build networks among women in the world Church that encourage bonds of friendship, mutual support, and </a:t>
            </a:r>
            <a:r>
              <a:rPr lang="en-US" sz="3200" dirty="0">
                <a:solidFill>
                  <a:srgbClr val="FF0000"/>
                </a:solidFill>
              </a:rPr>
              <a:t>creative</a:t>
            </a:r>
            <a:r>
              <a:rPr lang="en-US" sz="3200" dirty="0"/>
              <a:t> exchange of ideas and information.</a:t>
            </a:r>
          </a:p>
          <a:p>
            <a:pPr marL="0" indent="0">
              <a:buNone/>
            </a:pPr>
            <a:r>
              <a:rPr lang="en-US" sz="3200" dirty="0"/>
              <a:t>6. Mentor and encourage young Adventist women, </a:t>
            </a:r>
            <a:r>
              <a:rPr lang="en-US" sz="3200" dirty="0">
                <a:solidFill>
                  <a:srgbClr val="FF0000"/>
                </a:solidFill>
              </a:rPr>
              <a:t>creating</a:t>
            </a:r>
            <a:r>
              <a:rPr lang="en-US" sz="3200" dirty="0"/>
              <a:t> paths for their involvement in the Church as they reach for their full potential in Christ.</a:t>
            </a:r>
          </a:p>
        </p:txBody>
      </p:sp>
    </p:spTree>
    <p:extLst>
      <p:ext uri="{BB962C8B-B14F-4D97-AF65-F5344CB8AC3E}">
        <p14:creationId xmlns:p14="http://schemas.microsoft.com/office/powerpoint/2010/main" val="3947898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53A2-8E0D-4334-91FB-FE6ABCEA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Peter F. Drucker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52A8-AB9E-43E8-9413-A8A3A0690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8000" dirty="0"/>
              <a:t>“Culture eats strategy for breakfast!”</a:t>
            </a:r>
          </a:p>
        </p:txBody>
      </p:sp>
    </p:spTree>
    <p:extLst>
      <p:ext uri="{BB962C8B-B14F-4D97-AF65-F5344CB8AC3E}">
        <p14:creationId xmlns:p14="http://schemas.microsoft.com/office/powerpoint/2010/main" val="2813235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B15-5818-446C-B02C-6A741E9A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432300" cy="563120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7. Is your innovation strategy supported by the organization's internal culture?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E84AB0-07DD-4CC2-BDFA-F1CC1CEF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37802"/>
              </p:ext>
            </p:extLst>
          </p:nvPr>
        </p:nvGraphicFramePr>
        <p:xfrm>
          <a:off x="5854700" y="1158478"/>
          <a:ext cx="5270500" cy="46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831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08C9-0696-454B-BF29-22081ACD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129826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A54DFBD-8E5A-4BE8-B211-8994782F3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5845"/>
          <a:stretch/>
        </p:blipFill>
        <p:spPr bwMode="auto">
          <a:xfrm>
            <a:off x="903384" y="923925"/>
            <a:ext cx="10576192" cy="50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6CBDA-9CEF-42CC-8341-7D559052FE6C}"/>
              </a:ext>
            </a:extLst>
          </p:cNvPr>
          <p:cNvSpPr txBox="1"/>
          <p:nvPr/>
        </p:nvSpPr>
        <p:spPr>
          <a:xfrm>
            <a:off x="374573" y="6488668"/>
            <a:ext cx="11446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Used with permission granted by Microsoft and IDC; source: </a:t>
            </a:r>
            <a:r>
              <a:rPr lang="en-US" sz="1200" u="sng" dirty="0">
                <a:hlinkClick r:id="rId4"/>
              </a:rPr>
              <a:t>https://news.microsoft.com/apac/2020/09/10/a-culture-of-innovation-fuels-business-resilience-and-economic-recovery/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1300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27CB-7DC6-4660-B979-ADA6266F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A8BAD-CCCC-400C-BE26-0DC454BE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Strengthen digitization efforts</a:t>
            </a:r>
          </a:p>
          <a:p>
            <a:r>
              <a:rPr lang="en-US" sz="3600" dirty="0"/>
              <a:t>Invest in KSAs</a:t>
            </a:r>
          </a:p>
          <a:p>
            <a:r>
              <a:rPr lang="en-US" sz="3600" dirty="0"/>
              <a:t>Use data to maximum advantage</a:t>
            </a:r>
          </a:p>
          <a:p>
            <a:r>
              <a:rPr lang="en-US" sz="3600" dirty="0"/>
              <a:t>Systematic approach to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F0C8A-D8FA-4540-8A0A-16A0419444BE}"/>
              </a:ext>
            </a:extLst>
          </p:cNvPr>
          <p:cNvSpPr txBox="1"/>
          <p:nvPr/>
        </p:nvSpPr>
        <p:spPr>
          <a:xfrm>
            <a:off x="793215" y="6550223"/>
            <a:ext cx="11105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https://news.microsoft.com/apac/2020/09/10/a-culture-of-innovation-fuels-business-resilience-and-economic-recovery/</a:t>
            </a:r>
          </a:p>
        </p:txBody>
      </p:sp>
    </p:spTree>
    <p:extLst>
      <p:ext uri="{BB962C8B-B14F-4D97-AF65-F5344CB8AC3E}">
        <p14:creationId xmlns:p14="http://schemas.microsoft.com/office/powerpoint/2010/main" val="1037664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284DC-3AC3-4FEE-8742-D5BB76D7E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35802" r="-1" b="277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C17C4-213D-4845-913F-71240AB3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/>
              <a:t>I Will 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232F0-6658-433A-99C6-100645D5B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pc="80">
                <a:solidFill>
                  <a:schemeClr val="tx1"/>
                </a:solidFill>
              </a:rPr>
              <a:t>2020 – 2025 Strategic Focus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89607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000C9-5AF2-4E59-991C-2456686E9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367" y="643467"/>
            <a:ext cx="3607265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4365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AC19-0078-4988-A363-A8EEB372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formalities</a:t>
            </a:r>
          </a:p>
        </p:txBody>
      </p:sp>
    </p:spTree>
    <p:extLst>
      <p:ext uri="{BB962C8B-B14F-4D97-AF65-F5344CB8AC3E}">
        <p14:creationId xmlns:p14="http://schemas.microsoft.com/office/powerpoint/2010/main" val="3214297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0D6A-0CF5-470F-A84F-0A9C40C8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333383" cy="1371600"/>
          </a:xfrm>
        </p:spPr>
        <p:txBody>
          <a:bodyPr>
            <a:normAutofit/>
          </a:bodyPr>
          <a:lstStyle/>
          <a:p>
            <a:r>
              <a:rPr lang="en-US" sz="5400" dirty="0"/>
              <a:t>For Further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C6240-0B17-4527-804F-3B5B81366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928191"/>
            <a:ext cx="10333383" cy="439886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Consider:</a:t>
            </a:r>
          </a:p>
          <a:p>
            <a:pPr lvl="1"/>
            <a:r>
              <a:rPr lang="en-US" sz="3000" dirty="0"/>
              <a:t>Creation of a strategy for internal and external innovation</a:t>
            </a:r>
          </a:p>
          <a:p>
            <a:pPr lvl="1"/>
            <a:r>
              <a:rPr lang="en-US" sz="3000" dirty="0"/>
              <a:t>Creation of collaborative environments where church members share and brainstorm possible innovations</a:t>
            </a:r>
          </a:p>
          <a:p>
            <a:pPr lvl="1"/>
            <a:r>
              <a:rPr lang="en-US" sz="3000" dirty="0"/>
              <a:t>Growing promising solutions into robust plans</a:t>
            </a:r>
          </a:p>
          <a:p>
            <a:pPr lvl="1"/>
            <a:r>
              <a:rPr lang="en-US" sz="3000" dirty="0"/>
              <a:t>Provision of micro grants for field testing</a:t>
            </a:r>
          </a:p>
          <a:p>
            <a:pPr lvl="1"/>
            <a:r>
              <a:rPr lang="en-US" sz="3000" dirty="0"/>
              <a:t>Evaluation of solutions with most potential impact </a:t>
            </a:r>
          </a:p>
          <a:p>
            <a:pPr lvl="1"/>
            <a:r>
              <a:rPr lang="en-US" sz="3000" dirty="0"/>
              <a:t>Development of packages that can be replicated around the world</a:t>
            </a:r>
          </a:p>
          <a:p>
            <a:r>
              <a:rPr lang="en-US" sz="3200" dirty="0"/>
              <a:t>Energized by much prayer and the infilling of the Holy Spirit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3727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E0FA-ED5D-4278-B76F-4EBAEEB5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Kevin Kelly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2524-F417-4AAB-BB25-7E81D1CF5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“The nature of an innovation is that it will arise at a fringe where it can afford to become prevalent enough to establish its usefulness without being overwhelmed by the inertia of the orthodox system.”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E2FC0-7BDD-41AA-96CC-4AAB4F9C22E2}"/>
              </a:ext>
            </a:extLst>
          </p:cNvPr>
          <p:cNvSpPr txBox="1"/>
          <p:nvPr/>
        </p:nvSpPr>
        <p:spPr>
          <a:xfrm>
            <a:off x="1066800" y="6550223"/>
            <a:ext cx="10818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Kevin Kelly Quotes. (n.d.). BrainyQuote.com. Retrieved February 8, 2021, from BrainyQuote.com Web site: https://www.brainyquote.com/quotes/kevin_kelly_268023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67476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08C9-0696-454B-BF29-22081ACD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1672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 descr="Warning outline">
            <a:extLst>
              <a:ext uri="{FF2B5EF4-FFF2-40B4-BE49-F238E27FC236}">
                <a16:creationId xmlns:a16="http://schemas.microsoft.com/office/drawing/2014/main" id="{B1EC8D24-D801-44CC-8FA4-FAB5EF4D3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3360" y="1356360"/>
            <a:ext cx="414528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4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D16402-6AD2-4612-A3E4-48D8E08C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sz="4800"/>
              <a:t>NOT </a:t>
            </a:r>
            <a:r>
              <a:rPr lang="en-US"/>
              <a:t>talking about changes in...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2" name="Graphic 2" descr="No sign with solid fill">
            <a:extLst>
              <a:ext uri="{FF2B5EF4-FFF2-40B4-BE49-F238E27FC236}">
                <a16:creationId xmlns:a16="http://schemas.microsoft.com/office/drawing/2014/main" id="{9EBBC9C0-FD48-43B2-BECA-D6FE6B5F2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F68E29-E233-478D-B0F3-D8EF846DC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262626"/>
              </a:buClr>
            </a:pPr>
            <a:r>
              <a:rPr lang="en-US" sz="2800" dirty="0"/>
              <a:t>28 Fundamental Beliefs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Traditional church structure</a:t>
            </a:r>
          </a:p>
        </p:txBody>
      </p:sp>
    </p:spTree>
    <p:extLst>
      <p:ext uri="{BB962C8B-B14F-4D97-AF65-F5344CB8AC3E}">
        <p14:creationId xmlns:p14="http://schemas.microsoft.com/office/powerpoint/2010/main" val="28240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5A8EE-56B5-426F-B3CD-C922AA1A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Definitions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FE2A2E5-C36B-47D2-AC37-647517FA80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AFDEF3-4C42-4040-B4B6-670E5B99CDF3}"/>
              </a:ext>
            </a:extLst>
          </p:cNvPr>
          <p:cNvSpPr txBox="1"/>
          <p:nvPr/>
        </p:nvSpPr>
        <p:spPr>
          <a:xfrm>
            <a:off x="6389782" y="6483096"/>
            <a:ext cx="543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https://www.dictionary.com/</a:t>
            </a:r>
          </a:p>
        </p:txBody>
      </p:sp>
    </p:spTree>
    <p:extLst>
      <p:ext uri="{BB962C8B-B14F-4D97-AF65-F5344CB8AC3E}">
        <p14:creationId xmlns:p14="http://schemas.microsoft.com/office/powerpoint/2010/main" val="137301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7B3B-409A-4C76-A19F-93E1BAC2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Innovation?</a:t>
            </a:r>
          </a:p>
        </p:txBody>
      </p:sp>
    </p:spTree>
    <p:extLst>
      <p:ext uri="{BB962C8B-B14F-4D97-AF65-F5344CB8AC3E}">
        <p14:creationId xmlns:p14="http://schemas.microsoft.com/office/powerpoint/2010/main" val="366048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BFAF-B65B-429E-A68A-6C07825F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Peter F. Drucker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23BE4-F7DC-4056-A9AB-4C701727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“the effort to create purposeful, focused change in an enterprise’s economic or social potential.”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003DDB-A5D0-43BC-9E59-6FCBD9267340}"/>
              </a:ext>
            </a:extLst>
          </p:cNvPr>
          <p:cNvSpPr txBox="1"/>
          <p:nvPr/>
        </p:nvSpPr>
        <p:spPr>
          <a:xfrm>
            <a:off x="6006662" y="6581001"/>
            <a:ext cx="591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Drucker, Peter F., The Discipline of Innovation, May 1985, Harvard Business Review</a:t>
            </a:r>
          </a:p>
        </p:txBody>
      </p:sp>
    </p:spTree>
    <p:extLst>
      <p:ext uri="{BB962C8B-B14F-4D97-AF65-F5344CB8AC3E}">
        <p14:creationId xmlns:p14="http://schemas.microsoft.com/office/powerpoint/2010/main" val="4290355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51A2F"/>
      </a:dk2>
      <a:lt2>
        <a:srgbClr val="F0F3F2"/>
      </a:lt2>
      <a:accent1>
        <a:srgbClr val="E72971"/>
      </a:accent1>
      <a:accent2>
        <a:srgbClr val="D517AF"/>
      </a:accent2>
      <a:accent3>
        <a:srgbClr val="BE29E7"/>
      </a:accent3>
      <a:accent4>
        <a:srgbClr val="5E19D5"/>
      </a:accent4>
      <a:accent5>
        <a:srgbClr val="2932E7"/>
      </a:accent5>
      <a:accent6>
        <a:srgbClr val="176FD5"/>
      </a:accent6>
      <a:hlink>
        <a:srgbClr val="349D7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Raymond Wahlen</TermName>
          <TermId xmlns="http://schemas.microsoft.com/office/infopath/2007/PartnerControls">352dc531-1172-4337-bd7c-8d7f1c6553fd</TermId>
        </TermInfo>
      </Terms>
    </gc564d6ebf4248c7833a610fa17582d5>
    <j2a840a341ce45988eab089c2d811663 xmlns="708c96bb-742e-4249-8e2b-6d89ee2a2a12">
      <Terms xmlns="http://schemas.microsoft.com/office/infopath/2007/PartnerControls"/>
    </j2a840a341ce45988eab089c2d81166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89A795-A2C9-4494-A433-6E5CF581D21B}"/>
</file>

<file path=customXml/itemProps2.xml><?xml version="1.0" encoding="utf-8"?>
<ds:datastoreItem xmlns:ds="http://schemas.openxmlformats.org/officeDocument/2006/customXml" ds:itemID="{0BE9E2FC-ABFC-4858-9995-83B168A6370F}"/>
</file>

<file path=customXml/itemProps3.xml><?xml version="1.0" encoding="utf-8"?>
<ds:datastoreItem xmlns:ds="http://schemas.openxmlformats.org/officeDocument/2006/customXml" ds:itemID="{1626CC79-CA1E-47EB-85A6-BA0FDB941449}"/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1194</Words>
  <Application>Microsoft Office PowerPoint</Application>
  <PresentationFormat>Widescreen</PresentationFormat>
  <Paragraphs>174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Century Gothic</vt:lpstr>
      <vt:lpstr>Elephant</vt:lpstr>
      <vt:lpstr>Garamond</vt:lpstr>
      <vt:lpstr>Gill Sans MT</vt:lpstr>
      <vt:lpstr>SavonVTI</vt:lpstr>
      <vt:lpstr>BrushVTI</vt:lpstr>
      <vt:lpstr>The Blessing to Encourage Innovative and Creative Ways to Fulfill the Mission with One Unifying Strategy 'I Will Go'</vt:lpstr>
      <vt:lpstr>PowerPoint Presentation</vt:lpstr>
      <vt:lpstr>Overview</vt:lpstr>
      <vt:lpstr>A few formalities</vt:lpstr>
      <vt:lpstr>PowerPoint Presentation</vt:lpstr>
      <vt:lpstr>NOT talking about changes in...</vt:lpstr>
      <vt:lpstr>Definitions</vt:lpstr>
      <vt:lpstr>What is Innovation?</vt:lpstr>
      <vt:lpstr>Peter F. Drucker</vt:lpstr>
      <vt:lpstr>PowerPoint Presentation</vt:lpstr>
      <vt:lpstr>PowerPoint Presentation</vt:lpstr>
      <vt:lpstr>Thomas A Edison</vt:lpstr>
      <vt:lpstr>Peter F. Drucker</vt:lpstr>
      <vt:lpstr>1. Does your organization have an innovation strategy?</vt:lpstr>
      <vt:lpstr>Approaches to Innovation</vt:lpstr>
      <vt:lpstr>Look Outside Your Industry</vt:lpstr>
      <vt:lpstr>PowerPoint Presentation</vt:lpstr>
      <vt:lpstr>2. Is there close alignment between your innovation strategy and the "I Will Go" strategic focus?</vt:lpstr>
      <vt:lpstr>4 Elements of Corporate Innovation</vt:lpstr>
      <vt:lpstr>3. Is your division's president also designated as the chief innovation officer?</vt:lpstr>
      <vt:lpstr>4. Is your executive officer team enthusiastic about urging your organization to be innovative?</vt:lpstr>
      <vt:lpstr>5. Is innovation a regular item on the agenda of your executive committee?</vt:lpstr>
      <vt:lpstr>6. Do your department/ministry directors feel they are full partners in the innovation strategy?</vt:lpstr>
      <vt:lpstr>8. Does your organization have a strategy regarding external innovation?</vt:lpstr>
      <vt:lpstr>culture</vt:lpstr>
      <vt:lpstr>Ethical Foundations for the General Conference and Its Employees</vt:lpstr>
      <vt:lpstr>Innovat---</vt:lpstr>
      <vt:lpstr>Creativity</vt:lpstr>
      <vt:lpstr>Creat---</vt:lpstr>
      <vt:lpstr>Creatively</vt:lpstr>
      <vt:lpstr>Creative</vt:lpstr>
      <vt:lpstr>Creative &amp; Creating</vt:lpstr>
      <vt:lpstr>Peter F. Drucker</vt:lpstr>
      <vt:lpstr>7. Is your innovation strategy supported by the organization's internal culture?</vt:lpstr>
      <vt:lpstr>Application</vt:lpstr>
      <vt:lpstr>PowerPoint Presentation</vt:lpstr>
      <vt:lpstr>Best Practices</vt:lpstr>
      <vt:lpstr>I Will Go</vt:lpstr>
      <vt:lpstr>PowerPoint Presentation</vt:lpstr>
      <vt:lpstr>For Further Conversation</vt:lpstr>
      <vt:lpstr>Kevin Kelly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Blessing to Encourage Innovative and Creative Ways to Fulfill the Mission with One Unifying Strategy 'I Will Go'</dc:title>
  <dc:creator>Wahlen, Ray</dc:creator>
  <cp:lastModifiedBy>Missah, Ellen S.</cp:lastModifiedBy>
  <cp:revision>110</cp:revision>
  <dcterms:created xsi:type="dcterms:W3CDTF">2021-02-09T01:11:33Z</dcterms:created>
  <dcterms:modified xsi:type="dcterms:W3CDTF">2022-01-12T14:13:24Z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0x010100606931C23B4E154BA7E8104755D6A6CD</vt:lpwstr>
  </property>
  <property fmtid="{D5CDD505-2E9C-101B-9397-08002B2CF9AE}" pid="3" name="Authors">
    <vt:lpwstr>57;#Raymond Wahlen|352dc531-1172-4337-bd7c-8d7f1c6553fd</vt:lpwstr>
  </property>
  <property fmtid="{D5CDD505-2E9C-101B-9397-08002B2CF9AE}" pid="4" name="CurriculumCategories">
    <vt:lpwstr/>
  </property>
</Properties>
</file>