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5"/>
  </p:notesMasterIdLst>
  <p:sldIdLst>
    <p:sldId id="264" r:id="rId2"/>
    <p:sldId id="295" r:id="rId3"/>
    <p:sldId id="299" r:id="rId4"/>
    <p:sldId id="310" r:id="rId5"/>
    <p:sldId id="287" r:id="rId6"/>
    <p:sldId id="300" r:id="rId7"/>
    <p:sldId id="312" r:id="rId8"/>
    <p:sldId id="275" r:id="rId9"/>
    <p:sldId id="301" r:id="rId10"/>
    <p:sldId id="302" r:id="rId11"/>
    <p:sldId id="272" r:id="rId12"/>
    <p:sldId id="273" r:id="rId13"/>
    <p:sldId id="274" r:id="rId14"/>
    <p:sldId id="399" r:id="rId15"/>
    <p:sldId id="398" r:id="rId16"/>
    <p:sldId id="400" r:id="rId17"/>
    <p:sldId id="401" r:id="rId18"/>
    <p:sldId id="402" r:id="rId19"/>
    <p:sldId id="403" r:id="rId20"/>
    <p:sldId id="389" r:id="rId21"/>
    <p:sldId id="270" r:id="rId22"/>
    <p:sldId id="390" r:id="rId23"/>
    <p:sldId id="391" r:id="rId24"/>
    <p:sldId id="392" r:id="rId25"/>
    <p:sldId id="393" r:id="rId26"/>
    <p:sldId id="394" r:id="rId27"/>
    <p:sldId id="395" r:id="rId28"/>
    <p:sldId id="396" r:id="rId29"/>
    <p:sldId id="397" r:id="rId30"/>
    <p:sldId id="271" r:id="rId31"/>
    <p:sldId id="283" r:id="rId32"/>
    <p:sldId id="297" r:id="rId33"/>
    <p:sldId id="298" r:id="rId34"/>
    <p:sldId id="278" r:id="rId35"/>
    <p:sldId id="280" r:id="rId36"/>
    <p:sldId id="282" r:id="rId37"/>
    <p:sldId id="281" r:id="rId38"/>
    <p:sldId id="303" r:id="rId39"/>
    <p:sldId id="292" r:id="rId40"/>
    <p:sldId id="261" r:id="rId41"/>
    <p:sldId id="375" r:id="rId42"/>
    <p:sldId id="376" r:id="rId43"/>
    <p:sldId id="377" r:id="rId44"/>
    <p:sldId id="378" r:id="rId45"/>
    <p:sldId id="379" r:id="rId46"/>
    <p:sldId id="380" r:id="rId47"/>
    <p:sldId id="262" r:id="rId48"/>
    <p:sldId id="313" r:id="rId49"/>
    <p:sldId id="405" r:id="rId50"/>
    <p:sldId id="406" r:id="rId51"/>
    <p:sldId id="404" r:id="rId52"/>
    <p:sldId id="384" r:id="rId53"/>
    <p:sldId id="385" r:id="rId54"/>
    <p:sldId id="386" r:id="rId55"/>
    <p:sldId id="387" r:id="rId56"/>
    <p:sldId id="388" r:id="rId57"/>
    <p:sldId id="382" r:id="rId58"/>
    <p:sldId id="383" r:id="rId59"/>
    <p:sldId id="284" r:id="rId60"/>
    <p:sldId id="285" r:id="rId61"/>
    <p:sldId id="286" r:id="rId62"/>
    <p:sldId id="311" r:id="rId63"/>
    <p:sldId id="26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p:restoredTop sz="94619"/>
  </p:normalViewPr>
  <p:slideViewPr>
    <p:cSldViewPr snapToGrid="0" snapToObjects="1">
      <p:cViewPr varScale="1">
        <p:scale>
          <a:sx n="154" d="100"/>
          <a:sy n="154" d="100"/>
        </p:scale>
        <p:origin x="27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6C46-777E-CA48-9F32-284614FD7A43}"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0211-28A6-124B-AD93-15F38F1E85D2}" type="slidenum">
              <a:rPr lang="en-US" smtClean="0"/>
              <a:t>‹#›</a:t>
            </a:fld>
            <a:endParaRPr lang="en-US"/>
          </a:p>
        </p:txBody>
      </p:sp>
    </p:spTree>
    <p:extLst>
      <p:ext uri="{BB962C8B-B14F-4D97-AF65-F5344CB8AC3E}">
        <p14:creationId xmlns:p14="http://schemas.microsoft.com/office/powerpoint/2010/main" val="422869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50211-28A6-124B-AD93-15F38F1E85D2}" type="slidenum">
              <a:rPr lang="en-US" smtClean="0"/>
              <a:t>21</a:t>
            </a:fld>
            <a:endParaRPr lang="en-US"/>
          </a:p>
        </p:txBody>
      </p:sp>
    </p:spTree>
    <p:extLst>
      <p:ext uri="{BB962C8B-B14F-4D97-AF65-F5344CB8AC3E}">
        <p14:creationId xmlns:p14="http://schemas.microsoft.com/office/powerpoint/2010/main" val="118564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787D-0BC2-7B40-945A-41FDE2260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8DCD-592D-B646-BE77-8A1454A7D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E1F20-DC11-2A4D-99C0-351EABD923EC}"/>
              </a:ext>
            </a:extLst>
          </p:cNvPr>
          <p:cNvSpPr>
            <a:spLocks noGrp="1"/>
          </p:cNvSpPr>
          <p:nvPr>
            <p:ph type="dt" sz="half" idx="10"/>
          </p:nvPr>
        </p:nvSpPr>
        <p:spPr/>
        <p:txBody>
          <a:bodyPr/>
          <a:lstStyle/>
          <a:p>
            <a:fld id="{C75875F0-6AD6-FA41-ABA6-BA2C5503CB65}" type="datetime1">
              <a:rPr lang="en-US" smtClean="0"/>
              <a:t>1/11/2022</a:t>
            </a:fld>
            <a:endParaRPr lang="en-US"/>
          </a:p>
        </p:txBody>
      </p:sp>
      <p:sp>
        <p:nvSpPr>
          <p:cNvPr id="5" name="Footer Placeholder 4">
            <a:extLst>
              <a:ext uri="{FF2B5EF4-FFF2-40B4-BE49-F238E27FC236}">
                <a16:creationId xmlns:a16="http://schemas.microsoft.com/office/drawing/2014/main" id="{A94D62A6-B028-7D4B-BBFD-47B2DF4A8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0CF-5921-C043-AFD9-5EBDC2C2A146}"/>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0433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F98-2492-D74E-AC02-2DF892E1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E78AA-F0E2-944A-8939-6343170E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FE9-C6E6-8B47-94A6-0AA013F76131}"/>
              </a:ext>
            </a:extLst>
          </p:cNvPr>
          <p:cNvSpPr>
            <a:spLocks noGrp="1"/>
          </p:cNvSpPr>
          <p:nvPr>
            <p:ph type="dt" sz="half" idx="10"/>
          </p:nvPr>
        </p:nvSpPr>
        <p:spPr/>
        <p:txBody>
          <a:bodyPr/>
          <a:lstStyle/>
          <a:p>
            <a:fld id="{8DE26AA8-1EC1-9244-AFEF-A8369466FEC2}" type="datetime1">
              <a:rPr lang="en-US" smtClean="0"/>
              <a:t>1/11/2022</a:t>
            </a:fld>
            <a:endParaRPr lang="en-US"/>
          </a:p>
        </p:txBody>
      </p:sp>
      <p:sp>
        <p:nvSpPr>
          <p:cNvPr id="5" name="Footer Placeholder 4">
            <a:extLst>
              <a:ext uri="{FF2B5EF4-FFF2-40B4-BE49-F238E27FC236}">
                <a16:creationId xmlns:a16="http://schemas.microsoft.com/office/drawing/2014/main" id="{835CDC00-8D4B-B040-910E-ABDAA0064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BECC3-70AE-1C4D-B969-5B7EB923415B}"/>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04701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DA513-8C64-1F4D-BD3F-558F8C985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2E8F1-2AAD-C548-A24D-2FD36BE29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E6BE-F6FF-D648-961D-AFEC9AE637B8}"/>
              </a:ext>
            </a:extLst>
          </p:cNvPr>
          <p:cNvSpPr>
            <a:spLocks noGrp="1"/>
          </p:cNvSpPr>
          <p:nvPr>
            <p:ph type="dt" sz="half" idx="10"/>
          </p:nvPr>
        </p:nvSpPr>
        <p:spPr/>
        <p:txBody>
          <a:bodyPr/>
          <a:lstStyle/>
          <a:p>
            <a:fld id="{74351946-9D9E-DF48-AAB1-676B240125E4}" type="datetime1">
              <a:rPr lang="en-US" smtClean="0"/>
              <a:t>1/11/2022</a:t>
            </a:fld>
            <a:endParaRPr lang="en-US"/>
          </a:p>
        </p:txBody>
      </p:sp>
      <p:sp>
        <p:nvSpPr>
          <p:cNvPr id="5" name="Footer Placeholder 4">
            <a:extLst>
              <a:ext uri="{FF2B5EF4-FFF2-40B4-BE49-F238E27FC236}">
                <a16:creationId xmlns:a16="http://schemas.microsoft.com/office/drawing/2014/main" id="{C1B077C4-4C15-964E-9E14-AE30B466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3A00-4CFC-6F4D-ABEB-ED316566199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3993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4E0838F5-CEFE-5644-8F86-D15AA04FC7F6}"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8C9E8-0ED1-4AC7-A0ED-0F3606F93B59}"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361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512A-DE77-FC45-9BC6-009357D39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746F-944E-8A47-859A-0EFB039A6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D41AC-BF7B-5846-AF6F-63CA3ED1E8CD}"/>
              </a:ext>
            </a:extLst>
          </p:cNvPr>
          <p:cNvSpPr>
            <a:spLocks noGrp="1"/>
          </p:cNvSpPr>
          <p:nvPr>
            <p:ph type="dt" sz="half" idx="10"/>
          </p:nvPr>
        </p:nvSpPr>
        <p:spPr/>
        <p:txBody>
          <a:bodyPr/>
          <a:lstStyle/>
          <a:p>
            <a:fld id="{88F43383-8909-F243-9384-DA402078761F}" type="datetime1">
              <a:rPr lang="en-US" smtClean="0"/>
              <a:t>1/11/2022</a:t>
            </a:fld>
            <a:endParaRPr lang="en-US"/>
          </a:p>
        </p:txBody>
      </p:sp>
      <p:sp>
        <p:nvSpPr>
          <p:cNvPr id="5" name="Footer Placeholder 4">
            <a:extLst>
              <a:ext uri="{FF2B5EF4-FFF2-40B4-BE49-F238E27FC236}">
                <a16:creationId xmlns:a16="http://schemas.microsoft.com/office/drawing/2014/main" id="{20167CC3-54EB-CC4F-BCFE-A4D7F61F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57F6-3EC3-3548-8112-8733B9696D28}"/>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665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762-43A1-E640-BAF6-0D808825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5D260-6BA4-B94D-8F90-D396D3C7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BF49-1CEE-EB4D-9CA1-0C84773D6C06}"/>
              </a:ext>
            </a:extLst>
          </p:cNvPr>
          <p:cNvSpPr>
            <a:spLocks noGrp="1"/>
          </p:cNvSpPr>
          <p:nvPr>
            <p:ph type="dt" sz="half" idx="10"/>
          </p:nvPr>
        </p:nvSpPr>
        <p:spPr/>
        <p:txBody>
          <a:bodyPr/>
          <a:lstStyle/>
          <a:p>
            <a:fld id="{2014C49B-D979-BC48-B1C1-530BD1C6ACC9}" type="datetime1">
              <a:rPr lang="en-US" smtClean="0"/>
              <a:t>1/11/2022</a:t>
            </a:fld>
            <a:endParaRPr lang="en-US"/>
          </a:p>
        </p:txBody>
      </p:sp>
      <p:sp>
        <p:nvSpPr>
          <p:cNvPr id="5" name="Footer Placeholder 4">
            <a:extLst>
              <a:ext uri="{FF2B5EF4-FFF2-40B4-BE49-F238E27FC236}">
                <a16:creationId xmlns:a16="http://schemas.microsoft.com/office/drawing/2014/main" id="{3A1B9A55-3BEA-3446-BECB-6AD15BBA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E7E4-C4E4-A149-8CF1-2504CEB2A7D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916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EE3-09B7-E742-9EE7-F448EA75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BCDC-9CA1-9D4E-8774-594B798C5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1222-8E8D-0A42-AFE1-DB8B3E6C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DEDBC-F77A-BC42-A7C5-F8260777F287}"/>
              </a:ext>
            </a:extLst>
          </p:cNvPr>
          <p:cNvSpPr>
            <a:spLocks noGrp="1"/>
          </p:cNvSpPr>
          <p:nvPr>
            <p:ph type="dt" sz="half" idx="10"/>
          </p:nvPr>
        </p:nvSpPr>
        <p:spPr/>
        <p:txBody>
          <a:bodyPr/>
          <a:lstStyle/>
          <a:p>
            <a:fld id="{78205E34-EBDD-D44A-9E18-C19A8EDF03E6}" type="datetime1">
              <a:rPr lang="en-US" smtClean="0"/>
              <a:t>1/11/2022</a:t>
            </a:fld>
            <a:endParaRPr lang="en-US"/>
          </a:p>
        </p:txBody>
      </p:sp>
      <p:sp>
        <p:nvSpPr>
          <p:cNvPr id="6" name="Footer Placeholder 5">
            <a:extLst>
              <a:ext uri="{FF2B5EF4-FFF2-40B4-BE49-F238E27FC236}">
                <a16:creationId xmlns:a16="http://schemas.microsoft.com/office/drawing/2014/main" id="{A36238CA-D5E7-084B-883D-5CC03219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DDE1E-0AF5-084D-B9EC-F38F88F34177}"/>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42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378-7010-7B46-8245-543D300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451D-6AD4-F44E-979F-282889727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55FA-F5B2-554B-8F73-457CD4DB2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F202-50EF-1B48-BBAD-EA8069CDB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A22F-F5F8-574B-9573-459F1FFE0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4220D-68BB-2342-9642-EBC88C92C170}"/>
              </a:ext>
            </a:extLst>
          </p:cNvPr>
          <p:cNvSpPr>
            <a:spLocks noGrp="1"/>
          </p:cNvSpPr>
          <p:nvPr>
            <p:ph type="dt" sz="half" idx="10"/>
          </p:nvPr>
        </p:nvSpPr>
        <p:spPr/>
        <p:txBody>
          <a:bodyPr/>
          <a:lstStyle/>
          <a:p>
            <a:fld id="{4B6BD5BA-6536-A340-B33E-65DE026F2566}" type="datetime1">
              <a:rPr lang="en-US" smtClean="0"/>
              <a:t>1/11/2022</a:t>
            </a:fld>
            <a:endParaRPr lang="en-US"/>
          </a:p>
        </p:txBody>
      </p:sp>
      <p:sp>
        <p:nvSpPr>
          <p:cNvPr id="8" name="Footer Placeholder 7">
            <a:extLst>
              <a:ext uri="{FF2B5EF4-FFF2-40B4-BE49-F238E27FC236}">
                <a16:creationId xmlns:a16="http://schemas.microsoft.com/office/drawing/2014/main" id="{CFA526CB-B460-6346-82F4-4ACBDC2D1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EB88-BCA1-5840-BF3A-66768AF3015F}"/>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0570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2F3-A792-1F4D-B4A4-376FDC68E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07A07-4E6B-5341-B3B1-C91138A56DC4}"/>
              </a:ext>
            </a:extLst>
          </p:cNvPr>
          <p:cNvSpPr>
            <a:spLocks noGrp="1"/>
          </p:cNvSpPr>
          <p:nvPr>
            <p:ph type="dt" sz="half" idx="10"/>
          </p:nvPr>
        </p:nvSpPr>
        <p:spPr/>
        <p:txBody>
          <a:bodyPr/>
          <a:lstStyle/>
          <a:p>
            <a:fld id="{DB0E600F-A0B5-C540-B0DF-066AEE658E9B}" type="datetime1">
              <a:rPr lang="en-US" smtClean="0"/>
              <a:t>1/11/2022</a:t>
            </a:fld>
            <a:endParaRPr lang="en-US"/>
          </a:p>
        </p:txBody>
      </p:sp>
      <p:sp>
        <p:nvSpPr>
          <p:cNvPr id="4" name="Footer Placeholder 3">
            <a:extLst>
              <a:ext uri="{FF2B5EF4-FFF2-40B4-BE49-F238E27FC236}">
                <a16:creationId xmlns:a16="http://schemas.microsoft.com/office/drawing/2014/main" id="{DB074C4B-3895-8C42-8BC9-862A8976B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BD066-8704-994F-9742-2E2EB5916A6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0507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6DDE1-1941-4440-AEC3-6F0DC44A1B90}"/>
              </a:ext>
            </a:extLst>
          </p:cNvPr>
          <p:cNvSpPr>
            <a:spLocks noGrp="1"/>
          </p:cNvSpPr>
          <p:nvPr>
            <p:ph type="dt" sz="half" idx="10"/>
          </p:nvPr>
        </p:nvSpPr>
        <p:spPr/>
        <p:txBody>
          <a:bodyPr/>
          <a:lstStyle/>
          <a:p>
            <a:fld id="{D80FF6AC-BF38-6546-81A1-F4850FF10FE9}" type="datetime1">
              <a:rPr lang="en-US" smtClean="0"/>
              <a:t>1/11/2022</a:t>
            </a:fld>
            <a:endParaRPr lang="en-US"/>
          </a:p>
        </p:txBody>
      </p:sp>
      <p:sp>
        <p:nvSpPr>
          <p:cNvPr id="3" name="Footer Placeholder 2">
            <a:extLst>
              <a:ext uri="{FF2B5EF4-FFF2-40B4-BE49-F238E27FC236}">
                <a16:creationId xmlns:a16="http://schemas.microsoft.com/office/drawing/2014/main" id="{D4039E7A-4EE6-7A45-A8D1-52D447749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0857-6BA3-F24E-B8C3-21FB4AFABEB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8982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6C67-6E2A-8840-B6BA-79A97064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1C9F-807A-8945-8F50-FB9F1850A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14134-546F-7E48-B342-35FADEBB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80B4-D6C9-2C47-8203-303FE438D293}"/>
              </a:ext>
            </a:extLst>
          </p:cNvPr>
          <p:cNvSpPr>
            <a:spLocks noGrp="1"/>
          </p:cNvSpPr>
          <p:nvPr>
            <p:ph type="dt" sz="half" idx="10"/>
          </p:nvPr>
        </p:nvSpPr>
        <p:spPr/>
        <p:txBody>
          <a:bodyPr/>
          <a:lstStyle/>
          <a:p>
            <a:fld id="{58AB4A70-4A4A-8E45-8163-0D70507C5533}" type="datetime1">
              <a:rPr lang="en-US" smtClean="0"/>
              <a:t>1/11/2022</a:t>
            </a:fld>
            <a:endParaRPr lang="en-US"/>
          </a:p>
        </p:txBody>
      </p:sp>
      <p:sp>
        <p:nvSpPr>
          <p:cNvPr id="6" name="Footer Placeholder 5">
            <a:extLst>
              <a:ext uri="{FF2B5EF4-FFF2-40B4-BE49-F238E27FC236}">
                <a16:creationId xmlns:a16="http://schemas.microsoft.com/office/drawing/2014/main" id="{C5BC6B38-6C10-8848-A224-D6A76F581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89A-4F4B-1E4E-8839-D3E13D6154D4}"/>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24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6FC-259A-7A46-A385-AA489F64C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4923D-BAB1-D544-9DD2-322BA7DB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A136D-4106-2E46-8B5B-72107057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97A7C-F1F6-6D4E-B9BD-29A20EEACA51}"/>
              </a:ext>
            </a:extLst>
          </p:cNvPr>
          <p:cNvSpPr>
            <a:spLocks noGrp="1"/>
          </p:cNvSpPr>
          <p:nvPr>
            <p:ph type="dt" sz="half" idx="10"/>
          </p:nvPr>
        </p:nvSpPr>
        <p:spPr/>
        <p:txBody>
          <a:bodyPr/>
          <a:lstStyle/>
          <a:p>
            <a:fld id="{01074689-1EA0-E642-A940-3C3DFB8EAFF1}" type="datetime1">
              <a:rPr lang="en-US" smtClean="0"/>
              <a:t>1/11/2022</a:t>
            </a:fld>
            <a:endParaRPr lang="en-US"/>
          </a:p>
        </p:txBody>
      </p:sp>
      <p:sp>
        <p:nvSpPr>
          <p:cNvPr id="6" name="Footer Placeholder 5">
            <a:extLst>
              <a:ext uri="{FF2B5EF4-FFF2-40B4-BE49-F238E27FC236}">
                <a16:creationId xmlns:a16="http://schemas.microsoft.com/office/drawing/2014/main" id="{5F5D2291-6F5E-8544-8287-1CE7C02D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4B99-BEF3-F749-921D-9B14B4CE0AF3}"/>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1981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7884-8718-7D41-B6D5-0C20204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194-4444-6544-A0D7-DF6CEA850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0987-D34B-DF45-8F7A-5996178F6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46908-4DFC-3843-A30F-85EA729466F1}" type="datetime1">
              <a:rPr lang="en-US" smtClean="0"/>
              <a:t>1/11/2022</a:t>
            </a:fld>
            <a:endParaRPr lang="en-US"/>
          </a:p>
        </p:txBody>
      </p:sp>
      <p:sp>
        <p:nvSpPr>
          <p:cNvPr id="5" name="Footer Placeholder 4">
            <a:extLst>
              <a:ext uri="{FF2B5EF4-FFF2-40B4-BE49-F238E27FC236}">
                <a16:creationId xmlns:a16="http://schemas.microsoft.com/office/drawing/2014/main" id="{B81F84B3-FDAE-924C-8DEA-C2941C44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325E4-0116-EF40-8D28-08ED99BBE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E321-7572-3B4F-B6B5-12FDB5CDFAD2}" type="slidenum">
              <a:rPr lang="en-US" smtClean="0"/>
              <a:t>‹#›</a:t>
            </a:fld>
            <a:endParaRPr lang="en-US"/>
          </a:p>
        </p:txBody>
      </p:sp>
    </p:spTree>
    <p:extLst>
      <p:ext uri="{BB962C8B-B14F-4D97-AF65-F5344CB8AC3E}">
        <p14:creationId xmlns:p14="http://schemas.microsoft.com/office/powerpoint/2010/main" val="23668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f.ly/logosres/expolnot?ref=Bible.Je&amp;off=689&amp;ctx=y+Notes+to+Jeremiah%0a~I.+The+Man%0aThe+nam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egwwritings.org/en/book/29.143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hbr.org/search?term=vinika%20d.%20rao" TargetMode="External"/><Relationship Id="rId2" Type="http://schemas.openxmlformats.org/officeDocument/2006/relationships/hyperlink" Target="https://hbr.org/search?term=henrik%20bresman" TargetMode="Externa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hbr.org/search?term=vinika%20d.%20rao" TargetMode="External"/><Relationship Id="rId4" Type="http://schemas.openxmlformats.org/officeDocument/2006/relationships/hyperlink" Target="https://hbr.org/search?term=henrik%20bresma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arna.com/category/millennials-generations/" TargetMode="External"/><Relationship Id="rId2" Type="http://schemas.openxmlformats.org/officeDocument/2006/relationships/hyperlink" Target="https://www.barna.com/research-type/research-releases/" TargetMode="External"/><Relationship Id="rId1" Type="http://schemas.openxmlformats.org/officeDocument/2006/relationships/slideLayout" Target="../slideLayouts/slideLayout2.xml"/><Relationship Id="rId6" Type="http://schemas.openxmlformats.org/officeDocument/2006/relationships/hyperlink" Target="https://www.worldvision.org/" TargetMode="External"/><Relationship Id="rId5" Type="http://schemas.openxmlformats.org/officeDocument/2006/relationships/hyperlink" Target="https://www.barna.com/invitation-faith-for-the-future/" TargetMode="Externa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arna.com/category/leaders-pastors/" TargetMode="External"/><Relationship Id="rId2" Type="http://schemas.openxmlformats.org/officeDocument/2006/relationships/hyperlink" Target="https://www.barna.com/research-type/research-releases/" TargetMode="Externa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ref.ly/logosres/iv-pk?ref=Page.p+409&amp;off=68&amp;ctx=l.%E2%80%9D+Jeremiah+31:12.%0a~Of+his+call+to+the+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barna.com/category/millennials-generations/" TargetMode="External"/><Relationship Id="rId2" Type="http://schemas.openxmlformats.org/officeDocument/2006/relationships/hyperlink" Target="https://www.barna.com/category/leaders-pastors/"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barna.com/research/of-the-four-exile-groups-only-10-are-resilient-discip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ref.ly/logosres/andrewsbnotes?ref=Bible.Je1.4&amp;off=80&amp;ctx=ecy+(see+Ezek.+1:3).~%0a1:5+Before+I+forme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hbr.org/search?term=jonas%20boehm" TargetMode="External"/><Relationship Id="rId2" Type="http://schemas.openxmlformats.org/officeDocument/2006/relationships/hyperlink" Target="https://hbr.org/search?term=hemant%20bhargava"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hbr.org/search?term=geoffrey%20g.%20parker"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ref.ly/logosres/svnprncplxcllnc?ref=Page.p+6&amp;off=9&amp;ctx=CONTENTS%0a~principle+one+grow+spiritually%0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ref.ly/logosres/svnprncplxcllnc?ref=Page.p+12&amp;off=163&amp;ctx=prayed+(Mark+1:35).%0a~Your+Word+is+a+lam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ef.ly/logosres/svnprncplxcllnc?ref=Page.p+23&amp;off=2&amp;ctx=++~PASS+IT+ON%0aNow+that+you%E2%80%99re+beginning+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ref.ly/logosres/iv-vol4?ref=Bible.Je1.5&amp;off=43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ref.ly/logosres/expolnot?ref=Bible.Je&amp;off=689&amp;ctx=y+Notes+to+Jeremiah%0a~I.+The+Man%0aThe+na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ctrTitle"/>
          </p:nvPr>
        </p:nvSpPr>
        <p:spPr>
          <a:xfrm>
            <a:off x="1155556" y="4431324"/>
            <a:ext cx="4573912" cy="2235694"/>
          </a:xfrm>
        </p:spPr>
        <p:txBody>
          <a:bodyPr vert="horz" lIns="91440" tIns="45720" rIns="91440" bIns="45720" rtlCol="0" anchor="t">
            <a:normAutofit fontScale="90000"/>
          </a:bodyPr>
          <a:lstStyle/>
          <a:p>
            <a:r>
              <a:rPr lang="en-US" sz="3200" b="1" dirty="0">
                <a:solidFill>
                  <a:schemeClr val="bg1"/>
                </a:solidFill>
              </a:rPr>
              <a:t>An Imperative:</a:t>
            </a:r>
            <a:br>
              <a:rPr lang="en-US" sz="3200" b="1" dirty="0">
                <a:solidFill>
                  <a:schemeClr val="bg1"/>
                </a:solidFill>
              </a:rPr>
            </a:br>
            <a:r>
              <a:rPr lang="en-US" sz="3200" b="1" dirty="0">
                <a:solidFill>
                  <a:schemeClr val="bg1"/>
                </a:solidFill>
              </a:rPr>
              <a:t>Children, Teenagers, and Youth Proclaiming God’s End-time Message</a:t>
            </a:r>
            <a:br>
              <a:rPr lang="en-US" sz="3200" b="1" dirty="0">
                <a:solidFill>
                  <a:schemeClr val="bg1"/>
                </a:solidFill>
              </a:rPr>
            </a:br>
            <a:br>
              <a:rPr lang="en-US" sz="3200" b="1" dirty="0">
                <a:solidFill>
                  <a:schemeClr val="bg1"/>
                </a:solidFill>
              </a:rPr>
            </a:br>
            <a:r>
              <a:rPr lang="en-US" sz="2000" dirty="0">
                <a:solidFill>
                  <a:schemeClr val="bg1"/>
                </a:solidFill>
              </a:rPr>
              <a:t>Dr. Ella Smith Simmons</a:t>
            </a:r>
            <a:br>
              <a:rPr lang="en-US" sz="2000" dirty="0">
                <a:solidFill>
                  <a:schemeClr val="bg1"/>
                </a:solidFill>
              </a:rPr>
            </a:br>
            <a:endParaRPr lang="en-US" sz="3200" dirty="0">
              <a:solidFill>
                <a:schemeClr val="bg1"/>
              </a:solidFill>
            </a:endParaRPr>
          </a:p>
        </p:txBody>
      </p:sp>
      <p:sp>
        <p:nvSpPr>
          <p:cNvPr id="27" name="Rectangle 2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4CF32D1C-88C3-EF40-9972-736C940503D4}"/>
              </a:ext>
            </a:extLst>
          </p:cNvPr>
          <p:cNvSpPr>
            <a:spLocks noGrp="1"/>
          </p:cNvSpPr>
          <p:nvPr>
            <p:ph type="subTitle" idx="1"/>
          </p:nvPr>
        </p:nvSpPr>
        <p:spPr>
          <a:xfrm>
            <a:off x="6354502" y="4752794"/>
            <a:ext cx="4681942" cy="2013766"/>
          </a:xfrm>
        </p:spPr>
        <p:txBody>
          <a:bodyPr anchor="t">
            <a:normAutofit/>
          </a:bodyPr>
          <a:lstStyle/>
          <a:p>
            <a:r>
              <a:rPr lang="en-US" sz="3200" b="1" dirty="0"/>
              <a:t>FIRST WORLD CHURCH LEADERSHIP COUNCIL</a:t>
            </a:r>
          </a:p>
          <a:p>
            <a:r>
              <a:rPr lang="en-US" sz="3200" b="1" dirty="0"/>
              <a:t>February 10, 2021</a:t>
            </a:r>
          </a:p>
          <a:p>
            <a:pPr algn="l"/>
            <a:endParaRPr lang="en-US" sz="14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4294967295"/>
          </p:nvPr>
        </p:nvPicPr>
        <p:blipFill rotWithShape="1">
          <a:blip r:embed="rId2"/>
          <a:srcRect t="21743" r="-2" b="13915"/>
          <a:stretch/>
        </p:blipFill>
        <p:spPr>
          <a:xfrm>
            <a:off x="1155556" y="637762"/>
            <a:ext cx="9889765" cy="3579308"/>
          </a:xfrm>
          <a:prstGeom prst="rect">
            <a:avLst/>
          </a:prstGeom>
        </p:spPr>
      </p:pic>
      <p:sp>
        <p:nvSpPr>
          <p:cNvPr id="28" name="Rectangle 2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52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C95D1-B324-DF46-A6FB-A0325ED06CE8}"/>
              </a:ext>
            </a:extLst>
          </p:cNvPr>
          <p:cNvSpPr>
            <a:spLocks noGrp="1"/>
          </p:cNvSpPr>
          <p:nvPr>
            <p:ph idx="1"/>
          </p:nvPr>
        </p:nvSpPr>
        <p:spPr>
          <a:xfrm>
            <a:off x="226018" y="1752600"/>
            <a:ext cx="8867182" cy="4813300"/>
          </a:xfrm>
        </p:spPr>
        <p:txBody>
          <a:bodyPr anchor="ctr">
            <a:normAutofit/>
          </a:bodyPr>
          <a:lstStyle/>
          <a:p>
            <a:r>
              <a:rPr lang="en-US" sz="2400" dirty="0"/>
              <a:t>Both were arrested falsely and persecuted.</a:t>
            </a:r>
          </a:p>
          <a:p>
            <a:r>
              <a:rPr lang="en-US" sz="2400" dirty="0"/>
              <a:t>Both emphasized a religion of the heart, and not merely one of outward forms and ceremonies.</a:t>
            </a:r>
          </a:p>
          <a:p>
            <a:r>
              <a:rPr lang="en-US" sz="2400" dirty="0"/>
              <a:t>It was Jeremiah 7:11 that Jesus quoted when He cleansed the temple and told the priests they had made it “a den of thieves.”</a:t>
            </a:r>
          </a:p>
          <a:p>
            <a:r>
              <a:rPr lang="en-US" sz="2400" dirty="0"/>
              <a:t>Both emphasized the new covenant in the heart (31:31–37; Heb. 8:7).</a:t>
            </a:r>
          </a:p>
          <a:p>
            <a:r>
              <a:rPr lang="en-US" sz="2400" dirty="0"/>
              <a:t>In their preaching, both used striking illustrations and comparisons.</a:t>
            </a:r>
          </a:p>
          <a:p>
            <a:r>
              <a:rPr lang="en-US" sz="2400" dirty="0"/>
              <a:t>Both revealed a tender, sympathetic heart that was crushed by the wickedness of a nation that should have obeyed God’s Word.</a:t>
            </a:r>
          </a:p>
          <a:p>
            <a:r>
              <a:rPr lang="en-US" sz="2400" dirty="0"/>
              <a:t>In the end, it seemed that both were failures in their lives and ministries, but God honored them and made their work successful.</a:t>
            </a:r>
          </a:p>
        </p:txBody>
      </p:sp>
      <p:sp>
        <p:nvSpPr>
          <p:cNvPr id="386" name="Rectangle 38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4" descr="A picture containing text, person, people&#10;&#10;Description automatically generated">
            <a:extLst>
              <a:ext uri="{FF2B5EF4-FFF2-40B4-BE49-F238E27FC236}">
                <a16:creationId xmlns:a16="http://schemas.microsoft.com/office/drawing/2014/main" id="{D534C608-86B8-6A45-BD47-AC9BE87110D8}"/>
              </a:ext>
            </a:extLst>
          </p:cNvPr>
          <p:cNvPicPr>
            <a:picLocks noChangeAspect="1"/>
          </p:cNvPicPr>
          <p:nvPr/>
        </p:nvPicPr>
        <p:blipFill rotWithShape="1">
          <a:blip r:embed="rId2"/>
          <a:srcRect l="10032" r="27813" b="-2"/>
          <a:stretch/>
        </p:blipFill>
        <p:spPr>
          <a:xfrm>
            <a:off x="9354005" y="2857501"/>
            <a:ext cx="1262962" cy="1142998"/>
          </a:xfrm>
          <a:prstGeom prst="rect">
            <a:avLst/>
          </a:prstGeom>
          <a:solidFill>
            <a:schemeClr val="tx1"/>
          </a:solidFill>
        </p:spPr>
      </p:pic>
      <p:sp>
        <p:nvSpPr>
          <p:cNvPr id="4" name="Slide Number Placeholder 3">
            <a:extLst>
              <a:ext uri="{FF2B5EF4-FFF2-40B4-BE49-F238E27FC236}">
                <a16:creationId xmlns:a16="http://schemas.microsoft.com/office/drawing/2014/main" id="{33D196DE-6B7D-B142-A941-39BBF3839B60}"/>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10</a:t>
            </a:fld>
            <a:endParaRPr lang="en-US">
              <a:solidFill>
                <a:srgbClr val="FFFFFF"/>
              </a:solidFill>
            </a:endParaRPr>
          </a:p>
        </p:txBody>
      </p:sp>
      <p:sp>
        <p:nvSpPr>
          <p:cNvPr id="382" name="Title 1">
            <a:extLst>
              <a:ext uri="{FF2B5EF4-FFF2-40B4-BE49-F238E27FC236}">
                <a16:creationId xmlns:a16="http://schemas.microsoft.com/office/drawing/2014/main" id="{57E2545E-B51D-5C42-AC7A-2F589491F6FA}"/>
              </a:ext>
            </a:extLst>
          </p:cNvPr>
          <p:cNvSpPr txBox="1">
            <a:spLocks/>
          </p:cNvSpPr>
          <p:nvPr/>
        </p:nvSpPr>
        <p:spPr>
          <a:xfrm>
            <a:off x="226018" y="308723"/>
            <a:ext cx="8867182" cy="1325563"/>
          </a:xfrm>
          <a:prstGeom prst="rect">
            <a:avLst/>
          </a:prstGeom>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t>Jeremiah and Jesus – Similarities</a:t>
            </a:r>
            <a:br>
              <a:rPr lang="en-US" sz="2800" b="1"/>
            </a:br>
            <a:r>
              <a:rPr lang="en-US" sz="1800" b="1"/>
              <a:t>Wiersbe, W. W. (1993). </a:t>
            </a:r>
            <a:r>
              <a:rPr lang="en-US" sz="1800" b="1" i="1">
                <a:hlinkClick r:id="rId3">
                  <a:extLst>
                    <a:ext uri="{A12FA001-AC4F-418D-AE19-62706E023703}">
                      <ahyp:hlinkClr xmlns:ahyp="http://schemas.microsoft.com/office/drawing/2018/hyperlinkcolor" val="tx"/>
                    </a:ext>
                  </a:extLst>
                </a:hlinkClick>
              </a:rPr>
              <a:t>Wiersbe’s Expository Outlines on the Old Testament</a:t>
            </a:r>
            <a:r>
              <a:rPr lang="en-US" sz="1800" b="1"/>
              <a:t> (Je)</a:t>
            </a:r>
            <a:endParaRPr lang="en-US" sz="2800" b="1" dirty="0"/>
          </a:p>
        </p:txBody>
      </p:sp>
      <p:sp>
        <p:nvSpPr>
          <p:cNvPr id="6" name="Title 5">
            <a:extLst>
              <a:ext uri="{FF2B5EF4-FFF2-40B4-BE49-F238E27FC236}">
                <a16:creationId xmlns:a16="http://schemas.microsoft.com/office/drawing/2014/main" id="{4752BC02-9BA6-144F-B943-E4899540FC17}"/>
              </a:ext>
            </a:extLst>
          </p:cNvPr>
          <p:cNvSpPr>
            <a:spLocks noGrp="1"/>
          </p:cNvSpPr>
          <p:nvPr>
            <p:ph type="title"/>
          </p:nvPr>
        </p:nvSpPr>
        <p:spPr>
          <a:xfrm>
            <a:off x="350562" y="538411"/>
            <a:ext cx="9240478" cy="1214189"/>
          </a:xfrm>
        </p:spPr>
        <p:txBody>
          <a:bodyPr/>
          <a:lstStyle/>
          <a:p>
            <a:r>
              <a:rPr lang="en-US" dirty="0"/>
              <a:t> </a:t>
            </a:r>
          </a:p>
        </p:txBody>
      </p:sp>
    </p:spTree>
    <p:extLst>
      <p:ext uri="{BB962C8B-B14F-4D97-AF65-F5344CB8AC3E}">
        <p14:creationId xmlns:p14="http://schemas.microsoft.com/office/powerpoint/2010/main" val="21684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Rectangle 10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5EDC0C6-40E7-B04E-8573-6C5CBDE65BFC}"/>
              </a:ext>
            </a:extLst>
          </p:cNvPr>
          <p:cNvSpPr>
            <a:spLocks noGrp="1"/>
          </p:cNvSpPr>
          <p:nvPr>
            <p:ph type="title"/>
          </p:nvPr>
        </p:nvSpPr>
        <p:spPr>
          <a:xfrm>
            <a:off x="1047280" y="759805"/>
            <a:ext cx="10306520" cy="1325563"/>
          </a:xfrm>
        </p:spPr>
        <p:txBody>
          <a:bodyPr>
            <a:normAutofit/>
          </a:bodyPr>
          <a:lstStyle/>
          <a:p>
            <a:pPr algn="ctr"/>
            <a:r>
              <a:rPr lang="en-US" sz="4000" b="1" i="1" dirty="0">
                <a:solidFill>
                  <a:srgbClr val="FFFFFF"/>
                </a:solidFill>
              </a:rPr>
              <a:t>Message to Young People (and Us)</a:t>
            </a:r>
          </a:p>
        </p:txBody>
      </p:sp>
      <p:sp>
        <p:nvSpPr>
          <p:cNvPr id="3" name="Content Placeholder 2">
            <a:extLst>
              <a:ext uri="{FF2B5EF4-FFF2-40B4-BE49-F238E27FC236}">
                <a16:creationId xmlns:a16="http://schemas.microsoft.com/office/drawing/2014/main" id="{A9360D0D-5F77-9840-B260-3D2FE1C0DE6E}"/>
              </a:ext>
            </a:extLst>
          </p:cNvPr>
          <p:cNvSpPr>
            <a:spLocks noGrp="1"/>
          </p:cNvSpPr>
          <p:nvPr>
            <p:ph idx="1"/>
          </p:nvPr>
        </p:nvSpPr>
        <p:spPr>
          <a:xfrm>
            <a:off x="1119322" y="2347912"/>
            <a:ext cx="6875353" cy="4510087"/>
          </a:xfrm>
        </p:spPr>
        <p:txBody>
          <a:bodyPr>
            <a:normAutofit fontScale="92500" lnSpcReduction="10000"/>
          </a:bodyPr>
          <a:lstStyle/>
          <a:p>
            <a:r>
              <a:rPr lang="en-US" dirty="0"/>
              <a:t>In the olden days, . . . the prophet, in vision, heard one heavenly messenger saying to another, “Run, speak to this young man.” And so, in these days, the young men and young women of the Advent movement have been given an important part to act in the closing drama of earth's history. </a:t>
            </a:r>
            <a:r>
              <a:rPr lang="en-US" u="sng" dirty="0"/>
              <a:t>MYP 7.1</a:t>
            </a:r>
          </a:p>
          <a:p>
            <a:endParaRPr lang="en-US" sz="200" dirty="0"/>
          </a:p>
          <a:p>
            <a:r>
              <a:rPr lang="en-US" dirty="0"/>
              <a:t>The Lord has appointed the youth to be his helping hand. 7T64; </a:t>
            </a:r>
            <a:r>
              <a:rPr lang="en-US" u="sng" dirty="0"/>
              <a:t>MYP 7.2</a:t>
            </a:r>
          </a:p>
          <a:p>
            <a:endParaRPr lang="en-US" sz="200" dirty="0"/>
          </a:p>
          <a:p>
            <a:r>
              <a:rPr lang="en-US" dirty="0"/>
              <a:t>With such an army of workers as our youth, rightly trained, . . . !—</a:t>
            </a:r>
            <a:r>
              <a:rPr lang="en-US" u="sng" dirty="0">
                <a:hlinkClick r:id="rId2">
                  <a:extLst>
                    <a:ext uri="{A12FA001-AC4F-418D-AE19-62706E023703}">
                      <ahyp:hlinkClr xmlns:ahyp="http://schemas.microsoft.com/office/drawing/2018/hyperlinkcolor" val="tx"/>
                    </a:ext>
                  </a:extLst>
                </a:hlinkClick>
              </a:rPr>
              <a:t>Education, 271</a:t>
            </a:r>
            <a:r>
              <a:rPr lang="en-US" dirty="0"/>
              <a:t>; MYP 7.3 </a:t>
            </a:r>
          </a:p>
          <a:p>
            <a:pPr marL="0" indent="0">
              <a:buNone/>
            </a:pPr>
            <a:endParaRPr lang="en-US" sz="1300" dirty="0"/>
          </a:p>
          <a:p>
            <a:pPr marL="0" indent="0">
              <a:buNone/>
            </a:pPr>
            <a:endParaRPr lang="en-US" sz="1300" dirty="0"/>
          </a:p>
        </p:txBody>
      </p:sp>
      <p:pic>
        <p:nvPicPr>
          <p:cNvPr id="30" name="Content Placeholder 4" descr="A picture containing text, person, people&#10;&#10;Description automatically generated">
            <a:extLst>
              <a:ext uri="{FF2B5EF4-FFF2-40B4-BE49-F238E27FC236}">
                <a16:creationId xmlns:a16="http://schemas.microsoft.com/office/drawing/2014/main" id="{3A0506D9-7712-7F4D-B32A-04001CB9FC2E}"/>
              </a:ext>
            </a:extLst>
          </p:cNvPr>
          <p:cNvPicPr>
            <a:picLocks noChangeAspect="1"/>
          </p:cNvPicPr>
          <p:nvPr/>
        </p:nvPicPr>
        <p:blipFill rotWithShape="1">
          <a:blip r:embed="rId3"/>
          <a:srcRect l="3204" r="20986" b="-1"/>
          <a:stretch/>
        </p:blipFill>
        <p:spPr>
          <a:xfrm>
            <a:off x="7994675" y="2691604"/>
            <a:ext cx="2922165" cy="30911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92830BC4-2F58-9048-9A9D-FDB4817FB893}"/>
              </a:ext>
            </a:extLst>
          </p:cNvPr>
          <p:cNvSpPr>
            <a:spLocks noGrp="1"/>
          </p:cNvSpPr>
          <p:nvPr>
            <p:ph type="sldNum" sz="quarter" idx="12"/>
          </p:nvPr>
        </p:nvSpPr>
        <p:spPr>
          <a:xfrm>
            <a:off x="10707624" y="6382512"/>
            <a:ext cx="685800" cy="320040"/>
          </a:xfrm>
          <a:prstGeom prst="ellipse">
            <a:avLst/>
          </a:prstGeom>
        </p:spPr>
        <p:txBody>
          <a:bodyPr>
            <a:normAutofit/>
          </a:bodyPr>
          <a:lstStyle/>
          <a:p>
            <a:pPr>
              <a:lnSpc>
                <a:spcPct val="90000"/>
              </a:lnSpc>
              <a:spcAft>
                <a:spcPts val="600"/>
              </a:spcAft>
            </a:pPr>
            <a:fld id="{26D1E321-7572-3B4F-B6B5-12FDB5CDFAD2}" type="slidenum">
              <a:rPr lang="en-US" sz="900"/>
              <a:pPr>
                <a:lnSpc>
                  <a:spcPct val="90000"/>
                </a:lnSpc>
                <a:spcAft>
                  <a:spcPts val="600"/>
                </a:spcAft>
              </a:pPr>
              <a:t>11</a:t>
            </a:fld>
            <a:endParaRPr lang="en-US" sz="900"/>
          </a:p>
        </p:txBody>
      </p:sp>
    </p:spTree>
    <p:extLst>
      <p:ext uri="{BB962C8B-B14F-4D97-AF65-F5344CB8AC3E}">
        <p14:creationId xmlns:p14="http://schemas.microsoft.com/office/powerpoint/2010/main" val="163495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3978C9D-C848-5942-A930-8D8023AB18B1}"/>
              </a:ext>
            </a:extLst>
          </p:cNvPr>
          <p:cNvSpPr>
            <a:spLocks noGrp="1"/>
          </p:cNvSpPr>
          <p:nvPr>
            <p:ph idx="1"/>
          </p:nvPr>
        </p:nvSpPr>
        <p:spPr>
          <a:xfrm>
            <a:off x="431542" y="2491148"/>
            <a:ext cx="3773917" cy="3865202"/>
          </a:xfrm>
        </p:spPr>
        <p:txBody>
          <a:bodyPr>
            <a:noAutofit/>
          </a:bodyPr>
          <a:lstStyle/>
          <a:p>
            <a:pPr marL="0" indent="0">
              <a:buNone/>
            </a:pPr>
            <a:r>
              <a:rPr lang="en-US" sz="3000" dirty="0"/>
              <a:t>Such messages as these have been coming to the young people of this movement, through the spirit of prophecy, from the very beginning of our work.</a:t>
            </a:r>
          </a:p>
        </p:txBody>
      </p:sp>
      <p:sp>
        <p:nvSpPr>
          <p:cNvPr id="21"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4C647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descr="A picture containing text, person, people&#10;&#10;Description automatically generated">
            <a:extLst>
              <a:ext uri="{FF2B5EF4-FFF2-40B4-BE49-F238E27FC236}">
                <a16:creationId xmlns:a16="http://schemas.microsoft.com/office/drawing/2014/main" id="{C168D0D3-CC3B-284E-987A-23F88E6D9253}"/>
              </a:ext>
            </a:extLst>
          </p:cNvPr>
          <p:cNvPicPr>
            <a:picLocks noChangeAspect="1"/>
          </p:cNvPicPr>
          <p:nvPr/>
        </p:nvPicPr>
        <p:blipFill rotWithShape="1">
          <a:blip r:embed="rId2"/>
          <a:srcRect l="4484" r="22265" b="-2"/>
          <a:stretch/>
        </p:blipFill>
        <p:spPr>
          <a:xfrm>
            <a:off x="5603706" y="1258529"/>
            <a:ext cx="5638853" cy="4330205"/>
          </a:xfrm>
          <a:prstGeom prst="rect">
            <a:avLst/>
          </a:prstGeom>
        </p:spPr>
      </p:pic>
      <p:sp>
        <p:nvSpPr>
          <p:cNvPr id="4" name="Slide Number Placeholder 3">
            <a:extLst>
              <a:ext uri="{FF2B5EF4-FFF2-40B4-BE49-F238E27FC236}">
                <a16:creationId xmlns:a16="http://schemas.microsoft.com/office/drawing/2014/main" id="{D07EC37C-D369-A54B-BF40-72E95AAEF248}"/>
              </a:ext>
            </a:extLst>
          </p:cNvPr>
          <p:cNvSpPr>
            <a:spLocks noGrp="1"/>
          </p:cNvSpPr>
          <p:nvPr>
            <p:ph type="sldNum" sz="quarter" idx="12"/>
          </p:nvPr>
        </p:nvSpPr>
        <p:spPr>
          <a:xfrm>
            <a:off x="10395284" y="6356350"/>
            <a:ext cx="958516" cy="365125"/>
          </a:xfrm>
        </p:spPr>
        <p:txBody>
          <a:bodyPr>
            <a:normAutofit/>
          </a:bodyPr>
          <a:lstStyle/>
          <a:p>
            <a:pPr>
              <a:spcAft>
                <a:spcPts val="600"/>
              </a:spcAft>
            </a:pPr>
            <a:fld id="{26D1E321-7572-3B4F-B6B5-12FDB5CDFAD2}" type="slidenum">
              <a:rPr lang="en-US">
                <a:solidFill>
                  <a:srgbClr val="FFFFFF"/>
                </a:solidFill>
              </a:rPr>
              <a:pPr>
                <a:spcAft>
                  <a:spcPts val="600"/>
                </a:spcAft>
              </a:pPr>
              <a:t>12</a:t>
            </a:fld>
            <a:endParaRPr lang="en-US">
              <a:solidFill>
                <a:srgbClr val="FFFFFF"/>
              </a:solidFill>
            </a:endParaRPr>
          </a:p>
        </p:txBody>
      </p:sp>
      <p:sp>
        <p:nvSpPr>
          <p:cNvPr id="5" name="TextBox 4">
            <a:extLst>
              <a:ext uri="{FF2B5EF4-FFF2-40B4-BE49-F238E27FC236}">
                <a16:creationId xmlns:a16="http://schemas.microsoft.com/office/drawing/2014/main" id="{FA327BE4-0836-F44F-885E-BEDA5F5A4EED}"/>
              </a:ext>
            </a:extLst>
          </p:cNvPr>
          <p:cNvSpPr txBox="1"/>
          <p:nvPr/>
        </p:nvSpPr>
        <p:spPr>
          <a:xfrm>
            <a:off x="431543" y="250702"/>
            <a:ext cx="3773917" cy="1723549"/>
          </a:xfrm>
          <a:prstGeom prst="rect">
            <a:avLst/>
          </a:prstGeom>
          <a:solidFill>
            <a:schemeClr val="accent1">
              <a:lumMod val="40000"/>
              <a:lumOff val="60000"/>
            </a:schemeClr>
          </a:solidFill>
        </p:spPr>
        <p:txBody>
          <a:bodyPr wrap="square" rtlCol="0">
            <a:spAutoFit/>
          </a:bodyPr>
          <a:lstStyle/>
          <a:p>
            <a:pPr algn="ctr">
              <a:spcAft>
                <a:spcPts val="600"/>
              </a:spcAft>
            </a:pPr>
            <a:r>
              <a:rPr lang="en-US" sz="3200" b="1" dirty="0"/>
              <a:t>Messages to </a:t>
            </a:r>
          </a:p>
          <a:p>
            <a:pPr algn="ctr">
              <a:spcAft>
                <a:spcPts val="600"/>
              </a:spcAft>
            </a:pPr>
            <a:r>
              <a:rPr lang="en-US" sz="3200" b="1" dirty="0"/>
              <a:t>the Youth (and US)</a:t>
            </a:r>
          </a:p>
          <a:p>
            <a:pPr algn="ctr">
              <a:spcAft>
                <a:spcPts val="600"/>
              </a:spcAft>
            </a:pPr>
            <a:r>
              <a:rPr lang="en-US" sz="3200" b="1" dirty="0"/>
              <a:t>White Estate</a:t>
            </a:r>
          </a:p>
        </p:txBody>
      </p:sp>
    </p:spTree>
    <p:extLst>
      <p:ext uri="{BB962C8B-B14F-4D97-AF65-F5344CB8AC3E}">
        <p14:creationId xmlns:p14="http://schemas.microsoft.com/office/powerpoint/2010/main" val="297497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2C5CF9E-8CAB-9342-82D7-7B8EACDCF128}"/>
              </a:ext>
            </a:extLst>
          </p:cNvPr>
          <p:cNvSpPr>
            <a:spLocks noGrp="1"/>
          </p:cNvSpPr>
          <p:nvPr>
            <p:ph type="title"/>
          </p:nvPr>
        </p:nvSpPr>
        <p:spPr>
          <a:xfrm>
            <a:off x="7298846" y="118868"/>
            <a:ext cx="4890106" cy="1190546"/>
          </a:xfrm>
        </p:spPr>
        <p:txBody>
          <a:bodyPr>
            <a:normAutofit/>
          </a:bodyPr>
          <a:lstStyle/>
          <a:p>
            <a:pPr fontAlgn="base"/>
            <a:r>
              <a:rPr lang="en-US" sz="2800" b="1" i="1" dirty="0"/>
              <a:t>How will we respond? What will we do with this information?</a:t>
            </a:r>
            <a:endParaRPr lang="en-US" sz="2800" b="1" dirty="0"/>
          </a:p>
        </p:txBody>
      </p:sp>
      <p:sp>
        <p:nvSpPr>
          <p:cNvPr id="3" name="Content Placeholder 2">
            <a:extLst>
              <a:ext uri="{FF2B5EF4-FFF2-40B4-BE49-F238E27FC236}">
                <a16:creationId xmlns:a16="http://schemas.microsoft.com/office/drawing/2014/main" id="{E88DDC90-67F8-2347-AA90-C143BFDE3C2D}"/>
              </a:ext>
            </a:extLst>
          </p:cNvPr>
          <p:cNvSpPr>
            <a:spLocks noGrp="1"/>
          </p:cNvSpPr>
          <p:nvPr>
            <p:ph idx="1"/>
          </p:nvPr>
        </p:nvSpPr>
        <p:spPr>
          <a:xfrm>
            <a:off x="228600" y="900814"/>
            <a:ext cx="6540958" cy="4714174"/>
          </a:xfrm>
        </p:spPr>
        <p:txBody>
          <a:bodyPr anchor="t">
            <a:noAutofit/>
          </a:bodyPr>
          <a:lstStyle/>
          <a:p>
            <a:pPr fontAlgn="base"/>
            <a:r>
              <a:rPr lang="en-US" sz="2200" dirty="0">
                <a:solidFill>
                  <a:srgbClr val="FEFFFF"/>
                </a:solidFill>
              </a:rPr>
              <a:t>Ellen White’s </a:t>
            </a:r>
            <a:r>
              <a:rPr lang="en-US" sz="2200" i="1" dirty="0">
                <a:solidFill>
                  <a:srgbClr val="FEFFFF"/>
                </a:solidFill>
              </a:rPr>
              <a:t>final</a:t>
            </a:r>
            <a:r>
              <a:rPr lang="en-US" sz="2200" dirty="0">
                <a:solidFill>
                  <a:srgbClr val="FEFFFF"/>
                </a:solidFill>
              </a:rPr>
              <a:t> vision; March 3, 1915. She died July 16, 1915.</a:t>
            </a:r>
          </a:p>
          <a:p>
            <a:pPr fontAlgn="base"/>
            <a:r>
              <a:rPr lang="en-US" sz="2200" dirty="0">
                <a:solidFill>
                  <a:srgbClr val="FEFFFF"/>
                </a:solidFill>
              </a:rPr>
              <a:t>She wrote of this vision in the April 15, 1915, edition of </a:t>
            </a:r>
            <a:r>
              <a:rPr lang="en-US" sz="2200" i="1" dirty="0">
                <a:solidFill>
                  <a:srgbClr val="FEFFFF"/>
                </a:solidFill>
              </a:rPr>
              <a:t>The Review and Herald</a:t>
            </a:r>
            <a:r>
              <a:rPr lang="en-US" sz="2200" dirty="0">
                <a:solidFill>
                  <a:srgbClr val="FEFFFF"/>
                </a:solidFill>
              </a:rPr>
              <a:t>. “A Message for Our Young People.”</a:t>
            </a:r>
          </a:p>
          <a:p>
            <a:pPr fontAlgn="base"/>
            <a:r>
              <a:rPr lang="en-US" sz="2200" dirty="0">
                <a:solidFill>
                  <a:srgbClr val="FEFFFF"/>
                </a:solidFill>
              </a:rPr>
              <a:t>“Now is our time and opportunity to labor for the young people. They need to be helped, uplifted, and encouraged.</a:t>
            </a:r>
          </a:p>
          <a:p>
            <a:pPr fontAlgn="base"/>
            <a:r>
              <a:rPr lang="en-US" sz="2200" dirty="0">
                <a:solidFill>
                  <a:srgbClr val="FEFFFF"/>
                </a:solidFill>
              </a:rPr>
              <a:t>“There is a work to be done for the young by which their minds will be impressed and molded by the sanctifying truth of God. </a:t>
            </a:r>
          </a:p>
          <a:p>
            <a:pPr marL="0" indent="0" fontAlgn="base">
              <a:buNone/>
            </a:pPr>
            <a:r>
              <a:rPr lang="en-US" sz="2200" i="1" dirty="0">
                <a:solidFill>
                  <a:srgbClr val="FEFFFF"/>
                </a:solidFill>
              </a:rPr>
              <a:t>Ellen White felt strongly that our youth deserve our first and best creative energies. And, not to put too fine a point on it, apparently God thought so as well.</a:t>
            </a:r>
          </a:p>
        </p:txBody>
      </p:sp>
      <p:pic>
        <p:nvPicPr>
          <p:cNvPr id="10" name="Content Placeholder 4" descr="A picture containing text, person, people&#10;&#10;Description automatically generated">
            <a:extLst>
              <a:ext uri="{FF2B5EF4-FFF2-40B4-BE49-F238E27FC236}">
                <a16:creationId xmlns:a16="http://schemas.microsoft.com/office/drawing/2014/main" id="{6FB17278-CC66-8C49-88B5-930E62B6FD6C}"/>
              </a:ext>
            </a:extLst>
          </p:cNvPr>
          <p:cNvPicPr>
            <a:picLocks noChangeAspect="1"/>
          </p:cNvPicPr>
          <p:nvPr/>
        </p:nvPicPr>
        <p:blipFill rotWithShape="1">
          <a:blip r:embed="rId2"/>
          <a:srcRect l="16301" r="34084"/>
          <a:stretch/>
        </p:blipFill>
        <p:spPr>
          <a:xfrm>
            <a:off x="7554137" y="1353980"/>
            <a:ext cx="4637558" cy="5257799"/>
          </a:xfrm>
          <a:prstGeom prst="rect">
            <a:avLst/>
          </a:prstGeom>
        </p:spPr>
      </p:pic>
      <p:sp>
        <p:nvSpPr>
          <p:cNvPr id="4" name="Slide Number Placeholder 3">
            <a:extLst>
              <a:ext uri="{FF2B5EF4-FFF2-40B4-BE49-F238E27FC236}">
                <a16:creationId xmlns:a16="http://schemas.microsoft.com/office/drawing/2014/main" id="{AFDF5426-1251-B642-8AB2-CDE6E0CF1D28}"/>
              </a:ext>
            </a:extLst>
          </p:cNvPr>
          <p:cNvSpPr>
            <a:spLocks noGrp="1"/>
          </p:cNvSpPr>
          <p:nvPr>
            <p:ph type="sldNum" sz="quarter" idx="12"/>
          </p:nvPr>
        </p:nvSpPr>
        <p:spPr>
          <a:xfrm>
            <a:off x="10709589" y="6222900"/>
            <a:ext cx="682311" cy="320040"/>
          </a:xfrm>
        </p:spPr>
        <p:txBody>
          <a:bodyPr anchor="ctr">
            <a:normAutofit/>
          </a:bodyPr>
          <a:lstStyle/>
          <a:p>
            <a:pPr>
              <a:spcAft>
                <a:spcPts val="600"/>
              </a:spcAft>
            </a:pPr>
            <a:fld id="{26D1E321-7572-3B4F-B6B5-12FDB5CDFAD2}" type="slidenum">
              <a:rPr lang="en-US">
                <a:solidFill>
                  <a:srgbClr val="FEFFFF"/>
                </a:solidFill>
              </a:rPr>
              <a:pPr>
                <a:spcAft>
                  <a:spcPts val="600"/>
                </a:spcAft>
              </a:pPr>
              <a:t>13</a:t>
            </a:fld>
            <a:endParaRPr lang="en-US">
              <a:solidFill>
                <a:srgbClr val="FEFFFF"/>
              </a:solidFill>
            </a:endParaRPr>
          </a:p>
        </p:txBody>
      </p:sp>
      <p:sp>
        <p:nvSpPr>
          <p:cNvPr id="5" name="Rectangle 4">
            <a:extLst>
              <a:ext uri="{FF2B5EF4-FFF2-40B4-BE49-F238E27FC236}">
                <a16:creationId xmlns:a16="http://schemas.microsoft.com/office/drawing/2014/main" id="{F49EC033-7CFB-7D47-85D4-508FC53B06A2}"/>
              </a:ext>
            </a:extLst>
          </p:cNvPr>
          <p:cNvSpPr/>
          <p:nvPr/>
        </p:nvSpPr>
        <p:spPr>
          <a:xfrm>
            <a:off x="228601" y="6129042"/>
            <a:ext cx="6561532" cy="400110"/>
          </a:xfrm>
          <a:prstGeom prst="rect">
            <a:avLst/>
          </a:prstGeom>
        </p:spPr>
        <p:txBody>
          <a:bodyPr wrap="square">
            <a:spAutoFit/>
          </a:bodyPr>
          <a:lstStyle/>
          <a:p>
            <a:pPr algn="ctr">
              <a:spcAft>
                <a:spcPts val="600"/>
              </a:spcAft>
            </a:pPr>
            <a:r>
              <a:rPr lang="en-US" sz="2000" b="1" dirty="0"/>
              <a:t>Omar Miranda, Adventist Review, October 5, 2018</a:t>
            </a:r>
            <a:endParaRPr lang="en-US" sz="2000" dirty="0"/>
          </a:p>
        </p:txBody>
      </p:sp>
      <p:sp>
        <p:nvSpPr>
          <p:cNvPr id="33"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8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2E94CA-C7A9-4D4C-B1B8-D1BAE66906D5}"/>
              </a:ext>
            </a:extLst>
          </p:cNvPr>
          <p:cNvSpPr>
            <a:spLocks noGrp="1"/>
          </p:cNvSpPr>
          <p:nvPr>
            <p:ph type="body" idx="1"/>
          </p:nvPr>
        </p:nvSpPr>
        <p:spPr>
          <a:xfrm>
            <a:off x="8649876" y="1516678"/>
            <a:ext cx="3257232" cy="475480"/>
          </a:xfrm>
        </p:spPr>
        <p:txBody>
          <a:bodyPr vert="horz" lIns="91440" tIns="45720" rIns="91440" bIns="45720" rtlCol="0">
            <a:normAutofit/>
          </a:bodyPr>
          <a:lstStyle/>
          <a:p>
            <a:pPr algn="ctr"/>
            <a:r>
              <a:rPr lang="en-US" dirty="0" err="1">
                <a:solidFill>
                  <a:schemeClr val="tx1"/>
                </a:solidFill>
              </a:rPr>
              <a:t>GetSmarter</a:t>
            </a:r>
            <a:r>
              <a:rPr lang="en-US" dirty="0">
                <a:solidFill>
                  <a:schemeClr val="tx1"/>
                </a:solidFill>
              </a:rPr>
              <a:t>, July 2, 2020</a:t>
            </a:r>
          </a:p>
        </p:txBody>
      </p:sp>
      <p:sp>
        <p:nvSpPr>
          <p:cNvPr id="5" name="Title 4">
            <a:extLst>
              <a:ext uri="{FF2B5EF4-FFF2-40B4-BE49-F238E27FC236}">
                <a16:creationId xmlns:a16="http://schemas.microsoft.com/office/drawing/2014/main" id="{79F61166-BDA7-284A-B69D-7D473A3FE0B2}"/>
              </a:ext>
            </a:extLst>
          </p:cNvPr>
          <p:cNvSpPr>
            <a:spLocks noGrp="1"/>
          </p:cNvSpPr>
          <p:nvPr>
            <p:ph type="title"/>
          </p:nvPr>
        </p:nvSpPr>
        <p:spPr>
          <a:xfrm>
            <a:off x="1534355" y="2801332"/>
            <a:ext cx="8772525" cy="1072813"/>
          </a:xfrm>
        </p:spPr>
        <p:txBody>
          <a:bodyPr vert="horz" lIns="91440" tIns="45720" rIns="91440" bIns="45720" rtlCol="0" anchor="b">
            <a:noAutofit/>
          </a:bodyPr>
          <a:lstStyle/>
          <a:p>
            <a:pPr algn="ctr"/>
            <a:r>
              <a:rPr lang="en-US" sz="3200" b="1" dirty="0"/>
              <a:t>The Strengths and Weaknesses of Every Generation in your Workforce [Ministry]</a:t>
            </a:r>
          </a:p>
        </p:txBody>
      </p:sp>
      <p:pic>
        <p:nvPicPr>
          <p:cNvPr id="13" name="Content Placeholder 4" descr="A picture containing text, person, people&#10;&#10;Description automatically generated">
            <a:extLst>
              <a:ext uri="{FF2B5EF4-FFF2-40B4-BE49-F238E27FC236}">
                <a16:creationId xmlns:a16="http://schemas.microsoft.com/office/drawing/2014/main" id="{1392DE20-1871-5E40-AF59-E3B10CF30870}"/>
              </a:ext>
            </a:extLst>
          </p:cNvPr>
          <p:cNvPicPr>
            <a:picLocks noChangeAspect="1"/>
          </p:cNvPicPr>
          <p:nvPr/>
        </p:nvPicPr>
        <p:blipFill rotWithShape="1">
          <a:blip r:embed="rId2"/>
          <a:srcRect t="21922" r="-3" b="14091"/>
          <a:stretch/>
        </p:blipFill>
        <p:spPr>
          <a:xfrm>
            <a:off x="20" y="10"/>
            <a:ext cx="5920598" cy="2130941"/>
          </a:xfrm>
          <a:custGeom>
            <a:avLst/>
            <a:gdLst/>
            <a:ahLst/>
            <a:cxnLst/>
            <a:rect l="l" t="t" r="r" b="b"/>
            <a:pathLst>
              <a:path w="5920618" h="2130951">
                <a:moveTo>
                  <a:pt x="0" y="0"/>
                </a:moveTo>
                <a:lnTo>
                  <a:pt x="5920618" y="0"/>
                </a:lnTo>
                <a:lnTo>
                  <a:pt x="4933709" y="2130951"/>
                </a:lnTo>
                <a:lnTo>
                  <a:pt x="0" y="2130951"/>
                </a:lnTo>
                <a:close/>
              </a:path>
            </a:pathLst>
          </a:custGeom>
        </p:spPr>
      </p:pic>
      <p:sp>
        <p:nvSpPr>
          <p:cNvPr id="18" name="Freeform 16">
            <a:extLst>
              <a:ext uri="{FF2B5EF4-FFF2-40B4-BE49-F238E27FC236}">
                <a16:creationId xmlns:a16="http://schemas.microsoft.com/office/drawing/2014/main" id="{B0BDD275-E79C-4B6F-9875-E474D59DC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7752" y="0"/>
            <a:ext cx="7084249" cy="2130552"/>
          </a:xfrm>
          <a:custGeom>
            <a:avLst/>
            <a:gdLst>
              <a:gd name="connsiteX0" fmla="*/ 986725 w 7084249"/>
              <a:gd name="connsiteY0" fmla="*/ 0 h 2130552"/>
              <a:gd name="connsiteX1" fmla="*/ 7084249 w 7084249"/>
              <a:gd name="connsiteY1" fmla="*/ 0 h 2130552"/>
              <a:gd name="connsiteX2" fmla="*/ 7084249 w 7084249"/>
              <a:gd name="connsiteY2" fmla="*/ 2130552 h 2130552"/>
              <a:gd name="connsiteX3" fmla="*/ 0 w 7084249"/>
              <a:gd name="connsiteY3" fmla="*/ 2130552 h 2130552"/>
            </a:gdLst>
            <a:ahLst/>
            <a:cxnLst>
              <a:cxn ang="0">
                <a:pos x="connsiteX0" y="connsiteY0"/>
              </a:cxn>
              <a:cxn ang="0">
                <a:pos x="connsiteX1" y="connsiteY1"/>
              </a:cxn>
              <a:cxn ang="0">
                <a:pos x="connsiteX2" y="connsiteY2"/>
              </a:cxn>
              <a:cxn ang="0">
                <a:pos x="connsiteX3" y="connsiteY3"/>
              </a:cxn>
            </a:cxnLst>
            <a:rect l="l" t="t" r="r" b="b"/>
            <a:pathLst>
              <a:path w="7084249" h="2130552">
                <a:moveTo>
                  <a:pt x="986725" y="0"/>
                </a:moveTo>
                <a:lnTo>
                  <a:pt x="7084249" y="0"/>
                </a:lnTo>
                <a:lnTo>
                  <a:pt x="7084249" y="2130552"/>
                </a:lnTo>
                <a:lnTo>
                  <a:pt x="0" y="213055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FFE24BB0-6C00-4CD0-B19A-F41513025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81F3B51-A233-DA47-8BDA-065E6134112C}"/>
              </a:ext>
            </a:extLst>
          </p:cNvPr>
          <p:cNvSpPr>
            <a:spLocks noGrp="1"/>
          </p:cNvSpPr>
          <p:nvPr>
            <p:ph type="sldNum" sz="quarter" idx="12"/>
          </p:nvPr>
        </p:nvSpPr>
        <p:spPr>
          <a:xfrm>
            <a:off x="7112212" y="5623560"/>
            <a:ext cx="4241588" cy="365125"/>
          </a:xfrm>
        </p:spPr>
        <p:txBody>
          <a:bodyPr vert="horz" lIns="91440" tIns="45720" rIns="91440" bIns="45720" rtlCol="0" anchor="ctr">
            <a:normAutofit/>
          </a:bodyPr>
          <a:lstStyle/>
          <a:p>
            <a:pPr>
              <a:spcAft>
                <a:spcPts val="600"/>
              </a:spcAft>
              <a:defRPr/>
            </a:pPr>
            <a:fld id="{26D1E321-7572-3B4F-B6B5-12FDB5CDFAD2}" type="slidenum">
              <a:rPr lang="en-US">
                <a:solidFill>
                  <a:srgbClr val="FFFFFF">
                    <a:alpha val="80000"/>
                  </a:srgbClr>
                </a:solidFill>
                <a:latin typeface="Calibri" panose="020F0502020204030204"/>
              </a:rPr>
              <a:pPr>
                <a:spcAft>
                  <a:spcPts val="600"/>
                </a:spcAft>
                <a:defRPr/>
              </a:pPr>
              <a:t>14</a:t>
            </a:fld>
            <a:endParaRPr lang="en-US">
              <a:solidFill>
                <a:srgbClr val="FFFFFF">
                  <a:alpha val="80000"/>
                </a:srgbClr>
              </a:solidFill>
              <a:latin typeface="Calibri" panose="020F0502020204030204"/>
            </a:endParaRPr>
          </a:p>
        </p:txBody>
      </p:sp>
      <p:sp>
        <p:nvSpPr>
          <p:cNvPr id="22" name="Freeform 22">
            <a:extLst>
              <a:ext uri="{FF2B5EF4-FFF2-40B4-BE49-F238E27FC236}">
                <a16:creationId xmlns:a16="http://schemas.microsoft.com/office/drawing/2014/main" id="{045D7A58-411F-4E92-A78E-A6FEB1890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1728"/>
            <a:ext cx="7112212" cy="2176272"/>
          </a:xfrm>
          <a:custGeom>
            <a:avLst/>
            <a:gdLst>
              <a:gd name="connsiteX0" fmla="*/ 0 w 7112212"/>
              <a:gd name="connsiteY0" fmla="*/ 0 h 2176272"/>
              <a:gd name="connsiteX1" fmla="*/ 7112212 w 7112212"/>
              <a:gd name="connsiteY1" fmla="*/ 0 h 2176272"/>
              <a:gd name="connsiteX2" fmla="*/ 6104313 w 7112212"/>
              <a:gd name="connsiteY2" fmla="*/ 2176272 h 2176272"/>
              <a:gd name="connsiteX3" fmla="*/ 0 w 7112212"/>
              <a:gd name="connsiteY3" fmla="*/ 2176272 h 2176272"/>
            </a:gdLst>
            <a:ahLst/>
            <a:cxnLst>
              <a:cxn ang="0">
                <a:pos x="connsiteX0" y="connsiteY0"/>
              </a:cxn>
              <a:cxn ang="0">
                <a:pos x="connsiteX1" y="connsiteY1"/>
              </a:cxn>
              <a:cxn ang="0">
                <a:pos x="connsiteX2" y="connsiteY2"/>
              </a:cxn>
              <a:cxn ang="0">
                <a:pos x="connsiteX3" y="connsiteY3"/>
              </a:cxn>
            </a:cxnLst>
            <a:rect l="l" t="t" r="r" b="b"/>
            <a:pathLst>
              <a:path w="7112212" h="2176272">
                <a:moveTo>
                  <a:pt x="0" y="0"/>
                </a:moveTo>
                <a:lnTo>
                  <a:pt x="7112212" y="0"/>
                </a:lnTo>
                <a:lnTo>
                  <a:pt x="6104313" y="2176272"/>
                </a:lnTo>
                <a:lnTo>
                  <a:pt x="0" y="217627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02B168-A5EF-0C47-A679-9414254A62F2}"/>
              </a:ext>
            </a:extLst>
          </p:cNvPr>
          <p:cNvSpPr/>
          <p:nvPr/>
        </p:nvSpPr>
        <p:spPr>
          <a:xfrm>
            <a:off x="89006" y="4931062"/>
            <a:ext cx="6096000" cy="1384995"/>
          </a:xfrm>
          <a:prstGeom prst="rect">
            <a:avLst/>
          </a:prstGeom>
        </p:spPr>
        <p:txBody>
          <a:bodyPr>
            <a:spAutoFit/>
          </a:bodyPr>
          <a:lstStyle/>
          <a:p>
            <a:pPr algn="r"/>
            <a:r>
              <a:rPr lang="en-US" sz="2800" b="1" i="1" dirty="0"/>
              <a:t>There are a number of strengths and weaknesses that can generally be found in each working generation.</a:t>
            </a:r>
          </a:p>
        </p:txBody>
      </p:sp>
    </p:spTree>
    <p:extLst>
      <p:ext uri="{BB962C8B-B14F-4D97-AF65-F5344CB8AC3E}">
        <p14:creationId xmlns:p14="http://schemas.microsoft.com/office/powerpoint/2010/main" val="288356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picture containing text, person, people&#10;&#10;Description automatically generated">
            <a:extLst>
              <a:ext uri="{FF2B5EF4-FFF2-40B4-BE49-F238E27FC236}">
                <a16:creationId xmlns:a16="http://schemas.microsoft.com/office/drawing/2014/main" id="{E1921831-BEF0-2947-A961-452034E3A723}"/>
              </a:ext>
            </a:extLst>
          </p:cNvPr>
          <p:cNvPicPr>
            <a:picLocks noChangeAspect="1"/>
          </p:cNvPicPr>
          <p:nvPr/>
        </p:nvPicPr>
        <p:blipFill rotWithShape="1">
          <a:blip r:embed="rId2"/>
          <a:srcRect t="19843" r="1" b="35822"/>
          <a:stretch/>
        </p:blipFill>
        <p:spPr>
          <a:xfrm>
            <a:off x="1647887" y="922337"/>
            <a:ext cx="8893175" cy="2178050"/>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43010" name="Picture 2" descr="GetSmarter Blog Image">
            <a:extLst>
              <a:ext uri="{FF2B5EF4-FFF2-40B4-BE49-F238E27FC236}">
                <a16:creationId xmlns:a16="http://schemas.microsoft.com/office/drawing/2014/main" id="{CDF912F2-2E73-9947-B6AD-2A0E329CC1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146"/>
          <a:stretch/>
        </p:blipFill>
        <p:spPr bwMode="auto">
          <a:xfrm>
            <a:off x="-359900" y="3133483"/>
            <a:ext cx="13087350" cy="3621088"/>
          </a:xfrm>
          <a:custGeom>
            <a:avLst/>
            <a:gdLst/>
            <a:ahLst/>
            <a:cxnLst/>
            <a:rect l="l" t="t" r="r" b="b"/>
            <a:pathLst>
              <a:path w="8563376" h="2175160">
                <a:moveTo>
                  <a:pt x="0" y="0"/>
                </a:moveTo>
                <a:lnTo>
                  <a:pt x="8563376" y="0"/>
                </a:lnTo>
                <a:lnTo>
                  <a:pt x="7555992" y="2175160"/>
                </a:lnTo>
                <a:lnTo>
                  <a:pt x="0" y="2175160"/>
                </a:lnTo>
                <a:close/>
              </a:path>
            </a:pathLst>
          </a:custGeom>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4226FD96-69D6-A84D-97BD-326D69A07CE2}"/>
              </a:ext>
            </a:extLst>
          </p:cNvPr>
          <p:cNvSpPr>
            <a:spLocks noGrp="1"/>
          </p:cNvSpPr>
          <p:nvPr>
            <p:ph type="title"/>
          </p:nvPr>
        </p:nvSpPr>
        <p:spPr>
          <a:xfrm>
            <a:off x="836675" y="0"/>
            <a:ext cx="10515600" cy="1100137"/>
          </a:xfrm>
        </p:spPr>
        <p:txBody>
          <a:bodyPr vert="horz" lIns="91440" tIns="45720" rIns="91440" bIns="45720" rtlCol="0" anchor="ctr">
            <a:normAutofit/>
          </a:bodyPr>
          <a:lstStyle/>
          <a:p>
            <a:pPr algn="ctr"/>
            <a:r>
              <a:rPr lang="en-US" sz="5200" i="1" kern="1200" dirty="0">
                <a:latin typeface="+mj-lt"/>
                <a:ea typeface="+mj-ea"/>
                <a:cs typeface="+mj-cs"/>
              </a:rPr>
              <a:t>The Different Generations</a:t>
            </a:r>
          </a:p>
        </p:txBody>
      </p:sp>
      <p:sp>
        <p:nvSpPr>
          <p:cNvPr id="4" name="Slide Number Placeholder 3">
            <a:extLst>
              <a:ext uri="{FF2B5EF4-FFF2-40B4-BE49-F238E27FC236}">
                <a16:creationId xmlns:a16="http://schemas.microsoft.com/office/drawing/2014/main" id="{E39B82B8-1F8E-7E48-925A-B2F99B144A95}"/>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26D1E321-7572-3B4F-B6B5-12FDB5CDFAD2}" type="slidenum">
              <a:rPr lang="en-US"/>
              <a:pPr>
                <a:spcAft>
                  <a:spcPts val="600"/>
                </a:spcAft>
              </a:pPr>
              <a:t>15</a:t>
            </a:fld>
            <a:endParaRPr lang="en-US"/>
          </a:p>
        </p:txBody>
      </p:sp>
    </p:spTree>
    <p:extLst>
      <p:ext uri="{BB962C8B-B14F-4D97-AF65-F5344CB8AC3E}">
        <p14:creationId xmlns:p14="http://schemas.microsoft.com/office/powerpoint/2010/main" val="135797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person, people&#10;&#10;Description automatically generated">
            <a:extLst>
              <a:ext uri="{FF2B5EF4-FFF2-40B4-BE49-F238E27FC236}">
                <a16:creationId xmlns:a16="http://schemas.microsoft.com/office/drawing/2014/main" id="{F28B5628-1F3F-F342-B4FC-5144B35C2CE3}"/>
              </a:ext>
            </a:extLst>
          </p:cNvPr>
          <p:cNvPicPr>
            <a:picLocks noGrp="1" noChangeAspect="1"/>
          </p:cNvPicPr>
          <p:nvPr>
            <p:ph idx="1"/>
          </p:nvPr>
        </p:nvPicPr>
        <p:blipFill rotWithShape="1">
          <a:blip r:embed="rId2"/>
          <a:srcRect l="12938" r="30724" b="5"/>
          <a:stretch/>
        </p:blipFill>
        <p:spPr>
          <a:xfrm>
            <a:off x="9413064" y="2857501"/>
            <a:ext cx="1144843" cy="1142998"/>
          </a:xfrm>
          <a:prstGeom prst="rect">
            <a:avLst/>
          </a:prstGeom>
        </p:spPr>
      </p:pic>
      <p:sp>
        <p:nvSpPr>
          <p:cNvPr id="3" name="Slide Number Placeholder 2">
            <a:extLst>
              <a:ext uri="{FF2B5EF4-FFF2-40B4-BE49-F238E27FC236}">
                <a16:creationId xmlns:a16="http://schemas.microsoft.com/office/drawing/2014/main" id="{943810EE-E85F-3E47-BF35-B93D900AAFA5}"/>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defRPr/>
            </a:pPr>
            <a:fld id="{26D1E321-7572-3B4F-B6B5-12FDB5CDFAD2}" type="slidenum">
              <a:rPr lang="en-US">
                <a:solidFill>
                  <a:srgbClr val="FFFFFF"/>
                </a:solidFill>
              </a:rPr>
              <a:pPr>
                <a:spcAft>
                  <a:spcPts val="600"/>
                </a:spcAft>
                <a:defRPr/>
              </a:pPr>
              <a:t>16</a:t>
            </a:fld>
            <a:endParaRPr lang="en-US">
              <a:solidFill>
                <a:srgbClr val="FFFFFF"/>
              </a:solidFill>
            </a:endParaRPr>
          </a:p>
        </p:txBody>
      </p:sp>
      <p:sp>
        <p:nvSpPr>
          <p:cNvPr id="2" name="Title 1">
            <a:extLst>
              <a:ext uri="{FF2B5EF4-FFF2-40B4-BE49-F238E27FC236}">
                <a16:creationId xmlns:a16="http://schemas.microsoft.com/office/drawing/2014/main" id="{5BA12DAC-5535-3343-B1E6-EC48187AFEF8}"/>
              </a:ext>
            </a:extLst>
          </p:cNvPr>
          <p:cNvSpPr>
            <a:spLocks noGrp="1"/>
          </p:cNvSpPr>
          <p:nvPr>
            <p:ph type="title"/>
          </p:nvPr>
        </p:nvSpPr>
        <p:spPr>
          <a:xfrm rot="5400000">
            <a:off x="9432813" y="1934147"/>
            <a:ext cx="4192810" cy="1325563"/>
          </a:xfrm>
        </p:spPr>
        <p:txBody>
          <a:bodyPr vert="horz" lIns="91440" tIns="45720" rIns="91440" bIns="45720" rtlCol="0" anchor="ctr">
            <a:normAutofit/>
          </a:bodyPr>
          <a:lstStyle/>
          <a:p>
            <a:r>
              <a:rPr lang="en-US" b="1" i="1" kern="1200" dirty="0">
                <a:solidFill>
                  <a:schemeClr val="bg1"/>
                </a:solidFill>
                <a:latin typeface="+mj-lt"/>
                <a:ea typeface="+mj-ea"/>
                <a:cs typeface="+mj-cs"/>
              </a:rPr>
              <a:t>Baby Boomers</a:t>
            </a:r>
          </a:p>
        </p:txBody>
      </p:sp>
      <p:sp>
        <p:nvSpPr>
          <p:cNvPr id="5" name="Rectangle 4">
            <a:extLst>
              <a:ext uri="{FF2B5EF4-FFF2-40B4-BE49-F238E27FC236}">
                <a16:creationId xmlns:a16="http://schemas.microsoft.com/office/drawing/2014/main" id="{437466D1-7E29-E344-BBED-15C0A2705A31}"/>
              </a:ext>
            </a:extLst>
          </p:cNvPr>
          <p:cNvSpPr/>
          <p:nvPr/>
        </p:nvSpPr>
        <p:spPr>
          <a:xfrm>
            <a:off x="242888" y="685799"/>
            <a:ext cx="8672512" cy="6035675"/>
          </a:xfrm>
          <a:prstGeom prst="rect">
            <a:avLst/>
          </a:prstGeom>
        </p:spPr>
        <p:txBody>
          <a:bodyPr vert="horz" lIns="91440" tIns="45720" rIns="91440" bIns="45720" numCol="2" rtlCol="0" anchor="ctr">
            <a:normAutofit fontScale="92500" lnSpcReduction="10000"/>
          </a:bodyPr>
          <a:lstStyle/>
          <a:p>
            <a:pPr>
              <a:lnSpc>
                <a:spcPct val="90000"/>
              </a:lnSpc>
              <a:spcAft>
                <a:spcPts val="600"/>
              </a:spcAft>
            </a:pPr>
            <a:r>
              <a:rPr lang="en-US" sz="3000" b="1" dirty="0"/>
              <a:t>Strengths</a:t>
            </a:r>
          </a:p>
          <a:p>
            <a:pPr>
              <a:lnSpc>
                <a:spcPct val="90000"/>
              </a:lnSpc>
              <a:spcAft>
                <a:spcPts val="600"/>
              </a:spcAft>
            </a:pPr>
            <a:endParaRPr lang="en-US" sz="900" dirty="0"/>
          </a:p>
          <a:p>
            <a:pPr indent="-228600">
              <a:lnSpc>
                <a:spcPct val="90000"/>
              </a:lnSpc>
              <a:spcAft>
                <a:spcPts val="600"/>
              </a:spcAft>
              <a:buFont typeface="Arial" panose="020B0604020202020204" pitchFamily="34" charset="0"/>
              <a:buChar char="•"/>
            </a:pPr>
            <a:r>
              <a:rPr lang="en-US" sz="2600" dirty="0"/>
              <a:t>Boomers are </a:t>
            </a:r>
            <a:r>
              <a:rPr lang="en-US" sz="2600" dirty="0" err="1"/>
              <a:t>characterised</a:t>
            </a:r>
            <a:r>
              <a:rPr lang="en-US" sz="2600" dirty="0"/>
              <a:t> as being workaholics who relish long weeks and overtime. They are more committed to their roles than any other generation.</a:t>
            </a:r>
            <a:endParaRPr lang="en-US" sz="2600" baseline="30000" dirty="0"/>
          </a:p>
          <a:p>
            <a:pPr indent="-228600">
              <a:lnSpc>
                <a:spcPct val="90000"/>
              </a:lnSpc>
              <a:spcAft>
                <a:spcPts val="600"/>
              </a:spcAft>
              <a:buFont typeface="Arial" panose="020B0604020202020204" pitchFamily="34" charset="0"/>
              <a:buChar char="•"/>
            </a:pPr>
            <a:endParaRPr lang="en-US" sz="600" dirty="0"/>
          </a:p>
          <a:p>
            <a:pPr indent="-228600">
              <a:lnSpc>
                <a:spcPct val="90000"/>
              </a:lnSpc>
              <a:spcAft>
                <a:spcPts val="600"/>
              </a:spcAft>
              <a:buFont typeface="Arial" panose="020B0604020202020204" pitchFamily="34" charset="0"/>
              <a:buChar char="•"/>
            </a:pPr>
            <a:r>
              <a:rPr lang="en-US" sz="2600" dirty="0"/>
              <a:t>Baby boomers are considered good team players.</a:t>
            </a:r>
            <a:endParaRPr lang="en-US" sz="2600" baseline="30000" dirty="0"/>
          </a:p>
          <a:p>
            <a:pPr indent="-228600">
              <a:lnSpc>
                <a:spcPct val="90000"/>
              </a:lnSpc>
              <a:spcAft>
                <a:spcPts val="600"/>
              </a:spcAft>
              <a:buFont typeface="Arial" panose="020B0604020202020204" pitchFamily="34" charset="0"/>
              <a:buChar char="•"/>
            </a:pPr>
            <a:endParaRPr lang="en-US" sz="600" dirty="0"/>
          </a:p>
          <a:p>
            <a:pPr indent="-228600">
              <a:lnSpc>
                <a:spcPct val="90000"/>
              </a:lnSpc>
              <a:spcAft>
                <a:spcPts val="600"/>
              </a:spcAft>
              <a:buFont typeface="Arial" panose="020B0604020202020204" pitchFamily="34" charset="0"/>
              <a:buChar char="•"/>
            </a:pPr>
            <a:r>
              <a:rPr lang="en-US" sz="2600" dirty="0"/>
              <a:t>The professionals in this generation are regarded as making excellent mentors to their colleagues and juniors.</a:t>
            </a:r>
          </a:p>
          <a:p>
            <a:pPr>
              <a:lnSpc>
                <a:spcPct val="90000"/>
              </a:lnSpc>
              <a:spcAft>
                <a:spcPts val="600"/>
              </a:spcAft>
            </a:pPr>
            <a:endParaRPr lang="en-US" sz="2600" dirty="0"/>
          </a:p>
          <a:p>
            <a:pPr>
              <a:lnSpc>
                <a:spcPct val="90000"/>
              </a:lnSpc>
              <a:spcAft>
                <a:spcPts val="600"/>
              </a:spcAft>
            </a:pPr>
            <a:endParaRPr lang="en-US" sz="2600" dirty="0"/>
          </a:p>
          <a:p>
            <a:pPr>
              <a:lnSpc>
                <a:spcPct val="90000"/>
              </a:lnSpc>
              <a:spcAft>
                <a:spcPts val="600"/>
              </a:spcAft>
            </a:pPr>
            <a:endParaRPr lang="en-US" sz="2600" dirty="0"/>
          </a:p>
          <a:p>
            <a:pPr>
              <a:lnSpc>
                <a:spcPct val="90000"/>
              </a:lnSpc>
              <a:spcAft>
                <a:spcPts val="600"/>
              </a:spcAft>
            </a:pPr>
            <a:endParaRPr lang="en-US" sz="2600" dirty="0"/>
          </a:p>
          <a:p>
            <a:pPr>
              <a:lnSpc>
                <a:spcPct val="90000"/>
              </a:lnSpc>
            </a:pPr>
            <a:r>
              <a:rPr lang="en-US" sz="3000" b="1" dirty="0"/>
              <a:t>Weaknesses</a:t>
            </a:r>
          </a:p>
          <a:p>
            <a:pPr indent="-228600">
              <a:lnSpc>
                <a:spcPct val="90000"/>
              </a:lnSpc>
              <a:buFont typeface="Arial" panose="020B0604020202020204" pitchFamily="34" charset="0"/>
              <a:buChar char="•"/>
            </a:pPr>
            <a:endParaRPr lang="en-US" sz="2600" dirty="0"/>
          </a:p>
          <a:p>
            <a:pPr marL="285750" indent="-228600">
              <a:lnSpc>
                <a:spcPct val="90000"/>
              </a:lnSpc>
              <a:buFont typeface="Arial" panose="020B0604020202020204" pitchFamily="34" charset="0"/>
              <a:buChar char="•"/>
            </a:pPr>
            <a:r>
              <a:rPr lang="en-US" sz="2600" dirty="0"/>
              <a:t>This generation has a preference for structure and discipline, and are less inclined to welcome change.</a:t>
            </a:r>
          </a:p>
          <a:p>
            <a:pPr marL="285750" indent="-228600">
              <a:lnSpc>
                <a:spcPct val="90000"/>
              </a:lnSpc>
              <a:buFont typeface="Arial" panose="020B0604020202020204" pitchFamily="34" charset="0"/>
              <a:buChar char="•"/>
            </a:pPr>
            <a:endParaRPr lang="en-US" sz="2600" dirty="0"/>
          </a:p>
          <a:p>
            <a:pPr marL="285750" indent="-228600">
              <a:lnSpc>
                <a:spcPct val="90000"/>
              </a:lnSpc>
              <a:buFont typeface="Arial" panose="020B0604020202020204" pitchFamily="34" charset="0"/>
              <a:buChar char="•"/>
            </a:pPr>
            <a:r>
              <a:rPr lang="en-US" sz="2600" dirty="0"/>
              <a:t>Boomers are competitive, so they need recognition and rewards to keep them motivated to achieve more.</a:t>
            </a:r>
          </a:p>
          <a:p>
            <a:pPr marL="285750" indent="-228600">
              <a:lnSpc>
                <a:spcPct val="90000"/>
              </a:lnSpc>
              <a:buFont typeface="Arial" panose="020B0604020202020204" pitchFamily="34" charset="0"/>
              <a:buChar char="•"/>
            </a:pPr>
            <a:endParaRPr lang="en-US" sz="2600" dirty="0"/>
          </a:p>
          <a:p>
            <a:pPr marL="285750" indent="-228600">
              <a:lnSpc>
                <a:spcPct val="90000"/>
              </a:lnSpc>
              <a:buFont typeface="Arial" panose="020B0604020202020204" pitchFamily="34" charset="0"/>
              <a:buChar char="•"/>
            </a:pPr>
            <a:r>
              <a:rPr lang="en-US" sz="2600" dirty="0"/>
              <a:t>Baby boomers are regarded as the least tech savvy of all generations, prohibiting their ability to keep up with developments.</a:t>
            </a:r>
          </a:p>
          <a:p>
            <a:pPr indent="-228600">
              <a:lnSpc>
                <a:spcPct val="90000"/>
              </a:lnSpc>
              <a:spcAft>
                <a:spcPts val="600"/>
              </a:spcAft>
              <a:buFont typeface="Arial" panose="020B0604020202020204" pitchFamily="34" charset="0"/>
              <a:buChar char="•"/>
            </a:pPr>
            <a:endParaRPr lang="en-US" sz="1300" b="0" i="0" u="none" strike="noStrike" dirty="0">
              <a:effectLst/>
            </a:endParaRPr>
          </a:p>
        </p:txBody>
      </p:sp>
    </p:spTree>
    <p:extLst>
      <p:ext uri="{BB962C8B-B14F-4D97-AF65-F5344CB8AC3E}">
        <p14:creationId xmlns:p14="http://schemas.microsoft.com/office/powerpoint/2010/main" val="1612393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anim calcmode="lin" valueType="num">
                                      <p:cBhvr additive="base">
                                        <p:cTn id="1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5" end="15"/>
                                            </p:txEl>
                                          </p:spTgt>
                                        </p:tgtEl>
                                        <p:attrNameLst>
                                          <p:attrName>style.visibility</p:attrName>
                                        </p:attrNameLst>
                                      </p:cBhvr>
                                      <p:to>
                                        <p:strVal val="visible"/>
                                      </p:to>
                                    </p:set>
                                    <p:anim calcmode="lin" valueType="num">
                                      <p:cBhvr additive="base">
                                        <p:cTn id="1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7" end="17"/>
                                            </p:txEl>
                                          </p:spTgt>
                                        </p:tgtEl>
                                        <p:attrNameLst>
                                          <p:attrName>style.visibility</p:attrName>
                                        </p:attrNameLst>
                                      </p:cBhvr>
                                      <p:to>
                                        <p:strVal val="visible"/>
                                      </p:to>
                                    </p:set>
                                    <p:anim calcmode="lin" valueType="num">
                                      <p:cBhvr additive="base">
                                        <p:cTn id="23"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person, people&#10;&#10;Description automatically generated">
            <a:extLst>
              <a:ext uri="{FF2B5EF4-FFF2-40B4-BE49-F238E27FC236}">
                <a16:creationId xmlns:a16="http://schemas.microsoft.com/office/drawing/2014/main" id="{366B7C04-E582-4241-9B27-E1869BC15C94}"/>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3" name="Slide Number Placeholder 2">
            <a:extLst>
              <a:ext uri="{FF2B5EF4-FFF2-40B4-BE49-F238E27FC236}">
                <a16:creationId xmlns:a16="http://schemas.microsoft.com/office/drawing/2014/main" id="{D5FBBDEB-67FF-1247-BEDD-A38C2DC43F7B}"/>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17</a:t>
            </a:fld>
            <a:endParaRPr lang="en-US">
              <a:solidFill>
                <a:srgbClr val="FFFFFF"/>
              </a:solidFill>
            </a:endParaRPr>
          </a:p>
        </p:txBody>
      </p:sp>
      <p:sp>
        <p:nvSpPr>
          <p:cNvPr id="2" name="Title 1">
            <a:extLst>
              <a:ext uri="{FF2B5EF4-FFF2-40B4-BE49-F238E27FC236}">
                <a16:creationId xmlns:a16="http://schemas.microsoft.com/office/drawing/2014/main" id="{CF753B26-BAED-5844-BBA4-6FD0135F9659}"/>
              </a:ext>
            </a:extLst>
          </p:cNvPr>
          <p:cNvSpPr>
            <a:spLocks noGrp="1"/>
          </p:cNvSpPr>
          <p:nvPr>
            <p:ph type="title"/>
          </p:nvPr>
        </p:nvSpPr>
        <p:spPr>
          <a:xfrm rot="5400000">
            <a:off x="10649858" y="767500"/>
            <a:ext cx="1721072" cy="1325563"/>
          </a:xfrm>
        </p:spPr>
        <p:txBody>
          <a:bodyPr vert="horz" lIns="91440" tIns="45720" rIns="91440" bIns="45720" rtlCol="0" anchor="ctr">
            <a:normAutofit/>
          </a:bodyPr>
          <a:lstStyle/>
          <a:p>
            <a:r>
              <a:rPr lang="en-US" b="1" kern="1200" dirty="0">
                <a:solidFill>
                  <a:schemeClr val="bg1"/>
                </a:solidFill>
                <a:latin typeface="+mj-lt"/>
                <a:ea typeface="+mj-ea"/>
                <a:cs typeface="+mj-cs"/>
              </a:rPr>
              <a:t>Gen X</a:t>
            </a:r>
          </a:p>
        </p:txBody>
      </p:sp>
      <p:sp>
        <p:nvSpPr>
          <p:cNvPr id="5" name="Rectangle 4">
            <a:extLst>
              <a:ext uri="{FF2B5EF4-FFF2-40B4-BE49-F238E27FC236}">
                <a16:creationId xmlns:a16="http://schemas.microsoft.com/office/drawing/2014/main" id="{ADDB4ADE-68F2-154D-ADFF-2B158F685024}"/>
              </a:ext>
            </a:extLst>
          </p:cNvPr>
          <p:cNvSpPr/>
          <p:nvPr/>
        </p:nvSpPr>
        <p:spPr>
          <a:xfrm>
            <a:off x="314325" y="569745"/>
            <a:ext cx="9188902" cy="5973929"/>
          </a:xfrm>
          <a:prstGeom prst="rect">
            <a:avLst/>
          </a:prstGeom>
        </p:spPr>
        <p:txBody>
          <a:bodyPr vert="horz" lIns="91440" tIns="45720" rIns="91440" bIns="45720" numCol="1" rtlCol="0" anchor="ctr">
            <a:normAutofit fontScale="92500" lnSpcReduction="10000"/>
          </a:bodyPr>
          <a:lstStyle/>
          <a:p>
            <a:pPr>
              <a:lnSpc>
                <a:spcPct val="90000"/>
              </a:lnSpc>
              <a:spcAft>
                <a:spcPts val="600"/>
              </a:spcAft>
            </a:pPr>
            <a:r>
              <a:rPr lang="en-US" sz="3000" b="1" dirty="0"/>
              <a:t>Strengths</a:t>
            </a:r>
          </a:p>
          <a:p>
            <a:pPr>
              <a:lnSpc>
                <a:spcPct val="90000"/>
              </a:lnSpc>
              <a:spcAft>
                <a:spcPts val="600"/>
              </a:spcAft>
            </a:pPr>
            <a:endParaRPr lang="en-US" sz="400" dirty="0"/>
          </a:p>
          <a:p>
            <a:pPr indent="-228600">
              <a:lnSpc>
                <a:spcPct val="90000"/>
              </a:lnSpc>
              <a:spcAft>
                <a:spcPts val="600"/>
              </a:spcAft>
              <a:buFont typeface="Arial" panose="020B0604020202020204" pitchFamily="34" charset="0"/>
              <a:buChar char="•"/>
            </a:pPr>
            <a:r>
              <a:rPr lang="en-US" sz="2800" dirty="0"/>
              <a:t>Gen X are believed to be the best overall workers.</a:t>
            </a:r>
            <a:endParaRPr lang="en-US" sz="28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800" dirty="0"/>
              <a:t>They are committed to juggling work with family time, and </a:t>
            </a:r>
            <a:r>
              <a:rPr lang="en-US" sz="2800" dirty="0" err="1"/>
              <a:t>favour</a:t>
            </a:r>
            <a:r>
              <a:rPr lang="en-US" sz="2800" dirty="0"/>
              <a:t> work-life balance in an organization.</a:t>
            </a:r>
            <a:endParaRPr lang="en-US" sz="28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800" dirty="0"/>
              <a:t>Gen X are considered to be the biggest revenue generators.</a:t>
            </a:r>
          </a:p>
          <a:p>
            <a:pPr>
              <a:lnSpc>
                <a:spcPct val="90000"/>
              </a:lnSpc>
              <a:spcAft>
                <a:spcPts val="600"/>
              </a:spcAft>
            </a:pPr>
            <a:endParaRPr lang="en-US" sz="2800" dirty="0"/>
          </a:p>
          <a:p>
            <a:pPr>
              <a:lnSpc>
                <a:spcPct val="90000"/>
              </a:lnSpc>
              <a:spcAft>
                <a:spcPts val="600"/>
              </a:spcAft>
            </a:pPr>
            <a:r>
              <a:rPr lang="en-US" sz="3000" b="1" dirty="0"/>
              <a:t>Weaknesses</a:t>
            </a:r>
          </a:p>
          <a:p>
            <a:pPr>
              <a:lnSpc>
                <a:spcPct val="90000"/>
              </a:lnSpc>
              <a:spcAft>
                <a:spcPts val="600"/>
              </a:spcAft>
            </a:pPr>
            <a:endParaRPr lang="en-US" sz="400" dirty="0"/>
          </a:p>
          <a:p>
            <a:pPr indent="-228600">
              <a:lnSpc>
                <a:spcPct val="90000"/>
              </a:lnSpc>
              <a:spcAft>
                <a:spcPts val="600"/>
              </a:spcAft>
              <a:buFont typeface="Arial" panose="020B0604020202020204" pitchFamily="34" charset="0"/>
              <a:buChar char="•"/>
            </a:pPr>
            <a:r>
              <a:rPr lang="en-US" sz="2800" dirty="0"/>
              <a:t>Many Gen X are satisfied with the senior management in their organization.</a:t>
            </a:r>
            <a:endParaRPr lang="en-US" sz="28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800" dirty="0"/>
              <a:t>This generation is less inclined to say something if they disagree with management than their successive generations.</a:t>
            </a:r>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800" dirty="0"/>
              <a:t>Gen X value being able to do things quickly and are less inclined to spend hours of overtime completing something perfectly.</a:t>
            </a:r>
          </a:p>
          <a:p>
            <a:pPr>
              <a:lnSpc>
                <a:spcPct val="90000"/>
              </a:lnSpc>
              <a:spcAft>
                <a:spcPts val="600"/>
              </a:spcAft>
            </a:pPr>
            <a:endParaRPr lang="en-US" sz="2800" dirty="0"/>
          </a:p>
        </p:txBody>
      </p:sp>
    </p:spTree>
    <p:extLst>
      <p:ext uri="{BB962C8B-B14F-4D97-AF65-F5344CB8AC3E}">
        <p14:creationId xmlns:p14="http://schemas.microsoft.com/office/powerpoint/2010/main" val="192746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 calcmode="lin" valueType="num">
                                      <p:cBhvr additive="base">
                                        <p:cTn id="1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 calcmode="lin" valueType="num">
                                      <p:cBhvr additive="base">
                                        <p:cTn id="1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anim calcmode="lin" valueType="num">
                                      <p:cBhvr additive="base">
                                        <p:cTn id="2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person, people&#10;&#10;Description automatically generated">
            <a:extLst>
              <a:ext uri="{FF2B5EF4-FFF2-40B4-BE49-F238E27FC236}">
                <a16:creationId xmlns:a16="http://schemas.microsoft.com/office/drawing/2014/main" id="{530B5BCF-18FF-4045-BBB7-EE1E5BE245FD}"/>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3" name="Slide Number Placeholder 2">
            <a:extLst>
              <a:ext uri="{FF2B5EF4-FFF2-40B4-BE49-F238E27FC236}">
                <a16:creationId xmlns:a16="http://schemas.microsoft.com/office/drawing/2014/main" id="{BF85C6F6-701B-AE40-B5DE-529F9398086D}"/>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18</a:t>
            </a:fld>
            <a:endParaRPr lang="en-US">
              <a:solidFill>
                <a:srgbClr val="FFFFFF"/>
              </a:solidFill>
            </a:endParaRPr>
          </a:p>
        </p:txBody>
      </p:sp>
      <p:sp>
        <p:nvSpPr>
          <p:cNvPr id="2" name="Title 1">
            <a:extLst>
              <a:ext uri="{FF2B5EF4-FFF2-40B4-BE49-F238E27FC236}">
                <a16:creationId xmlns:a16="http://schemas.microsoft.com/office/drawing/2014/main" id="{D1B671EF-EA7A-1D43-8035-48BB851CA511}"/>
              </a:ext>
            </a:extLst>
          </p:cNvPr>
          <p:cNvSpPr>
            <a:spLocks noGrp="1"/>
          </p:cNvSpPr>
          <p:nvPr>
            <p:ph type="title"/>
          </p:nvPr>
        </p:nvSpPr>
        <p:spPr>
          <a:xfrm rot="5400000">
            <a:off x="9332801" y="2255800"/>
            <a:ext cx="4392835" cy="1325563"/>
          </a:xfrm>
        </p:spPr>
        <p:txBody>
          <a:bodyPr vert="horz" lIns="91440" tIns="45720" rIns="91440" bIns="45720" rtlCol="0" anchor="ctr">
            <a:normAutofit/>
          </a:bodyPr>
          <a:lstStyle/>
          <a:p>
            <a:r>
              <a:rPr lang="en-US" b="1" kern="1200" dirty="0" err="1">
                <a:solidFill>
                  <a:schemeClr val="bg1"/>
                </a:solidFill>
                <a:latin typeface="+mj-lt"/>
                <a:ea typeface="+mj-ea"/>
                <a:cs typeface="+mj-cs"/>
              </a:rPr>
              <a:t>Millenials</a:t>
            </a:r>
            <a:r>
              <a:rPr lang="en-US" b="1" kern="1200" dirty="0">
                <a:solidFill>
                  <a:schemeClr val="bg1"/>
                </a:solidFill>
                <a:latin typeface="+mj-lt"/>
                <a:ea typeface="+mj-ea"/>
                <a:cs typeface="+mj-cs"/>
              </a:rPr>
              <a:t> </a:t>
            </a:r>
            <a:r>
              <a:rPr lang="en-US" b="1" dirty="0">
                <a:solidFill>
                  <a:schemeClr val="bg1"/>
                </a:solidFill>
              </a:rPr>
              <a:t>/</a:t>
            </a:r>
            <a:r>
              <a:rPr lang="en-US" b="1" kern="1200" dirty="0">
                <a:solidFill>
                  <a:schemeClr val="bg1"/>
                </a:solidFill>
                <a:latin typeface="+mj-lt"/>
                <a:ea typeface="+mj-ea"/>
                <a:cs typeface="+mj-cs"/>
              </a:rPr>
              <a:t>Gen Y</a:t>
            </a:r>
          </a:p>
        </p:txBody>
      </p:sp>
      <p:sp>
        <p:nvSpPr>
          <p:cNvPr id="5" name="Rectangle 4">
            <a:extLst>
              <a:ext uri="{FF2B5EF4-FFF2-40B4-BE49-F238E27FC236}">
                <a16:creationId xmlns:a16="http://schemas.microsoft.com/office/drawing/2014/main" id="{E1557449-69D5-A74A-8706-025AE8E07A19}"/>
              </a:ext>
            </a:extLst>
          </p:cNvPr>
          <p:cNvSpPr/>
          <p:nvPr/>
        </p:nvSpPr>
        <p:spPr>
          <a:xfrm>
            <a:off x="542925" y="722164"/>
            <a:ext cx="8707754" cy="5835799"/>
          </a:xfrm>
          <a:prstGeom prst="rect">
            <a:avLst/>
          </a:prstGeom>
        </p:spPr>
        <p:txBody>
          <a:bodyPr vert="horz" lIns="91440" tIns="45720" rIns="91440" bIns="45720" numCol="2" rtlCol="0" anchor="ctr">
            <a:normAutofit/>
          </a:bodyPr>
          <a:lstStyle/>
          <a:p>
            <a:pPr>
              <a:lnSpc>
                <a:spcPct val="90000"/>
              </a:lnSpc>
              <a:spcAft>
                <a:spcPts val="600"/>
              </a:spcAft>
            </a:pPr>
            <a:r>
              <a:rPr lang="en-US" sz="2800" b="1" dirty="0"/>
              <a:t>Strengths</a:t>
            </a:r>
          </a:p>
          <a:p>
            <a:pPr>
              <a:lnSpc>
                <a:spcPct val="90000"/>
              </a:lnSpc>
              <a:spcAft>
                <a:spcPts val="600"/>
              </a:spcAft>
            </a:pPr>
            <a:endParaRPr lang="en-US" sz="400" dirty="0"/>
          </a:p>
          <a:p>
            <a:pPr indent="-228600">
              <a:lnSpc>
                <a:spcPct val="90000"/>
              </a:lnSpc>
              <a:spcAft>
                <a:spcPts val="600"/>
              </a:spcAft>
              <a:buFont typeface="Arial" panose="020B0604020202020204" pitchFamily="34" charset="0"/>
              <a:buChar char="•"/>
            </a:pPr>
            <a:r>
              <a:rPr lang="en-US" sz="2400" dirty="0"/>
              <a:t>Millennials are considered the most independent workers.</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Millennials are concerned with ethics and the social  responsibility of the     </a:t>
            </a:r>
            <a:r>
              <a:rPr lang="en-US" sz="2400" dirty="0" err="1"/>
              <a:t>organisation</a:t>
            </a:r>
            <a:r>
              <a:rPr lang="en-US" sz="2400" dirty="0"/>
              <a:t> they work for.</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Millennials have grown up sourcing information; they need  to be left to create their own processes rather than being told exactly what to do.</a:t>
            </a:r>
          </a:p>
          <a:p>
            <a:pPr>
              <a:lnSpc>
                <a:spcPct val="90000"/>
              </a:lnSpc>
              <a:spcAft>
                <a:spcPts val="600"/>
              </a:spcAft>
            </a:pPr>
            <a:endParaRPr lang="en-US" sz="2400" dirty="0"/>
          </a:p>
          <a:p>
            <a:pPr>
              <a:lnSpc>
                <a:spcPct val="90000"/>
              </a:lnSpc>
              <a:spcAft>
                <a:spcPts val="600"/>
              </a:spcAft>
            </a:pPr>
            <a:endParaRPr lang="en-US" sz="2400" dirty="0"/>
          </a:p>
          <a:p>
            <a:pPr>
              <a:lnSpc>
                <a:spcPct val="90000"/>
              </a:lnSpc>
              <a:spcAft>
                <a:spcPts val="600"/>
              </a:spcAft>
            </a:pPr>
            <a:r>
              <a:rPr lang="en-US" sz="2800" b="1" dirty="0"/>
              <a:t>Weaknesses</a:t>
            </a:r>
          </a:p>
          <a:p>
            <a:pPr>
              <a:lnSpc>
                <a:spcPct val="90000"/>
              </a:lnSpc>
              <a:spcAft>
                <a:spcPts val="600"/>
              </a:spcAft>
            </a:pPr>
            <a:endParaRPr lang="en-US" sz="400" dirty="0"/>
          </a:p>
          <a:p>
            <a:pPr indent="-228600">
              <a:lnSpc>
                <a:spcPct val="90000"/>
              </a:lnSpc>
              <a:spcAft>
                <a:spcPts val="600"/>
              </a:spcAft>
              <a:buFont typeface="Arial" panose="020B0604020202020204" pitchFamily="34" charset="0"/>
              <a:buChar char="•"/>
            </a:pPr>
            <a:r>
              <a:rPr lang="en-US" sz="2400" dirty="0"/>
              <a:t>Due to their independent nature, </a:t>
            </a:r>
            <a:r>
              <a:rPr lang="en-US" sz="2400" dirty="0" err="1"/>
              <a:t>Millenials</a:t>
            </a:r>
            <a:r>
              <a:rPr lang="en-US" sz="2400" dirty="0"/>
              <a:t> are not as interested in teamwork as other generations.</a:t>
            </a:r>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Millennials do not have as strong a work ethic as previous generations.</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This generation is impatient when it comes to career growth –and are likely to leave before two years if they feel their skills are not being developed.</a:t>
            </a:r>
            <a:r>
              <a:rPr lang="en-US" sz="2400" baseline="30000" dirty="0"/>
              <a:t>.</a:t>
            </a:r>
            <a:endParaRPr lang="en-US" sz="2400" b="0" i="0" u="none" strike="noStrike" dirty="0">
              <a:effectLst/>
            </a:endParaRPr>
          </a:p>
        </p:txBody>
      </p:sp>
    </p:spTree>
    <p:extLst>
      <p:ext uri="{BB962C8B-B14F-4D97-AF65-F5344CB8AC3E}">
        <p14:creationId xmlns:p14="http://schemas.microsoft.com/office/powerpoint/2010/main" val="314352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anim calcmode="lin" valueType="num">
                                      <p:cBhvr additive="base">
                                        <p:cTn id="1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anim calcmode="lin" valueType="num">
                                      <p:cBhvr additive="base">
                                        <p:cTn id="1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anim calcmode="lin" valueType="num">
                                      <p:cBhvr additive="base">
                                        <p:cTn id="2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icture containing text, person, people&#10;&#10;Description automatically generated">
            <a:extLst>
              <a:ext uri="{FF2B5EF4-FFF2-40B4-BE49-F238E27FC236}">
                <a16:creationId xmlns:a16="http://schemas.microsoft.com/office/drawing/2014/main" id="{5B0D6B89-F881-C648-BD11-90A3ECBFA989}"/>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3" name="Slide Number Placeholder 2">
            <a:extLst>
              <a:ext uri="{FF2B5EF4-FFF2-40B4-BE49-F238E27FC236}">
                <a16:creationId xmlns:a16="http://schemas.microsoft.com/office/drawing/2014/main" id="{B02A46BB-F577-3148-9BBA-40D07E03CD7C}"/>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19</a:t>
            </a:fld>
            <a:endParaRPr lang="en-US">
              <a:solidFill>
                <a:srgbClr val="FFFFFF"/>
              </a:solidFill>
            </a:endParaRPr>
          </a:p>
        </p:txBody>
      </p:sp>
      <p:sp>
        <p:nvSpPr>
          <p:cNvPr id="2" name="Title 1">
            <a:extLst>
              <a:ext uri="{FF2B5EF4-FFF2-40B4-BE49-F238E27FC236}">
                <a16:creationId xmlns:a16="http://schemas.microsoft.com/office/drawing/2014/main" id="{E448F9E6-F834-AE43-B34F-3FAE9E42C071}"/>
              </a:ext>
            </a:extLst>
          </p:cNvPr>
          <p:cNvSpPr>
            <a:spLocks noGrp="1"/>
          </p:cNvSpPr>
          <p:nvPr>
            <p:ph type="title"/>
          </p:nvPr>
        </p:nvSpPr>
        <p:spPr>
          <a:xfrm rot="5400000">
            <a:off x="10681834" y="1292795"/>
            <a:ext cx="1692497" cy="1325563"/>
          </a:xfrm>
        </p:spPr>
        <p:txBody>
          <a:bodyPr vert="horz" lIns="91440" tIns="45720" rIns="91440" bIns="45720" rtlCol="0" anchor="ctr">
            <a:normAutofit/>
          </a:bodyPr>
          <a:lstStyle/>
          <a:p>
            <a:r>
              <a:rPr lang="en-US" sz="4800" b="1" kern="1200" dirty="0">
                <a:solidFill>
                  <a:schemeClr val="bg1"/>
                </a:solidFill>
                <a:latin typeface="+mj-lt"/>
                <a:ea typeface="+mj-ea"/>
                <a:cs typeface="+mj-cs"/>
              </a:rPr>
              <a:t>Gen Z</a:t>
            </a:r>
          </a:p>
        </p:txBody>
      </p:sp>
      <p:sp>
        <p:nvSpPr>
          <p:cNvPr id="5" name="Rectangle 4">
            <a:extLst>
              <a:ext uri="{FF2B5EF4-FFF2-40B4-BE49-F238E27FC236}">
                <a16:creationId xmlns:a16="http://schemas.microsoft.com/office/drawing/2014/main" id="{1E0553C2-8D35-6746-AE7F-EFFC1B073D19}"/>
              </a:ext>
            </a:extLst>
          </p:cNvPr>
          <p:cNvSpPr/>
          <p:nvPr/>
        </p:nvSpPr>
        <p:spPr>
          <a:xfrm>
            <a:off x="385762" y="257175"/>
            <a:ext cx="9343111" cy="6464300"/>
          </a:xfrm>
          <a:prstGeom prst="rect">
            <a:avLst/>
          </a:prstGeom>
        </p:spPr>
        <p:txBody>
          <a:bodyPr vert="horz" lIns="91440" tIns="45720" rIns="91440" bIns="45720" numCol="1" rtlCol="0" anchor="ctr">
            <a:noAutofit/>
          </a:bodyPr>
          <a:lstStyle/>
          <a:p>
            <a:pPr>
              <a:lnSpc>
                <a:spcPct val="90000"/>
              </a:lnSpc>
              <a:spcAft>
                <a:spcPts val="600"/>
              </a:spcAft>
            </a:pPr>
            <a:r>
              <a:rPr lang="en-US" sz="2800" b="1" dirty="0"/>
              <a:t>Strengths</a:t>
            </a:r>
          </a:p>
          <a:p>
            <a:pPr indent="-228600">
              <a:lnSpc>
                <a:spcPct val="90000"/>
              </a:lnSpc>
              <a:spcAft>
                <a:spcPts val="600"/>
              </a:spcAft>
              <a:buFont typeface="Arial" panose="020B0604020202020204" pitchFamily="34" charset="0"/>
              <a:buChar char="•"/>
            </a:pPr>
            <a:endParaRPr lang="en-US" sz="400" dirty="0"/>
          </a:p>
          <a:p>
            <a:pPr indent="-228600">
              <a:lnSpc>
                <a:spcPct val="90000"/>
              </a:lnSpc>
              <a:spcAft>
                <a:spcPts val="600"/>
              </a:spcAft>
              <a:buFont typeface="Arial" panose="020B0604020202020204" pitchFamily="34" charset="0"/>
              <a:buChar char="•"/>
            </a:pPr>
            <a:r>
              <a:rPr lang="en-US" sz="2400" dirty="0"/>
              <a:t>Gen Z is the most tech competent; they are able to pick up new developments quicker than others.</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This generation is particularly ambitious, with two-thirds of Gen Z saying their goal in life is to make it to the top of their profession.</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Gen Z are natural entrepreneurs, with 72 per cent wanting to start   their own business and hire people.</a:t>
            </a:r>
            <a:endParaRPr lang="en-US" sz="2400" baseline="30000" dirty="0"/>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Described as the ‘always on’ generation, Gen Z are able to          multitask unlike any others, using up to five screens at once.</a:t>
            </a:r>
          </a:p>
          <a:p>
            <a:pPr>
              <a:lnSpc>
                <a:spcPct val="90000"/>
              </a:lnSpc>
              <a:spcAft>
                <a:spcPts val="600"/>
              </a:spcAft>
            </a:pPr>
            <a:endParaRPr lang="en-US" sz="1400" dirty="0"/>
          </a:p>
          <a:p>
            <a:pPr>
              <a:lnSpc>
                <a:spcPct val="90000"/>
              </a:lnSpc>
              <a:spcAft>
                <a:spcPts val="600"/>
              </a:spcAft>
            </a:pPr>
            <a:r>
              <a:rPr lang="en-US" sz="2800" b="1" dirty="0"/>
              <a:t>Weaknesses</a:t>
            </a:r>
          </a:p>
          <a:p>
            <a:pPr>
              <a:lnSpc>
                <a:spcPct val="90000"/>
              </a:lnSpc>
              <a:spcAft>
                <a:spcPts val="600"/>
              </a:spcAft>
            </a:pPr>
            <a:endParaRPr lang="en-US" sz="400" dirty="0"/>
          </a:p>
          <a:p>
            <a:pPr indent="-228600">
              <a:lnSpc>
                <a:spcPct val="90000"/>
              </a:lnSpc>
              <a:spcAft>
                <a:spcPts val="600"/>
              </a:spcAft>
              <a:buFont typeface="Arial" panose="020B0604020202020204" pitchFamily="34" charset="0"/>
              <a:buChar char="•"/>
            </a:pPr>
            <a:r>
              <a:rPr lang="en-US" sz="2400" dirty="0"/>
              <a:t>Gen Z are regarded as more cynical than their predecessors, </a:t>
            </a:r>
            <a:r>
              <a:rPr lang="en-US" sz="2400" dirty="0" err="1"/>
              <a:t>favouring</a:t>
            </a:r>
            <a:r>
              <a:rPr lang="en-US" sz="2400" dirty="0"/>
              <a:t> a realistic outlook over the idealism of Gen Y.</a:t>
            </a:r>
          </a:p>
          <a:p>
            <a:pPr indent="-228600">
              <a:lnSpc>
                <a:spcPct val="90000"/>
              </a:lnSpc>
              <a:spcAft>
                <a:spcPts val="600"/>
              </a:spcAft>
              <a:buFont typeface="Arial" panose="020B0604020202020204" pitchFamily="34" charset="0"/>
              <a:buChar char="•"/>
            </a:pPr>
            <a:endParaRPr lang="en-US" sz="200" dirty="0"/>
          </a:p>
          <a:p>
            <a:pPr indent="-228600">
              <a:lnSpc>
                <a:spcPct val="90000"/>
              </a:lnSpc>
              <a:spcAft>
                <a:spcPts val="600"/>
              </a:spcAft>
              <a:buFont typeface="Arial" panose="020B0604020202020204" pitchFamily="34" charset="0"/>
              <a:buChar char="•"/>
            </a:pPr>
            <a:r>
              <a:rPr lang="en-US" sz="2400" dirty="0"/>
              <a:t>Gen Z don’t know much about a time before social media and easily accessible technology. They can be very reliant on technology to solve problems.</a:t>
            </a:r>
            <a:endParaRPr lang="en-US" sz="2400" b="0" i="0" u="none" strike="noStrike" dirty="0">
              <a:effectLst/>
            </a:endParaRPr>
          </a:p>
        </p:txBody>
      </p:sp>
    </p:spTree>
    <p:extLst>
      <p:ext uri="{BB962C8B-B14F-4D97-AF65-F5344CB8AC3E}">
        <p14:creationId xmlns:p14="http://schemas.microsoft.com/office/powerpoint/2010/main" val="9387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anim calcmode="lin" valueType="num">
                                      <p:cBhvr additive="base">
                                        <p:cTn id="1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anim calcmode="lin" valueType="num">
                                      <p:cBhvr additive="base">
                                        <p:cTn id="2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Content Placeholder 4" descr="A picture containing text, person, people&#10;&#10;Description automatically generated">
            <a:extLst>
              <a:ext uri="{FF2B5EF4-FFF2-40B4-BE49-F238E27FC236}">
                <a16:creationId xmlns:a16="http://schemas.microsoft.com/office/drawing/2014/main" id="{3F7197C9-A90F-7349-B84C-E6361F13E6DB}"/>
              </a:ext>
            </a:extLst>
          </p:cNvPr>
          <p:cNvPicPr>
            <a:picLocks noChangeAspect="1"/>
          </p:cNvPicPr>
          <p:nvPr/>
        </p:nvPicPr>
        <p:blipFill rotWithShape="1">
          <a:blip r:embed="rId2"/>
          <a:srcRect l="4629" r="25200"/>
          <a:stretch/>
        </p:blipFill>
        <p:spPr>
          <a:xfrm>
            <a:off x="322872" y="4416629"/>
            <a:ext cx="4404377" cy="2330771"/>
          </a:xfrm>
          <a:prstGeom prst="rect">
            <a:avLst/>
          </a:prstGeom>
        </p:spPr>
      </p:pic>
      <p:pic>
        <p:nvPicPr>
          <p:cNvPr id="4" name="Picture 1" descr="page1image1363193328">
            <a:extLst>
              <a:ext uri="{FF2B5EF4-FFF2-40B4-BE49-F238E27FC236}">
                <a16:creationId xmlns:a16="http://schemas.microsoft.com/office/drawing/2014/main" id="{F0A26DFC-DC4B-4346-983F-0619BCF1E5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89233" y="261258"/>
            <a:ext cx="4284109" cy="5800418"/>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67A7417-5F54-054A-942D-DB74337E44D6}"/>
              </a:ext>
            </a:extLst>
          </p:cNvPr>
          <p:cNvSpPr/>
          <p:nvPr/>
        </p:nvSpPr>
        <p:spPr>
          <a:xfrm>
            <a:off x="4945336" y="4615840"/>
            <a:ext cx="6609921" cy="1526741"/>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chemeClr val="bg1"/>
                </a:solidFill>
              </a:rPr>
              <a:t>Review and Herald</a:t>
            </a:r>
          </a:p>
          <a:p>
            <a:pPr>
              <a:lnSpc>
                <a:spcPct val="90000"/>
              </a:lnSpc>
              <a:spcAft>
                <a:spcPts val="600"/>
              </a:spcAft>
            </a:pPr>
            <a:r>
              <a:rPr lang="en-US" sz="2400" dirty="0">
                <a:solidFill>
                  <a:schemeClr val="bg1"/>
                </a:solidFill>
              </a:rPr>
              <a:t>Vol. 146 No. 35</a:t>
            </a:r>
          </a:p>
          <a:p>
            <a:pPr>
              <a:lnSpc>
                <a:spcPct val="90000"/>
              </a:lnSpc>
              <a:spcAft>
                <a:spcPts val="600"/>
              </a:spcAft>
            </a:pPr>
            <a:r>
              <a:rPr lang="en-US" sz="2400" dirty="0">
                <a:solidFill>
                  <a:schemeClr val="bg1"/>
                </a:solidFill>
              </a:rPr>
              <a:t>August 28, 1969</a:t>
            </a:r>
          </a:p>
        </p:txBody>
      </p:sp>
      <p:sp>
        <p:nvSpPr>
          <p:cNvPr id="2" name="Slide Number Placeholder 1">
            <a:extLst>
              <a:ext uri="{FF2B5EF4-FFF2-40B4-BE49-F238E27FC236}">
                <a16:creationId xmlns:a16="http://schemas.microsoft.com/office/drawing/2014/main" id="{0B95AC82-3477-8244-AAC4-7EFCC95276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D1E321-7572-3B4F-B6B5-12FDB5CDFAD2}" type="slidenum">
              <a:rPr lang="en-US" smtClean="0"/>
              <a:pPr>
                <a:spcAft>
                  <a:spcPts val="600"/>
                </a:spcAft>
              </a:pPr>
              <a:t>2</a:t>
            </a:fld>
            <a:endParaRPr lang="en-US"/>
          </a:p>
        </p:txBody>
      </p:sp>
      <p:pic>
        <p:nvPicPr>
          <p:cNvPr id="28" name="Picture 27" descr="page1image1363193328">
            <a:extLst>
              <a:ext uri="{FF2B5EF4-FFF2-40B4-BE49-F238E27FC236}">
                <a16:creationId xmlns:a16="http://schemas.microsoft.com/office/drawing/2014/main" id="{F0A26DFC-DC4B-4346-983F-0619BCF1E5B5}"/>
              </a:ext>
            </a:extLst>
          </p:cNvPr>
          <p:cNvPicPr/>
          <p:nvPr/>
        </p:nvPicPr>
        <p:blipFill rotWithShape="1">
          <a:blip r:embed="rId3">
            <a:extLst>
              <a:ext uri="{28A0092B-C50C-407E-A947-70E740481C1C}">
                <a14:useLocalDpi xmlns:a14="http://schemas.microsoft.com/office/drawing/2010/main" val="0"/>
              </a:ext>
            </a:extLst>
          </a:blip>
          <a:srcRect l="57204" t="62617" r="3247" b="2466"/>
          <a:stretch/>
        </p:blipFill>
        <p:spPr bwMode="auto">
          <a:xfrm>
            <a:off x="0" y="-38155"/>
            <a:ext cx="7430473" cy="4389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43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C647F"/>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26F374A-C725-7C42-844E-EAAC3C6C7679}"/>
              </a:ext>
            </a:extLst>
          </p:cNvPr>
          <p:cNvSpPr>
            <a:spLocks noGrp="1"/>
          </p:cNvSpPr>
          <p:nvPr>
            <p:ph type="title"/>
          </p:nvPr>
        </p:nvSpPr>
        <p:spPr>
          <a:xfrm>
            <a:off x="812006" y="4654654"/>
            <a:ext cx="10567987" cy="1197786"/>
          </a:xfrm>
        </p:spPr>
        <p:txBody>
          <a:bodyPr vert="horz" lIns="91440" tIns="45720" rIns="91440" bIns="45720" rtlCol="0" anchor="b">
            <a:normAutofit fontScale="90000"/>
          </a:bodyPr>
          <a:lstStyle/>
          <a:p>
            <a:pPr algn="ctr"/>
            <a:r>
              <a:rPr lang="en-US" sz="3600" b="1" dirty="0"/>
              <a:t>Survey of 19 Countries Shows How Generations X, Y, and Z Are </a:t>
            </a:r>
            <a:br>
              <a:rPr lang="en-US" sz="3600" b="1" dirty="0"/>
            </a:br>
            <a:r>
              <a:rPr lang="en-US" sz="3600" b="1" dirty="0"/>
              <a:t>— and Aren’t — Different</a:t>
            </a:r>
            <a:br>
              <a:rPr lang="en-US" sz="3200" b="1" dirty="0"/>
            </a:br>
            <a:endParaRPr lang="en-US" sz="3200" dirty="0"/>
          </a:p>
        </p:txBody>
      </p:sp>
      <p:sp>
        <p:nvSpPr>
          <p:cNvPr id="6" name="Text Placeholder 5">
            <a:extLst>
              <a:ext uri="{FF2B5EF4-FFF2-40B4-BE49-F238E27FC236}">
                <a16:creationId xmlns:a16="http://schemas.microsoft.com/office/drawing/2014/main" id="{A210EC52-0312-044A-968A-A2A746233B4E}"/>
              </a:ext>
            </a:extLst>
          </p:cNvPr>
          <p:cNvSpPr>
            <a:spLocks noGrp="1"/>
          </p:cNvSpPr>
          <p:nvPr>
            <p:ph type="body" idx="1"/>
          </p:nvPr>
        </p:nvSpPr>
        <p:spPr>
          <a:xfrm>
            <a:off x="1712070" y="5865768"/>
            <a:ext cx="8767860" cy="716678"/>
          </a:xfrm>
        </p:spPr>
        <p:txBody>
          <a:bodyPr vert="horz" lIns="91440" tIns="45720" rIns="91440" bIns="45720" rtlCol="0">
            <a:normAutofit lnSpcReduction="10000"/>
          </a:bodyPr>
          <a:lstStyle/>
          <a:p>
            <a:pPr algn="ctr"/>
            <a:r>
              <a:rPr lang="en-US" b="1" u="sng" dirty="0">
                <a:solidFill>
                  <a:srgbClr val="4C647F"/>
                </a:solidFill>
                <a:hlinkClick r:id="rId2">
                  <a:extLst>
                    <a:ext uri="{A12FA001-AC4F-418D-AE19-62706E023703}">
                      <ahyp:hlinkClr xmlns:ahyp="http://schemas.microsoft.com/office/drawing/2018/hyperlinkcolor" val="tx"/>
                    </a:ext>
                  </a:extLst>
                </a:hlinkClick>
              </a:rPr>
              <a:t>Henrik Bresman</a:t>
            </a:r>
            <a:r>
              <a:rPr lang="en-US" b="1" u="sng" dirty="0">
                <a:solidFill>
                  <a:srgbClr val="4C647F"/>
                </a:solidFill>
              </a:rPr>
              <a:t> and </a:t>
            </a:r>
            <a:r>
              <a:rPr lang="en-US" b="1" u="sng" dirty="0">
                <a:solidFill>
                  <a:srgbClr val="4C647F"/>
                </a:solidFill>
                <a:hlinkClick r:id="rId3">
                  <a:extLst>
                    <a:ext uri="{A12FA001-AC4F-418D-AE19-62706E023703}">
                      <ahyp:hlinkClr xmlns:ahyp="http://schemas.microsoft.com/office/drawing/2018/hyperlinkcolor" val="tx"/>
                    </a:ext>
                  </a:extLst>
                </a:hlinkClick>
              </a:rPr>
              <a:t>Vinika D. Rao</a:t>
            </a:r>
            <a:br>
              <a:rPr lang="en-US" b="1" dirty="0">
                <a:solidFill>
                  <a:srgbClr val="4C647F"/>
                </a:solidFill>
              </a:rPr>
            </a:br>
            <a:r>
              <a:rPr lang="en-US" b="1" dirty="0">
                <a:solidFill>
                  <a:srgbClr val="4C647F"/>
                </a:solidFill>
              </a:rPr>
              <a:t>Harvard Business Review, 8/25/2017</a:t>
            </a:r>
            <a:endParaRPr lang="en-US" dirty="0">
              <a:solidFill>
                <a:srgbClr val="4C647F"/>
              </a:solidFill>
            </a:endParaRPr>
          </a:p>
        </p:txBody>
      </p:sp>
      <p:pic>
        <p:nvPicPr>
          <p:cNvPr id="7" name="Content Placeholder 4" descr="A picture containing text, person, people&#10;&#10;Description automatically generated">
            <a:extLst>
              <a:ext uri="{FF2B5EF4-FFF2-40B4-BE49-F238E27FC236}">
                <a16:creationId xmlns:a16="http://schemas.microsoft.com/office/drawing/2014/main" id="{1904E021-F7A9-DE44-A414-8FC2A848ADD8}"/>
              </a:ext>
            </a:extLst>
          </p:cNvPr>
          <p:cNvPicPr>
            <a:picLocks noChangeAspect="1"/>
          </p:cNvPicPr>
          <p:nvPr/>
        </p:nvPicPr>
        <p:blipFill rotWithShape="1">
          <a:blip r:embed="rId4"/>
          <a:srcRect t="25326" r="1" b="17499"/>
          <a:stretch/>
        </p:blipFill>
        <p:spPr>
          <a:xfrm>
            <a:off x="243840" y="256540"/>
            <a:ext cx="11704320" cy="3764276"/>
          </a:xfrm>
          <a:prstGeom prst="rect">
            <a:avLst/>
          </a:prstGeom>
        </p:spPr>
      </p:pic>
      <p:sp>
        <p:nvSpPr>
          <p:cNvPr id="4" name="Slide Number Placeholder 3">
            <a:extLst>
              <a:ext uri="{FF2B5EF4-FFF2-40B4-BE49-F238E27FC236}">
                <a16:creationId xmlns:a16="http://schemas.microsoft.com/office/drawing/2014/main" id="{B9C3BE5F-99FD-FD4F-98BC-B64FDCF2A043}"/>
              </a:ext>
            </a:extLst>
          </p:cNvPr>
          <p:cNvSpPr>
            <a:spLocks noGrp="1"/>
          </p:cNvSpPr>
          <p:nvPr>
            <p:ph type="sldNum" sz="quarter" idx="12"/>
          </p:nvPr>
        </p:nvSpPr>
        <p:spPr>
          <a:xfrm>
            <a:off x="8610600" y="6259585"/>
            <a:ext cx="2743200" cy="365125"/>
          </a:xfrm>
        </p:spPr>
        <p:txBody>
          <a:bodyPr vert="horz" lIns="91440" tIns="45720" rIns="91440" bIns="45720" rtlCol="0" anchor="ctr">
            <a:normAutofit/>
          </a:bodyPr>
          <a:lstStyle/>
          <a:p>
            <a:pPr>
              <a:spcAft>
                <a:spcPts val="600"/>
              </a:spcAft>
              <a:defRPr/>
            </a:pPr>
            <a:fld id="{26D1E321-7572-3B4F-B6B5-12FDB5CDFAD2}" type="slidenum">
              <a:rPr lang="en-US">
                <a:solidFill>
                  <a:schemeClr val="accent1"/>
                </a:solidFill>
                <a:latin typeface="Calibri" panose="020F0502020204030204"/>
              </a:rPr>
              <a:pPr>
                <a:spcAft>
                  <a:spcPts val="600"/>
                </a:spcAft>
                <a:defRPr/>
              </a:pPr>
              <a:t>20</a:t>
            </a:fld>
            <a:endParaRPr lang="en-US">
              <a:solidFill>
                <a:schemeClr val="accent1"/>
              </a:solidFill>
              <a:latin typeface="Calibri" panose="020F0502020204030204"/>
            </a:endParaRPr>
          </a:p>
        </p:txBody>
      </p:sp>
    </p:spTree>
    <p:extLst>
      <p:ext uri="{BB962C8B-B14F-4D97-AF65-F5344CB8AC3E}">
        <p14:creationId xmlns:p14="http://schemas.microsoft.com/office/powerpoint/2010/main" val="162469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4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5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5CB963F-3C12-164E-BC4A-920698D10E5E}"/>
              </a:ext>
            </a:extLst>
          </p:cNvPr>
          <p:cNvSpPr>
            <a:spLocks noGrp="1"/>
          </p:cNvSpPr>
          <p:nvPr>
            <p:ph type="title"/>
          </p:nvPr>
        </p:nvSpPr>
        <p:spPr>
          <a:xfrm>
            <a:off x="640082" y="727518"/>
            <a:ext cx="10889508" cy="1449654"/>
          </a:xfrm>
        </p:spPr>
        <p:txBody>
          <a:bodyPr>
            <a:normAutofit/>
          </a:bodyPr>
          <a:lstStyle/>
          <a:p>
            <a:pPr algn="ctr"/>
            <a:r>
              <a:rPr lang="en-US" b="1" dirty="0">
                <a:solidFill>
                  <a:schemeClr val="bg1"/>
                </a:solidFill>
              </a:rPr>
              <a:t>Survey of 18,000 Professionals and Students</a:t>
            </a:r>
            <a:endParaRPr lang="en-US" sz="2800" b="1" dirty="0">
              <a:solidFill>
                <a:schemeClr val="bg1"/>
              </a:solidFill>
            </a:endParaRPr>
          </a:p>
        </p:txBody>
      </p:sp>
      <p:sp>
        <p:nvSpPr>
          <p:cNvPr id="61" name="Content Placeholder 41">
            <a:extLst>
              <a:ext uri="{FF2B5EF4-FFF2-40B4-BE49-F238E27FC236}">
                <a16:creationId xmlns:a16="http://schemas.microsoft.com/office/drawing/2014/main" id="{B8DDD551-7ED6-4AAE-BDC1-25A710196E40}"/>
              </a:ext>
            </a:extLst>
          </p:cNvPr>
          <p:cNvSpPr>
            <a:spLocks noGrp="1"/>
          </p:cNvSpPr>
          <p:nvPr>
            <p:ph idx="1"/>
          </p:nvPr>
        </p:nvSpPr>
        <p:spPr>
          <a:xfrm>
            <a:off x="685983" y="2287398"/>
            <a:ext cx="5683693" cy="4322642"/>
          </a:xfrm>
        </p:spPr>
        <p:txBody>
          <a:bodyPr>
            <a:normAutofit/>
          </a:bodyPr>
          <a:lstStyle/>
          <a:p>
            <a:pPr lvl="1">
              <a:lnSpc>
                <a:spcPct val="150000"/>
              </a:lnSpc>
            </a:pPr>
            <a:r>
              <a:rPr lang="en-US" sz="3000" dirty="0"/>
              <a:t>across these three generations</a:t>
            </a:r>
          </a:p>
          <a:p>
            <a:pPr lvl="1">
              <a:lnSpc>
                <a:spcPct val="150000"/>
              </a:lnSpc>
            </a:pPr>
            <a:r>
              <a:rPr lang="en-US" sz="3000" dirty="0"/>
              <a:t>from 19 countries</a:t>
            </a:r>
          </a:p>
          <a:p>
            <a:pPr lvl="1">
              <a:lnSpc>
                <a:spcPct val="150000"/>
              </a:lnSpc>
            </a:pPr>
            <a:r>
              <a:rPr lang="en-US" sz="3000" dirty="0"/>
              <a:t>found some important differences in their aspirations and values.</a:t>
            </a:r>
          </a:p>
        </p:txBody>
      </p:sp>
      <p:pic>
        <p:nvPicPr>
          <p:cNvPr id="38" name="Content Placeholder 4" descr="A picture containing text, person, people&#10;&#10;Description automatically generated">
            <a:extLst>
              <a:ext uri="{FF2B5EF4-FFF2-40B4-BE49-F238E27FC236}">
                <a16:creationId xmlns:a16="http://schemas.microsoft.com/office/drawing/2014/main" id="{CCA921F2-0B32-6745-9F98-8B8271A17735}"/>
              </a:ext>
            </a:extLst>
          </p:cNvPr>
          <p:cNvPicPr>
            <a:picLocks noChangeAspect="1"/>
          </p:cNvPicPr>
          <p:nvPr/>
        </p:nvPicPr>
        <p:blipFill rotWithShape="1">
          <a:blip r:embed="rId3"/>
          <a:srcRect l="3204" r="29104" b="15977"/>
          <a:stretch/>
        </p:blipFill>
        <p:spPr>
          <a:xfrm>
            <a:off x="6441795" y="2354089"/>
            <a:ext cx="4637170" cy="3767800"/>
          </a:xfrm>
          <a:prstGeom prst="rect">
            <a:avLst/>
          </a:prstGeom>
        </p:spPr>
      </p:pic>
      <p:sp>
        <p:nvSpPr>
          <p:cNvPr id="4" name="Slide Number Placeholder 3">
            <a:extLst>
              <a:ext uri="{FF2B5EF4-FFF2-40B4-BE49-F238E27FC236}">
                <a16:creationId xmlns:a16="http://schemas.microsoft.com/office/drawing/2014/main" id="{943AA145-9C74-1142-BB91-A25535192E94}"/>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21</a:t>
            </a:fld>
            <a:endParaRPr lang="en-US" sz="1000"/>
          </a:p>
        </p:txBody>
      </p:sp>
      <p:sp>
        <p:nvSpPr>
          <p:cNvPr id="5" name="Rectangle 4">
            <a:extLst>
              <a:ext uri="{FF2B5EF4-FFF2-40B4-BE49-F238E27FC236}">
                <a16:creationId xmlns:a16="http://schemas.microsoft.com/office/drawing/2014/main" id="{1563DA26-A09C-1E40-BC93-F1B384435DCB}"/>
              </a:ext>
            </a:extLst>
          </p:cNvPr>
          <p:cNvSpPr/>
          <p:nvPr/>
        </p:nvSpPr>
        <p:spPr>
          <a:xfrm>
            <a:off x="1113035" y="6180111"/>
            <a:ext cx="10274474" cy="461665"/>
          </a:xfrm>
          <a:prstGeom prst="rect">
            <a:avLst/>
          </a:prstGeom>
        </p:spPr>
        <p:txBody>
          <a:bodyPr wrap="square">
            <a:spAutoFit/>
          </a:bodyPr>
          <a:lstStyle/>
          <a:p>
            <a:pPr algn="ctr"/>
            <a:r>
              <a:rPr lang="en-US" sz="2400" u="sng" dirty="0">
                <a:hlinkClick r:id="rId4">
                  <a:extLst>
                    <a:ext uri="{A12FA001-AC4F-418D-AE19-62706E023703}">
                      <ahyp:hlinkClr xmlns:ahyp="http://schemas.microsoft.com/office/drawing/2018/hyperlinkcolor" val="tx"/>
                    </a:ext>
                  </a:extLst>
                </a:hlinkClick>
              </a:rPr>
              <a:t>Henrik Bresman</a:t>
            </a:r>
            <a:r>
              <a:rPr lang="en-US" sz="2400" u="sng" dirty="0"/>
              <a:t> and </a:t>
            </a:r>
            <a:r>
              <a:rPr lang="en-US" sz="2400" u="sng" dirty="0">
                <a:hlinkClick r:id="rId5">
                  <a:extLst>
                    <a:ext uri="{A12FA001-AC4F-418D-AE19-62706E023703}">
                      <ahyp:hlinkClr xmlns:ahyp="http://schemas.microsoft.com/office/drawing/2018/hyperlinkcolor" val="tx"/>
                    </a:ext>
                  </a:extLst>
                </a:hlinkClick>
              </a:rPr>
              <a:t>Vinika D. Rao</a:t>
            </a:r>
            <a:r>
              <a:rPr lang="en-US" sz="2400" dirty="0"/>
              <a:t>, Harvard Business Review, 8/25/2017</a:t>
            </a:r>
          </a:p>
        </p:txBody>
      </p:sp>
    </p:spTree>
    <p:extLst>
      <p:ext uri="{BB962C8B-B14F-4D97-AF65-F5344CB8AC3E}">
        <p14:creationId xmlns:p14="http://schemas.microsoft.com/office/powerpoint/2010/main" val="18811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1">
                                            <p:txEl>
                                              <p:pRg st="2" end="2"/>
                                            </p:txEl>
                                          </p:spTgt>
                                        </p:tgtEl>
                                        <p:attrNameLst>
                                          <p:attrName>style.visibility</p:attrName>
                                        </p:attrNameLst>
                                      </p:cBhvr>
                                      <p:to>
                                        <p:strVal val="visible"/>
                                      </p:to>
                                    </p:set>
                                    <p:animEffect transition="in" filter="blinds(horizontal)">
                                      <p:cBhvr>
                                        <p:cTn id="13" dur="500"/>
                                        <p:tgtEl>
                                          <p:spTgt spid="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9784-A6DB-3947-BA76-55AE2F23ED30}"/>
              </a:ext>
            </a:extLst>
          </p:cNvPr>
          <p:cNvSpPr>
            <a:spLocks noGrp="1"/>
          </p:cNvSpPr>
          <p:nvPr>
            <p:ph type="title"/>
          </p:nvPr>
        </p:nvSpPr>
        <p:spPr>
          <a:xfrm>
            <a:off x="457200" y="276223"/>
            <a:ext cx="8458200" cy="1143000"/>
          </a:xfrm>
        </p:spPr>
        <p:txBody>
          <a:bodyPr>
            <a:normAutofit/>
          </a:bodyPr>
          <a:lstStyle/>
          <a:p>
            <a:pPr algn="ctr"/>
            <a:r>
              <a:rPr lang="en-US" b="1" dirty="0"/>
              <a:t>Leadership Ambitions</a:t>
            </a:r>
            <a:endParaRPr lang="en-US" dirty="0"/>
          </a:p>
        </p:txBody>
      </p:sp>
      <p:sp>
        <p:nvSpPr>
          <p:cNvPr id="3" name="Content Placeholder 2">
            <a:extLst>
              <a:ext uri="{FF2B5EF4-FFF2-40B4-BE49-F238E27FC236}">
                <a16:creationId xmlns:a16="http://schemas.microsoft.com/office/drawing/2014/main" id="{C22B9D42-404F-694C-B893-6D844E2E53EC}"/>
              </a:ext>
            </a:extLst>
          </p:cNvPr>
          <p:cNvSpPr>
            <a:spLocks noGrp="1"/>
          </p:cNvSpPr>
          <p:nvPr>
            <p:ph idx="1"/>
          </p:nvPr>
        </p:nvSpPr>
        <p:spPr>
          <a:xfrm>
            <a:off x="457200" y="1143000"/>
            <a:ext cx="8629650" cy="5578475"/>
          </a:xfrm>
        </p:spPr>
        <p:txBody>
          <a:bodyPr anchor="ctr">
            <a:normAutofit lnSpcReduction="10000"/>
          </a:bodyPr>
          <a:lstStyle/>
          <a:p>
            <a:pPr marL="0" indent="0">
              <a:buNone/>
            </a:pPr>
            <a:r>
              <a:rPr lang="en-US" dirty="0"/>
              <a:t>Becoming a leader was important to 61% of Gen Y, 61% of Gen Z, and 57% of Gen X respondents.  But responses varied by country:</a:t>
            </a:r>
          </a:p>
          <a:p>
            <a:pPr marL="0" indent="0">
              <a:buNone/>
            </a:pPr>
            <a:endParaRPr lang="en-US" sz="100" dirty="0"/>
          </a:p>
          <a:p>
            <a:r>
              <a:rPr lang="en-US" dirty="0"/>
              <a:t>Nordic country respondents were significantly less likely to covet leadership roles than those in Mexico.</a:t>
            </a:r>
          </a:p>
          <a:p>
            <a:endParaRPr lang="en-US" sz="200" dirty="0"/>
          </a:p>
          <a:p>
            <a:r>
              <a:rPr lang="en-US" sz="2800" dirty="0"/>
              <a:t>Among Gen Y respondents, 76% of Mexicans said attaining a leadership role is important, but only 47% of Norwegians said the same.</a:t>
            </a:r>
          </a:p>
          <a:p>
            <a:endParaRPr lang="en-US" sz="200" dirty="0"/>
          </a:p>
          <a:p>
            <a:r>
              <a:rPr lang="en-US" sz="2800" dirty="0"/>
              <a:t>77% of American Gen Y professionals said that gaining a leadership position was important to them.</a:t>
            </a:r>
          </a:p>
          <a:p>
            <a:pPr lvl="1"/>
            <a:endParaRPr lang="en-US" sz="100" dirty="0"/>
          </a:p>
          <a:p>
            <a:r>
              <a:rPr lang="en-US" dirty="0"/>
              <a:t>Lacking enthusiasm for leadership were those in Denmark, Sweden, and France, </a:t>
            </a:r>
            <a:endParaRPr lang="en-US" sz="32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1084B208-3CF4-7F4C-BB41-2DB9971BB491}"/>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9DE19C38-CE4F-CF4B-B602-22120EE35FC4}"/>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25154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2C0F-CC21-5246-A027-EBB89F4184E1}"/>
              </a:ext>
            </a:extLst>
          </p:cNvPr>
          <p:cNvSpPr>
            <a:spLocks noGrp="1"/>
          </p:cNvSpPr>
          <p:nvPr>
            <p:ph type="title"/>
          </p:nvPr>
        </p:nvSpPr>
        <p:spPr>
          <a:xfrm>
            <a:off x="542923" y="127501"/>
            <a:ext cx="8372474" cy="1325563"/>
          </a:xfrm>
        </p:spPr>
        <p:txBody>
          <a:bodyPr>
            <a:normAutofit/>
          </a:bodyPr>
          <a:lstStyle/>
          <a:p>
            <a:pPr algn="ctr"/>
            <a:r>
              <a:rPr lang="en-US" b="1" dirty="0"/>
              <a:t>Leadership Ambitions</a:t>
            </a:r>
            <a:endParaRPr lang="en-US" dirty="0"/>
          </a:p>
        </p:txBody>
      </p:sp>
      <p:sp>
        <p:nvSpPr>
          <p:cNvPr id="3" name="Content Placeholder 2">
            <a:extLst>
              <a:ext uri="{FF2B5EF4-FFF2-40B4-BE49-F238E27FC236}">
                <a16:creationId xmlns:a16="http://schemas.microsoft.com/office/drawing/2014/main" id="{F4D22851-B205-D24A-80DB-FB6224CB28DF}"/>
              </a:ext>
            </a:extLst>
          </p:cNvPr>
          <p:cNvSpPr>
            <a:spLocks noGrp="1"/>
          </p:cNvSpPr>
          <p:nvPr>
            <p:ph idx="1"/>
          </p:nvPr>
        </p:nvSpPr>
        <p:spPr>
          <a:xfrm>
            <a:off x="542924" y="1257300"/>
            <a:ext cx="8372475" cy="5099049"/>
          </a:xfrm>
        </p:spPr>
        <p:txBody>
          <a:bodyPr anchor="ctr">
            <a:normAutofit/>
          </a:bodyPr>
          <a:lstStyle/>
          <a:p>
            <a:r>
              <a:rPr lang="en-US" dirty="0"/>
              <a:t>Gen Y and Gen X professionals are more enthusiastic about the coaching and mentoring that comes with management jobs than the higher responsibility.</a:t>
            </a:r>
          </a:p>
          <a:p>
            <a:r>
              <a:rPr lang="en-US" dirty="0"/>
              <a:t>However, Gen Z cites higher levels of responsibility and more freedom as attractive attributes of leadership.</a:t>
            </a:r>
          </a:p>
          <a:p>
            <a:r>
              <a:rPr lang="en-US" dirty="0"/>
              <a:t>Geographically, Gen X respondents in Spain put coaching and mentoring others as what is most attractive about leadership.</a:t>
            </a:r>
          </a:p>
          <a:p>
            <a:r>
              <a:rPr lang="en-US" dirty="0"/>
              <a:t>But this was a lower priority for respondents from Germany, Norway, Denmark, Britain, and the U.S., who all put challenging tasks as the most attractive aspect.</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B8E448AC-73C0-DC48-A754-587220F41CCD}"/>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7E408490-B1E7-FC45-811F-EC8EBF69BC56}"/>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42649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3C41-144C-C74D-A0AA-2BF001738445}"/>
              </a:ext>
            </a:extLst>
          </p:cNvPr>
          <p:cNvSpPr>
            <a:spLocks noGrp="1"/>
          </p:cNvSpPr>
          <p:nvPr>
            <p:ph type="title"/>
          </p:nvPr>
        </p:nvSpPr>
        <p:spPr>
          <a:xfrm>
            <a:off x="945929" y="284664"/>
            <a:ext cx="7664672" cy="1325563"/>
          </a:xfrm>
        </p:spPr>
        <p:txBody>
          <a:bodyPr>
            <a:normAutofit/>
          </a:bodyPr>
          <a:lstStyle/>
          <a:p>
            <a:pPr algn="ctr"/>
            <a:r>
              <a:rPr lang="en-US" b="1" dirty="0"/>
              <a:t>Entrepreneurial Ambitions</a:t>
            </a:r>
            <a:endParaRPr lang="en-US" dirty="0"/>
          </a:p>
        </p:txBody>
      </p:sp>
      <p:sp>
        <p:nvSpPr>
          <p:cNvPr id="9" name="Content Placeholder 8">
            <a:extLst>
              <a:ext uri="{FF2B5EF4-FFF2-40B4-BE49-F238E27FC236}">
                <a16:creationId xmlns:a16="http://schemas.microsoft.com/office/drawing/2014/main" id="{812506C2-3141-445E-88F4-A47254A04BE0}"/>
              </a:ext>
            </a:extLst>
          </p:cNvPr>
          <p:cNvSpPr>
            <a:spLocks noGrp="1"/>
          </p:cNvSpPr>
          <p:nvPr>
            <p:ph idx="1"/>
          </p:nvPr>
        </p:nvSpPr>
        <p:spPr>
          <a:xfrm>
            <a:off x="1136429" y="1610227"/>
            <a:ext cx="7664672" cy="4746123"/>
          </a:xfrm>
        </p:spPr>
        <p:txBody>
          <a:bodyPr anchor="ctr">
            <a:normAutofit/>
          </a:bodyPr>
          <a:lstStyle/>
          <a:p>
            <a:r>
              <a:rPr lang="en-US" dirty="0"/>
              <a:t>They found a strong interest in entrepreneurship across all three generations.</a:t>
            </a:r>
          </a:p>
          <a:p>
            <a:r>
              <a:rPr lang="en-US" dirty="0"/>
              <a:t>Their results show that one in four students (Gen Z) is interested in starting their own business.</a:t>
            </a:r>
          </a:p>
          <a:p>
            <a:r>
              <a:rPr lang="en-US" dirty="0"/>
              <a:t>And among those already in the workforce (Gen Y and Gen X professionals), one in three yearned to be entrepreneurs.</a:t>
            </a:r>
          </a:p>
          <a:p>
            <a:r>
              <a:rPr lang="en-US" dirty="0"/>
              <a:t>Gen Y professionals in Mexico (57%) and the UAE (56%) were the most interested in starting their own businesses.</a:t>
            </a:r>
            <a:br>
              <a:rPr lang="en-US" sz="2200" dirty="0"/>
            </a:br>
            <a:endParaRPr lang="en-US" sz="2200"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B8817538-F4B2-6E4C-AE20-0EAC5A5D119E}"/>
              </a:ext>
            </a:extLst>
          </p:cNvPr>
          <p:cNvPicPr>
            <a:picLocks noChangeAspect="1"/>
          </p:cNvPicPr>
          <p:nvPr/>
        </p:nvPicPr>
        <p:blipFill rotWithShape="1">
          <a:blip r:embed="rId2"/>
          <a:srcRect l="12938" r="30724" b="5"/>
          <a:stretch/>
        </p:blipFill>
        <p:spPr>
          <a:xfrm>
            <a:off x="9413064" y="2857501"/>
            <a:ext cx="1144843" cy="1142998"/>
          </a:xfrm>
          <a:prstGeom prst="rect">
            <a:avLst/>
          </a:prstGeom>
        </p:spPr>
      </p:pic>
      <p:sp>
        <p:nvSpPr>
          <p:cNvPr id="4" name="Slide Number Placeholder 3">
            <a:extLst>
              <a:ext uri="{FF2B5EF4-FFF2-40B4-BE49-F238E27FC236}">
                <a16:creationId xmlns:a16="http://schemas.microsoft.com/office/drawing/2014/main" id="{31F8ADCB-4AE1-8F42-9C1D-C63169A37FE4}"/>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91393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73A5-CED8-4140-BADD-8AA5C3F37BEC}"/>
              </a:ext>
            </a:extLst>
          </p:cNvPr>
          <p:cNvSpPr>
            <a:spLocks noGrp="1"/>
          </p:cNvSpPr>
          <p:nvPr>
            <p:ph type="title"/>
          </p:nvPr>
        </p:nvSpPr>
        <p:spPr>
          <a:xfrm>
            <a:off x="557213" y="213227"/>
            <a:ext cx="8053388" cy="1325563"/>
          </a:xfrm>
        </p:spPr>
        <p:txBody>
          <a:bodyPr>
            <a:normAutofit/>
          </a:bodyPr>
          <a:lstStyle/>
          <a:p>
            <a:pPr algn="ctr"/>
            <a:r>
              <a:rPr lang="en-US" b="1" dirty="0"/>
              <a:t>Entrepreneurial Ambitions</a:t>
            </a:r>
            <a:endParaRPr lang="en-US" dirty="0"/>
          </a:p>
        </p:txBody>
      </p:sp>
      <p:sp>
        <p:nvSpPr>
          <p:cNvPr id="3" name="Content Placeholder 2">
            <a:extLst>
              <a:ext uri="{FF2B5EF4-FFF2-40B4-BE49-F238E27FC236}">
                <a16:creationId xmlns:a16="http://schemas.microsoft.com/office/drawing/2014/main" id="{C2B83546-E811-B44F-9E45-E38C707DD39B}"/>
              </a:ext>
            </a:extLst>
          </p:cNvPr>
          <p:cNvSpPr>
            <a:spLocks noGrp="1"/>
          </p:cNvSpPr>
          <p:nvPr>
            <p:ph idx="1"/>
          </p:nvPr>
        </p:nvSpPr>
        <p:spPr>
          <a:xfrm>
            <a:off x="557213" y="1427666"/>
            <a:ext cx="8358187" cy="5430334"/>
          </a:xfrm>
        </p:spPr>
        <p:txBody>
          <a:bodyPr anchor="ctr">
            <a:normAutofit/>
          </a:bodyPr>
          <a:lstStyle/>
          <a:p>
            <a:r>
              <a:rPr lang="en-US" sz="2600" dirty="0"/>
              <a:t>When asked whether they would want to work for an international company or start their own business, respondents in Gen Z favored working for an international company, while Gen Y and Gen X professionals preferred starting their own business.</a:t>
            </a:r>
          </a:p>
          <a:p>
            <a:r>
              <a:rPr lang="en-US" sz="2600" dirty="0"/>
              <a:t>Only 27% of Gen Y professionals in Mexico reported wanting a career at an international company.</a:t>
            </a:r>
          </a:p>
          <a:p>
            <a:r>
              <a:rPr lang="en-US" sz="2600" dirty="0"/>
              <a:t>In India 43% of Gen X wanted to start their own businesses and 25% to work for an international company.</a:t>
            </a:r>
          </a:p>
          <a:p>
            <a:r>
              <a:rPr lang="en-US" sz="2600" dirty="0"/>
              <a:t>To keep those interested in entrepreneurship close to the firm, leaders might want to consider “</a:t>
            </a:r>
            <a:r>
              <a:rPr lang="en-US" sz="2600" dirty="0" err="1"/>
              <a:t>intrapraneurship</a:t>
            </a:r>
            <a:r>
              <a:rPr lang="en-US" sz="2600" dirty="0"/>
              <a:t>,” giving employees the ability to work on startup projects within the firm.</a:t>
            </a:r>
          </a:p>
          <a:p>
            <a:endParaRPr lang="en-US" sz="19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610E6313-D635-2845-8CB8-42C6AD0A5496}"/>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61F4B69D-FBD2-EF4C-BE46-545E9A2C07AA}"/>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19664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BD04-AAFC-F148-A6C5-685C96A7C59D}"/>
              </a:ext>
            </a:extLst>
          </p:cNvPr>
          <p:cNvSpPr>
            <a:spLocks noGrp="1"/>
          </p:cNvSpPr>
          <p:nvPr>
            <p:ph type="title"/>
          </p:nvPr>
        </p:nvSpPr>
        <p:spPr>
          <a:xfrm>
            <a:off x="485775" y="516675"/>
            <a:ext cx="8429625" cy="969225"/>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Relying on Technology</a:t>
            </a:r>
            <a:endParaRPr lang="en-US"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75092B66-4549-F946-8D07-D20D519C1931}"/>
              </a:ext>
            </a:extLst>
          </p:cNvPr>
          <p:cNvSpPr/>
          <p:nvPr/>
        </p:nvSpPr>
        <p:spPr>
          <a:xfrm>
            <a:off x="485775" y="1417674"/>
            <a:ext cx="8301038" cy="5043488"/>
          </a:xfrm>
          <a:prstGeom prst="rect">
            <a:avLst/>
          </a:prstGeom>
        </p:spPr>
        <p:txBody>
          <a:bodyPr vert="horz" lIns="91440" tIns="45720" rIns="91440" bIns="45720" rtlCol="0" anchor="ctr">
            <a:normAutofit/>
          </a:bodyPr>
          <a:lstStyle/>
          <a:p>
            <a:pPr marL="457200" indent="-457200">
              <a:lnSpc>
                <a:spcPct val="90000"/>
              </a:lnSpc>
              <a:spcAft>
                <a:spcPts val="600"/>
              </a:spcAft>
              <a:buFont typeface="Arial" panose="020B0604020202020204" pitchFamily="34" charset="0"/>
              <a:buChar char="•"/>
            </a:pPr>
            <a:r>
              <a:rPr lang="en-US" sz="2800" dirty="0"/>
              <a:t>Gen Z was most enthusiastic about the potential of virtual reality (VR).</a:t>
            </a:r>
          </a:p>
          <a:p>
            <a:pPr marL="457200" indent="-457200">
              <a:lnSpc>
                <a:spcPct val="90000"/>
              </a:lnSpc>
              <a:spcAft>
                <a:spcPts val="600"/>
              </a:spcAft>
              <a:buFont typeface="Arial" panose="020B0604020202020204" pitchFamily="34" charset="0"/>
              <a:buChar char="•"/>
            </a:pPr>
            <a:r>
              <a:rPr lang="en-US" sz="2800" dirty="0"/>
              <a:t>This was stronger in certain countries such as Mexico and Singapore and weaker in countries such as India. </a:t>
            </a:r>
          </a:p>
          <a:p>
            <a:pPr marL="457200" indent="-457200">
              <a:lnSpc>
                <a:spcPct val="90000"/>
              </a:lnSpc>
              <a:spcAft>
                <a:spcPts val="600"/>
              </a:spcAft>
              <a:buFont typeface="Arial" panose="020B0604020202020204" pitchFamily="34" charset="0"/>
              <a:buChar char="•"/>
            </a:pPr>
            <a:r>
              <a:rPr lang="en-US" sz="2800" dirty="0"/>
              <a:t>Gen Y professionals also saw VR as the technology most likely to revolutionize their work in the coming decade, putting it ahead of wearable technology, project management, and audio/video conferencing.</a:t>
            </a:r>
          </a:p>
          <a:p>
            <a:pPr marL="457200" indent="-457200">
              <a:lnSpc>
                <a:spcPct val="90000"/>
              </a:lnSpc>
              <a:spcAft>
                <a:spcPts val="600"/>
              </a:spcAft>
              <a:buFont typeface="Arial" panose="020B0604020202020204" pitchFamily="34" charset="0"/>
              <a:buChar char="•"/>
            </a:pPr>
            <a:r>
              <a:rPr lang="en-US" sz="2800" dirty="0"/>
              <a:t>Companies may want to consider virtual reality as a tool for recruiting these cohorts.</a:t>
            </a:r>
          </a:p>
          <a:p>
            <a:pPr>
              <a:lnSpc>
                <a:spcPct val="90000"/>
              </a:lnSpc>
              <a:spcAft>
                <a:spcPts val="600"/>
              </a:spcAft>
            </a:pPr>
            <a:endParaRPr lang="en-US" sz="28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E48C66A8-4D10-7E49-B88B-AE54E2FE85F2}"/>
              </a:ext>
            </a:extLst>
          </p:cNvPr>
          <p:cNvPicPr>
            <a:picLocks noGrp="1" noChangeAspect="1"/>
          </p:cNvPicPr>
          <p:nvPr>
            <p:ph idx="1"/>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64D535C8-F061-F74F-B092-3CCF48E01D88}"/>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26</a:t>
            </a:fld>
            <a:endParaRPr lang="en-US">
              <a:solidFill>
                <a:srgbClr val="FFFFFF"/>
              </a:solidFill>
            </a:endParaRPr>
          </a:p>
        </p:txBody>
      </p:sp>
    </p:spTree>
    <p:extLst>
      <p:ext uri="{BB962C8B-B14F-4D97-AF65-F5344CB8AC3E}">
        <p14:creationId xmlns:p14="http://schemas.microsoft.com/office/powerpoint/2010/main" val="3392374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648B-EFAF-4247-AFD5-9063495D0A8A}"/>
              </a:ext>
            </a:extLst>
          </p:cNvPr>
          <p:cNvSpPr>
            <a:spLocks noGrp="1"/>
          </p:cNvSpPr>
          <p:nvPr>
            <p:ph type="title"/>
          </p:nvPr>
        </p:nvSpPr>
        <p:spPr>
          <a:xfrm>
            <a:off x="442914" y="84638"/>
            <a:ext cx="8153400" cy="1325563"/>
          </a:xfrm>
        </p:spPr>
        <p:txBody>
          <a:bodyPr>
            <a:normAutofit/>
          </a:bodyPr>
          <a:lstStyle/>
          <a:p>
            <a:pPr algn="ctr"/>
            <a:r>
              <a:rPr lang="en-US" b="1" dirty="0"/>
              <a:t>Relying on Technology</a:t>
            </a:r>
            <a:endParaRPr lang="en-US" dirty="0"/>
          </a:p>
        </p:txBody>
      </p:sp>
      <p:sp>
        <p:nvSpPr>
          <p:cNvPr id="3" name="Content Placeholder 2">
            <a:extLst>
              <a:ext uri="{FF2B5EF4-FFF2-40B4-BE49-F238E27FC236}">
                <a16:creationId xmlns:a16="http://schemas.microsoft.com/office/drawing/2014/main" id="{866227A1-3ACD-F64F-B30A-8A9E327D1738}"/>
              </a:ext>
            </a:extLst>
          </p:cNvPr>
          <p:cNvSpPr>
            <a:spLocks noGrp="1"/>
          </p:cNvSpPr>
          <p:nvPr>
            <p:ph idx="1"/>
          </p:nvPr>
        </p:nvSpPr>
        <p:spPr>
          <a:xfrm>
            <a:off x="442914" y="1185863"/>
            <a:ext cx="8472486" cy="5672137"/>
          </a:xfrm>
        </p:spPr>
        <p:txBody>
          <a:bodyPr anchor="ctr">
            <a:normAutofit lnSpcReduction="10000"/>
          </a:bodyPr>
          <a:lstStyle/>
          <a:p>
            <a:pPr>
              <a:spcAft>
                <a:spcPts val="600"/>
              </a:spcAft>
            </a:pPr>
            <a:r>
              <a:rPr lang="en-US" sz="2400" dirty="0"/>
              <a:t>Gen X, on the other hand, believed virtual reality technologies would have a low impact on their work. They had the most enthusiasm for project management tools, with certain countries, such as Germany, Japan, and Russia, also expressing excitement about cloud computing and e-learning tools.</a:t>
            </a:r>
          </a:p>
          <a:p>
            <a:pPr>
              <a:spcAft>
                <a:spcPts val="600"/>
              </a:spcAft>
            </a:pPr>
            <a:r>
              <a:rPr lang="en-US" sz="2400" dirty="0"/>
              <a:t>More older professionals considered technology a hindrance in Britain, Sweden, and Norway.</a:t>
            </a:r>
          </a:p>
          <a:p>
            <a:pPr>
              <a:spcAft>
                <a:spcPts val="600"/>
              </a:spcAft>
            </a:pPr>
            <a:r>
              <a:rPr lang="en-US" sz="2400" dirty="0"/>
              <a:t>Technology was most viewed as helpful by Gen Xers in Denmark, Sweden, and Mexico.</a:t>
            </a:r>
          </a:p>
          <a:p>
            <a:pPr>
              <a:spcAft>
                <a:spcPts val="600"/>
              </a:spcAft>
            </a:pPr>
            <a:r>
              <a:rPr lang="en-US" sz="2400" dirty="0"/>
              <a:t>Gen Y respondents in Mexico, Sweden, and Germany perceived technology most favorably.</a:t>
            </a:r>
          </a:p>
          <a:p>
            <a:pPr>
              <a:spcAft>
                <a:spcPts val="600"/>
              </a:spcAft>
            </a:pPr>
            <a:r>
              <a:rPr lang="en-US" sz="2400" dirty="0"/>
              <a:t>And Gen Z students in Germany, Japan, and Mexico also saw technology as useful, while those in China, the U.S., and Canada were more likely to view technology as a hindrance to their work.</a:t>
            </a:r>
          </a:p>
          <a:p>
            <a:endParaRPr lang="en-US" sz="15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11DDDF9E-DE91-FD4B-A5C1-4B665402763E}"/>
              </a:ext>
            </a:extLst>
          </p:cNvPr>
          <p:cNvPicPr>
            <a:picLocks noChangeAspect="1"/>
          </p:cNvPicPr>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AB621C6E-8CD1-2640-92BF-F872C66D98AC}"/>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27</a:t>
            </a:fld>
            <a:endParaRPr lang="en-US">
              <a:solidFill>
                <a:srgbClr val="FFFFFF"/>
              </a:solidFill>
            </a:endParaRPr>
          </a:p>
        </p:txBody>
      </p:sp>
    </p:spTree>
    <p:extLst>
      <p:ext uri="{BB962C8B-B14F-4D97-AF65-F5344CB8AC3E}">
        <p14:creationId xmlns:p14="http://schemas.microsoft.com/office/powerpoint/2010/main" val="11663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0AD6-189F-1A4B-9BCF-8F23D2CA92EC}"/>
              </a:ext>
            </a:extLst>
          </p:cNvPr>
          <p:cNvSpPr>
            <a:spLocks noGrp="1"/>
          </p:cNvSpPr>
          <p:nvPr>
            <p:ph type="title"/>
          </p:nvPr>
        </p:nvSpPr>
        <p:spPr>
          <a:xfrm>
            <a:off x="457199" y="268789"/>
            <a:ext cx="8153401" cy="132556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Training</a:t>
            </a:r>
            <a:br>
              <a:rPr 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12A7FB80-A4DB-4B43-AE56-E10DD6C44C9E}"/>
              </a:ext>
            </a:extLst>
          </p:cNvPr>
          <p:cNvSpPr/>
          <p:nvPr/>
        </p:nvSpPr>
        <p:spPr>
          <a:xfrm>
            <a:off x="457200" y="1014414"/>
            <a:ext cx="8458199" cy="57070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dirty="0"/>
              <a:t>Respondents differed in their preferences for work training.</a:t>
            </a:r>
          </a:p>
          <a:p>
            <a:pPr indent="-228600">
              <a:lnSpc>
                <a:spcPct val="90000"/>
              </a:lnSpc>
              <a:spcAft>
                <a:spcPts val="600"/>
              </a:spcAft>
              <a:buFont typeface="Arial" panose="020B0604020202020204" pitchFamily="34" charset="0"/>
              <a:buChar char="•"/>
            </a:pPr>
            <a:r>
              <a:rPr lang="en-US" sz="2800" dirty="0"/>
              <a:t>When asked if they would take an online course if offered one by their employer, 70% of Gen Z respondents said yes, while 77% of Gen Y and 78% of Gen X professionals said they would take it.</a:t>
            </a:r>
          </a:p>
          <a:p>
            <a:pPr indent="-228600">
              <a:lnSpc>
                <a:spcPct val="90000"/>
              </a:lnSpc>
              <a:spcAft>
                <a:spcPts val="600"/>
              </a:spcAft>
              <a:buFont typeface="Arial" panose="020B0604020202020204" pitchFamily="34" charset="0"/>
              <a:buChar char="•"/>
            </a:pPr>
            <a:r>
              <a:rPr lang="en-US" sz="2800" dirty="0"/>
              <a:t>Given the choice between an online course and an in-person one, 69% of Gen Z chose an in-person program, compared with only 13% choosing an online one</a:t>
            </a:r>
          </a:p>
          <a:p>
            <a:pPr indent="-228600">
              <a:lnSpc>
                <a:spcPct val="90000"/>
              </a:lnSpc>
              <a:spcAft>
                <a:spcPts val="600"/>
              </a:spcAft>
              <a:buFont typeface="Arial" panose="020B0604020202020204" pitchFamily="34" charset="0"/>
              <a:buChar char="•"/>
            </a:pPr>
            <a:r>
              <a:rPr lang="en-US" sz="2800" dirty="0"/>
              <a:t>It was the Gen Xers who gravitated most toward online training, with 25% of respondents choosing this option.</a:t>
            </a:r>
          </a:p>
          <a:p>
            <a:pPr indent="-228600">
              <a:lnSpc>
                <a:spcPct val="90000"/>
              </a:lnSpc>
              <a:spcAft>
                <a:spcPts val="600"/>
              </a:spcAft>
              <a:buFont typeface="Arial" panose="020B0604020202020204" pitchFamily="34" charset="0"/>
              <a:buChar char="•"/>
            </a:pPr>
            <a:r>
              <a:rPr lang="en-US" sz="2800" dirty="0"/>
              <a:t>But 21% of Gen Y professionals also said they preferred online training over in-person teaching.</a:t>
            </a:r>
            <a:endParaRPr lang="en-US" sz="2800" b="0" i="0" u="none" strike="noStrike" dirty="0">
              <a:effectLst/>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EAA2A08E-1751-C64B-A87A-74D502C7404A}"/>
              </a:ext>
            </a:extLst>
          </p:cNvPr>
          <p:cNvPicPr>
            <a:picLocks noGrp="1" noChangeAspect="1"/>
          </p:cNvPicPr>
          <p:nvPr>
            <p:ph idx="1"/>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3F21E378-9361-E44B-90AA-F6ADE468530B}"/>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28</a:t>
            </a:fld>
            <a:endParaRPr lang="en-US">
              <a:solidFill>
                <a:srgbClr val="FFFFFF"/>
              </a:solidFill>
            </a:endParaRPr>
          </a:p>
        </p:txBody>
      </p:sp>
    </p:spTree>
    <p:extLst>
      <p:ext uri="{BB962C8B-B14F-4D97-AF65-F5344CB8AC3E}">
        <p14:creationId xmlns:p14="http://schemas.microsoft.com/office/powerpoint/2010/main" val="418280191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4DE4-FB14-9549-8DDB-209CDD4D5B01}"/>
              </a:ext>
            </a:extLst>
          </p:cNvPr>
          <p:cNvSpPr>
            <a:spLocks noGrp="1"/>
          </p:cNvSpPr>
          <p:nvPr>
            <p:ph type="title"/>
          </p:nvPr>
        </p:nvSpPr>
        <p:spPr>
          <a:xfrm>
            <a:off x="428626" y="141789"/>
            <a:ext cx="8825816" cy="1325563"/>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Fitting In</a:t>
            </a:r>
            <a:br>
              <a:rPr 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6" name="Rectangle 5">
            <a:extLst>
              <a:ext uri="{FF2B5EF4-FFF2-40B4-BE49-F238E27FC236}">
                <a16:creationId xmlns:a16="http://schemas.microsoft.com/office/drawing/2014/main" id="{8F86D454-D47A-9A4A-9417-B1BDD35227AF}"/>
              </a:ext>
            </a:extLst>
          </p:cNvPr>
          <p:cNvSpPr/>
          <p:nvPr/>
        </p:nvSpPr>
        <p:spPr>
          <a:xfrm>
            <a:off x="428626" y="1028701"/>
            <a:ext cx="8943974" cy="5510212"/>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700" dirty="0"/>
              <a:t>All generations were concerned about whether their personalities fit with where they work (50% of both Gen Y and Z respondents and 40% of Gen Xers).</a:t>
            </a:r>
          </a:p>
          <a:p>
            <a:pPr indent="-228600">
              <a:lnSpc>
                <a:spcPct val="90000"/>
              </a:lnSpc>
              <a:spcAft>
                <a:spcPts val="600"/>
              </a:spcAft>
              <a:buFont typeface="Arial" panose="020B0604020202020204" pitchFamily="34" charset="0"/>
              <a:buChar char="•"/>
            </a:pPr>
            <a:r>
              <a:rPr lang="en-US" sz="2700" dirty="0"/>
              <a:t>Japanese Millennials (66%) and Spanish Millennials (57%) were most concerned about fit.</a:t>
            </a:r>
          </a:p>
          <a:p>
            <a:pPr indent="-228600">
              <a:lnSpc>
                <a:spcPct val="90000"/>
              </a:lnSpc>
              <a:spcAft>
                <a:spcPts val="600"/>
              </a:spcAft>
              <a:buFont typeface="Arial" panose="020B0604020202020204" pitchFamily="34" charset="0"/>
              <a:buChar char="•"/>
            </a:pPr>
            <a:r>
              <a:rPr lang="en-US" sz="2700" dirty="0"/>
              <a:t>This was observed among Japanese Gen </a:t>
            </a:r>
            <a:r>
              <a:rPr lang="en-US" sz="2700" dirty="0" err="1"/>
              <a:t>Zers</a:t>
            </a:r>
            <a:r>
              <a:rPr lang="en-US" sz="2700" dirty="0"/>
              <a:t> (60%) and French Gen </a:t>
            </a:r>
            <a:r>
              <a:rPr lang="en-US" sz="2700" dirty="0" err="1"/>
              <a:t>Zers</a:t>
            </a:r>
            <a:r>
              <a:rPr lang="en-US" sz="2700" dirty="0"/>
              <a:t> (64%), too.</a:t>
            </a:r>
          </a:p>
          <a:p>
            <a:pPr indent="-228600">
              <a:lnSpc>
                <a:spcPct val="90000"/>
              </a:lnSpc>
              <a:spcAft>
                <a:spcPts val="600"/>
              </a:spcAft>
              <a:buFont typeface="Arial" panose="020B0604020202020204" pitchFamily="34" charset="0"/>
              <a:buChar char="•"/>
            </a:pPr>
            <a:r>
              <a:rPr lang="en-US" sz="2700" dirty="0"/>
              <a:t>Japanese, Danish, and Indian Gen Xers also put fit as an important priority.</a:t>
            </a:r>
          </a:p>
          <a:p>
            <a:pPr indent="-228600">
              <a:lnSpc>
                <a:spcPct val="90000"/>
              </a:lnSpc>
              <a:spcAft>
                <a:spcPts val="600"/>
              </a:spcAft>
              <a:buFont typeface="Arial" panose="020B0604020202020204" pitchFamily="34" charset="0"/>
              <a:buChar char="•"/>
            </a:pPr>
            <a:r>
              <a:rPr lang="en-US" sz="2700" dirty="0"/>
              <a:t>But what most bothered Gen X in general was not being able to enjoy retirement, getting stuck with no opportunities, or losing job security.</a:t>
            </a:r>
          </a:p>
          <a:p>
            <a:pPr indent="-228600">
              <a:lnSpc>
                <a:spcPct val="90000"/>
              </a:lnSpc>
              <a:spcAft>
                <a:spcPts val="600"/>
              </a:spcAft>
              <a:buFont typeface="Arial" panose="020B0604020202020204" pitchFamily="34" charset="0"/>
              <a:buChar char="•"/>
            </a:pPr>
            <a:r>
              <a:rPr lang="en-US" sz="2700" dirty="0"/>
              <a:t>Not being able to enjoy retirement emerged as a top concern in the UK, the U.S., and Spain.</a:t>
            </a:r>
            <a:endParaRPr lang="en-US" sz="2700" b="0" i="0" u="none" strike="noStrike" dirty="0">
              <a:effectLst/>
            </a:endParaRP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9A938F3E-FACB-5245-A973-FE28D8994C07}"/>
              </a:ext>
            </a:extLst>
          </p:cNvPr>
          <p:cNvPicPr>
            <a:picLocks noGrp="1" noChangeAspect="1"/>
          </p:cNvPicPr>
          <p:nvPr>
            <p:ph idx="1"/>
          </p:nvPr>
        </p:nvPicPr>
        <p:blipFill rotWithShape="1">
          <a:blip r:embed="rId2"/>
          <a:srcRect l="3204" r="29104" b="15977"/>
          <a:stretch/>
        </p:blipFill>
        <p:spPr>
          <a:xfrm>
            <a:off x="9254442" y="2918582"/>
            <a:ext cx="1462088" cy="1020836"/>
          </a:xfrm>
          <a:prstGeom prst="rect">
            <a:avLst/>
          </a:prstGeom>
        </p:spPr>
      </p:pic>
      <p:sp>
        <p:nvSpPr>
          <p:cNvPr id="4" name="Slide Number Placeholder 3">
            <a:extLst>
              <a:ext uri="{FF2B5EF4-FFF2-40B4-BE49-F238E27FC236}">
                <a16:creationId xmlns:a16="http://schemas.microsoft.com/office/drawing/2014/main" id="{811AF73A-4D29-AC43-9AAA-D014D10269EC}"/>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26D1E321-7572-3B4F-B6B5-12FDB5CDFAD2}" type="slidenum">
              <a:rPr lang="en-US">
                <a:solidFill>
                  <a:srgbClr val="FFFFFF"/>
                </a:solidFill>
              </a:rPr>
              <a:pPr>
                <a:spcAft>
                  <a:spcPts val="600"/>
                </a:spcAft>
              </a:pPr>
              <a:t>29</a:t>
            </a:fld>
            <a:endParaRPr lang="en-US">
              <a:solidFill>
                <a:srgbClr val="FFFFFF"/>
              </a:solidFill>
            </a:endParaRPr>
          </a:p>
        </p:txBody>
      </p:sp>
    </p:spTree>
    <p:extLst>
      <p:ext uri="{BB962C8B-B14F-4D97-AF65-F5344CB8AC3E}">
        <p14:creationId xmlns:p14="http://schemas.microsoft.com/office/powerpoint/2010/main" val="40044115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AE7A5-7907-E04D-83F1-DCB07D106BF6}"/>
              </a:ext>
            </a:extLst>
          </p:cNvPr>
          <p:cNvSpPr>
            <a:spLocks noGrp="1"/>
          </p:cNvSpPr>
          <p:nvPr>
            <p:ph type="title"/>
          </p:nvPr>
        </p:nvSpPr>
        <p:spPr>
          <a:xfrm>
            <a:off x="562613" y="628876"/>
            <a:ext cx="4560584" cy="1128068"/>
          </a:xfrm>
        </p:spPr>
        <p:txBody>
          <a:bodyPr anchor="ctr">
            <a:normAutofit fontScale="90000"/>
          </a:bodyPr>
          <a:lstStyle/>
          <a:p>
            <a:pPr algn="ctr"/>
            <a:r>
              <a:rPr lang="en-US" sz="4000" b="1" i="1" dirty="0"/>
              <a:t>Notable Young People in the Bible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C1808C-1B00-8D4F-8F00-1C9B39B1862B}"/>
              </a:ext>
            </a:extLst>
          </p:cNvPr>
          <p:cNvSpPr>
            <a:spLocks noGrp="1"/>
          </p:cNvSpPr>
          <p:nvPr>
            <p:ph idx="1"/>
          </p:nvPr>
        </p:nvSpPr>
        <p:spPr>
          <a:xfrm>
            <a:off x="665085" y="2189648"/>
            <a:ext cx="5387068" cy="4596070"/>
          </a:xfrm>
        </p:spPr>
        <p:txBody>
          <a:bodyPr numCol="2" anchor="ctr">
            <a:normAutofit fontScale="25000" lnSpcReduction="20000"/>
          </a:bodyPr>
          <a:lstStyle/>
          <a:p>
            <a:r>
              <a:rPr lang="en-US" sz="9600" b="1" dirty="0"/>
              <a:t>David</a:t>
            </a:r>
          </a:p>
          <a:p>
            <a:r>
              <a:rPr lang="en-US" sz="9600" b="1" dirty="0"/>
              <a:t>Joseph</a:t>
            </a:r>
          </a:p>
          <a:p>
            <a:r>
              <a:rPr lang="en-US" sz="9600" b="1" dirty="0"/>
              <a:t>Esther</a:t>
            </a:r>
          </a:p>
          <a:p>
            <a:r>
              <a:rPr lang="en-US" sz="9600" b="1" dirty="0"/>
              <a:t>Mary</a:t>
            </a:r>
          </a:p>
          <a:p>
            <a:r>
              <a:rPr lang="en-US" sz="9600" b="1" dirty="0"/>
              <a:t>Boy Who Shared his Lunch</a:t>
            </a:r>
          </a:p>
          <a:p>
            <a:r>
              <a:rPr lang="en-US" sz="9600" b="1" dirty="0"/>
              <a:t>Miriam</a:t>
            </a:r>
          </a:p>
          <a:p>
            <a:r>
              <a:rPr lang="en-US" sz="9600" b="1" dirty="0"/>
              <a:t>Jeremiah</a:t>
            </a:r>
          </a:p>
          <a:p>
            <a:r>
              <a:rPr lang="en-US" sz="9600" b="1" dirty="0"/>
              <a:t>Little Maid of Israel</a:t>
            </a:r>
          </a:p>
          <a:p>
            <a:r>
              <a:rPr lang="en-US" sz="9600" b="1" dirty="0"/>
              <a:t>Josiah</a:t>
            </a:r>
          </a:p>
          <a:p>
            <a:r>
              <a:rPr lang="en-US" sz="9600" b="1" dirty="0"/>
              <a:t>Daniel</a:t>
            </a:r>
          </a:p>
          <a:p>
            <a:r>
              <a:rPr lang="en-US" sz="9600" b="1" dirty="0"/>
              <a:t>Shadrach</a:t>
            </a:r>
          </a:p>
          <a:p>
            <a:r>
              <a:rPr lang="en-US" sz="9600" b="1" dirty="0"/>
              <a:t>Meshach</a:t>
            </a:r>
          </a:p>
          <a:p>
            <a:r>
              <a:rPr lang="en-US" sz="9600" b="1" dirty="0"/>
              <a:t>Abednego</a:t>
            </a:r>
          </a:p>
          <a:p>
            <a:r>
              <a:rPr lang="en-US" sz="9600" b="1" dirty="0"/>
              <a:t>Ruth</a:t>
            </a:r>
          </a:p>
          <a:p>
            <a:r>
              <a:rPr lang="en-US" sz="9600" b="1" dirty="0"/>
              <a:t>Samuel</a:t>
            </a:r>
          </a:p>
          <a:p>
            <a:r>
              <a:rPr lang="en-US" sz="9600" b="1" dirty="0"/>
              <a:t>Rahab</a:t>
            </a:r>
          </a:p>
          <a:p>
            <a:r>
              <a:rPr lang="en-US" sz="9600" b="1" dirty="0"/>
              <a:t>Miriam</a:t>
            </a:r>
          </a:p>
          <a:p>
            <a:r>
              <a:rPr lang="en-US" sz="9600" b="1" dirty="0"/>
              <a:t>Solomon</a:t>
            </a:r>
          </a:p>
          <a:p>
            <a:r>
              <a:rPr lang="en-US" sz="9600" b="1" dirty="0"/>
              <a:t>Jonathan</a:t>
            </a:r>
          </a:p>
          <a:p>
            <a:r>
              <a:rPr lang="en-US" sz="9600" b="1" dirty="0"/>
              <a:t>Mary</a:t>
            </a:r>
          </a:p>
          <a:p>
            <a:r>
              <a:rPr lang="en-US" sz="9600" b="1" dirty="0"/>
              <a:t>Timothy</a:t>
            </a:r>
          </a:p>
          <a:p>
            <a:r>
              <a:rPr lang="en-US" sz="12800" b="1" dirty="0"/>
              <a:t>Jesus</a:t>
            </a:r>
          </a:p>
          <a:p>
            <a:endParaRPr lang="en-US" sz="1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9849433-853D-9546-82D2-D636B52F3153}"/>
              </a:ext>
            </a:extLst>
          </p:cNvPr>
          <p:cNvSpPr>
            <a:spLocks noGrp="1"/>
          </p:cNvSpPr>
          <p:nvPr>
            <p:ph type="sldNum" sz="quarter" idx="12"/>
          </p:nvPr>
        </p:nvSpPr>
        <p:spPr>
          <a:xfrm>
            <a:off x="9385070" y="6492240"/>
            <a:ext cx="1055716" cy="365125"/>
          </a:xfrm>
        </p:spPr>
        <p:txBody>
          <a:bodyPr>
            <a:normAutofit/>
          </a:bodyPr>
          <a:lstStyle/>
          <a:p>
            <a:pPr>
              <a:spcAft>
                <a:spcPts val="600"/>
              </a:spcAft>
            </a:pPr>
            <a:fld id="{26D1E321-7572-3B4F-B6B5-12FDB5CDFAD2}" type="slidenum">
              <a:rPr lang="en-US" smtClean="0"/>
              <a:pPr>
                <a:spcAft>
                  <a:spcPts val="600"/>
                </a:spcAft>
              </a:pPr>
              <a:t>3</a:t>
            </a:fld>
            <a:endParaRPr lang="en-US"/>
          </a:p>
        </p:txBody>
      </p:sp>
      <p:pic>
        <p:nvPicPr>
          <p:cNvPr id="23" name="Content Placeholder 4" descr="A picture containing text, person, people&#10;&#10;Description automatically generated">
            <a:extLst>
              <a:ext uri="{FF2B5EF4-FFF2-40B4-BE49-F238E27FC236}">
                <a16:creationId xmlns:a16="http://schemas.microsoft.com/office/drawing/2014/main" id="{08AB3369-1571-784C-B77D-44DCA69340CF}"/>
              </a:ext>
            </a:extLst>
          </p:cNvPr>
          <p:cNvPicPr>
            <a:picLocks noChangeAspect="1"/>
          </p:cNvPicPr>
          <p:nvPr/>
        </p:nvPicPr>
        <p:blipFill rotWithShape="1">
          <a:blip r:embed="rId2"/>
          <a:srcRect l="2110" r="19894" b="2"/>
          <a:stretch/>
        </p:blipFill>
        <p:spPr>
          <a:xfrm>
            <a:off x="5953643" y="1083484"/>
            <a:ext cx="5439756" cy="4717241"/>
          </a:xfrm>
          <a:prstGeom prst="rect">
            <a:avLst/>
          </a:prstGeom>
        </p:spPr>
      </p:pic>
    </p:spTree>
    <p:extLst>
      <p:ext uri="{BB962C8B-B14F-4D97-AF65-F5344CB8AC3E}">
        <p14:creationId xmlns:p14="http://schemas.microsoft.com/office/powerpoint/2010/main" val="2066542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69EF35E-5624-8A4B-9FFF-874B048C373C}"/>
              </a:ext>
            </a:extLst>
          </p:cNvPr>
          <p:cNvSpPr>
            <a:spLocks noGrp="1"/>
          </p:cNvSpPr>
          <p:nvPr>
            <p:ph type="title"/>
          </p:nvPr>
        </p:nvSpPr>
        <p:spPr>
          <a:xfrm>
            <a:off x="1047280" y="744796"/>
            <a:ext cx="10306520" cy="1325563"/>
          </a:xfrm>
        </p:spPr>
        <p:txBody>
          <a:bodyPr>
            <a:noAutofit/>
          </a:bodyPr>
          <a:lstStyle/>
          <a:p>
            <a:pPr algn="ctr"/>
            <a:r>
              <a:rPr lang="en-US" sz="3600" b="1" i="1" dirty="0">
                <a:solidFill>
                  <a:srgbClr val="FFFFFF"/>
                </a:solidFill>
              </a:rPr>
              <a:t>What Will It Take to Disciple the Next Generation?</a:t>
            </a:r>
            <a:br>
              <a:rPr lang="en-US" sz="2800" b="1" i="1" dirty="0">
                <a:solidFill>
                  <a:srgbClr val="FFFFFF"/>
                </a:solidFill>
              </a:rPr>
            </a:br>
            <a:r>
              <a:rPr lang="en-US" sz="2400" i="1" dirty="0" err="1">
                <a:solidFill>
                  <a:srgbClr val="FFFFFF"/>
                </a:solidFill>
              </a:rPr>
              <a:t>Barna</a:t>
            </a:r>
            <a:r>
              <a:rPr lang="en-US" sz="2400" i="1" dirty="0">
                <a:solidFill>
                  <a:srgbClr val="FFFFFF"/>
                </a:solidFill>
              </a:rPr>
              <a:t> Group, </a:t>
            </a:r>
            <a:r>
              <a:rPr lang="en-US" sz="2400" b="1" dirty="0">
                <a:solidFill>
                  <a:srgbClr val="FFFFFF"/>
                </a:solidFill>
                <a:hlinkClick r:id="rId2">
                  <a:extLst>
                    <a:ext uri="{A12FA001-AC4F-418D-AE19-62706E023703}">
                      <ahyp:hlinkClr xmlns:ahyp="http://schemas.microsoft.com/office/drawing/2018/hyperlinkcolor" val="tx"/>
                    </a:ext>
                  </a:extLst>
                </a:hlinkClick>
              </a:rPr>
              <a:t>Research Releases</a:t>
            </a:r>
            <a:r>
              <a:rPr lang="en-US" sz="2400" dirty="0">
                <a:solidFill>
                  <a:srgbClr val="FFFFFF"/>
                </a:solidFill>
              </a:rPr>
              <a:t> in </a:t>
            </a:r>
            <a:r>
              <a:rPr lang="en-US" sz="2400" b="1" dirty="0">
                <a:solidFill>
                  <a:srgbClr val="FFFFFF"/>
                </a:solidFill>
                <a:hlinkClick r:id="rId3">
                  <a:extLst>
                    <a:ext uri="{A12FA001-AC4F-418D-AE19-62706E023703}">
                      <ahyp:hlinkClr xmlns:ahyp="http://schemas.microsoft.com/office/drawing/2018/hyperlinkcolor" val="tx"/>
                    </a:ext>
                  </a:extLst>
                </a:hlinkClick>
              </a:rPr>
              <a:t>Millennials &amp; Generations</a:t>
            </a:r>
            <a:r>
              <a:rPr lang="en-US" sz="2400" b="1" dirty="0">
                <a:solidFill>
                  <a:srgbClr val="FFFFFF"/>
                </a:solidFill>
              </a:rPr>
              <a:t>, </a:t>
            </a:r>
            <a:r>
              <a:rPr lang="en-US" sz="2400" dirty="0">
                <a:solidFill>
                  <a:srgbClr val="FFFFFF"/>
                </a:solidFill>
              </a:rPr>
              <a:t>August 27, 2019</a:t>
            </a:r>
            <a:endParaRPr lang="en-US" sz="2800" dirty="0">
              <a:solidFill>
                <a:srgbClr val="FFFFFF"/>
              </a:solidFill>
            </a:endParaRPr>
          </a:p>
        </p:txBody>
      </p:sp>
      <p:pic>
        <p:nvPicPr>
          <p:cNvPr id="10" name="Content Placeholder 4" descr="A picture containing text, person, people&#10;&#10;Description automatically generated">
            <a:extLst>
              <a:ext uri="{FF2B5EF4-FFF2-40B4-BE49-F238E27FC236}">
                <a16:creationId xmlns:a16="http://schemas.microsoft.com/office/drawing/2014/main" id="{A191A2BD-4614-FE4E-91E5-B6EC2A783480}"/>
              </a:ext>
            </a:extLst>
          </p:cNvPr>
          <p:cNvPicPr>
            <a:picLocks noChangeAspect="1"/>
          </p:cNvPicPr>
          <p:nvPr/>
        </p:nvPicPr>
        <p:blipFill rotWithShape="1">
          <a:blip r:embed="rId4"/>
          <a:srcRect l="14381" r="34950" b="-1"/>
          <a:stretch/>
        </p:blipFill>
        <p:spPr>
          <a:xfrm>
            <a:off x="1227867" y="2543175"/>
            <a:ext cx="2802901" cy="3460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Content Placeholder 2">
            <a:extLst>
              <a:ext uri="{FF2B5EF4-FFF2-40B4-BE49-F238E27FC236}">
                <a16:creationId xmlns:a16="http://schemas.microsoft.com/office/drawing/2014/main" id="{679153FE-7E8F-244F-B60E-A1528DA4E9C0}"/>
              </a:ext>
            </a:extLst>
          </p:cNvPr>
          <p:cNvSpPr>
            <a:spLocks noGrp="1"/>
          </p:cNvSpPr>
          <p:nvPr>
            <p:ph idx="1"/>
          </p:nvPr>
        </p:nvSpPr>
        <p:spPr>
          <a:xfrm>
            <a:off x="4254500" y="2378076"/>
            <a:ext cx="7391401" cy="4348462"/>
          </a:xfrm>
        </p:spPr>
        <p:txBody>
          <a:bodyPr>
            <a:noAutofit/>
          </a:bodyPr>
          <a:lstStyle/>
          <a:p>
            <a:pPr marL="0" indent="0">
              <a:buNone/>
            </a:pPr>
            <a:r>
              <a:rPr lang="en-US" sz="2400" b="1" dirty="0"/>
              <a:t>Over the last 15 years, one of </a:t>
            </a:r>
            <a:r>
              <a:rPr lang="en-US" sz="2400" b="1" dirty="0" err="1"/>
              <a:t>Barna’s</a:t>
            </a:r>
            <a:r>
              <a:rPr lang="en-US" sz="2400" b="1" dirty="0"/>
              <a:t> primary missions has been to understand emerging generations—specifically Gen Z and Millennials in the US—and discover how to best equip them to grow and share their faith.</a:t>
            </a:r>
          </a:p>
          <a:p>
            <a:pPr lvl="1"/>
            <a:r>
              <a:rPr lang="en-US" b="1" dirty="0"/>
              <a:t>interviewed nearly 100,000 teens and young adults to learn more about their worldview, on Christianity, religion and culture.</a:t>
            </a:r>
          </a:p>
          <a:p>
            <a:pPr lvl="1"/>
            <a:r>
              <a:rPr lang="en-US" b="1" dirty="0"/>
              <a:t>expanded the scope of this inquiry to a global level at </a:t>
            </a:r>
            <a:r>
              <a:rPr lang="en-US" b="1" dirty="0">
                <a:hlinkClick r:id="rId5">
                  <a:extLst>
                    <a:ext uri="{A12FA001-AC4F-418D-AE19-62706E023703}">
                      <ahyp:hlinkClr xmlns:ahyp="http://schemas.microsoft.com/office/drawing/2018/hyperlinkcolor" val="tx"/>
                    </a:ext>
                  </a:extLst>
                </a:hlinkClick>
              </a:rPr>
              <a:t>Faith for the Future</a:t>
            </a:r>
            <a:r>
              <a:rPr lang="en-US" b="1" dirty="0"/>
              <a:t>, a free webcast revealing findings from an international study of 18–35-year-olds conducted in partnership with </a:t>
            </a:r>
            <a:r>
              <a:rPr lang="en-US" b="1" dirty="0">
                <a:hlinkClick r:id="rId6">
                  <a:extLst>
                    <a:ext uri="{A12FA001-AC4F-418D-AE19-62706E023703}">
                      <ahyp:hlinkClr xmlns:ahyp="http://schemas.microsoft.com/office/drawing/2018/hyperlinkcolor" val="tx"/>
                    </a:ext>
                  </a:extLst>
                </a:hlinkClick>
              </a:rPr>
              <a:t>World Vision</a:t>
            </a:r>
            <a:r>
              <a:rPr lang="en-US" b="1" dirty="0"/>
              <a:t>.</a:t>
            </a:r>
            <a:endParaRPr lang="en-US" dirty="0"/>
          </a:p>
        </p:txBody>
      </p:sp>
      <p:sp>
        <p:nvSpPr>
          <p:cNvPr id="4" name="Slide Number Placeholder 3">
            <a:extLst>
              <a:ext uri="{FF2B5EF4-FFF2-40B4-BE49-F238E27FC236}">
                <a16:creationId xmlns:a16="http://schemas.microsoft.com/office/drawing/2014/main" id="{5A104F96-60F4-4D4A-8C83-CB3F6F5C1500}"/>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smtClean="0"/>
              <a:pPr>
                <a:spcAft>
                  <a:spcPts val="600"/>
                </a:spcAft>
              </a:pPr>
              <a:t>30</a:t>
            </a:fld>
            <a:endParaRPr lang="en-US" sz="1000"/>
          </a:p>
        </p:txBody>
      </p:sp>
    </p:spTree>
    <p:extLst>
      <p:ext uri="{BB962C8B-B14F-4D97-AF65-F5344CB8AC3E}">
        <p14:creationId xmlns:p14="http://schemas.microsoft.com/office/powerpoint/2010/main" val="586503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E9A18-C38B-1F4C-9A25-E5F2DFF8682E}"/>
              </a:ext>
            </a:extLst>
          </p:cNvPr>
          <p:cNvSpPr>
            <a:spLocks noGrp="1"/>
          </p:cNvSpPr>
          <p:nvPr>
            <p:ph type="title"/>
          </p:nvPr>
        </p:nvSpPr>
        <p:spPr>
          <a:xfrm>
            <a:off x="606971" y="420624"/>
            <a:ext cx="5756883" cy="1458976"/>
          </a:xfrm>
        </p:spPr>
        <p:txBody>
          <a:bodyPr>
            <a:normAutofit/>
          </a:bodyPr>
          <a:lstStyle/>
          <a:p>
            <a:pPr algn="ctr"/>
            <a:r>
              <a:rPr lang="en-US" sz="3600" b="1" dirty="0" err="1"/>
              <a:t>Barna</a:t>
            </a:r>
            <a:r>
              <a:rPr lang="en-US" sz="3600" b="1" dirty="0"/>
              <a:t> Group</a:t>
            </a:r>
            <a:br>
              <a:rPr lang="en-US" sz="3600" b="1" dirty="0"/>
            </a:br>
            <a:r>
              <a:rPr lang="en-US" sz="2800" b="1" dirty="0"/>
              <a:t>April 6, 2016</a:t>
            </a:r>
            <a:endParaRPr lang="en-US" sz="3600" b="1" dirty="0"/>
          </a:p>
        </p:txBody>
      </p:sp>
      <p:sp>
        <p:nvSpPr>
          <p:cNvPr id="15" name="Rectangle 14">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picture containing text, person, people&#10;&#10;Description automatically generated">
            <a:extLst>
              <a:ext uri="{FF2B5EF4-FFF2-40B4-BE49-F238E27FC236}">
                <a16:creationId xmlns:a16="http://schemas.microsoft.com/office/drawing/2014/main" id="{202C071F-6CFC-1A41-B0A1-7D3978C8E765}"/>
              </a:ext>
            </a:extLst>
          </p:cNvPr>
          <p:cNvPicPr>
            <a:picLocks noChangeAspect="1"/>
          </p:cNvPicPr>
          <p:nvPr/>
        </p:nvPicPr>
        <p:blipFill rotWithShape="1">
          <a:blip r:embed="rId2"/>
          <a:srcRect r="10490" b="2"/>
          <a:stretch/>
        </p:blipFill>
        <p:spPr>
          <a:xfrm>
            <a:off x="596880" y="1879600"/>
            <a:ext cx="5766975" cy="4978399"/>
          </a:xfrm>
          <a:prstGeom prst="rect">
            <a:avLst/>
          </a:prstGeom>
        </p:spPr>
      </p:pic>
      <p:sp>
        <p:nvSpPr>
          <p:cNvPr id="39" name="Rectangle 38">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E91DB1D-EC99-674C-877E-5D7DCC1B9F38}"/>
              </a:ext>
            </a:extLst>
          </p:cNvPr>
          <p:cNvSpPr>
            <a:spLocks noGrp="1"/>
          </p:cNvSpPr>
          <p:nvPr>
            <p:ph type="sldNum" sz="quarter" idx="12"/>
          </p:nvPr>
        </p:nvSpPr>
        <p:spPr>
          <a:xfrm>
            <a:off x="73152" y="3379980"/>
            <a:ext cx="457200" cy="365125"/>
          </a:xfrm>
        </p:spPr>
        <p:txBody>
          <a:bodyPr>
            <a:normAutofit/>
          </a:bodyPr>
          <a:lstStyle/>
          <a:p>
            <a:pPr algn="ctr">
              <a:spcAft>
                <a:spcPts val="600"/>
              </a:spcAft>
            </a:pPr>
            <a:fld id="{26D1E321-7572-3B4F-B6B5-12FDB5CDFAD2}" type="slidenum">
              <a:rPr lang="en-US">
                <a:solidFill>
                  <a:srgbClr val="FFFFFF"/>
                </a:solidFill>
              </a:rPr>
              <a:pPr algn="ctr">
                <a:spcAft>
                  <a:spcPts val="600"/>
                </a:spcAft>
              </a:pPr>
              <a:t>31</a:t>
            </a:fld>
            <a:endParaRPr lang="en-US">
              <a:solidFill>
                <a:srgbClr val="FFFFFF"/>
              </a:solidFill>
            </a:endParaRPr>
          </a:p>
        </p:txBody>
      </p:sp>
      <p:sp>
        <p:nvSpPr>
          <p:cNvPr id="6" name="Content Placeholder 5">
            <a:extLst>
              <a:ext uri="{FF2B5EF4-FFF2-40B4-BE49-F238E27FC236}">
                <a16:creationId xmlns:a16="http://schemas.microsoft.com/office/drawing/2014/main" id="{84241A9F-52B7-1A49-B75A-CDE8712869D2}"/>
              </a:ext>
            </a:extLst>
          </p:cNvPr>
          <p:cNvSpPr>
            <a:spLocks noGrp="1"/>
          </p:cNvSpPr>
          <p:nvPr>
            <p:ph idx="1"/>
          </p:nvPr>
        </p:nvSpPr>
        <p:spPr>
          <a:xfrm>
            <a:off x="6592824" y="1"/>
            <a:ext cx="5422964" cy="6857998"/>
          </a:xfrm>
        </p:spPr>
        <p:txBody>
          <a:bodyPr anchor="ctr">
            <a:normAutofit/>
          </a:bodyPr>
          <a:lstStyle/>
          <a:p>
            <a:r>
              <a:rPr lang="en-US" sz="2400" i="1" dirty="0"/>
              <a:t>While there are many aspects of youth ministry that seem to be strong and “business as usual,” the fact that Millennials continue to leave the church—in larger numbers than ever before—when they reach adulthood, suggests a need to either revise current approaches or double-down on efforts to equip and prepare today’s youth.</a:t>
            </a:r>
          </a:p>
          <a:p>
            <a:endParaRPr lang="en-US" sz="200" i="1" dirty="0"/>
          </a:p>
          <a:p>
            <a:r>
              <a:rPr lang="en-US" sz="2400" i="1" dirty="0"/>
              <a:t>The fact that teens lack commitment due to general busyness, and the broad scarcity of student leaders, suggests that relationships and engagement in church are not reaching sufficient depth.</a:t>
            </a:r>
          </a:p>
          <a:p>
            <a:endParaRPr lang="en-US" sz="200" i="1" dirty="0"/>
          </a:p>
          <a:p>
            <a:r>
              <a:rPr lang="en-US" sz="2400" i="1" dirty="0"/>
              <a:t>Youth leaders are right to prioritize discipleship and relationship building.</a:t>
            </a:r>
          </a:p>
        </p:txBody>
      </p:sp>
    </p:spTree>
    <p:extLst>
      <p:ext uri="{BB962C8B-B14F-4D97-AF65-F5344CB8AC3E}">
        <p14:creationId xmlns:p14="http://schemas.microsoft.com/office/powerpoint/2010/main" val="39257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BA84A-C654-1247-851E-8D538873610C}"/>
              </a:ext>
            </a:extLst>
          </p:cNvPr>
          <p:cNvSpPr>
            <a:spLocks noGrp="1"/>
          </p:cNvSpPr>
          <p:nvPr>
            <p:ph type="title"/>
          </p:nvPr>
        </p:nvSpPr>
        <p:spPr>
          <a:xfrm>
            <a:off x="645858" y="4987060"/>
            <a:ext cx="10906061" cy="1230849"/>
          </a:xfrm>
          <a:noFill/>
        </p:spPr>
        <p:txBody>
          <a:bodyPr vert="horz" lIns="91440" tIns="45720" rIns="91440" bIns="45720" rtlCol="0" anchor="ctr">
            <a:noAutofit/>
          </a:bodyPr>
          <a:lstStyle/>
          <a:p>
            <a:pPr algn="ctr"/>
            <a:r>
              <a:rPr lang="en-US" sz="3200" b="1" i="1" dirty="0"/>
              <a:t>The Priorities, Challenges, and Trends in Youth Ministry</a:t>
            </a:r>
            <a:br>
              <a:rPr lang="en-US" sz="2400" b="1" i="1" dirty="0"/>
            </a:br>
            <a:r>
              <a:rPr lang="en-US" sz="2800" b="1" dirty="0">
                <a:hlinkClick r:id="rId2">
                  <a:extLst>
                    <a:ext uri="{A12FA001-AC4F-418D-AE19-62706E023703}">
                      <ahyp:hlinkClr xmlns:ahyp="http://schemas.microsoft.com/office/drawing/2018/hyperlinkcolor" val="tx"/>
                    </a:ext>
                  </a:extLst>
                </a:hlinkClick>
              </a:rPr>
              <a:t>Research Releases</a:t>
            </a:r>
            <a:r>
              <a:rPr lang="en-US" sz="2800" b="1" dirty="0"/>
              <a:t> in </a:t>
            </a:r>
            <a:r>
              <a:rPr lang="en-US" sz="2800" b="1" dirty="0">
                <a:hlinkClick r:id="rId3">
                  <a:extLst>
                    <a:ext uri="{A12FA001-AC4F-418D-AE19-62706E023703}">
                      <ahyp:hlinkClr xmlns:ahyp="http://schemas.microsoft.com/office/drawing/2018/hyperlinkcolor" val="tx"/>
                    </a:ext>
                  </a:extLst>
                </a:hlinkClick>
              </a:rPr>
              <a:t>Leaders &amp; Pastors</a:t>
            </a:r>
            <a:r>
              <a:rPr lang="en-US" sz="2800" b="1" dirty="0"/>
              <a:t> </a:t>
            </a:r>
            <a:endParaRPr lang="en-US" sz="2400" b="1" dirty="0"/>
          </a:p>
        </p:txBody>
      </p:sp>
      <p:sp>
        <p:nvSpPr>
          <p:cNvPr id="6" name="Text Placeholder 5">
            <a:extLst>
              <a:ext uri="{FF2B5EF4-FFF2-40B4-BE49-F238E27FC236}">
                <a16:creationId xmlns:a16="http://schemas.microsoft.com/office/drawing/2014/main" id="{1039AEE4-D1E6-0A45-9393-CBAA113666A1}"/>
              </a:ext>
            </a:extLst>
          </p:cNvPr>
          <p:cNvSpPr>
            <a:spLocks noGrp="1"/>
          </p:cNvSpPr>
          <p:nvPr>
            <p:ph type="body" idx="1"/>
          </p:nvPr>
        </p:nvSpPr>
        <p:spPr>
          <a:xfrm>
            <a:off x="642968" y="6127115"/>
            <a:ext cx="10906061" cy="458470"/>
          </a:xfrm>
          <a:noFill/>
        </p:spPr>
        <p:txBody>
          <a:bodyPr vert="horz" lIns="91440" tIns="45720" rIns="91440" bIns="45720" rtlCol="0">
            <a:normAutofit lnSpcReduction="10000"/>
          </a:bodyPr>
          <a:lstStyle/>
          <a:p>
            <a:pPr algn="ctr"/>
            <a:r>
              <a:rPr lang="en-US" sz="2800" dirty="0" err="1">
                <a:solidFill>
                  <a:schemeClr val="tx1"/>
                </a:solidFill>
              </a:rPr>
              <a:t>Barna</a:t>
            </a:r>
            <a:r>
              <a:rPr lang="en-US" sz="2800" dirty="0">
                <a:solidFill>
                  <a:schemeClr val="tx1"/>
                </a:solidFill>
              </a:rPr>
              <a:t> Group, April 6, 2016</a:t>
            </a:r>
          </a:p>
        </p:txBody>
      </p:sp>
      <p:sp>
        <p:nvSpPr>
          <p:cNvPr id="17" name="Rectangle 16">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4" descr="A picture containing text, person, people&#10;&#10;Description automatically generated">
            <a:extLst>
              <a:ext uri="{FF2B5EF4-FFF2-40B4-BE49-F238E27FC236}">
                <a16:creationId xmlns:a16="http://schemas.microsoft.com/office/drawing/2014/main" id="{71BA731A-88F6-9E47-82F3-275E69F4FAED}"/>
              </a:ext>
            </a:extLst>
          </p:cNvPr>
          <p:cNvPicPr>
            <a:picLocks noChangeAspect="1"/>
          </p:cNvPicPr>
          <p:nvPr/>
        </p:nvPicPr>
        <p:blipFill rotWithShape="1">
          <a:blip r:embed="rId4"/>
          <a:srcRect t="9758" r="1" b="9760"/>
          <a:stretch/>
        </p:blipFill>
        <p:spPr>
          <a:xfrm>
            <a:off x="2170029" y="804672"/>
            <a:ext cx="7851943" cy="3554676"/>
          </a:xfrm>
          <a:prstGeom prst="rect">
            <a:avLst/>
          </a:prstGeom>
          <a:effectLst/>
        </p:spPr>
      </p:pic>
      <p:sp>
        <p:nvSpPr>
          <p:cNvPr id="4" name="Slide Number Placeholder 3">
            <a:extLst>
              <a:ext uri="{FF2B5EF4-FFF2-40B4-BE49-F238E27FC236}">
                <a16:creationId xmlns:a16="http://schemas.microsoft.com/office/drawing/2014/main" id="{F3A530F0-1324-124C-8F13-177DA6EBDB07}"/>
              </a:ext>
            </a:extLst>
          </p:cNvPr>
          <p:cNvSpPr>
            <a:spLocks noGrp="1"/>
          </p:cNvSpPr>
          <p:nvPr>
            <p:ph type="sldNum" sz="quarter" idx="12"/>
          </p:nvPr>
        </p:nvSpPr>
        <p:spPr>
          <a:xfrm>
            <a:off x="8613648" y="6356350"/>
            <a:ext cx="2743200" cy="365125"/>
          </a:xfrm>
          <a:noFill/>
        </p:spPr>
        <p:txBody>
          <a:bodyPr vert="horz" lIns="91440" tIns="45720" rIns="91440" bIns="45720" rtlCol="0" anchor="ctr">
            <a:normAutofit/>
          </a:bodyPr>
          <a:lstStyle/>
          <a:p>
            <a:pPr>
              <a:spcAft>
                <a:spcPts val="600"/>
              </a:spcAft>
              <a:defRPr/>
            </a:pPr>
            <a:fld id="{26D1E321-7572-3B4F-B6B5-12FDB5CDFAD2}" type="slidenum">
              <a:rPr lang="en-US">
                <a:solidFill>
                  <a:srgbClr val="898989"/>
                </a:solidFill>
                <a:latin typeface="Calibri" panose="020F0502020204030204"/>
              </a:rPr>
              <a:pPr>
                <a:spcAft>
                  <a:spcPts val="600"/>
                </a:spcAft>
                <a:defRPr/>
              </a:pPr>
              <a:t>32</a:t>
            </a:fld>
            <a:endParaRPr lang="en-US">
              <a:solidFill>
                <a:srgbClr val="898989"/>
              </a:solidFill>
              <a:latin typeface="Calibri" panose="020F0502020204030204"/>
            </a:endParaRPr>
          </a:p>
        </p:txBody>
      </p:sp>
    </p:spTree>
    <p:extLst>
      <p:ext uri="{BB962C8B-B14F-4D97-AF65-F5344CB8AC3E}">
        <p14:creationId xmlns:p14="http://schemas.microsoft.com/office/powerpoint/2010/main" val="3697612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DDA8398-56B6-DD45-A7D7-CDFDD0921B37}"/>
              </a:ext>
            </a:extLst>
          </p:cNvPr>
          <p:cNvSpPr>
            <a:spLocks noGrp="1"/>
          </p:cNvSpPr>
          <p:nvPr>
            <p:ph type="title"/>
          </p:nvPr>
        </p:nvSpPr>
        <p:spPr>
          <a:xfrm>
            <a:off x="1047280" y="759805"/>
            <a:ext cx="10306520" cy="1325563"/>
          </a:xfrm>
          <a:prstGeom prst="ellipse">
            <a:avLst/>
          </a:prstGeom>
        </p:spPr>
        <p:txBody>
          <a:bodyPr>
            <a:noAutofit/>
          </a:bodyPr>
          <a:lstStyle/>
          <a:p>
            <a:r>
              <a:rPr lang="en-US" sz="4000" b="1" i="1" dirty="0">
                <a:solidFill>
                  <a:schemeClr val="bg1"/>
                </a:solidFill>
              </a:rPr>
              <a:t>Millennials are leaving the church.</a:t>
            </a:r>
            <a:endParaRPr lang="en-US" sz="4000" i="1" dirty="0">
              <a:solidFill>
                <a:schemeClr val="bg1"/>
              </a:solidFill>
            </a:endParaRPr>
          </a:p>
        </p:txBody>
      </p:sp>
      <p:sp>
        <p:nvSpPr>
          <p:cNvPr id="3" name="Content Placeholder 2">
            <a:extLst>
              <a:ext uri="{FF2B5EF4-FFF2-40B4-BE49-F238E27FC236}">
                <a16:creationId xmlns:a16="http://schemas.microsoft.com/office/drawing/2014/main" id="{0ECEC151-60A3-034E-95E4-6F2E75136769}"/>
              </a:ext>
            </a:extLst>
          </p:cNvPr>
          <p:cNvSpPr>
            <a:spLocks noGrp="1"/>
          </p:cNvSpPr>
          <p:nvPr>
            <p:ph idx="1"/>
          </p:nvPr>
        </p:nvSpPr>
        <p:spPr>
          <a:xfrm>
            <a:off x="1111508" y="2494449"/>
            <a:ext cx="4984491" cy="4363551"/>
          </a:xfrm>
        </p:spPr>
        <p:txBody>
          <a:bodyPr>
            <a:normAutofit/>
          </a:bodyPr>
          <a:lstStyle/>
          <a:p>
            <a:r>
              <a:rPr lang="en-US" sz="2400" b="1" i="1" dirty="0"/>
              <a:t>Nearly six in ten (59%) young people who grow up in Christian churches end up walking away, and the unchurched segment among Millennials has increased in the last decade from 44% to 52%, mirroring a larger cultural trend away from churchgoing.</a:t>
            </a:r>
          </a:p>
          <a:p>
            <a:endParaRPr lang="en-US" sz="200" b="1" i="1" dirty="0"/>
          </a:p>
          <a:p>
            <a:r>
              <a:rPr lang="en-US" sz="2400" b="1" i="1" dirty="0"/>
              <a:t>When asked what has helped their faith grow, “church” does not make even the top 10 factors.</a:t>
            </a:r>
            <a:endParaRPr lang="en-US" sz="2400" i="1" dirty="0"/>
          </a:p>
        </p:txBody>
      </p:sp>
      <p:pic>
        <p:nvPicPr>
          <p:cNvPr id="5" name="Content Placeholder 4" descr="A picture containing text, person, people&#10;&#10;Description automatically generated">
            <a:extLst>
              <a:ext uri="{FF2B5EF4-FFF2-40B4-BE49-F238E27FC236}">
                <a16:creationId xmlns:a16="http://schemas.microsoft.com/office/drawing/2014/main" id="{442BA190-8BAC-F34A-AC0E-88149F8C6C52}"/>
              </a:ext>
            </a:extLst>
          </p:cNvPr>
          <p:cNvPicPr>
            <a:picLocks noChangeAspect="1"/>
          </p:cNvPicPr>
          <p:nvPr/>
        </p:nvPicPr>
        <p:blipFill rotWithShape="1">
          <a:blip r:embed="rId2"/>
          <a:srcRect l="3204" r="20986" b="-1"/>
          <a:stretch/>
        </p:blipFill>
        <p:spPr>
          <a:xfrm>
            <a:off x="6278088" y="2543175"/>
            <a:ext cx="4802404" cy="3687371"/>
          </a:xfrm>
          <a:prstGeom prst="rect">
            <a:avLst/>
          </a:prstGeom>
        </p:spPr>
      </p:pic>
      <p:sp>
        <p:nvSpPr>
          <p:cNvPr id="4" name="Slide Number Placeholder 3">
            <a:extLst>
              <a:ext uri="{FF2B5EF4-FFF2-40B4-BE49-F238E27FC236}">
                <a16:creationId xmlns:a16="http://schemas.microsoft.com/office/drawing/2014/main" id="{6789CCC7-3FA0-0D43-933C-C4FFF46B5979}"/>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33</a:t>
            </a:fld>
            <a:endParaRPr lang="en-US" sz="1000"/>
          </a:p>
        </p:txBody>
      </p:sp>
      <p:sp>
        <p:nvSpPr>
          <p:cNvPr id="6" name="Rectangle 5">
            <a:extLst>
              <a:ext uri="{FF2B5EF4-FFF2-40B4-BE49-F238E27FC236}">
                <a16:creationId xmlns:a16="http://schemas.microsoft.com/office/drawing/2014/main" id="{E81B3E3A-1986-C047-AEDF-4F341812C294}"/>
              </a:ext>
            </a:extLst>
          </p:cNvPr>
          <p:cNvSpPr/>
          <p:nvPr/>
        </p:nvSpPr>
        <p:spPr>
          <a:xfrm>
            <a:off x="7205617" y="6240637"/>
            <a:ext cx="2947346" cy="400110"/>
          </a:xfrm>
          <a:prstGeom prst="rect">
            <a:avLst/>
          </a:prstGeom>
        </p:spPr>
        <p:txBody>
          <a:bodyPr wrap="none">
            <a:spAutoFit/>
          </a:bodyPr>
          <a:lstStyle/>
          <a:p>
            <a:pPr algn="ctr"/>
            <a:r>
              <a:rPr lang="en-US" sz="2000" dirty="0" err="1"/>
              <a:t>Barna</a:t>
            </a:r>
            <a:r>
              <a:rPr lang="en-US" sz="2000" dirty="0"/>
              <a:t> Group, April 6, 2016</a:t>
            </a:r>
          </a:p>
        </p:txBody>
      </p:sp>
    </p:spTree>
    <p:extLst>
      <p:ext uri="{BB962C8B-B14F-4D97-AF65-F5344CB8AC3E}">
        <p14:creationId xmlns:p14="http://schemas.microsoft.com/office/powerpoint/2010/main" val="310916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65C221-500C-FA44-8F8E-B75405205496}"/>
              </a:ext>
            </a:extLst>
          </p:cNvPr>
          <p:cNvSpPr>
            <a:spLocks noGrp="1"/>
          </p:cNvSpPr>
          <p:nvPr>
            <p:ph idx="1"/>
          </p:nvPr>
        </p:nvSpPr>
        <p:spPr>
          <a:xfrm>
            <a:off x="6451600" y="5669280"/>
            <a:ext cx="5097272" cy="548640"/>
          </a:xfrm>
        </p:spPr>
        <p:txBody>
          <a:bodyPr vert="horz" lIns="91440" tIns="45720" rIns="91440" bIns="45720" rtlCol="0" anchor="ctr">
            <a:normAutofit/>
          </a:bodyPr>
          <a:lstStyle/>
          <a:p>
            <a:pPr marL="0" indent="0" algn="ctr">
              <a:buNone/>
            </a:pPr>
            <a:r>
              <a:rPr lang="en-US" sz="2400" kern="1200" dirty="0">
                <a:solidFill>
                  <a:schemeClr val="tx1"/>
                </a:solidFill>
                <a:latin typeface="+mn-lt"/>
                <a:ea typeface="+mn-ea"/>
                <a:cs typeface="+mn-cs"/>
              </a:rPr>
              <a:t> </a:t>
            </a:r>
          </a:p>
        </p:txBody>
      </p:sp>
      <p:pic>
        <p:nvPicPr>
          <p:cNvPr id="2050" name="Picture 2" descr="Trends in Youth Ministry 3">
            <a:extLst>
              <a:ext uri="{FF2B5EF4-FFF2-40B4-BE49-F238E27FC236}">
                <a16:creationId xmlns:a16="http://schemas.microsoft.com/office/drawing/2014/main" id="{6DD1AC45-BF47-0344-9DAF-39E54795C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539" b="3"/>
          <a:stretch/>
        </p:blipFill>
        <p:spPr bwMode="auto">
          <a:xfrm>
            <a:off x="81356" y="54516"/>
            <a:ext cx="10299695" cy="6778424"/>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text, person, people&#10;&#10;Description automatically generated">
            <a:extLst>
              <a:ext uri="{FF2B5EF4-FFF2-40B4-BE49-F238E27FC236}">
                <a16:creationId xmlns:a16="http://schemas.microsoft.com/office/drawing/2014/main" id="{CF77324A-8FE9-0742-9EC7-2FC6AC984EB5}"/>
              </a:ext>
            </a:extLst>
          </p:cNvPr>
          <p:cNvPicPr>
            <a:picLocks noChangeAspect="1"/>
          </p:cNvPicPr>
          <p:nvPr/>
        </p:nvPicPr>
        <p:blipFill rotWithShape="1">
          <a:blip r:embed="rId3"/>
          <a:srcRect r="17063" b="-1"/>
          <a:stretch/>
        </p:blipFill>
        <p:spPr>
          <a:xfrm>
            <a:off x="7722756" y="270076"/>
            <a:ext cx="4169269" cy="2904924"/>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37"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8F2C654-8850-6F45-9F79-CCF3E477C72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D1E321-7572-3B4F-B6B5-12FDB5CDFAD2}" type="slidenum">
              <a:rPr lang="en-US" smtClean="0"/>
              <a:pPr>
                <a:spcAft>
                  <a:spcPts val="600"/>
                </a:spcAft>
              </a:pPr>
              <a:t>34</a:t>
            </a:fld>
            <a:endParaRPr lang="en-US"/>
          </a:p>
        </p:txBody>
      </p:sp>
      <p:sp>
        <p:nvSpPr>
          <p:cNvPr id="7" name="Rectangle 6">
            <a:extLst>
              <a:ext uri="{FF2B5EF4-FFF2-40B4-BE49-F238E27FC236}">
                <a16:creationId xmlns:a16="http://schemas.microsoft.com/office/drawing/2014/main" id="{EE76DC1C-E22C-3148-A1DA-AB8E14B5AFB3}"/>
              </a:ext>
            </a:extLst>
          </p:cNvPr>
          <p:cNvSpPr/>
          <p:nvPr/>
        </p:nvSpPr>
        <p:spPr>
          <a:xfrm>
            <a:off x="5195451" y="6351386"/>
            <a:ext cx="2442400" cy="338554"/>
          </a:xfrm>
          <a:prstGeom prst="rect">
            <a:avLst/>
          </a:prstGeom>
        </p:spPr>
        <p:txBody>
          <a:bodyPr wrap="none">
            <a:spAutoFit/>
          </a:bodyPr>
          <a:lstStyle/>
          <a:p>
            <a:pPr algn="ctr">
              <a:spcAft>
                <a:spcPts val="600"/>
              </a:spcAft>
            </a:pPr>
            <a:r>
              <a:rPr lang="en-US" sz="1600" dirty="0" err="1"/>
              <a:t>Barna</a:t>
            </a:r>
            <a:r>
              <a:rPr lang="en-US" sz="1600" dirty="0"/>
              <a:t> Group, April 6, 2016</a:t>
            </a:r>
          </a:p>
        </p:txBody>
      </p:sp>
    </p:spTree>
    <p:extLst>
      <p:ext uri="{BB962C8B-B14F-4D97-AF65-F5344CB8AC3E}">
        <p14:creationId xmlns:p14="http://schemas.microsoft.com/office/powerpoint/2010/main" val="3265479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C1F97A-02CB-1E46-AC8D-AF160DFD4577}"/>
              </a:ext>
            </a:extLst>
          </p:cNvPr>
          <p:cNvSpPr>
            <a:spLocks noGrp="1"/>
          </p:cNvSpPr>
          <p:nvPr>
            <p:ph type="title"/>
          </p:nvPr>
        </p:nvSpPr>
        <p:spPr>
          <a:xfrm>
            <a:off x="649270" y="4615840"/>
            <a:ext cx="3885141" cy="1526741"/>
          </a:xfrm>
        </p:spPr>
        <p:txBody>
          <a:bodyPr>
            <a:normAutofit/>
          </a:bodyPr>
          <a:lstStyle/>
          <a:p>
            <a:pPr algn="r"/>
            <a:r>
              <a:rPr lang="en-US" i="1" dirty="0">
                <a:solidFill>
                  <a:schemeClr val="bg1"/>
                </a:solidFill>
              </a:rPr>
              <a:t>Priorities</a:t>
            </a:r>
          </a:p>
        </p:txBody>
      </p:sp>
      <p:pic>
        <p:nvPicPr>
          <p:cNvPr id="4098" name="Picture 2" descr="Trends in Youth Ministry 4">
            <a:extLst>
              <a:ext uri="{FF2B5EF4-FFF2-40B4-BE49-F238E27FC236}">
                <a16:creationId xmlns:a16="http://schemas.microsoft.com/office/drawing/2014/main" id="{D5C1599C-0B50-5B44-BEFE-A1444F0233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37"/>
          <a:stretch/>
        </p:blipFill>
        <p:spPr bwMode="auto">
          <a:xfrm>
            <a:off x="242908" y="-66027"/>
            <a:ext cx="7172303" cy="439527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text, person, people&#10;&#10;Description automatically generated">
            <a:extLst>
              <a:ext uri="{FF2B5EF4-FFF2-40B4-BE49-F238E27FC236}">
                <a16:creationId xmlns:a16="http://schemas.microsoft.com/office/drawing/2014/main" id="{9817B844-4325-5B42-92DA-594E8BADF882}"/>
              </a:ext>
            </a:extLst>
          </p:cNvPr>
          <p:cNvPicPr>
            <a:picLocks noChangeAspect="1"/>
          </p:cNvPicPr>
          <p:nvPr/>
        </p:nvPicPr>
        <p:blipFill rotWithShape="1">
          <a:blip r:embed="rId3"/>
          <a:srcRect l="4629" r="25200"/>
          <a:stretch/>
        </p:blipFill>
        <p:spPr>
          <a:xfrm>
            <a:off x="7415213" y="157163"/>
            <a:ext cx="4659775" cy="3948890"/>
          </a:xfrm>
          <a:prstGeom prst="rect">
            <a:avLst/>
          </a:prstGeom>
        </p:spPr>
      </p:pic>
      <p:cxnSp>
        <p:nvCxnSpPr>
          <p:cNvPr id="75" name="Straight Connector 74">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102" name="Content Placeholder 4101">
            <a:extLst>
              <a:ext uri="{FF2B5EF4-FFF2-40B4-BE49-F238E27FC236}">
                <a16:creationId xmlns:a16="http://schemas.microsoft.com/office/drawing/2014/main" id="{C236F0A2-ADC8-437D-B089-B9E3971C4DA8}"/>
              </a:ext>
            </a:extLst>
          </p:cNvPr>
          <p:cNvSpPr>
            <a:spLocks noGrp="1"/>
          </p:cNvSpPr>
          <p:nvPr>
            <p:ph idx="1"/>
          </p:nvPr>
        </p:nvSpPr>
        <p:spPr>
          <a:xfrm>
            <a:off x="4945336" y="4487069"/>
            <a:ext cx="6853351" cy="1819231"/>
          </a:xfrm>
        </p:spPr>
        <p:txBody>
          <a:bodyPr anchor="ctr">
            <a:normAutofit/>
          </a:bodyPr>
          <a:lstStyle/>
          <a:p>
            <a:r>
              <a:rPr lang="en-US" sz="2300" b="1" dirty="0">
                <a:solidFill>
                  <a:schemeClr val="bg1"/>
                </a:solidFill>
              </a:rPr>
              <a:t>The two priorities among youth pastors of large churches are </a:t>
            </a:r>
            <a:r>
              <a:rPr lang="en-US" sz="2300" b="1" u="sng" dirty="0">
                <a:solidFill>
                  <a:schemeClr val="bg1"/>
                </a:solidFill>
              </a:rPr>
              <a:t>“discipleship and spiritual instruction” </a:t>
            </a:r>
            <a:r>
              <a:rPr lang="en-US" sz="2300" b="1" dirty="0">
                <a:solidFill>
                  <a:schemeClr val="bg1"/>
                </a:solidFill>
              </a:rPr>
              <a:t>(75%), and “building relationships” (48%).</a:t>
            </a:r>
          </a:p>
          <a:p>
            <a:r>
              <a:rPr lang="en-US" sz="2300" b="1" dirty="0">
                <a:solidFill>
                  <a:schemeClr val="bg1"/>
                </a:solidFill>
              </a:rPr>
              <a:t>The next-highest priority, mentioned by one-fifth of youth leaders (20%) was evangelism and outreach.</a:t>
            </a:r>
          </a:p>
        </p:txBody>
      </p:sp>
      <p:sp>
        <p:nvSpPr>
          <p:cNvPr id="4" name="Slide Number Placeholder 3">
            <a:extLst>
              <a:ext uri="{FF2B5EF4-FFF2-40B4-BE49-F238E27FC236}">
                <a16:creationId xmlns:a16="http://schemas.microsoft.com/office/drawing/2014/main" id="{B519CB80-0EEC-6F43-91F7-4F278A0188F7}"/>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smtClean="0"/>
              <a:pPr>
                <a:spcAft>
                  <a:spcPts val="600"/>
                </a:spcAft>
              </a:pPr>
              <a:t>35</a:t>
            </a:fld>
            <a:endParaRPr lang="en-US"/>
          </a:p>
        </p:txBody>
      </p:sp>
      <p:sp>
        <p:nvSpPr>
          <p:cNvPr id="6" name="Rectangle 5">
            <a:extLst>
              <a:ext uri="{FF2B5EF4-FFF2-40B4-BE49-F238E27FC236}">
                <a16:creationId xmlns:a16="http://schemas.microsoft.com/office/drawing/2014/main" id="{E923D65B-0AAF-0946-A3BC-6DF5EB0BE227}"/>
              </a:ext>
            </a:extLst>
          </p:cNvPr>
          <p:cNvSpPr/>
          <p:nvPr/>
        </p:nvSpPr>
        <p:spPr>
          <a:xfrm>
            <a:off x="8408291" y="4067687"/>
            <a:ext cx="2673617" cy="369332"/>
          </a:xfrm>
          <a:prstGeom prst="rect">
            <a:avLst/>
          </a:prstGeom>
        </p:spPr>
        <p:txBody>
          <a:bodyPr wrap="none">
            <a:spAutoFit/>
          </a:bodyPr>
          <a:lstStyle/>
          <a:p>
            <a:r>
              <a:rPr lang="en-US" dirty="0" err="1"/>
              <a:t>Barna</a:t>
            </a:r>
            <a:r>
              <a:rPr lang="en-US" dirty="0"/>
              <a:t> Group, April 6, 2016</a:t>
            </a:r>
          </a:p>
        </p:txBody>
      </p:sp>
    </p:spTree>
    <p:extLst>
      <p:ext uri="{BB962C8B-B14F-4D97-AF65-F5344CB8AC3E}">
        <p14:creationId xmlns:p14="http://schemas.microsoft.com/office/powerpoint/2010/main" val="80390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0" name="Rectangle 20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DD162-907F-6349-8B27-2EAEFAF20908}"/>
              </a:ext>
            </a:extLst>
          </p:cNvPr>
          <p:cNvSpPr>
            <a:spLocks noGrp="1"/>
          </p:cNvSpPr>
          <p:nvPr>
            <p:ph type="title"/>
          </p:nvPr>
        </p:nvSpPr>
        <p:spPr>
          <a:xfrm>
            <a:off x="767786" y="6316116"/>
            <a:ext cx="4284418" cy="321736"/>
          </a:xfrm>
        </p:spPr>
        <p:txBody>
          <a:bodyPr vert="horz" lIns="91440" tIns="45720" rIns="91440" bIns="45720" rtlCol="0" anchor="b">
            <a:normAutofit/>
          </a:bodyPr>
          <a:lstStyle/>
          <a:p>
            <a:r>
              <a:rPr lang="en-US" sz="1500" dirty="0" err="1">
                <a:solidFill>
                  <a:schemeClr val="bg1"/>
                </a:solidFill>
              </a:rPr>
              <a:t>Barna</a:t>
            </a:r>
            <a:r>
              <a:rPr lang="en-US" sz="1500" dirty="0">
                <a:solidFill>
                  <a:schemeClr val="bg1"/>
                </a:solidFill>
              </a:rPr>
              <a:t> Group, April 6, 2016</a:t>
            </a:r>
          </a:p>
        </p:txBody>
      </p:sp>
      <p:sp>
        <p:nvSpPr>
          <p:cNvPr id="4" name="Slide Number Placeholder 3">
            <a:extLst>
              <a:ext uri="{FF2B5EF4-FFF2-40B4-BE49-F238E27FC236}">
                <a16:creationId xmlns:a16="http://schemas.microsoft.com/office/drawing/2014/main" id="{B78EA0F9-40A5-6D43-A33E-432E6E0B520B}"/>
              </a:ext>
            </a:extLst>
          </p:cNvPr>
          <p:cNvSpPr>
            <a:spLocks noGrp="1"/>
          </p:cNvSpPr>
          <p:nvPr>
            <p:ph type="sldNum" sz="quarter" idx="12"/>
          </p:nvPr>
        </p:nvSpPr>
        <p:spPr>
          <a:xfrm>
            <a:off x="160867" y="3246439"/>
            <a:ext cx="672957" cy="343768"/>
          </a:xfrm>
        </p:spPr>
        <p:txBody>
          <a:bodyPr vert="horz" lIns="91440" tIns="45720" rIns="91440" bIns="45720" rtlCol="0" anchor="ctr">
            <a:normAutofit/>
          </a:bodyPr>
          <a:lstStyle/>
          <a:p>
            <a:pPr algn="ctr">
              <a:spcAft>
                <a:spcPts val="600"/>
              </a:spcAft>
              <a:defRPr/>
            </a:pPr>
            <a:fld id="{26D1E321-7572-3B4F-B6B5-12FDB5CDFAD2}" type="slidenum">
              <a:rPr lang="en-US" sz="1400">
                <a:solidFill>
                  <a:schemeClr val="bg1"/>
                </a:solidFill>
                <a:latin typeface="Calibri" panose="020F0502020204030204"/>
              </a:rPr>
              <a:pPr algn="ctr">
                <a:spcAft>
                  <a:spcPts val="600"/>
                </a:spcAft>
                <a:defRPr/>
              </a:pPr>
              <a:t>36</a:t>
            </a:fld>
            <a:endParaRPr lang="en-US" sz="1400">
              <a:solidFill>
                <a:schemeClr val="bg1"/>
              </a:solidFill>
              <a:latin typeface="Calibri" panose="020F0502020204030204"/>
            </a:endParaRPr>
          </a:p>
        </p:txBody>
      </p:sp>
      <p:sp>
        <p:nvSpPr>
          <p:cNvPr id="6161" name="Rectangle 2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ends in Youth Ministry 5">
            <a:extLst>
              <a:ext uri="{FF2B5EF4-FFF2-40B4-BE49-F238E27FC236}">
                <a16:creationId xmlns:a16="http://schemas.microsoft.com/office/drawing/2014/main" id="{C52D9B41-9233-3643-AE99-713D244BF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4"/>
          <a:stretch/>
        </p:blipFill>
        <p:spPr bwMode="auto">
          <a:xfrm>
            <a:off x="767786" y="419101"/>
            <a:ext cx="11043214" cy="579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2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234939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436F4C2-CDF7-4942-A6F7-325349B576BC}"/>
              </a:ext>
            </a:extLst>
          </p:cNvPr>
          <p:cNvSpPr>
            <a:spLocks noGrp="1"/>
          </p:cNvSpPr>
          <p:nvPr>
            <p:ph type="sldNum" sz="quarter" idx="12"/>
          </p:nvPr>
        </p:nvSpPr>
        <p:spPr>
          <a:xfrm>
            <a:off x="160867" y="3246439"/>
            <a:ext cx="672957" cy="343768"/>
          </a:xfrm>
        </p:spPr>
        <p:txBody>
          <a:bodyPr anchor="ctr">
            <a:normAutofit/>
          </a:bodyPr>
          <a:lstStyle/>
          <a:p>
            <a:pPr algn="ctr">
              <a:spcAft>
                <a:spcPts val="600"/>
              </a:spcAft>
            </a:pPr>
            <a:fld id="{26D1E321-7572-3B4F-B6B5-12FDB5CDFAD2}" type="slidenum">
              <a:rPr lang="en-US" sz="1400">
                <a:solidFill>
                  <a:schemeClr val="bg1"/>
                </a:solidFill>
              </a:rPr>
              <a:pPr algn="ctr">
                <a:spcAft>
                  <a:spcPts val="600"/>
                </a:spcAft>
              </a:pPr>
              <a:t>37</a:t>
            </a:fld>
            <a:endParaRPr lang="en-US" sz="1400">
              <a:solidFill>
                <a:schemeClr val="bg1"/>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65047B62-E47B-0746-ACAC-878ACB07E39E}"/>
              </a:ext>
            </a:extLst>
          </p:cNvPr>
          <p:cNvPicPr>
            <a:picLocks noChangeAspect="1"/>
          </p:cNvPicPr>
          <p:nvPr/>
        </p:nvPicPr>
        <p:blipFill rotWithShape="1">
          <a:blip r:embed="rId2"/>
          <a:srcRect r="820" b="-2"/>
          <a:stretch/>
        </p:blipFill>
        <p:spPr>
          <a:xfrm>
            <a:off x="1180651" y="320596"/>
            <a:ext cx="4630965" cy="1941368"/>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pic>
        <p:nvPicPr>
          <p:cNvPr id="22" name="Picture 2" descr="Trends in Youth Ministry 7">
            <a:extLst>
              <a:ext uri="{FF2B5EF4-FFF2-40B4-BE49-F238E27FC236}">
                <a16:creationId xmlns:a16="http://schemas.microsoft.com/office/drawing/2014/main" id="{727F50B3-00B2-FC40-B6A7-F2D4F4236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644"/>
          <a:stretch/>
        </p:blipFill>
        <p:spPr bwMode="auto">
          <a:xfrm>
            <a:off x="1176305" y="2540001"/>
            <a:ext cx="10647395" cy="4039962"/>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76">
            <a:extLst>
              <a:ext uri="{FF2B5EF4-FFF2-40B4-BE49-F238E27FC236}">
                <a16:creationId xmlns:a16="http://schemas.microsoft.com/office/drawing/2014/main" id="{04B8402D-7474-478C-AF9B-28CC7913FD86}"/>
              </a:ext>
            </a:extLst>
          </p:cNvPr>
          <p:cNvSpPr>
            <a:spLocks noGrp="1"/>
          </p:cNvSpPr>
          <p:nvPr>
            <p:ph idx="1"/>
          </p:nvPr>
        </p:nvSpPr>
        <p:spPr>
          <a:xfrm>
            <a:off x="9546322" y="6540925"/>
            <a:ext cx="2930051" cy="359631"/>
          </a:xfrm>
        </p:spPr>
        <p:txBody>
          <a:bodyPr>
            <a:normAutofit/>
          </a:bodyPr>
          <a:lstStyle/>
          <a:p>
            <a:pPr marL="0" indent="0">
              <a:buNone/>
            </a:pPr>
            <a:r>
              <a:rPr lang="en-US" sz="1600" dirty="0" err="1"/>
              <a:t>Barna</a:t>
            </a:r>
            <a:r>
              <a:rPr lang="en-US" sz="1600" dirty="0"/>
              <a:t> Group, April 6, 2016</a:t>
            </a:r>
          </a:p>
        </p:txBody>
      </p:sp>
    </p:spTree>
    <p:extLst>
      <p:ext uri="{BB962C8B-B14F-4D97-AF65-F5344CB8AC3E}">
        <p14:creationId xmlns:p14="http://schemas.microsoft.com/office/powerpoint/2010/main" val="4237676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6F165EB-F1AC-E241-9E26-B0A8BBD6EC67}"/>
              </a:ext>
            </a:extLst>
          </p:cNvPr>
          <p:cNvSpPr>
            <a:spLocks noGrp="1"/>
          </p:cNvSpPr>
          <p:nvPr>
            <p:ph type="title"/>
          </p:nvPr>
        </p:nvSpPr>
        <p:spPr>
          <a:xfrm>
            <a:off x="1047280" y="759805"/>
            <a:ext cx="10306520" cy="1325563"/>
          </a:xfrm>
        </p:spPr>
        <p:txBody>
          <a:bodyPr>
            <a:normAutofit/>
          </a:bodyPr>
          <a:lstStyle/>
          <a:p>
            <a:pPr algn="ctr"/>
            <a:r>
              <a:rPr lang="en-US" sz="4800" b="1" i="1" dirty="0">
                <a:solidFill>
                  <a:schemeClr val="bg1"/>
                </a:solidFill>
              </a:rPr>
              <a:t>IN THE LAST DAYS</a:t>
            </a:r>
            <a:endParaRPr lang="en-US" sz="4800" i="1" dirty="0">
              <a:solidFill>
                <a:schemeClr val="bg1"/>
              </a:solidFill>
            </a:endParaRPr>
          </a:p>
        </p:txBody>
      </p:sp>
      <p:sp>
        <p:nvSpPr>
          <p:cNvPr id="3" name="Content Placeholder 2">
            <a:extLst>
              <a:ext uri="{FF2B5EF4-FFF2-40B4-BE49-F238E27FC236}">
                <a16:creationId xmlns:a16="http://schemas.microsoft.com/office/drawing/2014/main" id="{A340F566-670C-A443-B761-ACF1E1F12C64}"/>
              </a:ext>
            </a:extLst>
          </p:cNvPr>
          <p:cNvSpPr>
            <a:spLocks noGrp="1"/>
          </p:cNvSpPr>
          <p:nvPr>
            <p:ph idx="1"/>
          </p:nvPr>
        </p:nvSpPr>
        <p:spPr>
          <a:xfrm>
            <a:off x="1222645" y="2671948"/>
            <a:ext cx="5198153" cy="3710564"/>
          </a:xfrm>
        </p:spPr>
        <p:txBody>
          <a:bodyPr>
            <a:normAutofit/>
          </a:bodyPr>
          <a:lstStyle/>
          <a:p>
            <a:r>
              <a:rPr lang="en-US" sz="3000" b="1" i="1" dirty="0"/>
              <a:t>Your sons and daughters will prophesy, </a:t>
            </a:r>
            <a:r>
              <a:rPr lang="en-US" sz="3000" b="1" dirty="0"/>
              <a:t>. . .  Joel 2:28a NIV</a:t>
            </a:r>
          </a:p>
          <a:p>
            <a:endParaRPr lang="en-US" sz="800" b="1" dirty="0"/>
          </a:p>
          <a:p>
            <a:r>
              <a:rPr lang="en-US" sz="3000" b="1" dirty="0"/>
              <a:t>In the last days, God says, I will pour out my Spirit on all people. </a:t>
            </a:r>
            <a:r>
              <a:rPr lang="en-US" sz="3000" b="1" i="1" dirty="0"/>
              <a:t>Your sons and daughters will prophesy, </a:t>
            </a:r>
            <a:r>
              <a:rPr lang="en-US" sz="3000" b="1" dirty="0"/>
              <a:t>. . . Acts 2:17a  NIV</a:t>
            </a:r>
          </a:p>
          <a:p>
            <a:endParaRPr lang="en-US" sz="2400" dirty="0"/>
          </a:p>
        </p:txBody>
      </p:sp>
      <p:pic>
        <p:nvPicPr>
          <p:cNvPr id="5" name="Content Placeholder 4" descr="A picture containing text, person, people&#10;&#10;Description automatically generated">
            <a:extLst>
              <a:ext uri="{FF2B5EF4-FFF2-40B4-BE49-F238E27FC236}">
                <a16:creationId xmlns:a16="http://schemas.microsoft.com/office/drawing/2014/main" id="{686DA3A1-C0A9-4349-BB2B-B82603185881}"/>
              </a:ext>
            </a:extLst>
          </p:cNvPr>
          <p:cNvPicPr>
            <a:picLocks noChangeAspect="1"/>
          </p:cNvPicPr>
          <p:nvPr/>
        </p:nvPicPr>
        <p:blipFill rotWithShape="1">
          <a:blip r:embed="rId2"/>
          <a:srcRect l="3204" r="20986" b="-1"/>
          <a:stretch/>
        </p:blipFill>
        <p:spPr>
          <a:xfrm>
            <a:off x="6477503" y="2494450"/>
            <a:ext cx="4573021" cy="3563372"/>
          </a:xfrm>
          <a:prstGeom prst="rect">
            <a:avLst/>
          </a:prstGeom>
        </p:spPr>
      </p:pic>
      <p:sp>
        <p:nvSpPr>
          <p:cNvPr id="4" name="Slide Number Placeholder 3">
            <a:extLst>
              <a:ext uri="{FF2B5EF4-FFF2-40B4-BE49-F238E27FC236}">
                <a16:creationId xmlns:a16="http://schemas.microsoft.com/office/drawing/2014/main" id="{C6BA80BB-5064-F845-BF39-F35D124FD87E}"/>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38</a:t>
            </a:fld>
            <a:endParaRPr lang="en-US" sz="1000"/>
          </a:p>
        </p:txBody>
      </p:sp>
    </p:spTree>
    <p:extLst>
      <p:ext uri="{BB962C8B-B14F-4D97-AF65-F5344CB8AC3E}">
        <p14:creationId xmlns:p14="http://schemas.microsoft.com/office/powerpoint/2010/main" val="15881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38829-FE91-EA4E-81A3-46A91AA15CC2}"/>
              </a:ext>
            </a:extLst>
          </p:cNvPr>
          <p:cNvSpPr>
            <a:spLocks noGrp="1"/>
          </p:cNvSpPr>
          <p:nvPr>
            <p:ph type="title"/>
          </p:nvPr>
        </p:nvSpPr>
        <p:spPr>
          <a:xfrm>
            <a:off x="878471" y="144561"/>
            <a:ext cx="10066122" cy="1298448"/>
          </a:xfrm>
        </p:spPr>
        <p:txBody>
          <a:bodyPr anchor="b">
            <a:normAutofit fontScale="90000"/>
          </a:bodyPr>
          <a:lstStyle/>
          <a:p>
            <a:pPr algn="ctr"/>
            <a:r>
              <a:rPr lang="en-US" sz="3200" b="1" dirty="0"/>
              <a:t>White, E. G. (1917). </a:t>
            </a:r>
            <a:r>
              <a:rPr lang="en-US" sz="3200" b="1" u="sng" dirty="0">
                <a:hlinkClick r:id="rId2">
                  <a:extLst>
                    <a:ext uri="{A12FA001-AC4F-418D-AE19-62706E023703}">
                      <ahyp:hlinkClr xmlns:ahyp="http://schemas.microsoft.com/office/drawing/2018/hyperlinkcolor" val="tx"/>
                    </a:ext>
                  </a:extLst>
                </a:hlinkClick>
              </a:rPr>
              <a:t>The Story of Prophets and Kings as Illustrated in the Capitvity and Restoration of Israel</a:t>
            </a:r>
            <a:r>
              <a:rPr lang="en-US" sz="3200" b="1" dirty="0"/>
              <a:t> (Vol. 2, p. 409).</a:t>
            </a:r>
          </a:p>
        </p:txBody>
      </p:sp>
      <p:sp>
        <p:nvSpPr>
          <p:cNvPr id="20"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CE8914-F883-8E48-9707-B91DD5EF3DA1}"/>
              </a:ext>
            </a:extLst>
          </p:cNvPr>
          <p:cNvSpPr>
            <a:spLocks noGrp="1"/>
          </p:cNvSpPr>
          <p:nvPr>
            <p:ph idx="1"/>
          </p:nvPr>
        </p:nvSpPr>
        <p:spPr>
          <a:xfrm>
            <a:off x="86175" y="2364868"/>
            <a:ext cx="6524392" cy="4370289"/>
          </a:xfrm>
        </p:spPr>
        <p:txBody>
          <a:bodyPr anchor="ctr">
            <a:normAutofit/>
          </a:bodyPr>
          <a:lstStyle/>
          <a:p>
            <a:r>
              <a:rPr lang="en-US" dirty="0"/>
              <a:t>Of his call to the prophetic mission, Jeremiah himself wrote: “The Lord put forth His hand, and touched my mouth. And the Lord said unto me, Behold, I have put My words in thy mouth.</a:t>
            </a:r>
          </a:p>
          <a:p>
            <a:endParaRPr lang="en-US" sz="200" dirty="0"/>
          </a:p>
          <a:p>
            <a:r>
              <a:rPr lang="en-US" dirty="0"/>
              <a:t>See, I have this day set thee over the nations and over the kingdoms, . . .” Jeremiah 1:9, 10.</a:t>
            </a:r>
          </a:p>
          <a:p>
            <a:endParaRPr lang="en-US" sz="1700" dirty="0"/>
          </a:p>
        </p:txBody>
      </p:sp>
      <p:pic>
        <p:nvPicPr>
          <p:cNvPr id="5" name="Content Placeholder 4" descr="A picture containing text, person, people&#10;&#10;Description automatically generated">
            <a:extLst>
              <a:ext uri="{FF2B5EF4-FFF2-40B4-BE49-F238E27FC236}">
                <a16:creationId xmlns:a16="http://schemas.microsoft.com/office/drawing/2014/main" id="{FED2A3E8-C16C-3941-AA11-237E5C056D04}"/>
              </a:ext>
            </a:extLst>
          </p:cNvPr>
          <p:cNvPicPr>
            <a:picLocks noChangeAspect="1"/>
          </p:cNvPicPr>
          <p:nvPr/>
        </p:nvPicPr>
        <p:blipFill rotWithShape="1">
          <a:blip r:embed="rId3"/>
          <a:srcRect l="2110" r="19894" b="2"/>
          <a:stretch/>
        </p:blipFill>
        <p:spPr>
          <a:xfrm>
            <a:off x="6698673" y="2389218"/>
            <a:ext cx="4444244" cy="3330758"/>
          </a:xfrm>
          <a:prstGeom prst="rect">
            <a:avLst/>
          </a:prstGeom>
        </p:spPr>
      </p:pic>
      <p:sp>
        <p:nvSpPr>
          <p:cNvPr id="22"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9A8AB10-3E7F-2B44-A371-0E3D8DC64FAC}"/>
              </a:ext>
            </a:extLst>
          </p:cNvPr>
          <p:cNvSpPr>
            <a:spLocks noGrp="1"/>
          </p:cNvSpPr>
          <p:nvPr>
            <p:ph type="sldNum" sz="quarter" idx="12"/>
          </p:nvPr>
        </p:nvSpPr>
        <p:spPr>
          <a:xfrm>
            <a:off x="8610600" y="6492240"/>
            <a:ext cx="2743200" cy="365125"/>
          </a:xfrm>
        </p:spPr>
        <p:txBody>
          <a:bodyPr>
            <a:normAutofit/>
          </a:bodyPr>
          <a:lstStyle/>
          <a:p>
            <a:pPr>
              <a:spcAft>
                <a:spcPts val="600"/>
              </a:spcAft>
            </a:pPr>
            <a:fld id="{26D1E321-7572-3B4F-B6B5-12FDB5CDFAD2}" type="slidenum">
              <a:rPr lang="en-US" smtClean="0"/>
              <a:pPr>
                <a:spcAft>
                  <a:spcPts val="600"/>
                </a:spcAft>
              </a:pPr>
              <a:t>39</a:t>
            </a:fld>
            <a:endParaRPr lang="en-US"/>
          </a:p>
        </p:txBody>
      </p:sp>
    </p:spTree>
    <p:extLst>
      <p:ext uri="{BB962C8B-B14F-4D97-AF65-F5344CB8AC3E}">
        <p14:creationId xmlns:p14="http://schemas.microsoft.com/office/powerpoint/2010/main" val="31239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5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88EE8-74EB-F849-8EB7-7D825EF90DB2}"/>
              </a:ext>
            </a:extLst>
          </p:cNvPr>
          <p:cNvSpPr>
            <a:spLocks noGrp="1"/>
          </p:cNvSpPr>
          <p:nvPr>
            <p:ph type="title"/>
          </p:nvPr>
        </p:nvSpPr>
        <p:spPr>
          <a:xfrm>
            <a:off x="838200" y="365760"/>
            <a:ext cx="10515600" cy="1325563"/>
          </a:xfrm>
        </p:spPr>
        <p:txBody>
          <a:bodyPr>
            <a:normAutofit/>
          </a:bodyPr>
          <a:lstStyle/>
          <a:p>
            <a:r>
              <a:rPr lang="en-US" sz="5400" b="1" dirty="0">
                <a:solidFill>
                  <a:schemeClr val="bg1"/>
                </a:solidFill>
              </a:rPr>
              <a:t>Jeremiah</a:t>
            </a:r>
          </a:p>
        </p:txBody>
      </p:sp>
      <p:sp>
        <p:nvSpPr>
          <p:cNvPr id="3" name="Content Placeholder 2">
            <a:extLst>
              <a:ext uri="{FF2B5EF4-FFF2-40B4-BE49-F238E27FC236}">
                <a16:creationId xmlns:a16="http://schemas.microsoft.com/office/drawing/2014/main" id="{6FEBB857-F0AE-7549-92A6-D6924721C2E6}"/>
              </a:ext>
            </a:extLst>
          </p:cNvPr>
          <p:cNvSpPr>
            <a:spLocks noGrp="1"/>
          </p:cNvSpPr>
          <p:nvPr>
            <p:ph idx="1"/>
          </p:nvPr>
        </p:nvSpPr>
        <p:spPr>
          <a:xfrm>
            <a:off x="195263" y="2276857"/>
            <a:ext cx="6215062" cy="4444618"/>
          </a:xfrm>
        </p:spPr>
        <p:txBody>
          <a:bodyPr anchor="ctr">
            <a:normAutofit/>
          </a:bodyPr>
          <a:lstStyle/>
          <a:p>
            <a:r>
              <a:rPr lang="en-US" b="1" dirty="0"/>
              <a:t>The name “Jeremiah” means “whom Jehovah appoints.”</a:t>
            </a:r>
          </a:p>
          <a:p>
            <a:endParaRPr lang="en-US" sz="500" b="1" dirty="0"/>
          </a:p>
          <a:p>
            <a:r>
              <a:rPr lang="en-US" b="1" dirty="0"/>
              <a:t>He was called to the ministry while still “a child” (1:4–6) in the year 627 B.C.</a:t>
            </a:r>
          </a:p>
          <a:p>
            <a:endParaRPr lang="en-US" sz="500" b="1" dirty="0"/>
          </a:p>
          <a:p>
            <a:r>
              <a:rPr lang="en-US" b="1" dirty="0"/>
              <a:t>Jeremiah ministered during the last forty years of Judah’s history, from the thirteenth year of Josiah (627 B.C.) to the destruction of Jerusalem and beyond (587 B.C.).</a:t>
            </a:r>
          </a:p>
        </p:txBody>
      </p:sp>
      <p:pic>
        <p:nvPicPr>
          <p:cNvPr id="5" name="Content Placeholder 4" descr="A picture containing text, person, people&#10;&#10;Description automatically generated">
            <a:extLst>
              <a:ext uri="{FF2B5EF4-FFF2-40B4-BE49-F238E27FC236}">
                <a16:creationId xmlns:a16="http://schemas.microsoft.com/office/drawing/2014/main" id="{F62D66FC-9EE1-7C40-9F1E-D1D9013597D9}"/>
              </a:ext>
            </a:extLst>
          </p:cNvPr>
          <p:cNvPicPr>
            <a:picLocks noChangeAspect="1"/>
          </p:cNvPicPr>
          <p:nvPr/>
        </p:nvPicPr>
        <p:blipFill rotWithShape="1">
          <a:blip r:embed="rId2"/>
          <a:srcRect l="4940" r="22724" b="1"/>
          <a:stretch/>
        </p:blipFill>
        <p:spPr>
          <a:xfrm>
            <a:off x="6718300" y="2237900"/>
            <a:ext cx="5176837" cy="4118450"/>
          </a:xfrm>
          <a:prstGeom prst="rect">
            <a:avLst/>
          </a:prstGeom>
        </p:spPr>
      </p:pic>
      <p:sp>
        <p:nvSpPr>
          <p:cNvPr id="4" name="Slide Number Placeholder 3">
            <a:extLst>
              <a:ext uri="{FF2B5EF4-FFF2-40B4-BE49-F238E27FC236}">
                <a16:creationId xmlns:a16="http://schemas.microsoft.com/office/drawing/2014/main" id="{35DC7E57-A23E-754A-B9BD-864D5BA7B894}"/>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a:pPr>
                <a:spcAft>
                  <a:spcPts val="600"/>
                </a:spcAft>
              </a:pPr>
              <a:t>4</a:t>
            </a:fld>
            <a:endParaRPr lang="en-US"/>
          </a:p>
        </p:txBody>
      </p:sp>
    </p:spTree>
    <p:extLst>
      <p:ext uri="{BB962C8B-B14F-4D97-AF65-F5344CB8AC3E}">
        <p14:creationId xmlns:p14="http://schemas.microsoft.com/office/powerpoint/2010/main" val="113393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2" name="Rectangle 2">
            <a:extLst>
              <a:ext uri="{FF2B5EF4-FFF2-40B4-BE49-F238E27FC236}">
                <a16:creationId xmlns:a16="http://schemas.microsoft.com/office/drawing/2014/main" id="{81980CE8-01CD-DF4B-93E5-8003249E4DBA}"/>
              </a:ext>
            </a:extLst>
          </p:cNvPr>
          <p:cNvSpPr>
            <a:spLocks noGrp="1" noChangeArrowheads="1"/>
          </p:cNvSpPr>
          <p:nvPr>
            <p:ph type="title"/>
          </p:nvPr>
        </p:nvSpPr>
        <p:spPr>
          <a:xfrm>
            <a:off x="572493" y="238539"/>
            <a:ext cx="11018520" cy="1071521"/>
          </a:xfrm>
        </p:spPr>
        <p:txBody>
          <a:bodyPr anchor="b">
            <a:normAutofit/>
          </a:bodyPr>
          <a:lstStyle/>
          <a:p>
            <a:pPr>
              <a:defRPr/>
            </a:pPr>
            <a:r>
              <a:rPr lang="en-US" sz="5400" i="1" dirty="0" err="1"/>
              <a:t>Valuegenesis</a:t>
            </a:r>
            <a:r>
              <a:rPr lang="en-US" sz="5400" i="1" dirty="0"/>
              <a:t> Study</a:t>
            </a:r>
          </a:p>
        </p:txBody>
      </p:sp>
      <p:sp>
        <p:nvSpPr>
          <p:cNvPr id="1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3" name="Rectangle 3">
            <a:extLst>
              <a:ext uri="{FF2B5EF4-FFF2-40B4-BE49-F238E27FC236}">
                <a16:creationId xmlns:a16="http://schemas.microsoft.com/office/drawing/2014/main" id="{254ED7ED-6368-7644-AE72-6A3564F45A8B}"/>
              </a:ext>
            </a:extLst>
          </p:cNvPr>
          <p:cNvSpPr>
            <a:spLocks noGrp="1" noChangeArrowheads="1"/>
          </p:cNvSpPr>
          <p:nvPr>
            <p:ph idx="1"/>
          </p:nvPr>
        </p:nvSpPr>
        <p:spPr>
          <a:xfrm>
            <a:off x="429617" y="1896237"/>
            <a:ext cx="11161396" cy="4806950"/>
          </a:xfrm>
        </p:spPr>
        <p:txBody>
          <a:bodyPr anchor="t">
            <a:noAutofit/>
          </a:bodyPr>
          <a:lstStyle/>
          <a:p>
            <a:pPr eaLnBrk="1" hangingPunct="1"/>
            <a:r>
              <a:rPr lang="en-US" altLang="en-US" sz="2400" dirty="0">
                <a:latin typeface="Calibri" panose="020F0502020204030204" pitchFamily="34" charset="0"/>
              </a:rPr>
              <a:t>The </a:t>
            </a:r>
            <a:r>
              <a:rPr lang="en-US" altLang="en-US" sz="2400" dirty="0" err="1">
                <a:latin typeface="Calibri" panose="020F0502020204030204" pitchFamily="34" charset="0"/>
              </a:rPr>
              <a:t>Valuegenesis</a:t>
            </a:r>
            <a:r>
              <a:rPr lang="en-US" altLang="en-US" sz="2400" dirty="0">
                <a:latin typeface="Calibri" panose="020F0502020204030204" pitchFamily="34" charset="0"/>
              </a:rPr>
              <a:t> </a:t>
            </a:r>
            <a:r>
              <a:rPr lang="en-US" altLang="en-US" sz="2400" u="sng" dirty="0">
                <a:latin typeface="Calibri" panose="020F0502020204030204" pitchFamily="34" charset="0"/>
              </a:rPr>
              <a:t>study of Adventist youth begun in 1989</a:t>
            </a:r>
          </a:p>
          <a:p>
            <a:pPr marL="0" indent="0" eaLnBrk="1" hangingPunct="1">
              <a:buNone/>
            </a:pPr>
            <a:r>
              <a:rPr lang="en-US" altLang="en-US" sz="2400" dirty="0">
                <a:latin typeface="Calibri" panose="020F0502020204030204" pitchFamily="34" charset="0"/>
              </a:rPr>
              <a:t>was an important landmark study carried out by the</a:t>
            </a:r>
          </a:p>
          <a:p>
            <a:pPr marL="0" indent="0" eaLnBrk="1" hangingPunct="1">
              <a:buNone/>
            </a:pPr>
            <a:r>
              <a:rPr lang="en-US" altLang="en-US" sz="2400" dirty="0">
                <a:latin typeface="Calibri" panose="020F0502020204030204" pitchFamily="34" charset="0"/>
              </a:rPr>
              <a:t>Seventh-day Adventist Church in North America. It was</a:t>
            </a:r>
          </a:p>
          <a:p>
            <a:pPr marL="0" indent="0" eaLnBrk="1" hangingPunct="1">
              <a:buNone/>
            </a:pPr>
            <a:r>
              <a:rPr lang="en-US" altLang="en-US" sz="2400" dirty="0">
                <a:latin typeface="Calibri" panose="020F0502020204030204" pitchFamily="34" charset="0"/>
              </a:rPr>
              <a:t>without question the largest and most comprehensive study ever made of church youth.</a:t>
            </a:r>
          </a:p>
          <a:p>
            <a:pPr marL="0" indent="0" eaLnBrk="1" hangingPunct="1">
              <a:buNone/>
            </a:pPr>
            <a:r>
              <a:rPr lang="en-US" altLang="en-US" sz="2400" dirty="0">
                <a:latin typeface="Calibri" panose="020F0502020204030204" pitchFamily="34" charset="0"/>
              </a:rPr>
              <a:t> </a:t>
            </a:r>
            <a:r>
              <a:rPr lang="en-US" altLang="en-US" sz="2400" u="sng" dirty="0">
                <a:latin typeface="Calibri" panose="020F0502020204030204" pitchFamily="34" charset="0"/>
              </a:rPr>
              <a:t>It assessed their faith and values in the context of the most influential institutions:</a:t>
            </a:r>
          </a:p>
          <a:p>
            <a:pPr marL="0" indent="0" eaLnBrk="1" hangingPunct="1">
              <a:buNone/>
            </a:pPr>
            <a:r>
              <a:rPr lang="en-US" altLang="en-US" sz="2400" u="sng" dirty="0">
                <a:latin typeface="Calibri" panose="020F0502020204030204" pitchFamily="34" charset="0"/>
              </a:rPr>
              <a:t> family, church, and school</a:t>
            </a:r>
            <a:r>
              <a:rPr lang="en-US" altLang="en-US" sz="2400" dirty="0">
                <a:latin typeface="Calibri" panose="020F0502020204030204" pitchFamily="34" charset="0"/>
              </a:rPr>
              <a:t>. It was possible to identify what it was in those venues that</a:t>
            </a:r>
          </a:p>
          <a:p>
            <a:pPr marL="0" indent="0" eaLnBrk="1" hangingPunct="1">
              <a:buNone/>
            </a:pPr>
            <a:r>
              <a:rPr lang="en-US" altLang="en-US" sz="2400" dirty="0">
                <a:latin typeface="Calibri" panose="020F0502020204030204" pitchFamily="34" charset="0"/>
              </a:rPr>
              <a:t> encouraged a mature faith, and positive values development. </a:t>
            </a:r>
          </a:p>
          <a:p>
            <a:pPr eaLnBrk="1" hangingPunct="1"/>
            <a:endParaRPr lang="en-US" altLang="en-US" sz="200" u="sng" dirty="0">
              <a:latin typeface="Calibri" panose="020F0502020204030204" pitchFamily="34" charset="0"/>
            </a:endParaRPr>
          </a:p>
          <a:p>
            <a:pPr eaLnBrk="1" hangingPunct="1"/>
            <a:r>
              <a:rPr lang="en-US" altLang="en-US" sz="2400" u="sng" dirty="0">
                <a:latin typeface="Calibri" panose="020F0502020204030204" pitchFamily="34" charset="0"/>
              </a:rPr>
              <a:t>Valuegenesis2 studied a population sample of almost 25,000 students in Seventh-day Adventist schools</a:t>
            </a:r>
            <a:r>
              <a:rPr lang="en-US" altLang="en-US" sz="2400" dirty="0">
                <a:latin typeface="Calibri" panose="020F0502020204030204" pitchFamily="34" charset="0"/>
              </a:rPr>
              <a:t>. This is almost twice the number of respondents that was achieved in the original </a:t>
            </a:r>
            <a:r>
              <a:rPr lang="en-US" altLang="en-US" sz="2400" dirty="0" err="1">
                <a:latin typeface="Calibri" panose="020F0502020204030204" pitchFamily="34" charset="0"/>
              </a:rPr>
              <a:t>Valuegenesis</a:t>
            </a:r>
            <a:r>
              <a:rPr lang="en-US" altLang="en-US" sz="2400" dirty="0">
                <a:latin typeface="Calibri" panose="020F0502020204030204" pitchFamily="34" charset="0"/>
              </a:rPr>
              <a:t> project of 1989. </a:t>
            </a:r>
          </a:p>
        </p:txBody>
      </p:sp>
      <p:sp>
        <p:nvSpPr>
          <p:cNvPr id="4" name="Slide Number Placeholder 5">
            <a:extLst>
              <a:ext uri="{FF2B5EF4-FFF2-40B4-BE49-F238E27FC236}">
                <a16:creationId xmlns:a16="http://schemas.microsoft.com/office/drawing/2014/main" id="{6207AFB8-7F84-6E43-9A42-B4FD33FDF5F8}"/>
              </a:ext>
            </a:extLst>
          </p:cNvPr>
          <p:cNvSpPr>
            <a:spLocks noGrp="1"/>
          </p:cNvSpPr>
          <p:nvPr>
            <p:ph type="sldNum" sz="quarter" idx="12"/>
          </p:nvPr>
        </p:nvSpPr>
        <p:spPr>
          <a:xfrm>
            <a:off x="8610600" y="6356350"/>
            <a:ext cx="2743200" cy="365125"/>
          </a:xfrm>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B1137A3F-7EF6-2247-A174-0A6F11AEB7E2}" type="slidenum">
              <a:rPr lang="en-US" altLang="en-US"/>
              <a:pPr eaLnBrk="1" hangingPunct="1">
                <a:spcAft>
                  <a:spcPts val="600"/>
                </a:spcAft>
              </a:pPr>
              <a:t>40</a:t>
            </a:fld>
            <a:endParaRPr lang="en-US" altLang="en-US"/>
          </a:p>
        </p:txBody>
      </p:sp>
      <p:pic>
        <p:nvPicPr>
          <p:cNvPr id="24" name="Content Placeholder 4" descr="A picture containing text, person, people&#10;&#10;Description automatically generated">
            <a:extLst>
              <a:ext uri="{FF2B5EF4-FFF2-40B4-BE49-F238E27FC236}">
                <a16:creationId xmlns:a16="http://schemas.microsoft.com/office/drawing/2014/main" id="{7C6CFC68-8FCE-0F40-9BDA-E4FB3991777C}"/>
              </a:ext>
            </a:extLst>
          </p:cNvPr>
          <p:cNvPicPr>
            <a:picLocks noChangeAspect="1"/>
          </p:cNvPicPr>
          <p:nvPr/>
        </p:nvPicPr>
        <p:blipFill rotWithShape="1">
          <a:blip r:embed="rId2"/>
          <a:srcRect l="2110" r="19894" b="2"/>
          <a:stretch/>
        </p:blipFill>
        <p:spPr>
          <a:xfrm>
            <a:off x="7992959" y="488365"/>
            <a:ext cx="3626548" cy="2717932"/>
          </a:xfrm>
          <a:prstGeom prst="rect">
            <a:avLst/>
          </a:prstGeom>
        </p:spPr>
      </p:pic>
    </p:spTree>
    <p:extLst>
      <p:ext uri="{BB962C8B-B14F-4D97-AF65-F5344CB8AC3E}">
        <p14:creationId xmlns:p14="http://schemas.microsoft.com/office/powerpoint/2010/main" val="36286610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7043">
                                            <p:txEl>
                                              <p:pRg st="1" end="1"/>
                                            </p:txEl>
                                          </p:spTgt>
                                        </p:tgtEl>
                                        <p:attrNameLst>
                                          <p:attrName>style.visibility</p:attrName>
                                        </p:attrNameLst>
                                      </p:cBhvr>
                                      <p:to>
                                        <p:strVal val="visible"/>
                                      </p:to>
                                    </p:set>
                                    <p:animEffect transition="in" filter="fade">
                                      <p:cBhvr>
                                        <p:cTn id="14" dur="1000"/>
                                        <p:tgtEl>
                                          <p:spTgt spid="87043">
                                            <p:txEl>
                                              <p:pRg st="1" end="1"/>
                                            </p:txEl>
                                          </p:spTgt>
                                        </p:tgtEl>
                                      </p:cBhvr>
                                    </p:animEffect>
                                    <p:anim calcmode="lin" valueType="num">
                                      <p:cBhvr>
                                        <p:cTn id="15"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Effect transition="in" filter="fade">
                                      <p:cBhvr>
                                        <p:cTn id="21" dur="1000"/>
                                        <p:tgtEl>
                                          <p:spTgt spid="87043">
                                            <p:txEl>
                                              <p:pRg st="2" end="2"/>
                                            </p:txEl>
                                          </p:spTgt>
                                        </p:tgtEl>
                                      </p:cBhvr>
                                    </p:animEffect>
                                    <p:anim calcmode="lin" valueType="num">
                                      <p:cBhvr>
                                        <p:cTn id="22"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7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7043">
                                            <p:txEl>
                                              <p:pRg st="3" end="3"/>
                                            </p:txEl>
                                          </p:spTgt>
                                        </p:tgtEl>
                                        <p:attrNameLst>
                                          <p:attrName>style.visibility</p:attrName>
                                        </p:attrNameLst>
                                      </p:cBhvr>
                                      <p:to>
                                        <p:strVal val="visible"/>
                                      </p:to>
                                    </p:set>
                                    <p:animEffect transition="in" filter="fade">
                                      <p:cBhvr>
                                        <p:cTn id="28" dur="1000"/>
                                        <p:tgtEl>
                                          <p:spTgt spid="87043">
                                            <p:txEl>
                                              <p:pRg st="3" end="3"/>
                                            </p:txEl>
                                          </p:spTgt>
                                        </p:tgtEl>
                                      </p:cBhvr>
                                    </p:animEffect>
                                    <p:anim calcmode="lin" valueType="num">
                                      <p:cBhvr>
                                        <p:cTn id="29"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70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7043">
                                            <p:txEl>
                                              <p:pRg st="4" end="4"/>
                                            </p:txEl>
                                          </p:spTgt>
                                        </p:tgtEl>
                                        <p:attrNameLst>
                                          <p:attrName>style.visibility</p:attrName>
                                        </p:attrNameLst>
                                      </p:cBhvr>
                                      <p:to>
                                        <p:strVal val="visible"/>
                                      </p:to>
                                    </p:set>
                                    <p:animEffect transition="in" filter="fade">
                                      <p:cBhvr>
                                        <p:cTn id="35" dur="1000"/>
                                        <p:tgtEl>
                                          <p:spTgt spid="87043">
                                            <p:txEl>
                                              <p:pRg st="4" end="4"/>
                                            </p:txEl>
                                          </p:spTgt>
                                        </p:tgtEl>
                                      </p:cBhvr>
                                    </p:animEffect>
                                    <p:anim calcmode="lin" valueType="num">
                                      <p:cBhvr>
                                        <p:cTn id="36"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7043">
                                            <p:txEl>
                                              <p:pRg st="5" end="5"/>
                                            </p:txEl>
                                          </p:spTgt>
                                        </p:tgtEl>
                                        <p:attrNameLst>
                                          <p:attrName>style.visibility</p:attrName>
                                        </p:attrNameLst>
                                      </p:cBhvr>
                                      <p:to>
                                        <p:strVal val="visible"/>
                                      </p:to>
                                    </p:set>
                                    <p:animEffect transition="in" filter="fade">
                                      <p:cBhvr>
                                        <p:cTn id="42" dur="1000"/>
                                        <p:tgtEl>
                                          <p:spTgt spid="87043">
                                            <p:txEl>
                                              <p:pRg st="5" end="5"/>
                                            </p:txEl>
                                          </p:spTgt>
                                        </p:tgtEl>
                                      </p:cBhvr>
                                    </p:animEffect>
                                    <p:anim calcmode="lin" valueType="num">
                                      <p:cBhvr>
                                        <p:cTn id="43" dur="10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70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7043">
                                            <p:txEl>
                                              <p:pRg st="6" end="6"/>
                                            </p:txEl>
                                          </p:spTgt>
                                        </p:tgtEl>
                                        <p:attrNameLst>
                                          <p:attrName>style.visibility</p:attrName>
                                        </p:attrNameLst>
                                      </p:cBhvr>
                                      <p:to>
                                        <p:strVal val="visible"/>
                                      </p:to>
                                    </p:set>
                                    <p:animEffect transition="in" filter="fade">
                                      <p:cBhvr>
                                        <p:cTn id="49" dur="1000"/>
                                        <p:tgtEl>
                                          <p:spTgt spid="87043">
                                            <p:txEl>
                                              <p:pRg st="6" end="6"/>
                                            </p:txEl>
                                          </p:spTgt>
                                        </p:tgtEl>
                                      </p:cBhvr>
                                    </p:animEffect>
                                    <p:anim calcmode="lin" valueType="num">
                                      <p:cBhvr>
                                        <p:cTn id="50" dur="10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70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87043">
                                            <p:txEl>
                                              <p:pRg st="8" end="8"/>
                                            </p:txEl>
                                          </p:spTgt>
                                        </p:tgtEl>
                                        <p:attrNameLst>
                                          <p:attrName>style.visibility</p:attrName>
                                        </p:attrNameLst>
                                      </p:cBhvr>
                                      <p:to>
                                        <p:strVal val="visible"/>
                                      </p:to>
                                    </p:set>
                                    <p:animEffect transition="in" filter="fade">
                                      <p:cBhvr>
                                        <p:cTn id="56" dur="1000"/>
                                        <p:tgtEl>
                                          <p:spTgt spid="87043">
                                            <p:txEl>
                                              <p:pRg st="8" end="8"/>
                                            </p:txEl>
                                          </p:spTgt>
                                        </p:tgtEl>
                                      </p:cBhvr>
                                    </p:animEffect>
                                    <p:anim calcmode="lin" valueType="num">
                                      <p:cBhvr>
                                        <p:cTn id="57" dur="10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870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E0FD042-3844-5E44-8C28-B5728172DDA8}"/>
              </a:ext>
            </a:extLst>
          </p:cNvPr>
          <p:cNvSpPr/>
          <p:nvPr/>
        </p:nvSpPr>
        <p:spPr>
          <a:xfrm>
            <a:off x="649270" y="506727"/>
            <a:ext cx="3885141" cy="152674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1" kern="1200" dirty="0" err="1">
                <a:solidFill>
                  <a:schemeClr val="bg1"/>
                </a:solidFill>
                <a:latin typeface="+mj-lt"/>
                <a:ea typeface="+mj-ea"/>
                <a:cs typeface="+mj-cs"/>
              </a:rPr>
              <a:t>Valuegenesis</a:t>
            </a:r>
            <a:r>
              <a:rPr lang="en-US" sz="3600" b="1" i="1" kern="1200" dirty="0">
                <a:solidFill>
                  <a:schemeClr val="bg1"/>
                </a:solidFill>
                <a:latin typeface="+mj-lt"/>
                <a:ea typeface="+mj-ea"/>
                <a:cs typeface="+mj-cs"/>
              </a:rPr>
              <a:t> Study</a:t>
            </a:r>
          </a:p>
          <a:p>
            <a:pPr algn="ctr">
              <a:lnSpc>
                <a:spcPct val="90000"/>
              </a:lnSpc>
              <a:spcBef>
                <a:spcPct val="0"/>
              </a:spcBef>
              <a:spcAft>
                <a:spcPts val="600"/>
              </a:spcAft>
            </a:pPr>
            <a:r>
              <a:rPr lang="en-US" sz="3000" i="1" dirty="0">
                <a:solidFill>
                  <a:schemeClr val="bg1"/>
                </a:solidFill>
                <a:latin typeface="+mj-lt"/>
                <a:ea typeface="+mj-ea"/>
                <a:cs typeface="+mj-cs"/>
              </a:rPr>
              <a:t>V. B. </a:t>
            </a:r>
            <a:r>
              <a:rPr lang="en-US" sz="3000" i="1" dirty="0" err="1">
                <a:solidFill>
                  <a:schemeClr val="bg1"/>
                </a:solidFill>
                <a:latin typeface="+mj-lt"/>
                <a:ea typeface="+mj-ea"/>
                <a:cs typeface="+mj-cs"/>
              </a:rPr>
              <a:t>Gilespie</a:t>
            </a:r>
            <a:endParaRPr lang="en-US" sz="3000" kern="1200" dirty="0">
              <a:solidFill>
                <a:schemeClr val="bg1"/>
              </a:solidFill>
              <a:latin typeface="+mj-lt"/>
              <a:ea typeface="+mj-ea"/>
              <a:cs typeface="+mj-cs"/>
            </a:endParaRPr>
          </a:p>
        </p:txBody>
      </p:sp>
      <p:cxnSp>
        <p:nvCxnSpPr>
          <p:cNvPr id="76" name="Straight Connector 75">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23554" name="Picture 4"/>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4194" r="-1" b="-1"/>
          <a:stretch/>
        </p:blipFill>
        <p:spPr>
          <a:xfrm>
            <a:off x="393307" y="2523915"/>
            <a:ext cx="5978917" cy="4197560"/>
          </a:xfrm>
          <a:prstGeom prst="rect">
            <a:avLst/>
          </a:prstGeom>
          <a:noFill/>
        </p:spPr>
      </p:pic>
      <p:pic>
        <p:nvPicPr>
          <p:cNvPr id="4" name="Content Placeholder 4" descr="A picture containing text, person, people&#10;&#10;Description automatically generated">
            <a:extLst>
              <a:ext uri="{FF2B5EF4-FFF2-40B4-BE49-F238E27FC236}">
                <a16:creationId xmlns:a16="http://schemas.microsoft.com/office/drawing/2014/main" id="{1854F716-0603-DF4D-A9C3-1FDA986B4843}"/>
              </a:ext>
            </a:extLst>
          </p:cNvPr>
          <p:cNvPicPr>
            <a:picLocks noChangeAspect="1"/>
          </p:cNvPicPr>
          <p:nvPr/>
        </p:nvPicPr>
        <p:blipFill rotWithShape="1">
          <a:blip r:embed="rId3"/>
          <a:srcRect r="16772" b="-2"/>
          <a:stretch/>
        </p:blipFill>
        <p:spPr>
          <a:xfrm>
            <a:off x="6557963" y="2527997"/>
            <a:ext cx="5240728" cy="3749040"/>
          </a:xfrm>
          <a:prstGeom prst="rect">
            <a:avLst/>
          </a:prstGeom>
        </p:spPr>
      </p:pic>
      <p:sp>
        <p:nvSpPr>
          <p:cNvPr id="3" name="Slide Number Placeholder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339BF0F-EA1F-411E-9231-6B91E3A93B34}" type="slidenum">
              <a:rPr lang="en-US" smtClean="0"/>
              <a:pPr>
                <a:spcAft>
                  <a:spcPts val="600"/>
                </a:spcAft>
                <a:defRPr/>
              </a:pPr>
              <a:t>41</a:t>
            </a:fld>
            <a:endParaRPr lang="en-US"/>
          </a:p>
        </p:txBody>
      </p:sp>
      <p:sp>
        <p:nvSpPr>
          <p:cNvPr id="5" name="TextBox 4">
            <a:extLst>
              <a:ext uri="{FF2B5EF4-FFF2-40B4-BE49-F238E27FC236}">
                <a16:creationId xmlns:a16="http://schemas.microsoft.com/office/drawing/2014/main" id="{E3C98012-400E-4041-94C0-4F629730446F}"/>
              </a:ext>
            </a:extLst>
          </p:cNvPr>
          <p:cNvSpPr txBox="1"/>
          <p:nvPr/>
        </p:nvSpPr>
        <p:spPr>
          <a:xfrm>
            <a:off x="6372224" y="1100138"/>
            <a:ext cx="2433680" cy="830997"/>
          </a:xfrm>
          <a:prstGeom prst="rect">
            <a:avLst/>
          </a:prstGeom>
          <a:noFill/>
        </p:spPr>
        <p:txBody>
          <a:bodyPr wrap="none" rtlCol="0">
            <a:spAutoFit/>
          </a:bodyPr>
          <a:lstStyle/>
          <a:p>
            <a:r>
              <a:rPr lang="en-US" sz="4800" i="1" dirty="0">
                <a:solidFill>
                  <a:schemeClr val="bg1"/>
                </a:solidFill>
              </a:rPr>
              <a:t>Priorities</a:t>
            </a:r>
          </a:p>
        </p:txBody>
      </p:sp>
    </p:spTree>
    <p:extLst>
      <p:ext uri="{BB962C8B-B14F-4D97-AF65-F5344CB8AC3E}">
        <p14:creationId xmlns:p14="http://schemas.microsoft.com/office/powerpoint/2010/main" val="336051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Rectangle 7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1" name="Straight Connector 7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 person, people&#10;&#10;Description automatically generated">
            <a:extLst>
              <a:ext uri="{FF2B5EF4-FFF2-40B4-BE49-F238E27FC236}">
                <a16:creationId xmlns:a16="http://schemas.microsoft.com/office/drawing/2014/main" id="{C77026EA-551E-834A-83FD-4D67F391593C}"/>
              </a:ext>
            </a:extLst>
          </p:cNvPr>
          <p:cNvPicPr>
            <a:picLocks noChangeAspect="1"/>
          </p:cNvPicPr>
          <p:nvPr/>
        </p:nvPicPr>
        <p:blipFill rotWithShape="1">
          <a:blip r:embed="rId2"/>
          <a:srcRect l="9123" r="26906" b="1"/>
          <a:stretch/>
        </p:blipFill>
        <p:spPr>
          <a:xfrm>
            <a:off x="393308" y="2523915"/>
            <a:ext cx="4263688" cy="3749040"/>
          </a:xfrm>
          <a:prstGeom prst="rect">
            <a:avLst/>
          </a:prstGeom>
        </p:spPr>
      </p:pic>
      <p:pic>
        <p:nvPicPr>
          <p:cNvPr id="24578"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4739873" y="2459772"/>
            <a:ext cx="7092228" cy="4019688"/>
          </a:xfrm>
          <a:prstGeom prst="rect">
            <a:avLst/>
          </a:prstGeom>
          <a:noFill/>
        </p:spPr>
      </p:pic>
      <p:sp>
        <p:nvSpPr>
          <p:cNvPr id="3" name="Slide Number Placeholder 5"/>
          <p:cNvSpPr>
            <a:spLocks noGrp="1"/>
          </p:cNvSpPr>
          <p:nvPr>
            <p:ph type="sldNum" sz="quarter" idx="12"/>
          </p:nvPr>
        </p:nvSpPr>
        <p:spPr>
          <a:xfrm>
            <a:off x="8610600" y="6356350"/>
            <a:ext cx="2743200" cy="365125"/>
          </a:xfrm>
        </p:spPr>
        <p:txBody>
          <a:bodyPr>
            <a:normAutofit/>
          </a:bodyPr>
          <a:lstStyle/>
          <a:p>
            <a:pPr>
              <a:spcAft>
                <a:spcPts val="600"/>
              </a:spcAft>
              <a:defRPr/>
            </a:pPr>
            <a:fld id="{A03FC6C7-BD54-4D9F-BE87-B1CE009E02F7}" type="slidenum">
              <a:rPr lang="en-US" smtClean="0"/>
              <a:pPr>
                <a:spcAft>
                  <a:spcPts val="600"/>
                </a:spcAft>
                <a:defRPr/>
              </a:pPr>
              <a:t>42</a:t>
            </a:fld>
            <a:endParaRPr lang="en-US"/>
          </a:p>
        </p:txBody>
      </p:sp>
      <p:sp>
        <p:nvSpPr>
          <p:cNvPr id="4" name="Rectangle 3">
            <a:extLst>
              <a:ext uri="{FF2B5EF4-FFF2-40B4-BE49-F238E27FC236}">
                <a16:creationId xmlns:a16="http://schemas.microsoft.com/office/drawing/2014/main" id="{766043A9-5636-644B-BD54-53040841E852}"/>
              </a:ext>
            </a:extLst>
          </p:cNvPr>
          <p:cNvSpPr/>
          <p:nvPr/>
        </p:nvSpPr>
        <p:spPr>
          <a:xfrm>
            <a:off x="4975628" y="860140"/>
            <a:ext cx="6096000" cy="1055674"/>
          </a:xfrm>
          <a:prstGeom prst="rect">
            <a:avLst/>
          </a:prstGeom>
        </p:spPr>
        <p:txBody>
          <a:bodyPr>
            <a:spAutoFit/>
          </a:bodyPr>
          <a:lstStyle/>
          <a:p>
            <a:pPr algn="ctr">
              <a:lnSpc>
                <a:spcPct val="90000"/>
              </a:lnSpc>
              <a:spcBef>
                <a:spcPct val="0"/>
              </a:spcBef>
              <a:spcAft>
                <a:spcPts val="600"/>
              </a:spcAft>
            </a:pPr>
            <a:r>
              <a:rPr lang="en-US" sz="4000" b="1" i="1" dirty="0" err="1">
                <a:solidFill>
                  <a:schemeClr val="bg1"/>
                </a:solidFill>
              </a:rPr>
              <a:t>Valuegenesis</a:t>
            </a:r>
            <a:r>
              <a:rPr lang="en-US" sz="4000" b="1" i="1" dirty="0">
                <a:solidFill>
                  <a:schemeClr val="bg1"/>
                </a:solidFill>
              </a:rPr>
              <a:t> Study</a:t>
            </a:r>
          </a:p>
          <a:p>
            <a:pPr algn="ctr">
              <a:lnSpc>
                <a:spcPct val="90000"/>
              </a:lnSpc>
              <a:spcBef>
                <a:spcPct val="0"/>
              </a:spcBef>
              <a:spcAft>
                <a:spcPts val="600"/>
              </a:spcAft>
            </a:pPr>
            <a:r>
              <a:rPr lang="en-US" sz="2400" i="1" dirty="0">
                <a:solidFill>
                  <a:schemeClr val="bg1"/>
                </a:solidFill>
              </a:rPr>
              <a:t>V. B. </a:t>
            </a:r>
            <a:r>
              <a:rPr lang="en-US" sz="2400" i="1" dirty="0" err="1">
                <a:solidFill>
                  <a:schemeClr val="bg1"/>
                </a:solidFill>
              </a:rPr>
              <a:t>Gilespie</a:t>
            </a:r>
            <a:endParaRPr lang="en-US" sz="2400" dirty="0">
              <a:solidFill>
                <a:schemeClr val="bg1"/>
              </a:solidFill>
            </a:endParaRPr>
          </a:p>
        </p:txBody>
      </p:sp>
      <p:sp>
        <p:nvSpPr>
          <p:cNvPr id="6" name="Rectangle 5">
            <a:extLst>
              <a:ext uri="{FF2B5EF4-FFF2-40B4-BE49-F238E27FC236}">
                <a16:creationId xmlns:a16="http://schemas.microsoft.com/office/drawing/2014/main" id="{3613AB1A-D591-5F4E-A3BD-8CD54EDDF275}"/>
              </a:ext>
            </a:extLst>
          </p:cNvPr>
          <p:cNvSpPr/>
          <p:nvPr/>
        </p:nvSpPr>
        <p:spPr>
          <a:xfrm>
            <a:off x="1730864" y="1090393"/>
            <a:ext cx="2032929" cy="707886"/>
          </a:xfrm>
          <a:prstGeom prst="rect">
            <a:avLst/>
          </a:prstGeom>
        </p:spPr>
        <p:txBody>
          <a:bodyPr wrap="none">
            <a:spAutoFit/>
          </a:bodyPr>
          <a:lstStyle/>
          <a:p>
            <a:r>
              <a:rPr lang="en-US" sz="4000" i="1" dirty="0">
                <a:solidFill>
                  <a:schemeClr val="bg1"/>
                </a:solidFill>
              </a:rPr>
              <a:t>Priorities</a:t>
            </a:r>
          </a:p>
        </p:txBody>
      </p:sp>
    </p:spTree>
    <p:extLst>
      <p:ext uri="{BB962C8B-B14F-4D97-AF65-F5344CB8AC3E}">
        <p14:creationId xmlns:p14="http://schemas.microsoft.com/office/powerpoint/2010/main" val="3595613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8" name="Straight Connector 13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23907" name="Rectangle 3"/>
          <p:cNvSpPr>
            <a:spLocks noGrp="1" noChangeArrowheads="1"/>
          </p:cNvSpPr>
          <p:nvPr>
            <p:ph idx="4294967295"/>
          </p:nvPr>
        </p:nvSpPr>
        <p:spPr>
          <a:xfrm>
            <a:off x="4945336" y="506727"/>
            <a:ext cx="6609921" cy="1526741"/>
          </a:xfrm>
          <a:prstGeom prst="rect">
            <a:avLst/>
          </a:prstGeom>
        </p:spPr>
        <p:txBody>
          <a:bodyPr rtlCol="0" anchor="ctr">
            <a:normAutofit/>
          </a:bodyPr>
          <a:lstStyle/>
          <a:p>
            <a:pPr marL="438912" indent="-320040">
              <a:spcBef>
                <a:spcPts val="0"/>
              </a:spcBef>
              <a:spcAft>
                <a:spcPts val="600"/>
              </a:spcAft>
              <a:defRPr/>
            </a:pPr>
            <a:endParaRPr lang="en-US" sz="2200">
              <a:solidFill>
                <a:schemeClr val="bg1"/>
              </a:solidFill>
              <a:effectLst>
                <a:outerShdw blurRad="38100" dist="38100" dir="2700000" algn="tl">
                  <a:srgbClr val="000000"/>
                </a:outerShdw>
              </a:effectLst>
            </a:endParaRPr>
          </a:p>
          <a:p>
            <a:pPr marL="438912" indent="-320040">
              <a:spcBef>
                <a:spcPts val="0"/>
              </a:spcBef>
              <a:spcAft>
                <a:spcPts val="600"/>
              </a:spcAft>
              <a:buNone/>
              <a:defRPr/>
            </a:pPr>
            <a:endParaRPr lang="en-US" sz="2200">
              <a:solidFill>
                <a:schemeClr val="bg1"/>
              </a:solidFill>
              <a:effectLst>
                <a:outerShdw blurRad="38100" dist="38100" dir="2700000" algn="tl">
                  <a:srgbClr val="000000"/>
                </a:outerShdw>
              </a:effectLst>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1C634C68-DE46-B64B-AC91-8F360E24C96C}"/>
              </a:ext>
            </a:extLst>
          </p:cNvPr>
          <p:cNvPicPr>
            <a:picLocks noChangeAspect="1"/>
          </p:cNvPicPr>
          <p:nvPr/>
        </p:nvPicPr>
        <p:blipFill rotWithShape="1">
          <a:blip r:embed="rId2"/>
          <a:srcRect r="16584" b="-2"/>
          <a:stretch/>
        </p:blipFill>
        <p:spPr>
          <a:xfrm>
            <a:off x="393308" y="2523915"/>
            <a:ext cx="4872590" cy="3749040"/>
          </a:xfrm>
          <a:prstGeom prst="rect">
            <a:avLst/>
          </a:prstGeom>
        </p:spPr>
      </p:pic>
      <p:pic>
        <p:nvPicPr>
          <p:cNvPr id="2560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41" r="3790" b="-1"/>
          <a:stretch/>
        </p:blipFill>
        <p:spPr bwMode="auto">
          <a:xfrm>
            <a:off x="5443539" y="2504779"/>
            <a:ext cx="6355153" cy="40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610600" y="6356350"/>
            <a:ext cx="2743200" cy="365125"/>
          </a:xfrm>
        </p:spPr>
        <p:txBody>
          <a:bodyPr>
            <a:normAutofit/>
          </a:bodyPr>
          <a:lstStyle/>
          <a:p>
            <a:pPr>
              <a:spcAft>
                <a:spcPts val="600"/>
              </a:spcAft>
              <a:defRPr/>
            </a:pPr>
            <a:fld id="{672A10A4-90BD-4DBC-9209-5DF49105B844}" type="slidenum">
              <a:rPr lang="en-US"/>
              <a:pPr>
                <a:spcAft>
                  <a:spcPts val="600"/>
                </a:spcAft>
                <a:defRPr/>
              </a:pPr>
              <a:t>43</a:t>
            </a:fld>
            <a:endParaRPr lang="en-US"/>
          </a:p>
        </p:txBody>
      </p:sp>
      <p:sp>
        <p:nvSpPr>
          <p:cNvPr id="2" name="Rectangle 1">
            <a:extLst>
              <a:ext uri="{FF2B5EF4-FFF2-40B4-BE49-F238E27FC236}">
                <a16:creationId xmlns:a16="http://schemas.microsoft.com/office/drawing/2014/main" id="{77F97358-3BE6-3F4E-865D-B1A578394733}"/>
              </a:ext>
            </a:extLst>
          </p:cNvPr>
          <p:cNvSpPr/>
          <p:nvPr/>
        </p:nvSpPr>
        <p:spPr>
          <a:xfrm>
            <a:off x="5265898" y="580963"/>
            <a:ext cx="5546955" cy="1371600"/>
          </a:xfrm>
          <a:prstGeom prst="rect">
            <a:avLst/>
          </a:prstGeom>
          <a:solidFill>
            <a:srgbClr val="000000">
              <a:alpha val="50000"/>
            </a:srgbClr>
          </a:solidFill>
          <a:ln>
            <a:noFill/>
          </a:ln>
        </p:spPr>
        <p:txBody>
          <a:bodyPr wrap="square">
            <a:noAutofit/>
          </a:bodyPr>
          <a:lstStyle/>
          <a:p>
            <a:pPr algn="ctr">
              <a:lnSpc>
                <a:spcPct val="90000"/>
              </a:lnSpc>
              <a:spcBef>
                <a:spcPct val="0"/>
              </a:spcBef>
              <a:spcAft>
                <a:spcPts val="600"/>
              </a:spcAft>
            </a:pPr>
            <a:r>
              <a:rPr lang="en-US" sz="3600" b="1" i="1" dirty="0" err="1">
                <a:solidFill>
                  <a:srgbClr val="FFFFFF"/>
                </a:solidFill>
              </a:rPr>
              <a:t>Valuegenesis</a:t>
            </a:r>
            <a:r>
              <a:rPr lang="en-US" sz="3600" b="1" i="1" dirty="0">
                <a:solidFill>
                  <a:srgbClr val="FFFFFF"/>
                </a:solidFill>
              </a:rPr>
              <a:t> Study</a:t>
            </a:r>
          </a:p>
          <a:p>
            <a:pPr algn="ctr">
              <a:lnSpc>
                <a:spcPct val="90000"/>
              </a:lnSpc>
              <a:spcBef>
                <a:spcPct val="0"/>
              </a:spcBef>
              <a:spcAft>
                <a:spcPts val="600"/>
              </a:spcAft>
            </a:pPr>
            <a:r>
              <a:rPr lang="en-US" sz="2800" i="1" dirty="0">
                <a:solidFill>
                  <a:srgbClr val="FFFFFF"/>
                </a:solidFill>
              </a:rPr>
              <a:t>V. B. </a:t>
            </a:r>
            <a:r>
              <a:rPr lang="en-US" sz="2800" i="1" dirty="0" err="1">
                <a:solidFill>
                  <a:srgbClr val="FFFFFF"/>
                </a:solidFill>
              </a:rPr>
              <a:t>Gilespie</a:t>
            </a:r>
            <a:endParaRPr lang="en-US" sz="2800" dirty="0">
              <a:solidFill>
                <a:srgbClr val="FFFFFF"/>
              </a:solidFill>
            </a:endParaRPr>
          </a:p>
        </p:txBody>
      </p:sp>
      <p:sp>
        <p:nvSpPr>
          <p:cNvPr id="3" name="Rectangle 2">
            <a:extLst>
              <a:ext uri="{FF2B5EF4-FFF2-40B4-BE49-F238E27FC236}">
                <a16:creationId xmlns:a16="http://schemas.microsoft.com/office/drawing/2014/main" id="{25C32AB9-8FB7-5F43-8DA9-F4D77D65C32C}"/>
              </a:ext>
            </a:extLst>
          </p:cNvPr>
          <p:cNvSpPr/>
          <p:nvPr/>
        </p:nvSpPr>
        <p:spPr>
          <a:xfrm>
            <a:off x="1652858" y="921116"/>
            <a:ext cx="2032929" cy="707886"/>
          </a:xfrm>
          <a:prstGeom prst="rect">
            <a:avLst/>
          </a:prstGeom>
        </p:spPr>
        <p:txBody>
          <a:bodyPr wrap="none">
            <a:spAutoFit/>
          </a:bodyPr>
          <a:lstStyle/>
          <a:p>
            <a:r>
              <a:rPr lang="en-US" sz="4000" i="1" dirty="0">
                <a:solidFill>
                  <a:schemeClr val="bg1"/>
                </a:solidFill>
              </a:rPr>
              <a:t>Priorities</a:t>
            </a:r>
          </a:p>
        </p:txBody>
      </p:sp>
    </p:spTree>
    <p:extLst>
      <p:ext uri="{BB962C8B-B14F-4D97-AF65-F5344CB8AC3E}">
        <p14:creationId xmlns:p14="http://schemas.microsoft.com/office/powerpoint/2010/main" val="1564386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7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32" name="Group 75">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77" name="Rectangle 76">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3" name="Rectangle 77">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371599" y="319314"/>
            <a:ext cx="6145102" cy="1030515"/>
          </a:xfrm>
        </p:spPr>
        <p:txBody>
          <a:bodyPr anchor="ctr">
            <a:normAutofit/>
          </a:bodyPr>
          <a:lstStyle/>
          <a:p>
            <a:pPr>
              <a:defRPr/>
            </a:pPr>
            <a:r>
              <a:rPr lang="en-US" sz="4000" dirty="0">
                <a:solidFill>
                  <a:srgbClr val="FFFFFF"/>
                </a:solidFill>
              </a:rPr>
              <a:t> </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338" y="1594068"/>
            <a:ext cx="8640411" cy="5245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A picture containing text, person, people&#10;&#10;Description automatically generated">
            <a:extLst>
              <a:ext uri="{FF2B5EF4-FFF2-40B4-BE49-F238E27FC236}">
                <a16:creationId xmlns:a16="http://schemas.microsoft.com/office/drawing/2014/main" id="{8C7717AA-CDDB-1A48-911E-91BDF6FB6952}"/>
              </a:ext>
            </a:extLst>
          </p:cNvPr>
          <p:cNvPicPr>
            <a:picLocks noChangeAspect="1"/>
          </p:cNvPicPr>
          <p:nvPr/>
        </p:nvPicPr>
        <p:blipFill rotWithShape="1">
          <a:blip r:embed="rId3"/>
          <a:srcRect l="9123" r="26906" b="1"/>
          <a:stretch/>
        </p:blipFill>
        <p:spPr>
          <a:xfrm>
            <a:off x="8558677" y="2086594"/>
            <a:ext cx="3369671" cy="3857940"/>
          </a:xfrm>
          <a:prstGeom prst="rect">
            <a:avLst/>
          </a:prstGeom>
        </p:spPr>
      </p:pic>
      <p:sp>
        <p:nvSpPr>
          <p:cNvPr id="26627" name="Content Placeholder 4"/>
          <p:cNvSpPr>
            <a:spLocks noGrp="1"/>
          </p:cNvSpPr>
          <p:nvPr>
            <p:ph idx="4294967295"/>
          </p:nvPr>
        </p:nvSpPr>
        <p:spPr>
          <a:xfrm>
            <a:off x="1371598" y="5070346"/>
            <a:ext cx="9496427" cy="1385266"/>
          </a:xfrm>
          <a:prstGeom prst="rect">
            <a:avLst/>
          </a:prstGeom>
        </p:spPr>
        <p:txBody>
          <a:bodyPr>
            <a:normAutofit/>
          </a:bodyPr>
          <a:lstStyle/>
          <a:p>
            <a:pPr eaLnBrk="1" hangingPunct="1"/>
            <a:r>
              <a:rPr lang="en-US" sz="2000"/>
              <a:t> </a:t>
            </a:r>
          </a:p>
        </p:txBody>
      </p:sp>
      <p:sp>
        <p:nvSpPr>
          <p:cNvPr id="3" name="Slide Number Placeholder 3"/>
          <p:cNvSpPr>
            <a:spLocks noGrp="1"/>
          </p:cNvSpPr>
          <p:nvPr>
            <p:ph type="sldNum" sz="quarter" idx="12"/>
          </p:nvPr>
        </p:nvSpPr>
        <p:spPr>
          <a:xfrm>
            <a:off x="11704320" y="6455664"/>
            <a:ext cx="448056" cy="365125"/>
          </a:xfrm>
        </p:spPr>
        <p:txBody>
          <a:bodyPr>
            <a:normAutofit/>
          </a:bodyPr>
          <a:lstStyle/>
          <a:p>
            <a:pPr>
              <a:spcAft>
                <a:spcPts val="600"/>
              </a:spcAft>
              <a:defRPr/>
            </a:pPr>
            <a:fld id="{6E8A35F0-28FE-48B1-8A64-79C538308A2F}" type="slidenum">
              <a:rPr lang="en-US" sz="1100">
                <a:solidFill>
                  <a:schemeClr val="tx1">
                    <a:lumMod val="50000"/>
                    <a:lumOff val="50000"/>
                  </a:schemeClr>
                </a:solidFill>
              </a:rPr>
              <a:pPr>
                <a:spcAft>
                  <a:spcPts val="600"/>
                </a:spcAft>
                <a:defRPr/>
              </a:pPr>
              <a:t>44</a:t>
            </a:fld>
            <a:endParaRPr lang="en-US" sz="1100">
              <a:solidFill>
                <a:schemeClr val="tx1">
                  <a:lumMod val="50000"/>
                  <a:lumOff val="50000"/>
                </a:schemeClr>
              </a:solidFill>
            </a:endParaRPr>
          </a:p>
        </p:txBody>
      </p:sp>
      <p:sp>
        <p:nvSpPr>
          <p:cNvPr id="2" name="Rectangle 1">
            <a:extLst>
              <a:ext uri="{FF2B5EF4-FFF2-40B4-BE49-F238E27FC236}">
                <a16:creationId xmlns:a16="http://schemas.microsoft.com/office/drawing/2014/main" id="{DFE12956-CF1C-8A43-A7E7-BF5CDC83F230}"/>
              </a:ext>
            </a:extLst>
          </p:cNvPr>
          <p:cNvSpPr/>
          <p:nvPr/>
        </p:nvSpPr>
        <p:spPr>
          <a:xfrm>
            <a:off x="1420700" y="319314"/>
            <a:ext cx="6096000" cy="1055674"/>
          </a:xfrm>
          <a:prstGeom prst="rect">
            <a:avLst/>
          </a:prstGeom>
        </p:spPr>
        <p:txBody>
          <a:bodyPr>
            <a:spAutoFit/>
          </a:bodyPr>
          <a:lstStyle/>
          <a:p>
            <a:pPr algn="ctr">
              <a:lnSpc>
                <a:spcPct val="90000"/>
              </a:lnSpc>
              <a:spcBef>
                <a:spcPct val="0"/>
              </a:spcBef>
              <a:spcAft>
                <a:spcPts val="600"/>
              </a:spcAft>
            </a:pPr>
            <a:r>
              <a:rPr lang="en-US" sz="3600" b="1" i="1" dirty="0" err="1">
                <a:solidFill>
                  <a:schemeClr val="bg1"/>
                </a:solidFill>
              </a:rPr>
              <a:t>Valuegenesis</a:t>
            </a:r>
            <a:r>
              <a:rPr lang="en-US" sz="3600" b="1" i="1" dirty="0">
                <a:solidFill>
                  <a:schemeClr val="bg1"/>
                </a:solidFill>
              </a:rPr>
              <a:t> Study</a:t>
            </a:r>
          </a:p>
          <a:p>
            <a:pPr algn="ctr">
              <a:lnSpc>
                <a:spcPct val="90000"/>
              </a:lnSpc>
              <a:spcBef>
                <a:spcPct val="0"/>
              </a:spcBef>
              <a:spcAft>
                <a:spcPts val="600"/>
              </a:spcAft>
            </a:pPr>
            <a:r>
              <a:rPr lang="en-US" sz="2800" i="1" dirty="0">
                <a:solidFill>
                  <a:schemeClr val="bg1"/>
                </a:solidFill>
              </a:rPr>
              <a:t>V. B. </a:t>
            </a:r>
            <a:r>
              <a:rPr lang="en-US" sz="2800" i="1" dirty="0" err="1">
                <a:solidFill>
                  <a:schemeClr val="bg1"/>
                </a:solidFill>
              </a:rPr>
              <a:t>Gilespie</a:t>
            </a:r>
            <a:endParaRPr lang="en-US" sz="2800" dirty="0">
              <a:solidFill>
                <a:schemeClr val="bg1"/>
              </a:solidFill>
            </a:endParaRPr>
          </a:p>
        </p:txBody>
      </p:sp>
      <p:sp>
        <p:nvSpPr>
          <p:cNvPr id="5" name="Rectangle 4">
            <a:extLst>
              <a:ext uri="{FF2B5EF4-FFF2-40B4-BE49-F238E27FC236}">
                <a16:creationId xmlns:a16="http://schemas.microsoft.com/office/drawing/2014/main" id="{058C300B-7590-E94D-A130-421279E9D790}"/>
              </a:ext>
            </a:extLst>
          </p:cNvPr>
          <p:cNvSpPr/>
          <p:nvPr/>
        </p:nvSpPr>
        <p:spPr>
          <a:xfrm>
            <a:off x="5588489" y="3244334"/>
            <a:ext cx="1015021" cy="369332"/>
          </a:xfrm>
          <a:prstGeom prst="rect">
            <a:avLst/>
          </a:prstGeom>
        </p:spPr>
        <p:txBody>
          <a:bodyPr wrap="none">
            <a:spAutoFit/>
          </a:bodyPr>
          <a:lstStyle/>
          <a:p>
            <a:r>
              <a:rPr lang="en-US" i="1" dirty="0">
                <a:solidFill>
                  <a:schemeClr val="bg1"/>
                </a:solidFill>
              </a:rPr>
              <a:t>Priorities</a:t>
            </a:r>
          </a:p>
        </p:txBody>
      </p:sp>
      <p:sp>
        <p:nvSpPr>
          <p:cNvPr id="7" name="Rectangle 6">
            <a:extLst>
              <a:ext uri="{FF2B5EF4-FFF2-40B4-BE49-F238E27FC236}">
                <a16:creationId xmlns:a16="http://schemas.microsoft.com/office/drawing/2014/main" id="{33525BE9-A09A-9742-8715-C5659C2D0D51}"/>
              </a:ext>
            </a:extLst>
          </p:cNvPr>
          <p:cNvSpPr/>
          <p:nvPr/>
        </p:nvSpPr>
        <p:spPr>
          <a:xfrm>
            <a:off x="9149820" y="433787"/>
            <a:ext cx="2032929" cy="707886"/>
          </a:xfrm>
          <a:prstGeom prst="rect">
            <a:avLst/>
          </a:prstGeom>
        </p:spPr>
        <p:txBody>
          <a:bodyPr wrap="none">
            <a:spAutoFit/>
          </a:bodyPr>
          <a:lstStyle/>
          <a:p>
            <a:r>
              <a:rPr lang="en-US" sz="4000" i="1" dirty="0">
                <a:solidFill>
                  <a:schemeClr val="bg1"/>
                </a:solidFill>
              </a:rPr>
              <a:t>Priorities</a:t>
            </a:r>
          </a:p>
        </p:txBody>
      </p:sp>
    </p:spTree>
    <p:extLst>
      <p:ext uri="{BB962C8B-B14F-4D97-AF65-F5344CB8AC3E}">
        <p14:creationId xmlns:p14="http://schemas.microsoft.com/office/powerpoint/2010/main" val="247731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4" name="Rectangle 143">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Rectangle 146">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317903" y="322512"/>
            <a:ext cx="5040285" cy="1169585"/>
          </a:xfrm>
        </p:spPr>
        <p:txBody>
          <a:bodyPr anchor="b">
            <a:normAutofit/>
          </a:bodyPr>
          <a:lstStyle/>
          <a:p>
            <a:pPr>
              <a:spcAft>
                <a:spcPts val="600"/>
              </a:spcAft>
            </a:pPr>
            <a:r>
              <a:rPr lang="en-US" sz="3700" b="1" i="1" dirty="0" err="1"/>
              <a:t>Valuegenesis</a:t>
            </a:r>
            <a:r>
              <a:rPr lang="en-US" sz="3700" b="1" i="1" dirty="0"/>
              <a:t> Study</a:t>
            </a:r>
            <a:br>
              <a:rPr lang="en-US" sz="3700" b="1" i="1" dirty="0"/>
            </a:br>
            <a:r>
              <a:rPr lang="en-US" sz="3700" b="1" i="1" dirty="0"/>
              <a:t>V. </a:t>
            </a:r>
            <a:r>
              <a:rPr lang="en-US" sz="3700" i="1" dirty="0"/>
              <a:t>B. </a:t>
            </a:r>
            <a:r>
              <a:rPr lang="en-US" sz="3700" i="1" dirty="0" err="1"/>
              <a:t>Gilespie</a:t>
            </a:r>
            <a:endParaRPr lang="en-US" sz="3700" dirty="0"/>
          </a:p>
        </p:txBody>
      </p:sp>
      <p:sp>
        <p:nvSpPr>
          <p:cNvPr id="149" name="Rectangle 14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4"/>
          <p:cNvSpPr>
            <a:spLocks noGrp="1"/>
          </p:cNvSpPr>
          <p:nvPr>
            <p:ph idx="4294967295"/>
          </p:nvPr>
        </p:nvSpPr>
        <p:spPr>
          <a:xfrm>
            <a:off x="1055715" y="2508105"/>
            <a:ext cx="5040285" cy="3632493"/>
          </a:xfrm>
          <a:prstGeom prst="rect">
            <a:avLst/>
          </a:prstGeom>
        </p:spPr>
        <p:txBody>
          <a:bodyPr anchor="ctr">
            <a:normAutofit/>
          </a:bodyPr>
          <a:lstStyle/>
          <a:p>
            <a:pPr eaLnBrk="1" hangingPunct="1"/>
            <a:r>
              <a:rPr lang="en-US" sz="2000" dirty="0"/>
              <a:t> </a:t>
            </a:r>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356" y="1492097"/>
            <a:ext cx="7693832" cy="48480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A picture containing text, person, people&#10;&#10;Description automatically generated">
            <a:extLst>
              <a:ext uri="{FF2B5EF4-FFF2-40B4-BE49-F238E27FC236}">
                <a16:creationId xmlns:a16="http://schemas.microsoft.com/office/drawing/2014/main" id="{2EF8F769-4713-4E48-A64E-C34F2E2175CA}"/>
              </a:ext>
            </a:extLst>
          </p:cNvPr>
          <p:cNvPicPr>
            <a:picLocks noChangeAspect="1"/>
          </p:cNvPicPr>
          <p:nvPr/>
        </p:nvPicPr>
        <p:blipFill rotWithShape="1">
          <a:blip r:embed="rId3"/>
          <a:srcRect l="4629" r="25200"/>
          <a:stretch/>
        </p:blipFill>
        <p:spPr>
          <a:xfrm>
            <a:off x="8556112" y="216849"/>
            <a:ext cx="3219973" cy="2581173"/>
          </a:xfrm>
          <a:prstGeom prst="rect">
            <a:avLst/>
          </a:prstGeom>
        </p:spPr>
      </p:pic>
      <p:sp>
        <p:nvSpPr>
          <p:cNvPr id="3"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593EC5DB-D4CD-4A5D-B99D-450BA6BE3201}" type="slidenum">
              <a:rPr lang="en-US"/>
              <a:pPr>
                <a:spcAft>
                  <a:spcPts val="600"/>
                </a:spcAft>
                <a:defRPr/>
              </a:pPr>
              <a:t>45</a:t>
            </a:fld>
            <a:endParaRPr lang="en-US"/>
          </a:p>
        </p:txBody>
      </p:sp>
      <p:sp>
        <p:nvSpPr>
          <p:cNvPr id="2" name="Rectangle 1">
            <a:extLst>
              <a:ext uri="{FF2B5EF4-FFF2-40B4-BE49-F238E27FC236}">
                <a16:creationId xmlns:a16="http://schemas.microsoft.com/office/drawing/2014/main" id="{02FBD6CC-AC55-9348-95D9-D8544BC6EA68}"/>
              </a:ext>
            </a:extLst>
          </p:cNvPr>
          <p:cNvSpPr/>
          <p:nvPr/>
        </p:nvSpPr>
        <p:spPr>
          <a:xfrm>
            <a:off x="9055056" y="3554910"/>
            <a:ext cx="2222083" cy="769441"/>
          </a:xfrm>
          <a:prstGeom prst="rect">
            <a:avLst/>
          </a:prstGeom>
        </p:spPr>
        <p:txBody>
          <a:bodyPr wrap="none">
            <a:spAutoFit/>
          </a:bodyPr>
          <a:lstStyle/>
          <a:p>
            <a:r>
              <a:rPr lang="en-US" sz="4400" i="1" dirty="0"/>
              <a:t>Priorities</a:t>
            </a:r>
          </a:p>
        </p:txBody>
      </p:sp>
    </p:spTree>
    <p:extLst>
      <p:ext uri="{BB962C8B-B14F-4D97-AF65-F5344CB8AC3E}">
        <p14:creationId xmlns:p14="http://schemas.microsoft.com/office/powerpoint/2010/main" val="72158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Shape 76">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4" descr="A picture containing text, person, people&#10;&#10;Description automatically generated">
            <a:extLst>
              <a:ext uri="{FF2B5EF4-FFF2-40B4-BE49-F238E27FC236}">
                <a16:creationId xmlns:a16="http://schemas.microsoft.com/office/drawing/2014/main" id="{F13B10BC-F267-6B4B-BAAA-BE64895E6C69}"/>
              </a:ext>
            </a:extLst>
          </p:cNvPr>
          <p:cNvPicPr>
            <a:picLocks noChangeAspect="1"/>
          </p:cNvPicPr>
          <p:nvPr/>
        </p:nvPicPr>
        <p:blipFill rotWithShape="1">
          <a:blip r:embed="rId2"/>
          <a:srcRect l="4629" r="25200"/>
          <a:stretch/>
        </p:blipFill>
        <p:spPr>
          <a:xfrm>
            <a:off x="275362" y="1222132"/>
            <a:ext cx="4073323" cy="3843337"/>
          </a:xfrm>
          <a:prstGeom prst="rect">
            <a:avLst/>
          </a:prstGeom>
        </p:spPr>
      </p:pic>
      <p:sp>
        <p:nvSpPr>
          <p:cNvPr id="79" name="Freeform: Shape 78">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674"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5063367" y="1200150"/>
            <a:ext cx="6980995" cy="5026914"/>
          </a:xfrm>
          <a:prstGeom prst="rect">
            <a:avLst/>
          </a:prstGeom>
          <a:noFill/>
        </p:spPr>
      </p:pic>
      <p:sp>
        <p:nvSpPr>
          <p:cNvPr id="3" name="Slide Number Placeholder 5"/>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CA56F988-DFEA-4B32-B235-4211303BE5A0}" type="slidenum">
              <a:rPr lang="en-US"/>
              <a:pPr>
                <a:spcAft>
                  <a:spcPts val="600"/>
                </a:spcAft>
                <a:defRPr/>
              </a:pPr>
              <a:t>46</a:t>
            </a:fld>
            <a:endParaRPr lang="en-US"/>
          </a:p>
        </p:txBody>
      </p:sp>
      <p:sp>
        <p:nvSpPr>
          <p:cNvPr id="2" name="Rectangle 1">
            <a:extLst>
              <a:ext uri="{FF2B5EF4-FFF2-40B4-BE49-F238E27FC236}">
                <a16:creationId xmlns:a16="http://schemas.microsoft.com/office/drawing/2014/main" id="{FFA0E0C8-C02C-204D-97C5-8A6B782B627B}"/>
              </a:ext>
            </a:extLst>
          </p:cNvPr>
          <p:cNvSpPr/>
          <p:nvPr/>
        </p:nvSpPr>
        <p:spPr>
          <a:xfrm>
            <a:off x="5063367" y="340424"/>
            <a:ext cx="6980995" cy="584775"/>
          </a:xfrm>
          <a:prstGeom prst="rect">
            <a:avLst/>
          </a:prstGeom>
        </p:spPr>
        <p:txBody>
          <a:bodyPr wrap="square">
            <a:spAutoFit/>
          </a:bodyPr>
          <a:lstStyle/>
          <a:p>
            <a:pPr algn="ctr"/>
            <a:r>
              <a:rPr lang="en-US" sz="3200" b="1" i="1" dirty="0" err="1"/>
              <a:t>Valuegenesis</a:t>
            </a:r>
            <a:r>
              <a:rPr lang="en-US" sz="3200" b="1" i="1" dirty="0"/>
              <a:t> Study, </a:t>
            </a:r>
            <a:r>
              <a:rPr lang="en-US" sz="3200" i="1" dirty="0"/>
              <a:t>V. B. </a:t>
            </a:r>
            <a:r>
              <a:rPr lang="en-US" sz="3200" i="1" dirty="0" err="1"/>
              <a:t>Gilespie</a:t>
            </a:r>
            <a:endParaRPr lang="en-US" sz="3200" dirty="0"/>
          </a:p>
        </p:txBody>
      </p:sp>
      <p:sp>
        <p:nvSpPr>
          <p:cNvPr id="5" name="Rectangle 4">
            <a:extLst>
              <a:ext uri="{FF2B5EF4-FFF2-40B4-BE49-F238E27FC236}">
                <a16:creationId xmlns:a16="http://schemas.microsoft.com/office/drawing/2014/main" id="{9F46973D-2E6B-A948-A9B5-7CAE2A991CA2}"/>
              </a:ext>
            </a:extLst>
          </p:cNvPr>
          <p:cNvSpPr/>
          <p:nvPr/>
        </p:nvSpPr>
        <p:spPr>
          <a:xfrm>
            <a:off x="1022738" y="5811565"/>
            <a:ext cx="2844737" cy="830997"/>
          </a:xfrm>
          <a:prstGeom prst="rect">
            <a:avLst/>
          </a:prstGeom>
        </p:spPr>
        <p:txBody>
          <a:bodyPr wrap="square">
            <a:spAutoFit/>
          </a:bodyPr>
          <a:lstStyle/>
          <a:p>
            <a:r>
              <a:rPr lang="en-US" sz="4800" i="1" dirty="0"/>
              <a:t>Priorities</a:t>
            </a:r>
          </a:p>
        </p:txBody>
      </p:sp>
    </p:spTree>
    <p:extLst>
      <p:ext uri="{BB962C8B-B14F-4D97-AF65-F5344CB8AC3E}">
        <p14:creationId xmlns:p14="http://schemas.microsoft.com/office/powerpoint/2010/main" val="267867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picture containing text, person, people&#10;&#10;Description automatically generated">
            <a:extLst>
              <a:ext uri="{FF2B5EF4-FFF2-40B4-BE49-F238E27FC236}">
                <a16:creationId xmlns:a16="http://schemas.microsoft.com/office/drawing/2014/main" id="{A07D372A-F3E7-3D4A-B7E4-0994EDF4F866}"/>
              </a:ext>
            </a:extLst>
          </p:cNvPr>
          <p:cNvPicPr>
            <a:picLocks noChangeAspect="1"/>
          </p:cNvPicPr>
          <p:nvPr/>
        </p:nvPicPr>
        <p:blipFill rotWithShape="1">
          <a:blip r:embed="rId2"/>
          <a:srcRect l="4629" r="25200"/>
          <a:stretch/>
        </p:blipFill>
        <p:spPr>
          <a:xfrm>
            <a:off x="176968" y="1709409"/>
            <a:ext cx="4050653" cy="3218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71" name="Straight Connector 70">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3554" name="Picture 4">
            <a:extLst>
              <a:ext uri="{FF2B5EF4-FFF2-40B4-BE49-F238E27FC236}">
                <a16:creationId xmlns:a16="http://schemas.microsoft.com/office/drawing/2014/main" id="{3975B8FA-F1C7-A449-AC30-FA2C218263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43401" y="136525"/>
            <a:ext cx="7848600" cy="6364288"/>
          </a:xfrm>
          <a:prstGeom prst="rect">
            <a:avLst/>
          </a:prstGeom>
          <a:noFill/>
        </p:spPr>
      </p:pic>
      <p:sp>
        <p:nvSpPr>
          <p:cNvPr id="3" name="Slide Number Placeholder 5">
            <a:extLst>
              <a:ext uri="{FF2B5EF4-FFF2-40B4-BE49-F238E27FC236}">
                <a16:creationId xmlns:a16="http://schemas.microsoft.com/office/drawing/2014/main" id="{D511E0A7-FB9D-D941-9A66-92D3D4D9DC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7C383B83-CC99-654C-A44B-88D0F9EEEEF5}" type="slidenum">
              <a:rPr lang="en-US" altLang="en-US">
                <a:solidFill>
                  <a:schemeClr val="tx1">
                    <a:tint val="75000"/>
                  </a:schemeClr>
                </a:solidFill>
                <a:latin typeface="+mn-lt"/>
              </a:rPr>
              <a:pPr eaLnBrk="1" hangingPunct="1">
                <a:spcAft>
                  <a:spcPts val="600"/>
                </a:spcAft>
              </a:pPr>
              <a:t>47</a:t>
            </a:fld>
            <a:endParaRPr lang="en-US" altLang="en-US">
              <a:solidFill>
                <a:schemeClr val="tx1">
                  <a:tint val="75000"/>
                </a:schemeClr>
              </a:solidFill>
              <a:latin typeface="+mn-lt"/>
            </a:endParaRPr>
          </a:p>
        </p:txBody>
      </p:sp>
      <p:sp>
        <p:nvSpPr>
          <p:cNvPr id="2" name="Rectangle 1">
            <a:extLst>
              <a:ext uri="{FF2B5EF4-FFF2-40B4-BE49-F238E27FC236}">
                <a16:creationId xmlns:a16="http://schemas.microsoft.com/office/drawing/2014/main" id="{3EECD78A-4211-734F-A5DF-1915525BE29F}"/>
              </a:ext>
            </a:extLst>
          </p:cNvPr>
          <p:cNvSpPr/>
          <p:nvPr/>
        </p:nvSpPr>
        <p:spPr>
          <a:xfrm>
            <a:off x="558402" y="466405"/>
            <a:ext cx="4742993" cy="1015663"/>
          </a:xfrm>
          <a:prstGeom prst="rect">
            <a:avLst/>
          </a:prstGeom>
        </p:spPr>
        <p:txBody>
          <a:bodyPr wrap="square">
            <a:spAutoFit/>
          </a:bodyPr>
          <a:lstStyle/>
          <a:p>
            <a:r>
              <a:rPr lang="en-US" sz="3600" b="1" i="1" dirty="0" err="1"/>
              <a:t>Valuegenesis</a:t>
            </a:r>
            <a:r>
              <a:rPr lang="en-US" sz="3600" b="1" i="1" dirty="0"/>
              <a:t> Study</a:t>
            </a:r>
            <a:br>
              <a:rPr lang="en-US" b="1" i="1" dirty="0"/>
            </a:br>
            <a:r>
              <a:rPr lang="en-US" sz="2400" b="1" i="1" dirty="0"/>
              <a:t>V. </a:t>
            </a:r>
            <a:r>
              <a:rPr lang="en-US" sz="2400" i="1" dirty="0"/>
              <a:t>B. </a:t>
            </a:r>
            <a:r>
              <a:rPr lang="en-US" sz="2400" i="1" dirty="0" err="1"/>
              <a:t>Gilespie</a:t>
            </a:r>
            <a:endParaRPr lang="en-US" dirty="0"/>
          </a:p>
        </p:txBody>
      </p:sp>
      <p:sp>
        <p:nvSpPr>
          <p:cNvPr id="5" name="Rectangle 4">
            <a:extLst>
              <a:ext uri="{FF2B5EF4-FFF2-40B4-BE49-F238E27FC236}">
                <a16:creationId xmlns:a16="http://schemas.microsoft.com/office/drawing/2014/main" id="{FEFC035B-E5E9-EB45-8248-5492573CBE73}"/>
              </a:ext>
            </a:extLst>
          </p:cNvPr>
          <p:cNvSpPr/>
          <p:nvPr/>
        </p:nvSpPr>
        <p:spPr>
          <a:xfrm>
            <a:off x="558402" y="5155270"/>
            <a:ext cx="3912105" cy="1323439"/>
          </a:xfrm>
          <a:prstGeom prst="rect">
            <a:avLst/>
          </a:prstGeom>
        </p:spPr>
        <p:txBody>
          <a:bodyPr wrap="square">
            <a:spAutoFit/>
          </a:bodyPr>
          <a:lstStyle/>
          <a:p>
            <a:r>
              <a:rPr lang="en-US" sz="4000" i="1" dirty="0"/>
              <a:t>Priorities</a:t>
            </a:r>
          </a:p>
          <a:p>
            <a:r>
              <a:rPr lang="en-US" sz="4000" i="1" dirty="0"/>
              <a:t>	Perceptions</a:t>
            </a:r>
          </a:p>
        </p:txBody>
      </p:sp>
    </p:spTree>
    <p:extLst>
      <p:ext uri="{BB962C8B-B14F-4D97-AF65-F5344CB8AC3E}">
        <p14:creationId xmlns:p14="http://schemas.microsoft.com/office/powerpoint/2010/main" val="2989829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2245F03-66D5-45EC-A0B5-90E656B11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099FB8-2441-C040-9112-8F4D8359E1FB}"/>
              </a:ext>
            </a:extLst>
          </p:cNvPr>
          <p:cNvSpPr>
            <a:spLocks noGrp="1"/>
          </p:cNvSpPr>
          <p:nvPr>
            <p:ph type="title"/>
          </p:nvPr>
        </p:nvSpPr>
        <p:spPr>
          <a:xfrm>
            <a:off x="1524000" y="4063296"/>
            <a:ext cx="9144000" cy="1152663"/>
          </a:xfrm>
          <a:prstGeom prst="ellipse">
            <a:avLst/>
          </a:prstGeom>
        </p:spPr>
        <p:txBody>
          <a:bodyPr vert="horz" lIns="91440" tIns="45720" rIns="91440" bIns="45720" rtlCol="0" anchor="ctr">
            <a:normAutofit/>
          </a:bodyPr>
          <a:lstStyle/>
          <a:p>
            <a:pPr algn="ctr">
              <a:defRPr/>
            </a:pPr>
            <a:r>
              <a:rPr lang="en-US"/>
              <a:t> </a:t>
            </a:r>
          </a:p>
        </p:txBody>
      </p:sp>
      <p:sp>
        <p:nvSpPr>
          <p:cNvPr id="25603" name="Content Placeholder 4">
            <a:extLst>
              <a:ext uri="{FF2B5EF4-FFF2-40B4-BE49-F238E27FC236}">
                <a16:creationId xmlns:a16="http://schemas.microsoft.com/office/drawing/2014/main" id="{AB3FB8B6-D60E-FF45-ACA4-F246B20F4950}"/>
              </a:ext>
            </a:extLst>
          </p:cNvPr>
          <p:cNvSpPr>
            <a:spLocks noGrp="1"/>
          </p:cNvSpPr>
          <p:nvPr>
            <p:ph idx="1"/>
          </p:nvPr>
        </p:nvSpPr>
        <p:spPr>
          <a:xfrm>
            <a:off x="1524000" y="5329534"/>
            <a:ext cx="9144000" cy="646785"/>
          </a:xfrm>
        </p:spPr>
        <p:txBody>
          <a:bodyPr vert="horz" lIns="91440" tIns="45720" rIns="91440" bIns="45720" rtlCol="0">
            <a:normAutofit/>
          </a:bodyPr>
          <a:lstStyle/>
          <a:p>
            <a:pPr marL="0" indent="0" algn="ctr">
              <a:buNone/>
            </a:pPr>
            <a:r>
              <a:rPr lang="en-US" altLang="en-US" sz="2400"/>
              <a:t> </a:t>
            </a:r>
          </a:p>
        </p:txBody>
      </p:sp>
      <p:sp>
        <p:nvSpPr>
          <p:cNvPr id="78" name="Freeform: Shape 77">
            <a:extLst>
              <a:ext uri="{FF2B5EF4-FFF2-40B4-BE49-F238E27FC236}">
                <a16:creationId xmlns:a16="http://schemas.microsoft.com/office/drawing/2014/main" id="{EB2DCC78-9962-49FE-9691-A391B5AA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1" cy="3962402"/>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chemeClr val="bg2">
              <a:alpha val="50000"/>
            </a:schemeClr>
          </a:solidFill>
          <a:ln w="32707" cap="flat">
            <a:noFill/>
            <a:prstDash val="solid"/>
            <a:miter/>
          </a:ln>
        </p:spPr>
        <p:txBody>
          <a:bodyPr rtlCol="0" anchor="ctr"/>
          <a:lstStyle/>
          <a:p>
            <a:endParaRPr lang="en-US"/>
          </a:p>
        </p:txBody>
      </p:sp>
      <p:pic>
        <p:nvPicPr>
          <p:cNvPr id="25605" name="Picture 4">
            <a:extLst>
              <a:ext uri="{FF2B5EF4-FFF2-40B4-BE49-F238E27FC236}">
                <a16:creationId xmlns:a16="http://schemas.microsoft.com/office/drawing/2014/main" id="{8C00DCB2-8A8F-4945-9D5D-2B2E6DC21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331782"/>
            <a:ext cx="12270023" cy="5643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descr="A picture containing text, person, people&#10;&#10;Description automatically generated">
            <a:extLst>
              <a:ext uri="{FF2B5EF4-FFF2-40B4-BE49-F238E27FC236}">
                <a16:creationId xmlns:a16="http://schemas.microsoft.com/office/drawing/2014/main" id="{BF9BCEF5-F95B-7648-A645-F556F5E86DC7}"/>
              </a:ext>
            </a:extLst>
          </p:cNvPr>
          <p:cNvPicPr>
            <a:picLocks noChangeAspect="1"/>
          </p:cNvPicPr>
          <p:nvPr/>
        </p:nvPicPr>
        <p:blipFill rotWithShape="1">
          <a:blip r:embed="rId3"/>
          <a:srcRect l="4629" r="25200" b="18715"/>
          <a:stretch/>
        </p:blipFill>
        <p:spPr>
          <a:xfrm>
            <a:off x="8915401" y="131453"/>
            <a:ext cx="2961362" cy="1885482"/>
          </a:xfrm>
          <a:prstGeom prst="rect">
            <a:avLst/>
          </a:prstGeom>
        </p:spPr>
      </p:pic>
      <p:sp>
        <p:nvSpPr>
          <p:cNvPr id="3" name="Slide Number Placeholder 3">
            <a:extLst>
              <a:ext uri="{FF2B5EF4-FFF2-40B4-BE49-F238E27FC236}">
                <a16:creationId xmlns:a16="http://schemas.microsoft.com/office/drawing/2014/main" id="{A3E942BF-D5F7-024B-9ECF-F66B51E6BE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6E824E4F-5CD4-2140-BD92-DDC9FB54FF2E}" type="slidenum">
              <a:rPr lang="en-US" altLang="en-US">
                <a:solidFill>
                  <a:schemeClr val="tx1">
                    <a:tint val="75000"/>
                  </a:schemeClr>
                </a:solidFill>
                <a:latin typeface="+mn-lt"/>
              </a:rPr>
              <a:pPr eaLnBrk="1" hangingPunct="1">
                <a:spcAft>
                  <a:spcPts val="600"/>
                </a:spcAft>
              </a:pPr>
              <a:t>48</a:t>
            </a:fld>
            <a:endParaRPr lang="en-US" altLang="en-US">
              <a:solidFill>
                <a:schemeClr val="tx1">
                  <a:tint val="75000"/>
                </a:schemeClr>
              </a:solidFill>
              <a:latin typeface="+mn-lt"/>
            </a:endParaRPr>
          </a:p>
        </p:txBody>
      </p:sp>
      <p:sp>
        <p:nvSpPr>
          <p:cNvPr id="2" name="Rectangle 1">
            <a:extLst>
              <a:ext uri="{FF2B5EF4-FFF2-40B4-BE49-F238E27FC236}">
                <a16:creationId xmlns:a16="http://schemas.microsoft.com/office/drawing/2014/main" id="{B4921A80-BA12-554E-8667-AB869718AE7C}"/>
              </a:ext>
            </a:extLst>
          </p:cNvPr>
          <p:cNvSpPr/>
          <p:nvPr/>
        </p:nvSpPr>
        <p:spPr>
          <a:xfrm>
            <a:off x="315237" y="131453"/>
            <a:ext cx="6714594" cy="1200329"/>
          </a:xfrm>
          <a:prstGeom prst="rect">
            <a:avLst/>
          </a:prstGeom>
        </p:spPr>
        <p:txBody>
          <a:bodyPr wrap="square">
            <a:spAutoFit/>
          </a:bodyPr>
          <a:lstStyle/>
          <a:p>
            <a:pPr algn="ctr"/>
            <a:r>
              <a:rPr lang="en-US" sz="4000" b="1" i="1" dirty="0" err="1"/>
              <a:t>Valuegenesis</a:t>
            </a:r>
            <a:r>
              <a:rPr lang="en-US" sz="4000" b="1" i="1" dirty="0"/>
              <a:t> Study</a:t>
            </a:r>
            <a:br>
              <a:rPr lang="en-US" sz="4000" b="1" i="1" dirty="0"/>
            </a:br>
            <a:r>
              <a:rPr lang="en-US" sz="3200" i="1" dirty="0"/>
              <a:t>V. B. </a:t>
            </a:r>
            <a:r>
              <a:rPr lang="en-US" sz="3200" i="1" dirty="0" err="1"/>
              <a:t>Gilespie</a:t>
            </a:r>
            <a:endParaRPr lang="en-US" sz="2000" dirty="0"/>
          </a:p>
        </p:txBody>
      </p:sp>
    </p:spTree>
    <p:extLst>
      <p:ext uri="{BB962C8B-B14F-4D97-AF65-F5344CB8AC3E}">
        <p14:creationId xmlns:p14="http://schemas.microsoft.com/office/powerpoint/2010/main" val="1500972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AB95A821-BFEF-024E-B72C-DBE3BCAEF897}"/>
              </a:ext>
            </a:extLst>
          </p:cNvPr>
          <p:cNvSpPr>
            <a:spLocks noGrp="1"/>
          </p:cNvSpPr>
          <p:nvPr>
            <p:ph type="title"/>
          </p:nvPr>
        </p:nvSpPr>
        <p:spPr>
          <a:xfrm>
            <a:off x="622300" y="-1"/>
            <a:ext cx="10731500" cy="1916329"/>
          </a:xfrm>
        </p:spPr>
        <p:txBody>
          <a:bodyPr>
            <a:noAutofit/>
          </a:bodyPr>
          <a:lstStyle/>
          <a:p>
            <a:pPr algn="ctr"/>
            <a:r>
              <a:rPr lang="en-US" sz="3600" b="1" i="1" dirty="0"/>
              <a:t>Why You Might Be Aiming at the Wrong Target in Your Ministry to the Next Generation</a:t>
            </a:r>
            <a:br>
              <a:rPr lang="en-US" sz="3200" i="1" dirty="0"/>
            </a:br>
            <a:r>
              <a:rPr lang="en-US" sz="3200" b="1" u="sng" dirty="0">
                <a:hlinkClick r:id="rId2">
                  <a:extLst>
                    <a:ext uri="{A12FA001-AC4F-418D-AE19-62706E023703}">
                      <ahyp:hlinkClr xmlns:ahyp="http://schemas.microsoft.com/office/drawing/2018/hyperlinkcolor" val="tx"/>
                    </a:ext>
                  </a:extLst>
                </a:hlinkClick>
              </a:rPr>
              <a:t>Leaders &amp; Pastors</a:t>
            </a:r>
            <a:r>
              <a:rPr lang="en-US" sz="3200" b="1" u="sng" dirty="0"/>
              <a:t> in </a:t>
            </a:r>
            <a:r>
              <a:rPr lang="en-US" sz="3200" b="1" u="sng" dirty="0">
                <a:hlinkClick r:id="rId3">
                  <a:extLst>
                    <a:ext uri="{A12FA001-AC4F-418D-AE19-62706E023703}">
                      <ahyp:hlinkClr xmlns:ahyp="http://schemas.microsoft.com/office/drawing/2018/hyperlinkcolor" val="tx"/>
                    </a:ext>
                  </a:extLst>
                </a:hlinkClick>
              </a:rPr>
              <a:t>Millennials &amp; Generations</a:t>
            </a:r>
            <a:r>
              <a:rPr lang="en-US" sz="3200" b="1" u="sng" dirty="0"/>
              <a:t>, October 7, 2020</a:t>
            </a:r>
          </a:p>
        </p:txBody>
      </p:sp>
      <p:sp>
        <p:nvSpPr>
          <p:cNvPr id="3" name="Content Placeholder 2">
            <a:extLst>
              <a:ext uri="{FF2B5EF4-FFF2-40B4-BE49-F238E27FC236}">
                <a16:creationId xmlns:a16="http://schemas.microsoft.com/office/drawing/2014/main" id="{EAAC3CF2-5AFF-8B4C-AC5C-EB60C988C6AC}"/>
              </a:ext>
            </a:extLst>
          </p:cNvPr>
          <p:cNvSpPr>
            <a:spLocks noGrp="1"/>
          </p:cNvSpPr>
          <p:nvPr>
            <p:ph idx="1"/>
          </p:nvPr>
        </p:nvSpPr>
        <p:spPr>
          <a:xfrm>
            <a:off x="622300" y="2198362"/>
            <a:ext cx="5842000" cy="4431038"/>
          </a:xfrm>
        </p:spPr>
        <p:txBody>
          <a:bodyPr>
            <a:normAutofit/>
          </a:bodyPr>
          <a:lstStyle/>
          <a:p>
            <a:pPr marL="0" indent="0">
              <a:buNone/>
            </a:pPr>
            <a:r>
              <a:rPr lang="en-US" sz="3200" i="1" dirty="0"/>
              <a:t>With only 10 percent of 18- to 29-year-olds who grew up Christian or in the Church qualifying as what </a:t>
            </a:r>
            <a:r>
              <a:rPr lang="en-US" sz="3200" i="1" dirty="0" err="1"/>
              <a:t>Barna</a:t>
            </a:r>
            <a:r>
              <a:rPr lang="en-US" sz="3200" i="1" dirty="0"/>
              <a:t> defines as “</a:t>
            </a:r>
            <a:r>
              <a:rPr lang="en-US" sz="3200" i="1" dirty="0">
                <a:hlinkClick r:id="rId4">
                  <a:extLst>
                    <a:ext uri="{A12FA001-AC4F-418D-AE19-62706E023703}">
                      <ahyp:hlinkClr xmlns:ahyp="http://schemas.microsoft.com/office/drawing/2018/hyperlinkcolor" val="tx"/>
                    </a:ext>
                  </a:extLst>
                </a:hlinkClick>
              </a:rPr>
              <a:t>resilient disciples</a:t>
            </a:r>
            <a:r>
              <a:rPr lang="en-US" sz="3200" i="1" dirty="0"/>
              <a:t>,” pastors [and others of us] may wonder, what can be done to engage young people and even raise this percentage in the years to come?</a:t>
            </a:r>
          </a:p>
        </p:txBody>
      </p:sp>
      <p:pic>
        <p:nvPicPr>
          <p:cNvPr id="6" name="Content Placeholder 4" descr="A picture containing text, person, people&#10;&#10;Description automatically generated">
            <a:extLst>
              <a:ext uri="{FF2B5EF4-FFF2-40B4-BE49-F238E27FC236}">
                <a16:creationId xmlns:a16="http://schemas.microsoft.com/office/drawing/2014/main" id="{38F9BE8D-2442-3543-9959-93078BF27707}"/>
              </a:ext>
            </a:extLst>
          </p:cNvPr>
          <p:cNvPicPr>
            <a:picLocks noChangeAspect="1"/>
          </p:cNvPicPr>
          <p:nvPr/>
        </p:nvPicPr>
        <p:blipFill rotWithShape="1">
          <a:blip r:embed="rId5"/>
          <a:srcRect l="4629" r="25200"/>
          <a:stretch/>
        </p:blipFill>
        <p:spPr>
          <a:xfrm>
            <a:off x="6617359" y="2094045"/>
            <a:ext cx="4952341" cy="3969861"/>
          </a:xfrm>
          <a:prstGeom prst="rect">
            <a:avLst/>
          </a:prstGeom>
        </p:spPr>
      </p:pic>
      <p:sp>
        <p:nvSpPr>
          <p:cNvPr id="15" name="Freeform: Shape 1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83ADBCC9-DE65-2548-9F6F-294D8AF53D22}"/>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sz="1000"/>
              <a:pPr>
                <a:spcAft>
                  <a:spcPts val="600"/>
                </a:spcAft>
              </a:pPr>
              <a:t>49</a:t>
            </a:fld>
            <a:endParaRPr lang="en-US" sz="1000"/>
          </a:p>
        </p:txBody>
      </p:sp>
    </p:spTree>
    <p:extLst>
      <p:ext uri="{BB962C8B-B14F-4D97-AF65-F5344CB8AC3E}">
        <p14:creationId xmlns:p14="http://schemas.microsoft.com/office/powerpoint/2010/main" val="2606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8" name="Rectangle 197">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85BCE-CAAB-7A44-BDFC-68A09692EA85}"/>
              </a:ext>
            </a:extLst>
          </p:cNvPr>
          <p:cNvSpPr>
            <a:spLocks noGrp="1"/>
          </p:cNvSpPr>
          <p:nvPr>
            <p:ph type="title"/>
          </p:nvPr>
        </p:nvSpPr>
        <p:spPr>
          <a:xfrm>
            <a:off x="838200" y="176214"/>
            <a:ext cx="10515600" cy="1281111"/>
          </a:xfrm>
        </p:spPr>
        <p:txBody>
          <a:bodyPr>
            <a:normAutofit/>
          </a:bodyPr>
          <a:lstStyle/>
          <a:p>
            <a:pPr algn="ctr"/>
            <a:r>
              <a:rPr lang="en-US" sz="3600" b="1" dirty="0"/>
              <a:t>Jeremiah 1:5-10</a:t>
            </a:r>
            <a:br>
              <a:rPr lang="en-US" sz="3100" b="1" dirty="0"/>
            </a:br>
            <a:r>
              <a:rPr lang="en-US" sz="2000" b="1" dirty="0" err="1"/>
              <a:t>Dybdahl</a:t>
            </a:r>
            <a:r>
              <a:rPr lang="en-US" sz="2000" b="1" dirty="0"/>
              <a:t>, J. L. (Ed.). (2010). </a:t>
            </a:r>
            <a:r>
              <a:rPr lang="en-US" sz="2000" b="1" u="sng" dirty="0">
                <a:hlinkClick r:id="rId2">
                  <a:extLst>
                    <a:ext uri="{A12FA001-AC4F-418D-AE19-62706E023703}">
                      <ahyp:hlinkClr xmlns:ahyp="http://schemas.microsoft.com/office/drawing/2018/hyperlinkcolor" val="tx"/>
                    </a:ext>
                  </a:extLst>
                </a:hlinkClick>
              </a:rPr>
              <a:t>Andrews Study Bible Notes</a:t>
            </a:r>
            <a:r>
              <a:rPr lang="en-US" sz="2000" b="1" dirty="0"/>
              <a:t> (p. 944). Berrien Springs, MI:</a:t>
            </a:r>
            <a:br>
              <a:rPr lang="en-US" sz="2000" b="1" dirty="0"/>
            </a:br>
            <a:r>
              <a:rPr lang="en-US" sz="2000" b="1" dirty="0"/>
              <a:t>Andrews University Press.</a:t>
            </a:r>
            <a:endParaRPr lang="en-US" sz="3100" b="1" dirty="0"/>
          </a:p>
        </p:txBody>
      </p:sp>
      <p:sp>
        <p:nvSpPr>
          <p:cNvPr id="3" name="Content Placeholder 2">
            <a:extLst>
              <a:ext uri="{FF2B5EF4-FFF2-40B4-BE49-F238E27FC236}">
                <a16:creationId xmlns:a16="http://schemas.microsoft.com/office/drawing/2014/main" id="{DC63D1CC-903F-9A4B-BCFD-073D5741E0D3}"/>
              </a:ext>
            </a:extLst>
          </p:cNvPr>
          <p:cNvSpPr>
            <a:spLocks noGrp="1"/>
          </p:cNvSpPr>
          <p:nvPr>
            <p:ph idx="1"/>
          </p:nvPr>
        </p:nvSpPr>
        <p:spPr>
          <a:xfrm>
            <a:off x="314325" y="1457324"/>
            <a:ext cx="6300789" cy="4380011"/>
          </a:xfrm>
        </p:spPr>
        <p:txBody>
          <a:bodyPr>
            <a:normAutofit fontScale="77500" lnSpcReduction="20000"/>
          </a:bodyPr>
          <a:lstStyle/>
          <a:p>
            <a:endParaRPr lang="en-US" sz="3500" b="1" dirty="0"/>
          </a:p>
          <a:p>
            <a:r>
              <a:rPr lang="en-US" sz="3500" b="1" dirty="0"/>
              <a:t>1:5 </a:t>
            </a:r>
            <a:r>
              <a:rPr lang="en-US" sz="3500" b="1" i="1" dirty="0"/>
              <a:t>Before I formed you</a:t>
            </a:r>
            <a:r>
              <a:rPr lang="en-US" sz="3500" b="1" dirty="0"/>
              <a:t>. Jeremiah is specially chosen for the prophetic office.</a:t>
            </a:r>
          </a:p>
          <a:p>
            <a:endParaRPr lang="en-US" sz="500" b="1" dirty="0"/>
          </a:p>
          <a:p>
            <a:pPr lvl="1"/>
            <a:r>
              <a:rPr lang="en-US" sz="3500" b="1" dirty="0"/>
              <a:t>The appointment is made by God alone; the prophetic office is not inherited.</a:t>
            </a:r>
          </a:p>
          <a:p>
            <a:pPr marL="457200" lvl="1" indent="0">
              <a:buNone/>
            </a:pPr>
            <a:endParaRPr lang="en-US" sz="1900" b="1" dirty="0"/>
          </a:p>
          <a:p>
            <a:r>
              <a:rPr lang="en-US" sz="3500" b="1" dirty="0"/>
              <a:t>1:6 </a:t>
            </a:r>
            <a:r>
              <a:rPr lang="en-US" sz="3500" b="1" i="1" dirty="0"/>
              <a:t>I cannot speak, for I am a youth</a:t>
            </a:r>
            <a:r>
              <a:rPr lang="en-US" sz="3500" b="1" dirty="0"/>
              <a:t>. Jeremiah feels inadequate for the task.</a:t>
            </a:r>
          </a:p>
          <a:p>
            <a:pPr marL="0" indent="0">
              <a:buNone/>
            </a:pPr>
            <a:endParaRPr lang="en-US" sz="1900" b="1" dirty="0"/>
          </a:p>
          <a:p>
            <a:r>
              <a:rPr lang="en-US" sz="3500" b="1" dirty="0"/>
              <a:t>1:7 </a:t>
            </a:r>
            <a:r>
              <a:rPr lang="en-US" sz="3500" b="1" i="1" dirty="0"/>
              <a:t>Do not say</a:t>
            </a:r>
            <a:r>
              <a:rPr lang="en-US" sz="3500" b="1" dirty="0"/>
              <a:t>. God counteracts Jeremiah’s objections.</a:t>
            </a:r>
          </a:p>
          <a:p>
            <a:endParaRPr lang="en-US" sz="1600" b="1" dirty="0"/>
          </a:p>
        </p:txBody>
      </p:sp>
      <p:pic>
        <p:nvPicPr>
          <p:cNvPr id="5" name="Content Placeholder 4" descr="A picture containing text, person, people&#10;&#10;Description automatically generated">
            <a:extLst>
              <a:ext uri="{FF2B5EF4-FFF2-40B4-BE49-F238E27FC236}">
                <a16:creationId xmlns:a16="http://schemas.microsoft.com/office/drawing/2014/main" id="{0B357638-869C-BE43-9DF1-C13C344CE129}"/>
              </a:ext>
            </a:extLst>
          </p:cNvPr>
          <p:cNvPicPr>
            <a:picLocks noChangeAspect="1"/>
          </p:cNvPicPr>
          <p:nvPr/>
        </p:nvPicPr>
        <p:blipFill rotWithShape="1">
          <a:blip r:embed="rId3"/>
          <a:srcRect l="543" r="18327" b="2"/>
          <a:stretch/>
        </p:blipFill>
        <p:spPr>
          <a:xfrm>
            <a:off x="6615114" y="1633539"/>
            <a:ext cx="5053009" cy="3910011"/>
          </a:xfrm>
          <a:prstGeom prst="rect">
            <a:avLst/>
          </a:prstGeom>
        </p:spPr>
      </p:pic>
      <p:sp>
        <p:nvSpPr>
          <p:cNvPr id="4" name="Slide Number Placeholder 3">
            <a:extLst>
              <a:ext uri="{FF2B5EF4-FFF2-40B4-BE49-F238E27FC236}">
                <a16:creationId xmlns:a16="http://schemas.microsoft.com/office/drawing/2014/main" id="{62D55F45-82D3-6B4E-A7CD-47E6D59AC3AA}"/>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smtClean="0"/>
              <a:pPr>
                <a:spcAft>
                  <a:spcPts val="600"/>
                </a:spcAft>
              </a:pPr>
              <a:t>5</a:t>
            </a:fld>
            <a:endParaRPr lang="en-US"/>
          </a:p>
        </p:txBody>
      </p:sp>
      <p:sp>
        <p:nvSpPr>
          <p:cNvPr id="6" name="TextBox 5">
            <a:extLst>
              <a:ext uri="{FF2B5EF4-FFF2-40B4-BE49-F238E27FC236}">
                <a16:creationId xmlns:a16="http://schemas.microsoft.com/office/drawing/2014/main" id="{225E09F2-F06C-664D-AFA6-88ADA53F0B5E}"/>
              </a:ext>
            </a:extLst>
          </p:cNvPr>
          <p:cNvSpPr txBox="1"/>
          <p:nvPr/>
        </p:nvSpPr>
        <p:spPr>
          <a:xfrm>
            <a:off x="314325" y="5987018"/>
            <a:ext cx="11353798" cy="584775"/>
          </a:xfrm>
          <a:prstGeom prst="rect">
            <a:avLst/>
          </a:prstGeom>
          <a:noFill/>
        </p:spPr>
        <p:txBody>
          <a:bodyPr wrap="square" rtlCol="0">
            <a:spAutoFit/>
          </a:bodyPr>
          <a:lstStyle/>
          <a:p>
            <a:pPr algn="ctr"/>
            <a:r>
              <a:rPr lang="en-US" sz="3200" b="1" dirty="0"/>
              <a:t>1 Timothy 4:12, “Let no one look down on your youthfulness . . .</a:t>
            </a:r>
          </a:p>
        </p:txBody>
      </p:sp>
    </p:spTree>
    <p:extLst>
      <p:ext uri="{BB962C8B-B14F-4D97-AF65-F5344CB8AC3E}">
        <p14:creationId xmlns:p14="http://schemas.microsoft.com/office/powerpoint/2010/main" val="4572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1820D-00E7-6942-AAEB-31AB452E4EF7}"/>
              </a:ext>
            </a:extLst>
          </p:cNvPr>
          <p:cNvSpPr>
            <a:spLocks noGrp="1"/>
          </p:cNvSpPr>
          <p:nvPr>
            <p:ph type="title"/>
          </p:nvPr>
        </p:nvSpPr>
        <p:spPr>
          <a:xfrm>
            <a:off x="635001" y="585216"/>
            <a:ext cx="11008360" cy="1325563"/>
          </a:xfrm>
        </p:spPr>
        <p:txBody>
          <a:bodyPr>
            <a:normAutofit fontScale="90000"/>
          </a:bodyPr>
          <a:lstStyle/>
          <a:p>
            <a:pPr algn="ctr"/>
            <a:r>
              <a:rPr lang="en-US" sz="3300" b="1" dirty="0">
                <a:solidFill>
                  <a:srgbClr val="FFFFFF"/>
                </a:solidFill>
              </a:rPr>
              <a:t>How Tesla’s Charging Stations Left Other Manufacturers in the Dust</a:t>
            </a:r>
            <a:br>
              <a:rPr lang="en-US" sz="2800" b="1" dirty="0">
                <a:solidFill>
                  <a:srgbClr val="FFFFFF"/>
                </a:solidFill>
              </a:rPr>
            </a:br>
            <a:r>
              <a:rPr lang="en-US" sz="2800" b="1" dirty="0">
                <a:solidFill>
                  <a:srgbClr val="FFFFFF"/>
                </a:solidFill>
                <a:hlinkClick r:id="rId2">
                  <a:extLst>
                    <a:ext uri="{A12FA001-AC4F-418D-AE19-62706E023703}">
                      <ahyp:hlinkClr xmlns:ahyp="http://schemas.microsoft.com/office/drawing/2018/hyperlinkcolor" val="tx"/>
                    </a:ext>
                  </a:extLst>
                </a:hlinkClick>
              </a:rPr>
              <a:t>Hemant Bhargava,</a:t>
            </a:r>
            <a:r>
              <a:rPr lang="en-US" sz="2800" b="1" dirty="0">
                <a:solidFill>
                  <a:srgbClr val="FFFFFF"/>
                </a:solidFill>
              </a:rPr>
              <a:t>  </a:t>
            </a:r>
            <a:r>
              <a:rPr lang="en-US" sz="2800" b="1" dirty="0">
                <a:solidFill>
                  <a:srgbClr val="FFFFFF"/>
                </a:solidFill>
                <a:hlinkClick r:id="rId3">
                  <a:extLst>
                    <a:ext uri="{A12FA001-AC4F-418D-AE19-62706E023703}">
                      <ahyp:hlinkClr xmlns:ahyp="http://schemas.microsoft.com/office/drawing/2018/hyperlinkcolor" val="tx"/>
                    </a:ext>
                  </a:extLst>
                </a:hlinkClick>
              </a:rPr>
              <a:t>Jonas Boehm,</a:t>
            </a:r>
            <a:r>
              <a:rPr lang="en-US" sz="2800" b="1" dirty="0">
                <a:solidFill>
                  <a:srgbClr val="FFFFFF"/>
                </a:solidFill>
              </a:rPr>
              <a:t>  and </a:t>
            </a:r>
            <a:r>
              <a:rPr lang="en-US" sz="2800" b="1" dirty="0">
                <a:solidFill>
                  <a:srgbClr val="FFFFFF"/>
                </a:solidFill>
                <a:hlinkClick r:id="rId4">
                  <a:extLst>
                    <a:ext uri="{A12FA001-AC4F-418D-AE19-62706E023703}">
                      <ahyp:hlinkClr xmlns:ahyp="http://schemas.microsoft.com/office/drawing/2018/hyperlinkcolor" val="tx"/>
                    </a:ext>
                  </a:extLst>
                </a:hlinkClick>
              </a:rPr>
              <a:t>Geoffrey G. Parker</a:t>
            </a:r>
            <a:br>
              <a:rPr lang="en-US" sz="2800" b="1" dirty="0">
                <a:solidFill>
                  <a:srgbClr val="FFFFFF"/>
                </a:solidFill>
              </a:rPr>
            </a:br>
            <a:r>
              <a:rPr lang="en-US" sz="2800" b="1" dirty="0">
                <a:solidFill>
                  <a:srgbClr val="FFFFFF"/>
                </a:solidFill>
              </a:rPr>
              <a:t>January 27, 2021</a:t>
            </a:r>
          </a:p>
        </p:txBody>
      </p:sp>
      <p:pic>
        <p:nvPicPr>
          <p:cNvPr id="6" name="Content Placeholder 4" descr="A picture containing text, person, people&#10;&#10;Description automatically generated">
            <a:extLst>
              <a:ext uri="{FF2B5EF4-FFF2-40B4-BE49-F238E27FC236}">
                <a16:creationId xmlns:a16="http://schemas.microsoft.com/office/drawing/2014/main" id="{A4842EF6-3329-B54D-A1E4-CEC780856092}"/>
              </a:ext>
            </a:extLst>
          </p:cNvPr>
          <p:cNvPicPr>
            <a:picLocks noChangeAspect="1"/>
          </p:cNvPicPr>
          <p:nvPr/>
        </p:nvPicPr>
        <p:blipFill rotWithShape="1">
          <a:blip r:embed="rId5"/>
          <a:srcRect r="4159" b="-3"/>
          <a:stretch/>
        </p:blipFill>
        <p:spPr>
          <a:xfrm>
            <a:off x="535609" y="2386584"/>
            <a:ext cx="6763669" cy="4123945"/>
          </a:xfrm>
          <a:prstGeom prst="rect">
            <a:avLst/>
          </a:prstGeom>
        </p:spPr>
      </p:pic>
      <p:sp>
        <p:nvSpPr>
          <p:cNvPr id="3" name="Content Placeholder 2">
            <a:extLst>
              <a:ext uri="{FF2B5EF4-FFF2-40B4-BE49-F238E27FC236}">
                <a16:creationId xmlns:a16="http://schemas.microsoft.com/office/drawing/2014/main" id="{F5DFF33E-5A34-B649-A0E0-EB9C7CB981AD}"/>
              </a:ext>
            </a:extLst>
          </p:cNvPr>
          <p:cNvSpPr>
            <a:spLocks noGrp="1"/>
          </p:cNvSpPr>
          <p:nvPr>
            <p:ph idx="1"/>
          </p:nvPr>
        </p:nvSpPr>
        <p:spPr>
          <a:xfrm>
            <a:off x="7632701" y="2516777"/>
            <a:ext cx="4010660" cy="3660185"/>
          </a:xfrm>
        </p:spPr>
        <p:txBody>
          <a:bodyPr anchor="ctr">
            <a:noAutofit/>
          </a:bodyPr>
          <a:lstStyle/>
          <a:p>
            <a:pPr marL="0" indent="0">
              <a:buNone/>
            </a:pPr>
            <a:r>
              <a:rPr lang="en-US" sz="4400" dirty="0"/>
              <a:t>FOCUS:</a:t>
            </a:r>
          </a:p>
          <a:p>
            <a:pPr marL="0" indent="0">
              <a:buNone/>
            </a:pPr>
            <a:endParaRPr lang="en-US" sz="500" dirty="0"/>
          </a:p>
          <a:p>
            <a:r>
              <a:rPr lang="en-US" sz="3600" dirty="0"/>
              <a:t>Perfecting the car</a:t>
            </a:r>
          </a:p>
          <a:p>
            <a:endParaRPr lang="en-US" sz="300" dirty="0"/>
          </a:p>
          <a:p>
            <a:r>
              <a:rPr lang="en-US" sz="3600" dirty="0"/>
              <a:t>Providing Charging Stations</a:t>
            </a:r>
          </a:p>
        </p:txBody>
      </p:sp>
      <p:sp>
        <p:nvSpPr>
          <p:cNvPr id="4" name="Slide Number Placeholder 3">
            <a:extLst>
              <a:ext uri="{FF2B5EF4-FFF2-40B4-BE49-F238E27FC236}">
                <a16:creationId xmlns:a16="http://schemas.microsoft.com/office/drawing/2014/main" id="{B37918CE-45AB-E543-8787-96212E0F6175}"/>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smtClean="0"/>
              <a:pPr>
                <a:spcAft>
                  <a:spcPts val="600"/>
                </a:spcAft>
              </a:pPr>
              <a:t>50</a:t>
            </a:fld>
            <a:endParaRPr lang="en-US"/>
          </a:p>
        </p:txBody>
      </p:sp>
    </p:spTree>
    <p:extLst>
      <p:ext uri="{BB962C8B-B14F-4D97-AF65-F5344CB8AC3E}">
        <p14:creationId xmlns:p14="http://schemas.microsoft.com/office/powerpoint/2010/main" val="16062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3" name="Content Placeholder 4" descr="A picture containing text, person, people&#10;&#10;Description automatically generated">
            <a:extLst>
              <a:ext uri="{FF2B5EF4-FFF2-40B4-BE49-F238E27FC236}">
                <a16:creationId xmlns:a16="http://schemas.microsoft.com/office/drawing/2014/main" id="{F95922EB-5C90-744E-A572-623166465CBC}"/>
              </a:ext>
            </a:extLst>
          </p:cNvPr>
          <p:cNvPicPr>
            <a:picLocks noChangeAspect="1"/>
          </p:cNvPicPr>
          <p:nvPr/>
        </p:nvPicPr>
        <p:blipFill rotWithShape="1">
          <a:blip r:embed="rId2"/>
          <a:srcRect l="4629" r="25200"/>
          <a:stretch/>
        </p:blipFill>
        <p:spPr>
          <a:xfrm>
            <a:off x="0" y="0"/>
            <a:ext cx="11058144" cy="6858000"/>
          </a:xfrm>
          <a:prstGeom prst="rect">
            <a:avLst/>
          </a:prstGeom>
        </p:spPr>
      </p:pic>
      <p:grpSp>
        <p:nvGrpSpPr>
          <p:cNvPr id="32"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33"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FBDC86C-C68C-B946-AA54-4F745E38EAC4}"/>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b="1" kern="1200" dirty="0">
                <a:solidFill>
                  <a:schemeClr val="bg2"/>
                </a:solidFill>
                <a:latin typeface="+mj-lt"/>
                <a:ea typeface="+mj-ea"/>
                <a:cs typeface="+mj-cs"/>
              </a:rPr>
              <a:t>Five Tips for Engaging a Young Generation Impacted by COVID-19</a:t>
            </a:r>
          </a:p>
        </p:txBody>
      </p:sp>
      <p:sp>
        <p:nvSpPr>
          <p:cNvPr id="3" name="Content Placeholder 2">
            <a:extLst>
              <a:ext uri="{FF2B5EF4-FFF2-40B4-BE49-F238E27FC236}">
                <a16:creationId xmlns:a16="http://schemas.microsoft.com/office/drawing/2014/main" id="{F36838C2-71AC-F741-800C-6C079411F9BA}"/>
              </a:ext>
            </a:extLst>
          </p:cNvPr>
          <p:cNvSpPr>
            <a:spLocks noGrp="1"/>
          </p:cNvSpPr>
          <p:nvPr>
            <p:ph type="body" idx="1"/>
          </p:nvPr>
        </p:nvSpPr>
        <p:spPr>
          <a:xfrm>
            <a:off x="1524000" y="4495800"/>
            <a:ext cx="9144000" cy="1674876"/>
          </a:xfrm>
        </p:spPr>
        <p:txBody>
          <a:bodyPr vert="horz" lIns="91440" tIns="45720" rIns="91440" bIns="45720" rtlCol="0">
            <a:normAutofit fontScale="92500"/>
          </a:bodyPr>
          <a:lstStyle/>
          <a:p>
            <a:pPr algn="ctr"/>
            <a:r>
              <a:rPr lang="en-US" sz="3300" b="1" kern="1200" dirty="0">
                <a:solidFill>
                  <a:schemeClr val="tx1"/>
                </a:solidFill>
                <a:latin typeface="+mn-lt"/>
                <a:ea typeface="+mn-ea"/>
                <a:cs typeface="+mn-cs"/>
              </a:rPr>
              <a:t>n=520 U.S. teens and young adults ages 13-21; self-identify as Christian; have attended church monthly</a:t>
            </a:r>
          </a:p>
          <a:p>
            <a:pPr algn="ctr"/>
            <a:r>
              <a:rPr lang="en-US" sz="3300" b="1" kern="1200" dirty="0">
                <a:solidFill>
                  <a:schemeClr val="tx1"/>
                </a:solidFill>
                <a:latin typeface="+mn-lt"/>
                <a:ea typeface="+mn-ea"/>
                <a:cs typeface="+mn-cs"/>
              </a:rPr>
              <a:t>June 15-July 17, 2020.</a:t>
            </a:r>
          </a:p>
          <a:p>
            <a:pPr algn="ctr"/>
            <a:endParaRPr lang="en-US" sz="18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43B9A37-DE3A-B743-83FF-100F70792EE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D1E321-7572-3B4F-B6B5-12FDB5CDFAD2}" type="slidenum">
              <a:rPr lang="en-US">
                <a:solidFill>
                  <a:schemeClr val="tx1"/>
                </a:solidFill>
              </a:rPr>
              <a:pPr>
                <a:spcAft>
                  <a:spcPts val="600"/>
                </a:spcAft>
              </a:pPr>
              <a:t>51</a:t>
            </a:fld>
            <a:endParaRPr lang="en-US">
              <a:solidFill>
                <a:schemeClr val="tx1"/>
              </a:solidFill>
            </a:endParaRPr>
          </a:p>
        </p:txBody>
      </p:sp>
    </p:spTree>
    <p:extLst>
      <p:ext uri="{BB962C8B-B14F-4D97-AF65-F5344CB8AC3E}">
        <p14:creationId xmlns:p14="http://schemas.microsoft.com/office/powerpoint/2010/main" val="209593070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20B8F16-477C-C94F-B394-4E2879A98DC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1. FIND WAYS TO CREATE AND PRESERVE CONNECTION.</a:t>
            </a:r>
          </a:p>
        </p:txBody>
      </p:sp>
      <p:sp>
        <p:nvSpPr>
          <p:cNvPr id="3" name="Content Placeholder 2">
            <a:extLst>
              <a:ext uri="{FF2B5EF4-FFF2-40B4-BE49-F238E27FC236}">
                <a16:creationId xmlns:a16="http://schemas.microsoft.com/office/drawing/2014/main" id="{A638A3CB-F4D1-8F4C-9C53-6A23755DE59D}"/>
              </a:ext>
            </a:extLst>
          </p:cNvPr>
          <p:cNvSpPr>
            <a:spLocks noGrp="1"/>
          </p:cNvSpPr>
          <p:nvPr>
            <p:ph idx="1"/>
          </p:nvPr>
        </p:nvSpPr>
        <p:spPr>
          <a:xfrm>
            <a:off x="1119322" y="2494450"/>
            <a:ext cx="4976678" cy="4208102"/>
          </a:xfrm>
        </p:spPr>
        <p:txBody>
          <a:bodyPr>
            <a:normAutofit lnSpcReduction="10000"/>
          </a:bodyPr>
          <a:lstStyle/>
          <a:p>
            <a:r>
              <a:rPr lang="en-US" dirty="0"/>
              <a:t>Almost half of 13- to 17-year-old Gen Z churchgoers say they </a:t>
            </a:r>
            <a:r>
              <a:rPr lang="en-US" u="sng" dirty="0"/>
              <a:t>have felt less connected to their local church</a:t>
            </a:r>
            <a:r>
              <a:rPr lang="en-US" dirty="0"/>
              <a:t> during the pandemic.</a:t>
            </a:r>
          </a:p>
          <a:p>
            <a:r>
              <a:rPr lang="en-US" dirty="0"/>
              <a:t>How are you </a:t>
            </a:r>
            <a:r>
              <a:rPr lang="en-US" u="sng" dirty="0"/>
              <a:t>finding creative ways to establish and preserve connections with Gen Z </a:t>
            </a:r>
            <a:r>
              <a:rPr lang="en-US" dirty="0"/>
              <a:t>individuals, </a:t>
            </a:r>
            <a:r>
              <a:rPr lang="en-US" u="sng" dirty="0"/>
              <a:t>especially those who were not highly involved with a church</a:t>
            </a:r>
            <a:r>
              <a:rPr lang="en-US" dirty="0"/>
              <a:t> before 2020?</a:t>
            </a:r>
          </a:p>
        </p:txBody>
      </p:sp>
      <p:pic>
        <p:nvPicPr>
          <p:cNvPr id="5" name="Content Placeholder 4" descr="A picture containing text, person, people&#10;&#10;Description automatically generated">
            <a:extLst>
              <a:ext uri="{FF2B5EF4-FFF2-40B4-BE49-F238E27FC236}">
                <a16:creationId xmlns:a16="http://schemas.microsoft.com/office/drawing/2014/main" id="{D754510B-82CE-754B-BAC6-6D123C35E7C1}"/>
              </a:ext>
            </a:extLst>
          </p:cNvPr>
          <p:cNvPicPr>
            <a:picLocks noChangeAspect="1"/>
          </p:cNvPicPr>
          <p:nvPr/>
        </p:nvPicPr>
        <p:blipFill rotWithShape="1">
          <a:blip r:embed="rId2"/>
          <a:srcRect l="3204" r="20986" b="-1"/>
          <a:stretch/>
        </p:blipFill>
        <p:spPr>
          <a:xfrm>
            <a:off x="6420799" y="2494237"/>
            <a:ext cx="4802404" cy="3563372"/>
          </a:xfrm>
          <a:prstGeom prst="rect">
            <a:avLst/>
          </a:prstGeom>
        </p:spPr>
      </p:pic>
      <p:sp>
        <p:nvSpPr>
          <p:cNvPr id="4" name="Slide Number Placeholder 3">
            <a:extLst>
              <a:ext uri="{FF2B5EF4-FFF2-40B4-BE49-F238E27FC236}">
                <a16:creationId xmlns:a16="http://schemas.microsoft.com/office/drawing/2014/main" id="{793961FF-4B4C-F249-91E3-6B19895B5C10}"/>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52</a:t>
            </a:fld>
            <a:endParaRPr lang="en-US" sz="1000"/>
          </a:p>
        </p:txBody>
      </p:sp>
    </p:spTree>
    <p:extLst>
      <p:ext uri="{BB962C8B-B14F-4D97-AF65-F5344CB8AC3E}">
        <p14:creationId xmlns:p14="http://schemas.microsoft.com/office/powerpoint/2010/main" val="353324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8BB5F1C-15C9-DE4E-9F96-141C4082613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2. ACTIVELY ADDRESS NEGATIVE EMOTIONS.</a:t>
            </a:r>
          </a:p>
        </p:txBody>
      </p:sp>
      <p:sp>
        <p:nvSpPr>
          <p:cNvPr id="3" name="Content Placeholder 2">
            <a:extLst>
              <a:ext uri="{FF2B5EF4-FFF2-40B4-BE49-F238E27FC236}">
                <a16:creationId xmlns:a16="http://schemas.microsoft.com/office/drawing/2014/main" id="{AA070511-2160-7A4F-A83F-F7226F34F649}"/>
              </a:ext>
            </a:extLst>
          </p:cNvPr>
          <p:cNvSpPr>
            <a:spLocks noGrp="1"/>
          </p:cNvSpPr>
          <p:nvPr>
            <p:ph idx="1"/>
          </p:nvPr>
        </p:nvSpPr>
        <p:spPr>
          <a:xfrm>
            <a:off x="1119322" y="2209457"/>
            <a:ext cx="5995853" cy="4648543"/>
          </a:xfrm>
        </p:spPr>
        <p:txBody>
          <a:bodyPr>
            <a:normAutofit/>
          </a:bodyPr>
          <a:lstStyle/>
          <a:p>
            <a:endParaRPr lang="en-US" sz="1300" dirty="0"/>
          </a:p>
          <a:p>
            <a:r>
              <a:rPr lang="en-US" sz="3200" dirty="0"/>
              <a:t>Gen Z needs </a:t>
            </a:r>
            <a:r>
              <a:rPr lang="en-US" sz="3200" u="sng" dirty="0"/>
              <a:t>help processing their emotions</a:t>
            </a:r>
            <a:r>
              <a:rPr lang="en-US" sz="3200" dirty="0"/>
              <a:t>, especially as they work through the long-term effects of this pandemic. </a:t>
            </a:r>
          </a:p>
          <a:p>
            <a:r>
              <a:rPr lang="en-US" sz="3200" dirty="0"/>
              <a:t>How are you helping Gen Z process a wide range of emotions, like exhaustion, discouragement, fear, loneliness, life satisfaction and safety?</a:t>
            </a:r>
          </a:p>
        </p:txBody>
      </p:sp>
      <p:pic>
        <p:nvPicPr>
          <p:cNvPr id="5" name="Content Placeholder 4" descr="A picture containing text, person, people&#10;&#10;Description automatically generated">
            <a:extLst>
              <a:ext uri="{FF2B5EF4-FFF2-40B4-BE49-F238E27FC236}">
                <a16:creationId xmlns:a16="http://schemas.microsoft.com/office/drawing/2014/main" id="{DEE30F4B-B244-E14B-B000-1383CA42B84D}"/>
              </a:ext>
            </a:extLst>
          </p:cNvPr>
          <p:cNvPicPr>
            <a:picLocks noChangeAspect="1"/>
          </p:cNvPicPr>
          <p:nvPr/>
        </p:nvPicPr>
        <p:blipFill rotWithShape="1">
          <a:blip r:embed="rId2"/>
          <a:srcRect l="3204" r="20986" b="-1"/>
          <a:stretch/>
        </p:blipFill>
        <p:spPr>
          <a:xfrm>
            <a:off x="7115175" y="2502164"/>
            <a:ext cx="4108027" cy="3788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FFBCFA25-6AC2-CD4F-837D-E8837B756EFD}"/>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53</a:t>
            </a:fld>
            <a:endParaRPr lang="en-US" sz="1000"/>
          </a:p>
        </p:txBody>
      </p:sp>
    </p:spTree>
    <p:extLst>
      <p:ext uri="{BB962C8B-B14F-4D97-AF65-F5344CB8AC3E}">
        <p14:creationId xmlns:p14="http://schemas.microsoft.com/office/powerpoint/2010/main" val="14257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735A6AE-C781-1640-98A0-A203F27C7913}"/>
              </a:ext>
            </a:extLst>
          </p:cNvPr>
          <p:cNvSpPr>
            <a:spLocks noGrp="1"/>
          </p:cNvSpPr>
          <p:nvPr>
            <p:ph type="title"/>
          </p:nvPr>
        </p:nvSpPr>
        <p:spPr>
          <a:xfrm>
            <a:off x="1047280" y="759805"/>
            <a:ext cx="10306520" cy="1325563"/>
          </a:xfrm>
        </p:spPr>
        <p:txBody>
          <a:bodyPr>
            <a:normAutofit/>
          </a:bodyPr>
          <a:lstStyle/>
          <a:p>
            <a:r>
              <a:rPr lang="en-US" sz="4000" dirty="0">
                <a:solidFill>
                  <a:schemeClr val="bg1"/>
                </a:solidFill>
              </a:rPr>
              <a:t>3. CONSIDER THE LONG-TERM EFFECTS OF ONLINE LEARNING.</a:t>
            </a:r>
          </a:p>
        </p:txBody>
      </p:sp>
      <p:sp>
        <p:nvSpPr>
          <p:cNvPr id="9" name="Content Placeholder 8">
            <a:extLst>
              <a:ext uri="{FF2B5EF4-FFF2-40B4-BE49-F238E27FC236}">
                <a16:creationId xmlns:a16="http://schemas.microsoft.com/office/drawing/2014/main" id="{3698C35E-B997-474C-8266-4E4D24A47E84}"/>
              </a:ext>
            </a:extLst>
          </p:cNvPr>
          <p:cNvSpPr>
            <a:spLocks noGrp="1"/>
          </p:cNvSpPr>
          <p:nvPr>
            <p:ph idx="1"/>
          </p:nvPr>
        </p:nvSpPr>
        <p:spPr>
          <a:xfrm>
            <a:off x="1222645" y="2397704"/>
            <a:ext cx="5849668" cy="4460296"/>
          </a:xfrm>
        </p:spPr>
        <p:txBody>
          <a:bodyPr>
            <a:normAutofit/>
          </a:bodyPr>
          <a:lstStyle/>
          <a:p>
            <a:r>
              <a:rPr lang="en-US" sz="3200" dirty="0"/>
              <a:t>They have had to participate in online or distanced learning. They would </a:t>
            </a:r>
            <a:r>
              <a:rPr lang="en-US" sz="3200" u="sng" dirty="0"/>
              <a:t>prefer online learning in the future</a:t>
            </a:r>
            <a:r>
              <a:rPr lang="en-US" sz="3200" dirty="0"/>
              <a:t>.</a:t>
            </a:r>
          </a:p>
          <a:p>
            <a:endParaRPr lang="en-US" sz="600" dirty="0"/>
          </a:p>
          <a:p>
            <a:r>
              <a:rPr lang="en-US" sz="3200" dirty="0"/>
              <a:t>How will the exposure to online education this year impact your </a:t>
            </a:r>
            <a:r>
              <a:rPr lang="en-US" sz="3200" u="sng" dirty="0"/>
              <a:t>sphere of influence and ministry </a:t>
            </a:r>
            <a:r>
              <a:rPr lang="en-US" sz="3200" dirty="0"/>
              <a:t>to Gen Z?</a:t>
            </a:r>
          </a:p>
        </p:txBody>
      </p:sp>
      <p:pic>
        <p:nvPicPr>
          <p:cNvPr id="5" name="Content Placeholder 4" descr="A picture containing text, person, people&#10;&#10;Description automatically generated">
            <a:extLst>
              <a:ext uri="{FF2B5EF4-FFF2-40B4-BE49-F238E27FC236}">
                <a16:creationId xmlns:a16="http://schemas.microsoft.com/office/drawing/2014/main" id="{5D340B9C-CBAE-E246-A726-35DD80C56862}"/>
              </a:ext>
            </a:extLst>
          </p:cNvPr>
          <p:cNvPicPr>
            <a:picLocks noChangeAspect="1"/>
          </p:cNvPicPr>
          <p:nvPr/>
        </p:nvPicPr>
        <p:blipFill rotWithShape="1">
          <a:blip r:embed="rId2"/>
          <a:srcRect l="3204" r="20986" b="-1"/>
          <a:stretch/>
        </p:blipFill>
        <p:spPr>
          <a:xfrm>
            <a:off x="7215188" y="2397704"/>
            <a:ext cx="3852322" cy="3563372"/>
          </a:xfrm>
          <a:prstGeom prst="rect">
            <a:avLst/>
          </a:prstGeom>
        </p:spPr>
      </p:pic>
      <p:sp>
        <p:nvSpPr>
          <p:cNvPr id="4" name="Slide Number Placeholder 3">
            <a:extLst>
              <a:ext uri="{FF2B5EF4-FFF2-40B4-BE49-F238E27FC236}">
                <a16:creationId xmlns:a16="http://schemas.microsoft.com/office/drawing/2014/main" id="{B6DD899C-3AE2-414D-B939-B0E34B1A97BB}"/>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54</a:t>
            </a:fld>
            <a:endParaRPr lang="en-US" sz="1000"/>
          </a:p>
        </p:txBody>
      </p:sp>
    </p:spTree>
    <p:extLst>
      <p:ext uri="{BB962C8B-B14F-4D97-AF65-F5344CB8AC3E}">
        <p14:creationId xmlns:p14="http://schemas.microsoft.com/office/powerpoint/2010/main" val="8207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1D480D3-2428-194E-87B5-E862361B4001}"/>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4. GIVE THEM REAL CHANCES TO CONTRIBUTE.</a:t>
            </a:r>
          </a:p>
        </p:txBody>
      </p:sp>
      <p:sp>
        <p:nvSpPr>
          <p:cNvPr id="3" name="Content Placeholder 2">
            <a:extLst>
              <a:ext uri="{FF2B5EF4-FFF2-40B4-BE49-F238E27FC236}">
                <a16:creationId xmlns:a16="http://schemas.microsoft.com/office/drawing/2014/main" id="{C2F41220-416D-6D4C-B303-1C94DE632A18}"/>
              </a:ext>
            </a:extLst>
          </p:cNvPr>
          <p:cNvSpPr>
            <a:spLocks noGrp="1"/>
          </p:cNvSpPr>
          <p:nvPr>
            <p:ph idx="1"/>
          </p:nvPr>
        </p:nvSpPr>
        <p:spPr>
          <a:xfrm>
            <a:off x="1119322" y="2494237"/>
            <a:ext cx="6373872" cy="4522295"/>
          </a:xfrm>
        </p:spPr>
        <p:txBody>
          <a:bodyPr>
            <a:normAutofit/>
          </a:bodyPr>
          <a:lstStyle/>
          <a:p>
            <a:endParaRPr lang="en-US" sz="1100" dirty="0"/>
          </a:p>
          <a:p>
            <a:r>
              <a:rPr lang="en-US" sz="2600" dirty="0" err="1"/>
              <a:t>Barna</a:t>
            </a:r>
            <a:r>
              <a:rPr lang="en-US" sz="2600" dirty="0"/>
              <a:t> research shows that </a:t>
            </a:r>
            <a:r>
              <a:rPr lang="en-US" sz="2600" u="sng" dirty="0"/>
              <a:t>activating Gen Z’s gifts and passions is an important part of their faith experience</a:t>
            </a:r>
            <a:r>
              <a:rPr lang="en-US" sz="2600" dirty="0"/>
              <a:t>.</a:t>
            </a:r>
          </a:p>
          <a:p>
            <a:endParaRPr lang="en-US" sz="500" dirty="0"/>
          </a:p>
          <a:p>
            <a:r>
              <a:rPr lang="en-US" sz="2600" u="sng" dirty="0"/>
              <a:t>What does “making a contribution to church” look like, and how are you facilitating these opportunities</a:t>
            </a:r>
            <a:r>
              <a:rPr lang="en-US" sz="2600" dirty="0"/>
              <a:t>? </a:t>
            </a:r>
            <a:r>
              <a:rPr lang="en-US" sz="2600" u="sng" dirty="0"/>
              <a:t>How will making a contribution to church change</a:t>
            </a:r>
            <a:r>
              <a:rPr lang="en-US" sz="2600" dirty="0"/>
              <a:t>, and how will you restructure your invitation for involvement?</a:t>
            </a:r>
          </a:p>
        </p:txBody>
      </p:sp>
      <p:pic>
        <p:nvPicPr>
          <p:cNvPr id="5" name="Content Placeholder 4" descr="A picture containing text, person, people&#10;&#10;Description automatically generated">
            <a:extLst>
              <a:ext uri="{FF2B5EF4-FFF2-40B4-BE49-F238E27FC236}">
                <a16:creationId xmlns:a16="http://schemas.microsoft.com/office/drawing/2014/main" id="{C2727858-CFBE-A748-8FDF-B81DB50BA9D4}"/>
              </a:ext>
            </a:extLst>
          </p:cNvPr>
          <p:cNvPicPr>
            <a:picLocks noChangeAspect="1"/>
          </p:cNvPicPr>
          <p:nvPr/>
        </p:nvPicPr>
        <p:blipFill rotWithShape="1">
          <a:blip r:embed="rId2"/>
          <a:srcRect l="3204" t="1" r="27526" b="-2"/>
          <a:stretch/>
        </p:blipFill>
        <p:spPr>
          <a:xfrm>
            <a:off x="7493297" y="2812887"/>
            <a:ext cx="3653915" cy="3368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5BEED3AF-9E9B-ED44-AC40-2E9BE1F530C3}"/>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55</a:t>
            </a:fld>
            <a:endParaRPr lang="en-US" sz="1000"/>
          </a:p>
        </p:txBody>
      </p:sp>
    </p:spTree>
    <p:extLst>
      <p:ext uri="{BB962C8B-B14F-4D97-AF65-F5344CB8AC3E}">
        <p14:creationId xmlns:p14="http://schemas.microsoft.com/office/powerpoint/2010/main" val="428619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C3B1A9A-9C8F-E74A-97A7-50312847FB12}"/>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5. TEACH THEM HOW TO BE FAITHFUL CHRISTIANS </a:t>
            </a:r>
            <a:r>
              <a:rPr lang="en-US" sz="4000" i="1" dirty="0">
                <a:solidFill>
                  <a:srgbClr val="FFFFFF"/>
                </a:solidFill>
              </a:rPr>
              <a:t>IN</a:t>
            </a:r>
            <a:r>
              <a:rPr lang="en-US" sz="4000" dirty="0">
                <a:solidFill>
                  <a:srgbClr val="FFFFFF"/>
                </a:solidFill>
              </a:rPr>
              <a:t> A MODERN WORLD.</a:t>
            </a:r>
          </a:p>
        </p:txBody>
      </p:sp>
      <p:sp>
        <p:nvSpPr>
          <p:cNvPr id="3" name="Content Placeholder 2">
            <a:extLst>
              <a:ext uri="{FF2B5EF4-FFF2-40B4-BE49-F238E27FC236}">
                <a16:creationId xmlns:a16="http://schemas.microsoft.com/office/drawing/2014/main" id="{46AE24F8-5C66-B043-B6C7-55E28F6959C9}"/>
              </a:ext>
            </a:extLst>
          </p:cNvPr>
          <p:cNvSpPr>
            <a:spLocks noGrp="1"/>
          </p:cNvSpPr>
          <p:nvPr>
            <p:ph idx="1"/>
          </p:nvPr>
        </p:nvSpPr>
        <p:spPr>
          <a:xfrm>
            <a:off x="1119321" y="2378076"/>
            <a:ext cx="6210063" cy="4324476"/>
          </a:xfrm>
        </p:spPr>
        <p:txBody>
          <a:bodyPr>
            <a:noAutofit/>
          </a:bodyPr>
          <a:lstStyle/>
          <a:p>
            <a:r>
              <a:rPr lang="en-US" sz="2600" dirty="0"/>
              <a:t>The majority of Gen Z Christians wants to </a:t>
            </a:r>
            <a:r>
              <a:rPr lang="en-US" sz="2600" u="sng" dirty="0"/>
              <a:t>learn how to live out their faith within the world and not separated from it</a:t>
            </a:r>
            <a:r>
              <a:rPr lang="en-US" sz="2600" dirty="0"/>
              <a:t>.</a:t>
            </a:r>
          </a:p>
          <a:p>
            <a:r>
              <a:rPr lang="en-US" sz="2600" dirty="0"/>
              <a:t>They want their </a:t>
            </a:r>
            <a:r>
              <a:rPr lang="en-US" sz="2600" u="sng" dirty="0"/>
              <a:t>faith in Jesus to be “rooted in the real world</a:t>
            </a:r>
            <a:r>
              <a:rPr lang="en-US" sz="2600" dirty="0"/>
              <a:t>.”</a:t>
            </a:r>
          </a:p>
          <a:p>
            <a:r>
              <a:rPr lang="en-US" sz="2600" dirty="0"/>
              <a:t>This is especially true of males.</a:t>
            </a:r>
          </a:p>
          <a:p>
            <a:r>
              <a:rPr lang="en-US" sz="2600" u="sng" dirty="0"/>
              <a:t>What does it mean to be a Christian with a fully integrated faith</a:t>
            </a:r>
            <a:r>
              <a:rPr lang="en-US" sz="2600" dirty="0"/>
              <a:t>? How do you stretch even further to teach Gen Z to cling to a faith that helps them live in the real world?</a:t>
            </a:r>
          </a:p>
        </p:txBody>
      </p:sp>
      <p:pic>
        <p:nvPicPr>
          <p:cNvPr id="5" name="Content Placeholder 4" descr="A picture containing text, person, people&#10;&#10;Description automatically generated">
            <a:extLst>
              <a:ext uri="{FF2B5EF4-FFF2-40B4-BE49-F238E27FC236}">
                <a16:creationId xmlns:a16="http://schemas.microsoft.com/office/drawing/2014/main" id="{ECE16BF9-D41E-8C4A-889A-278B53926B08}"/>
              </a:ext>
            </a:extLst>
          </p:cNvPr>
          <p:cNvPicPr>
            <a:picLocks noChangeAspect="1"/>
          </p:cNvPicPr>
          <p:nvPr/>
        </p:nvPicPr>
        <p:blipFill rotWithShape="1">
          <a:blip r:embed="rId2"/>
          <a:srcRect l="3204" r="20986" b="-1"/>
          <a:stretch/>
        </p:blipFill>
        <p:spPr>
          <a:xfrm>
            <a:off x="7329384" y="2494237"/>
            <a:ext cx="3893818" cy="3796471"/>
          </a:xfrm>
          <a:prstGeom prst="rect">
            <a:avLst/>
          </a:prstGeom>
        </p:spPr>
      </p:pic>
      <p:sp>
        <p:nvSpPr>
          <p:cNvPr id="4" name="Slide Number Placeholder 3">
            <a:extLst>
              <a:ext uri="{FF2B5EF4-FFF2-40B4-BE49-F238E27FC236}">
                <a16:creationId xmlns:a16="http://schemas.microsoft.com/office/drawing/2014/main" id="{CDFA5525-0203-1A44-830A-5BDF5D0E7869}"/>
              </a:ext>
            </a:extLst>
          </p:cNvPr>
          <p:cNvSpPr>
            <a:spLocks noGrp="1"/>
          </p:cNvSpPr>
          <p:nvPr>
            <p:ph type="sldNum" sz="quarter" idx="12"/>
          </p:nvPr>
        </p:nvSpPr>
        <p:spPr>
          <a:xfrm>
            <a:off x="10707624" y="6382512"/>
            <a:ext cx="685800" cy="320040"/>
          </a:xfrm>
        </p:spPr>
        <p:txBody>
          <a:bodyPr>
            <a:normAutofit/>
          </a:bodyPr>
          <a:lstStyle/>
          <a:p>
            <a:pPr>
              <a:spcAft>
                <a:spcPts val="600"/>
              </a:spcAft>
            </a:pPr>
            <a:fld id="{26D1E321-7572-3B4F-B6B5-12FDB5CDFAD2}" type="slidenum">
              <a:rPr lang="en-US" sz="1000"/>
              <a:pPr>
                <a:spcAft>
                  <a:spcPts val="600"/>
                </a:spcAft>
              </a:pPr>
              <a:t>56</a:t>
            </a:fld>
            <a:endParaRPr lang="en-US" sz="1000"/>
          </a:p>
        </p:txBody>
      </p:sp>
    </p:spTree>
    <p:extLst>
      <p:ext uri="{BB962C8B-B14F-4D97-AF65-F5344CB8AC3E}">
        <p14:creationId xmlns:p14="http://schemas.microsoft.com/office/powerpoint/2010/main" val="40627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C2E062-7188-E54D-B393-AC19E3C370B3}"/>
              </a:ext>
            </a:extLst>
          </p:cNvPr>
          <p:cNvSpPr>
            <a:spLocks noGrp="1"/>
          </p:cNvSpPr>
          <p:nvPr>
            <p:ph type="title"/>
          </p:nvPr>
        </p:nvSpPr>
        <p:spPr>
          <a:xfrm>
            <a:off x="793662" y="386930"/>
            <a:ext cx="10066122" cy="1298448"/>
          </a:xfrm>
        </p:spPr>
        <p:txBody>
          <a:bodyPr anchor="b">
            <a:normAutofit/>
          </a:bodyPr>
          <a:lstStyle/>
          <a:p>
            <a:r>
              <a:rPr lang="en-US" i="1" dirty="0"/>
              <a:t>I want to be a Christian without separating myself from the world around me.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707E60-D7A3-0D49-AE4A-AE1F3946A0F6}"/>
              </a:ext>
            </a:extLst>
          </p:cNvPr>
          <p:cNvSpPr>
            <a:spLocks noGrp="1"/>
          </p:cNvSpPr>
          <p:nvPr>
            <p:ph idx="1"/>
          </p:nvPr>
        </p:nvSpPr>
        <p:spPr>
          <a:xfrm>
            <a:off x="342900" y="2371725"/>
            <a:ext cx="5409295" cy="3867234"/>
          </a:xfrm>
        </p:spPr>
        <p:txBody>
          <a:bodyPr anchor="ctr">
            <a:normAutofit/>
          </a:bodyPr>
          <a:lstStyle/>
          <a:p>
            <a:pPr marL="0" indent="0">
              <a:buNone/>
            </a:pPr>
            <a:r>
              <a:rPr lang="en-US" sz="4400" b="1" i="1" dirty="0"/>
              <a:t>Teach them how to be faithful Christians in a modern world.</a:t>
            </a:r>
          </a:p>
        </p:txBody>
      </p:sp>
      <p:pic>
        <p:nvPicPr>
          <p:cNvPr id="5" name="Content Placeholder 4" descr="A picture containing text, person, people&#10;&#10;Description automatically generated">
            <a:extLst>
              <a:ext uri="{FF2B5EF4-FFF2-40B4-BE49-F238E27FC236}">
                <a16:creationId xmlns:a16="http://schemas.microsoft.com/office/drawing/2014/main" id="{C0D34C85-A462-1A48-B90D-09173F96C995}"/>
              </a:ext>
            </a:extLst>
          </p:cNvPr>
          <p:cNvPicPr>
            <a:picLocks noChangeAspect="1"/>
          </p:cNvPicPr>
          <p:nvPr/>
        </p:nvPicPr>
        <p:blipFill rotWithShape="1">
          <a:blip r:embed="rId2"/>
          <a:srcRect l="2110" r="19894" b="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967C02D-26C2-104F-B512-E40620A92132}"/>
              </a:ext>
            </a:extLst>
          </p:cNvPr>
          <p:cNvSpPr>
            <a:spLocks noGrp="1"/>
          </p:cNvSpPr>
          <p:nvPr>
            <p:ph type="sldNum" sz="quarter" idx="12"/>
          </p:nvPr>
        </p:nvSpPr>
        <p:spPr>
          <a:xfrm>
            <a:off x="8610600" y="6492240"/>
            <a:ext cx="2743200" cy="365125"/>
          </a:xfrm>
        </p:spPr>
        <p:txBody>
          <a:bodyPr>
            <a:normAutofit/>
          </a:bodyPr>
          <a:lstStyle/>
          <a:p>
            <a:pPr>
              <a:spcAft>
                <a:spcPts val="600"/>
              </a:spcAft>
            </a:pPr>
            <a:fld id="{26D1E321-7572-3B4F-B6B5-12FDB5CDFAD2}" type="slidenum">
              <a:rPr lang="en-US" smtClean="0"/>
              <a:pPr>
                <a:spcAft>
                  <a:spcPts val="600"/>
                </a:spcAft>
              </a:pPr>
              <a:t>57</a:t>
            </a:fld>
            <a:endParaRPr lang="en-US"/>
          </a:p>
        </p:txBody>
      </p:sp>
    </p:spTree>
    <p:extLst>
      <p:ext uri="{BB962C8B-B14F-4D97-AF65-F5344CB8AC3E}">
        <p14:creationId xmlns:p14="http://schemas.microsoft.com/office/powerpoint/2010/main" val="22070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2800-113E-3940-A5EB-BB9375520EDC}"/>
              </a:ext>
            </a:extLst>
          </p:cNvPr>
          <p:cNvSpPr>
            <a:spLocks noGrp="1"/>
          </p:cNvSpPr>
          <p:nvPr>
            <p:ph type="title"/>
          </p:nvPr>
        </p:nvSpPr>
        <p:spPr>
          <a:xfrm>
            <a:off x="285750" y="386930"/>
            <a:ext cx="11430000" cy="1298448"/>
          </a:xfrm>
          <a:solidFill>
            <a:schemeClr val="accent4">
              <a:lumMod val="40000"/>
              <a:lumOff val="60000"/>
            </a:schemeClr>
          </a:solidFill>
        </p:spPr>
        <p:txBody>
          <a:bodyPr anchor="b">
            <a:normAutofit/>
          </a:bodyPr>
          <a:lstStyle/>
          <a:p>
            <a:r>
              <a:rPr lang="en-US" i="1" dirty="0"/>
              <a:t>I want to be a Christian without separating myself from the world around me.</a:t>
            </a:r>
            <a:endParaRPr lang="en-US" dirty="0"/>
          </a:p>
        </p:txBody>
      </p:sp>
      <p:sp>
        <p:nvSpPr>
          <p:cNvPr id="3" name="Content Placeholder 2">
            <a:extLst>
              <a:ext uri="{FF2B5EF4-FFF2-40B4-BE49-F238E27FC236}">
                <a16:creationId xmlns:a16="http://schemas.microsoft.com/office/drawing/2014/main" id="{0693A115-FA00-5943-A565-EA60D004C992}"/>
              </a:ext>
            </a:extLst>
          </p:cNvPr>
          <p:cNvSpPr>
            <a:spLocks noGrp="1"/>
          </p:cNvSpPr>
          <p:nvPr>
            <p:ph idx="1"/>
          </p:nvPr>
        </p:nvSpPr>
        <p:spPr>
          <a:xfrm>
            <a:off x="285750" y="2032336"/>
            <a:ext cx="6086757" cy="4438734"/>
          </a:xfrm>
        </p:spPr>
        <p:txBody>
          <a:bodyPr anchor="ctr">
            <a:normAutofit/>
          </a:bodyPr>
          <a:lstStyle/>
          <a:p>
            <a:r>
              <a:rPr lang="en-US" sz="3000" b="1" i="1" dirty="0"/>
              <a:t>What does it mean to be a Christian with a fully integrated faith?</a:t>
            </a:r>
          </a:p>
          <a:p>
            <a:endParaRPr lang="en-US" sz="800" b="1" i="1" dirty="0"/>
          </a:p>
          <a:p>
            <a:r>
              <a:rPr lang="en-US" sz="3000" b="1" i="1" dirty="0"/>
              <a:t>Especially in a world that has been shaken by a pandemic, how do you stretch even further to teach Gen Z to cling to a faith that helps them live in the real world?</a:t>
            </a:r>
          </a:p>
          <a:p>
            <a:pPr marL="0" indent="0">
              <a:buNone/>
            </a:pPr>
            <a:endParaRPr lang="en-US" sz="2000" i="1" dirty="0"/>
          </a:p>
        </p:txBody>
      </p:sp>
      <p:pic>
        <p:nvPicPr>
          <p:cNvPr id="5" name="Content Placeholder 4" descr="A picture containing text, person, people&#10;&#10;Description automatically generated">
            <a:extLst>
              <a:ext uri="{FF2B5EF4-FFF2-40B4-BE49-F238E27FC236}">
                <a16:creationId xmlns:a16="http://schemas.microsoft.com/office/drawing/2014/main" id="{55F67532-AE72-EC4E-A51C-82ED7B4CFD96}"/>
              </a:ext>
            </a:extLst>
          </p:cNvPr>
          <p:cNvPicPr>
            <a:picLocks noChangeAspect="1"/>
          </p:cNvPicPr>
          <p:nvPr/>
        </p:nvPicPr>
        <p:blipFill rotWithShape="1">
          <a:blip r:embed="rId2"/>
          <a:srcRect l="2110" r="27517" b="2"/>
          <a:stretch/>
        </p:blipFill>
        <p:spPr>
          <a:xfrm>
            <a:off x="6583044" y="2060605"/>
            <a:ext cx="5132706" cy="39258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Slide Number Placeholder 3">
            <a:extLst>
              <a:ext uri="{FF2B5EF4-FFF2-40B4-BE49-F238E27FC236}">
                <a16:creationId xmlns:a16="http://schemas.microsoft.com/office/drawing/2014/main" id="{A75FC5A9-C240-8446-B8F3-9075A87F1745}"/>
              </a:ext>
            </a:extLst>
          </p:cNvPr>
          <p:cNvSpPr>
            <a:spLocks noGrp="1"/>
          </p:cNvSpPr>
          <p:nvPr>
            <p:ph type="sldNum" sz="quarter" idx="12"/>
          </p:nvPr>
        </p:nvSpPr>
        <p:spPr>
          <a:xfrm>
            <a:off x="8610600" y="6492240"/>
            <a:ext cx="2743200" cy="365125"/>
          </a:xfrm>
        </p:spPr>
        <p:txBody>
          <a:bodyPr>
            <a:normAutofit/>
          </a:bodyPr>
          <a:lstStyle/>
          <a:p>
            <a:pPr>
              <a:spcAft>
                <a:spcPts val="600"/>
              </a:spcAft>
            </a:pPr>
            <a:fld id="{26D1E321-7572-3B4F-B6B5-12FDB5CDFAD2}" type="slidenum">
              <a:rPr lang="en-US" smtClean="0"/>
              <a:pPr>
                <a:spcAft>
                  <a:spcPts val="600"/>
                </a:spcAft>
              </a:pPr>
              <a:t>58</a:t>
            </a:fld>
            <a:endParaRPr lang="en-US"/>
          </a:p>
        </p:txBody>
      </p:sp>
    </p:spTree>
    <p:extLst>
      <p:ext uri="{BB962C8B-B14F-4D97-AF65-F5344CB8AC3E}">
        <p14:creationId xmlns:p14="http://schemas.microsoft.com/office/powerpoint/2010/main" val="382710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C647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77A12D6-6CCD-684A-B0CA-4BB0674B72E9}"/>
              </a:ext>
            </a:extLst>
          </p:cNvPr>
          <p:cNvSpPr>
            <a:spLocks noGrp="1"/>
          </p:cNvSpPr>
          <p:nvPr>
            <p:ph type="title"/>
          </p:nvPr>
        </p:nvSpPr>
        <p:spPr>
          <a:xfrm>
            <a:off x="468873" y="731520"/>
            <a:ext cx="6546289" cy="1426464"/>
          </a:xfrm>
        </p:spPr>
        <p:txBody>
          <a:bodyPr>
            <a:normAutofit fontScale="90000"/>
          </a:bodyPr>
          <a:lstStyle/>
          <a:p>
            <a:pPr algn="ctr"/>
            <a:r>
              <a:rPr lang="en-US" sz="3100" b="1" i="1" dirty="0">
                <a:solidFill>
                  <a:srgbClr val="FFFFFF"/>
                </a:solidFill>
                <a:hlinkClick r:id="rId2">
                  <a:extLst>
                    <a:ext uri="{A12FA001-AC4F-418D-AE19-62706E023703}">
                      <ahyp:hlinkClr xmlns:ahyp="http://schemas.microsoft.com/office/drawing/2018/hyperlinkcolor" val="tx"/>
                    </a:ext>
                  </a:extLst>
                </a:hlinkClick>
              </a:rPr>
              <a:t>Seven Principles for Youth Ministry Excellence</a:t>
            </a:r>
            <a:br>
              <a:rPr lang="en-US" sz="1400" u="sng" dirty="0">
                <a:solidFill>
                  <a:srgbClr val="FFFFFF"/>
                </a:solidFill>
              </a:rPr>
            </a:br>
            <a:br>
              <a:rPr lang="en-US" sz="1400" u="sng" dirty="0">
                <a:solidFill>
                  <a:srgbClr val="FFFFFF"/>
                </a:solidFill>
              </a:rPr>
            </a:br>
            <a:r>
              <a:rPr lang="en-US" sz="1800" dirty="0">
                <a:solidFill>
                  <a:srgbClr val="FFFFFF"/>
                </a:solidFill>
              </a:rPr>
              <a:t>Feldbush, J., Yeagley, S., &amp; Whitehead, R. (2007). </a:t>
            </a:r>
            <a:r>
              <a:rPr lang="en-US" sz="1800" u="sng" dirty="0">
                <a:solidFill>
                  <a:srgbClr val="FFFFFF"/>
                </a:solidFill>
                <a:hlinkClick r:id="rId2">
                  <a:extLst>
                    <a:ext uri="{A12FA001-AC4F-418D-AE19-62706E023703}">
                      <ahyp:hlinkClr xmlns:ahyp="http://schemas.microsoft.com/office/drawing/2018/hyperlinkcolor" val="tx"/>
                    </a:ext>
                  </a:extLst>
                </a:hlinkClick>
              </a:rPr>
              <a:t>Seven Principles for Youth Ministry Excellence</a:t>
            </a:r>
            <a:r>
              <a:rPr lang="en-US" sz="1800" dirty="0">
                <a:solidFill>
                  <a:srgbClr val="FFFFFF"/>
                </a:solidFill>
              </a:rPr>
              <a:t> (Second Edition, p. 6). Lincoln, NE; Berrien Springs, MI: </a:t>
            </a:r>
            <a:r>
              <a:rPr lang="en-US" sz="1800" dirty="0" err="1">
                <a:solidFill>
                  <a:srgbClr val="FFFFFF"/>
                </a:solidFill>
              </a:rPr>
              <a:t>AdventSource</a:t>
            </a:r>
            <a:r>
              <a:rPr lang="en-US" sz="1800" dirty="0">
                <a:solidFill>
                  <a:srgbClr val="FFFFFF"/>
                </a:solidFill>
              </a:rPr>
              <a:t>; Center for Youth Evangelism</a:t>
            </a:r>
            <a:r>
              <a:rPr lang="en-US" sz="1400" dirty="0">
                <a:solidFill>
                  <a:srgbClr val="FFFFFF"/>
                </a:solidFill>
              </a:rPr>
              <a:t>.</a:t>
            </a:r>
            <a:br>
              <a:rPr lang="en-US" sz="1400" dirty="0">
                <a:solidFill>
                  <a:srgbClr val="FFFFFF"/>
                </a:solidFill>
              </a:rPr>
            </a:br>
            <a:endParaRPr lang="en-US" sz="1400" dirty="0">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0B77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DD4CEB09-B446-254F-A68E-3677A78D3EF7}"/>
              </a:ext>
            </a:extLst>
          </p:cNvPr>
          <p:cNvSpPr>
            <a:spLocks noGrp="1"/>
          </p:cNvSpPr>
          <p:nvPr>
            <p:ph type="sldNum" sz="quarter" idx="12"/>
          </p:nvPr>
        </p:nvSpPr>
        <p:spPr>
          <a:xfrm>
            <a:off x="9921240" y="775301"/>
            <a:ext cx="1465945" cy="1234345"/>
          </a:xfrm>
        </p:spPr>
        <p:txBody>
          <a:bodyPr>
            <a:normAutofit/>
          </a:bodyPr>
          <a:lstStyle/>
          <a:p>
            <a:pPr algn="ctr">
              <a:spcAft>
                <a:spcPts val="600"/>
              </a:spcAft>
            </a:pPr>
            <a:fld id="{26D1E321-7572-3B4F-B6B5-12FDB5CDFAD2}" type="slidenum">
              <a:rPr lang="en-US" sz="4400">
                <a:solidFill>
                  <a:srgbClr val="FFFFFF"/>
                </a:solidFill>
              </a:rPr>
              <a:pPr algn="ctr">
                <a:spcAft>
                  <a:spcPts val="600"/>
                </a:spcAft>
              </a:pPr>
              <a:t>59</a:t>
            </a:fld>
            <a:endParaRPr lang="en-US" sz="440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D0221A-690E-C941-A335-CE2C2F8F97F5}"/>
              </a:ext>
            </a:extLst>
          </p:cNvPr>
          <p:cNvSpPr>
            <a:spLocks noGrp="1"/>
          </p:cNvSpPr>
          <p:nvPr>
            <p:ph idx="1"/>
          </p:nvPr>
        </p:nvSpPr>
        <p:spPr>
          <a:xfrm>
            <a:off x="628650" y="2609330"/>
            <a:ext cx="6386513" cy="3677169"/>
          </a:xfrm>
        </p:spPr>
        <p:txBody>
          <a:bodyPr anchor="ctr">
            <a:noAutofit/>
          </a:bodyPr>
          <a:lstStyle/>
          <a:p>
            <a:pPr marL="342900" indent="-342900">
              <a:buFont typeface="+mj-lt"/>
              <a:buAutoNum type="arabicPeriod"/>
            </a:pPr>
            <a:r>
              <a:rPr lang="en-US" b="1" dirty="0"/>
              <a:t>Principle one: grow spiritually</a:t>
            </a:r>
          </a:p>
          <a:p>
            <a:pPr marL="342900" indent="-342900">
              <a:buFont typeface="+mj-lt"/>
              <a:buAutoNum type="arabicPeriod"/>
            </a:pPr>
            <a:r>
              <a:rPr lang="en-US" b="1" dirty="0"/>
              <a:t>Principle two: equip for leadership</a:t>
            </a:r>
          </a:p>
          <a:p>
            <a:pPr marL="342900" indent="-342900">
              <a:buFont typeface="+mj-lt"/>
              <a:buAutoNum type="arabicPeriod"/>
            </a:pPr>
            <a:r>
              <a:rPr lang="en-US" b="1" dirty="0"/>
              <a:t>Principle three: nurture relationships</a:t>
            </a:r>
          </a:p>
          <a:p>
            <a:pPr marL="342900" indent="-342900">
              <a:buFont typeface="+mj-lt"/>
              <a:buAutoNum type="arabicPeriod"/>
            </a:pPr>
            <a:r>
              <a:rPr lang="en-US" b="1" dirty="0"/>
              <a:t>Principle four: plan with purpose</a:t>
            </a:r>
          </a:p>
          <a:p>
            <a:pPr marL="342900" indent="-342900">
              <a:buFont typeface="+mj-lt"/>
              <a:buAutoNum type="arabicPeriod"/>
            </a:pPr>
            <a:r>
              <a:rPr lang="en-US" b="1" dirty="0"/>
              <a:t>Principle five: empower others</a:t>
            </a:r>
          </a:p>
          <a:p>
            <a:pPr marL="342900" indent="-342900">
              <a:buFont typeface="+mj-lt"/>
              <a:buAutoNum type="arabicPeriod"/>
            </a:pPr>
            <a:r>
              <a:rPr lang="en-US" b="1" dirty="0"/>
              <a:t>Principle six: promote your ministry</a:t>
            </a:r>
          </a:p>
          <a:p>
            <a:pPr marL="342900" indent="-342900">
              <a:buFont typeface="+mj-lt"/>
              <a:buAutoNum type="arabicPeriod"/>
            </a:pPr>
            <a:r>
              <a:rPr lang="en-US" b="1" dirty="0"/>
              <a:t>Principle seven: mobilize for service evangelism</a:t>
            </a:r>
          </a:p>
        </p:txBody>
      </p:sp>
      <p:pic>
        <p:nvPicPr>
          <p:cNvPr id="5" name="Content Placeholder 4" descr="A picture containing text, person, people&#10;&#10;Description automatically generated">
            <a:extLst>
              <a:ext uri="{FF2B5EF4-FFF2-40B4-BE49-F238E27FC236}">
                <a16:creationId xmlns:a16="http://schemas.microsoft.com/office/drawing/2014/main" id="{5C707C8B-2647-CE44-A363-2E6B824777B0}"/>
              </a:ext>
            </a:extLst>
          </p:cNvPr>
          <p:cNvPicPr>
            <a:picLocks noChangeAspect="1"/>
          </p:cNvPicPr>
          <p:nvPr/>
        </p:nvPicPr>
        <p:blipFill rotWithShape="1">
          <a:blip r:embed="rId3"/>
          <a:srcRect l="9123" r="26906" b="1"/>
          <a:stretch/>
        </p:blipFill>
        <p:spPr>
          <a:xfrm>
            <a:off x="7277100" y="2480954"/>
            <a:ext cx="4455979" cy="3918123"/>
          </a:xfrm>
          <a:prstGeom prst="rect">
            <a:avLst/>
          </a:prstGeom>
        </p:spPr>
      </p:pic>
    </p:spTree>
    <p:extLst>
      <p:ext uri="{BB962C8B-B14F-4D97-AF65-F5344CB8AC3E}">
        <p14:creationId xmlns:p14="http://schemas.microsoft.com/office/powerpoint/2010/main" val="33871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B1D09-815B-4445-9904-261223CAFCA9}"/>
              </a:ext>
            </a:extLst>
          </p:cNvPr>
          <p:cNvSpPr>
            <a:spLocks noGrp="1"/>
          </p:cNvSpPr>
          <p:nvPr>
            <p:ph type="title"/>
          </p:nvPr>
        </p:nvSpPr>
        <p:spPr>
          <a:xfrm>
            <a:off x="7116239" y="-25079"/>
            <a:ext cx="4603252" cy="977901"/>
          </a:xfrm>
        </p:spPr>
        <p:txBody>
          <a:bodyPr>
            <a:normAutofit/>
          </a:bodyPr>
          <a:lstStyle/>
          <a:p>
            <a:pPr algn="ctr"/>
            <a:r>
              <a:rPr lang="en-US" sz="3600" b="1">
                <a:solidFill>
                  <a:srgbClr val="4C647F"/>
                </a:solidFill>
              </a:rPr>
              <a:t>Jeremiah’s Message</a:t>
            </a:r>
            <a:endParaRPr lang="en-US" sz="3600" dirty="0">
              <a:solidFill>
                <a:srgbClr val="4C647F"/>
              </a:solidFill>
            </a:endParaRPr>
          </a:p>
        </p:txBody>
      </p:sp>
      <p:sp>
        <p:nvSpPr>
          <p:cNvPr id="3" name="Content Placeholder 2">
            <a:extLst>
              <a:ext uri="{FF2B5EF4-FFF2-40B4-BE49-F238E27FC236}">
                <a16:creationId xmlns:a16="http://schemas.microsoft.com/office/drawing/2014/main" id="{3BB903EA-E694-3E4D-82C1-07721DFC7047}"/>
              </a:ext>
            </a:extLst>
          </p:cNvPr>
          <p:cNvSpPr>
            <a:spLocks noGrp="1"/>
          </p:cNvSpPr>
          <p:nvPr>
            <p:ph idx="1"/>
          </p:nvPr>
        </p:nvSpPr>
        <p:spPr>
          <a:xfrm>
            <a:off x="330200" y="457200"/>
            <a:ext cx="6796586" cy="6124955"/>
          </a:xfrm>
        </p:spPr>
        <p:txBody>
          <a:bodyPr>
            <a:noAutofit/>
          </a:bodyPr>
          <a:lstStyle/>
          <a:p>
            <a:r>
              <a:rPr lang="en-US" sz="2600" b="1" dirty="0"/>
              <a:t>Jeremiah had to predict doom for his nation. He had to call out the people, priests, and princes for their sins, especially the sin of idolatry.</a:t>
            </a:r>
          </a:p>
          <a:p>
            <a:r>
              <a:rPr lang="en-US" sz="2600" b="1" dirty="0"/>
              <a:t>He addressed “backsliding” (2:19; 3:6, 8, 11–12, 14, 22; 49:4) and false prophets who led the nation to worship idols.</a:t>
            </a:r>
          </a:p>
          <a:p>
            <a:r>
              <a:rPr lang="en-US" sz="2600" b="1" dirty="0"/>
              <a:t>Jeremiah was called a traitor and was persecuted by his own people for prophesying their captivity and telling the kings to surrender to Babylon.</a:t>
            </a:r>
          </a:p>
          <a:p>
            <a:r>
              <a:rPr lang="en-US" sz="2600" b="1" dirty="0"/>
              <a:t>He prophesied a “new covenant” between God and His people, not a covenant of law and works written on stones, but one of love and faith, written in the heart.</a:t>
            </a: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C6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7D9F887-C347-EF44-96D6-38B74E86CC2B}"/>
              </a:ext>
            </a:extLst>
          </p:cNvPr>
          <p:cNvSpPr>
            <a:spLocks noGrp="1"/>
          </p:cNvSpPr>
          <p:nvPr>
            <p:ph type="sldNum" sz="quarter" idx="12"/>
          </p:nvPr>
        </p:nvSpPr>
        <p:spPr>
          <a:xfrm>
            <a:off x="8610600" y="6240850"/>
            <a:ext cx="2743200" cy="365125"/>
          </a:xfrm>
        </p:spPr>
        <p:txBody>
          <a:bodyPr>
            <a:normAutofit/>
          </a:bodyPr>
          <a:lstStyle/>
          <a:p>
            <a:pPr>
              <a:spcAft>
                <a:spcPts val="600"/>
              </a:spcAft>
            </a:pPr>
            <a:fld id="{26D1E321-7572-3B4F-B6B5-12FDB5CDFAD2}" type="slidenum">
              <a:rPr lang="en-US" smtClean="0">
                <a:solidFill>
                  <a:srgbClr val="4C647F"/>
                </a:solidFill>
              </a:rPr>
              <a:pPr>
                <a:spcAft>
                  <a:spcPts val="600"/>
                </a:spcAft>
              </a:pPr>
              <a:t>6</a:t>
            </a:fld>
            <a:endParaRPr lang="en-US">
              <a:solidFill>
                <a:srgbClr val="4C647F"/>
              </a:solidFill>
            </a:endParaRPr>
          </a:p>
        </p:txBody>
      </p:sp>
      <p:pic>
        <p:nvPicPr>
          <p:cNvPr id="9" name="Content Placeholder 4" descr="A picture containing text, person, people&#10;&#10;Description automatically generated">
            <a:extLst>
              <a:ext uri="{FF2B5EF4-FFF2-40B4-BE49-F238E27FC236}">
                <a16:creationId xmlns:a16="http://schemas.microsoft.com/office/drawing/2014/main" id="{2DFD2640-FB9F-7449-96AA-AD36051E527C}"/>
              </a:ext>
            </a:extLst>
          </p:cNvPr>
          <p:cNvPicPr>
            <a:picLocks noChangeAspect="1"/>
          </p:cNvPicPr>
          <p:nvPr/>
        </p:nvPicPr>
        <p:blipFill rotWithShape="1">
          <a:blip r:embed="rId2"/>
          <a:srcRect l="8434" r="32106" b="1"/>
          <a:stretch/>
        </p:blipFill>
        <p:spPr>
          <a:xfrm>
            <a:off x="7610812" y="1037555"/>
            <a:ext cx="3614107" cy="47588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73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647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8EC330-BB08-F846-9237-0C4DF750E055}"/>
              </a:ext>
            </a:extLst>
          </p:cNvPr>
          <p:cNvSpPr>
            <a:spLocks noGrp="1"/>
          </p:cNvSpPr>
          <p:nvPr>
            <p:ph type="title"/>
          </p:nvPr>
        </p:nvSpPr>
        <p:spPr>
          <a:xfrm>
            <a:off x="524256" y="491260"/>
            <a:ext cx="6594189" cy="1625210"/>
          </a:xfrm>
        </p:spPr>
        <p:txBody>
          <a:bodyPr>
            <a:normAutofit/>
          </a:bodyPr>
          <a:lstStyle/>
          <a:p>
            <a:r>
              <a:rPr lang="en-US" b="1">
                <a:solidFill>
                  <a:srgbClr val="FFFFFF"/>
                </a:solidFill>
              </a:rPr>
              <a:t>Grow spiritually.</a:t>
            </a:r>
            <a:endParaRPr lang="en-US">
              <a:solidFill>
                <a:srgbClr val="FFFFFF"/>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FEAA30C6-D8AC-974E-BE0A-E08797D74B60}"/>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F850C1-8D25-9B4E-9C4E-CB25FB0A84F8}"/>
              </a:ext>
            </a:extLst>
          </p:cNvPr>
          <p:cNvSpPr>
            <a:spLocks noGrp="1"/>
          </p:cNvSpPr>
          <p:nvPr>
            <p:ph idx="1"/>
          </p:nvPr>
        </p:nvSpPr>
        <p:spPr>
          <a:xfrm>
            <a:off x="7766462" y="676893"/>
            <a:ext cx="3901281" cy="5752481"/>
          </a:xfrm>
        </p:spPr>
        <p:txBody>
          <a:bodyPr anchor="ctr">
            <a:normAutofit/>
          </a:bodyPr>
          <a:lstStyle/>
          <a:p>
            <a:r>
              <a:rPr lang="en-US" b="1" dirty="0">
                <a:solidFill>
                  <a:srgbClr val="FFFFFF"/>
                </a:solidFill>
              </a:rPr>
              <a:t>Your Word is a lamp to my feet and a light for my path (Psalms 119:105).</a:t>
            </a:r>
          </a:p>
          <a:p>
            <a:endParaRPr lang="en-US" sz="500" b="1" dirty="0">
              <a:solidFill>
                <a:srgbClr val="FFFFFF"/>
              </a:solidFill>
            </a:endParaRPr>
          </a:p>
          <a:p>
            <a:r>
              <a:rPr lang="en-US" b="1" dirty="0">
                <a:solidFill>
                  <a:srgbClr val="FFFFFF"/>
                </a:solidFill>
              </a:rPr>
              <a:t>I pray that you may be active in sharing your faith, so that you will have a full understanding of every good thing we have in Christ (Philemon 6).</a:t>
            </a:r>
            <a:endParaRPr lang="en-US" sz="2000" dirty="0">
              <a:solidFill>
                <a:srgbClr val="FFFFFF"/>
              </a:solidFill>
            </a:endParaRPr>
          </a:p>
          <a:p>
            <a:endParaRPr lang="en-US" sz="400" dirty="0">
              <a:solidFill>
                <a:srgbClr val="FFFFFF"/>
              </a:solidFill>
            </a:endParaRPr>
          </a:p>
          <a:p>
            <a:pPr marL="0" indent="0" algn="r">
              <a:buNone/>
            </a:pPr>
            <a:r>
              <a:rPr lang="en-US" sz="1600" dirty="0">
                <a:solidFill>
                  <a:srgbClr val="FFFFFF"/>
                </a:solidFill>
              </a:rPr>
              <a:t>Feldbush, J., Yeagley, S., &amp; Whitehead, R. (2007). </a:t>
            </a:r>
            <a:r>
              <a:rPr lang="en-US" sz="1600" u="sng" dirty="0">
                <a:solidFill>
                  <a:srgbClr val="FFFFFF"/>
                </a:solidFill>
                <a:hlinkClick r:id="rId3">
                  <a:extLst>
                    <a:ext uri="{A12FA001-AC4F-418D-AE19-62706E023703}">
                      <ahyp:hlinkClr xmlns:ahyp="http://schemas.microsoft.com/office/drawing/2018/hyperlinkcolor" val="tx"/>
                    </a:ext>
                  </a:extLst>
                </a:hlinkClick>
              </a:rPr>
              <a:t>Seven Principles for Youth Ministry Excellence</a:t>
            </a:r>
            <a:r>
              <a:rPr lang="en-US" sz="1600" dirty="0">
                <a:solidFill>
                  <a:srgbClr val="FFFFFF"/>
                </a:solidFill>
              </a:rPr>
              <a:t> (Second Edition, p. 12)</a:t>
            </a:r>
          </a:p>
        </p:txBody>
      </p:sp>
      <p:sp>
        <p:nvSpPr>
          <p:cNvPr id="4" name="Slide Number Placeholder 3">
            <a:extLst>
              <a:ext uri="{FF2B5EF4-FFF2-40B4-BE49-F238E27FC236}">
                <a16:creationId xmlns:a16="http://schemas.microsoft.com/office/drawing/2014/main" id="{A4BFFABB-6868-4F40-8825-1590CD7D718C}"/>
              </a:ext>
            </a:extLst>
          </p:cNvPr>
          <p:cNvSpPr>
            <a:spLocks noGrp="1"/>
          </p:cNvSpPr>
          <p:nvPr>
            <p:ph type="sldNum" sz="quarter" idx="12"/>
          </p:nvPr>
        </p:nvSpPr>
        <p:spPr>
          <a:xfrm>
            <a:off x="10480391" y="6535157"/>
            <a:ext cx="973667" cy="274320"/>
          </a:xfrm>
        </p:spPr>
        <p:txBody>
          <a:bodyPr>
            <a:normAutofit/>
          </a:bodyPr>
          <a:lstStyle/>
          <a:p>
            <a:pPr>
              <a:spcAft>
                <a:spcPts val="600"/>
              </a:spcAft>
            </a:pPr>
            <a:fld id="{26D1E321-7572-3B4F-B6B5-12FDB5CDFAD2}" type="slidenum">
              <a:rPr lang="en-US" sz="1050">
                <a:solidFill>
                  <a:schemeClr val="tx1">
                    <a:lumMod val="50000"/>
                    <a:lumOff val="50000"/>
                  </a:schemeClr>
                </a:solidFill>
              </a:rPr>
              <a:pPr>
                <a:spcAft>
                  <a:spcPts val="600"/>
                </a:spcAft>
              </a:pPr>
              <a:t>60</a:t>
            </a:fld>
            <a:endParaRPr lang="en-US" sz="1050">
              <a:solidFill>
                <a:schemeClr val="tx1">
                  <a:lumMod val="50000"/>
                  <a:lumOff val="50000"/>
                </a:schemeClr>
              </a:solidFill>
            </a:endParaRPr>
          </a:p>
        </p:txBody>
      </p:sp>
    </p:spTree>
    <p:extLst>
      <p:ext uri="{BB962C8B-B14F-4D97-AF65-F5344CB8AC3E}">
        <p14:creationId xmlns:p14="http://schemas.microsoft.com/office/powerpoint/2010/main" val="29680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647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0376A8-163B-E24C-8DED-D1DBCB142BE9}"/>
              </a:ext>
            </a:extLst>
          </p:cNvPr>
          <p:cNvSpPr>
            <a:spLocks noGrp="1"/>
          </p:cNvSpPr>
          <p:nvPr>
            <p:ph type="title"/>
          </p:nvPr>
        </p:nvSpPr>
        <p:spPr>
          <a:xfrm>
            <a:off x="524256" y="491260"/>
            <a:ext cx="6594189" cy="1625210"/>
          </a:xfrm>
        </p:spPr>
        <p:txBody>
          <a:bodyPr>
            <a:normAutofit/>
          </a:bodyPr>
          <a:lstStyle/>
          <a:p>
            <a:pPr algn="ctr"/>
            <a:r>
              <a:rPr lang="en-US" sz="4800" b="1" i="1" dirty="0">
                <a:solidFill>
                  <a:srgbClr val="FFFFFF"/>
                </a:solidFill>
              </a:rPr>
              <a:t>PASS IT ON</a:t>
            </a:r>
            <a:br>
              <a:rPr lang="en-US" dirty="0">
                <a:solidFill>
                  <a:srgbClr val="FFFFFF"/>
                </a:solidFill>
              </a:rPr>
            </a:br>
            <a:r>
              <a:rPr lang="en-US" b="1" dirty="0">
                <a:solidFill>
                  <a:srgbClr val="FFFFFF"/>
                </a:solidFill>
              </a:rPr>
              <a:t>Equip for Leadership.</a:t>
            </a:r>
            <a:endParaRPr lang="en-US" dirty="0">
              <a:solidFill>
                <a:srgbClr val="FFFFFF"/>
              </a:solidFill>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CE3B43BA-FA94-E645-8A52-7BA8D4D15833}"/>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3CB151-1E78-E743-A424-D83C195107C7}"/>
              </a:ext>
            </a:extLst>
          </p:cNvPr>
          <p:cNvSpPr>
            <a:spLocks noGrp="1"/>
          </p:cNvSpPr>
          <p:nvPr>
            <p:ph idx="1"/>
          </p:nvPr>
        </p:nvSpPr>
        <p:spPr>
          <a:xfrm>
            <a:off x="7758113" y="491260"/>
            <a:ext cx="3909631" cy="5770686"/>
          </a:xfrm>
        </p:spPr>
        <p:txBody>
          <a:bodyPr anchor="ctr">
            <a:normAutofit fontScale="70000" lnSpcReduction="20000"/>
          </a:bodyPr>
          <a:lstStyle/>
          <a:p>
            <a:endParaRPr lang="en-US" sz="1700" dirty="0">
              <a:solidFill>
                <a:srgbClr val="FFFFFF"/>
              </a:solidFill>
            </a:endParaRPr>
          </a:p>
          <a:p>
            <a:pPr marL="0" indent="0">
              <a:buNone/>
            </a:pPr>
            <a:r>
              <a:rPr lang="en-US" b="1" dirty="0">
                <a:solidFill>
                  <a:srgbClr val="FFFFFF"/>
                </a:solidFill>
              </a:rPr>
              <a:t>1. </a:t>
            </a:r>
            <a:r>
              <a:rPr lang="en-US" sz="4000" b="1" dirty="0">
                <a:solidFill>
                  <a:srgbClr val="FFFFFF"/>
                </a:solidFill>
              </a:rPr>
              <a:t>Tell them about it.</a:t>
            </a:r>
          </a:p>
          <a:p>
            <a:pPr marL="514350" indent="-514350">
              <a:buAutoNum type="arabicPeriod"/>
            </a:pPr>
            <a:endParaRPr lang="en-US" sz="200" dirty="0">
              <a:solidFill>
                <a:srgbClr val="FFFFFF"/>
              </a:solidFill>
            </a:endParaRPr>
          </a:p>
          <a:p>
            <a:pPr marL="0" indent="0">
              <a:buNone/>
            </a:pPr>
            <a:r>
              <a:rPr lang="en-US" sz="4000" b="1" dirty="0">
                <a:solidFill>
                  <a:srgbClr val="FFFFFF"/>
                </a:solidFill>
              </a:rPr>
              <a:t>2.  Be patient.</a:t>
            </a:r>
          </a:p>
          <a:p>
            <a:pPr marL="0" indent="0">
              <a:buNone/>
            </a:pPr>
            <a:endParaRPr lang="en-US" sz="200" dirty="0">
              <a:solidFill>
                <a:srgbClr val="FFFFFF"/>
              </a:solidFill>
            </a:endParaRPr>
          </a:p>
          <a:p>
            <a:pPr marL="0" indent="0">
              <a:buNone/>
            </a:pPr>
            <a:r>
              <a:rPr lang="en-US" sz="4000" b="1" dirty="0">
                <a:solidFill>
                  <a:srgbClr val="FFFFFF"/>
                </a:solidFill>
              </a:rPr>
              <a:t>3.  Consistently use     	prayer and Bible 	study in your 	youth events.</a:t>
            </a:r>
          </a:p>
          <a:p>
            <a:pPr marL="0" indent="0">
              <a:buNone/>
            </a:pPr>
            <a:endParaRPr lang="en-US" sz="100" dirty="0">
              <a:solidFill>
                <a:srgbClr val="FFFFFF"/>
              </a:solidFill>
            </a:endParaRPr>
          </a:p>
          <a:p>
            <a:pPr marL="0" indent="0">
              <a:buNone/>
            </a:pPr>
            <a:r>
              <a:rPr lang="en-US" sz="4000" b="1" dirty="0">
                <a:solidFill>
                  <a:srgbClr val="FFFFFF"/>
                </a:solidFill>
              </a:rPr>
              <a:t>4.  Let your youth lead.</a:t>
            </a:r>
          </a:p>
          <a:p>
            <a:pPr marL="0" indent="0">
              <a:buNone/>
            </a:pPr>
            <a:endParaRPr lang="en-US" sz="100" dirty="0">
              <a:solidFill>
                <a:srgbClr val="FFFFFF"/>
              </a:solidFill>
            </a:endParaRPr>
          </a:p>
          <a:p>
            <a:pPr marL="0" indent="0">
              <a:buNone/>
            </a:pPr>
            <a:r>
              <a:rPr lang="en-US" sz="4000" b="1" dirty="0">
                <a:solidFill>
                  <a:srgbClr val="FFFFFF"/>
                </a:solidFill>
              </a:rPr>
              <a:t>5.  Connect with the     	Holy Spirit.</a:t>
            </a:r>
            <a:endParaRPr lang="en-US" sz="4000" dirty="0">
              <a:solidFill>
                <a:srgbClr val="FFFFFF"/>
              </a:solidFill>
            </a:endParaRPr>
          </a:p>
          <a:p>
            <a:pPr marL="0" indent="0">
              <a:buNone/>
            </a:pPr>
            <a:br>
              <a:rPr lang="en-US" sz="1700" dirty="0">
                <a:solidFill>
                  <a:srgbClr val="FFFFFF"/>
                </a:solidFill>
              </a:rPr>
            </a:br>
            <a:endParaRPr lang="en-US" sz="1700" dirty="0">
              <a:solidFill>
                <a:srgbClr val="FFFFFF"/>
              </a:solidFill>
            </a:endParaRPr>
          </a:p>
          <a:p>
            <a:pPr marL="0" indent="0" algn="r">
              <a:buNone/>
            </a:pPr>
            <a:r>
              <a:rPr lang="en-US" sz="2300" dirty="0">
                <a:solidFill>
                  <a:srgbClr val="FFFFFF"/>
                </a:solidFill>
              </a:rPr>
              <a:t>Feldbush, J., Yeagley, S., &amp; Whitehead, R. (2007). </a:t>
            </a:r>
            <a:r>
              <a:rPr lang="en-US" sz="2300" u="sng" dirty="0">
                <a:solidFill>
                  <a:srgbClr val="FFFFFF"/>
                </a:solidFill>
                <a:hlinkClick r:id="rId3">
                  <a:extLst>
                    <a:ext uri="{A12FA001-AC4F-418D-AE19-62706E023703}">
                      <ahyp:hlinkClr xmlns:ahyp="http://schemas.microsoft.com/office/drawing/2018/hyperlinkcolor" val="tx"/>
                    </a:ext>
                  </a:extLst>
                </a:hlinkClick>
              </a:rPr>
              <a:t>Seven Principles for Youth Ministry Excellence</a:t>
            </a:r>
            <a:r>
              <a:rPr lang="en-US" sz="2300" dirty="0">
                <a:solidFill>
                  <a:srgbClr val="FFFFFF"/>
                </a:solidFill>
              </a:rPr>
              <a:t> (Second Edition, pp. 23–24).</a:t>
            </a:r>
          </a:p>
        </p:txBody>
      </p:sp>
      <p:sp>
        <p:nvSpPr>
          <p:cNvPr id="4" name="Slide Number Placeholder 3">
            <a:extLst>
              <a:ext uri="{FF2B5EF4-FFF2-40B4-BE49-F238E27FC236}">
                <a16:creationId xmlns:a16="http://schemas.microsoft.com/office/drawing/2014/main" id="{BFB8B7E1-645A-9C42-A274-C4DEEA6EACAA}"/>
              </a:ext>
            </a:extLst>
          </p:cNvPr>
          <p:cNvSpPr>
            <a:spLocks noGrp="1"/>
          </p:cNvSpPr>
          <p:nvPr>
            <p:ph type="sldNum" sz="quarter" idx="12"/>
          </p:nvPr>
        </p:nvSpPr>
        <p:spPr>
          <a:xfrm>
            <a:off x="10480391" y="6535157"/>
            <a:ext cx="973667" cy="274320"/>
          </a:xfrm>
        </p:spPr>
        <p:txBody>
          <a:bodyPr>
            <a:normAutofit/>
          </a:bodyPr>
          <a:lstStyle/>
          <a:p>
            <a:pPr>
              <a:spcAft>
                <a:spcPts val="600"/>
              </a:spcAft>
            </a:pPr>
            <a:fld id="{26D1E321-7572-3B4F-B6B5-12FDB5CDFAD2}" type="slidenum">
              <a:rPr lang="en-US" sz="1050">
                <a:solidFill>
                  <a:schemeClr val="tx1">
                    <a:lumMod val="50000"/>
                    <a:lumOff val="50000"/>
                  </a:schemeClr>
                </a:solidFill>
              </a:rPr>
              <a:pPr>
                <a:spcAft>
                  <a:spcPts val="600"/>
                </a:spcAft>
              </a:pPr>
              <a:t>61</a:t>
            </a:fld>
            <a:endParaRPr lang="en-US" sz="1050">
              <a:solidFill>
                <a:schemeClr val="tx1">
                  <a:lumMod val="50000"/>
                  <a:lumOff val="50000"/>
                </a:schemeClr>
              </a:solidFill>
            </a:endParaRPr>
          </a:p>
        </p:txBody>
      </p:sp>
    </p:spTree>
    <p:extLst>
      <p:ext uri="{BB962C8B-B14F-4D97-AF65-F5344CB8AC3E}">
        <p14:creationId xmlns:p14="http://schemas.microsoft.com/office/powerpoint/2010/main" val="9648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539609-73BB-554C-B074-949F513D9E8B}"/>
              </a:ext>
            </a:extLst>
          </p:cNvPr>
          <p:cNvSpPr>
            <a:spLocks noGrp="1"/>
          </p:cNvSpPr>
          <p:nvPr>
            <p:ph type="title"/>
          </p:nvPr>
        </p:nvSpPr>
        <p:spPr>
          <a:xfrm>
            <a:off x="469171" y="629393"/>
            <a:ext cx="6664867" cy="1422871"/>
          </a:xfrm>
        </p:spPr>
        <p:txBody>
          <a:bodyPr>
            <a:normAutofit fontScale="90000"/>
          </a:bodyPr>
          <a:lstStyle/>
          <a:p>
            <a:pPr algn="ctr"/>
            <a:br>
              <a:rPr lang="en-US" sz="1600" dirty="0">
                <a:solidFill>
                  <a:srgbClr val="FFFFFF"/>
                </a:solidFill>
              </a:rPr>
            </a:br>
            <a:r>
              <a:rPr lang="en-US" sz="3600" b="1" i="1" dirty="0">
                <a:solidFill>
                  <a:srgbClr val="FFFFFF"/>
                </a:solidFill>
              </a:rPr>
              <a:t>The Value of Youth to the Cause of God</a:t>
            </a:r>
            <a:br>
              <a:rPr lang="en-US" sz="2200" b="1" dirty="0">
                <a:solidFill>
                  <a:srgbClr val="FFFFFF"/>
                </a:solidFill>
              </a:rPr>
            </a:br>
            <a:br>
              <a:rPr lang="en-US" sz="2200" b="1" dirty="0">
                <a:solidFill>
                  <a:srgbClr val="FFFFFF"/>
                </a:solidFill>
              </a:rPr>
            </a:br>
            <a:r>
              <a:rPr lang="en-US" sz="2000" dirty="0">
                <a:solidFill>
                  <a:srgbClr val="FFFFFF"/>
                </a:solidFill>
              </a:rPr>
              <a:t>Jackson, Wayne. "The Value of Youth to the Cause of God." </a:t>
            </a:r>
            <a:r>
              <a:rPr lang="en-US" sz="2000" i="1" dirty="0" err="1">
                <a:solidFill>
                  <a:srgbClr val="FFFFFF"/>
                </a:solidFill>
              </a:rPr>
              <a:t>ChristianCourier.com</a:t>
            </a:r>
            <a:r>
              <a:rPr lang="en-US" sz="2000" dirty="0">
                <a:solidFill>
                  <a:srgbClr val="FFFFFF"/>
                </a:solidFill>
              </a:rPr>
              <a:t>. Access date: February 1, 2021. https://</a:t>
            </a:r>
            <a:r>
              <a:rPr lang="en-US" sz="2000" dirty="0" err="1">
                <a:solidFill>
                  <a:srgbClr val="FFFFFF"/>
                </a:solidFill>
              </a:rPr>
              <a:t>www.christiancourier.com</a:t>
            </a:r>
            <a:r>
              <a:rPr lang="en-US" sz="2000" dirty="0">
                <a:solidFill>
                  <a:srgbClr val="FFFFFF"/>
                </a:solidFill>
              </a:rPr>
              <a:t>/articles/866-the-value-of-youth-to-the-cause-of-god</a:t>
            </a:r>
            <a:endParaRPr lang="en-US" sz="1600" dirty="0">
              <a:solidFill>
                <a:srgbClr val="FFFFFF"/>
              </a:solidFill>
            </a:endParaRPr>
          </a:p>
        </p:txBody>
      </p:sp>
      <p:sp>
        <p:nvSpPr>
          <p:cNvPr id="20"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rgbClr val="4C647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E0B77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09ABE8-F4EC-0B44-AFEF-9C5B5AE6F080}"/>
              </a:ext>
            </a:extLst>
          </p:cNvPr>
          <p:cNvSpPr>
            <a:spLocks noGrp="1"/>
          </p:cNvSpPr>
          <p:nvPr>
            <p:ph type="sldNum" sz="quarter" idx="12"/>
          </p:nvPr>
        </p:nvSpPr>
        <p:spPr>
          <a:xfrm>
            <a:off x="9925275" y="800650"/>
            <a:ext cx="1465945" cy="1211662"/>
          </a:xfrm>
        </p:spPr>
        <p:txBody>
          <a:bodyPr>
            <a:normAutofit/>
          </a:bodyPr>
          <a:lstStyle/>
          <a:p>
            <a:pPr algn="ctr">
              <a:spcAft>
                <a:spcPts val="600"/>
              </a:spcAft>
            </a:pPr>
            <a:fld id="{26D1E321-7572-3B4F-B6B5-12FDB5CDFAD2}" type="slidenum">
              <a:rPr lang="en-US" sz="4400">
                <a:solidFill>
                  <a:srgbClr val="FFFFFF"/>
                </a:solidFill>
              </a:rPr>
              <a:pPr algn="ctr">
                <a:spcAft>
                  <a:spcPts val="600"/>
                </a:spcAft>
              </a:pPr>
              <a:t>62</a:t>
            </a:fld>
            <a:endParaRPr lang="en-US" sz="4400">
              <a:solidFill>
                <a:srgbClr val="FFFFFF"/>
              </a:solidFill>
            </a:endParaRPr>
          </a:p>
        </p:txBody>
      </p:sp>
      <p:sp>
        <p:nvSpPr>
          <p:cNvPr id="22"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65BEFE-09E5-D646-8DFB-F5BEA736903B}"/>
              </a:ext>
            </a:extLst>
          </p:cNvPr>
          <p:cNvSpPr>
            <a:spLocks noGrp="1"/>
          </p:cNvSpPr>
          <p:nvPr>
            <p:ph idx="1"/>
          </p:nvPr>
        </p:nvSpPr>
        <p:spPr>
          <a:xfrm>
            <a:off x="458919" y="2596448"/>
            <a:ext cx="6675119" cy="4041858"/>
          </a:xfrm>
        </p:spPr>
        <p:txBody>
          <a:bodyPr anchor="ctr">
            <a:normAutofit/>
          </a:bodyPr>
          <a:lstStyle/>
          <a:p>
            <a:r>
              <a:rPr lang="en-US" sz="2500" dirty="0"/>
              <a:t>Something of her spiritual depth is seen in the psalm she uttered when greeted by Elizabeth. “My soul magnifies [present—continuously] the Lord, and my spirit hath rejoiced in God my Savior” (Lk. 1:46).</a:t>
            </a:r>
          </a:p>
          <a:p>
            <a:r>
              <a:rPr lang="en-US" sz="2500" dirty="0"/>
              <a:t>This little song, of ten verses in the English Bible, draws from twenty-three separate passages in the Old Testament (Harry </a:t>
            </a:r>
            <a:r>
              <a:rPr lang="en-US" sz="2500" dirty="0" err="1"/>
              <a:t>Rimmer</a:t>
            </a:r>
            <a:r>
              <a:rPr lang="en-US" sz="2500" dirty="0"/>
              <a:t> ). </a:t>
            </a:r>
          </a:p>
          <a:p>
            <a:r>
              <a:rPr lang="en-US" sz="2500" dirty="0"/>
              <a:t>What a commentary on how her precious mind was filled with the word of God!</a:t>
            </a:r>
          </a:p>
          <a:p>
            <a:endParaRPr lang="en-US" sz="1900" dirty="0"/>
          </a:p>
        </p:txBody>
      </p:sp>
      <p:sp>
        <p:nvSpPr>
          <p:cNvPr id="18" name="Rectangle 17">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E0B77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8B4EBF63-35CB-8D4F-83D5-0051D62F203E}"/>
              </a:ext>
            </a:extLst>
          </p:cNvPr>
          <p:cNvPicPr>
            <a:picLocks noChangeAspect="1"/>
          </p:cNvPicPr>
          <p:nvPr/>
        </p:nvPicPr>
        <p:blipFill rotWithShape="1">
          <a:blip r:embed="rId2"/>
          <a:srcRect l="2110" r="19894" b="2"/>
          <a:stretch/>
        </p:blipFill>
        <p:spPr>
          <a:xfrm>
            <a:off x="7517695" y="3009662"/>
            <a:ext cx="3977640" cy="2868579"/>
          </a:xfrm>
          <a:prstGeom prst="rect">
            <a:avLst/>
          </a:prstGeom>
        </p:spPr>
      </p:pic>
      <p:sp>
        <p:nvSpPr>
          <p:cNvPr id="6" name="Rectangle 5">
            <a:extLst>
              <a:ext uri="{FF2B5EF4-FFF2-40B4-BE49-F238E27FC236}">
                <a16:creationId xmlns:a16="http://schemas.microsoft.com/office/drawing/2014/main" id="{3C412F0A-1928-DD4A-A9EC-E9EEC6D33A70}"/>
              </a:ext>
            </a:extLst>
          </p:cNvPr>
          <p:cNvSpPr/>
          <p:nvPr/>
        </p:nvSpPr>
        <p:spPr>
          <a:xfrm>
            <a:off x="7279239" y="629393"/>
            <a:ext cx="2148840" cy="1569660"/>
          </a:xfrm>
          <a:prstGeom prst="rect">
            <a:avLst/>
          </a:prstGeom>
        </p:spPr>
        <p:txBody>
          <a:bodyPr wrap="square">
            <a:spAutoFit/>
          </a:bodyPr>
          <a:lstStyle/>
          <a:p>
            <a:pPr algn="ctr"/>
            <a:r>
              <a:rPr lang="en-US" sz="2400" b="1" i="1" dirty="0">
                <a:solidFill>
                  <a:srgbClr val="FFFFFF"/>
                </a:solidFill>
              </a:rPr>
              <a:t>Mary’s Understanding of the Word of God</a:t>
            </a:r>
            <a:endParaRPr lang="en-US" sz="2400" dirty="0"/>
          </a:p>
        </p:txBody>
      </p:sp>
    </p:spTree>
    <p:extLst>
      <p:ext uri="{BB962C8B-B14F-4D97-AF65-F5344CB8AC3E}">
        <p14:creationId xmlns:p14="http://schemas.microsoft.com/office/powerpoint/2010/main" val="40275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t="19065" r="26710" b="14689"/>
          <a:stretch/>
        </p:blipFill>
        <p:spPr>
          <a:xfrm>
            <a:off x="320041" y="502920"/>
            <a:ext cx="5594984" cy="3726180"/>
          </a:xfrm>
          <a:prstGeom prst="rect">
            <a:avLst/>
          </a:prstGeom>
        </p:spPr>
      </p:pic>
      <p:sp>
        <p:nvSpPr>
          <p:cNvPr id="21" name="Rectangle 2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41248" y="5009083"/>
            <a:ext cx="2889504" cy="1345997"/>
          </a:xfrm>
        </p:spPr>
        <p:txBody>
          <a:bodyPr vert="horz" lIns="91440" tIns="45720" rIns="91440" bIns="45720" rtlCol="0" anchor="ctr">
            <a:normAutofit/>
          </a:bodyPr>
          <a:lstStyle/>
          <a:p>
            <a:pPr algn="ctr"/>
            <a:r>
              <a:rPr lang="en-US" b="1" i="1" dirty="0">
                <a:solidFill>
                  <a:schemeClr val="bg1"/>
                </a:solidFill>
              </a:rPr>
              <a:t>Last Day Events</a:t>
            </a:r>
          </a:p>
        </p:txBody>
      </p:sp>
      <p:cxnSp>
        <p:nvCxnSpPr>
          <p:cNvPr id="23" name="Straight Connector 2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D4A47464-A2FA-46DA-B393-8D1D2A04D6CD}"/>
              </a:ext>
            </a:extLst>
          </p:cNvPr>
          <p:cNvSpPr>
            <a:spLocks noGrp="1"/>
          </p:cNvSpPr>
          <p:nvPr>
            <p:ph idx="1"/>
          </p:nvPr>
        </p:nvSpPr>
        <p:spPr>
          <a:xfrm>
            <a:off x="4379976" y="4782312"/>
            <a:ext cx="7278619" cy="1746503"/>
          </a:xfrm>
        </p:spPr>
        <p:txBody>
          <a:bodyPr anchor="ctr">
            <a:noAutofit/>
          </a:bodyPr>
          <a:lstStyle/>
          <a:p>
            <a:pPr marL="0" indent="0">
              <a:buNone/>
            </a:pPr>
            <a:r>
              <a:rPr lang="en-US" sz="3000" b="1" dirty="0">
                <a:solidFill>
                  <a:schemeClr val="bg1"/>
                </a:solidFill>
              </a:rPr>
              <a:t>In the last days, God says, I will pour out my Spirit on all people. </a:t>
            </a:r>
            <a:r>
              <a:rPr lang="en-US" sz="3000" b="1" i="1" u="sng" dirty="0">
                <a:solidFill>
                  <a:schemeClr val="bg1"/>
                </a:solidFill>
              </a:rPr>
              <a:t>Your sons and daughters will prophesy</a:t>
            </a:r>
            <a:r>
              <a:rPr lang="en-US" sz="3000" b="1" i="1" dirty="0">
                <a:solidFill>
                  <a:schemeClr val="bg1"/>
                </a:solidFill>
              </a:rPr>
              <a:t>, </a:t>
            </a:r>
            <a:r>
              <a:rPr lang="en-US" sz="3000" b="1" dirty="0">
                <a:solidFill>
                  <a:schemeClr val="bg1"/>
                </a:solidFill>
              </a:rPr>
              <a:t>. . .  </a:t>
            </a:r>
            <a:r>
              <a:rPr lang="en-US" b="1" dirty="0">
                <a:solidFill>
                  <a:schemeClr val="bg1"/>
                </a:solidFill>
              </a:rPr>
              <a:t>(Acts 2:17a  NIV)</a:t>
            </a:r>
            <a:endParaRPr lang="en-US" sz="3000" b="1" dirty="0">
              <a:solidFill>
                <a:schemeClr val="bg1"/>
              </a:solidFill>
            </a:endParaRPr>
          </a:p>
        </p:txBody>
      </p:sp>
      <p:sp>
        <p:nvSpPr>
          <p:cNvPr id="3" name="Slide Number Placeholder 2">
            <a:extLst>
              <a:ext uri="{FF2B5EF4-FFF2-40B4-BE49-F238E27FC236}">
                <a16:creationId xmlns:a16="http://schemas.microsoft.com/office/drawing/2014/main" id="{628F63D3-5B10-1343-A4E0-6CFDCCC9C0B6}"/>
              </a:ext>
            </a:extLst>
          </p:cNvPr>
          <p:cNvSpPr>
            <a:spLocks noGrp="1"/>
          </p:cNvSpPr>
          <p:nvPr>
            <p:ph type="sldNum" sz="quarter" idx="12"/>
          </p:nvPr>
        </p:nvSpPr>
        <p:spPr>
          <a:xfrm>
            <a:off x="10528664" y="6556248"/>
            <a:ext cx="828184" cy="274320"/>
          </a:xfrm>
        </p:spPr>
        <p:txBody>
          <a:bodyPr>
            <a:normAutofit/>
          </a:bodyPr>
          <a:lstStyle/>
          <a:p>
            <a:pPr>
              <a:spcAft>
                <a:spcPts val="600"/>
              </a:spcAft>
            </a:pPr>
            <a:fld id="{26D1E321-7572-3B4F-B6B5-12FDB5CDFAD2}" type="slidenum">
              <a:rPr lang="en-US">
                <a:solidFill>
                  <a:schemeClr val="tx1">
                    <a:alpha val="70000"/>
                  </a:schemeClr>
                </a:solidFill>
              </a:rPr>
              <a:pPr>
                <a:spcAft>
                  <a:spcPts val="600"/>
                </a:spcAft>
              </a:pPr>
              <a:t>63</a:t>
            </a:fld>
            <a:endParaRPr lang="en-US">
              <a:solidFill>
                <a:schemeClr val="tx1">
                  <a:alpha val="70000"/>
                </a:schemeClr>
              </a:solidFill>
            </a:endParaRPr>
          </a:p>
        </p:txBody>
      </p:sp>
      <p:sp>
        <p:nvSpPr>
          <p:cNvPr id="4" name="Rectangle 3">
            <a:extLst>
              <a:ext uri="{FF2B5EF4-FFF2-40B4-BE49-F238E27FC236}">
                <a16:creationId xmlns:a16="http://schemas.microsoft.com/office/drawing/2014/main" id="{C1D3D48F-AD47-C548-BFE3-FCB44E3DE07D}"/>
              </a:ext>
            </a:extLst>
          </p:cNvPr>
          <p:cNvSpPr/>
          <p:nvPr/>
        </p:nvSpPr>
        <p:spPr>
          <a:xfrm>
            <a:off x="6094476" y="314944"/>
            <a:ext cx="6094476" cy="4093428"/>
          </a:xfrm>
          <a:prstGeom prst="rect">
            <a:avLst/>
          </a:prstGeom>
        </p:spPr>
        <p:txBody>
          <a:bodyPr wrap="square">
            <a:spAutoFit/>
          </a:bodyPr>
          <a:lstStyle/>
          <a:p>
            <a:r>
              <a:rPr lang="en-US" sz="2600" b="1" dirty="0">
                <a:latin typeface="-webkit-standard"/>
              </a:rPr>
              <a:t>The calamities by land and sea, the unsettled state of society, the alarms of war, are portentous. They forecast approaching events of the greatest magnitude. The agencies of evil are combining their forces and consolidating. They are strengthening for the last great crisis. Great changes are soon to take place in our world, and the final movements will be rapid ones. 9T11 (1909); LDE 11.2</a:t>
            </a:r>
            <a:endParaRPr lang="en-US" sz="2600" b="1" i="0" u="none" strike="noStrike" dirty="0">
              <a:effectLst/>
              <a:latin typeface="-webkit-standard"/>
            </a:endParaRPr>
          </a:p>
        </p:txBody>
      </p:sp>
    </p:spTree>
    <p:extLst>
      <p:ext uri="{BB962C8B-B14F-4D97-AF65-F5344CB8AC3E}">
        <p14:creationId xmlns:p14="http://schemas.microsoft.com/office/powerpoint/2010/main" val="27319108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1199-E35D-B640-9502-BC3B5981CB12}"/>
              </a:ext>
            </a:extLst>
          </p:cNvPr>
          <p:cNvSpPr>
            <a:spLocks noGrp="1"/>
          </p:cNvSpPr>
          <p:nvPr>
            <p:ph type="title"/>
          </p:nvPr>
        </p:nvSpPr>
        <p:spPr>
          <a:xfrm>
            <a:off x="427961" y="593724"/>
            <a:ext cx="11336077" cy="1325563"/>
          </a:xfrm>
          <a:solidFill>
            <a:srgbClr val="FFC000">
              <a:alpha val="71765"/>
            </a:srgbClr>
          </a:solidFill>
          <a:ln w="19050">
            <a:solidFill>
              <a:schemeClr val="tx1"/>
            </a:solidFill>
          </a:ln>
        </p:spPr>
        <p:txBody>
          <a:bodyPr>
            <a:normAutofit/>
          </a:bodyPr>
          <a:lstStyle/>
          <a:p>
            <a:r>
              <a:rPr lang="en-US" sz="4000" b="1" i="1" dirty="0"/>
              <a:t>Called A Prophet</a:t>
            </a:r>
            <a:br>
              <a:rPr lang="en-US" sz="2800" b="1" dirty="0"/>
            </a:br>
            <a:r>
              <a:rPr lang="en-US" sz="2200" b="1" dirty="0"/>
              <a:t>Nichol, F. D. (Ed.). (1977). </a:t>
            </a:r>
            <a:r>
              <a:rPr lang="en-US" sz="2200" b="1" u="sng" dirty="0">
                <a:hlinkClick r:id="rId2">
                  <a:extLst>
                    <a:ext uri="{A12FA001-AC4F-418D-AE19-62706E023703}">
                      <ahyp:hlinkClr xmlns:ahyp="http://schemas.microsoft.com/office/drawing/2018/hyperlinkcolor" val="tx"/>
                    </a:ext>
                  </a:extLst>
                </a:hlinkClick>
              </a:rPr>
              <a:t>The Seventh-day Adventist Bible Commentary</a:t>
            </a:r>
            <a:r>
              <a:rPr lang="en-US" sz="2200" b="1" dirty="0"/>
              <a:t> (Vol. 4, pp. 354–355).</a:t>
            </a:r>
            <a:endParaRPr lang="en-US" sz="2200" dirty="0"/>
          </a:p>
        </p:txBody>
      </p:sp>
      <p:sp>
        <p:nvSpPr>
          <p:cNvPr id="3" name="Content Placeholder 2">
            <a:extLst>
              <a:ext uri="{FF2B5EF4-FFF2-40B4-BE49-F238E27FC236}">
                <a16:creationId xmlns:a16="http://schemas.microsoft.com/office/drawing/2014/main" id="{D170440B-1EE7-5F49-BE91-E88B5960B9D7}"/>
              </a:ext>
            </a:extLst>
          </p:cNvPr>
          <p:cNvSpPr>
            <a:spLocks noGrp="1"/>
          </p:cNvSpPr>
          <p:nvPr>
            <p:ph idx="1"/>
          </p:nvPr>
        </p:nvSpPr>
        <p:spPr>
          <a:xfrm>
            <a:off x="427962" y="2238375"/>
            <a:ext cx="7347486" cy="4300537"/>
          </a:xfrm>
        </p:spPr>
        <p:txBody>
          <a:bodyPr>
            <a:normAutofit/>
          </a:bodyPr>
          <a:lstStyle/>
          <a:p>
            <a:r>
              <a:rPr lang="en-US" sz="2600" b="1" i="1" dirty="0"/>
              <a:t>A prophet.</a:t>
            </a:r>
            <a:r>
              <a:rPr lang="en-US" sz="2600" dirty="0"/>
              <a:t> A prophet is one who receives direct revelations from God to be communicated to others. He is not primarily a foreteller, or predictor. He is a spokesman or interpreter for God. The revelation that the prophet receives may or may not refer to the future.</a:t>
            </a:r>
          </a:p>
          <a:p>
            <a:r>
              <a:rPr lang="en-US" sz="2600" b="1" i="1" dirty="0"/>
              <a:t>Nations.</a:t>
            </a:r>
            <a:r>
              <a:rPr lang="en-US" sz="2600" dirty="0"/>
              <a:t> Heb. </a:t>
            </a:r>
            <a:r>
              <a:rPr lang="en-US" sz="2600" i="1" dirty="0"/>
              <a:t>goyim</a:t>
            </a:r>
            <a:r>
              <a:rPr lang="en-US" sz="2600" dirty="0"/>
              <a:t>, also translated “heathen,” or “Gentiles.” Jeremiah was to be God’s messenger not only to Judah but to the outlying Gentile nations as well.</a:t>
            </a:r>
          </a:p>
          <a:p>
            <a:endParaRPr lang="en-US" sz="2000" dirty="0"/>
          </a:p>
        </p:txBody>
      </p:sp>
      <p:sp>
        <p:nvSpPr>
          <p:cNvPr id="4" name="Slide Number Placeholder 3">
            <a:extLst>
              <a:ext uri="{FF2B5EF4-FFF2-40B4-BE49-F238E27FC236}">
                <a16:creationId xmlns:a16="http://schemas.microsoft.com/office/drawing/2014/main" id="{C0E2C9EC-ED7E-7642-AD3C-980D2CE937FF}"/>
              </a:ext>
            </a:extLst>
          </p:cNvPr>
          <p:cNvSpPr>
            <a:spLocks noGrp="1"/>
          </p:cNvSpPr>
          <p:nvPr>
            <p:ph type="sldNum" sz="quarter" idx="12"/>
          </p:nvPr>
        </p:nvSpPr>
        <p:spPr>
          <a:xfrm>
            <a:off x="8610600" y="6356350"/>
            <a:ext cx="2743200" cy="365125"/>
          </a:xfrm>
        </p:spPr>
        <p:txBody>
          <a:bodyPr>
            <a:normAutofit/>
          </a:bodyPr>
          <a:lstStyle/>
          <a:p>
            <a:pPr>
              <a:spcAft>
                <a:spcPts val="600"/>
              </a:spcAft>
            </a:pPr>
            <a:fld id="{26D1E321-7572-3B4F-B6B5-12FDB5CDFAD2}" type="slidenum">
              <a:rPr lang="en-US" smtClean="0"/>
              <a:pPr>
                <a:spcAft>
                  <a:spcPts val="600"/>
                </a:spcAft>
              </a:pPr>
              <a:t>7</a:t>
            </a:fld>
            <a:endParaRPr lang="en-US"/>
          </a:p>
        </p:txBody>
      </p:sp>
      <p:pic>
        <p:nvPicPr>
          <p:cNvPr id="7" name="Content Placeholder 4" descr="A picture containing text, person, people&#10;&#10;Description automatically generated">
            <a:extLst>
              <a:ext uri="{FF2B5EF4-FFF2-40B4-BE49-F238E27FC236}">
                <a16:creationId xmlns:a16="http://schemas.microsoft.com/office/drawing/2014/main" id="{B19A5520-4D0C-AE41-A2B2-4F629FA140F1}"/>
              </a:ext>
            </a:extLst>
          </p:cNvPr>
          <p:cNvPicPr>
            <a:picLocks noChangeAspect="1"/>
          </p:cNvPicPr>
          <p:nvPr/>
        </p:nvPicPr>
        <p:blipFill rotWithShape="1">
          <a:blip r:embed="rId3"/>
          <a:srcRect l="8434" r="32106" b="1"/>
          <a:stretch/>
        </p:blipFill>
        <p:spPr>
          <a:xfrm>
            <a:off x="7775448" y="2051050"/>
            <a:ext cx="3614107"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91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pic>
        <p:nvPicPr>
          <p:cNvPr id="12" name="Content Placeholder 4" descr="A picture containing text, person, people&#10;&#10;Description automatically generated">
            <a:extLst>
              <a:ext uri="{FF2B5EF4-FFF2-40B4-BE49-F238E27FC236}">
                <a16:creationId xmlns:a16="http://schemas.microsoft.com/office/drawing/2014/main" id="{46E5F348-263F-5346-8922-B0C0D64F7F4C}"/>
              </a:ext>
            </a:extLst>
          </p:cNvPr>
          <p:cNvPicPr>
            <a:picLocks noChangeAspect="1"/>
          </p:cNvPicPr>
          <p:nvPr/>
        </p:nvPicPr>
        <p:blipFill rotWithShape="1">
          <a:blip r:embed="rId2"/>
          <a:srcRect l="4629" r="25200"/>
          <a:stretch/>
        </p:blipFill>
        <p:spPr>
          <a:xfrm>
            <a:off x="4282447" y="662473"/>
            <a:ext cx="7491328" cy="5755980"/>
          </a:xfrm>
          <a:prstGeom prst="rect">
            <a:avLst/>
          </a:prstGeom>
        </p:spPr>
      </p:pic>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B76E16-6B63-0A49-8BFC-543D37C32A4A}"/>
              </a:ext>
            </a:extLst>
          </p:cNvPr>
          <p:cNvSpPr>
            <a:spLocks noGrp="1"/>
          </p:cNvSpPr>
          <p:nvPr>
            <p:ph idx="1"/>
          </p:nvPr>
        </p:nvSpPr>
        <p:spPr>
          <a:xfrm>
            <a:off x="4319199" y="1871663"/>
            <a:ext cx="7491328" cy="4323864"/>
          </a:xfrm>
        </p:spPr>
        <p:txBody>
          <a:bodyPr anchor="ctr">
            <a:normAutofit/>
          </a:bodyPr>
          <a:lstStyle/>
          <a:p>
            <a:r>
              <a:rPr lang="en-US" sz="3200" b="1" dirty="0"/>
              <a:t>And afterward, I will pour out my Spirit on all people. </a:t>
            </a:r>
            <a:r>
              <a:rPr lang="en-US" sz="3200" b="1" i="1" u="sng" dirty="0"/>
              <a:t>Your sons and daughters will prophesy</a:t>
            </a:r>
            <a:r>
              <a:rPr lang="en-US" sz="3200" b="1" i="1" dirty="0"/>
              <a:t>, </a:t>
            </a:r>
            <a:r>
              <a:rPr lang="en-US" sz="3200" b="1" dirty="0"/>
              <a:t>. . .” </a:t>
            </a:r>
            <a:r>
              <a:rPr lang="en-US" b="1" dirty="0"/>
              <a:t>Joel 2:28a NIV</a:t>
            </a:r>
          </a:p>
          <a:p>
            <a:endParaRPr lang="en-US" sz="600" b="1" dirty="0"/>
          </a:p>
          <a:p>
            <a:r>
              <a:rPr lang="en-US" sz="3200" b="1" dirty="0"/>
              <a:t>In the last days, God says, I will pour out my Spirit on all people. </a:t>
            </a:r>
            <a:r>
              <a:rPr lang="en-US" sz="3200" b="1" i="1" u="sng" dirty="0"/>
              <a:t>Your sons and daughters will prophesy</a:t>
            </a:r>
            <a:r>
              <a:rPr lang="en-US" sz="3200" b="1" i="1" dirty="0"/>
              <a:t>, </a:t>
            </a:r>
            <a:r>
              <a:rPr lang="en-US" sz="3200" b="1" dirty="0"/>
              <a:t>. . . </a:t>
            </a:r>
            <a:r>
              <a:rPr lang="en-US" b="1" dirty="0"/>
              <a:t>Acts 2:17a  NIV</a:t>
            </a:r>
            <a:endParaRPr lang="en-US" sz="2000" b="1" dirty="0"/>
          </a:p>
          <a:p>
            <a:endParaRPr lang="en-US" sz="2000" dirty="0"/>
          </a:p>
        </p:txBody>
      </p:sp>
      <p:sp>
        <p:nvSpPr>
          <p:cNvPr id="4" name="Slide Number Placeholder 3">
            <a:extLst>
              <a:ext uri="{FF2B5EF4-FFF2-40B4-BE49-F238E27FC236}">
                <a16:creationId xmlns:a16="http://schemas.microsoft.com/office/drawing/2014/main" id="{A85768F6-B9F3-F247-9B60-24AE5107103A}"/>
              </a:ext>
            </a:extLst>
          </p:cNvPr>
          <p:cNvSpPr>
            <a:spLocks noGrp="1"/>
          </p:cNvSpPr>
          <p:nvPr>
            <p:ph type="sldNum" sz="quarter" idx="12"/>
          </p:nvPr>
        </p:nvSpPr>
        <p:spPr>
          <a:xfrm>
            <a:off x="11704320" y="6455664"/>
            <a:ext cx="448056" cy="365125"/>
          </a:xfrm>
        </p:spPr>
        <p:txBody>
          <a:bodyPr>
            <a:normAutofit/>
          </a:bodyPr>
          <a:lstStyle/>
          <a:p>
            <a:pPr>
              <a:spcAft>
                <a:spcPts val="600"/>
              </a:spcAft>
            </a:pPr>
            <a:fld id="{26D1E321-7572-3B4F-B6B5-12FDB5CDFAD2}"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
        <p:nvSpPr>
          <p:cNvPr id="2" name="Title 1">
            <a:extLst>
              <a:ext uri="{FF2B5EF4-FFF2-40B4-BE49-F238E27FC236}">
                <a16:creationId xmlns:a16="http://schemas.microsoft.com/office/drawing/2014/main" id="{8341EA64-6EA0-864C-90A9-A0BC772BF0D7}"/>
              </a:ext>
            </a:extLst>
          </p:cNvPr>
          <p:cNvSpPr>
            <a:spLocks noGrp="1"/>
          </p:cNvSpPr>
          <p:nvPr>
            <p:ph type="title"/>
          </p:nvPr>
        </p:nvSpPr>
        <p:spPr>
          <a:xfrm>
            <a:off x="418225" y="1358751"/>
            <a:ext cx="3201366" cy="3890142"/>
          </a:xfrm>
        </p:spPr>
        <p:txBody>
          <a:bodyPr anchor="b">
            <a:noAutofit/>
          </a:bodyPr>
          <a:lstStyle/>
          <a:p>
            <a:pPr algn="r"/>
            <a:r>
              <a:rPr lang="en-US" sz="2800" b="1" dirty="0">
                <a:solidFill>
                  <a:srgbClr val="FFFFFF"/>
                </a:solidFill>
              </a:rPr>
              <a:t>Prophecy:</a:t>
            </a:r>
            <a:br>
              <a:rPr lang="en-US" sz="2800" b="1" dirty="0">
                <a:solidFill>
                  <a:srgbClr val="FFFFFF"/>
                </a:solidFill>
              </a:rPr>
            </a:br>
            <a:r>
              <a:rPr lang="en-US" sz="2800" b="1" dirty="0">
                <a:solidFill>
                  <a:srgbClr val="FFFFFF"/>
                </a:solidFill>
              </a:rPr>
              <a:t>an inspired utterance revealing God's will</a:t>
            </a:r>
            <a:br>
              <a:rPr lang="en-US" sz="2800" b="1" dirty="0">
                <a:solidFill>
                  <a:srgbClr val="FFFFFF"/>
                </a:solidFill>
              </a:rPr>
            </a:br>
            <a:br>
              <a:rPr lang="en-US" sz="2800" b="1" dirty="0">
                <a:solidFill>
                  <a:srgbClr val="FFFFFF"/>
                </a:solidFill>
              </a:rPr>
            </a:br>
            <a:r>
              <a:rPr lang="en-US" sz="2800" b="1" dirty="0">
                <a:solidFill>
                  <a:srgbClr val="FFFFFF"/>
                </a:solidFill>
              </a:rPr>
              <a:t>Prophet:</a:t>
            </a:r>
            <a:br>
              <a:rPr lang="en-US" sz="2800" b="1" dirty="0">
                <a:solidFill>
                  <a:srgbClr val="FFFFFF"/>
                </a:solidFill>
              </a:rPr>
            </a:br>
            <a:r>
              <a:rPr lang="en-US" sz="2800" b="1" dirty="0">
                <a:solidFill>
                  <a:srgbClr val="FFFFFF"/>
                </a:solidFill>
              </a:rPr>
              <a:t>one gifted with more than ordinary spiritual and moral insight</a:t>
            </a:r>
          </a:p>
        </p:txBody>
      </p:sp>
    </p:spTree>
    <p:extLst>
      <p:ext uri="{BB962C8B-B14F-4D97-AF65-F5344CB8AC3E}">
        <p14:creationId xmlns:p14="http://schemas.microsoft.com/office/powerpoint/2010/main" val="6340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05CF-7991-3F40-B1E5-F2906099336D}"/>
              </a:ext>
            </a:extLst>
          </p:cNvPr>
          <p:cNvSpPr>
            <a:spLocks noGrp="1"/>
          </p:cNvSpPr>
          <p:nvPr>
            <p:ph type="title"/>
          </p:nvPr>
        </p:nvSpPr>
        <p:spPr>
          <a:xfrm>
            <a:off x="520700" y="335464"/>
            <a:ext cx="8684300" cy="1325563"/>
          </a:xfrm>
          <a:ln w="28575">
            <a:solidFill>
              <a:schemeClr val="tx1"/>
            </a:solidFill>
          </a:ln>
        </p:spPr>
        <p:txBody>
          <a:bodyPr>
            <a:normAutofit/>
          </a:bodyPr>
          <a:lstStyle/>
          <a:p>
            <a:pPr algn="ctr"/>
            <a:r>
              <a:rPr lang="en-US" sz="3600" b="1" dirty="0"/>
              <a:t>Jeremiah and Jesus – Similarities</a:t>
            </a:r>
            <a:br>
              <a:rPr lang="en-US" sz="2800" b="1" dirty="0"/>
            </a:br>
            <a:r>
              <a:rPr lang="en-US" sz="1800" b="1" dirty="0" err="1"/>
              <a:t>Wiersbe</a:t>
            </a:r>
            <a:r>
              <a:rPr lang="en-US" sz="1800" b="1" dirty="0"/>
              <a:t>, W. W. (1993). </a:t>
            </a:r>
            <a:r>
              <a:rPr lang="en-US" sz="1800" b="1" i="1" dirty="0">
                <a:hlinkClick r:id="rId2">
                  <a:extLst>
                    <a:ext uri="{A12FA001-AC4F-418D-AE19-62706E023703}">
                      <ahyp:hlinkClr xmlns:ahyp="http://schemas.microsoft.com/office/drawing/2018/hyperlinkcolor" val="tx"/>
                    </a:ext>
                  </a:extLst>
                </a:hlinkClick>
              </a:rPr>
              <a:t>Wiersbe’s Expository Outlines on the Old Testament</a:t>
            </a:r>
            <a:r>
              <a:rPr lang="en-US" sz="1800" b="1" dirty="0"/>
              <a:t> (Je)</a:t>
            </a:r>
            <a:endParaRPr lang="en-US" sz="2800" b="1" dirty="0"/>
          </a:p>
        </p:txBody>
      </p:sp>
      <p:sp>
        <p:nvSpPr>
          <p:cNvPr id="3" name="Content Placeholder 2">
            <a:extLst>
              <a:ext uri="{FF2B5EF4-FFF2-40B4-BE49-F238E27FC236}">
                <a16:creationId xmlns:a16="http://schemas.microsoft.com/office/drawing/2014/main" id="{ABEF2AFE-FED8-814D-AD76-C8E715239457}"/>
              </a:ext>
            </a:extLst>
          </p:cNvPr>
          <p:cNvSpPr>
            <a:spLocks noGrp="1"/>
          </p:cNvSpPr>
          <p:nvPr>
            <p:ph idx="1"/>
          </p:nvPr>
        </p:nvSpPr>
        <p:spPr>
          <a:xfrm>
            <a:off x="520700" y="1671637"/>
            <a:ext cx="8684300" cy="4867275"/>
          </a:xfrm>
        </p:spPr>
        <p:txBody>
          <a:bodyPr anchor="ctr">
            <a:normAutofit/>
          </a:bodyPr>
          <a:lstStyle/>
          <a:p>
            <a:r>
              <a:rPr lang="en-US" sz="2400" dirty="0"/>
              <a:t>Neither married (16:2)</a:t>
            </a:r>
          </a:p>
          <a:p>
            <a:r>
              <a:rPr lang="en-US" sz="2400" dirty="0"/>
              <a:t>Both were rejected by their own towns (11:21 and 12:6 with Luke 4:16–30).</a:t>
            </a:r>
          </a:p>
          <a:p>
            <a:r>
              <a:rPr lang="en-US" sz="2400" dirty="0"/>
              <a:t>Jeremiah ministered under the menacing shadow of Babylon, Jesus under the shadow of Rome.</a:t>
            </a:r>
          </a:p>
          <a:p>
            <a:r>
              <a:rPr lang="en-US" sz="2400" dirty="0"/>
              <a:t>Both were considered traitors by their people.</a:t>
            </a:r>
          </a:p>
          <a:p>
            <a:r>
              <a:rPr lang="en-US" sz="2400" dirty="0"/>
              <a:t>Jeremiah was viciously opposed by the false prophets, Jesus by the scribes and Pharisees, the false leaders of His day.</a:t>
            </a:r>
          </a:p>
          <a:p>
            <a:r>
              <a:rPr lang="en-US" sz="2400" dirty="0"/>
              <a:t>Both wept over the city of Jerusalem, and both predicted its ruin.</a:t>
            </a:r>
          </a:p>
          <a:p>
            <a:r>
              <a:rPr lang="en-US" sz="2400" dirty="0"/>
              <a:t>Jeremiah gathered few disciples about him; Jesus had a small following.</a:t>
            </a:r>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C6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0B7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A1550DA2-6487-2244-9454-F673CB9245D9}"/>
              </a:ext>
            </a:extLst>
          </p:cNvPr>
          <p:cNvPicPr>
            <a:picLocks noChangeAspect="1"/>
          </p:cNvPicPr>
          <p:nvPr/>
        </p:nvPicPr>
        <p:blipFill rotWithShape="1">
          <a:blip r:embed="rId3"/>
          <a:srcRect l="8434" r="32106" b="1"/>
          <a:stretch/>
        </p:blipFill>
        <p:spPr>
          <a:xfrm>
            <a:off x="9381368" y="2857501"/>
            <a:ext cx="1208236" cy="1142998"/>
          </a:xfrm>
          <a:prstGeom prst="rect">
            <a:avLst/>
          </a:prstGeom>
          <a:solidFill>
            <a:schemeClr val="tx1"/>
          </a:solidFill>
        </p:spPr>
      </p:pic>
      <p:sp>
        <p:nvSpPr>
          <p:cNvPr id="4" name="Slide Number Placeholder 3">
            <a:extLst>
              <a:ext uri="{FF2B5EF4-FFF2-40B4-BE49-F238E27FC236}">
                <a16:creationId xmlns:a16="http://schemas.microsoft.com/office/drawing/2014/main" id="{4DCFC945-C1B2-6749-893A-F4D58A968C98}"/>
              </a:ext>
            </a:extLst>
          </p:cNvPr>
          <p:cNvSpPr>
            <a:spLocks noGrp="1"/>
          </p:cNvSpPr>
          <p:nvPr>
            <p:ph type="sldNum" sz="quarter" idx="12"/>
          </p:nvPr>
        </p:nvSpPr>
        <p:spPr>
          <a:xfrm>
            <a:off x="10341428" y="6356350"/>
            <a:ext cx="1012371" cy="365125"/>
          </a:xfrm>
        </p:spPr>
        <p:txBody>
          <a:bodyPr>
            <a:normAutofit/>
          </a:bodyPr>
          <a:lstStyle/>
          <a:p>
            <a:pPr>
              <a:spcAft>
                <a:spcPts val="600"/>
              </a:spcAft>
            </a:pPr>
            <a:fld id="{26D1E321-7572-3B4F-B6B5-12FDB5CDFAD2}"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1186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Ella Simmons</TermName>
          <TermId xmlns="http://schemas.microsoft.com/office/infopath/2007/PartnerControls">d40d17c8-b0bb-428d-888a-baae3063e7c1</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Props1.xml><?xml version="1.0" encoding="utf-8"?>
<ds:datastoreItem xmlns:ds="http://schemas.openxmlformats.org/officeDocument/2006/customXml" ds:itemID="{8AB6F8A8-FA55-4CE1-AF54-6E03CD066834}"/>
</file>

<file path=customXml/itemProps2.xml><?xml version="1.0" encoding="utf-8"?>
<ds:datastoreItem xmlns:ds="http://schemas.openxmlformats.org/officeDocument/2006/customXml" ds:itemID="{D04DE0A1-38EA-4F0A-A9BD-5BD410A0E889}"/>
</file>

<file path=customXml/itemProps3.xml><?xml version="1.0" encoding="utf-8"?>
<ds:datastoreItem xmlns:ds="http://schemas.openxmlformats.org/officeDocument/2006/customXml" ds:itemID="{311CA8E8-E7EF-482E-BDD1-E577CA3EE2C8}"/>
</file>

<file path=docProps/app.xml><?xml version="1.0" encoding="utf-8"?>
<Properties xmlns="http://schemas.openxmlformats.org/officeDocument/2006/extended-properties" xmlns:vt="http://schemas.openxmlformats.org/officeDocument/2006/docPropsVTypes">
  <TotalTime>145</TotalTime>
  <Words>4551</Words>
  <Application>Microsoft Office PowerPoint</Application>
  <PresentationFormat>Widescreen</PresentationFormat>
  <Paragraphs>424</Paragraphs>
  <Slides>63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Calibri Light</vt:lpstr>
      <vt:lpstr>-webkit-standard</vt:lpstr>
      <vt:lpstr>Office Theme</vt:lpstr>
      <vt:lpstr>An Imperative: Children, Teenagers, and Youth Proclaiming God’s End-time Message  Dr. Ella Smith Simmons </vt:lpstr>
      <vt:lpstr>PowerPoint Presentation</vt:lpstr>
      <vt:lpstr>Notable Young People in the Bible</vt:lpstr>
      <vt:lpstr>Jeremiah</vt:lpstr>
      <vt:lpstr>Jeremiah 1:5-10 Dybdahl, J. L. (Ed.). (2010). Andrews Study Bible Notes (p. 944). Berrien Springs, MI: Andrews University Press.</vt:lpstr>
      <vt:lpstr>Jeremiah’s Message</vt:lpstr>
      <vt:lpstr>Called A Prophet Nichol, F. D. (Ed.). (1977). The Seventh-day Adventist Bible Commentary (Vol. 4, pp. 354–355).</vt:lpstr>
      <vt:lpstr>Prophecy: an inspired utterance revealing God's will  Prophet: one gifted with more than ordinary spiritual and moral insight</vt:lpstr>
      <vt:lpstr>Jeremiah and Jesus – Similarities Wiersbe, W. W. (1993). Wiersbe’s Expository Outlines on the Old Testament (Je)</vt:lpstr>
      <vt:lpstr> </vt:lpstr>
      <vt:lpstr>Message to Young People (and Us)</vt:lpstr>
      <vt:lpstr>PowerPoint Presentation</vt:lpstr>
      <vt:lpstr>How will we respond? What will we do with this information?</vt:lpstr>
      <vt:lpstr>The Strengths and Weaknesses of Every Generation in your Workforce [Ministry]</vt:lpstr>
      <vt:lpstr>The Different Generations</vt:lpstr>
      <vt:lpstr>Baby Boomers</vt:lpstr>
      <vt:lpstr>Gen X</vt:lpstr>
      <vt:lpstr>Millenials /Gen Y</vt:lpstr>
      <vt:lpstr>Gen Z</vt:lpstr>
      <vt:lpstr>Survey of 19 Countries Shows How Generations X, Y, and Z Are  — and Aren’t — Different </vt:lpstr>
      <vt:lpstr>Survey of 18,000 Professionals and Students</vt:lpstr>
      <vt:lpstr>Leadership Ambitions</vt:lpstr>
      <vt:lpstr>Leadership Ambitions</vt:lpstr>
      <vt:lpstr>Entrepreneurial Ambitions</vt:lpstr>
      <vt:lpstr>Entrepreneurial Ambitions</vt:lpstr>
      <vt:lpstr>Relying on Technology</vt:lpstr>
      <vt:lpstr>Relying on Technology</vt:lpstr>
      <vt:lpstr>Training </vt:lpstr>
      <vt:lpstr>Fitting In </vt:lpstr>
      <vt:lpstr>What Will It Take to Disciple the Next Generation? Barna Group, Research Releases in Millennials &amp; Generations, August 27, 2019</vt:lpstr>
      <vt:lpstr>Barna Group April 6, 2016</vt:lpstr>
      <vt:lpstr>The Priorities, Challenges, and Trends in Youth Ministry Research Releases in Leaders &amp; Pastors </vt:lpstr>
      <vt:lpstr>Millennials are leaving the church.</vt:lpstr>
      <vt:lpstr>PowerPoint Presentation</vt:lpstr>
      <vt:lpstr>Priorities</vt:lpstr>
      <vt:lpstr>Barna Group, April 6, 2016</vt:lpstr>
      <vt:lpstr>PowerPoint Presentation</vt:lpstr>
      <vt:lpstr>IN THE LAST DAYS</vt:lpstr>
      <vt:lpstr>White, E. G. (1917). The Story of Prophets and Kings as Illustrated in the Capitvity and Restoration of Israel (Vol. 2, p. 409).</vt:lpstr>
      <vt:lpstr>Valuegenesis Study</vt:lpstr>
      <vt:lpstr>PowerPoint Presentation</vt:lpstr>
      <vt:lpstr>PowerPoint Presentation</vt:lpstr>
      <vt:lpstr>PowerPoint Presentation</vt:lpstr>
      <vt:lpstr> </vt:lpstr>
      <vt:lpstr>Valuegenesis Study V. B. Gilespie</vt:lpstr>
      <vt:lpstr>PowerPoint Presentation</vt:lpstr>
      <vt:lpstr>PowerPoint Presentation</vt:lpstr>
      <vt:lpstr> </vt:lpstr>
      <vt:lpstr>Why You Might Be Aiming at the Wrong Target in Your Ministry to the Next Generation Leaders &amp; Pastors in Millennials &amp; Generations, October 7, 2020</vt:lpstr>
      <vt:lpstr>How Tesla’s Charging Stations Left Other Manufacturers in the Dust Hemant Bhargava,  Jonas Boehm,  and Geoffrey G. Parker January 27, 2021</vt:lpstr>
      <vt:lpstr>Five Tips for Engaging a Young Generation Impacted by COVID-19</vt:lpstr>
      <vt:lpstr>1. FIND WAYS TO CREATE AND PRESERVE CONNECTION.</vt:lpstr>
      <vt:lpstr>2. ACTIVELY ADDRESS NEGATIVE EMOTIONS.</vt:lpstr>
      <vt:lpstr>3. CONSIDER THE LONG-TERM EFFECTS OF ONLINE LEARNING.</vt:lpstr>
      <vt:lpstr>4. GIVE THEM REAL CHANCES TO CONTRIBUTE.</vt:lpstr>
      <vt:lpstr>5. TEACH THEM HOW TO BE FAITHFUL CHRISTIANS IN A MODERN WORLD.</vt:lpstr>
      <vt:lpstr>I want to be a Christian without separating myself from the world around me.</vt:lpstr>
      <vt:lpstr>I want to be a Christian without separating myself from the world around me.</vt:lpstr>
      <vt:lpstr>Seven Principles for Youth Ministry Excellence  Feldbush, J., Yeagley, S., &amp; Whitehead, R. (2007). Seven Principles for Youth Ministry Excellence (Second Edition, p. 6). Lincoln, NE; Berrien Springs, MI: AdventSource; Center for Youth Evangelism. </vt:lpstr>
      <vt:lpstr>Grow spiritually.</vt:lpstr>
      <vt:lpstr>PASS IT ON Equip for Leadership.</vt:lpstr>
      <vt:lpstr> The Value of Youth to the Cause of God  Jackson, Wayne. "The Value of Youth to the Cause of God." ChristianCourier.com. Access date: February 1, 2021. https://www.christiancourier.com/articles/866-the-value-of-youth-to-the-cause-of-god</vt:lpstr>
      <vt:lpstr>Last Day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Imperative: Children, Teenagers, and Youth Proclaiming God’s End-time Message  Dr. Ella Smith Simmons</dc:title>
  <dc:creator>Simmons, Ella</dc:creator>
  <cp:lastModifiedBy>Missah, Ellen S.</cp:lastModifiedBy>
  <cp:revision>8</cp:revision>
  <dcterms:created xsi:type="dcterms:W3CDTF">2021-02-09T23:19:08Z</dcterms:created>
  <dcterms:modified xsi:type="dcterms:W3CDTF">2022-01-11T14:18:32Z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49;#Ella Simmons|d40d17c8-b0bb-428d-888a-baae3063e7c1</vt:lpwstr>
  </property>
  <property fmtid="{D5CDD505-2E9C-101B-9397-08002B2CF9AE}" pid="4" name="CurriculumCategories">
    <vt:lpwstr/>
  </property>
</Properties>
</file>