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61" r:id="rId4"/>
    <p:sldId id="270" r:id="rId5"/>
    <p:sldId id="271" r:id="rId6"/>
    <p:sldId id="272" r:id="rId7"/>
    <p:sldId id="273" r:id="rId8"/>
    <p:sldId id="274" r:id="rId9"/>
    <p:sldId id="275" r:id="rId10"/>
    <p:sldId id="279" r:id="rId11"/>
    <p:sldId id="280" r:id="rId12"/>
    <p:sldId id="281" r:id="rId13"/>
    <p:sldId id="282" r:id="rId14"/>
    <p:sldId id="283" r:id="rId15"/>
    <p:sldId id="284" r:id="rId16"/>
    <p:sldId id="286" r:id="rId17"/>
    <p:sldId id="287" r:id="rId18"/>
    <p:sldId id="288" r:id="rId19"/>
    <p:sldId id="291" r:id="rId20"/>
    <p:sldId id="289" r:id="rId21"/>
    <p:sldId id="290" r:id="rId22"/>
    <p:sldId id="276" r:id="rId23"/>
    <p:sldId id="285" r:id="rId24"/>
    <p:sldId id="278" r:id="rId25"/>
    <p:sldId id="277" r:id="rId26"/>
    <p:sldId id="258" r:id="rId27"/>
    <p:sldId id="260" r:id="rId28"/>
    <p:sldId id="263" r:id="rId29"/>
    <p:sldId id="264" r:id="rId30"/>
    <p:sldId id="265" r:id="rId31"/>
    <p:sldId id="266" r:id="rId32"/>
    <p:sldId id="267" r:id="rId33"/>
    <p:sldId id="268"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30927-FF07-9B45-A1FB-B59BC98F5620}" v="116" dt="2021-01-29T01:16:42.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7"/>
    <p:restoredTop sz="94694"/>
  </p:normalViewPr>
  <p:slideViewPr>
    <p:cSldViewPr snapToGrid="0" snapToObjects="1">
      <p:cViewPr varScale="1">
        <p:scale>
          <a:sx n="154" d="100"/>
          <a:sy n="154" d="100"/>
        </p:scale>
        <p:origin x="298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014CF-30ED-BF46-98D5-48BEFED9A018}"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875F2-F691-6B43-9592-9DCCB70D410A}" type="slidenum">
              <a:rPr lang="en-US" smtClean="0"/>
              <a:t>‹#›</a:t>
            </a:fld>
            <a:endParaRPr lang="en-US"/>
          </a:p>
        </p:txBody>
      </p:sp>
    </p:spTree>
    <p:extLst>
      <p:ext uri="{BB962C8B-B14F-4D97-AF65-F5344CB8AC3E}">
        <p14:creationId xmlns:p14="http://schemas.microsoft.com/office/powerpoint/2010/main" val="395264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875F2-F691-6B43-9592-9DCCB70D410A}" type="slidenum">
              <a:rPr lang="en-US" smtClean="0"/>
              <a:t>7</a:t>
            </a:fld>
            <a:endParaRPr lang="en-US"/>
          </a:p>
        </p:txBody>
      </p:sp>
    </p:spTree>
    <p:extLst>
      <p:ext uri="{BB962C8B-B14F-4D97-AF65-F5344CB8AC3E}">
        <p14:creationId xmlns:p14="http://schemas.microsoft.com/office/powerpoint/2010/main" val="46778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875F2-F691-6B43-9592-9DCCB70D410A}" type="slidenum">
              <a:rPr lang="en-US" smtClean="0"/>
              <a:t>16</a:t>
            </a:fld>
            <a:endParaRPr lang="en-US"/>
          </a:p>
        </p:txBody>
      </p:sp>
    </p:spTree>
    <p:extLst>
      <p:ext uri="{BB962C8B-B14F-4D97-AF65-F5344CB8AC3E}">
        <p14:creationId xmlns:p14="http://schemas.microsoft.com/office/powerpoint/2010/main" val="76940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787D-0BC2-7B40-945A-41FDE2260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F8DCD-592D-B646-BE77-8A1454A7D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E1F20-DC11-2A4D-99C0-351EABD923EC}"/>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A94D62A6-B028-7D4B-BBFD-47B2DF4A8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020CF-5921-C043-AFD9-5EBDC2C2A146}"/>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0433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6F98-2492-D74E-AC02-2DF892E18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E78AA-F0E2-944A-8939-6343170E7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02FE9-C6E6-8B47-94A6-0AA013F76131}"/>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835CDC00-8D4B-B040-910E-ABDAA0064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BECC3-70AE-1C4D-B969-5B7EB923415B}"/>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04701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DA513-8C64-1F4D-BD3F-558F8C9852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2E8F1-2AAD-C548-A24D-2FD36BE29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E6BE-F6FF-D648-961D-AFEC9AE637B8}"/>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C1B077C4-4C15-964E-9E14-AE30B466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A3A00-4CFC-6F4D-ABEB-ED316566199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3993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512A-DE77-FC45-9BC6-009357D39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746F-944E-8A47-859A-0EFB039A6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D41AC-BF7B-5846-AF6F-63CA3ED1E8CD}"/>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20167CC3-54EB-CC4F-BCFE-A4D7F61F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157F6-3EC3-3548-8112-8733B9696D28}"/>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66572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762-43A1-E640-BAF6-0D8088251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5D260-6BA4-B94D-8F90-D396D3C7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6BF49-1CEE-EB4D-9CA1-0C84773D6C06}"/>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3A1B9A55-3BEA-3446-BECB-6AD15BBA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E7E4-C4E4-A149-8CF1-2504CEB2A7D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9163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6EE3-09B7-E742-9EE7-F448EA75E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FBCDC-9CA1-9D4E-8774-594B798C5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F1222-8E8D-0A42-AFE1-DB8B3E6C1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EDEDBC-F77A-BC42-A7C5-F8260777F287}"/>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6" name="Footer Placeholder 5">
            <a:extLst>
              <a:ext uri="{FF2B5EF4-FFF2-40B4-BE49-F238E27FC236}">
                <a16:creationId xmlns:a16="http://schemas.microsoft.com/office/drawing/2014/main" id="{A36238CA-D5E7-084B-883D-5CC03219C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DDE1E-0AF5-084D-B9EC-F38F88F34177}"/>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42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F378-7010-7B46-8245-543D300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2451D-6AD4-F44E-979F-282889727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855FA-F5B2-554B-8F73-457CD4DB2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2F202-50EF-1B48-BBAD-EA8069CDB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1A22F-F5F8-574B-9573-459F1FFE0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4220D-68BB-2342-9642-EBC88C92C170}"/>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8" name="Footer Placeholder 7">
            <a:extLst>
              <a:ext uri="{FF2B5EF4-FFF2-40B4-BE49-F238E27FC236}">
                <a16:creationId xmlns:a16="http://schemas.microsoft.com/office/drawing/2014/main" id="{CFA526CB-B460-6346-82F4-4ACBDC2D1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FEB88-BCA1-5840-BF3A-66768AF3015F}"/>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0570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22F3-A792-1F4D-B4A4-376FDC68E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07A07-4E6B-5341-B3B1-C91138A56DC4}"/>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4" name="Footer Placeholder 3">
            <a:extLst>
              <a:ext uri="{FF2B5EF4-FFF2-40B4-BE49-F238E27FC236}">
                <a16:creationId xmlns:a16="http://schemas.microsoft.com/office/drawing/2014/main" id="{DB074C4B-3895-8C42-8BC9-862A8976B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BD066-8704-994F-9742-2E2EB5916A6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05076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6DDE1-1941-4440-AEC3-6F0DC44A1B90}"/>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3" name="Footer Placeholder 2">
            <a:extLst>
              <a:ext uri="{FF2B5EF4-FFF2-40B4-BE49-F238E27FC236}">
                <a16:creationId xmlns:a16="http://schemas.microsoft.com/office/drawing/2014/main" id="{D4039E7A-4EE6-7A45-A8D1-52D447749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00857-6BA3-F24E-B8C3-21FB4AFABEB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8982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6C67-6E2A-8840-B6BA-79A970642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851C9F-807A-8945-8F50-FB9F1850A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14134-546F-7E48-B342-35FADEBB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980B4-D6C9-2C47-8203-303FE438D293}"/>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6" name="Footer Placeholder 5">
            <a:extLst>
              <a:ext uri="{FF2B5EF4-FFF2-40B4-BE49-F238E27FC236}">
                <a16:creationId xmlns:a16="http://schemas.microsoft.com/office/drawing/2014/main" id="{C5BC6B38-6C10-8848-A224-D6A76F581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5A89A-4F4B-1E4E-8839-D3E13D6154D4}"/>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240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46FC-259A-7A46-A385-AA489F64C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4923D-BAB1-D544-9DD2-322BA7DB7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A136D-4106-2E46-8B5B-72107057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97A7C-F1F6-6D4E-B9BD-29A20EEACA51}"/>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6" name="Footer Placeholder 5">
            <a:extLst>
              <a:ext uri="{FF2B5EF4-FFF2-40B4-BE49-F238E27FC236}">
                <a16:creationId xmlns:a16="http://schemas.microsoft.com/office/drawing/2014/main" id="{5F5D2291-6F5E-8544-8287-1CE7C02D4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4B99-BEF3-F749-921D-9B14B4CE0AF3}"/>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1981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67884-8718-7D41-B6D5-0C20204FA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68194-4444-6544-A0D7-DF6CEA850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40987-D34B-DF45-8F7A-5996178F6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B81F84B3-FDAE-924C-8DEA-C2941C44D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325E4-0116-EF40-8D28-08ED99BBE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E321-7572-3B4F-B6B5-12FDB5CDFAD2}" type="slidenum">
              <a:rPr lang="en-US" smtClean="0"/>
              <a:t>‹#›</a:t>
            </a:fld>
            <a:endParaRPr lang="en-US"/>
          </a:p>
        </p:txBody>
      </p:sp>
    </p:spTree>
    <p:extLst>
      <p:ext uri="{BB962C8B-B14F-4D97-AF65-F5344CB8AC3E}">
        <p14:creationId xmlns:p14="http://schemas.microsoft.com/office/powerpoint/2010/main" val="23668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9D50-4409-2E43-BBF9-E3AB5B42F41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003B715-C04A-3243-B9EB-B698D1231E2D}"/>
              </a:ext>
            </a:extLst>
          </p:cNvPr>
          <p:cNvSpPr>
            <a:spLocks noGrp="1"/>
          </p:cNvSpPr>
          <p:nvPr>
            <p:ph type="subTitle" idx="1"/>
          </p:nvPr>
        </p:nvSpPr>
        <p:spPr/>
        <p:txBody>
          <a:bodyPr/>
          <a:lstStyle/>
          <a:p>
            <a:endParaRPr lang="en-US"/>
          </a:p>
        </p:txBody>
      </p:sp>
      <p:pic>
        <p:nvPicPr>
          <p:cNvPr id="5" name="Picture 4" descr="A picture containing text, person, people&#10;&#10;Description automatically generated">
            <a:extLst>
              <a:ext uri="{FF2B5EF4-FFF2-40B4-BE49-F238E27FC236}">
                <a16:creationId xmlns:a16="http://schemas.microsoft.com/office/drawing/2014/main" id="{6EECD2BB-63A8-FE40-A517-2361D0F7730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878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r>
              <a:rPr lang="en-US" sz="2400" dirty="0">
                <a:latin typeface="Arial" panose="020B0604020202020204" pitchFamily="34" charset="0"/>
                <a:cs typeface="Arial" panose="020B0604020202020204" pitchFamily="34" charset="0"/>
              </a:rPr>
              <a:t>So, let’s go to the word…</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Matthew 28:19-20  “…as you are going, make disciples...”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Acts 1:8  Witnesses first in Jerusalem, then Judea, Samaria and the ends of the earth.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3430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09966" y="1553288"/>
            <a:ext cx="4787579" cy="4272597"/>
          </a:xfrm>
        </p:spPr>
        <p:txBody>
          <a:bodyPr vert="horz" lIns="91440" tIns="45720" rIns="91440" bIns="45720" rtlCol="0" anchor="ctr">
            <a:normAutofit/>
          </a:bodyPr>
          <a:lstStyle/>
          <a:p>
            <a:r>
              <a:rPr lang="en-US" sz="2400" dirty="0">
                <a:solidFill>
                  <a:srgbClr val="FF0000"/>
                </a:solidFill>
                <a:latin typeface="Arial" panose="020B0604020202020204" pitchFamily="34" charset="0"/>
                <a:cs typeface="Arial" panose="020B0604020202020204" pitchFamily="34" charset="0"/>
              </a:rPr>
              <a:t>Rocks</a:t>
            </a:r>
            <a:r>
              <a:rPr lang="en-US" sz="2400" dirty="0">
                <a:latin typeface="Arial" panose="020B0604020202020204" pitchFamily="34" charset="0"/>
                <a:cs typeface="Arial" panose="020B0604020202020204" pitchFamily="34" charset="0"/>
              </a:rPr>
              <a:t>—could cry out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solidFill>
                  <a:srgbClr val="FF0000"/>
                </a:solidFill>
                <a:latin typeface="Arial" panose="020B0604020202020204" pitchFamily="34" charset="0"/>
                <a:cs typeface="Arial" panose="020B0604020202020204" pitchFamily="34" charset="0"/>
              </a:rPr>
              <a:t>Donkeys</a:t>
            </a:r>
            <a:r>
              <a:rPr lang="en-US" sz="2400" dirty="0">
                <a:latin typeface="Arial" panose="020B0604020202020204" pitchFamily="34" charset="0"/>
                <a:cs typeface="Arial" panose="020B0604020202020204" pitchFamily="34" charset="0"/>
              </a:rPr>
              <a:t> --can be constrained to admonish</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solidFill>
                  <a:srgbClr val="FF0000"/>
                </a:solidFill>
                <a:latin typeface="Arial" panose="020B0604020202020204" pitchFamily="34" charset="0"/>
                <a:cs typeface="Arial" panose="020B0604020202020204" pitchFamily="34" charset="0"/>
              </a:rPr>
              <a:t>Dreams and visions </a:t>
            </a:r>
            <a:r>
              <a:rPr lang="en-US" sz="2400" dirty="0">
                <a:latin typeface="Arial" panose="020B0604020202020204" pitchFamily="34" charset="0"/>
                <a:cs typeface="Arial" panose="020B0604020202020204" pitchFamily="34" charset="0"/>
              </a:rPr>
              <a:t>can invite and inform</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solidFill>
                  <a:srgbClr val="FF0000"/>
                </a:solidFill>
                <a:latin typeface="Arial" panose="020B0604020202020204" pitchFamily="34" charset="0"/>
                <a:cs typeface="Arial" panose="020B0604020202020204" pitchFamily="34" charset="0"/>
              </a:rPr>
              <a:t>Signs </a:t>
            </a:r>
            <a:r>
              <a:rPr lang="en-US" sz="2400" dirty="0">
                <a:latin typeface="Arial" panose="020B0604020202020204" pitchFamily="34" charset="0"/>
                <a:cs typeface="Arial" panose="020B0604020202020204" pitchFamily="34" charset="0"/>
              </a:rPr>
              <a:t>in the </a:t>
            </a:r>
            <a:r>
              <a:rPr lang="en-US" sz="2400" dirty="0">
                <a:solidFill>
                  <a:srgbClr val="FF0000"/>
                </a:solidFill>
                <a:latin typeface="Arial" panose="020B0604020202020204" pitchFamily="34" charset="0"/>
                <a:cs typeface="Arial" panose="020B0604020202020204" pitchFamily="34" charset="0"/>
              </a:rPr>
              <a:t>Natural realm</a:t>
            </a:r>
            <a:r>
              <a:rPr lang="en-US" sz="2400" dirty="0">
                <a:latin typeface="Arial" panose="020B0604020202020204" pitchFamily="34" charset="0"/>
                <a:cs typeface="Arial" panose="020B0604020202020204" pitchFamily="34" charset="0"/>
              </a:rPr>
              <a:t> can raise interest levels but can also be misapplied</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9062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0" y="185068"/>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269438" y="1063894"/>
            <a:ext cx="4787579" cy="3191119"/>
          </a:xfrm>
        </p:spPr>
        <p:txBody>
          <a:bodyPr vert="horz" lIns="91440" tIns="45720" rIns="91440" bIns="45720" rtlCol="0" anchor="ctr">
            <a:normAutofit/>
          </a:bodyPr>
          <a:lstStyle/>
          <a:p>
            <a:r>
              <a:rPr lang="en-US" sz="2400" dirty="0">
                <a:latin typeface="Arial" panose="020B0604020202020204" pitchFamily="34" charset="0"/>
                <a:cs typeface="Arial" panose="020B0604020202020204" pitchFamily="34" charset="0"/>
              </a:rPr>
              <a:t>The </a:t>
            </a:r>
            <a:r>
              <a:rPr lang="en-US" sz="2400" dirty="0">
                <a:solidFill>
                  <a:srgbClr val="00B0F0"/>
                </a:solidFill>
                <a:latin typeface="Arial" panose="020B0604020202020204" pitchFamily="34" charset="0"/>
                <a:cs typeface="Arial" panose="020B0604020202020204" pitchFamily="34" charset="0"/>
              </a:rPr>
              <a:t>DIVINE STRATEGY </a:t>
            </a:r>
            <a:r>
              <a:rPr lang="en-US" sz="2400" dirty="0">
                <a:latin typeface="Arial" panose="020B0604020202020204" pitchFamily="34" charset="0"/>
                <a:cs typeface="Arial" panose="020B0604020202020204" pitchFamily="34" charset="0"/>
              </a:rPr>
              <a:t>is for </a:t>
            </a:r>
            <a:r>
              <a:rPr lang="en-US" sz="2400" u="sng" dirty="0">
                <a:solidFill>
                  <a:schemeClr val="accent4">
                    <a:lumMod val="60000"/>
                    <a:lumOff val="40000"/>
                  </a:schemeClr>
                </a:solidFill>
                <a:latin typeface="Arial" panose="020B0604020202020204" pitchFamily="34" charset="0"/>
                <a:cs typeface="Arial" panose="020B0604020202020204" pitchFamily="34" charset="0"/>
              </a:rPr>
              <a:t>DISCIPLES</a:t>
            </a:r>
            <a:r>
              <a:rPr lang="en-US" sz="2400" dirty="0">
                <a:latin typeface="Arial" panose="020B0604020202020204" pitchFamily="34" charset="0"/>
                <a:cs typeface="Arial" panose="020B0604020202020204" pitchFamily="34" charset="0"/>
              </a:rPr>
              <a:t> to become </a:t>
            </a:r>
            <a:r>
              <a:rPr lang="en-US" sz="2400" u="sng" dirty="0">
                <a:solidFill>
                  <a:schemeClr val="accent4">
                    <a:lumMod val="60000"/>
                    <a:lumOff val="40000"/>
                  </a:schemeClr>
                </a:solidFill>
                <a:latin typeface="Arial" panose="020B0604020202020204" pitchFamily="34" charset="0"/>
                <a:cs typeface="Arial" panose="020B0604020202020204" pitchFamily="34" charset="0"/>
              </a:rPr>
              <a:t>DISCIPLE- MAKERS </a:t>
            </a:r>
            <a:r>
              <a:rPr lang="en-US" sz="2400" dirty="0">
                <a:latin typeface="Arial" panose="020B0604020202020204" pitchFamily="34" charset="0"/>
                <a:cs typeface="Arial" panose="020B0604020202020204" pitchFamily="34" charset="0"/>
              </a:rPr>
              <a:t>under the power of the Holy Spirit whose presence, to this day, has not yet been withdrawn from the earth.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65892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pPr algn="ctr"/>
            <a:r>
              <a:rPr lang="en-US" sz="3200" dirty="0">
                <a:latin typeface="Arial" panose="020B0604020202020204" pitchFamily="34" charset="0"/>
                <a:cs typeface="Arial" panose="020B0604020202020204" pitchFamily="34" charset="0"/>
              </a:rPr>
              <a:t>Hence– the birth of our </a:t>
            </a:r>
            <a:r>
              <a:rPr lang="en-US" sz="3200" dirty="0">
                <a:solidFill>
                  <a:srgbClr val="00B0F0"/>
                </a:solidFill>
                <a:latin typeface="Arial" panose="020B0604020202020204" pitchFamily="34" charset="0"/>
                <a:cs typeface="Arial" panose="020B0604020202020204" pitchFamily="34" charset="0"/>
              </a:rPr>
              <a:t>Strategic</a:t>
            </a:r>
            <a:r>
              <a:rPr lang="en-US" sz="3200" dirty="0">
                <a:latin typeface="Arial" panose="020B0604020202020204" pitchFamily="34" charset="0"/>
                <a:cs typeface="Arial" panose="020B0604020202020204" pitchFamily="34" charset="0"/>
              </a:rPr>
              <a:t> Plan “</a:t>
            </a:r>
            <a:br>
              <a:rPr lang="en-US" sz="3200"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I WILL GO.”</a:t>
            </a:r>
            <a:endParaRPr lang="en-US" sz="32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9424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0"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pPr algn="ctr"/>
            <a:r>
              <a:rPr lang="en-US" sz="2400" dirty="0">
                <a:latin typeface="Arial" panose="020B0604020202020204" pitchFamily="34" charset="0"/>
                <a:cs typeface="Arial" panose="020B0604020202020204" pitchFamily="34" charset="0"/>
              </a:rPr>
              <a:t>How to properly  </a:t>
            </a:r>
            <a:r>
              <a:rPr lang="en-US" sz="3200" dirty="0">
                <a:solidFill>
                  <a:srgbClr val="00B0F0"/>
                </a:solidFill>
                <a:latin typeface="Arial" panose="020B0604020202020204" pitchFamily="34" charset="0"/>
                <a:cs typeface="Arial" panose="020B0604020202020204" pitchFamily="34" charset="0"/>
              </a:rPr>
              <a:t>COMMUNICATE</a:t>
            </a:r>
            <a:r>
              <a:rPr lang="en-US" sz="2400" dirty="0">
                <a:latin typeface="Arial" panose="020B0604020202020204" pitchFamily="34" charset="0"/>
                <a:cs typeface="Arial" panose="020B0604020202020204" pitchFamily="34" charset="0"/>
              </a:rPr>
              <a:t> that plan to every Seventh-day Adventist as a plan </a:t>
            </a:r>
            <a:r>
              <a:rPr lang="en-US" sz="2400" dirty="0">
                <a:solidFill>
                  <a:srgbClr val="FFFF00"/>
                </a:solidFill>
                <a:latin typeface="Arial" panose="020B0604020202020204" pitchFamily="34" charset="0"/>
                <a:cs typeface="Arial" panose="020B0604020202020204" pitchFamily="34" charset="0"/>
              </a:rPr>
              <a:t>common to/for us all</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That is our </a:t>
            </a:r>
            <a:r>
              <a:rPr lang="en-US" sz="3200" dirty="0">
                <a:solidFill>
                  <a:srgbClr val="00B0F0"/>
                </a:solidFill>
                <a:latin typeface="Arial" panose="020B0604020202020204" pitchFamily="34" charset="0"/>
                <a:cs typeface="Arial" panose="020B0604020202020204" pitchFamily="34" charset="0"/>
              </a:rPr>
              <a:t>CHALLENGE</a:t>
            </a:r>
            <a:r>
              <a:rPr lang="en-US" sz="32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as leaders.  </a:t>
            </a:r>
            <a:endParaRPr lang="en-US" sz="2400" dirty="0">
              <a:solidFill>
                <a:srgbClr val="FFFF0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933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r>
              <a:rPr lang="en-US" sz="3200" dirty="0">
                <a:solidFill>
                  <a:srgbClr val="00B0F0"/>
                </a:solidFill>
                <a:latin typeface="Arial" panose="020B0604020202020204" pitchFamily="34" charset="0"/>
                <a:cs typeface="Arial" panose="020B0604020202020204" pitchFamily="34" charset="0"/>
              </a:rPr>
              <a:t>COMMUNICATE</a:t>
            </a:r>
            <a:r>
              <a:rPr lang="en-US" sz="32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by every means available to us.  But—sooner or later that communication will have to </a:t>
            </a:r>
            <a:r>
              <a:rPr lang="en-US" sz="2400" i="1" dirty="0">
                <a:solidFill>
                  <a:srgbClr val="FF0000"/>
                </a:solidFill>
                <a:latin typeface="Arial" panose="020B0604020202020204" pitchFamily="34" charset="0"/>
                <a:cs typeface="Arial" panose="020B0604020202020204" pitchFamily="34" charset="0"/>
              </a:rPr>
              <a:t>also become incarnational</a:t>
            </a:r>
            <a:r>
              <a:rPr lang="en-US" sz="2400" dirty="0">
                <a:latin typeface="Arial" panose="020B0604020202020204" pitchFamily="34" charset="0"/>
                <a:cs typeface="Arial" panose="020B0604020202020204" pitchFamily="34" charset="0"/>
              </a:rPr>
              <a:t>.  You can’t expect those you serve to go and do what you are not willing to also go and do.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6662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9221" t="9091" r="16142"/>
          <a:stretch/>
        </p:blipFill>
        <p:spPr>
          <a:xfrm>
            <a:off x="0" y="155411"/>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161001" y="155411"/>
            <a:ext cx="4787579" cy="6424065"/>
          </a:xfrm>
        </p:spPr>
        <p:txBody>
          <a:bodyPr vert="horz" lIns="91440" tIns="45720" rIns="91440" bIns="45720" rtlCol="0" anchor="ctr">
            <a:normAutofit/>
          </a:bodyPr>
          <a:lstStyle/>
          <a:p>
            <a:pPr algn="just"/>
            <a:r>
              <a:rPr lang="en-US" sz="2400" dirty="0">
                <a:latin typeface="Arial" panose="020B0604020202020204" pitchFamily="34" charset="0"/>
                <a:cs typeface="Arial" panose="020B0604020202020204" pitchFamily="34" charset="0"/>
              </a:rPr>
              <a:t>	“The strength of an army is measured largely by the efficiency of the men in the ranks.  A wise general instructs his officers to train every soldier for active service…If he were to depend on his officers alone, he could never expect to conduct a successful campaign.  He counts on loyal and untiring service from every man in his army…” GW 351</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872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6097" y="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252138" y="894254"/>
            <a:ext cx="4703905" cy="5234142"/>
          </a:xfrm>
        </p:spPr>
        <p:txBody>
          <a:bodyPr vert="horz" lIns="91440" tIns="45720" rIns="91440" bIns="45720" rtlCol="0" anchor="ctr">
            <a:normAutofit/>
          </a:bodyPr>
          <a:lstStyle/>
          <a:p>
            <a:pPr algn="just"/>
            <a:r>
              <a:rPr lang="en-US" sz="2400" dirty="0">
                <a:latin typeface="Arial" panose="020B0604020202020204" pitchFamily="34" charset="0"/>
                <a:cs typeface="Arial" panose="020B0604020202020204" pitchFamily="34" charset="0"/>
              </a:rPr>
              <a:t>	“And so it is in the army of Prince Emmanuel.  Our General, who has never lost a battle, expects willing, faithful service from every one who has enlisted under His banner…</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“Those who have the spiritual oversight of the church should devise ways and means by which an opportunity may be given to every member of the church to act some part in God’s work…”  GW 351</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821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7429" y="1237976"/>
            <a:ext cx="4787579" cy="5323211"/>
          </a:xfrm>
        </p:spPr>
        <p:txBody>
          <a:bodyPr vert="horz" lIns="91440" tIns="45720" rIns="91440" bIns="45720" rtlCol="0" anchor="ctr">
            <a:normAutofit/>
          </a:bodyPr>
          <a:lstStyle/>
          <a:p>
            <a:r>
              <a:rPr lang="en-US" sz="2400" dirty="0">
                <a:latin typeface="Arial" panose="020B0604020202020204" pitchFamily="34" charset="0"/>
                <a:cs typeface="Arial" panose="020B0604020202020204" pitchFamily="34" charset="0"/>
              </a:rPr>
              <a:t>Properly Communicating the plan includes: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Electronic and print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media—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  Personal promotion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  Personal involvement</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6463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7429" y="1237976"/>
            <a:ext cx="4787579" cy="5323211"/>
          </a:xfrm>
        </p:spPr>
        <p:txBody>
          <a:bodyPr vert="horz" lIns="91440" tIns="45720" rIns="91440" bIns="45720" rtlCol="0" anchor="ctr">
            <a:normAutofit/>
          </a:bodyPr>
          <a:lstStyle/>
          <a:p>
            <a:r>
              <a:rPr lang="en-US" sz="2400" dirty="0">
                <a:latin typeface="Arial" panose="020B0604020202020204" pitchFamily="34" charset="0"/>
                <a:cs typeface="Arial" panose="020B0604020202020204" pitchFamily="34" charset="0"/>
              </a:rPr>
              <a:t>Every plan must begin and end with the HOLY SPIRIT.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A  common plan must have:</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 Clear goals and objectives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 Tools to measure progress toward  those goals and objectives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 Constant evaluation as to both what and the how—with a will to improve and adapt the plan as we go.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7229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a:blip r:embed="rId2"/>
          <a:stretch>
            <a:fillRect/>
          </a:stretch>
        </p:blipFill>
        <p:spPr>
          <a:xfrm>
            <a:off x="-66965" y="-303159"/>
            <a:ext cx="12168011" cy="6844506"/>
          </a:xfr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38200" y="1734207"/>
            <a:ext cx="9304283" cy="2175641"/>
          </a:xfrm>
        </p:spPr>
        <p:txBody>
          <a:bodyPr>
            <a:noAutofit/>
          </a:bodyPr>
          <a:lstStyle/>
          <a:p>
            <a:r>
              <a:rPr lang="en-US" sz="3200" dirty="0">
                <a:solidFill>
                  <a:schemeClr val="accent1">
                    <a:lumMod val="50000"/>
                  </a:schemeClr>
                </a:solidFill>
                <a:latin typeface="Arial" panose="020B0604020202020204" pitchFamily="34" charset="0"/>
                <a:cs typeface="Arial" panose="020B0604020202020204" pitchFamily="34" charset="0"/>
              </a:rPr>
              <a:t>“</a:t>
            </a:r>
            <a:r>
              <a:rPr lang="en-US" sz="3200" b="1" dirty="0">
                <a:solidFill>
                  <a:schemeClr val="accent1">
                    <a:lumMod val="50000"/>
                  </a:schemeClr>
                </a:solidFill>
                <a:latin typeface="Arial" panose="020B0604020202020204" pitchFamily="34" charset="0"/>
                <a:cs typeface="Arial" panose="020B0604020202020204" pitchFamily="34" charset="0"/>
              </a:rPr>
              <a:t>The </a:t>
            </a:r>
            <a:r>
              <a:rPr lang="en-US" sz="3200" b="1" i="1" dirty="0">
                <a:solidFill>
                  <a:schemeClr val="accent1">
                    <a:lumMod val="50000"/>
                  </a:schemeClr>
                </a:solidFill>
                <a:highlight>
                  <a:srgbClr val="FFFF00"/>
                </a:highlight>
                <a:latin typeface="Arial" panose="020B0604020202020204" pitchFamily="34" charset="0"/>
                <a:cs typeface="Arial" panose="020B0604020202020204" pitchFamily="34" charset="0"/>
              </a:rPr>
              <a:t>Challenge</a:t>
            </a:r>
            <a:r>
              <a:rPr lang="en-US" sz="3200" b="1" dirty="0">
                <a:solidFill>
                  <a:schemeClr val="accent1">
                    <a:lumMod val="50000"/>
                  </a:schemeClr>
                </a:solidFill>
                <a:latin typeface="Arial" panose="020B0604020202020204" pitchFamily="34" charset="0"/>
                <a:cs typeface="Arial" panose="020B0604020202020204" pitchFamily="34" charset="0"/>
              </a:rPr>
              <a:t> to Properly </a:t>
            </a:r>
            <a:r>
              <a:rPr lang="en-US" sz="3200" b="1" i="1" dirty="0">
                <a:solidFill>
                  <a:schemeClr val="accent1">
                    <a:lumMod val="50000"/>
                  </a:schemeClr>
                </a:solidFill>
                <a:highlight>
                  <a:srgbClr val="FFFF00"/>
                </a:highlight>
                <a:latin typeface="Arial" panose="020B0604020202020204" pitchFamily="34" charset="0"/>
                <a:cs typeface="Arial" panose="020B0604020202020204" pitchFamily="34" charset="0"/>
              </a:rPr>
              <a:t>Communicate</a:t>
            </a:r>
            <a:r>
              <a:rPr lang="en-US" sz="3200" b="1" dirty="0">
                <a:solidFill>
                  <a:schemeClr val="accent1">
                    <a:lumMod val="50000"/>
                  </a:schemeClr>
                </a:solidFill>
                <a:latin typeface="Arial" panose="020B0604020202020204" pitchFamily="34" charset="0"/>
                <a:cs typeface="Arial" panose="020B0604020202020204" pitchFamily="34" charset="0"/>
              </a:rPr>
              <a:t> to All Workers and Church Members a Common </a:t>
            </a:r>
            <a:r>
              <a:rPr lang="en-US" sz="3200" b="1" i="1" dirty="0">
                <a:solidFill>
                  <a:schemeClr val="accent1">
                    <a:lumMod val="50000"/>
                  </a:schemeClr>
                </a:solidFill>
                <a:highlight>
                  <a:srgbClr val="FFFF00"/>
                </a:highlight>
                <a:latin typeface="Arial" panose="020B0604020202020204" pitchFamily="34" charset="0"/>
                <a:cs typeface="Arial" panose="020B0604020202020204" pitchFamily="34" charset="0"/>
              </a:rPr>
              <a:t>Strategy</a:t>
            </a:r>
            <a:r>
              <a:rPr lang="en-US" sz="3200" b="1" dirty="0">
                <a:solidFill>
                  <a:schemeClr val="accent1">
                    <a:lumMod val="50000"/>
                  </a:schemeClr>
                </a:solidFill>
                <a:latin typeface="Arial" panose="020B0604020202020204" pitchFamily="34" charset="0"/>
                <a:cs typeface="Arial" panose="020B0604020202020204" pitchFamily="34" charset="0"/>
              </a:rPr>
              <a:t> to Work Guided by His Spirit.</a:t>
            </a:r>
            <a:r>
              <a:rPr lang="en-US" sz="3200" dirty="0">
                <a:solidFill>
                  <a:schemeClr val="accent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2553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273567" y="1123069"/>
            <a:ext cx="4787579" cy="5487620"/>
          </a:xfrm>
        </p:spPr>
        <p:txBody>
          <a:bodyPr vert="horz" lIns="91440" tIns="45720" rIns="91440" bIns="45720" rtlCol="0" anchor="ctr">
            <a:normAutofit/>
          </a:bodyPr>
          <a:lstStyle/>
          <a:p>
            <a:r>
              <a:rPr lang="en-US" sz="3200" dirty="0">
                <a:solidFill>
                  <a:srgbClr val="FF0000"/>
                </a:solidFill>
                <a:latin typeface="Arial" panose="020B0604020202020204" pitchFamily="34" charset="0"/>
                <a:cs typeface="Arial" panose="020B0604020202020204" pitchFamily="34" charset="0"/>
              </a:rPr>
              <a:t>TELL THE WORLD</a:t>
            </a:r>
            <a:r>
              <a:rPr lang="en-US" sz="32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 God given goal</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solidFill>
                  <a:srgbClr val="FF0000"/>
                </a:solidFill>
                <a:latin typeface="Arial" panose="020B0604020202020204" pitchFamily="34" charset="0"/>
                <a:cs typeface="Arial" panose="020B0604020202020204" pitchFamily="34" charset="0"/>
              </a:rPr>
              <a:t>TOTAL MEMBER INVOLVEMENT</a:t>
            </a:r>
            <a:r>
              <a:rPr lang="en-US" sz="32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promoting the enlistment of the foot-soldiers</a:t>
            </a:r>
            <a:br>
              <a:rPr lang="en-US" sz="24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solidFill>
                  <a:srgbClr val="FF0000"/>
                </a:solidFill>
                <a:latin typeface="Arial" panose="020B0604020202020204" pitchFamily="34" charset="0"/>
                <a:cs typeface="Arial" panose="020B0604020202020204" pitchFamily="34" charset="0"/>
              </a:rPr>
              <a:t>I WILL GO</a:t>
            </a:r>
            <a:r>
              <a:rPr lang="en-US" sz="32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the personal, authentic and committed response of each person in the ranks AND in the Leadership.  </a:t>
            </a:r>
            <a:endParaRPr lang="en-US" sz="32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464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5252371"/>
          </a:xfrm>
        </p:spPr>
        <p:txBody>
          <a:bodyPr vert="horz" lIns="91440" tIns="45720" rIns="91440" bIns="45720" rtlCol="0" anchor="ctr">
            <a:normAutofit/>
          </a:bodyPr>
          <a:lstStyle/>
          <a:p>
            <a:endParaRPr lang="en-US" sz="32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85529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70C4-4854-ED41-A400-218131558B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7B2371-59D3-2C46-AB21-6298E56949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2596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70C4-4854-ED41-A400-218131558B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7B2371-59D3-2C46-AB21-6298E56949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2618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70C4-4854-ED41-A400-218131558B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7B2371-59D3-2C46-AB21-6298E56949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659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9E74-B33D-9E40-A3A0-58D32DE5F6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C54DEB-8B44-FC45-977B-157E980D23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0046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endParaRPr lang="en-US" sz="40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4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464614" y="1783959"/>
            <a:ext cx="4087306" cy="2889114"/>
          </a:xfrm>
        </p:spPr>
        <p:txBody>
          <a:bodyPr vert="horz" lIns="91440" tIns="45720" rIns="91440" bIns="45720" rtlCol="0" anchor="b">
            <a:normAutofit/>
          </a:bodyPr>
          <a:lstStyle/>
          <a:p>
            <a:endParaRPr lang="en-US" sz="540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0890" r="3146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6036409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9091" r="909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04553" y="3091928"/>
            <a:ext cx="9078562" cy="2387600"/>
          </a:xfrm>
        </p:spPr>
        <p:txBody>
          <a:bodyPr vert="horz" lIns="91440" tIns="45720" rIns="91440" bIns="45720" rtlCol="0" anchor="b">
            <a:normAutofit/>
          </a:bodyPr>
          <a:lstStyle/>
          <a:p>
            <a:endParaRPr lang="en-US" sz="6600"/>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98336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687737" y="1384296"/>
            <a:ext cx="4605340" cy="2387600"/>
          </a:xfrm>
        </p:spPr>
        <p:txBody>
          <a:bodyPr vert="horz" lIns="91440" tIns="45720" rIns="91440" bIns="45720" rtlCol="0" anchor="b">
            <a:normAutofit/>
          </a:bodyPr>
          <a:lstStyle/>
          <a:p>
            <a:endParaRPr lang="en-US" sz="5000">
              <a:solidFill>
                <a:schemeClr val="bg1"/>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alphaModFix/>
          </a:blip>
          <a:srcRect l="4629" r="25200"/>
          <a:stretch/>
        </p:blipFill>
        <p:spPr>
          <a:xfrm>
            <a:off x="473874" y="1057275"/>
            <a:ext cx="5917401" cy="4743450"/>
          </a:xfrm>
          <a:prstGeom prst="rect">
            <a:avLst/>
          </a:prstGeom>
        </p:spPr>
      </p:pic>
      <p:sp>
        <p:nvSpPr>
          <p:cNvPr id="21" name="Rectangle 2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52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6097" y="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178975" y="1364945"/>
            <a:ext cx="4787579" cy="3191119"/>
          </a:xfrm>
        </p:spPr>
        <p:txBody>
          <a:bodyPr vert="horz" lIns="91440" tIns="45720" rIns="91440" bIns="45720" rtlCol="0" anchor="ctr">
            <a:normAutofit/>
          </a:bodyPr>
          <a:lstStyle/>
          <a:p>
            <a:pPr algn="ctr"/>
            <a:r>
              <a:rPr lang="en-US" sz="3200" i="1" dirty="0">
                <a:latin typeface="Arial" panose="020B0604020202020204" pitchFamily="34" charset="0"/>
                <a:cs typeface="Arial" panose="020B0604020202020204" pitchFamily="34" charset="0"/>
              </a:rPr>
              <a:t>CHALLENGE—</a:t>
            </a:r>
            <a:br>
              <a:rPr lang="en-US" sz="3200" i="1" dirty="0">
                <a:latin typeface="Arial" panose="020B0604020202020204" pitchFamily="34" charset="0"/>
                <a:cs typeface="Arial" panose="020B0604020202020204" pitchFamily="34" charset="0"/>
              </a:rPr>
            </a:br>
            <a:br>
              <a:rPr lang="en-US" sz="3200" i="1"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EB457E-0032-D642-B24D-BC4BD068B3D9}"/>
              </a:ext>
            </a:extLst>
          </p:cNvPr>
          <p:cNvSpPr/>
          <p:nvPr/>
        </p:nvSpPr>
        <p:spPr>
          <a:xfrm>
            <a:off x="6984093" y="3298371"/>
            <a:ext cx="4554764" cy="1200329"/>
          </a:xfrm>
          <a:prstGeom prst="rect">
            <a:avLst/>
          </a:prstGeom>
        </p:spPr>
        <p:txBody>
          <a:bodyPr wrap="square">
            <a:spAutoFit/>
          </a:bodyPr>
          <a:lstStyle/>
          <a:p>
            <a:pPr algn="ctr"/>
            <a:r>
              <a:rPr lang="en-US" sz="2400" i="1" dirty="0">
                <a:latin typeface="Arial" panose="020B0604020202020204" pitchFamily="34" charset="0"/>
                <a:cs typeface="Arial" panose="020B0604020202020204" pitchFamily="34" charset="0"/>
              </a:rPr>
              <a:t>a task or situation that tests the abilities of an individual or organization</a:t>
            </a:r>
            <a:endParaRPr lang="en-US" sz="2400" dirty="0"/>
          </a:p>
        </p:txBody>
      </p:sp>
    </p:spTree>
    <p:extLst>
      <p:ext uri="{BB962C8B-B14F-4D97-AF65-F5344CB8AC3E}">
        <p14:creationId xmlns:p14="http://schemas.microsoft.com/office/powerpoint/2010/main" val="30426889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27">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1"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10649" r="-1" b="6272"/>
          <a:stretch/>
        </p:blipFill>
        <p:spPr>
          <a:xfrm>
            <a:off x="20" y="10"/>
            <a:ext cx="12188932" cy="5696067"/>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1380744" y="5202936"/>
            <a:ext cx="9436608" cy="786384"/>
          </a:xfrm>
        </p:spPr>
        <p:txBody>
          <a:bodyPr vert="horz" lIns="91440" tIns="45720" rIns="91440" bIns="45720" rtlCol="0" anchor="ctr">
            <a:normAutofit/>
          </a:bodyPr>
          <a:lstStyle/>
          <a:p>
            <a:pPr algn="ctr"/>
            <a:endParaRPr lang="en-US" sz="4000">
              <a:solidFill>
                <a:schemeClr val="bg1"/>
              </a:solidFill>
            </a:endParaRPr>
          </a:p>
        </p:txBody>
      </p:sp>
    </p:spTree>
    <p:extLst>
      <p:ext uri="{BB962C8B-B14F-4D97-AF65-F5344CB8AC3E}">
        <p14:creationId xmlns:p14="http://schemas.microsoft.com/office/powerpoint/2010/main" val="420587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842248" y="1481328"/>
            <a:ext cx="2926080" cy="2468880"/>
          </a:xfrm>
        </p:spPr>
        <p:txBody>
          <a:bodyPr vert="horz" lIns="91440" tIns="45720" rIns="91440" bIns="45720" rtlCol="0" anchor="b">
            <a:normAutofit/>
          </a:bodyPr>
          <a:lstStyle/>
          <a:p>
            <a:endParaRPr lang="en-US" sz="4000"/>
          </a:p>
        </p:txBody>
      </p:sp>
      <p:sp>
        <p:nvSpPr>
          <p:cNvPr id="7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Shape 8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r="18285"/>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24746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t="20145" b="15769"/>
          <a:stretch/>
        </p:blipFill>
        <p:spPr>
          <a:xfrm>
            <a:off x="20" y="-1"/>
            <a:ext cx="12191980" cy="4394997"/>
          </a:xfrm>
          <a:prstGeom prst="rect">
            <a:avLst/>
          </a:prstGeom>
        </p:spPr>
      </p:pic>
      <p:sp>
        <p:nvSpPr>
          <p:cNvPr id="10" name="Freeform: Shape 9">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41248" y="4858247"/>
            <a:ext cx="6982834" cy="1026435"/>
          </a:xfrm>
        </p:spPr>
        <p:txBody>
          <a:bodyPr vert="horz" lIns="91440" tIns="45720" rIns="91440" bIns="45720" rtlCol="0" anchor="b">
            <a:normAutofit/>
          </a:bodyPr>
          <a:lstStyle/>
          <a:p>
            <a:endParaRPr lang="en-US" sz="4800" dirty="0">
              <a:solidFill>
                <a:srgbClr val="FFFFFF"/>
              </a:solidFill>
            </a:endParaRPr>
          </a:p>
        </p:txBody>
      </p:sp>
    </p:spTree>
    <p:extLst>
      <p:ext uri="{BB962C8B-B14F-4D97-AF65-F5344CB8AC3E}">
        <p14:creationId xmlns:p14="http://schemas.microsoft.com/office/powerpoint/2010/main" val="2731910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5708" t="4384" r="15994" b="-1"/>
          <a:stretch/>
        </p:blipFill>
        <p:spPr>
          <a:xfrm>
            <a:off x="20" y="1"/>
            <a:ext cx="8708551" cy="6857999"/>
          </a:xfrm>
          <a:prstGeom prst="rect">
            <a:avLst/>
          </a:prstGeom>
        </p:spPr>
      </p:pic>
      <p:sp>
        <p:nvSpPr>
          <p:cNvPr id="17" name="Freeform: Shape 16">
            <a:extLst>
              <a:ext uri="{FF2B5EF4-FFF2-40B4-BE49-F238E27FC236}">
                <a16:creationId xmlns:a16="http://schemas.microsoft.com/office/drawing/2014/main" id="{63174CE2-EAFC-4544-8CF9-23DDE077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499810" y="-478"/>
            <a:ext cx="7692189" cy="6858478"/>
          </a:xfrm>
          <a:custGeom>
            <a:avLst/>
            <a:gdLst>
              <a:gd name="connsiteX0" fmla="*/ 7590845 w 7590845"/>
              <a:gd name="connsiteY0" fmla="*/ 6858478 h 6858478"/>
              <a:gd name="connsiteX1" fmla="*/ 166290 w 7590845"/>
              <a:gd name="connsiteY1" fmla="*/ 6858478 h 6858478"/>
              <a:gd name="connsiteX2" fmla="*/ 166550 w 7590845"/>
              <a:gd name="connsiteY2" fmla="*/ 6857915 h 6858478"/>
              <a:gd name="connsiteX3" fmla="*/ 0 w 7590845"/>
              <a:gd name="connsiteY3" fmla="*/ 6857915 h 6858478"/>
              <a:gd name="connsiteX4" fmla="*/ 0 w 7590845"/>
              <a:gd name="connsiteY4" fmla="*/ 0 h 6858478"/>
              <a:gd name="connsiteX5" fmla="*/ 3342665 w 7590845"/>
              <a:gd name="connsiteY5" fmla="*/ 0 h 6858478"/>
              <a:gd name="connsiteX6" fmla="*/ 4408893 w 7590845"/>
              <a:gd name="connsiteY6" fmla="*/ 0 h 6858478"/>
              <a:gd name="connsiteX7" fmla="*/ 4414470 w 7590845"/>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0845" h="6858478">
                <a:moveTo>
                  <a:pt x="7590845" y="6858478"/>
                </a:moveTo>
                <a:lnTo>
                  <a:pt x="166290" y="6858478"/>
                </a:lnTo>
                <a:lnTo>
                  <a:pt x="166550" y="6857915"/>
                </a:lnTo>
                <a:lnTo>
                  <a:pt x="0" y="6857915"/>
                </a:lnTo>
                <a:lnTo>
                  <a:pt x="0" y="0"/>
                </a:lnTo>
                <a:lnTo>
                  <a:pt x="3342665" y="0"/>
                </a:lnTo>
                <a:lnTo>
                  <a:pt x="4408893" y="0"/>
                </a:lnTo>
                <a:lnTo>
                  <a:pt x="441447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550A4F0-C697-42F7-8FAD-3108DDF7B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311035" y="-479"/>
            <a:ext cx="6880964" cy="6858479"/>
          </a:xfrm>
          <a:custGeom>
            <a:avLst/>
            <a:gdLst>
              <a:gd name="connsiteX0" fmla="*/ 824356 w 6790308"/>
              <a:gd name="connsiteY0" fmla="*/ 6858479 h 6858479"/>
              <a:gd name="connsiteX1" fmla="*/ 0 w 6790308"/>
              <a:gd name="connsiteY1" fmla="*/ 6858479 h 6858479"/>
              <a:gd name="connsiteX2" fmla="*/ 0 w 6790308"/>
              <a:gd name="connsiteY2" fmla="*/ 0 h 6858479"/>
              <a:gd name="connsiteX3" fmla="*/ 2542128 w 6790308"/>
              <a:gd name="connsiteY3" fmla="*/ 0 h 6858479"/>
              <a:gd name="connsiteX4" fmla="*/ 3608356 w 6790308"/>
              <a:gd name="connsiteY4" fmla="*/ 0 h 6858479"/>
              <a:gd name="connsiteX5" fmla="*/ 3613933 w 6790308"/>
              <a:gd name="connsiteY5" fmla="*/ 0 h 6858479"/>
              <a:gd name="connsiteX6" fmla="*/ 6790308 w 6790308"/>
              <a:gd name="connsiteY6" fmla="*/ 6858478 h 6858479"/>
              <a:gd name="connsiteX7" fmla="*/ 824356 w 6790308"/>
              <a:gd name="connsiteY7" fmla="*/ 6858478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308" h="6858479">
                <a:moveTo>
                  <a:pt x="824356" y="6858479"/>
                </a:moveTo>
                <a:lnTo>
                  <a:pt x="0" y="6858479"/>
                </a:lnTo>
                <a:lnTo>
                  <a:pt x="0" y="0"/>
                </a:lnTo>
                <a:lnTo>
                  <a:pt x="2542128" y="0"/>
                </a:lnTo>
                <a:lnTo>
                  <a:pt x="3608356" y="0"/>
                </a:lnTo>
                <a:lnTo>
                  <a:pt x="3613933" y="0"/>
                </a:lnTo>
                <a:lnTo>
                  <a:pt x="6790308" y="6858478"/>
                </a:lnTo>
                <a:lnTo>
                  <a:pt x="824356"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184136" y="362550"/>
            <a:ext cx="4169664" cy="2272833"/>
          </a:xfrm>
        </p:spPr>
        <p:txBody>
          <a:bodyPr vert="horz" lIns="91440" tIns="45720" rIns="91440" bIns="45720" rtlCol="0" anchor="b">
            <a:normAutofit/>
          </a:bodyPr>
          <a:lstStyle/>
          <a:p>
            <a:endParaRPr lang="en-US" sz="5400"/>
          </a:p>
        </p:txBody>
      </p:sp>
    </p:spTree>
    <p:extLst>
      <p:ext uri="{BB962C8B-B14F-4D97-AF65-F5344CB8AC3E}">
        <p14:creationId xmlns:p14="http://schemas.microsoft.com/office/powerpoint/2010/main" val="82504096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6571" r="2714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6" name="Freeform: Shape 2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77981" y="1122363"/>
            <a:ext cx="4023360" cy="3204134"/>
          </a:xfrm>
        </p:spPr>
        <p:txBody>
          <a:bodyPr vert="horz" lIns="91440" tIns="45720" rIns="91440" bIns="45720" rtlCol="0" anchor="b">
            <a:normAutofit/>
          </a:bodyPr>
          <a:lstStyle/>
          <a:p>
            <a:endParaRPr lang="en-US" sz="4800"/>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20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358" y="0"/>
            <a:ext cx="8431483"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pPr algn="ctr"/>
            <a:r>
              <a:rPr lang="en-US" sz="3200" i="1" dirty="0">
                <a:latin typeface="Arial" panose="020B0604020202020204" pitchFamily="34" charset="0"/>
                <a:cs typeface="Arial" panose="020B0604020202020204" pitchFamily="34" charset="0"/>
              </a:rPr>
              <a:t>COMMUNICATE—</a:t>
            </a:r>
            <a:br>
              <a:rPr lang="en-US" sz="3200" i="1" dirty="0">
                <a:latin typeface="Arial" panose="020B0604020202020204" pitchFamily="34" charset="0"/>
                <a:cs typeface="Arial" panose="020B0604020202020204" pitchFamily="34" charset="0"/>
              </a:rPr>
            </a:br>
            <a:br>
              <a:rPr lang="en-US" sz="3200" i="1" dirty="0">
                <a:latin typeface="Arial" panose="020B0604020202020204" pitchFamily="34" charset="0"/>
                <a:cs typeface="Arial" panose="020B0604020202020204" pitchFamily="34" charset="0"/>
              </a:rPr>
            </a:br>
            <a:br>
              <a:rPr lang="en-US" sz="32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Succeed in conveying one’s ideas or in evoking understanding in others</a:t>
            </a:r>
            <a:br>
              <a:rPr lang="en-US" sz="2400" i="1" dirty="0">
                <a:latin typeface="Arial" panose="020B0604020202020204" pitchFamily="34" charset="0"/>
                <a:cs typeface="Arial" panose="020B0604020202020204" pitchFamily="34" charset="0"/>
              </a:rPr>
            </a:br>
            <a:endParaRPr lang="en-US" sz="2400" i="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285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pPr algn="ctr"/>
            <a:r>
              <a:rPr lang="en-US" sz="3200" i="1" dirty="0">
                <a:latin typeface="Arial" panose="020B0604020202020204" pitchFamily="34" charset="0"/>
                <a:cs typeface="Arial" panose="020B0604020202020204" pitchFamily="34" charset="0"/>
              </a:rPr>
              <a:t>STRATEGY—</a:t>
            </a:r>
            <a:br>
              <a:rPr lang="en-US" sz="3200" i="1" dirty="0">
                <a:latin typeface="Arial" panose="020B0604020202020204" pitchFamily="34" charset="0"/>
                <a:cs typeface="Arial" panose="020B0604020202020204" pitchFamily="34" charset="0"/>
              </a:rPr>
            </a:br>
            <a:br>
              <a:rPr lang="en-US" sz="32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a plan of action or policy designed to achieve a major or overall aim.</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1803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6097" y="24385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pPr algn="ctr"/>
            <a:r>
              <a:rPr lang="en-US" sz="3200" dirty="0">
                <a:solidFill>
                  <a:srgbClr val="00B0F0"/>
                </a:solidFill>
                <a:latin typeface="Arial" panose="020B0604020202020204" pitchFamily="34" charset="0"/>
                <a:cs typeface="Arial" panose="020B0604020202020204" pitchFamily="34" charset="0"/>
              </a:rPr>
              <a:t>CHALLENGE</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a:t>
            </a:r>
            <a:r>
              <a:rPr lang="en-US" sz="2400" i="1" dirty="0">
                <a:latin typeface="Arial" panose="020B0604020202020204" pitchFamily="34" charset="0"/>
                <a:cs typeface="Arial" panose="020B0604020202020204" pitchFamily="34" charset="0"/>
              </a:rPr>
              <a:t>BRIDGE</a:t>
            </a:r>
            <a:r>
              <a:rPr lang="en-US" sz="2400" dirty="0">
                <a:latin typeface="Arial" panose="020B0604020202020204" pitchFamily="34" charset="0"/>
                <a:cs typeface="Arial" panose="020B0604020202020204" pitchFamily="34" charset="0"/>
              </a:rPr>
              <a:t> the estrangement/alienation gap between God and man caused by man’s </a:t>
            </a:r>
            <a:r>
              <a:rPr lang="en-US" sz="2400" i="1" dirty="0">
                <a:solidFill>
                  <a:srgbClr val="FF0000"/>
                </a:solidFill>
                <a:latin typeface="Arial" panose="020B0604020202020204" pitchFamily="34" charset="0"/>
                <a:cs typeface="Arial" panose="020B0604020202020204" pitchFamily="34" charset="0"/>
              </a:rPr>
              <a:t>SIN</a:t>
            </a:r>
            <a:r>
              <a:rPr lang="en-US" sz="2400" dirty="0">
                <a:latin typeface="Arial" panose="020B0604020202020204" pitchFamily="34" charset="0"/>
                <a:cs typeface="Arial" panose="020B0604020202020204" pitchFamily="34" charset="0"/>
              </a:rPr>
              <a:t> in the garden and since.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31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3"/>
          <a:srcRect l="19221" t="9091" r="16142"/>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r>
              <a:rPr lang="en-US" sz="3200" dirty="0">
                <a:latin typeface="Arial" panose="020B0604020202020204" pitchFamily="34" charset="0"/>
                <a:cs typeface="Arial" panose="020B0604020202020204" pitchFamily="34" charset="0"/>
              </a:rPr>
              <a:t>God MET this challenge with His great Plan of Salvation</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Genesis 3:15</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b.  Luke 19:10</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  John 3:15-17</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8540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0" y="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fontScale="90000"/>
          </a:bodyPr>
          <a:lstStyle/>
          <a:p>
            <a:r>
              <a:rPr lang="en-US" sz="3200" dirty="0">
                <a:latin typeface="Arial" panose="020B0604020202020204" pitchFamily="34" charset="0"/>
                <a:cs typeface="Arial" panose="020B0604020202020204" pitchFamily="34" charset="0"/>
              </a:rPr>
              <a:t>The Lord God </a:t>
            </a:r>
            <a:r>
              <a:rPr lang="en-US" sz="3200" dirty="0">
                <a:solidFill>
                  <a:srgbClr val="00B0F0"/>
                </a:solidFill>
                <a:latin typeface="Arial" panose="020B0604020202020204" pitchFamily="34" charset="0"/>
                <a:cs typeface="Arial" panose="020B0604020202020204" pitchFamily="34" charset="0"/>
              </a:rPr>
              <a:t>COMMUNICATED</a:t>
            </a:r>
            <a:r>
              <a:rPr lang="en-US" sz="3200" dirty="0">
                <a:latin typeface="Arial" panose="020B0604020202020204" pitchFamily="34" charset="0"/>
                <a:cs typeface="Arial" panose="020B0604020202020204" pitchFamily="34" charset="0"/>
              </a:rPr>
              <a:t> His plan in the </a:t>
            </a:r>
            <a:r>
              <a:rPr lang="en-US" sz="3200" dirty="0">
                <a:solidFill>
                  <a:srgbClr val="FF0000"/>
                </a:solidFill>
                <a:latin typeface="Arial" panose="020B0604020202020204" pitchFamily="34" charset="0"/>
                <a:cs typeface="Arial" panose="020B0604020202020204" pitchFamily="34" charset="0"/>
              </a:rPr>
              <a:t>INCARNATION </a:t>
            </a:r>
            <a:r>
              <a:rPr lang="en-US" sz="3200" dirty="0">
                <a:latin typeface="Arial" panose="020B0604020202020204" pitchFamily="34" charset="0"/>
                <a:cs typeface="Arial" panose="020B0604020202020204" pitchFamily="34" charset="0"/>
              </a:rPr>
              <a:t>and the written word.  </a:t>
            </a:r>
            <a:r>
              <a:rPr lang="en-US" sz="3200" dirty="0">
                <a:solidFill>
                  <a:srgbClr val="FF0000"/>
                </a:solidFill>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John 1:1-5, 9, 12-14, 18</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b.  2 Corinthians 5:18-21</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2282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l="19221" t="9091" r="16142"/>
          <a:stretch/>
        </p:blipFill>
        <p:spPr>
          <a:xfrm>
            <a:off x="0" y="29430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084381" y="1122363"/>
            <a:ext cx="4787579" cy="3191119"/>
          </a:xfrm>
        </p:spPr>
        <p:txBody>
          <a:bodyPr vert="horz" lIns="91440" tIns="45720" rIns="91440" bIns="45720" rtlCol="0" anchor="ctr">
            <a:normAutofit/>
          </a:bodyPr>
          <a:lstStyle/>
          <a:p>
            <a:r>
              <a:rPr lang="en-US" sz="2400" dirty="0">
                <a:latin typeface="Arial" panose="020B0604020202020204" pitchFamily="34" charset="0"/>
                <a:cs typeface="Arial" panose="020B0604020202020204" pitchFamily="34" charset="0"/>
              </a:rPr>
              <a:t>God’s </a:t>
            </a:r>
            <a:r>
              <a:rPr lang="en-US" sz="3200" dirty="0">
                <a:solidFill>
                  <a:srgbClr val="00B0F0"/>
                </a:solidFill>
                <a:latin typeface="Arial" panose="020B0604020202020204" pitchFamily="34" charset="0"/>
                <a:cs typeface="Arial" panose="020B0604020202020204" pitchFamily="34" charset="0"/>
              </a:rPr>
              <a:t>Challenge</a:t>
            </a:r>
            <a:r>
              <a:rPr lang="en-US" sz="2400" dirty="0">
                <a:latin typeface="Arial" panose="020B0604020202020204" pitchFamily="34" charset="0"/>
                <a:cs typeface="Arial" panose="020B0604020202020204" pitchFamily="34" charset="0"/>
              </a:rPr>
              <a:t> was </a:t>
            </a:r>
            <a:r>
              <a:rPr lang="en-US" sz="3200" dirty="0">
                <a:solidFill>
                  <a:srgbClr val="00B0F0"/>
                </a:solidFill>
                <a:latin typeface="Arial" panose="020B0604020202020204" pitchFamily="34" charset="0"/>
                <a:cs typeface="Arial" panose="020B0604020202020204" pitchFamily="34" charset="0"/>
              </a:rPr>
              <a:t>Communicated</a:t>
            </a:r>
            <a:r>
              <a:rPr lang="en-US" sz="2400" dirty="0">
                <a:latin typeface="Arial" panose="020B0604020202020204" pitchFamily="34" charset="0"/>
                <a:cs typeface="Arial" panose="020B0604020202020204" pitchFamily="34" charset="0"/>
              </a:rPr>
              <a:t> in the </a:t>
            </a:r>
            <a:r>
              <a:rPr lang="en-US" sz="3200" dirty="0">
                <a:solidFill>
                  <a:srgbClr val="FF0000"/>
                </a:solidFill>
                <a:latin typeface="Arial" panose="020B0604020202020204" pitchFamily="34" charset="0"/>
                <a:cs typeface="Arial" panose="020B0604020202020204" pitchFamily="34" charset="0"/>
              </a:rPr>
              <a:t>Incarnation</a:t>
            </a:r>
            <a:r>
              <a:rPr lang="en-US" sz="2400" dirty="0">
                <a:latin typeface="Arial" panose="020B0604020202020204" pitchFamily="34" charset="0"/>
                <a:cs typeface="Arial" panose="020B0604020202020204" pitchFamily="34" charset="0"/>
              </a:rPr>
              <a:t> and the </a:t>
            </a:r>
            <a:r>
              <a:rPr lang="en-US" sz="2400" dirty="0">
                <a:solidFill>
                  <a:srgbClr val="FF0000"/>
                </a:solidFill>
                <a:latin typeface="Arial" panose="020B0604020202020204" pitchFamily="34" charset="0"/>
                <a:cs typeface="Arial" panose="020B0604020202020204" pitchFamily="34" charset="0"/>
              </a:rPr>
              <a:t>written</a:t>
            </a: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word</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His </a:t>
            </a:r>
            <a:r>
              <a:rPr lang="en-US" sz="3200" dirty="0">
                <a:solidFill>
                  <a:srgbClr val="00B0F0"/>
                </a:solidFill>
                <a:latin typeface="Arial" panose="020B0604020202020204" pitchFamily="34" charset="0"/>
                <a:cs typeface="Arial" panose="020B0604020202020204" pitchFamily="34" charset="0"/>
              </a:rPr>
              <a:t>Strategy</a:t>
            </a:r>
            <a:r>
              <a:rPr lang="en-US" sz="2400" dirty="0">
                <a:latin typeface="Arial" panose="020B0604020202020204" pitchFamily="34" charset="0"/>
                <a:cs typeface="Arial" panose="020B0604020202020204" pitchFamily="34" charset="0"/>
              </a:rPr>
              <a:t> was the next step also clearly spelled out in the Incarnation and the word.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0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Thomas Lemon</TermName>
          <TermId xmlns="http://schemas.microsoft.com/office/infopath/2007/PartnerControls">d11b1f42-232d-4f8f-be2a-35c20feadb81</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73F2C-A6C7-4EE1-B4DC-C067E65127C5}"/>
</file>

<file path=customXml/itemProps2.xml><?xml version="1.0" encoding="utf-8"?>
<ds:datastoreItem xmlns:ds="http://schemas.openxmlformats.org/officeDocument/2006/customXml" ds:itemID="{86A1BDBF-9FFB-40BF-99AA-0ED76ED0453A}"/>
</file>

<file path=customXml/itemProps3.xml><?xml version="1.0" encoding="utf-8"?>
<ds:datastoreItem xmlns:ds="http://schemas.openxmlformats.org/officeDocument/2006/customXml" ds:itemID="{1D9C8C80-A982-4CF1-9504-E416DA1D41BA}"/>
</file>

<file path=docProps/app.xml><?xml version="1.0" encoding="utf-8"?>
<Properties xmlns="http://schemas.openxmlformats.org/officeDocument/2006/extended-properties" xmlns:vt="http://schemas.openxmlformats.org/officeDocument/2006/docPropsVTypes">
  <TotalTime>640</TotalTime>
  <Words>687</Words>
  <Application>Microsoft Office PowerPoint</Application>
  <PresentationFormat>Widescreen</PresentationFormat>
  <Paragraphs>22</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Rockwell</vt:lpstr>
      <vt:lpstr>Office Theme</vt:lpstr>
      <vt:lpstr>PowerPoint Presentation</vt:lpstr>
      <vt:lpstr>“The Challenge to Properly Communicate to All Workers and Church Members a Common Strategy to Work Guided by His Spirit.”</vt:lpstr>
      <vt:lpstr>CHALLENGE—  </vt:lpstr>
      <vt:lpstr>COMMUNICATE—   Succeed in conveying one’s ideas or in evoking understanding in others </vt:lpstr>
      <vt:lpstr>STRATEGY—  a plan of action or policy designed to achieve a major or overall aim.</vt:lpstr>
      <vt:lpstr>CHALLENGE–   to BRIDGE the estrangement/alienation gap between God and man caused by man’s SIN in the garden and since.  </vt:lpstr>
      <vt:lpstr>God MET this challenge with His great Plan of Salvation    a.  Genesis 3:15   b.  Luke 19:10   c.  John 3:15-17</vt:lpstr>
      <vt:lpstr>The Lord God COMMUNICATED His plan in the INCARNATION and the written word.        a.  John 1:1-5, 9, 12-14, 18                 b.  2 Corinthians 5:18-21 </vt:lpstr>
      <vt:lpstr>God’s Challenge was Communicated in the Incarnation and the written word and His Strategy was the next step also clearly spelled out in the Incarnation and the word.  </vt:lpstr>
      <vt:lpstr>So, let’s go to the word…  Matthew 28:19-20  “…as you are going, make disciples...”  Acts 1:8  Witnesses first in Jerusalem, then Judea, Samaria and the ends of the earth.  </vt:lpstr>
      <vt:lpstr>Rocks—could cry out  Donkeys --can be constrained to admonish  Dreams and visions can invite and inform  Signs in the Natural realm can raise interest levels but can also be misapplied</vt:lpstr>
      <vt:lpstr>The DIVINE STRATEGY is for DISCIPLES to become DISCIPLE- MAKERS under the power of the Holy Spirit whose presence, to this day, has not yet been withdrawn from the earth.  </vt:lpstr>
      <vt:lpstr>Hence– the birth of our Strategic Plan “ I WILL GO.”</vt:lpstr>
      <vt:lpstr>How to properly  COMMUNICATE that plan to every Seventh-day Adventist as a plan common to/for us all..   That is our CHALLENGE—as leaders.  </vt:lpstr>
      <vt:lpstr>COMMUNICATE  by every means available to us.  But—sooner or later that communication will have to also become incarnational.  You can’t expect those you serve to go and do what you are not willing to also go and do.  </vt:lpstr>
      <vt:lpstr> “The strength of an army is measured largely by the efficiency of the men in the ranks.  A wise general instructs his officers to train every soldier for active service…If he were to depend on his officers alone, he could never expect to conduct a successful campaign.  He counts on loyal and untiring service from every man in his army…” GW 351</vt:lpstr>
      <vt:lpstr> “And so it is in the army of Prince Emmanuel.  Our General, who has never lost a battle, expects willing, faithful service from every one who has enlisted under His banner…   “Those who have the spiritual oversight of the church should devise ways and means by which an opportunity may be given to every member of the church to act some part in God’s work…”  GW 351</vt:lpstr>
      <vt:lpstr>Properly Communicating the plan includes:  a.  Electronic and print            media— b.  Personal promotion c.  Personal involvement</vt:lpstr>
      <vt:lpstr>Every plan must begin and end with the HOLY SPIRIT.  a). A  common plan must have:  b). Clear goals and objectives  c). Tools to measure progress toward  those goals and objectives  D. Constant evaluation as to both what and the how—with a will to improve and adapt the plan as we go.  </vt:lpstr>
      <vt:lpstr>TELL THE WORLD—A God given goal  TOTAL MEMBER INVOLVEMENT—promoting the enlistment of the foot-soldiers  I WILL GO—the personal, authentic and committed response of each person in the ranks AND in the Leadership.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Missah</dc:creator>
  <cp:lastModifiedBy>Missah, Ellen S.</cp:lastModifiedBy>
  <cp:revision>8</cp:revision>
  <dcterms:created xsi:type="dcterms:W3CDTF">2020-12-13T20:57:50Z</dcterms:created>
  <dcterms:modified xsi:type="dcterms:W3CDTF">2022-01-11T14:28:19Z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64;#Thomas Lemon|d11b1f42-232d-4f8f-be2a-35c20feadb81</vt:lpwstr>
  </property>
  <property fmtid="{D5CDD505-2E9C-101B-9397-08002B2CF9AE}" pid="4" name="CurriculumCategories">
    <vt:lpwstr/>
  </property>
</Properties>
</file>