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4.xml" ContentType="application/vnd.openxmlformats-officedocument.drawingml.diagram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colors3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rawing3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colors2.xml" ContentType="application/vnd.openxmlformats-officedocument.drawingml.diagramColors+xml"/>
  <Override PartName="/ppt/diagrams/drawing6.xml" ContentType="application/vnd.ms-office.drawingml.diagramDrawing+xml"/>
  <Override PartName="/ppt/diagrams/quickStyle3.xml" ContentType="application/vnd.openxmlformats-officedocument.drawingml.diagramStyl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3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4" r:id="rId4"/>
    <p:sldId id="258" r:id="rId5"/>
    <p:sldId id="259" r:id="rId6"/>
    <p:sldId id="262" r:id="rId7"/>
    <p:sldId id="265" r:id="rId8"/>
    <p:sldId id="266" r:id="rId9"/>
    <p:sldId id="267" r:id="rId10"/>
    <p:sldId id="272" r:id="rId11"/>
    <p:sldId id="268" r:id="rId12"/>
    <p:sldId id="269" r:id="rId13"/>
    <p:sldId id="279" r:id="rId14"/>
    <p:sldId id="281" r:id="rId15"/>
    <p:sldId id="270" r:id="rId16"/>
    <p:sldId id="271" r:id="rId17"/>
    <p:sldId id="280" r:id="rId18"/>
    <p:sldId id="276" r:id="rId19"/>
    <p:sldId id="275" r:id="rId20"/>
    <p:sldId id="274" r:id="rId21"/>
    <p:sldId id="277" r:id="rId22"/>
    <p:sldId id="278" r:id="rId23"/>
    <p:sldId id="282" r:id="rId24"/>
    <p:sldId id="283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C143"/>
    <a:srgbClr val="F89828"/>
    <a:srgbClr val="55BCEB"/>
    <a:srgbClr val="545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2"/>
    <p:restoredTop sz="94663"/>
  </p:normalViewPr>
  <p:slideViewPr>
    <p:cSldViewPr snapToGrid="0" snapToObjects="1">
      <p:cViewPr varScale="1">
        <p:scale>
          <a:sx n="154" d="100"/>
          <a:sy n="154" d="100"/>
        </p:scale>
        <p:origin x="360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rgbClr val="7BC143">
            <a:alpha val="50000"/>
          </a:srgbClr>
        </a:solidFill>
      </dgm:spPr>
      <dgm:t>
        <a:bodyPr/>
        <a:lstStyle/>
        <a:p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rgbClr val="F89828">
            <a:alpha val="50000"/>
          </a:srgbClr>
        </a:solidFill>
      </dgm:spPr>
      <dgm:t>
        <a:bodyPr/>
        <a:lstStyle/>
        <a:p>
          <a:r>
            <a:rPr lang="en-US" sz="23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rgbClr val="55BCEB">
            <a:alpha val="50000"/>
          </a:srgbClr>
        </a:solidFill>
      </dgm:spPr>
      <dgm:t>
        <a:bodyPr/>
        <a:lstStyle/>
        <a:p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rgbClr val="7BC143">
            <a:alpha val="50000"/>
          </a:srgb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rgbClr val="7BC143">
            <a:alpha val="50000"/>
          </a:srgb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sz="14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sz="14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chemeClr val="tx2">
            <a:alpha val="50000"/>
          </a:schemeClr>
        </a:solidFill>
      </dgm:spPr>
      <dgm:t>
        <a:bodyPr/>
        <a:lstStyle/>
        <a:p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655D4B-92D4-2442-B00A-19138FE2B71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DBDF07B-7385-1942-8621-2D9B3A93C559}">
      <dgm:prSet phldrT="[Text]" custT="1"/>
      <dgm:spPr>
        <a:solidFill>
          <a:srgbClr val="7BC143">
            <a:alpha val="50000"/>
          </a:srgbClr>
        </a:solidFill>
      </dgm:spPr>
      <dgm:t>
        <a:bodyPr/>
        <a:lstStyle/>
        <a:p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gm:t>
    </dgm:pt>
    <dgm:pt modelId="{9E23E183-F4A6-EF40-80B6-66544F797B3A}" type="parTrans" cxnId="{6A96CA9B-39BE-4D49-97EE-9AADFE711E8E}">
      <dgm:prSet/>
      <dgm:spPr/>
      <dgm:t>
        <a:bodyPr/>
        <a:lstStyle/>
        <a:p>
          <a:endParaRPr lang="en-US"/>
        </a:p>
      </dgm:t>
    </dgm:pt>
    <dgm:pt modelId="{CA83E6E2-53B9-9B44-95DF-FED09FC8F298}" type="sibTrans" cxnId="{6A96CA9B-39BE-4D49-97EE-9AADFE711E8E}">
      <dgm:prSet/>
      <dgm:spPr/>
      <dgm:t>
        <a:bodyPr/>
        <a:lstStyle/>
        <a:p>
          <a:endParaRPr lang="en-US"/>
        </a:p>
      </dgm:t>
    </dgm:pt>
    <dgm:pt modelId="{41287C7E-5F1C-EA47-974D-B5557476FBE3}">
      <dgm:prSet phldrT="[Text]" custT="1"/>
      <dgm:spPr>
        <a:solidFill>
          <a:srgbClr val="F89828">
            <a:alpha val="50000"/>
          </a:srgbClr>
        </a:solidFill>
      </dgm:spPr>
      <dgm:t>
        <a:bodyPr/>
        <a:lstStyle/>
        <a:p>
          <a:r>
            <a:rPr lang="en-US" sz="23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gm:t>
    </dgm:pt>
    <dgm:pt modelId="{89EED424-F615-9548-8D90-CC54913050B8}" type="parTrans" cxnId="{9967D722-66C7-E74E-9F87-143DD20533C4}">
      <dgm:prSet/>
      <dgm:spPr/>
      <dgm:t>
        <a:bodyPr/>
        <a:lstStyle/>
        <a:p>
          <a:endParaRPr lang="en-US"/>
        </a:p>
      </dgm:t>
    </dgm:pt>
    <dgm:pt modelId="{34EBA24E-B203-574F-A0DF-81A0280EE6ED}" type="sibTrans" cxnId="{9967D722-66C7-E74E-9F87-143DD20533C4}">
      <dgm:prSet/>
      <dgm:spPr/>
      <dgm:t>
        <a:bodyPr/>
        <a:lstStyle/>
        <a:p>
          <a:endParaRPr lang="en-US"/>
        </a:p>
      </dgm:t>
    </dgm:pt>
    <dgm:pt modelId="{05C61D92-86F1-4B4C-A4AE-CFF2C3ABC047}">
      <dgm:prSet phldrT="[Text]" custT="1"/>
      <dgm:spPr>
        <a:solidFill>
          <a:srgbClr val="55BCEB">
            <a:alpha val="50000"/>
          </a:srgbClr>
        </a:solidFill>
      </dgm:spPr>
      <dgm:t>
        <a:bodyPr/>
        <a:lstStyle/>
        <a:p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gm:t>
    </dgm:pt>
    <dgm:pt modelId="{2C077679-9A34-1344-82C2-3E81E209CD77}" type="parTrans" cxnId="{CA5562A5-A048-A442-9E0A-B6637163324F}">
      <dgm:prSet/>
      <dgm:spPr/>
      <dgm:t>
        <a:bodyPr/>
        <a:lstStyle/>
        <a:p>
          <a:endParaRPr lang="en-US"/>
        </a:p>
      </dgm:t>
    </dgm:pt>
    <dgm:pt modelId="{0668859A-17B9-A241-BA5C-0AD093C80144}" type="sibTrans" cxnId="{CA5562A5-A048-A442-9E0A-B6637163324F}">
      <dgm:prSet/>
      <dgm:spPr/>
      <dgm:t>
        <a:bodyPr/>
        <a:lstStyle/>
        <a:p>
          <a:endParaRPr lang="en-US"/>
        </a:p>
      </dgm:t>
    </dgm:pt>
    <dgm:pt modelId="{334EBB3C-B765-3043-B00D-56CAAC546831}" type="pres">
      <dgm:prSet presAssocID="{BA655D4B-92D4-2442-B00A-19138FE2B716}" presName="compositeShape" presStyleCnt="0">
        <dgm:presLayoutVars>
          <dgm:chMax val="7"/>
          <dgm:dir/>
          <dgm:resizeHandles val="exact"/>
        </dgm:presLayoutVars>
      </dgm:prSet>
      <dgm:spPr/>
    </dgm:pt>
    <dgm:pt modelId="{0B7974B3-612B-F74C-BD42-F57435FCE817}" type="pres">
      <dgm:prSet presAssocID="{9DBDF07B-7385-1942-8621-2D9B3A93C559}" presName="circ1" presStyleLbl="vennNode1" presStyleIdx="0" presStyleCnt="3"/>
      <dgm:spPr/>
    </dgm:pt>
    <dgm:pt modelId="{46E5F8AE-520D-384A-9425-153DCEA99174}" type="pres">
      <dgm:prSet presAssocID="{9DBDF07B-7385-1942-8621-2D9B3A93C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754AC9-8946-CA47-B117-AA4A840F81E9}" type="pres">
      <dgm:prSet presAssocID="{41287C7E-5F1C-EA47-974D-B5557476FBE3}" presName="circ2" presStyleLbl="vennNode1" presStyleIdx="1" presStyleCnt="3" custScaleX="101694"/>
      <dgm:spPr/>
    </dgm:pt>
    <dgm:pt modelId="{9450A7D7-6F25-314C-9A1D-7BEE7EA0533F}" type="pres">
      <dgm:prSet presAssocID="{41287C7E-5F1C-EA47-974D-B5557476FBE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4669D7-83D3-5541-AF51-FE708BDBF619}" type="pres">
      <dgm:prSet presAssocID="{05C61D92-86F1-4B4C-A4AE-CFF2C3ABC047}" presName="circ3" presStyleLbl="vennNode1" presStyleIdx="2" presStyleCnt="3"/>
      <dgm:spPr/>
    </dgm:pt>
    <dgm:pt modelId="{C418ED1D-BF06-7C40-8C85-64DD5F417935}" type="pres">
      <dgm:prSet presAssocID="{05C61D92-86F1-4B4C-A4AE-CFF2C3ABC04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67D722-66C7-E74E-9F87-143DD20533C4}" srcId="{BA655D4B-92D4-2442-B00A-19138FE2B716}" destId="{41287C7E-5F1C-EA47-974D-B5557476FBE3}" srcOrd="1" destOrd="0" parTransId="{89EED424-F615-9548-8D90-CC54913050B8}" sibTransId="{34EBA24E-B203-574F-A0DF-81A0280EE6ED}"/>
    <dgm:cxn modelId="{39F4B067-0A53-FA43-A156-FD742E2A150E}" type="presOf" srcId="{05C61D92-86F1-4B4C-A4AE-CFF2C3ABC047}" destId="{624669D7-83D3-5541-AF51-FE708BDBF619}" srcOrd="0" destOrd="0" presId="urn:microsoft.com/office/officeart/2005/8/layout/venn1"/>
    <dgm:cxn modelId="{CD9E6F58-366B-F14B-A594-192126041D1F}" type="presOf" srcId="{41287C7E-5F1C-EA47-974D-B5557476FBE3}" destId="{9450A7D7-6F25-314C-9A1D-7BEE7EA0533F}" srcOrd="1" destOrd="0" presId="urn:microsoft.com/office/officeart/2005/8/layout/venn1"/>
    <dgm:cxn modelId="{6A96CA9B-39BE-4D49-97EE-9AADFE711E8E}" srcId="{BA655D4B-92D4-2442-B00A-19138FE2B716}" destId="{9DBDF07B-7385-1942-8621-2D9B3A93C559}" srcOrd="0" destOrd="0" parTransId="{9E23E183-F4A6-EF40-80B6-66544F797B3A}" sibTransId="{CA83E6E2-53B9-9B44-95DF-FED09FC8F298}"/>
    <dgm:cxn modelId="{CA5562A5-A048-A442-9E0A-B6637163324F}" srcId="{BA655D4B-92D4-2442-B00A-19138FE2B716}" destId="{05C61D92-86F1-4B4C-A4AE-CFF2C3ABC047}" srcOrd="2" destOrd="0" parTransId="{2C077679-9A34-1344-82C2-3E81E209CD77}" sibTransId="{0668859A-17B9-A241-BA5C-0AD093C80144}"/>
    <dgm:cxn modelId="{46D80FA7-87A7-304B-A3AA-69A6E70FE053}" type="presOf" srcId="{05C61D92-86F1-4B4C-A4AE-CFF2C3ABC047}" destId="{C418ED1D-BF06-7C40-8C85-64DD5F417935}" srcOrd="1" destOrd="0" presId="urn:microsoft.com/office/officeart/2005/8/layout/venn1"/>
    <dgm:cxn modelId="{C099A6C7-8584-9248-877D-7D6899E2E620}" type="presOf" srcId="{9DBDF07B-7385-1942-8621-2D9B3A93C559}" destId="{0B7974B3-612B-F74C-BD42-F57435FCE817}" srcOrd="0" destOrd="0" presId="urn:microsoft.com/office/officeart/2005/8/layout/venn1"/>
    <dgm:cxn modelId="{1056B8EB-8D4D-014A-B4A9-251EE3EAF655}" type="presOf" srcId="{41287C7E-5F1C-EA47-974D-B5557476FBE3}" destId="{B5754AC9-8946-CA47-B117-AA4A840F81E9}" srcOrd="0" destOrd="0" presId="urn:microsoft.com/office/officeart/2005/8/layout/venn1"/>
    <dgm:cxn modelId="{DA46ABF9-1F67-E84D-AD65-6417787A1E8B}" type="presOf" srcId="{9DBDF07B-7385-1942-8621-2D9B3A93C559}" destId="{46E5F8AE-520D-384A-9425-153DCEA99174}" srcOrd="1" destOrd="0" presId="urn:microsoft.com/office/officeart/2005/8/layout/venn1"/>
    <dgm:cxn modelId="{81E3FCFE-5722-DA4D-8BCA-F92E6B7F38A2}" type="presOf" srcId="{BA655D4B-92D4-2442-B00A-19138FE2B716}" destId="{334EBB3C-B765-3043-B00D-56CAAC546831}" srcOrd="0" destOrd="0" presId="urn:microsoft.com/office/officeart/2005/8/layout/venn1"/>
    <dgm:cxn modelId="{4B641233-A270-9A4F-BE3E-2BD4102F0A3E}" type="presParOf" srcId="{334EBB3C-B765-3043-B00D-56CAAC546831}" destId="{0B7974B3-612B-F74C-BD42-F57435FCE817}" srcOrd="0" destOrd="0" presId="urn:microsoft.com/office/officeart/2005/8/layout/venn1"/>
    <dgm:cxn modelId="{88BB1D58-956C-4246-A94F-1F71378428B6}" type="presParOf" srcId="{334EBB3C-B765-3043-B00D-56CAAC546831}" destId="{46E5F8AE-520D-384A-9425-153DCEA99174}" srcOrd="1" destOrd="0" presId="urn:microsoft.com/office/officeart/2005/8/layout/venn1"/>
    <dgm:cxn modelId="{2C65DC12-B05C-DD45-8773-A3B648B72B34}" type="presParOf" srcId="{334EBB3C-B765-3043-B00D-56CAAC546831}" destId="{B5754AC9-8946-CA47-B117-AA4A840F81E9}" srcOrd="2" destOrd="0" presId="urn:microsoft.com/office/officeart/2005/8/layout/venn1"/>
    <dgm:cxn modelId="{CE72639C-CE76-4742-A09E-08493190458A}" type="presParOf" srcId="{334EBB3C-B765-3043-B00D-56CAAC546831}" destId="{9450A7D7-6F25-314C-9A1D-7BEE7EA0533F}" srcOrd="3" destOrd="0" presId="urn:microsoft.com/office/officeart/2005/8/layout/venn1"/>
    <dgm:cxn modelId="{DC83C862-101E-9244-AF76-5B2EA8AF93E3}" type="presParOf" srcId="{334EBB3C-B765-3043-B00D-56CAAC546831}" destId="{624669D7-83D3-5541-AF51-FE708BDBF619}" srcOrd="4" destOrd="0" presId="urn:microsoft.com/office/officeart/2005/8/layout/venn1"/>
    <dgm:cxn modelId="{9992A331-C979-6447-B6FA-551DB21D6D02}" type="presParOf" srcId="{334EBB3C-B765-3043-B00D-56CAAC546831}" destId="{C418ED1D-BF06-7C40-8C85-64DD5F4179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2003397" y="85724"/>
          <a:ext cx="4114800" cy="4114800"/>
        </a:xfrm>
        <a:prstGeom prst="ellipse">
          <a:avLst/>
        </a:prstGeom>
        <a:solidFill>
          <a:srgbClr val="7BC143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2552037" y="805815"/>
        <a:ext cx="3017520" cy="1851660"/>
      </dsp:txXfrm>
    </dsp:sp>
    <dsp:sp modelId="{B5754AC9-8946-CA47-B117-AA4A840F81E9}">
      <dsp:nvSpPr>
        <dsp:cNvPr id="0" name=""/>
        <dsp:cNvSpPr/>
      </dsp:nvSpPr>
      <dsp:spPr>
        <a:xfrm>
          <a:off x="3453301" y="2657475"/>
          <a:ext cx="4184504" cy="4114800"/>
        </a:xfrm>
        <a:prstGeom prst="ellipse">
          <a:avLst/>
        </a:prstGeom>
        <a:solidFill>
          <a:srgbClr val="F89828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4733062" y="3720465"/>
        <a:ext cx="2510702" cy="2263140"/>
      </dsp:txXfrm>
    </dsp:sp>
    <dsp:sp modelId="{624669D7-83D3-5541-AF51-FE708BDBF619}">
      <dsp:nvSpPr>
        <dsp:cNvPr id="0" name=""/>
        <dsp:cNvSpPr/>
      </dsp:nvSpPr>
      <dsp:spPr>
        <a:xfrm>
          <a:off x="518640" y="2657475"/>
          <a:ext cx="4114800" cy="4114800"/>
        </a:xfrm>
        <a:prstGeom prst="ellipse">
          <a:avLst/>
        </a:prstGeom>
        <a:solidFill>
          <a:srgbClr val="55BCE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906117" y="3720465"/>
        <a:ext cx="2468880" cy="226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845960" y="169525"/>
          <a:ext cx="2372305" cy="2372305"/>
        </a:xfrm>
        <a:prstGeom prst="ellipse">
          <a:avLst/>
        </a:prstGeom>
        <a:solidFill>
          <a:srgbClr val="7BC143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1162267" y="584679"/>
        <a:ext cx="1739690" cy="1067537"/>
      </dsp:txXfrm>
    </dsp:sp>
    <dsp:sp modelId="{B5754AC9-8946-CA47-B117-AA4A840F81E9}">
      <dsp:nvSpPr>
        <dsp:cNvPr id="0" name=""/>
        <dsp:cNvSpPr/>
      </dsp:nvSpPr>
      <dsp:spPr>
        <a:xfrm>
          <a:off x="1681873" y="1652216"/>
          <a:ext cx="2412492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2419694" y="2265062"/>
        <a:ext cx="1447495" cy="1304767"/>
      </dsp:txXfrm>
    </dsp:sp>
    <dsp:sp modelId="{624669D7-83D3-5541-AF51-FE708BDBF619}">
      <dsp:nvSpPr>
        <dsp:cNvPr id="0" name=""/>
        <dsp:cNvSpPr/>
      </dsp:nvSpPr>
      <dsp:spPr>
        <a:xfrm>
          <a:off x="-10046" y="1652216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213345" y="2265062"/>
        <a:ext cx="1423383" cy="1304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845960" y="169525"/>
          <a:ext cx="2372305" cy="2372305"/>
        </a:xfrm>
        <a:prstGeom prst="ellipse">
          <a:avLst/>
        </a:prstGeom>
        <a:solidFill>
          <a:srgbClr val="7BC143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1162267" y="584679"/>
        <a:ext cx="1739690" cy="1067537"/>
      </dsp:txXfrm>
    </dsp:sp>
    <dsp:sp modelId="{B5754AC9-8946-CA47-B117-AA4A840F81E9}">
      <dsp:nvSpPr>
        <dsp:cNvPr id="0" name=""/>
        <dsp:cNvSpPr/>
      </dsp:nvSpPr>
      <dsp:spPr>
        <a:xfrm>
          <a:off x="1681873" y="1652216"/>
          <a:ext cx="2412492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2419694" y="2265062"/>
        <a:ext cx="1447495" cy="1304767"/>
      </dsp:txXfrm>
    </dsp:sp>
    <dsp:sp modelId="{624669D7-83D3-5541-AF51-FE708BDBF619}">
      <dsp:nvSpPr>
        <dsp:cNvPr id="0" name=""/>
        <dsp:cNvSpPr/>
      </dsp:nvSpPr>
      <dsp:spPr>
        <a:xfrm>
          <a:off x="-10046" y="1652216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213345" y="2265062"/>
        <a:ext cx="1423383" cy="13047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845960" y="169525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1162267" y="584679"/>
        <a:ext cx="1739690" cy="1067537"/>
      </dsp:txXfrm>
    </dsp:sp>
    <dsp:sp modelId="{B5754AC9-8946-CA47-B117-AA4A840F81E9}">
      <dsp:nvSpPr>
        <dsp:cNvPr id="0" name=""/>
        <dsp:cNvSpPr/>
      </dsp:nvSpPr>
      <dsp:spPr>
        <a:xfrm>
          <a:off x="1681873" y="1652216"/>
          <a:ext cx="2412492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2419694" y="2265062"/>
        <a:ext cx="1447495" cy="1304767"/>
      </dsp:txXfrm>
    </dsp:sp>
    <dsp:sp modelId="{624669D7-83D3-5541-AF51-FE708BDBF619}">
      <dsp:nvSpPr>
        <dsp:cNvPr id="0" name=""/>
        <dsp:cNvSpPr/>
      </dsp:nvSpPr>
      <dsp:spPr>
        <a:xfrm>
          <a:off x="-10046" y="1652216"/>
          <a:ext cx="2372305" cy="2372305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213345" y="2265062"/>
        <a:ext cx="1423383" cy="13047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845960" y="169525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1162267" y="584679"/>
        <a:ext cx="1739690" cy="1067537"/>
      </dsp:txXfrm>
    </dsp:sp>
    <dsp:sp modelId="{B5754AC9-8946-CA47-B117-AA4A840F81E9}">
      <dsp:nvSpPr>
        <dsp:cNvPr id="0" name=""/>
        <dsp:cNvSpPr/>
      </dsp:nvSpPr>
      <dsp:spPr>
        <a:xfrm>
          <a:off x="1681873" y="1652216"/>
          <a:ext cx="2412492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2419694" y="2265062"/>
        <a:ext cx="1447495" cy="1304767"/>
      </dsp:txXfrm>
    </dsp:sp>
    <dsp:sp modelId="{624669D7-83D3-5541-AF51-FE708BDBF619}">
      <dsp:nvSpPr>
        <dsp:cNvPr id="0" name=""/>
        <dsp:cNvSpPr/>
      </dsp:nvSpPr>
      <dsp:spPr>
        <a:xfrm>
          <a:off x="-10046" y="1652216"/>
          <a:ext cx="2372305" cy="2372305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213345" y="2265062"/>
        <a:ext cx="1423383" cy="13047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845960" y="169525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1162267" y="584679"/>
        <a:ext cx="1739690" cy="1067537"/>
      </dsp:txXfrm>
    </dsp:sp>
    <dsp:sp modelId="{B5754AC9-8946-CA47-B117-AA4A840F81E9}">
      <dsp:nvSpPr>
        <dsp:cNvPr id="0" name=""/>
        <dsp:cNvSpPr/>
      </dsp:nvSpPr>
      <dsp:spPr>
        <a:xfrm>
          <a:off x="1681873" y="1652216"/>
          <a:ext cx="2412492" cy="2372305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2419694" y="2265062"/>
        <a:ext cx="1447495" cy="1304767"/>
      </dsp:txXfrm>
    </dsp:sp>
    <dsp:sp modelId="{624669D7-83D3-5541-AF51-FE708BDBF619}">
      <dsp:nvSpPr>
        <dsp:cNvPr id="0" name=""/>
        <dsp:cNvSpPr/>
      </dsp:nvSpPr>
      <dsp:spPr>
        <a:xfrm>
          <a:off x="-10046" y="1652216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213345" y="2265062"/>
        <a:ext cx="1423383" cy="13047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845960" y="169525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1162267" y="584679"/>
        <a:ext cx="1739690" cy="1067537"/>
      </dsp:txXfrm>
    </dsp:sp>
    <dsp:sp modelId="{B5754AC9-8946-CA47-B117-AA4A840F81E9}">
      <dsp:nvSpPr>
        <dsp:cNvPr id="0" name=""/>
        <dsp:cNvSpPr/>
      </dsp:nvSpPr>
      <dsp:spPr>
        <a:xfrm>
          <a:off x="1681873" y="1652216"/>
          <a:ext cx="2412492" cy="2372305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2419694" y="2265062"/>
        <a:ext cx="1447495" cy="1304767"/>
      </dsp:txXfrm>
    </dsp:sp>
    <dsp:sp modelId="{624669D7-83D3-5541-AF51-FE708BDBF619}">
      <dsp:nvSpPr>
        <dsp:cNvPr id="0" name=""/>
        <dsp:cNvSpPr/>
      </dsp:nvSpPr>
      <dsp:spPr>
        <a:xfrm>
          <a:off x="-10046" y="1652216"/>
          <a:ext cx="2372305" cy="2372305"/>
        </a:xfrm>
        <a:prstGeom prst="ellipse">
          <a:avLst/>
        </a:prstGeom>
        <a:solidFill>
          <a:schemeClr val="tx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213345" y="2265062"/>
        <a:ext cx="1423383" cy="13047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974B3-612B-F74C-BD42-F57435FCE817}">
      <dsp:nvSpPr>
        <dsp:cNvPr id="0" name=""/>
        <dsp:cNvSpPr/>
      </dsp:nvSpPr>
      <dsp:spPr>
        <a:xfrm>
          <a:off x="2003397" y="85724"/>
          <a:ext cx="4114800" cy="4114800"/>
        </a:xfrm>
        <a:prstGeom prst="ellipse">
          <a:avLst/>
        </a:prstGeom>
        <a:solidFill>
          <a:srgbClr val="7BC143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Character</a:t>
          </a:r>
        </a:p>
      </dsp:txBody>
      <dsp:txXfrm>
        <a:off x="2552037" y="805815"/>
        <a:ext cx="3017520" cy="1851660"/>
      </dsp:txXfrm>
    </dsp:sp>
    <dsp:sp modelId="{B5754AC9-8946-CA47-B117-AA4A840F81E9}">
      <dsp:nvSpPr>
        <dsp:cNvPr id="0" name=""/>
        <dsp:cNvSpPr/>
      </dsp:nvSpPr>
      <dsp:spPr>
        <a:xfrm>
          <a:off x="3453301" y="2657475"/>
          <a:ext cx="4184504" cy="4114800"/>
        </a:xfrm>
        <a:prstGeom prst="ellipse">
          <a:avLst/>
        </a:prstGeom>
        <a:solidFill>
          <a:srgbClr val="F89828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Communication</a:t>
          </a:r>
        </a:p>
      </dsp:txBody>
      <dsp:txXfrm>
        <a:off x="4733062" y="3720465"/>
        <a:ext cx="2510702" cy="2263140"/>
      </dsp:txXfrm>
    </dsp:sp>
    <dsp:sp modelId="{624669D7-83D3-5541-AF51-FE708BDBF619}">
      <dsp:nvSpPr>
        <dsp:cNvPr id="0" name=""/>
        <dsp:cNvSpPr/>
      </dsp:nvSpPr>
      <dsp:spPr>
        <a:xfrm>
          <a:off x="518640" y="2657475"/>
          <a:ext cx="4114800" cy="4114800"/>
        </a:xfrm>
        <a:prstGeom prst="ellipse">
          <a:avLst/>
        </a:prstGeom>
        <a:solidFill>
          <a:srgbClr val="55BCE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>
              <a:solidFill>
                <a:schemeClr val="tx2"/>
              </a:solidFill>
              <a:latin typeface="Noto Serif" charset="0"/>
              <a:ea typeface="+mj-ea"/>
              <a:cs typeface="+mj-cs"/>
            </a:rPr>
            <a:t>Competence</a:t>
          </a:r>
        </a:p>
      </dsp:txBody>
      <dsp:txXfrm>
        <a:off x="906117" y="3720465"/>
        <a:ext cx="2468880" cy="2263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9D7FC-515D-B147-B449-B69B92F9C06F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CC02D-A261-5846-94DF-D7BF566E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8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C Booth Map.pdf">
            <a:extLst>
              <a:ext uri="{FF2B5EF4-FFF2-40B4-BE49-F238E27FC236}">
                <a16:creationId xmlns:a16="http://schemas.microsoft.com/office/drawing/2014/main" id="{DDCB744C-FA2F-6944-99F4-279BD6CF4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20" y="4"/>
            <a:ext cx="10683888" cy="6159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602" y="3794233"/>
            <a:ext cx="7983161" cy="159370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491" y="5541885"/>
            <a:ext cx="7983161" cy="120757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6597"/>
            <a:ext cx="174193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02" y="466800"/>
            <a:ext cx="2495444" cy="11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F8982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AC063-1C3C-4A45-8C58-CDE893322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00" y="352264"/>
            <a:ext cx="1813578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55BCE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D0348-1CC4-5347-9ADC-FFB9DE436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00" y="352264"/>
            <a:ext cx="1813578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7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6FBDC3-F673-4F44-B7F6-903764084B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497" y="300480"/>
            <a:ext cx="1920194" cy="95295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1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5453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210BE2-7EC8-1446-BB47-C0AE9C4D71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497" y="300480"/>
            <a:ext cx="1920194" cy="9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4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F8982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1BDC6A-5D9A-7D49-8B2A-F20BBD67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497" y="300480"/>
            <a:ext cx="1920194" cy="9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89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55BCE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E94506-ED56-7144-9737-92A1E6EBB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497" y="300480"/>
            <a:ext cx="1920194" cy="9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9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rgbClr val="54534A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rgbClr val="54534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0"/>
            <a:ext cx="17419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6CB91-AC32-3A40-818E-37DB86AFE3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7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4" y="3359256"/>
            <a:ext cx="4331911" cy="1559084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4" y="4956928"/>
            <a:ext cx="4331911" cy="1559084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0"/>
            <a:ext cx="1741932" cy="6858000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507555" y="3359257"/>
            <a:ext cx="4424766" cy="3156756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introduction or summary copy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3F415E0E-1E58-9148-9812-FB55286C51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6" y="362627"/>
            <a:ext cx="864568" cy="847726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8D879-3955-8E41-8A56-377159405E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95493" y="5590239"/>
            <a:ext cx="1049406" cy="102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0"/>
            <a:ext cx="1741932" cy="6858000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0C4C84A6-8EC1-7E43-883B-1CC6B997AC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8399" y="5678554"/>
            <a:ext cx="864568" cy="84772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2AE53D-3567-5748-9352-EA36490EC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95493" y="5590239"/>
            <a:ext cx="1049406" cy="10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9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0"/>
            <a:ext cx="1741932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DD5E9C-5AC6-CB4F-BFC3-8ECEB958B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864" y="3359256"/>
            <a:ext cx="4331911" cy="1559084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F448C2-5330-E142-BDD5-9715B8A0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5864" y="4956928"/>
            <a:ext cx="4331911" cy="1559084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5BBCC8-2436-7645-8512-39D78B6B7C7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07555" y="3359257"/>
            <a:ext cx="4424766" cy="3156756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introduction or summary copy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591F07-D0D4-D746-B767-A6B8DF036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497" y="300480"/>
            <a:ext cx="1920194" cy="952959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22A519-AE39-EA43-9FBC-66EBAB8CDA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95493" y="5590239"/>
            <a:ext cx="1049406" cy="10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602" y="4109535"/>
            <a:ext cx="7983161" cy="159370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491" y="5857187"/>
            <a:ext cx="7983161" cy="70448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6597"/>
            <a:ext cx="174193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0" name="Picture 9" descr="GC Booth Map.pdf">
            <a:extLst>
              <a:ext uri="{FF2B5EF4-FFF2-40B4-BE49-F238E27FC236}">
                <a16:creationId xmlns:a16="http://schemas.microsoft.com/office/drawing/2014/main" id="{DDCB744C-FA2F-6944-99F4-279BD6CF47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0" y="4"/>
            <a:ext cx="7086758" cy="4085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02" y="466800"/>
            <a:ext cx="2495444" cy="11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0"/>
            <a:ext cx="1741932" cy="68580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1CC1CA-DDD8-4340-879B-F493F0AC5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5991" y="5697473"/>
            <a:ext cx="1601706" cy="79489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390F55-72B0-9E4D-A4D1-0DF4B091CA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95493" y="5590239"/>
            <a:ext cx="1049406" cy="10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26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5292" y="247973"/>
            <a:ext cx="9041754" cy="1116131"/>
          </a:xfrm>
        </p:spPr>
        <p:txBody>
          <a:bodyPr anchor="ctr" anchorCtr="0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291" y="1831937"/>
            <a:ext cx="9041755" cy="4651305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45693" y="1598020"/>
            <a:ext cx="9604375" cy="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068" y="6597"/>
            <a:ext cx="174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7132" y="480421"/>
            <a:ext cx="9378461" cy="87771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132" y="1902745"/>
            <a:ext cx="9378461" cy="4669875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EB4F459C-C9AC-B04B-AC8A-A36F0F1B6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6" y="362627"/>
            <a:ext cx="864568" cy="84772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49FB235-A9C2-C643-9334-7745717EC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3" y="5548265"/>
            <a:ext cx="1024356" cy="1024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3229"/>
            <a:ext cx="8976882" cy="87771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520"/>
            <a:ext cx="8976883" cy="4763939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D6E9AA-8A6E-D44E-BD46-E041A69F7190}"/>
              </a:ext>
            </a:extLst>
          </p:cNvPr>
          <p:cNvCxnSpPr>
            <a:cxnSpLocks/>
          </p:cNvCxnSpPr>
          <p:nvPr userDrawn="1"/>
        </p:nvCxnSpPr>
        <p:spPr>
          <a:xfrm>
            <a:off x="10884358" y="5362234"/>
            <a:ext cx="0" cy="130824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E1325300-8F53-394A-9261-13D2423F2A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6485" y="5636580"/>
            <a:ext cx="864568" cy="84772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D1CF171-7F05-2642-8C9C-2DE8FB4F8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3" y="5548265"/>
            <a:ext cx="1024356" cy="10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9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3229"/>
            <a:ext cx="11259723" cy="87771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1161F3-AFC4-4444-A0AB-2AA99EBE77AB}"/>
              </a:ext>
            </a:extLst>
          </p:cNvPr>
          <p:cNvCxnSpPr>
            <a:cxnSpLocks/>
          </p:cNvCxnSpPr>
          <p:nvPr userDrawn="1"/>
        </p:nvCxnSpPr>
        <p:spPr>
          <a:xfrm>
            <a:off x="10884358" y="5362234"/>
            <a:ext cx="0" cy="130824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CF005470-7952-EB4B-976A-772454FDB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6485" y="5636580"/>
            <a:ext cx="864568" cy="84772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DF820B0-4A21-A542-84F8-646044069B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3" y="5548265"/>
            <a:ext cx="1024356" cy="10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8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3515" y="473540"/>
            <a:ext cx="8446955" cy="87771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153" y="1729409"/>
            <a:ext cx="10076317" cy="465505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E1F0AB-9B4E-214B-8BC3-60A50B43F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497" y="300480"/>
            <a:ext cx="1920194" cy="95295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C0B1A95-9B7D-AA46-833B-4E668DF37F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3" y="5548265"/>
            <a:ext cx="1024356" cy="10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67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580" y="383229"/>
            <a:ext cx="10743323" cy="877710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580" y="1620520"/>
            <a:ext cx="10743324" cy="3693493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3641E2-072E-7549-9D31-454B6DFA4772}"/>
              </a:ext>
            </a:extLst>
          </p:cNvPr>
          <p:cNvCxnSpPr>
            <a:cxnSpLocks/>
          </p:cNvCxnSpPr>
          <p:nvPr userDrawn="1"/>
        </p:nvCxnSpPr>
        <p:spPr>
          <a:xfrm>
            <a:off x="10846182" y="5383250"/>
            <a:ext cx="0" cy="130824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1C0EE46-142C-434E-B7F6-FE76A1CD9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5303" y="5548265"/>
            <a:ext cx="1024356" cy="102435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A60BA7-757F-A54B-AE4B-60EBDBF762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5356" y="5777722"/>
            <a:ext cx="1601706" cy="7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53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C4991-075E-7C46-A6BF-5A0277C4C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10447862" cy="6022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602" y="3794233"/>
            <a:ext cx="7983161" cy="159370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491" y="5541885"/>
            <a:ext cx="7983161" cy="120757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FB2C2C31-3078-E04F-B53A-4A2CA32BA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573" y="354086"/>
            <a:ext cx="1736985" cy="8105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3F589F-A716-9C41-B9AF-FD4ACE97EC72}"/>
              </a:ext>
            </a:extLst>
          </p:cNvPr>
          <p:cNvSpPr/>
          <p:nvPr userDrawn="1"/>
        </p:nvSpPr>
        <p:spPr>
          <a:xfrm>
            <a:off x="10447862" y="0"/>
            <a:ext cx="17441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4BF6840D-E6B2-9442-9B6A-6B14F54302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3036" y="5242170"/>
            <a:ext cx="1461541" cy="14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22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7BC14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3C47ED2E-C286-144D-AC61-BB4CD83FAA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6" y="362627"/>
            <a:ext cx="864568" cy="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5453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403CBD36-115A-CC4B-AAE8-107CE129CB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6" y="362627"/>
            <a:ext cx="864568" cy="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F8982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D9CE7140-FBC8-7940-B556-83B8DAC49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6" y="362627"/>
            <a:ext cx="864568" cy="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18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55BCE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030F7316-BE39-1B48-ABCB-2179454EE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6" y="362627"/>
            <a:ext cx="864568" cy="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8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C91C5-5FBE-B14E-9C8B-A0E96F38D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00" y="352264"/>
            <a:ext cx="1813578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7892031" y="2558035"/>
            <a:ext cx="6858001" cy="1741933"/>
          </a:xfrm>
          <a:prstGeom prst="rect">
            <a:avLst/>
          </a:prstGeom>
          <a:solidFill>
            <a:srgbClr val="5453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63" y="4559300"/>
            <a:ext cx="9167437" cy="1037766"/>
          </a:xfrm>
        </p:spPr>
        <p:txBody>
          <a:bodyPr anchor="b" anchorCtr="0"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5863" y="5702300"/>
            <a:ext cx="9167437" cy="847725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 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73DD9-B176-E84D-9346-0B9EA0D4A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99" y="5563219"/>
            <a:ext cx="1015601" cy="908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1874E-7929-4146-903A-9CBA668184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00" y="352264"/>
            <a:ext cx="1813578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291" y="365126"/>
            <a:ext cx="9545359" cy="766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291" y="1825625"/>
            <a:ext cx="954535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925C-45E3-1F45-B6A8-1CBDF2B2405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1E630-EC0A-964C-A697-1FEB69264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83" r:id="rId3"/>
    <p:sldLayoutId id="2147483651" r:id="rId4"/>
    <p:sldLayoutId id="2147483666" r:id="rId5"/>
    <p:sldLayoutId id="2147483667" r:id="rId6"/>
    <p:sldLayoutId id="2147483668" r:id="rId7"/>
    <p:sldLayoutId id="2147483664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7" r:id="rId15"/>
    <p:sldLayoutId id="2147483663" r:id="rId16"/>
    <p:sldLayoutId id="2147483660" r:id="rId17"/>
    <p:sldLayoutId id="2147483673" r:id="rId18"/>
    <p:sldLayoutId id="2147483680" r:id="rId19"/>
    <p:sldLayoutId id="2147483681" r:id="rId20"/>
    <p:sldLayoutId id="2147483650" r:id="rId21"/>
    <p:sldLayoutId id="2147483661" r:id="rId22"/>
    <p:sldLayoutId id="2147483672" r:id="rId23"/>
    <p:sldLayoutId id="2147483682" r:id="rId24"/>
    <p:sldLayoutId id="2147483678" r:id="rId25"/>
    <p:sldLayoutId id="2147483679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Noto Serif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 baseline="0">
          <a:solidFill>
            <a:schemeClr val="tx1"/>
          </a:solidFill>
          <a:latin typeface="Noto Sans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Noto Sans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Noto Sans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Noto Sans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Noto San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5" userDrawn="1">
          <p15:clr>
            <a:srgbClr val="F26B43"/>
          </p15:clr>
        </p15:guide>
        <p15:guide id="2" pos="102" userDrawn="1">
          <p15:clr>
            <a:srgbClr val="F26B43"/>
          </p15:clr>
        </p15:guide>
        <p15:guide id="3" pos="990" userDrawn="1">
          <p15:clr>
            <a:srgbClr val="F26B43"/>
          </p15:clr>
        </p15:guide>
        <p15:guide id="4" pos="1104" userDrawn="1">
          <p15:clr>
            <a:srgbClr val="F26B43"/>
          </p15:clr>
        </p15:guide>
        <p15:guide id="5" pos="1198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2090" userDrawn="1">
          <p15:clr>
            <a:srgbClr val="F26B43"/>
          </p15:clr>
        </p15:guide>
        <p15:guide id="8" pos="2192" userDrawn="1">
          <p15:clr>
            <a:srgbClr val="F26B43"/>
          </p15:clr>
        </p15:guide>
        <p15:guide id="9" pos="2297" userDrawn="1">
          <p15:clr>
            <a:srgbClr val="F26B43"/>
          </p15:clr>
        </p15:guide>
        <p15:guide id="10" pos="3186" userDrawn="1">
          <p15:clr>
            <a:srgbClr val="F26B43"/>
          </p15:clr>
        </p15:guide>
        <p15:guide id="11" pos="3287" userDrawn="1">
          <p15:clr>
            <a:srgbClr val="F26B43"/>
          </p15:clr>
        </p15:guide>
        <p15:guide id="12" pos="3396" userDrawn="1">
          <p15:clr>
            <a:srgbClr val="F26B43"/>
          </p15:clr>
        </p15:guide>
        <p15:guide id="13" pos="4281" userDrawn="1">
          <p15:clr>
            <a:srgbClr val="F26B43"/>
          </p15:clr>
        </p15:guide>
        <p15:guide id="14" pos="4387" userDrawn="1">
          <p15:clr>
            <a:srgbClr val="F26B43"/>
          </p15:clr>
        </p15:guide>
        <p15:guide id="15" pos="4492" userDrawn="1">
          <p15:clr>
            <a:srgbClr val="F26B43"/>
          </p15:clr>
        </p15:guide>
        <p15:guide id="16" pos="5381" userDrawn="1">
          <p15:clr>
            <a:srgbClr val="F26B43"/>
          </p15:clr>
        </p15:guide>
        <p15:guide id="17" pos="5486" userDrawn="1">
          <p15:clr>
            <a:srgbClr val="F26B43"/>
          </p15:clr>
        </p15:guide>
        <p15:guide id="18" pos="5591" userDrawn="1">
          <p15:clr>
            <a:srgbClr val="F26B43"/>
          </p15:clr>
        </p15:guide>
        <p15:guide id="19" pos="6476" userDrawn="1">
          <p15:clr>
            <a:srgbClr val="F26B43"/>
          </p15:clr>
        </p15:guide>
        <p15:guide id="20" pos="6578" userDrawn="1">
          <p15:clr>
            <a:srgbClr val="F26B43"/>
          </p15:clr>
        </p15:guide>
        <p15:guide id="21" pos="6687" userDrawn="1">
          <p15:clr>
            <a:srgbClr val="F26B43"/>
          </p15:clr>
        </p15:guide>
        <p15:guide id="22" pos="7152" userDrawn="1">
          <p15:clr>
            <a:srgbClr val="F26B43"/>
          </p15:clr>
        </p15:guide>
        <p15:guide id="23" pos="7572" userDrawn="1">
          <p15:clr>
            <a:srgbClr val="F26B43"/>
          </p15:clr>
        </p15:guide>
        <p15:guide id="24" orient="horz" pos="1233" userDrawn="1">
          <p15:clr>
            <a:srgbClr val="F26B43"/>
          </p15:clr>
        </p15:guide>
        <p15:guide id="25" orient="horz" pos="1848" userDrawn="1">
          <p15:clr>
            <a:srgbClr val="F26B43"/>
          </p15:clr>
        </p15:guide>
        <p15:guide id="26" orient="horz" pos="2469" userDrawn="1">
          <p15:clr>
            <a:srgbClr val="F26B43"/>
          </p15:clr>
        </p15:guide>
        <p15:guide id="27" orient="horz" pos="3087" userDrawn="1">
          <p15:clr>
            <a:srgbClr val="F26B43"/>
          </p15:clr>
        </p15:guide>
        <p15:guide id="28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Transparency and Loyalty Promotes Trust in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13</a:t>
            </a:r>
            <a:r>
              <a:rPr lang="en-US" sz="2000" baseline="30000" dirty="0"/>
              <a:t>th</a:t>
            </a:r>
            <a:r>
              <a:rPr lang="en-US" sz="2000" dirty="0"/>
              <a:t> Global Leadership Summit</a:t>
            </a:r>
          </a:p>
          <a:p>
            <a:r>
              <a:rPr lang="en-US" sz="2000" dirty="0"/>
              <a:t>Cape Town, SOUTH AFRICA</a:t>
            </a:r>
          </a:p>
          <a:p>
            <a:r>
              <a:rPr lang="en-US" sz="2000" dirty="0"/>
              <a:t>February 4-6, 2020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64AF9FA-EA9B-3746-912D-E29DC11C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750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055E9-363A-FF46-90B1-20A9C241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906" y="1719072"/>
            <a:ext cx="4269216" cy="27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5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97" y="1804006"/>
            <a:ext cx="3523488" cy="3249988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504377"/>
              </p:ext>
            </p:extLst>
          </p:nvPr>
        </p:nvGraphicFramePr>
        <p:xfrm>
          <a:off x="0" y="0"/>
          <a:ext cx="815644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un 10">
            <a:extLst>
              <a:ext uri="{FF2B5EF4-FFF2-40B4-BE49-F238E27FC236}">
                <a16:creationId xmlns:a16="http://schemas.microsoft.com/office/drawing/2014/main" id="{7ECFBAE0-0147-F240-A130-62D87B25ADA8}"/>
              </a:ext>
            </a:extLst>
          </p:cNvPr>
          <p:cNvSpPr/>
          <p:nvPr/>
        </p:nvSpPr>
        <p:spPr>
          <a:xfrm>
            <a:off x="3864863" y="3608832"/>
            <a:ext cx="426720" cy="438502"/>
          </a:xfrm>
          <a:prstGeom prst="sun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1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179012"/>
            <a:ext cx="3523488" cy="23935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414744"/>
              </p:ext>
            </p:extLst>
          </p:nvPr>
        </p:nvGraphicFramePr>
        <p:xfrm>
          <a:off x="146304" y="2572512"/>
          <a:ext cx="4084319" cy="419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E3021D-63A0-EC4C-82C3-3A5553B76F49}"/>
              </a:ext>
            </a:extLst>
          </p:cNvPr>
          <p:cNvSpPr txBox="1"/>
          <p:nvPr/>
        </p:nvSpPr>
        <p:spPr>
          <a:xfrm>
            <a:off x="4602483" y="2875002"/>
            <a:ext cx="6717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Emulate the life of Christ to be the standard of </a:t>
            </a:r>
            <a:r>
              <a:rPr lang="en-US" sz="2400" i="1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character</a:t>
            </a:r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to be developed and displayed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8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179012"/>
            <a:ext cx="3523488" cy="23935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6304" y="2572512"/>
          <a:ext cx="4084319" cy="419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E3021D-63A0-EC4C-82C3-3A5553B76F49}"/>
              </a:ext>
            </a:extLst>
          </p:cNvPr>
          <p:cNvSpPr txBox="1"/>
          <p:nvPr/>
        </p:nvSpPr>
        <p:spPr>
          <a:xfrm>
            <a:off x="4230623" y="2060448"/>
            <a:ext cx="70286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The work of God calls for men[persons] of high moral powers to engage in its promulgation.  [Persons] are wanted whose hearts are nerved with holy fervor, [persons] of strong purpose who are not easily moved, [persons] who can lay down every selfish interest and give all for the cross and the crown. </a:t>
            </a:r>
          </a:p>
          <a:p>
            <a:pPr algn="r"/>
            <a:endParaRPr lang="en-US" sz="16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algn="r"/>
            <a:r>
              <a:rPr lang="en-US" sz="1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Ellen G White – </a:t>
            </a:r>
            <a:r>
              <a:rPr lang="en-US" sz="1600" i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Testimonies</a:t>
            </a:r>
            <a:r>
              <a:rPr lang="en-US" sz="1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,  Volume 3, p 23</a:t>
            </a:r>
          </a:p>
        </p:txBody>
      </p:sp>
    </p:spTree>
    <p:extLst>
      <p:ext uri="{BB962C8B-B14F-4D97-AF65-F5344CB8AC3E}">
        <p14:creationId xmlns:p14="http://schemas.microsoft.com/office/powerpoint/2010/main" val="9655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179012"/>
            <a:ext cx="3523488" cy="23935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6304" y="2572512"/>
          <a:ext cx="4084319" cy="419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BF95EDB-DB4C-A544-911C-69AEECBF7668}"/>
              </a:ext>
            </a:extLst>
          </p:cNvPr>
          <p:cNvSpPr txBox="1"/>
          <p:nvPr/>
        </p:nvSpPr>
        <p:spPr>
          <a:xfrm>
            <a:off x="4230623" y="2690336"/>
            <a:ext cx="7150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Engage in a program on of continuous learning to ensure the requisite </a:t>
            </a:r>
            <a:r>
              <a:rPr lang="en-US" sz="2400" i="1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competencies</a:t>
            </a:r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for leadership are obtained and maintained</a:t>
            </a:r>
            <a:endParaRPr lang="en-US" sz="1600" dirty="0">
              <a:solidFill>
                <a:schemeClr val="tx2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2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179012"/>
            <a:ext cx="3523488" cy="23935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293811"/>
              </p:ext>
            </p:extLst>
          </p:nvPr>
        </p:nvGraphicFramePr>
        <p:xfrm>
          <a:off x="146304" y="2572512"/>
          <a:ext cx="4084319" cy="419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BF95EDB-DB4C-A544-911C-69AEECBF7668}"/>
              </a:ext>
            </a:extLst>
          </p:cNvPr>
          <p:cNvSpPr txBox="1"/>
          <p:nvPr/>
        </p:nvSpPr>
        <p:spPr>
          <a:xfrm>
            <a:off x="4230623" y="1897856"/>
            <a:ext cx="71506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The man[person] at the head of any work in God’s cause is to be a [person] of intelligence, a [person] capable of managing large interests successfully, a [person] of even temper, Christlike forbearance, and perfect self-control. Only [the person] whose heart is transformed by the grace of Christ can be a proper leader. 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algn="r"/>
            <a:r>
              <a:rPr lang="en-US" sz="1600" i="1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Medical Ministry</a:t>
            </a:r>
            <a:r>
              <a:rPr lang="en-US" sz="16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, pp. 164,165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9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179012"/>
            <a:ext cx="3523488" cy="23935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90124"/>
              </p:ext>
            </p:extLst>
          </p:nvPr>
        </p:nvGraphicFramePr>
        <p:xfrm>
          <a:off x="146304" y="2572512"/>
          <a:ext cx="4084319" cy="419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A3FCE7-EF80-1B48-BBB2-B9BCD4072506}"/>
              </a:ext>
            </a:extLst>
          </p:cNvPr>
          <p:cNvSpPr txBox="1"/>
          <p:nvPr/>
        </p:nvSpPr>
        <p:spPr>
          <a:xfrm>
            <a:off x="4602483" y="2321004"/>
            <a:ext cx="67177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Embrace regular and open </a:t>
            </a:r>
            <a:r>
              <a:rPr lang="en-US" sz="2400" i="1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communication</a:t>
            </a:r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within the organization and with the controlling committee, audit committee, auditor, constituents, other stakeholders, and next higher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74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7" y="179012"/>
            <a:ext cx="3523488" cy="23935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6304" y="2572512"/>
          <a:ext cx="4084319" cy="419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A3FCE7-EF80-1B48-BBB2-B9BCD4072506}"/>
              </a:ext>
            </a:extLst>
          </p:cNvPr>
          <p:cNvSpPr txBox="1"/>
          <p:nvPr/>
        </p:nvSpPr>
        <p:spPr>
          <a:xfrm>
            <a:off x="4602483" y="2321004"/>
            <a:ext cx="6717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Do nothing in an underhanded manner, be open as the day, true to your brethren and sisters, dealing with them as you wish Christ to deal with you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algn="r"/>
            <a:r>
              <a:rPr lang="en-US" sz="1600" i="1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Review and Herald</a:t>
            </a:r>
            <a:r>
              <a:rPr lang="en-US" sz="16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, May 14, 1895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42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F1E-F4EA-5147-9750-58A30BF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97" y="1804006"/>
            <a:ext cx="3523488" cy="3249988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Promoting trust in leadership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79871B-5229-B94E-A370-1F80F9EE5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815644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un 10">
            <a:extLst>
              <a:ext uri="{FF2B5EF4-FFF2-40B4-BE49-F238E27FC236}">
                <a16:creationId xmlns:a16="http://schemas.microsoft.com/office/drawing/2014/main" id="{7ECFBAE0-0147-F240-A130-62D87B25ADA8}"/>
              </a:ext>
            </a:extLst>
          </p:cNvPr>
          <p:cNvSpPr/>
          <p:nvPr/>
        </p:nvSpPr>
        <p:spPr>
          <a:xfrm>
            <a:off x="3864863" y="3608832"/>
            <a:ext cx="426720" cy="438502"/>
          </a:xfrm>
          <a:prstGeom prst="sun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93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8B86A16-14F5-5142-9E18-A7CA89F7E80F}"/>
              </a:ext>
            </a:extLst>
          </p:cNvPr>
          <p:cNvSpPr/>
          <p:nvPr/>
        </p:nvSpPr>
        <p:spPr>
          <a:xfrm>
            <a:off x="2706624" y="1865376"/>
            <a:ext cx="2670048" cy="28882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23A5C4-0123-F04A-BF0B-196A4D457672}"/>
              </a:ext>
            </a:extLst>
          </p:cNvPr>
          <p:cNvCxnSpPr/>
          <p:nvPr/>
        </p:nvCxnSpPr>
        <p:spPr>
          <a:xfrm>
            <a:off x="2938272" y="963168"/>
            <a:ext cx="0" cy="4620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C465B-0053-B748-B9BF-D0D0B26AF6B3}"/>
              </a:ext>
            </a:extLst>
          </p:cNvPr>
          <p:cNvCxnSpPr/>
          <p:nvPr/>
        </p:nvCxnSpPr>
        <p:spPr>
          <a:xfrm>
            <a:off x="5077968" y="963168"/>
            <a:ext cx="0" cy="4620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DF7D4A-2CB8-5F45-B358-C92E9F7BFAF9}"/>
              </a:ext>
            </a:extLst>
          </p:cNvPr>
          <p:cNvCxnSpPr/>
          <p:nvPr/>
        </p:nvCxnSpPr>
        <p:spPr>
          <a:xfrm>
            <a:off x="1048512" y="963168"/>
            <a:ext cx="5986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A48F78-CB21-0842-8E60-1A712F7FBDF9}"/>
              </a:ext>
            </a:extLst>
          </p:cNvPr>
          <p:cNvCxnSpPr/>
          <p:nvPr/>
        </p:nvCxnSpPr>
        <p:spPr>
          <a:xfrm>
            <a:off x="1048512" y="5583936"/>
            <a:ext cx="5986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FA8A0A-F350-784D-BFCB-B287412AF616}"/>
              </a:ext>
            </a:extLst>
          </p:cNvPr>
          <p:cNvCxnSpPr/>
          <p:nvPr/>
        </p:nvCxnSpPr>
        <p:spPr>
          <a:xfrm>
            <a:off x="2938272" y="1950720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CE6737-F735-7743-8E9F-D0FAD51C2BD5}"/>
              </a:ext>
            </a:extLst>
          </p:cNvPr>
          <p:cNvCxnSpPr/>
          <p:nvPr/>
        </p:nvCxnSpPr>
        <p:spPr>
          <a:xfrm>
            <a:off x="2938272" y="2773680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68F184-82CF-0F4B-86AD-655735EC5D43}"/>
              </a:ext>
            </a:extLst>
          </p:cNvPr>
          <p:cNvCxnSpPr/>
          <p:nvPr/>
        </p:nvCxnSpPr>
        <p:spPr>
          <a:xfrm>
            <a:off x="2938272" y="3675888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DBD87E-C306-C24B-9559-6011FF7F9801}"/>
              </a:ext>
            </a:extLst>
          </p:cNvPr>
          <p:cNvCxnSpPr/>
          <p:nvPr/>
        </p:nvCxnSpPr>
        <p:spPr>
          <a:xfrm>
            <a:off x="2938272" y="4553712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A70DAD-A97A-A24C-A92D-0246CBF5E1CF}"/>
              </a:ext>
            </a:extLst>
          </p:cNvPr>
          <p:cNvSpPr txBox="1"/>
          <p:nvPr/>
        </p:nvSpPr>
        <p:spPr>
          <a:xfrm>
            <a:off x="2505456" y="253199"/>
            <a:ext cx="307238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Church 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7D44A2-F936-E143-AD3B-38733858B269}"/>
              </a:ext>
            </a:extLst>
          </p:cNvPr>
          <p:cNvSpPr txBox="1"/>
          <p:nvPr/>
        </p:nvSpPr>
        <p:spPr>
          <a:xfrm>
            <a:off x="2471928" y="5832240"/>
            <a:ext cx="307238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Church Leaders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B85139-203E-844C-BFE3-983A0971C4E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21792" y="484032"/>
            <a:ext cx="1883664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8E4E524-24FD-ED47-921C-6AC1BD514C92}"/>
              </a:ext>
            </a:extLst>
          </p:cNvPr>
          <p:cNvSpPr txBox="1"/>
          <p:nvPr/>
        </p:nvSpPr>
        <p:spPr>
          <a:xfrm>
            <a:off x="295664" y="2710819"/>
            <a:ext cx="1595626" cy="369332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Expectations</a:t>
            </a:r>
            <a:endParaRPr lang="en-US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D795C0-8D48-1A4D-9319-7EB2DB010750}"/>
              </a:ext>
            </a:extLst>
          </p:cNvPr>
          <p:cNvSpPr txBox="1"/>
          <p:nvPr/>
        </p:nvSpPr>
        <p:spPr>
          <a:xfrm>
            <a:off x="6192006" y="2797832"/>
            <a:ext cx="1562106" cy="369332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Expressions</a:t>
            </a:r>
            <a:endParaRPr lang="en-US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F9019-671C-6D49-A6D6-2DBD606899F6}"/>
              </a:ext>
            </a:extLst>
          </p:cNvPr>
          <p:cNvCxnSpPr/>
          <p:nvPr/>
        </p:nvCxnSpPr>
        <p:spPr>
          <a:xfrm>
            <a:off x="633984" y="484031"/>
            <a:ext cx="0" cy="222678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C9B0E3-0FCB-7548-BEF7-DF776D5B5CBB}"/>
              </a:ext>
            </a:extLst>
          </p:cNvPr>
          <p:cNvCxnSpPr>
            <a:cxnSpLocks/>
          </p:cNvCxnSpPr>
          <p:nvPr/>
        </p:nvCxnSpPr>
        <p:spPr>
          <a:xfrm>
            <a:off x="658368" y="3080151"/>
            <a:ext cx="0" cy="2982921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2E631F-3738-664F-987D-FEBE50400983}"/>
              </a:ext>
            </a:extLst>
          </p:cNvPr>
          <p:cNvCxnSpPr/>
          <p:nvPr/>
        </p:nvCxnSpPr>
        <p:spPr>
          <a:xfrm>
            <a:off x="658368" y="6063072"/>
            <a:ext cx="1813560" cy="0"/>
          </a:xfrm>
          <a:prstGeom prst="straightConnector1">
            <a:avLst/>
          </a:prstGeom>
          <a:ln w="31750">
            <a:prstDash val="dash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B4FE8A-55C6-3147-A988-5E8F081EE331}"/>
              </a:ext>
            </a:extLst>
          </p:cNvPr>
          <p:cNvCxnSpPr>
            <a:cxnSpLocks/>
          </p:cNvCxnSpPr>
          <p:nvPr/>
        </p:nvCxnSpPr>
        <p:spPr>
          <a:xfrm>
            <a:off x="5544312" y="6063072"/>
            <a:ext cx="1883664" cy="0"/>
          </a:xfrm>
          <a:prstGeom prst="line">
            <a:avLst/>
          </a:prstGeom>
          <a:ln w="31750">
            <a:solidFill>
              <a:srgbClr val="55BCEB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26D5B1-877C-D141-AF93-68D5ADC90964}"/>
              </a:ext>
            </a:extLst>
          </p:cNvPr>
          <p:cNvCxnSpPr>
            <a:cxnSpLocks/>
          </p:cNvCxnSpPr>
          <p:nvPr/>
        </p:nvCxnSpPr>
        <p:spPr>
          <a:xfrm>
            <a:off x="7424928" y="3167164"/>
            <a:ext cx="3048" cy="2895908"/>
          </a:xfrm>
          <a:prstGeom prst="line">
            <a:avLst/>
          </a:prstGeom>
          <a:ln w="31750">
            <a:solidFill>
              <a:srgbClr val="55BCEB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E64021-D20D-A34C-A637-16B1803DDF32}"/>
              </a:ext>
            </a:extLst>
          </p:cNvPr>
          <p:cNvCxnSpPr>
            <a:cxnSpLocks/>
          </p:cNvCxnSpPr>
          <p:nvPr/>
        </p:nvCxnSpPr>
        <p:spPr>
          <a:xfrm flipH="1">
            <a:off x="7424928" y="484031"/>
            <a:ext cx="3048" cy="2289649"/>
          </a:xfrm>
          <a:prstGeom prst="line">
            <a:avLst/>
          </a:prstGeom>
          <a:ln w="31750">
            <a:solidFill>
              <a:srgbClr val="55BCEB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A36FC3-7EA3-D742-B830-98F19D660644}"/>
              </a:ext>
            </a:extLst>
          </p:cNvPr>
          <p:cNvCxnSpPr>
            <a:cxnSpLocks/>
          </p:cNvCxnSpPr>
          <p:nvPr/>
        </p:nvCxnSpPr>
        <p:spPr>
          <a:xfrm flipH="1">
            <a:off x="5586984" y="484031"/>
            <a:ext cx="1837944" cy="0"/>
          </a:xfrm>
          <a:prstGeom prst="straightConnector1">
            <a:avLst/>
          </a:prstGeom>
          <a:ln w="31750">
            <a:solidFill>
              <a:srgbClr val="55BCEB"/>
            </a:solidFill>
            <a:prstDash val="dash"/>
            <a:headEnd w="lg" len="med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825F99-FE7E-1F43-B3F5-83D163E4355A}"/>
              </a:ext>
            </a:extLst>
          </p:cNvPr>
          <p:cNvSpPr txBox="1"/>
          <p:nvPr/>
        </p:nvSpPr>
        <p:spPr>
          <a:xfrm>
            <a:off x="3112008" y="4642335"/>
            <a:ext cx="188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Accountability for Probity and Legality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806991-D0E7-5644-90A8-415A12517FEF}"/>
              </a:ext>
            </a:extLst>
          </p:cNvPr>
          <p:cNvSpPr txBox="1"/>
          <p:nvPr/>
        </p:nvSpPr>
        <p:spPr>
          <a:xfrm>
            <a:off x="3043428" y="3791635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Process Accountability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67A2D8-A333-9B4E-BF9C-331C8A39B6F7}"/>
              </a:ext>
            </a:extLst>
          </p:cNvPr>
          <p:cNvSpPr txBox="1"/>
          <p:nvPr/>
        </p:nvSpPr>
        <p:spPr>
          <a:xfrm>
            <a:off x="3076956" y="2871216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Performance Accountability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07D71F-EA82-7640-A5A2-6DCF5019A248}"/>
              </a:ext>
            </a:extLst>
          </p:cNvPr>
          <p:cNvSpPr txBox="1"/>
          <p:nvPr/>
        </p:nvSpPr>
        <p:spPr>
          <a:xfrm>
            <a:off x="3089148" y="2040897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Program Accountability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8EBF8-EA7C-6740-BEDA-DFD692ECE4C9}"/>
              </a:ext>
            </a:extLst>
          </p:cNvPr>
          <p:cNvSpPr txBox="1"/>
          <p:nvPr/>
        </p:nvSpPr>
        <p:spPr>
          <a:xfrm>
            <a:off x="3043427" y="1104485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Policy Accountability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8EBBC8-7C9D-2741-9AD6-6A5D855D9031}"/>
              </a:ext>
            </a:extLst>
          </p:cNvPr>
          <p:cNvSpPr txBox="1"/>
          <p:nvPr/>
        </p:nvSpPr>
        <p:spPr>
          <a:xfrm>
            <a:off x="512063" y="6449568"/>
            <a:ext cx="307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Adapted from Stewart (1994)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873E7C-F065-3A42-8432-E37B198A2B0A}"/>
              </a:ext>
            </a:extLst>
          </p:cNvPr>
          <p:cNvSpPr txBox="1"/>
          <p:nvPr/>
        </p:nvSpPr>
        <p:spPr>
          <a:xfrm>
            <a:off x="8613643" y="1047232"/>
            <a:ext cx="33009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Ladder of Transparency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913793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B4835D-AB68-784D-AEEA-0FD9923A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5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8B86A16-14F5-5142-9E18-A7CA89F7E80F}"/>
              </a:ext>
            </a:extLst>
          </p:cNvPr>
          <p:cNvSpPr/>
          <p:nvPr/>
        </p:nvSpPr>
        <p:spPr>
          <a:xfrm>
            <a:off x="2682240" y="1828800"/>
            <a:ext cx="2670048" cy="288824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23A5C4-0123-F04A-BF0B-196A4D457672}"/>
              </a:ext>
            </a:extLst>
          </p:cNvPr>
          <p:cNvCxnSpPr/>
          <p:nvPr/>
        </p:nvCxnSpPr>
        <p:spPr>
          <a:xfrm>
            <a:off x="2938272" y="963168"/>
            <a:ext cx="0" cy="4620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C465B-0053-B748-B9BF-D0D0B26AF6B3}"/>
              </a:ext>
            </a:extLst>
          </p:cNvPr>
          <p:cNvCxnSpPr/>
          <p:nvPr/>
        </p:nvCxnSpPr>
        <p:spPr>
          <a:xfrm>
            <a:off x="5077968" y="963168"/>
            <a:ext cx="0" cy="4620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DF7D4A-2CB8-5F45-B358-C92E9F7BFAF9}"/>
              </a:ext>
            </a:extLst>
          </p:cNvPr>
          <p:cNvCxnSpPr/>
          <p:nvPr/>
        </p:nvCxnSpPr>
        <p:spPr>
          <a:xfrm>
            <a:off x="1048512" y="963168"/>
            <a:ext cx="5986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A48F78-CB21-0842-8E60-1A712F7FBDF9}"/>
              </a:ext>
            </a:extLst>
          </p:cNvPr>
          <p:cNvCxnSpPr/>
          <p:nvPr/>
        </p:nvCxnSpPr>
        <p:spPr>
          <a:xfrm>
            <a:off x="1048512" y="5583936"/>
            <a:ext cx="5986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FA8A0A-F350-784D-BFCB-B287412AF616}"/>
              </a:ext>
            </a:extLst>
          </p:cNvPr>
          <p:cNvCxnSpPr/>
          <p:nvPr/>
        </p:nvCxnSpPr>
        <p:spPr>
          <a:xfrm>
            <a:off x="2938272" y="1950720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CE6737-F735-7743-8E9F-D0FAD51C2BD5}"/>
              </a:ext>
            </a:extLst>
          </p:cNvPr>
          <p:cNvCxnSpPr/>
          <p:nvPr/>
        </p:nvCxnSpPr>
        <p:spPr>
          <a:xfrm>
            <a:off x="2938272" y="2773680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68F184-82CF-0F4B-86AD-655735EC5D43}"/>
              </a:ext>
            </a:extLst>
          </p:cNvPr>
          <p:cNvCxnSpPr/>
          <p:nvPr/>
        </p:nvCxnSpPr>
        <p:spPr>
          <a:xfrm>
            <a:off x="2938272" y="3675888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DBD87E-C306-C24B-9559-6011FF7F9801}"/>
              </a:ext>
            </a:extLst>
          </p:cNvPr>
          <p:cNvCxnSpPr/>
          <p:nvPr/>
        </p:nvCxnSpPr>
        <p:spPr>
          <a:xfrm>
            <a:off x="2938272" y="4553712"/>
            <a:ext cx="21396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A70DAD-A97A-A24C-A92D-0246CBF5E1CF}"/>
              </a:ext>
            </a:extLst>
          </p:cNvPr>
          <p:cNvSpPr txBox="1"/>
          <p:nvPr/>
        </p:nvSpPr>
        <p:spPr>
          <a:xfrm>
            <a:off x="2505456" y="253199"/>
            <a:ext cx="307238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Church 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7D44A2-F936-E143-AD3B-38733858B269}"/>
              </a:ext>
            </a:extLst>
          </p:cNvPr>
          <p:cNvSpPr txBox="1"/>
          <p:nvPr/>
        </p:nvSpPr>
        <p:spPr>
          <a:xfrm>
            <a:off x="2471928" y="5832240"/>
            <a:ext cx="307238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Church Leaders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B85139-203E-844C-BFE3-983A0971C4E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21792" y="484032"/>
            <a:ext cx="1883664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8E4E524-24FD-ED47-921C-6AC1BD514C92}"/>
              </a:ext>
            </a:extLst>
          </p:cNvPr>
          <p:cNvSpPr txBox="1"/>
          <p:nvPr/>
        </p:nvSpPr>
        <p:spPr>
          <a:xfrm>
            <a:off x="295664" y="2710819"/>
            <a:ext cx="1595626" cy="369332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Expectations</a:t>
            </a:r>
            <a:endParaRPr lang="en-US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D795C0-8D48-1A4D-9319-7EB2DB010750}"/>
              </a:ext>
            </a:extLst>
          </p:cNvPr>
          <p:cNvSpPr txBox="1"/>
          <p:nvPr/>
        </p:nvSpPr>
        <p:spPr>
          <a:xfrm>
            <a:off x="6192006" y="2797832"/>
            <a:ext cx="1562106" cy="369332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Expressions</a:t>
            </a:r>
            <a:endParaRPr lang="en-US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F9019-671C-6D49-A6D6-2DBD606899F6}"/>
              </a:ext>
            </a:extLst>
          </p:cNvPr>
          <p:cNvCxnSpPr/>
          <p:nvPr/>
        </p:nvCxnSpPr>
        <p:spPr>
          <a:xfrm>
            <a:off x="633984" y="484031"/>
            <a:ext cx="0" cy="222678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C9B0E3-0FCB-7548-BEF7-DF776D5B5CBB}"/>
              </a:ext>
            </a:extLst>
          </p:cNvPr>
          <p:cNvCxnSpPr>
            <a:cxnSpLocks/>
          </p:cNvCxnSpPr>
          <p:nvPr/>
        </p:nvCxnSpPr>
        <p:spPr>
          <a:xfrm>
            <a:off x="658368" y="3080151"/>
            <a:ext cx="0" cy="2982921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2E631F-3738-664F-987D-FEBE50400983}"/>
              </a:ext>
            </a:extLst>
          </p:cNvPr>
          <p:cNvCxnSpPr/>
          <p:nvPr/>
        </p:nvCxnSpPr>
        <p:spPr>
          <a:xfrm>
            <a:off x="658368" y="6063072"/>
            <a:ext cx="1813560" cy="0"/>
          </a:xfrm>
          <a:prstGeom prst="straightConnector1">
            <a:avLst/>
          </a:prstGeom>
          <a:ln w="31750">
            <a:prstDash val="dash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B4FE8A-55C6-3147-A988-5E8F081EE331}"/>
              </a:ext>
            </a:extLst>
          </p:cNvPr>
          <p:cNvCxnSpPr>
            <a:cxnSpLocks/>
          </p:cNvCxnSpPr>
          <p:nvPr/>
        </p:nvCxnSpPr>
        <p:spPr>
          <a:xfrm>
            <a:off x="5544312" y="6063072"/>
            <a:ext cx="1883664" cy="0"/>
          </a:xfrm>
          <a:prstGeom prst="line">
            <a:avLst/>
          </a:prstGeom>
          <a:ln w="31750">
            <a:solidFill>
              <a:srgbClr val="55BCEB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26D5B1-877C-D141-AF93-68D5ADC90964}"/>
              </a:ext>
            </a:extLst>
          </p:cNvPr>
          <p:cNvCxnSpPr>
            <a:cxnSpLocks/>
          </p:cNvCxnSpPr>
          <p:nvPr/>
        </p:nvCxnSpPr>
        <p:spPr>
          <a:xfrm>
            <a:off x="7424928" y="3167164"/>
            <a:ext cx="3048" cy="2895908"/>
          </a:xfrm>
          <a:prstGeom prst="line">
            <a:avLst/>
          </a:prstGeom>
          <a:ln w="31750">
            <a:solidFill>
              <a:srgbClr val="55BCEB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E64021-D20D-A34C-A637-16B1803DDF32}"/>
              </a:ext>
            </a:extLst>
          </p:cNvPr>
          <p:cNvCxnSpPr>
            <a:cxnSpLocks/>
          </p:cNvCxnSpPr>
          <p:nvPr/>
        </p:nvCxnSpPr>
        <p:spPr>
          <a:xfrm flipH="1">
            <a:off x="7424928" y="484031"/>
            <a:ext cx="3048" cy="2289649"/>
          </a:xfrm>
          <a:prstGeom prst="line">
            <a:avLst/>
          </a:prstGeom>
          <a:ln w="31750">
            <a:solidFill>
              <a:srgbClr val="55BCEB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A36FC3-7EA3-D742-B830-98F19D660644}"/>
              </a:ext>
            </a:extLst>
          </p:cNvPr>
          <p:cNvCxnSpPr>
            <a:cxnSpLocks/>
          </p:cNvCxnSpPr>
          <p:nvPr/>
        </p:nvCxnSpPr>
        <p:spPr>
          <a:xfrm flipH="1">
            <a:off x="5586984" y="484031"/>
            <a:ext cx="1837944" cy="0"/>
          </a:xfrm>
          <a:prstGeom prst="straightConnector1">
            <a:avLst/>
          </a:prstGeom>
          <a:ln w="31750">
            <a:solidFill>
              <a:srgbClr val="55BCEB"/>
            </a:solidFill>
            <a:prstDash val="dash"/>
            <a:headEnd w="lg" len="med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825F99-FE7E-1F43-B3F5-83D163E4355A}"/>
              </a:ext>
            </a:extLst>
          </p:cNvPr>
          <p:cNvSpPr txBox="1"/>
          <p:nvPr/>
        </p:nvSpPr>
        <p:spPr>
          <a:xfrm>
            <a:off x="3102864" y="4694655"/>
            <a:ext cx="188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Accountability for Probity and Legality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806991-D0E7-5644-90A8-415A12517FEF}"/>
              </a:ext>
            </a:extLst>
          </p:cNvPr>
          <p:cNvSpPr txBox="1"/>
          <p:nvPr/>
        </p:nvSpPr>
        <p:spPr>
          <a:xfrm>
            <a:off x="3043428" y="3791635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Process Accountability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67A2D8-A333-9B4E-BF9C-331C8A39B6F7}"/>
              </a:ext>
            </a:extLst>
          </p:cNvPr>
          <p:cNvSpPr txBox="1"/>
          <p:nvPr/>
        </p:nvSpPr>
        <p:spPr>
          <a:xfrm>
            <a:off x="3076956" y="2871216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Performance Accountability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07D71F-EA82-7640-A5A2-6DCF5019A248}"/>
              </a:ext>
            </a:extLst>
          </p:cNvPr>
          <p:cNvSpPr txBox="1"/>
          <p:nvPr/>
        </p:nvSpPr>
        <p:spPr>
          <a:xfrm>
            <a:off x="3089148" y="2040897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Program Accountability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8EBF8-EA7C-6740-BEDA-DFD692ECE4C9}"/>
              </a:ext>
            </a:extLst>
          </p:cNvPr>
          <p:cNvSpPr txBox="1"/>
          <p:nvPr/>
        </p:nvSpPr>
        <p:spPr>
          <a:xfrm>
            <a:off x="3043427" y="1104485"/>
            <a:ext cx="192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Policy Accountability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8EBBC8-7C9D-2741-9AD6-6A5D855D9031}"/>
              </a:ext>
            </a:extLst>
          </p:cNvPr>
          <p:cNvSpPr txBox="1"/>
          <p:nvPr/>
        </p:nvSpPr>
        <p:spPr>
          <a:xfrm>
            <a:off x="512063" y="6449568"/>
            <a:ext cx="307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Adapted from Stewart (1994)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873E7C-F065-3A42-8432-E37B198A2B0A}"/>
              </a:ext>
            </a:extLst>
          </p:cNvPr>
          <p:cNvSpPr txBox="1"/>
          <p:nvPr/>
        </p:nvSpPr>
        <p:spPr>
          <a:xfrm>
            <a:off x="8613643" y="1047232"/>
            <a:ext cx="33009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Ladder of Transparency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4288720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F5826FF7-3955-C144-93E1-47C09FF0DF8E}"/>
              </a:ext>
            </a:extLst>
          </p:cNvPr>
          <p:cNvSpPr/>
          <p:nvPr/>
        </p:nvSpPr>
        <p:spPr>
          <a:xfrm>
            <a:off x="4001132" y="3185160"/>
            <a:ext cx="3803904" cy="29718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A9FC7-6B25-D441-A286-554E819A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1"/>
          <a:stretch/>
        </p:blipFill>
        <p:spPr>
          <a:xfrm>
            <a:off x="1406391" y="1260939"/>
            <a:ext cx="1554480" cy="1486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D57BA-8172-4247-BB03-56ACD8EC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Loyalty Matters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BEB68-BA8D-6F4F-B743-F9C60A34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1"/>
          <a:stretch/>
        </p:blipFill>
        <p:spPr>
          <a:xfrm>
            <a:off x="5125844" y="1327060"/>
            <a:ext cx="1554480" cy="1486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C4DA5-8A17-5846-814F-E203BC983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1"/>
          <a:stretch/>
        </p:blipFill>
        <p:spPr>
          <a:xfrm>
            <a:off x="8845297" y="1260939"/>
            <a:ext cx="1554480" cy="14864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88A3D-1EA0-3640-914F-930B44650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3129"/>
            <a:ext cx="10527791" cy="1123911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Person		    Preference		Position</a:t>
            </a:r>
          </a:p>
          <a:p>
            <a:endParaRPr lang="en-US" sz="3600" dirty="0">
              <a:solidFill>
                <a:schemeClr val="tx2"/>
              </a:solidFill>
              <a:latin typeface="Noto Serif" charset="0"/>
              <a:ea typeface="+mj-ea"/>
              <a:cs typeface="+mj-cs"/>
            </a:endParaRPr>
          </a:p>
          <a:p>
            <a:endParaRPr lang="en-US" sz="2800" dirty="0">
              <a:solidFill>
                <a:schemeClr val="bg1"/>
              </a:solidFill>
              <a:latin typeface="Noto Serif" charset="0"/>
              <a:ea typeface="+mj-ea"/>
              <a:cs typeface="+mj-cs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Noto Serif" charset="0"/>
              <a:ea typeface="+mj-ea"/>
              <a:cs typeface="+mj-cs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Noto Serif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C3BEA-7C42-434A-9EBF-80C0BE6A6D20}"/>
              </a:ext>
            </a:extLst>
          </p:cNvPr>
          <p:cNvSpPr txBox="1"/>
          <p:nvPr/>
        </p:nvSpPr>
        <p:spPr>
          <a:xfrm>
            <a:off x="4952108" y="4194006"/>
            <a:ext cx="1901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Divine Purpose</a:t>
            </a:r>
          </a:p>
        </p:txBody>
      </p:sp>
    </p:spTree>
    <p:extLst>
      <p:ext uri="{BB962C8B-B14F-4D97-AF65-F5344CB8AC3E}">
        <p14:creationId xmlns:p14="http://schemas.microsoft.com/office/powerpoint/2010/main" val="306184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5F407-B849-6D47-A6C2-8ED50D5A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624583"/>
            <a:ext cx="10850880" cy="2584705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5400" dirty="0"/>
              <a:t>TA </a:t>
            </a:r>
            <a:r>
              <a:rPr lang="en-US" sz="5400" b="1" dirty="0">
                <a:solidFill>
                  <a:srgbClr val="F89828"/>
                </a:solidFill>
              </a:rPr>
              <a:t>x</a:t>
            </a:r>
            <a:r>
              <a:rPr lang="en-US" sz="5400" dirty="0"/>
              <a:t> L </a:t>
            </a:r>
            <a:r>
              <a:rPr lang="en-US" sz="5400" b="1" dirty="0">
                <a:solidFill>
                  <a:srgbClr val="7BC143"/>
                </a:solidFill>
              </a:rPr>
              <a:t>=</a:t>
            </a:r>
            <a:r>
              <a:rPr lang="en-US" sz="5400" dirty="0"/>
              <a:t> TL</a:t>
            </a:r>
          </a:p>
        </p:txBody>
      </p:sp>
    </p:spTree>
    <p:extLst>
      <p:ext uri="{BB962C8B-B14F-4D97-AF65-F5344CB8AC3E}">
        <p14:creationId xmlns:p14="http://schemas.microsoft.com/office/powerpoint/2010/main" val="2367209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FB1E7-93F8-1A4F-ADF6-EC1835316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076" y="2524760"/>
            <a:ext cx="7927848" cy="1808480"/>
          </a:xfrm>
        </p:spPr>
        <p:txBody>
          <a:bodyPr/>
          <a:lstStyle/>
          <a:p>
            <a:pPr algn="ctr"/>
            <a:r>
              <a:rPr lang="en-US" sz="3200" dirty="0"/>
              <a:t>When you weaken the confidence (trust) of God’s people in their leaders, you weaken the cause of God.</a:t>
            </a:r>
          </a:p>
          <a:p>
            <a:endParaRPr lang="en-US" dirty="0"/>
          </a:p>
          <a:p>
            <a:pPr algn="r"/>
            <a:r>
              <a:rPr lang="en-US" sz="1600" b="1" i="1" dirty="0"/>
              <a:t>Letter 13</a:t>
            </a:r>
            <a:r>
              <a:rPr lang="en-US" sz="1600" dirty="0"/>
              <a:t>, 1871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51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Marketing">
            <a:extLst>
              <a:ext uri="{FF2B5EF4-FFF2-40B4-BE49-F238E27FC236}">
                <a16:creationId xmlns:a16="http://schemas.microsoft.com/office/drawing/2014/main" id="{90DC13E2-3382-5840-9942-6201A1ACD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2640" y="213646"/>
            <a:ext cx="2665476" cy="2665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04344A-7F0A-9740-B38B-A19B15FAA50D}"/>
              </a:ext>
            </a:extLst>
          </p:cNvPr>
          <p:cNvSpPr txBox="1"/>
          <p:nvPr/>
        </p:nvSpPr>
        <p:spPr>
          <a:xfrm>
            <a:off x="4636389" y="1724960"/>
            <a:ext cx="6007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I call upon you leaders to be strong and of good courage. Be an example to the believers by your </a:t>
            </a:r>
            <a:r>
              <a:rPr lang="en-US" sz="3600" i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character</a:t>
            </a:r>
            <a:r>
              <a:rPr lang="en-US" sz="3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, </a:t>
            </a:r>
            <a:r>
              <a:rPr lang="en-US" sz="3600" i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competence</a:t>
            </a:r>
            <a:r>
              <a:rPr lang="en-US" sz="3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and </a:t>
            </a:r>
            <a:r>
              <a:rPr lang="en-US" sz="3600" i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communication</a:t>
            </a:r>
            <a:r>
              <a:rPr lang="en-US" sz="36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0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Transparency and Loyalty Promotes Trust in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13</a:t>
            </a:r>
            <a:r>
              <a:rPr lang="en-US" sz="2000" baseline="30000" dirty="0"/>
              <a:t>th</a:t>
            </a:r>
            <a:r>
              <a:rPr lang="en-US" sz="2000" dirty="0"/>
              <a:t> Global Leadership Summit</a:t>
            </a:r>
          </a:p>
          <a:p>
            <a:r>
              <a:rPr lang="en-US" sz="2000" dirty="0"/>
              <a:t>Cape Town, SOUTH AFRICA</a:t>
            </a:r>
          </a:p>
          <a:p>
            <a:r>
              <a:rPr lang="en-US" sz="2000" dirty="0"/>
              <a:t>February 4-6, 2020</a:t>
            </a:r>
          </a:p>
        </p:txBody>
      </p:sp>
    </p:spTree>
    <p:extLst>
      <p:ext uri="{BB962C8B-B14F-4D97-AF65-F5344CB8AC3E}">
        <p14:creationId xmlns:p14="http://schemas.microsoft.com/office/powerpoint/2010/main" val="309038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A40D4F-ACC1-8144-A7E1-E5C82F7E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7024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8E52B6-5A25-AF47-952A-3E74E71B84CB}"/>
              </a:ext>
            </a:extLst>
          </p:cNvPr>
          <p:cNvCxnSpPr>
            <a:cxnSpLocks/>
          </p:cNvCxnSpPr>
          <p:nvPr/>
        </p:nvCxnSpPr>
        <p:spPr>
          <a:xfrm>
            <a:off x="2194560" y="2340864"/>
            <a:ext cx="6681216" cy="1353312"/>
          </a:xfrm>
          <a:prstGeom prst="straightConnector1">
            <a:avLst/>
          </a:prstGeom>
          <a:ln w="2222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32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B11F68-5EC1-B34A-96BA-901DEAB2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38944" cy="68580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9260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BACCDA-3C6D-AE41-A9C0-5579A14D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3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99D82F-C834-FA40-8CCC-60CFC3A8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3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6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6A88FE5-1422-4C41-9150-1F0E7F47F591}"/>
              </a:ext>
            </a:extLst>
          </p:cNvPr>
          <p:cNvSpPr/>
          <p:nvPr/>
        </p:nvSpPr>
        <p:spPr>
          <a:xfrm>
            <a:off x="6222752" y="2148077"/>
            <a:ext cx="2518911" cy="2202941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5E1EC9-7C78-D54A-A45C-64945143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09" y="2148077"/>
            <a:ext cx="3090671" cy="25618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Overall confidence in organized religion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E11804-5FBA-1942-BBB6-4C87C83CA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609088"/>
            <a:ext cx="2859025" cy="1524000"/>
          </a:xfrm>
        </p:spPr>
        <p:txBody>
          <a:bodyPr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Noto Serif" charset="0"/>
                <a:ea typeface="+mj-ea"/>
                <a:cs typeface="+mj-cs"/>
              </a:rPr>
              <a:t>36%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3379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D1947-D8C9-0949-B281-9C9CE8AB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Leading causes for decline in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53D96-F29B-2443-95C5-AAFAF08C6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Financial misconduct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Sexual misconduct</a:t>
            </a:r>
          </a:p>
          <a:p>
            <a:endParaRPr lang="en-US" sz="2800" dirty="0">
              <a:solidFill>
                <a:schemeClr val="tx2"/>
              </a:solidFill>
              <a:latin typeface="Noto Serif" charset="0"/>
              <a:ea typeface="+mj-ea"/>
              <a:cs typeface="+mj-cs"/>
            </a:endParaRPr>
          </a:p>
          <a:p>
            <a:pPr algn="ctr"/>
            <a:endParaRPr lang="en-US" sz="2800" dirty="0">
              <a:solidFill>
                <a:schemeClr val="tx2"/>
              </a:solidFill>
              <a:latin typeface="Noto Serif" charset="0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General distrust with authority</a:t>
            </a:r>
          </a:p>
          <a:p>
            <a:pPr algn="ctr"/>
            <a:endParaRPr lang="en-US" sz="2800" dirty="0">
              <a:solidFill>
                <a:schemeClr val="tx2"/>
              </a:solidFill>
              <a:latin typeface="Noto Serif" charset="0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Absence of outstanding leaders                              with high integrity and leadership capability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26B1365-AB5A-2746-9CE7-9B913D587DD5}"/>
              </a:ext>
            </a:extLst>
          </p:cNvPr>
          <p:cNvSpPr/>
          <p:nvPr/>
        </p:nvSpPr>
        <p:spPr>
          <a:xfrm>
            <a:off x="6482577" y="1780032"/>
            <a:ext cx="207264" cy="694944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3D6E6-F4E1-ED4A-9F92-3CF5216413DD}"/>
              </a:ext>
            </a:extLst>
          </p:cNvPr>
          <p:cNvSpPr txBox="1"/>
          <p:nvPr/>
        </p:nvSpPr>
        <p:spPr>
          <a:xfrm>
            <a:off x="7217666" y="1865894"/>
            <a:ext cx="158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89828"/>
                </a:solidFill>
                <a:latin typeface="Noto Serif" charset="0"/>
                <a:ea typeface="+mj-ea"/>
                <a:cs typeface="+mj-cs"/>
              </a:rPr>
              <a:t>Typical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D4EE8A-452D-2549-8E3E-F1DEBC339FAD}"/>
              </a:ext>
            </a:extLst>
          </p:cNvPr>
          <p:cNvCxnSpPr>
            <a:cxnSpLocks/>
          </p:cNvCxnSpPr>
          <p:nvPr/>
        </p:nvCxnSpPr>
        <p:spPr>
          <a:xfrm>
            <a:off x="3074169" y="4376928"/>
            <a:ext cx="374294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6DEC-5CDB-DD4F-A7F6-2778D478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We have our own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55B5E-4F52-8D41-9C3E-78DD6115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520"/>
            <a:ext cx="10991088" cy="4763939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      	The financial resources of a church organization and the	personal resources of an administrator are one and the same</a:t>
            </a:r>
          </a:p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An executive committee refuses to hold an administrator 	accountable for wrong-doing so as not to cause embarrassment</a:t>
            </a:r>
          </a:p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An incompetent leader is transferred to role in another vineyard</a:t>
            </a:r>
          </a:p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Audit reports are prepared but are never shared by administrators 	with governance</a:t>
            </a:r>
          </a:p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Management of an organization meets in a small group and votes 	certain benefits that apply only to them</a:t>
            </a:r>
          </a:p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Travel expenses for an officer is excessive and most expenses 	    	are for out of territory travel</a:t>
            </a:r>
          </a:p>
          <a:p>
            <a:r>
              <a:rPr lang="en-US" sz="2400" dirty="0">
                <a:solidFill>
                  <a:schemeClr val="tx2"/>
                </a:solidFill>
                <a:latin typeface="Noto Serif" charset="0"/>
                <a:ea typeface="+mj-ea"/>
                <a:cs typeface="+mj-cs"/>
              </a:rPr>
              <a:t>	A treasurer invests money in a scheme without any prior 	authorization and loses it all and yet was still employed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tx2"/>
              </a:solidFill>
              <a:latin typeface="Noto Serif" charset="0"/>
              <a:ea typeface="+mj-ea"/>
              <a:cs typeface="+mj-cs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E2291-4595-1F4F-AE7A-C8789369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1736541"/>
            <a:ext cx="470344" cy="430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C96B6-FE0A-0B47-B8CE-FB2219FC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2456264"/>
            <a:ext cx="470344" cy="43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2370F-8D8E-BD43-AF43-FA9C804C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3245989"/>
            <a:ext cx="470344" cy="430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2128E7-5B37-AC4C-9698-B2392762D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3787417"/>
            <a:ext cx="470344" cy="430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2BE0FE-6CFA-EC44-BD1B-27B13EBEA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4410698"/>
            <a:ext cx="470344" cy="430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3EBD5-6FE3-D744-9CE7-2C86AFEFA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5201377"/>
            <a:ext cx="470344" cy="430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E2569-71B6-0542-9737-E6EDF71D6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2" y="5919034"/>
            <a:ext cx="470344" cy="430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0B1983-9129-DA4D-9064-B83E74EE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636" y="383229"/>
            <a:ext cx="686276" cy="6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GCAS 1">
      <a:dk1>
        <a:srgbClr val="545349"/>
      </a:dk1>
      <a:lt1>
        <a:srgbClr val="FFFFFF"/>
      </a:lt1>
      <a:dk2>
        <a:srgbClr val="76756E"/>
      </a:dk2>
      <a:lt2>
        <a:srgbClr val="EEEEED"/>
      </a:lt2>
      <a:accent1>
        <a:srgbClr val="54BCEB"/>
      </a:accent1>
      <a:accent2>
        <a:srgbClr val="F89728"/>
      </a:accent2>
      <a:accent3>
        <a:srgbClr val="A9A9A5"/>
      </a:accent3>
      <a:accent4>
        <a:srgbClr val="FFC000"/>
      </a:accent4>
      <a:accent5>
        <a:srgbClr val="5B9BD5"/>
      </a:accent5>
      <a:accent6>
        <a:srgbClr val="79C143"/>
      </a:accent6>
      <a:hlink>
        <a:srgbClr val="7F6DC6"/>
      </a:hlink>
      <a:folHlink>
        <a:srgbClr val="3058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931C23B4E154BA7E8104755D6A6CD" ma:contentTypeVersion="1" ma:contentTypeDescription="Create a new document." ma:contentTypeScope="" ma:versionID="c8eee80a9397e942757032f22530b6af">
  <xsd:schema xmlns:xsd="http://www.w3.org/2001/XMLSchema" xmlns:xs="http://www.w3.org/2001/XMLSchema" xmlns:p="http://schemas.microsoft.com/office/2006/metadata/properties" xmlns:ns2="708c96bb-742e-4249-8e2b-6d89ee2a2a12" targetNamespace="http://schemas.microsoft.com/office/2006/metadata/properties" ma:root="true" ma:fieldsID="ed20ab612628702c9de8aa0a98ebc27b" ns2:_="">
    <xsd:import namespace="708c96bb-742e-4249-8e2b-6d89ee2a2a12"/>
    <xsd:element name="properties">
      <xsd:complexType>
        <xsd:sequence>
          <xsd:element name="documentManagement">
            <xsd:complexType>
              <xsd:all>
                <xsd:element ref="ns2:j2a840a341ce45988eab089c2d811663" minOccurs="0"/>
                <xsd:element ref="ns2:gc564d6ebf4248c7833a610fa17582d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c96bb-742e-4249-8e2b-6d89ee2a2a12" elementFormDefault="qualified">
    <xsd:import namespace="http://schemas.microsoft.com/office/2006/documentManagement/types"/>
    <xsd:import namespace="http://schemas.microsoft.com/office/infopath/2007/PartnerControls"/>
    <xsd:element name="j2a840a341ce45988eab089c2d811663" ma:index="9" nillable="true" ma:taxonomy="true" ma:internalName="j2a840a341ce45988eab089c2d811663" ma:taxonomyFieldName="CurriculumCategories" ma:displayName="CurriculumCategories" ma:default="" ma:fieldId="{32a840a3-41ce-4598-8eab-089c2d811663}" ma:taxonomyMulti="true" ma:sspId="b5610599-cc4b-4dc8-9e5a-d998835b68b3" ma:termSetId="bf1c4c82-3a44-4d16-bb71-072355a7d51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c564d6ebf4248c7833a610fa17582d5" ma:index="11" nillable="true" ma:taxonomy="true" ma:internalName="gc564d6ebf4248c7833a610fa17582d5" ma:taxonomyFieldName="Authors" ma:displayName="Authors" ma:default="" ma:fieldId="{0c564d6e-bf42-48c7-833a-610fa17582d5}" ma:taxonomyMulti="true" ma:sspId="b5610599-cc4b-4dc8-9e5a-d998835b68b3" ma:termSetId="f7ac89c2-ea02-468b-b02c-fe613d55204b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c564d6ebf4248c7833a610fa17582d5 xmlns="708c96bb-742e-4249-8e2b-6d89ee2a2a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Paul Douglas</TermName>
          <TermId xmlns="http://schemas.microsoft.com/office/infopath/2007/PartnerControls">5ef4df67-8c57-4dac-b764-a7a8d7949c16</TermId>
        </TermInfo>
      </Terms>
    </gc564d6ebf4248c7833a610fa17582d5>
    <j2a840a341ce45988eab089c2d811663 xmlns="708c96bb-742e-4249-8e2b-6d89ee2a2a12">
      <Terms xmlns="http://schemas.microsoft.com/office/infopath/2007/PartnerControls"/>
    </j2a840a341ce45988eab089c2d811663>
  </documentManagement>
</p:properties>
</file>

<file path=customXml/itemProps1.xml><?xml version="1.0" encoding="utf-8"?>
<ds:datastoreItem xmlns:ds="http://schemas.openxmlformats.org/officeDocument/2006/customXml" ds:itemID="{A74C84F2-C391-4444-BB78-6040589E9FD9}"/>
</file>

<file path=customXml/itemProps2.xml><?xml version="1.0" encoding="utf-8"?>
<ds:datastoreItem xmlns:ds="http://schemas.openxmlformats.org/officeDocument/2006/customXml" ds:itemID="{8FC97B01-9DE4-429E-88CB-90116EB21EA2}"/>
</file>

<file path=customXml/itemProps3.xml><?xml version="1.0" encoding="utf-8"?>
<ds:datastoreItem xmlns:ds="http://schemas.openxmlformats.org/officeDocument/2006/customXml" ds:itemID="{5285ED98-C8DF-4036-80C5-F284433F21E5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646</Words>
  <Application>Microsoft Office PowerPoint</Application>
  <PresentationFormat>Widescreen</PresentationFormat>
  <Paragraphs>106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Noto Sans</vt:lpstr>
      <vt:lpstr>Noto Serif</vt:lpstr>
      <vt:lpstr>Office Theme</vt:lpstr>
      <vt:lpstr>Transparency and Loyalty Promotes Trust in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confidence in organized religion</vt:lpstr>
      <vt:lpstr>Leading causes for decline in trust</vt:lpstr>
      <vt:lpstr>We have our own issues</vt:lpstr>
      <vt:lpstr>PowerPoint Presentation</vt:lpstr>
      <vt:lpstr>Promoting trust in leadership</vt:lpstr>
      <vt:lpstr>Promoting trust in leadership</vt:lpstr>
      <vt:lpstr>Promoting trust in leadership</vt:lpstr>
      <vt:lpstr>Promoting trust in leadership</vt:lpstr>
      <vt:lpstr>Promoting trust in leadership</vt:lpstr>
      <vt:lpstr>Promoting trust in leadership</vt:lpstr>
      <vt:lpstr>Promoting trust in leadership</vt:lpstr>
      <vt:lpstr>Promoting trust in leadership</vt:lpstr>
      <vt:lpstr>PowerPoint Presentation</vt:lpstr>
      <vt:lpstr>PowerPoint Presentation</vt:lpstr>
      <vt:lpstr>Loyalty Matters</vt:lpstr>
      <vt:lpstr>PowerPoint Presentation</vt:lpstr>
      <vt:lpstr>PowerPoint Presentation</vt:lpstr>
      <vt:lpstr>PowerPoint Presentation</vt:lpstr>
      <vt:lpstr>Transparency and Loyalty Promotes Trust in Leadership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Transparency and Loyalty Promotes Trust in Leadership</dc:title>
  <dc:creator>Paul H Douglas</dc:creator>
  <cp:lastModifiedBy>Missah, Ellen S.</cp:lastModifiedBy>
  <cp:revision>4</cp:revision>
  <dcterms:created xsi:type="dcterms:W3CDTF">2020-02-05T08:13:22Z</dcterms:created>
  <dcterms:modified xsi:type="dcterms:W3CDTF">2022-01-12T15:08:52Z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0x010100606931C23B4E154BA7E8104755D6A6CD</vt:lpwstr>
  </property>
  <property fmtid="{D5CDD505-2E9C-101B-9397-08002B2CF9AE}" pid="3" name="Authors">
    <vt:lpwstr>82;#Paul Douglas|5ef4df67-8c57-4dac-b764-a7a8d7949c16</vt:lpwstr>
  </property>
  <property fmtid="{D5CDD505-2E9C-101B-9397-08002B2CF9AE}" pid="4" name="CurriculumCategories">
    <vt:lpwstr/>
  </property>
</Properties>
</file>